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61" r:id="rId1"/>
  </p:sldMasterIdLst>
  <p:notesMasterIdLst>
    <p:notesMasterId r:id="rId57"/>
  </p:notesMasterIdLst>
  <p:sldIdLst>
    <p:sldId id="256" r:id="rId2"/>
    <p:sldId id="309" r:id="rId3"/>
    <p:sldId id="312" r:id="rId4"/>
    <p:sldId id="311" r:id="rId5"/>
    <p:sldId id="284" r:id="rId6"/>
    <p:sldId id="390" r:id="rId7"/>
    <p:sldId id="391" r:id="rId8"/>
    <p:sldId id="342" r:id="rId9"/>
    <p:sldId id="386" r:id="rId10"/>
    <p:sldId id="388" r:id="rId11"/>
    <p:sldId id="348" r:id="rId12"/>
    <p:sldId id="377" r:id="rId13"/>
    <p:sldId id="389" r:id="rId14"/>
    <p:sldId id="387" r:id="rId15"/>
    <p:sldId id="399" r:id="rId16"/>
    <p:sldId id="398" r:id="rId17"/>
    <p:sldId id="318" r:id="rId18"/>
    <p:sldId id="347" r:id="rId19"/>
    <p:sldId id="301" r:id="rId20"/>
    <p:sldId id="315" r:id="rId21"/>
    <p:sldId id="303" r:id="rId22"/>
    <p:sldId id="273" r:id="rId23"/>
    <p:sldId id="326" r:id="rId24"/>
    <p:sldId id="345" r:id="rId25"/>
    <p:sldId id="340" r:id="rId26"/>
    <p:sldId id="339" r:id="rId27"/>
    <p:sldId id="264" r:id="rId28"/>
    <p:sldId id="346" r:id="rId29"/>
    <p:sldId id="351" r:id="rId30"/>
    <p:sldId id="352" r:id="rId31"/>
    <p:sldId id="353" r:id="rId32"/>
    <p:sldId id="355" r:id="rId33"/>
    <p:sldId id="356" r:id="rId34"/>
    <p:sldId id="358" r:id="rId35"/>
    <p:sldId id="359" r:id="rId36"/>
    <p:sldId id="361" r:id="rId37"/>
    <p:sldId id="362" r:id="rId38"/>
    <p:sldId id="364" r:id="rId39"/>
    <p:sldId id="365" r:id="rId40"/>
    <p:sldId id="367" r:id="rId41"/>
    <p:sldId id="368" r:id="rId42"/>
    <p:sldId id="370" r:id="rId43"/>
    <p:sldId id="371" r:id="rId44"/>
    <p:sldId id="374" r:id="rId45"/>
    <p:sldId id="373" r:id="rId46"/>
    <p:sldId id="379" r:id="rId47"/>
    <p:sldId id="394" r:id="rId48"/>
    <p:sldId id="395" r:id="rId49"/>
    <p:sldId id="396" r:id="rId50"/>
    <p:sldId id="392" r:id="rId51"/>
    <p:sldId id="397" r:id="rId52"/>
    <p:sldId id="393" r:id="rId53"/>
    <p:sldId id="337" r:id="rId54"/>
    <p:sldId id="308" r:id="rId55"/>
    <p:sldId id="310"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9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76" autoAdjust="0"/>
    <p:restoredTop sz="93842" autoAdjust="0"/>
  </p:normalViewPr>
  <p:slideViewPr>
    <p:cSldViewPr>
      <p:cViewPr varScale="1">
        <p:scale>
          <a:sx n="67" d="100"/>
          <a:sy n="67" d="100"/>
        </p:scale>
        <p:origin x="572" y="5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55F2C4-283B-494F-9C8B-B75D4DE9131A}" type="datetimeFigureOut">
              <a:rPr lang="en-US" smtClean="0"/>
              <a:pPr/>
              <a:t>6/9/2022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CE9DFC-A79E-445E-954B-4B29D715088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CCE9DFC-A79E-445E-954B-4B29D7150881}" type="slidenum">
              <a:rPr lang="en-IN" smtClean="0"/>
              <a:pPr/>
              <a:t>5</a:t>
            </a:fld>
            <a:endParaRPr lang="en-IN"/>
          </a:p>
        </p:txBody>
      </p:sp>
    </p:spTree>
    <p:extLst>
      <p:ext uri="{BB962C8B-B14F-4D97-AF65-F5344CB8AC3E}">
        <p14:creationId xmlns:p14="http://schemas.microsoft.com/office/powerpoint/2010/main" val="2481500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CCE9DFC-A79E-445E-954B-4B29D7150881}" type="slidenum">
              <a:rPr lang="en-IN" smtClean="0"/>
              <a:pPr/>
              <a:t>7</a:t>
            </a:fld>
            <a:endParaRPr lang="en-IN"/>
          </a:p>
        </p:txBody>
      </p:sp>
    </p:spTree>
    <p:extLst>
      <p:ext uri="{BB962C8B-B14F-4D97-AF65-F5344CB8AC3E}">
        <p14:creationId xmlns:p14="http://schemas.microsoft.com/office/powerpoint/2010/main" val="1230167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5930F61-91E1-4AE1-A91D-7F15E7FB819A}" type="datetime1">
              <a:rPr lang="en-US" smtClean="0"/>
              <a:pPr/>
              <a:t>6/9/2022</a:t>
            </a:fld>
            <a:endParaRPr lang="en-US" dirty="0"/>
          </a:p>
        </p:txBody>
      </p:sp>
      <p:sp>
        <p:nvSpPr>
          <p:cNvPr id="5" name="Footer Placeholder 4"/>
          <p:cNvSpPr>
            <a:spLocks noGrp="1"/>
          </p:cNvSpPr>
          <p:nvPr>
            <p:ph type="ftr" sz="quarter" idx="11"/>
          </p:nvPr>
        </p:nvSpPr>
        <p:spPr/>
        <p:txBody>
          <a:bodyPr/>
          <a:lstStyle/>
          <a:p>
            <a:r>
              <a:rPr lang="en-US"/>
              <a:t>26-07-2021 Final Viva-voce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78823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F9405C7-F58E-4838-858C-3D41AEAA654C}" type="datetime1">
              <a:rPr lang="en-US" smtClean="0"/>
              <a:pPr/>
              <a:t>6/9/2022</a:t>
            </a:fld>
            <a:endParaRPr lang="en-US" dirty="0"/>
          </a:p>
        </p:txBody>
      </p:sp>
      <p:sp>
        <p:nvSpPr>
          <p:cNvPr id="5" name="Footer Placeholder 4"/>
          <p:cNvSpPr>
            <a:spLocks noGrp="1"/>
          </p:cNvSpPr>
          <p:nvPr>
            <p:ph type="ftr" sz="quarter" idx="11"/>
          </p:nvPr>
        </p:nvSpPr>
        <p:spPr/>
        <p:txBody>
          <a:bodyPr/>
          <a:lstStyle/>
          <a:p>
            <a:r>
              <a:rPr lang="en-US"/>
              <a:t>26-07-2021 Final Viva-voce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3647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C5A880C-2684-4B6E-A980-E83D8BDC95D2}" type="datetime1">
              <a:rPr lang="en-US" smtClean="0"/>
              <a:pPr/>
              <a:t>6/9/2022</a:t>
            </a:fld>
            <a:endParaRPr lang="en-US" dirty="0"/>
          </a:p>
        </p:txBody>
      </p:sp>
      <p:sp>
        <p:nvSpPr>
          <p:cNvPr id="5" name="Footer Placeholder 4"/>
          <p:cNvSpPr>
            <a:spLocks noGrp="1"/>
          </p:cNvSpPr>
          <p:nvPr>
            <p:ph type="ftr" sz="quarter" idx="11"/>
          </p:nvPr>
        </p:nvSpPr>
        <p:spPr/>
        <p:txBody>
          <a:bodyPr/>
          <a:lstStyle/>
          <a:p>
            <a:r>
              <a:rPr lang="en-US"/>
              <a:t>26-07-2021 Final Viva-voce</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54632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50315905-DF22-45B4-B6F3-E4F8140430BE}" type="datetime1">
              <a:rPr lang="en-US" smtClean="0"/>
              <a:pPr/>
              <a:t>6/9/2022</a:t>
            </a:fld>
            <a:endParaRPr lang="en-US" dirty="0"/>
          </a:p>
        </p:txBody>
      </p:sp>
      <p:sp>
        <p:nvSpPr>
          <p:cNvPr id="6" name="Footer Placeholder 5"/>
          <p:cNvSpPr>
            <a:spLocks noGrp="1"/>
          </p:cNvSpPr>
          <p:nvPr>
            <p:ph type="ftr" sz="quarter" idx="11"/>
          </p:nvPr>
        </p:nvSpPr>
        <p:spPr/>
        <p:txBody>
          <a:bodyPr/>
          <a:lstStyle/>
          <a:p>
            <a:r>
              <a:rPr lang="en-US"/>
              <a:t>26-07-2021 Final Viva-voce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9265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F05F45A0-3C38-4E1B-9A1B-3BA93E4AEACA}" type="datetime1">
              <a:rPr lang="en-US" smtClean="0"/>
              <a:pPr/>
              <a:t>6/9/2022</a:t>
            </a:fld>
            <a:endParaRPr lang="en-US" dirty="0"/>
          </a:p>
        </p:txBody>
      </p:sp>
      <p:sp>
        <p:nvSpPr>
          <p:cNvPr id="6" name="Footer Placeholder 5"/>
          <p:cNvSpPr>
            <a:spLocks noGrp="1"/>
          </p:cNvSpPr>
          <p:nvPr>
            <p:ph type="ftr" sz="quarter" idx="11"/>
          </p:nvPr>
        </p:nvSpPr>
        <p:spPr/>
        <p:txBody>
          <a:bodyPr/>
          <a:lstStyle/>
          <a:p>
            <a:r>
              <a:rPr lang="en-US"/>
              <a:t>26-07-2021 Final Viva-voce</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7852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033C842-F4E2-46B6-AAE9-73736EC68252}" type="datetime1">
              <a:rPr lang="en-US" smtClean="0"/>
              <a:pPr/>
              <a:t>6/9/2022</a:t>
            </a:fld>
            <a:endParaRPr lang="en-US" dirty="0"/>
          </a:p>
        </p:txBody>
      </p:sp>
      <p:sp>
        <p:nvSpPr>
          <p:cNvPr id="6" name="Footer Placeholder 5"/>
          <p:cNvSpPr>
            <a:spLocks noGrp="1"/>
          </p:cNvSpPr>
          <p:nvPr>
            <p:ph type="ftr" sz="quarter" idx="11"/>
          </p:nvPr>
        </p:nvSpPr>
        <p:spPr/>
        <p:txBody>
          <a:bodyPr/>
          <a:lstStyle/>
          <a:p>
            <a:r>
              <a:rPr lang="en-US"/>
              <a:t>26-07-2021 Final Viva-voce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9986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8587695-A2D0-4F85-9AF4-13CC5B8D28C9}" type="datetime1">
              <a:rPr lang="en-US" smtClean="0"/>
              <a:pPr/>
              <a:t>6/9/2022</a:t>
            </a:fld>
            <a:endParaRPr lang="en-US" dirty="0"/>
          </a:p>
        </p:txBody>
      </p:sp>
      <p:sp>
        <p:nvSpPr>
          <p:cNvPr id="5" name="Footer Placeholder 4"/>
          <p:cNvSpPr>
            <a:spLocks noGrp="1"/>
          </p:cNvSpPr>
          <p:nvPr>
            <p:ph type="ftr" sz="quarter" idx="11"/>
          </p:nvPr>
        </p:nvSpPr>
        <p:spPr/>
        <p:txBody>
          <a:bodyPr/>
          <a:lstStyle/>
          <a:p>
            <a:r>
              <a:rPr lang="en-US"/>
              <a:t>26-07-2021 Final Viva-voce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4135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37C47D3-8558-4487-9B9C-D000F04C8C96}" type="datetime1">
              <a:rPr lang="en-US" smtClean="0"/>
              <a:pPr/>
              <a:t>6/9/2022</a:t>
            </a:fld>
            <a:endParaRPr lang="en-US" dirty="0"/>
          </a:p>
        </p:txBody>
      </p:sp>
      <p:sp>
        <p:nvSpPr>
          <p:cNvPr id="5" name="Footer Placeholder 4"/>
          <p:cNvSpPr>
            <a:spLocks noGrp="1"/>
          </p:cNvSpPr>
          <p:nvPr>
            <p:ph type="ftr" sz="quarter" idx="11"/>
          </p:nvPr>
        </p:nvSpPr>
        <p:spPr/>
        <p:txBody>
          <a:bodyPr/>
          <a:lstStyle/>
          <a:p>
            <a:r>
              <a:rPr lang="en-US"/>
              <a:t>26-07-2021 Final Viva-voce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3124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40CC70-2275-405B-80CF-C3911C3444C0}" type="datetime1">
              <a:rPr lang="en-US" smtClean="0"/>
              <a:pPr/>
              <a:t>6/9/2022</a:t>
            </a:fld>
            <a:endParaRPr lang="en-US" dirty="0"/>
          </a:p>
        </p:txBody>
      </p:sp>
      <p:sp>
        <p:nvSpPr>
          <p:cNvPr id="5" name="Footer Placeholder 4"/>
          <p:cNvSpPr>
            <a:spLocks noGrp="1"/>
          </p:cNvSpPr>
          <p:nvPr>
            <p:ph type="ftr" sz="quarter" idx="11"/>
          </p:nvPr>
        </p:nvSpPr>
        <p:spPr/>
        <p:txBody>
          <a:bodyPr/>
          <a:lstStyle/>
          <a:p>
            <a:r>
              <a:rPr lang="en-US"/>
              <a:t>26-07-2021 Final Viva-voce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70725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F9FBF9F-7403-47B2-87F0-E1E88D216CB6}" type="datetime1">
              <a:rPr lang="en-US" smtClean="0"/>
              <a:pPr/>
              <a:t>6/9/2022</a:t>
            </a:fld>
            <a:endParaRPr lang="en-US" dirty="0"/>
          </a:p>
        </p:txBody>
      </p:sp>
      <p:sp>
        <p:nvSpPr>
          <p:cNvPr id="5" name="Footer Placeholder 4"/>
          <p:cNvSpPr>
            <a:spLocks noGrp="1"/>
          </p:cNvSpPr>
          <p:nvPr>
            <p:ph type="ftr" sz="quarter" idx="11"/>
          </p:nvPr>
        </p:nvSpPr>
        <p:spPr/>
        <p:txBody>
          <a:bodyPr/>
          <a:lstStyle/>
          <a:p>
            <a:r>
              <a:rPr lang="en-US"/>
              <a:t>26-07-2021 Final Viva-voce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10254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50D1EE-391D-48AD-AFA4-B4B3890B686B}" type="datetime1">
              <a:rPr lang="en-US" smtClean="0"/>
              <a:pPr/>
              <a:t>6/9/2022</a:t>
            </a:fld>
            <a:endParaRPr lang="en-US" dirty="0"/>
          </a:p>
        </p:txBody>
      </p:sp>
      <p:sp>
        <p:nvSpPr>
          <p:cNvPr id="6" name="Footer Placeholder 5"/>
          <p:cNvSpPr>
            <a:spLocks noGrp="1"/>
          </p:cNvSpPr>
          <p:nvPr>
            <p:ph type="ftr" sz="quarter" idx="11"/>
          </p:nvPr>
        </p:nvSpPr>
        <p:spPr/>
        <p:txBody>
          <a:bodyPr/>
          <a:lstStyle/>
          <a:p>
            <a:r>
              <a:rPr lang="en-US"/>
              <a:t>26-07-2021 Final Viva-voce</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408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6AF77125-140F-47AE-93CD-6AD201AAF75D}" type="datetime1">
              <a:rPr lang="en-US" smtClean="0"/>
              <a:pPr/>
              <a:t>6/9/2022</a:t>
            </a:fld>
            <a:endParaRPr lang="en-US" dirty="0"/>
          </a:p>
        </p:txBody>
      </p:sp>
      <p:sp>
        <p:nvSpPr>
          <p:cNvPr id="8" name="Footer Placeholder 7"/>
          <p:cNvSpPr>
            <a:spLocks noGrp="1"/>
          </p:cNvSpPr>
          <p:nvPr>
            <p:ph type="ftr" sz="quarter" idx="11"/>
          </p:nvPr>
        </p:nvSpPr>
        <p:spPr/>
        <p:txBody>
          <a:bodyPr/>
          <a:lstStyle/>
          <a:p>
            <a:r>
              <a:rPr lang="en-US"/>
              <a:t>26-07-2021 Final Viva-voce</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45426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D3AAA55E-76A9-4BD9-B249-5785DDC3EA00}" type="datetime1">
              <a:rPr lang="en-US" smtClean="0"/>
              <a:pPr/>
              <a:t>6/9/2022</a:t>
            </a:fld>
            <a:endParaRPr lang="en-US" dirty="0"/>
          </a:p>
        </p:txBody>
      </p:sp>
      <p:sp>
        <p:nvSpPr>
          <p:cNvPr id="4" name="Footer Placeholder 3"/>
          <p:cNvSpPr>
            <a:spLocks noGrp="1"/>
          </p:cNvSpPr>
          <p:nvPr>
            <p:ph type="ftr" sz="quarter" idx="11"/>
          </p:nvPr>
        </p:nvSpPr>
        <p:spPr/>
        <p:txBody>
          <a:bodyPr/>
          <a:lstStyle/>
          <a:p>
            <a:r>
              <a:rPr lang="en-US"/>
              <a:t>26-07-2021 Final Viva-voce</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4575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38C437-8E18-4AD4-B521-C152827FEEB0}" type="datetime1">
              <a:rPr lang="en-US" smtClean="0"/>
              <a:pPr/>
              <a:t>6/9/2022</a:t>
            </a:fld>
            <a:endParaRPr lang="en-US" dirty="0"/>
          </a:p>
        </p:txBody>
      </p:sp>
      <p:sp>
        <p:nvSpPr>
          <p:cNvPr id="3" name="Footer Placeholder 2"/>
          <p:cNvSpPr>
            <a:spLocks noGrp="1"/>
          </p:cNvSpPr>
          <p:nvPr>
            <p:ph type="ftr" sz="quarter" idx="11"/>
          </p:nvPr>
        </p:nvSpPr>
        <p:spPr/>
        <p:txBody>
          <a:bodyPr/>
          <a:lstStyle/>
          <a:p>
            <a:r>
              <a:rPr lang="en-US"/>
              <a:t>26-07-2021 Final Viva-voce</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86020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E5BEC43-B405-4F8A-A010-61ED1F78B669}" type="datetime1">
              <a:rPr lang="en-US" smtClean="0"/>
              <a:pPr/>
              <a:t>6/9/2022</a:t>
            </a:fld>
            <a:endParaRPr lang="en-US" dirty="0"/>
          </a:p>
        </p:txBody>
      </p:sp>
      <p:sp>
        <p:nvSpPr>
          <p:cNvPr id="6" name="Footer Placeholder 5"/>
          <p:cNvSpPr>
            <a:spLocks noGrp="1"/>
          </p:cNvSpPr>
          <p:nvPr>
            <p:ph type="ftr" sz="quarter" idx="11"/>
          </p:nvPr>
        </p:nvSpPr>
        <p:spPr/>
        <p:txBody>
          <a:bodyPr/>
          <a:lstStyle/>
          <a:p>
            <a:r>
              <a:rPr lang="en-US"/>
              <a:t>26-07-2021 Final Viva-voce</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14713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9876032-CD81-40BE-B066-B8BCC891648B}" type="datetime1">
              <a:rPr lang="en-US" smtClean="0"/>
              <a:pPr/>
              <a:t>6/9/2022</a:t>
            </a:fld>
            <a:endParaRPr lang="en-US" dirty="0"/>
          </a:p>
        </p:txBody>
      </p:sp>
      <p:sp>
        <p:nvSpPr>
          <p:cNvPr id="6" name="Footer Placeholder 5"/>
          <p:cNvSpPr>
            <a:spLocks noGrp="1"/>
          </p:cNvSpPr>
          <p:nvPr>
            <p:ph type="ftr" sz="quarter" idx="11"/>
          </p:nvPr>
        </p:nvSpPr>
        <p:spPr/>
        <p:txBody>
          <a:bodyPr/>
          <a:lstStyle/>
          <a:p>
            <a:r>
              <a:rPr lang="en-US"/>
              <a:t>26-07-2021 Final Viva-voce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62052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271AD94-F956-438E-A771-1793471EA784}" type="datetime1">
              <a:rPr lang="en-US" smtClean="0"/>
              <a:pPr/>
              <a:t>6/9/2022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26-07-2021 Final Viva-voce</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07423272"/>
      </p:ext>
    </p:extLst>
  </p:cSld>
  <p:clrMap bg1="lt1" tx1="dk1" bg2="lt2" tx2="dk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 id="2147484066" r:id="rId5"/>
    <p:sldLayoutId id="2147484067" r:id="rId6"/>
    <p:sldLayoutId id="2147484068" r:id="rId7"/>
    <p:sldLayoutId id="2147484069" r:id="rId8"/>
    <p:sldLayoutId id="2147484070" r:id="rId9"/>
    <p:sldLayoutId id="2147484071" r:id="rId10"/>
    <p:sldLayoutId id="2147484072" r:id="rId11"/>
    <p:sldLayoutId id="2147484073" r:id="rId12"/>
    <p:sldLayoutId id="2147484074" r:id="rId13"/>
    <p:sldLayoutId id="2147484075" r:id="rId14"/>
    <p:sldLayoutId id="2147484076" r:id="rId15"/>
    <p:sldLayoutId id="2147484077"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535C-9E04-4141-8E3D-045C84BD2148}"/>
              </a:ext>
            </a:extLst>
          </p:cNvPr>
          <p:cNvSpPr>
            <a:spLocks noGrp="1"/>
          </p:cNvSpPr>
          <p:nvPr>
            <p:ph type="ctrTitle"/>
          </p:nvPr>
        </p:nvSpPr>
        <p:spPr>
          <a:xfrm>
            <a:off x="1295400" y="1546268"/>
            <a:ext cx="10633248" cy="2132761"/>
          </a:xfrm>
        </p:spPr>
        <p:txBody>
          <a:bodyPr vert="horz" lIns="91440" tIns="45720" rIns="91440" bIns="45720" anchor="ctr">
            <a:noAutofit/>
          </a:bodyPr>
          <a:lstStyle/>
          <a:p>
            <a:pPr marL="484505" algn="ctr"/>
            <a:r>
              <a:rPr lang="en-US" sz="3200" b="1" dirty="0">
                <a:latin typeface="Times New Roman"/>
                <a:cs typeface="Times New Roman"/>
              </a:rPr>
              <a:t>IMPLEMENTATION OF 4-BIT </a:t>
            </a:r>
            <a:br>
              <a:rPr lang="en-US" sz="3200" b="1" dirty="0">
                <a:latin typeface="Times New Roman"/>
                <a:cs typeface="Times New Roman"/>
              </a:rPr>
            </a:br>
            <a:r>
              <a:rPr lang="en-US" sz="3200" b="1" dirty="0">
                <a:latin typeface="Times New Roman"/>
                <a:cs typeface="Times New Roman"/>
              </a:rPr>
              <a:t>VEDIC MULTIPLIER USING  N-P BASED ECRL ADIABATIC LOGIC</a:t>
            </a:r>
            <a:endParaRPr lang="en-US"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014622B-A0C9-614F-815D-E7FB73C47828}"/>
              </a:ext>
            </a:extLst>
          </p:cNvPr>
          <p:cNvSpPr txBox="1"/>
          <p:nvPr/>
        </p:nvSpPr>
        <p:spPr>
          <a:xfrm flipH="1">
            <a:off x="692725" y="358735"/>
            <a:ext cx="1896489" cy="369332"/>
          </a:xfrm>
          <a:prstGeom prst="rect">
            <a:avLst/>
          </a:prstGeom>
          <a:noFill/>
        </p:spPr>
        <p:txBody>
          <a:bodyPr wrap="square" rtlCol="0">
            <a:spAutoFit/>
          </a:bodyPr>
          <a:lstStyle/>
          <a:p>
            <a:pPr algn="l"/>
            <a:endParaRPr lang="en-US"/>
          </a:p>
        </p:txBody>
      </p:sp>
      <p:sp>
        <p:nvSpPr>
          <p:cNvPr id="7" name="TextBox 6">
            <a:extLst>
              <a:ext uri="{FF2B5EF4-FFF2-40B4-BE49-F238E27FC236}">
                <a16:creationId xmlns:a16="http://schemas.microsoft.com/office/drawing/2014/main" id="{2961DBCA-DA77-F441-A015-901BEFF33432}"/>
              </a:ext>
            </a:extLst>
          </p:cNvPr>
          <p:cNvSpPr txBox="1"/>
          <p:nvPr/>
        </p:nvSpPr>
        <p:spPr>
          <a:xfrm>
            <a:off x="2999657" y="242321"/>
            <a:ext cx="7416823" cy="1200329"/>
          </a:xfrm>
          <a:prstGeom prst="rect">
            <a:avLst/>
          </a:prstGeom>
          <a:noFill/>
        </p:spPr>
        <p:txBody>
          <a:bodyPr wrap="square" rtlCol="0">
            <a:spAutoFit/>
          </a:bodyPr>
          <a:lstStyle/>
          <a:p>
            <a:pPr algn="ctr"/>
            <a:r>
              <a:rPr lang="en-IN" sz="2400" b="1" i="0" u="none" strike="noStrike" cap="none" dirty="0">
                <a:solidFill>
                  <a:schemeClr val="tx1"/>
                </a:solidFill>
                <a:latin typeface="Times New Roman"/>
                <a:ea typeface="Times New Roman"/>
                <a:cs typeface="Times New Roman"/>
                <a:sym typeface="Times New Roman"/>
              </a:rPr>
              <a:t>GAYATRI VIDYA PARISHAD COLLEGE OF ENGINEERING (A) </a:t>
            </a:r>
            <a:r>
              <a:rPr lang="en-IN" sz="2400" b="1" i="0" u="none" strike="noStrike" cap="none" dirty="0" err="1">
                <a:solidFill>
                  <a:schemeClr val="tx1"/>
                </a:solidFill>
                <a:latin typeface="Times New Roman"/>
                <a:ea typeface="Times New Roman"/>
                <a:cs typeface="Times New Roman"/>
                <a:sym typeface="Times New Roman"/>
              </a:rPr>
              <a:t>Madhurawada</a:t>
            </a:r>
            <a:r>
              <a:rPr lang="en-IN" sz="2400" b="1" i="0" u="none" strike="noStrike" cap="none" dirty="0">
                <a:solidFill>
                  <a:schemeClr val="tx1"/>
                </a:solidFill>
                <a:latin typeface="Times New Roman"/>
                <a:ea typeface="Times New Roman"/>
                <a:cs typeface="Times New Roman"/>
                <a:sym typeface="Times New Roman"/>
              </a:rPr>
              <a:t>,</a:t>
            </a:r>
            <a:endParaRPr lang="en-US" sz="2400" b="1" i="0" u="none" strike="noStrike" cap="none" dirty="0">
              <a:solidFill>
                <a:schemeClr val="tx1"/>
              </a:solidFill>
              <a:latin typeface="Times New Roman"/>
              <a:ea typeface="Times New Roman"/>
              <a:cs typeface="Times New Roman"/>
              <a:sym typeface="Times New Roman"/>
            </a:endParaRPr>
          </a:p>
          <a:p>
            <a:pPr algn="ctr"/>
            <a:r>
              <a:rPr lang="en-IN" sz="2400" b="1" i="0" u="none" strike="noStrike" cap="none" dirty="0">
                <a:solidFill>
                  <a:schemeClr val="tx1"/>
                </a:solidFill>
                <a:latin typeface="Times New Roman"/>
                <a:ea typeface="Times New Roman"/>
                <a:cs typeface="Times New Roman"/>
                <a:sym typeface="Times New Roman"/>
              </a:rPr>
              <a:t> Visakhapatnam 530048</a:t>
            </a:r>
            <a:endParaRPr lang="en-US" sz="2400" dirty="0"/>
          </a:p>
        </p:txBody>
      </p:sp>
      <p:sp>
        <p:nvSpPr>
          <p:cNvPr id="4" name="TextBox 3">
            <a:extLst>
              <a:ext uri="{FF2B5EF4-FFF2-40B4-BE49-F238E27FC236}">
                <a16:creationId xmlns:a16="http://schemas.microsoft.com/office/drawing/2014/main" id="{B2BD5F13-16AE-ED40-8A15-4AFEBA7CB7FA}"/>
              </a:ext>
            </a:extLst>
          </p:cNvPr>
          <p:cNvSpPr txBox="1"/>
          <p:nvPr/>
        </p:nvSpPr>
        <p:spPr>
          <a:xfrm>
            <a:off x="1559496" y="4653136"/>
            <a:ext cx="3816424" cy="1569660"/>
          </a:xfrm>
          <a:prstGeom prst="rect">
            <a:avLst/>
          </a:prstGeom>
          <a:noFill/>
        </p:spPr>
        <p:txBody>
          <a:bodyPr wrap="square" rtlCol="0">
            <a:spAutoFit/>
          </a:bodyPr>
          <a:lstStyle/>
          <a:p>
            <a:pPr marL="0" marR="0" lvl="0" indent="0" algn="ctr" rtl="0">
              <a:lnSpc>
                <a:spcPct val="100000"/>
              </a:lnSpc>
              <a:spcBef>
                <a:spcPts val="0"/>
              </a:spcBef>
              <a:spcAft>
                <a:spcPts val="0"/>
              </a:spcAft>
              <a:buClr>
                <a:srgbClr val="000000"/>
              </a:buClr>
              <a:buSzPts val="1800"/>
              <a:buFont typeface="Arial"/>
              <a:buNone/>
            </a:pPr>
            <a:r>
              <a:rPr lang="en-IN" sz="1800" b="1" i="0" u="none" strike="noStrike" cap="none" dirty="0">
                <a:solidFill>
                  <a:schemeClr val="tx1"/>
                </a:solidFill>
                <a:latin typeface="Times New Roman"/>
                <a:ea typeface="Times New Roman"/>
                <a:cs typeface="Times New Roman"/>
                <a:sym typeface="Times New Roman"/>
              </a:rPr>
              <a:t>UNDER THE ESTEEMED GUIDANCE OF</a:t>
            </a:r>
            <a:endParaRPr lang="en-IN" sz="1400" b="0" i="0" u="none" strike="noStrike" cap="none" dirty="0">
              <a:solidFill>
                <a:schemeClr val="tx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IN" sz="2400" b="1" dirty="0">
                <a:latin typeface="Times New Roman"/>
                <a:ea typeface="Times New Roman"/>
                <a:cs typeface="Times New Roman"/>
                <a:sym typeface="Times New Roman"/>
              </a:rPr>
              <a:t>Sri. </a:t>
            </a:r>
            <a:r>
              <a:rPr lang="en-IN" sz="2400" b="1" dirty="0" err="1">
                <a:latin typeface="Times New Roman"/>
                <a:ea typeface="Times New Roman"/>
                <a:cs typeface="Times New Roman"/>
                <a:sym typeface="Times New Roman"/>
              </a:rPr>
              <a:t>Sagara</a:t>
            </a:r>
            <a:r>
              <a:rPr lang="en-IN" sz="2400" b="1" dirty="0">
                <a:latin typeface="Times New Roman"/>
                <a:ea typeface="Times New Roman"/>
                <a:cs typeface="Times New Roman"/>
                <a:sym typeface="Times New Roman"/>
              </a:rPr>
              <a:t> Pandu</a:t>
            </a:r>
            <a:endParaRPr lang="en-IN" sz="2400" b="0" i="0" u="none" strike="noStrike" cap="none" dirty="0">
              <a:solidFill>
                <a:schemeClr val="tx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chemeClr val="tx1"/>
                </a:solidFill>
                <a:latin typeface="Times New Roman"/>
                <a:ea typeface="Times New Roman"/>
                <a:cs typeface="Times New Roman"/>
                <a:sym typeface="Times New Roman"/>
              </a:rPr>
              <a:t>Assistant Professor, </a:t>
            </a:r>
            <a:endParaRPr lang="en-IN" sz="1400" b="0" i="0" u="none" strike="noStrike" cap="none" dirty="0">
              <a:solidFill>
                <a:schemeClr val="tx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chemeClr val="tx1"/>
                </a:solidFill>
                <a:latin typeface="Times New Roman"/>
                <a:ea typeface="Times New Roman"/>
                <a:cs typeface="Times New Roman"/>
                <a:sym typeface="Times New Roman"/>
              </a:rPr>
              <a:t>ECE Department</a:t>
            </a:r>
            <a:endParaRPr lang="en-US" dirty="0"/>
          </a:p>
        </p:txBody>
      </p:sp>
      <p:sp>
        <p:nvSpPr>
          <p:cNvPr id="10" name="TextBox 9">
            <a:extLst>
              <a:ext uri="{FF2B5EF4-FFF2-40B4-BE49-F238E27FC236}">
                <a16:creationId xmlns:a16="http://schemas.microsoft.com/office/drawing/2014/main" id="{DCCD6D77-7954-4E47-B1BA-384A6697A9E4}"/>
              </a:ext>
            </a:extLst>
          </p:cNvPr>
          <p:cNvSpPr txBox="1"/>
          <p:nvPr/>
        </p:nvSpPr>
        <p:spPr>
          <a:xfrm>
            <a:off x="5958071" y="3889349"/>
            <a:ext cx="5687357" cy="2308324"/>
          </a:xfrm>
          <a:prstGeom prst="rect">
            <a:avLst/>
          </a:prstGeom>
          <a:noFill/>
        </p:spPr>
        <p:txBody>
          <a:bodyPr wrap="square" lIns="91440" tIns="45720" rIns="91440" bIns="45720" rtlCol="0" anchor="t">
            <a:spAutoFit/>
          </a:bodyPr>
          <a:lstStyle/>
          <a:p>
            <a:pPr algn="ctr"/>
            <a:r>
              <a:rPr lang="en-US" sz="2400" b="1" dirty="0">
                <a:latin typeface="Times New Roman"/>
                <a:cs typeface="Times New Roman"/>
              </a:rPr>
              <a:t>Presented by</a:t>
            </a:r>
          </a:p>
          <a:p>
            <a:pPr algn="ctr"/>
            <a:r>
              <a:rPr lang="en-US" sz="2000" dirty="0">
                <a:latin typeface="Times New Roman"/>
                <a:cs typeface="Times New Roman"/>
              </a:rPr>
              <a:t>PONNAMANDA TEJASWI</a:t>
            </a:r>
            <a:r>
              <a:rPr lang="en-US" sz="2400" dirty="0">
                <a:latin typeface="Times New Roman"/>
                <a:cs typeface="Times New Roman"/>
              </a:rPr>
              <a:t>(18131A04G3)</a:t>
            </a:r>
            <a:endParaRPr lang="en-US" sz="24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PILLALA LIKHITHA</a:t>
            </a:r>
            <a:r>
              <a:rPr lang="en-US" sz="2400" dirty="0">
                <a:latin typeface="Times New Roman" panose="02020603050405020304" pitchFamily="18" charset="0"/>
                <a:cs typeface="Times New Roman" panose="02020603050405020304" pitchFamily="18" charset="0"/>
              </a:rPr>
              <a:t>(18131A04F9)</a:t>
            </a:r>
          </a:p>
          <a:p>
            <a:pPr algn="ctr"/>
            <a:r>
              <a:rPr lang="en-US" sz="2000" dirty="0">
                <a:latin typeface="Times New Roman" panose="02020603050405020304" pitchFamily="18" charset="0"/>
                <a:cs typeface="Times New Roman" panose="02020603050405020304" pitchFamily="18" charset="0"/>
              </a:rPr>
              <a:t>REPAKA HARSHITH</a:t>
            </a:r>
            <a:r>
              <a:rPr lang="en-US" sz="2400" dirty="0">
                <a:latin typeface="Times New Roman" panose="02020603050405020304" pitchFamily="18" charset="0"/>
                <a:cs typeface="Times New Roman" panose="02020603050405020304" pitchFamily="18" charset="0"/>
              </a:rPr>
              <a:t>(18131A04H1)</a:t>
            </a:r>
          </a:p>
          <a:p>
            <a:pPr algn="ctr"/>
            <a:r>
              <a:rPr lang="en-US" sz="2000" dirty="0">
                <a:latin typeface="Times New Roman" panose="02020603050405020304" pitchFamily="18" charset="0"/>
                <a:cs typeface="Times New Roman" panose="02020603050405020304" pitchFamily="18" charset="0"/>
              </a:rPr>
              <a:t>KORAKULA SANTOSH KUMAR</a:t>
            </a:r>
            <a:r>
              <a:rPr lang="en-US" sz="2400" dirty="0">
                <a:latin typeface="Times New Roman" panose="02020603050405020304" pitchFamily="18" charset="0"/>
                <a:cs typeface="Times New Roman" panose="02020603050405020304" pitchFamily="18" charset="0"/>
              </a:rPr>
              <a:t>(17131A04C0)</a:t>
            </a:r>
          </a:p>
        </p:txBody>
      </p:sp>
      <p:sp>
        <p:nvSpPr>
          <p:cNvPr id="9" name="Footer Placeholder 8">
            <a:extLst>
              <a:ext uri="{FF2B5EF4-FFF2-40B4-BE49-F238E27FC236}">
                <a16:creationId xmlns:a16="http://schemas.microsoft.com/office/drawing/2014/main" id="{CB5E1C44-7D8E-432E-916B-ABE5796C8BED}"/>
              </a:ext>
            </a:extLst>
          </p:cNvPr>
          <p:cNvSpPr>
            <a:spLocks noGrp="1"/>
          </p:cNvSpPr>
          <p:nvPr>
            <p:ph type="ftr" sz="quarter" idx="11"/>
          </p:nvPr>
        </p:nvSpPr>
        <p:spPr>
          <a:xfrm>
            <a:off x="4511824" y="6433116"/>
            <a:ext cx="7619999" cy="365125"/>
          </a:xfrm>
        </p:spPr>
        <p:txBody>
          <a:bodyPr/>
          <a:lstStyle/>
          <a:p>
            <a:r>
              <a:rPr lang="en-US" dirty="0"/>
              <a:t>26-07-2021 Final Viva-voce)</a:t>
            </a:r>
          </a:p>
        </p:txBody>
      </p:sp>
      <p:sp>
        <p:nvSpPr>
          <p:cNvPr id="11" name="Slide Number Placeholder 10">
            <a:extLst>
              <a:ext uri="{FF2B5EF4-FFF2-40B4-BE49-F238E27FC236}">
                <a16:creationId xmlns:a16="http://schemas.microsoft.com/office/drawing/2014/main" id="{AC26759D-D05D-43E8-A10A-49AD3CDB81D3}"/>
              </a:ext>
            </a:extLst>
          </p:cNvPr>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12" name="Google Shape;240;p19">
            <a:extLst>
              <a:ext uri="{FF2B5EF4-FFF2-40B4-BE49-F238E27FC236}">
                <a16:creationId xmlns:a16="http://schemas.microsoft.com/office/drawing/2014/main" id="{47F6941E-718C-43C4-9B3D-B1385575BD36}"/>
              </a:ext>
            </a:extLst>
          </p:cNvPr>
          <p:cNvPicPr preferRelativeResize="0"/>
          <p:nvPr/>
        </p:nvPicPr>
        <p:blipFill rotWithShape="1">
          <a:blip r:embed="rId2">
            <a:alphaModFix/>
          </a:blip>
          <a:srcRect/>
          <a:stretch/>
        </p:blipFill>
        <p:spPr>
          <a:xfrm>
            <a:off x="1295400" y="242321"/>
            <a:ext cx="1818184" cy="1563227"/>
          </a:xfrm>
          <a:prstGeom prst="rect">
            <a:avLst/>
          </a:prstGeom>
          <a:noFill/>
          <a:ln>
            <a:noFill/>
          </a:ln>
        </p:spPr>
      </p:pic>
      <p:pic>
        <p:nvPicPr>
          <p:cNvPr id="13" name="Picture 12">
            <a:extLst>
              <a:ext uri="{FF2B5EF4-FFF2-40B4-BE49-F238E27FC236}">
                <a16:creationId xmlns:a16="http://schemas.microsoft.com/office/drawing/2014/main" id="{227B58CC-ABC2-4174-9017-A0E646FE421A}"/>
              </a:ext>
            </a:extLst>
          </p:cNvPr>
          <p:cNvPicPr/>
          <p:nvPr/>
        </p:nvPicPr>
        <p:blipFill>
          <a:blip r:embed="rId3"/>
          <a:stretch>
            <a:fillRect/>
          </a:stretch>
        </p:blipFill>
        <p:spPr>
          <a:xfrm>
            <a:off x="1876615" y="3962931"/>
            <a:ext cx="3067257" cy="720079"/>
          </a:xfrm>
          <a:prstGeom prst="rect">
            <a:avLst/>
          </a:prstGeom>
        </p:spPr>
      </p:pic>
    </p:spTree>
    <p:extLst>
      <p:ext uri="{BB962C8B-B14F-4D97-AF65-F5344CB8AC3E}">
        <p14:creationId xmlns:p14="http://schemas.microsoft.com/office/powerpoint/2010/main" val="322198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ABE45-95D9-580A-ACF1-D93ADC9FFFF6}"/>
              </a:ext>
            </a:extLst>
          </p:cNvPr>
          <p:cNvSpPr>
            <a:spLocks noGrp="1"/>
          </p:cNvSpPr>
          <p:nvPr>
            <p:ph type="title"/>
          </p:nvPr>
        </p:nvSpPr>
        <p:spPr>
          <a:xfrm>
            <a:off x="2927648" y="612959"/>
            <a:ext cx="8576963" cy="1280890"/>
          </a:xfrm>
        </p:spPr>
        <p:txBody>
          <a:bodyPr>
            <a:normAutofit/>
          </a:bodyPr>
          <a:lstStyle/>
          <a:p>
            <a:r>
              <a:rPr lang="en-US" sz="2800" b="1" dirty="0">
                <a:latin typeface="Times New Roman" panose="02020603050405020304" pitchFamily="18" charset="0"/>
                <a:cs typeface="Times New Roman" panose="02020603050405020304" pitchFamily="18" charset="0"/>
              </a:rPr>
              <a:t>Disadvantages of ECRL Adiabatic logic</a:t>
            </a:r>
            <a:endParaRPr lang="en-IN" sz="2800" b="1"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03F45268-C0AD-2614-FAD6-00BAD36546FC}"/>
              </a:ext>
            </a:extLst>
          </p:cNvPr>
          <p:cNvSpPr>
            <a:spLocks noGrp="1"/>
          </p:cNvSpPr>
          <p:nvPr>
            <p:ph type="ftr" sz="quarter" idx="11"/>
          </p:nvPr>
        </p:nvSpPr>
        <p:spPr/>
        <p:txBody>
          <a:bodyPr/>
          <a:lstStyle/>
          <a:p>
            <a:r>
              <a:rPr lang="en-US"/>
              <a:t>26-07-2021 Final Viva-voce</a:t>
            </a:r>
            <a:endParaRPr lang="en-US" dirty="0"/>
          </a:p>
        </p:txBody>
      </p:sp>
      <p:sp>
        <p:nvSpPr>
          <p:cNvPr id="4" name="Slide Number Placeholder 3">
            <a:extLst>
              <a:ext uri="{FF2B5EF4-FFF2-40B4-BE49-F238E27FC236}">
                <a16:creationId xmlns:a16="http://schemas.microsoft.com/office/drawing/2014/main" id="{8BE8E99E-EE88-D1F1-C2CC-0D664689A33E}"/>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6" name="TextBox 5">
            <a:extLst>
              <a:ext uri="{FF2B5EF4-FFF2-40B4-BE49-F238E27FC236}">
                <a16:creationId xmlns:a16="http://schemas.microsoft.com/office/drawing/2014/main" id="{0E8B387A-7708-D65A-087C-DD6422E15DB8}"/>
              </a:ext>
            </a:extLst>
          </p:cNvPr>
          <p:cNvSpPr txBox="1"/>
          <p:nvPr/>
        </p:nvSpPr>
        <p:spPr>
          <a:xfrm>
            <a:off x="1847528" y="1412776"/>
            <a:ext cx="9577064" cy="4304063"/>
          </a:xfrm>
          <a:prstGeom prst="rect">
            <a:avLst/>
          </a:prstGeom>
          <a:noFill/>
        </p:spPr>
        <p:txBody>
          <a:bodyPr wrap="square">
            <a:spAutoFit/>
          </a:bodyPr>
          <a:lstStyle/>
          <a:p>
            <a:pPr algn="just">
              <a:spcBef>
                <a:spcPts val="600"/>
              </a:spcBef>
              <a:spcAft>
                <a:spcPts val="6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1.The delay will get increased if the rise time and fall time of the power supply is increased.</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600"/>
              </a:spcBef>
              <a:spcAft>
                <a:spcPts val="6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2. The ECRL logic reduces the power dissipation at the expense of delay.</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600"/>
              </a:spcBef>
              <a:spcAft>
                <a:spcPts val="6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3. It has voltage drop problem.</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600"/>
              </a:spcBef>
              <a:spcAft>
                <a:spcPts val="6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4. The gate count increases for every logic circuit that is implemented using this technique</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600"/>
              </a:spcBef>
              <a:spcAft>
                <a:spcPts val="6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So, to overcome all these demerits of ECRL logic to some extent, the transmission gate logic has been proposed.</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600"/>
              </a:spcBef>
              <a:spcAft>
                <a:spcPts val="60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1344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6C1D-B7C2-FF22-1D8B-2E770AA355AD}"/>
              </a:ext>
            </a:extLst>
          </p:cNvPr>
          <p:cNvSpPr>
            <a:spLocks noGrp="1"/>
          </p:cNvSpPr>
          <p:nvPr>
            <p:ph type="title"/>
          </p:nvPr>
        </p:nvSpPr>
        <p:spPr>
          <a:xfrm>
            <a:off x="2063552" y="278097"/>
            <a:ext cx="9441059" cy="692247"/>
          </a:xfrm>
        </p:spPr>
        <p:txBody>
          <a:bodyPr>
            <a:normAutofit/>
          </a:bodyPr>
          <a:lstStyle/>
          <a:p>
            <a:r>
              <a:rPr lang="en-IN" sz="3200" b="1" dirty="0">
                <a:latin typeface="Times New Roman" panose="02020603050405020304" pitchFamily="18" charset="0"/>
                <a:cs typeface="Times New Roman" panose="02020603050405020304" pitchFamily="18" charset="0"/>
              </a:rPr>
              <a:t>Proposed N-P Based ECRL Adiabatic Logic</a:t>
            </a:r>
          </a:p>
        </p:txBody>
      </p:sp>
      <p:sp>
        <p:nvSpPr>
          <p:cNvPr id="3" name="Footer Placeholder 2">
            <a:extLst>
              <a:ext uri="{FF2B5EF4-FFF2-40B4-BE49-F238E27FC236}">
                <a16:creationId xmlns:a16="http://schemas.microsoft.com/office/drawing/2014/main" id="{D84905BB-915A-11A4-3BE5-990644CEB895}"/>
              </a:ext>
            </a:extLst>
          </p:cNvPr>
          <p:cNvSpPr>
            <a:spLocks noGrp="1"/>
          </p:cNvSpPr>
          <p:nvPr>
            <p:ph type="ftr" sz="quarter" idx="11"/>
          </p:nvPr>
        </p:nvSpPr>
        <p:spPr/>
        <p:txBody>
          <a:bodyPr/>
          <a:lstStyle/>
          <a:p>
            <a:r>
              <a:rPr lang="en-US"/>
              <a:t>26-07-2021 Final Viva-voce</a:t>
            </a:r>
            <a:endParaRPr lang="en-US" dirty="0"/>
          </a:p>
        </p:txBody>
      </p:sp>
      <p:sp>
        <p:nvSpPr>
          <p:cNvPr id="4" name="Slide Number Placeholder 3">
            <a:extLst>
              <a:ext uri="{FF2B5EF4-FFF2-40B4-BE49-F238E27FC236}">
                <a16:creationId xmlns:a16="http://schemas.microsoft.com/office/drawing/2014/main" id="{F27AD041-D7DC-289C-5BC9-804C901F1E0A}"/>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6" name="TextBox 5">
            <a:extLst>
              <a:ext uri="{FF2B5EF4-FFF2-40B4-BE49-F238E27FC236}">
                <a16:creationId xmlns:a16="http://schemas.microsoft.com/office/drawing/2014/main" id="{06EE576D-0C66-6EDE-D43A-C7D4F9855344}"/>
              </a:ext>
            </a:extLst>
          </p:cNvPr>
          <p:cNvSpPr txBox="1"/>
          <p:nvPr/>
        </p:nvSpPr>
        <p:spPr>
          <a:xfrm>
            <a:off x="1030609" y="1152907"/>
            <a:ext cx="10737203" cy="3046988"/>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Transmission Gate Logic </a:t>
            </a:r>
            <a:r>
              <a:rPr lang="en-US" sz="2400"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Transmission gate Logic is used to solve the voltage drop problem of the Pass Transistor Logic. </a:t>
            </a:r>
          </a:p>
          <a:p>
            <a:pPr marL="342900" indent="-342900" algn="just">
              <a:buFont typeface="Wingdings" panose="05000000000000000000" pitchFamily="2" charset="2"/>
              <a:buChar char="Ø"/>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This technique uses the complementary properties of NMOS and PMOS transistors. i.e. NMOS devices passes a strong '0' but a weak '1' while PMOS transistors pass a strong '1' but a weak '0’. </a:t>
            </a:r>
          </a:p>
          <a:p>
            <a:pPr marL="342900" indent="-342900" algn="just">
              <a:buFont typeface="Wingdings" panose="05000000000000000000" pitchFamily="2" charset="2"/>
              <a:buChar char="Ø"/>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transmission gate combines the best of the two devices by placing an NMOS transistor in parallel with a PMOS transistor as shown in Figure below</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8163F67-4745-7A97-1E61-434E8CA9A293}"/>
              </a:ext>
            </a:extLst>
          </p:cNvPr>
          <p:cNvPicPr>
            <a:picLocks noChangeAspect="1"/>
          </p:cNvPicPr>
          <p:nvPr/>
        </p:nvPicPr>
        <p:blipFill rotWithShape="1">
          <a:blip r:embed="rId2"/>
          <a:srcRect b="25282"/>
          <a:stretch/>
        </p:blipFill>
        <p:spPr>
          <a:xfrm>
            <a:off x="4551833" y="4293096"/>
            <a:ext cx="3168352" cy="1838505"/>
          </a:xfrm>
          <a:prstGeom prst="rect">
            <a:avLst/>
          </a:prstGeom>
        </p:spPr>
      </p:pic>
      <p:sp>
        <p:nvSpPr>
          <p:cNvPr id="5" name="TextBox 4">
            <a:extLst>
              <a:ext uri="{FF2B5EF4-FFF2-40B4-BE49-F238E27FC236}">
                <a16:creationId xmlns:a16="http://schemas.microsoft.com/office/drawing/2014/main" id="{A44C90E8-EE8D-9C89-CB41-2DD6172DB08E}"/>
              </a:ext>
            </a:extLst>
          </p:cNvPr>
          <p:cNvSpPr txBox="1"/>
          <p:nvPr/>
        </p:nvSpPr>
        <p:spPr>
          <a:xfrm>
            <a:off x="4552230" y="6131601"/>
            <a:ext cx="31683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Fig.5.Transmission gate symbol</a:t>
            </a:r>
          </a:p>
        </p:txBody>
      </p:sp>
    </p:spTree>
    <p:extLst>
      <p:ext uri="{BB962C8B-B14F-4D97-AF65-F5344CB8AC3E}">
        <p14:creationId xmlns:p14="http://schemas.microsoft.com/office/powerpoint/2010/main" val="922267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BA7375-079E-7E12-D749-7A35859815A1}"/>
              </a:ext>
            </a:extLst>
          </p:cNvPr>
          <p:cNvSpPr>
            <a:spLocks noGrp="1"/>
          </p:cNvSpPr>
          <p:nvPr>
            <p:ph type="ftr" sz="quarter" idx="11"/>
          </p:nvPr>
        </p:nvSpPr>
        <p:spPr/>
        <p:txBody>
          <a:bodyPr/>
          <a:lstStyle/>
          <a:p>
            <a:r>
              <a:rPr lang="en-US"/>
              <a:t>26-07-2021 Final Viva-voce</a:t>
            </a:r>
            <a:endParaRPr lang="en-US" dirty="0"/>
          </a:p>
        </p:txBody>
      </p:sp>
      <p:sp>
        <p:nvSpPr>
          <p:cNvPr id="3" name="Slide Number Placeholder 2">
            <a:extLst>
              <a:ext uri="{FF2B5EF4-FFF2-40B4-BE49-F238E27FC236}">
                <a16:creationId xmlns:a16="http://schemas.microsoft.com/office/drawing/2014/main" id="{4D49D1DD-5EF7-7A36-E915-7C54D77FDA8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Picture 4">
            <a:extLst>
              <a:ext uri="{FF2B5EF4-FFF2-40B4-BE49-F238E27FC236}">
                <a16:creationId xmlns:a16="http://schemas.microsoft.com/office/drawing/2014/main" id="{457DF81E-02A6-0315-5331-FEAC25D4C26C}"/>
              </a:ext>
            </a:extLst>
          </p:cNvPr>
          <p:cNvPicPr>
            <a:picLocks noChangeAspect="1"/>
          </p:cNvPicPr>
          <p:nvPr/>
        </p:nvPicPr>
        <p:blipFill>
          <a:blip r:embed="rId2"/>
          <a:stretch>
            <a:fillRect/>
          </a:stretch>
        </p:blipFill>
        <p:spPr>
          <a:xfrm>
            <a:off x="8400256" y="2708920"/>
            <a:ext cx="3053879" cy="3020541"/>
          </a:xfrm>
          <a:prstGeom prst="rect">
            <a:avLst/>
          </a:prstGeom>
        </p:spPr>
      </p:pic>
      <p:sp>
        <p:nvSpPr>
          <p:cNvPr id="7" name="TextBox 6">
            <a:extLst>
              <a:ext uri="{FF2B5EF4-FFF2-40B4-BE49-F238E27FC236}">
                <a16:creationId xmlns:a16="http://schemas.microsoft.com/office/drawing/2014/main" id="{3C296E05-ECD9-3DAE-1151-F20C72C9E533}"/>
              </a:ext>
            </a:extLst>
          </p:cNvPr>
          <p:cNvSpPr txBox="1"/>
          <p:nvPr/>
        </p:nvSpPr>
        <p:spPr>
          <a:xfrm>
            <a:off x="1127448" y="1305417"/>
            <a:ext cx="10081120" cy="1200329"/>
          </a:xfrm>
          <a:prstGeom prst="rect">
            <a:avLst/>
          </a:prstGeom>
          <a:noFill/>
        </p:spPr>
        <p:txBody>
          <a:bodyPr wrap="square">
            <a:spAutoFit/>
          </a:bodyPr>
          <a:lstStyle/>
          <a:p>
            <a:pPr algn="just"/>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basic structure of transmission gate is shown in Figure below which consists of NMOS and PMOS transistors. Here, VG is applied to NMOS, and (VDD- VG) applied to the PMOS</a:t>
            </a:r>
            <a:r>
              <a:rPr lang="en-US" dirty="0"/>
              <a:t>.</a:t>
            </a:r>
            <a:endParaRPr lang="en-IN" dirty="0"/>
          </a:p>
        </p:txBody>
      </p:sp>
      <p:sp>
        <p:nvSpPr>
          <p:cNvPr id="9" name="TextBox 8">
            <a:extLst>
              <a:ext uri="{FF2B5EF4-FFF2-40B4-BE49-F238E27FC236}">
                <a16:creationId xmlns:a16="http://schemas.microsoft.com/office/drawing/2014/main" id="{4C56E0C9-F699-7BEA-CDA0-9CB4BB1A444C}"/>
              </a:ext>
            </a:extLst>
          </p:cNvPr>
          <p:cNvSpPr txBox="1"/>
          <p:nvPr/>
        </p:nvSpPr>
        <p:spPr>
          <a:xfrm>
            <a:off x="1055440" y="2952733"/>
            <a:ext cx="6877224" cy="3231654"/>
          </a:xfrm>
          <a:prstGeom prst="rect">
            <a:avLst/>
          </a:prstGeom>
          <a:noFill/>
        </p:spPr>
        <p:txBody>
          <a:bodyPr wrap="square">
            <a:spAutoFit/>
          </a:bodyPr>
          <a:lstStyle/>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transmission gate work voltage-controlled switch. When VG is high, NMOS and PMOS are conducting hence switch is closed. Therefore, conduction path between left and right sides exist.</a:t>
            </a:r>
          </a:p>
          <a:p>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 VG is low, then the MOSFETs are in cutoff and switch is open. Therefore, there is no direct relationship between VA and VB.</a:t>
            </a:r>
          </a:p>
          <a:p>
            <a:endParaRPr lang="en-US" dirty="0"/>
          </a:p>
        </p:txBody>
      </p:sp>
      <p:sp>
        <p:nvSpPr>
          <p:cNvPr id="10" name="Arrow: Right 9">
            <a:extLst>
              <a:ext uri="{FF2B5EF4-FFF2-40B4-BE49-F238E27FC236}">
                <a16:creationId xmlns:a16="http://schemas.microsoft.com/office/drawing/2014/main" id="{F7B48B3C-9E87-684D-7240-B27A8014A912}"/>
              </a:ext>
            </a:extLst>
          </p:cNvPr>
          <p:cNvSpPr/>
          <p:nvPr/>
        </p:nvSpPr>
        <p:spPr>
          <a:xfrm>
            <a:off x="2017833" y="4509120"/>
            <a:ext cx="4571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22F13165-929C-711E-695F-F67092746F61}"/>
              </a:ext>
            </a:extLst>
          </p:cNvPr>
          <p:cNvSpPr txBox="1"/>
          <p:nvPr/>
        </p:nvSpPr>
        <p:spPr>
          <a:xfrm>
            <a:off x="2063552" y="310670"/>
            <a:ext cx="8784976"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BASIC STRUCTURE OF TRANSMISSION GATE</a:t>
            </a:r>
          </a:p>
        </p:txBody>
      </p:sp>
      <p:sp>
        <p:nvSpPr>
          <p:cNvPr id="4" name="TextBox 3">
            <a:extLst>
              <a:ext uri="{FF2B5EF4-FFF2-40B4-BE49-F238E27FC236}">
                <a16:creationId xmlns:a16="http://schemas.microsoft.com/office/drawing/2014/main" id="{C7902D05-7840-72E0-1923-F601CB906F9C}"/>
              </a:ext>
            </a:extLst>
          </p:cNvPr>
          <p:cNvSpPr txBox="1"/>
          <p:nvPr/>
        </p:nvSpPr>
        <p:spPr>
          <a:xfrm>
            <a:off x="8949071" y="5999721"/>
            <a:ext cx="252028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Fig.6.CMOS TG</a:t>
            </a:r>
          </a:p>
        </p:txBody>
      </p:sp>
    </p:spTree>
    <p:extLst>
      <p:ext uri="{BB962C8B-B14F-4D97-AF65-F5344CB8AC3E}">
        <p14:creationId xmlns:p14="http://schemas.microsoft.com/office/powerpoint/2010/main" val="4025830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D25A5-32B3-BD0F-6A37-686F29472C76}"/>
              </a:ext>
            </a:extLst>
          </p:cNvPr>
          <p:cNvSpPr>
            <a:spLocks noGrp="1"/>
          </p:cNvSpPr>
          <p:nvPr>
            <p:ph type="title"/>
          </p:nvPr>
        </p:nvSpPr>
        <p:spPr>
          <a:xfrm>
            <a:off x="1991545" y="328869"/>
            <a:ext cx="7416823" cy="1280890"/>
          </a:xfrm>
        </p:spPr>
        <p:txBody>
          <a:bodyPr>
            <a:normAutofit/>
          </a:bodyPr>
          <a:lstStyle/>
          <a:p>
            <a:pPr algn="ctr"/>
            <a:r>
              <a:rPr lang="en-US" b="1" dirty="0">
                <a:latin typeface="Times New Roman" panose="02020603050405020304" pitchFamily="18" charset="0"/>
                <a:cs typeface="Times New Roman" panose="02020603050405020304" pitchFamily="18" charset="0"/>
              </a:rPr>
              <a:t>Transmission gate Operation:</a:t>
            </a:r>
            <a:endParaRPr lang="en-IN" b="1"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60990C3B-F64D-FAA4-537E-E9C2D876DB9C}"/>
              </a:ext>
            </a:extLst>
          </p:cNvPr>
          <p:cNvSpPr>
            <a:spLocks noGrp="1"/>
          </p:cNvSpPr>
          <p:nvPr>
            <p:ph type="ftr" sz="quarter" idx="11"/>
          </p:nvPr>
        </p:nvSpPr>
        <p:spPr>
          <a:xfrm>
            <a:off x="2589212" y="6173908"/>
            <a:ext cx="7619999" cy="365125"/>
          </a:xfrm>
        </p:spPr>
        <p:txBody>
          <a:bodyPr/>
          <a:lstStyle/>
          <a:p>
            <a:r>
              <a:rPr lang="en-US"/>
              <a:t>26-07-2021 Final Viva-voce</a:t>
            </a:r>
            <a:endParaRPr lang="en-US" dirty="0"/>
          </a:p>
        </p:txBody>
      </p:sp>
      <p:sp>
        <p:nvSpPr>
          <p:cNvPr id="4" name="Slide Number Placeholder 3">
            <a:extLst>
              <a:ext uri="{FF2B5EF4-FFF2-40B4-BE49-F238E27FC236}">
                <a16:creationId xmlns:a16="http://schemas.microsoft.com/office/drawing/2014/main" id="{49B28392-5450-D45F-7926-503629D4091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5" name="Picture 4">
            <a:extLst>
              <a:ext uri="{FF2B5EF4-FFF2-40B4-BE49-F238E27FC236}">
                <a16:creationId xmlns:a16="http://schemas.microsoft.com/office/drawing/2014/main" id="{2F33729B-E6D5-00AB-C6D4-5BEDF5FAE29D}"/>
              </a:ext>
            </a:extLst>
          </p:cNvPr>
          <p:cNvPicPr>
            <a:picLocks noChangeAspect="1"/>
          </p:cNvPicPr>
          <p:nvPr/>
        </p:nvPicPr>
        <p:blipFill>
          <a:blip r:embed="rId2"/>
          <a:stretch>
            <a:fillRect/>
          </a:stretch>
        </p:blipFill>
        <p:spPr>
          <a:xfrm>
            <a:off x="1127448" y="1556792"/>
            <a:ext cx="6408711" cy="3384376"/>
          </a:xfrm>
          <a:prstGeom prst="rect">
            <a:avLst/>
          </a:prstGeom>
        </p:spPr>
      </p:pic>
      <p:sp>
        <p:nvSpPr>
          <p:cNvPr id="7" name="TextBox 6">
            <a:extLst>
              <a:ext uri="{FF2B5EF4-FFF2-40B4-BE49-F238E27FC236}">
                <a16:creationId xmlns:a16="http://schemas.microsoft.com/office/drawing/2014/main" id="{C1EB106B-4096-B672-D02F-7B7949BC78AF}"/>
              </a:ext>
            </a:extLst>
          </p:cNvPr>
          <p:cNvSpPr txBox="1"/>
          <p:nvPr/>
        </p:nvSpPr>
        <p:spPr>
          <a:xfrm>
            <a:off x="1919536" y="5325137"/>
            <a:ext cx="482453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Fig.7. Principle of Transmission gate</a:t>
            </a:r>
          </a:p>
        </p:txBody>
      </p:sp>
      <p:pic>
        <p:nvPicPr>
          <p:cNvPr id="9" name="Picture 8">
            <a:extLst>
              <a:ext uri="{FF2B5EF4-FFF2-40B4-BE49-F238E27FC236}">
                <a16:creationId xmlns:a16="http://schemas.microsoft.com/office/drawing/2014/main" id="{48D06114-B852-65C9-8515-1998B31F9555}"/>
              </a:ext>
            </a:extLst>
          </p:cNvPr>
          <p:cNvPicPr>
            <a:picLocks noChangeAspect="1"/>
          </p:cNvPicPr>
          <p:nvPr/>
        </p:nvPicPr>
        <p:blipFill rotWithShape="1">
          <a:blip r:embed="rId3"/>
          <a:srcRect l="55563" b="37013"/>
          <a:stretch/>
        </p:blipFill>
        <p:spPr>
          <a:xfrm>
            <a:off x="8256240" y="2125033"/>
            <a:ext cx="3528391" cy="2039297"/>
          </a:xfrm>
          <a:prstGeom prst="rect">
            <a:avLst/>
          </a:prstGeom>
        </p:spPr>
      </p:pic>
      <p:sp>
        <p:nvSpPr>
          <p:cNvPr id="6" name="TextBox 5">
            <a:extLst>
              <a:ext uri="{FF2B5EF4-FFF2-40B4-BE49-F238E27FC236}">
                <a16:creationId xmlns:a16="http://schemas.microsoft.com/office/drawing/2014/main" id="{F25264ED-FC80-75C2-CF3E-F738040CB247}"/>
              </a:ext>
            </a:extLst>
          </p:cNvPr>
          <p:cNvSpPr txBox="1"/>
          <p:nvPr/>
        </p:nvSpPr>
        <p:spPr>
          <a:xfrm>
            <a:off x="9120336" y="4278232"/>
            <a:ext cx="280831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Fig.8.Truth table of TG</a:t>
            </a:r>
          </a:p>
        </p:txBody>
      </p:sp>
    </p:spTree>
    <p:extLst>
      <p:ext uri="{BB962C8B-B14F-4D97-AF65-F5344CB8AC3E}">
        <p14:creationId xmlns:p14="http://schemas.microsoft.com/office/powerpoint/2010/main" val="3350811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AB7FB-CB9D-E577-C238-22AD5F48DE32}"/>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ADVANTAGES OF TRANSMISSION GATE</a:t>
            </a:r>
          </a:p>
        </p:txBody>
      </p:sp>
      <p:sp>
        <p:nvSpPr>
          <p:cNvPr id="3" name="Footer Placeholder 2">
            <a:extLst>
              <a:ext uri="{FF2B5EF4-FFF2-40B4-BE49-F238E27FC236}">
                <a16:creationId xmlns:a16="http://schemas.microsoft.com/office/drawing/2014/main" id="{1E0DAB6E-192B-06AB-B763-54F064B9F916}"/>
              </a:ext>
            </a:extLst>
          </p:cNvPr>
          <p:cNvSpPr>
            <a:spLocks noGrp="1"/>
          </p:cNvSpPr>
          <p:nvPr>
            <p:ph type="ftr" sz="quarter" idx="11"/>
          </p:nvPr>
        </p:nvSpPr>
        <p:spPr/>
        <p:txBody>
          <a:bodyPr/>
          <a:lstStyle/>
          <a:p>
            <a:r>
              <a:rPr lang="en-US"/>
              <a:t>26-07-2021 Final Viva-voce</a:t>
            </a:r>
            <a:endParaRPr lang="en-US" dirty="0"/>
          </a:p>
        </p:txBody>
      </p:sp>
      <p:sp>
        <p:nvSpPr>
          <p:cNvPr id="4" name="Slide Number Placeholder 3">
            <a:extLst>
              <a:ext uri="{FF2B5EF4-FFF2-40B4-BE49-F238E27FC236}">
                <a16:creationId xmlns:a16="http://schemas.microsoft.com/office/drawing/2014/main" id="{494D80D8-4735-938E-19B3-96C0209A8A20}"/>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6" name="TextBox 5">
            <a:extLst>
              <a:ext uri="{FF2B5EF4-FFF2-40B4-BE49-F238E27FC236}">
                <a16:creationId xmlns:a16="http://schemas.microsoft.com/office/drawing/2014/main" id="{6B87AEEF-7996-4D9E-EAC5-2B0289591BE7}"/>
              </a:ext>
            </a:extLst>
          </p:cNvPr>
          <p:cNvSpPr txBox="1"/>
          <p:nvPr/>
        </p:nvSpPr>
        <p:spPr>
          <a:xfrm>
            <a:off x="2423592" y="1443841"/>
            <a:ext cx="8712968" cy="3970318"/>
          </a:xfrm>
          <a:prstGeom prst="rect">
            <a:avLst/>
          </a:prstGeom>
          <a:noFill/>
        </p:spPr>
        <p:txBody>
          <a:bodyPr wrap="square">
            <a:spAutoFit/>
          </a:bodyPr>
          <a:lstStyle/>
          <a:p>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Complex gates can be implemented using minimum number of transistors, which also reduces parasitic.</a:t>
            </a:r>
          </a:p>
          <a:p>
            <a:pPr marL="457200" indent="-457200" algn="just">
              <a:buFont typeface="Wingdings" panose="05000000000000000000" pitchFamily="2" charset="2"/>
              <a:buChar char="Ø"/>
            </a:pPr>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combination of both an PMOS and NMOS in Transmission Gate arrangement avoids the problem of reduced noise margin, increase switching resistance and increased static power dissipation (caused by increased Threshold Voltage), but requires that the control and its complement be available</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9859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E2BE2-994B-9250-CD06-A4FFD7E9995B}"/>
              </a:ext>
            </a:extLst>
          </p:cNvPr>
          <p:cNvSpPr>
            <a:spLocks noGrp="1"/>
          </p:cNvSpPr>
          <p:nvPr>
            <p:ph type="title"/>
          </p:nvPr>
        </p:nvSpPr>
        <p:spPr>
          <a:xfrm>
            <a:off x="2639616" y="484942"/>
            <a:ext cx="6480720" cy="992858"/>
          </a:xfrm>
        </p:spPr>
        <p:txBody>
          <a:bodyPr>
            <a:normAutofit/>
          </a:bodyPr>
          <a:lstStyle/>
          <a:p>
            <a:r>
              <a:rPr lang="en-US" sz="2400" b="1" dirty="0">
                <a:latin typeface="Times New Roman" panose="02020603050405020304" pitchFamily="18" charset="0"/>
                <a:cs typeface="Times New Roman" panose="02020603050405020304" pitchFamily="18" charset="0"/>
              </a:rPr>
              <a:t>ECRL inverter Vs N-P Based ECRL inverter</a:t>
            </a:r>
            <a:endParaRPr lang="en-IN" sz="2400" b="1"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6BE1E909-0B27-8C55-1DA8-23F9BE0B4B17}"/>
              </a:ext>
            </a:extLst>
          </p:cNvPr>
          <p:cNvSpPr>
            <a:spLocks noGrp="1"/>
          </p:cNvSpPr>
          <p:nvPr>
            <p:ph type="ftr" sz="quarter" idx="11"/>
          </p:nvPr>
        </p:nvSpPr>
        <p:spPr/>
        <p:txBody>
          <a:bodyPr/>
          <a:lstStyle/>
          <a:p>
            <a:r>
              <a:rPr lang="en-US"/>
              <a:t>26-07-2021 Final Viva-voce</a:t>
            </a:r>
            <a:endParaRPr lang="en-US" dirty="0"/>
          </a:p>
        </p:txBody>
      </p:sp>
      <p:sp>
        <p:nvSpPr>
          <p:cNvPr id="4" name="Slide Number Placeholder 3">
            <a:extLst>
              <a:ext uri="{FF2B5EF4-FFF2-40B4-BE49-F238E27FC236}">
                <a16:creationId xmlns:a16="http://schemas.microsoft.com/office/drawing/2014/main" id="{C4EC26D4-8B89-ED07-0021-6EEB7E13902C}"/>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5" name="Picture 4">
            <a:extLst>
              <a:ext uri="{FF2B5EF4-FFF2-40B4-BE49-F238E27FC236}">
                <a16:creationId xmlns:a16="http://schemas.microsoft.com/office/drawing/2014/main" id="{37A02A16-A60E-1810-6596-B179F62F4A7C}"/>
              </a:ext>
            </a:extLst>
          </p:cNvPr>
          <p:cNvPicPr>
            <a:picLocks noChangeAspect="1"/>
          </p:cNvPicPr>
          <p:nvPr/>
        </p:nvPicPr>
        <p:blipFill>
          <a:blip r:embed="rId2"/>
          <a:stretch>
            <a:fillRect/>
          </a:stretch>
        </p:blipFill>
        <p:spPr>
          <a:xfrm>
            <a:off x="6528048" y="1517309"/>
            <a:ext cx="4712222" cy="4275325"/>
          </a:xfrm>
          <a:prstGeom prst="rect">
            <a:avLst/>
          </a:prstGeom>
        </p:spPr>
      </p:pic>
      <p:pic>
        <p:nvPicPr>
          <p:cNvPr id="6" name="Picture 5">
            <a:extLst>
              <a:ext uri="{FF2B5EF4-FFF2-40B4-BE49-F238E27FC236}">
                <a16:creationId xmlns:a16="http://schemas.microsoft.com/office/drawing/2014/main" id="{F3ECB5B4-4625-7612-8D8B-3FBBBB139C03}"/>
              </a:ext>
            </a:extLst>
          </p:cNvPr>
          <p:cNvPicPr>
            <a:picLocks noChangeAspect="1"/>
          </p:cNvPicPr>
          <p:nvPr/>
        </p:nvPicPr>
        <p:blipFill>
          <a:blip r:embed="rId3"/>
          <a:stretch>
            <a:fillRect/>
          </a:stretch>
        </p:blipFill>
        <p:spPr>
          <a:xfrm>
            <a:off x="1255518" y="1219032"/>
            <a:ext cx="4608512" cy="4573602"/>
          </a:xfrm>
          <a:prstGeom prst="rect">
            <a:avLst/>
          </a:prstGeom>
        </p:spPr>
      </p:pic>
      <p:sp>
        <p:nvSpPr>
          <p:cNvPr id="7" name="TextBox 6">
            <a:extLst>
              <a:ext uri="{FF2B5EF4-FFF2-40B4-BE49-F238E27FC236}">
                <a16:creationId xmlns:a16="http://schemas.microsoft.com/office/drawing/2014/main" id="{C99E580A-FA62-2C44-018F-89E650B331A6}"/>
              </a:ext>
            </a:extLst>
          </p:cNvPr>
          <p:cNvSpPr txBox="1"/>
          <p:nvPr/>
        </p:nvSpPr>
        <p:spPr>
          <a:xfrm>
            <a:off x="1991544" y="5877272"/>
            <a:ext cx="288032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Fig.9.ECRL Inverter</a:t>
            </a:r>
            <a:endParaRPr lang="en-IN"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1B088E4-946F-F1A5-7D0D-FB0E2F6279FD}"/>
              </a:ext>
            </a:extLst>
          </p:cNvPr>
          <p:cNvSpPr txBox="1"/>
          <p:nvPr/>
        </p:nvSpPr>
        <p:spPr>
          <a:xfrm>
            <a:off x="6528048" y="5949280"/>
            <a:ext cx="439248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Fig.10. N-P Based  ECRL Inverter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0533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51E7-FC27-E7B1-93D3-0D095BF2E8E5}"/>
              </a:ext>
            </a:extLst>
          </p:cNvPr>
          <p:cNvSpPr>
            <a:spLocks noGrp="1"/>
          </p:cNvSpPr>
          <p:nvPr>
            <p:ph type="title"/>
          </p:nvPr>
        </p:nvSpPr>
        <p:spPr>
          <a:xfrm>
            <a:off x="1631504" y="624110"/>
            <a:ext cx="9873107" cy="644650"/>
          </a:xfrm>
        </p:spPr>
        <p:txBody>
          <a:bodyPr/>
          <a:lstStyle/>
          <a:p>
            <a:r>
              <a:rPr lang="en-US" dirty="0"/>
              <a:t>	</a:t>
            </a:r>
            <a:r>
              <a:rPr lang="en-US" sz="2400" b="1" dirty="0">
                <a:latin typeface="Times New Roman" panose="02020603050405020304" pitchFamily="18" charset="0"/>
                <a:cs typeface="Times New Roman" panose="02020603050405020304" pitchFamily="18" charset="0"/>
              </a:rPr>
              <a:t>Implementation of basic gates using N-P Based ECRL Adiabatic logic</a:t>
            </a:r>
            <a:endParaRPr lang="en-IN" sz="2400" b="1"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C089CA5E-05C2-D1D8-D5D1-3A3793C67219}"/>
              </a:ext>
            </a:extLst>
          </p:cNvPr>
          <p:cNvSpPr>
            <a:spLocks noGrp="1"/>
          </p:cNvSpPr>
          <p:nvPr>
            <p:ph type="ftr" sz="quarter" idx="11"/>
          </p:nvPr>
        </p:nvSpPr>
        <p:spPr>
          <a:xfrm>
            <a:off x="2567608" y="6131601"/>
            <a:ext cx="7619999" cy="365125"/>
          </a:xfrm>
        </p:spPr>
        <p:txBody>
          <a:bodyPr/>
          <a:lstStyle/>
          <a:p>
            <a:r>
              <a:rPr lang="en-US"/>
              <a:t>26-07-2021 Final Viva-voce</a:t>
            </a:r>
            <a:endParaRPr lang="en-US" dirty="0"/>
          </a:p>
        </p:txBody>
      </p:sp>
      <p:sp>
        <p:nvSpPr>
          <p:cNvPr id="4" name="Slide Number Placeholder 3">
            <a:extLst>
              <a:ext uri="{FF2B5EF4-FFF2-40B4-BE49-F238E27FC236}">
                <a16:creationId xmlns:a16="http://schemas.microsoft.com/office/drawing/2014/main" id="{33AA17B7-128B-6144-2A59-FF37A9595C19}"/>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5" name="Picture 4">
            <a:extLst>
              <a:ext uri="{FF2B5EF4-FFF2-40B4-BE49-F238E27FC236}">
                <a16:creationId xmlns:a16="http://schemas.microsoft.com/office/drawing/2014/main" id="{D0A6936C-D6A8-776C-33ED-627EE9F4241B}"/>
              </a:ext>
            </a:extLst>
          </p:cNvPr>
          <p:cNvPicPr>
            <a:picLocks noChangeAspect="1"/>
          </p:cNvPicPr>
          <p:nvPr/>
        </p:nvPicPr>
        <p:blipFill>
          <a:blip r:embed="rId2"/>
          <a:stretch>
            <a:fillRect/>
          </a:stretch>
        </p:blipFill>
        <p:spPr>
          <a:xfrm>
            <a:off x="176398" y="1949087"/>
            <a:ext cx="3694647" cy="3600400"/>
          </a:xfrm>
          <a:prstGeom prst="rect">
            <a:avLst/>
          </a:prstGeom>
        </p:spPr>
      </p:pic>
      <p:sp>
        <p:nvSpPr>
          <p:cNvPr id="6" name="TextBox 5">
            <a:extLst>
              <a:ext uri="{FF2B5EF4-FFF2-40B4-BE49-F238E27FC236}">
                <a16:creationId xmlns:a16="http://schemas.microsoft.com/office/drawing/2014/main" id="{C98FCEF5-9DF8-CF33-BFC0-15ECAAAEEC0F}"/>
              </a:ext>
            </a:extLst>
          </p:cNvPr>
          <p:cNvSpPr txBox="1"/>
          <p:nvPr/>
        </p:nvSpPr>
        <p:spPr>
          <a:xfrm>
            <a:off x="213386" y="5655878"/>
            <a:ext cx="3828233"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Fig.11.N-P Based ECRL OR-NOR GATE</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C7A0666-CD11-FF32-47E1-E0105559A2FE}"/>
              </a:ext>
            </a:extLst>
          </p:cNvPr>
          <p:cNvPicPr>
            <a:picLocks noChangeAspect="1"/>
          </p:cNvPicPr>
          <p:nvPr/>
        </p:nvPicPr>
        <p:blipFill>
          <a:blip r:embed="rId3"/>
          <a:stretch>
            <a:fillRect/>
          </a:stretch>
        </p:blipFill>
        <p:spPr>
          <a:xfrm>
            <a:off x="3871045" y="1731016"/>
            <a:ext cx="4169171" cy="3704746"/>
          </a:xfrm>
          <a:prstGeom prst="rect">
            <a:avLst/>
          </a:prstGeom>
        </p:spPr>
      </p:pic>
      <p:sp>
        <p:nvSpPr>
          <p:cNvPr id="8" name="TextBox 7">
            <a:extLst>
              <a:ext uri="{FF2B5EF4-FFF2-40B4-BE49-F238E27FC236}">
                <a16:creationId xmlns:a16="http://schemas.microsoft.com/office/drawing/2014/main" id="{CCF6E510-6466-B201-DCF9-82C4205619DE}"/>
              </a:ext>
            </a:extLst>
          </p:cNvPr>
          <p:cNvSpPr txBox="1"/>
          <p:nvPr/>
        </p:nvSpPr>
        <p:spPr>
          <a:xfrm>
            <a:off x="4439816" y="5609986"/>
            <a:ext cx="345638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Fig.12.N-P Based ECRL AND-NAND</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45919E6-E66D-998C-2CF8-BE47A9F092F4}"/>
              </a:ext>
            </a:extLst>
          </p:cNvPr>
          <p:cNvPicPr>
            <a:picLocks noChangeAspect="1"/>
          </p:cNvPicPr>
          <p:nvPr/>
        </p:nvPicPr>
        <p:blipFill>
          <a:blip r:embed="rId4"/>
          <a:stretch>
            <a:fillRect/>
          </a:stretch>
        </p:blipFill>
        <p:spPr>
          <a:xfrm>
            <a:off x="7962650" y="1556792"/>
            <a:ext cx="4169171" cy="4053194"/>
          </a:xfrm>
          <a:prstGeom prst="rect">
            <a:avLst/>
          </a:prstGeom>
        </p:spPr>
      </p:pic>
      <p:sp>
        <p:nvSpPr>
          <p:cNvPr id="10" name="TextBox 9">
            <a:extLst>
              <a:ext uri="{FF2B5EF4-FFF2-40B4-BE49-F238E27FC236}">
                <a16:creationId xmlns:a16="http://schemas.microsoft.com/office/drawing/2014/main" id="{BF5EC98F-5A2F-2B0C-6E54-2B5385D1C1F1}"/>
              </a:ext>
            </a:extLst>
          </p:cNvPr>
          <p:cNvSpPr txBox="1"/>
          <p:nvPr/>
        </p:nvSpPr>
        <p:spPr>
          <a:xfrm>
            <a:off x="8256241" y="5662951"/>
            <a:ext cx="3888428"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Fig.13.N-P Based ECRLXOR-XNOR gate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4190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31A13-CC02-4387-92A8-F17AF1CE71A7}"/>
              </a:ext>
            </a:extLst>
          </p:cNvPr>
          <p:cNvSpPr>
            <a:spLocks noGrp="1"/>
          </p:cNvSpPr>
          <p:nvPr>
            <p:ph type="title"/>
          </p:nvPr>
        </p:nvSpPr>
        <p:spPr>
          <a:xfrm>
            <a:off x="4439815" y="751505"/>
            <a:ext cx="3024337" cy="805287"/>
          </a:xfrm>
        </p:spPr>
        <p:txBody>
          <a:bodyPr>
            <a:normAutofit fontScale="90000"/>
          </a:bodyPr>
          <a:lstStyle/>
          <a:p>
            <a:r>
              <a:rPr lang="en-US" b="1" dirty="0">
                <a:effectLst>
                  <a:outerShdw blurRad="38100" dist="38100" dir="2700000" algn="tl">
                    <a:srgbClr val="000000">
                      <a:alpha val="43137"/>
                    </a:srgbClr>
                  </a:outerShdw>
                </a:effectLst>
                <a:latin typeface="Times New Roman"/>
                <a:cs typeface="Times New Roman"/>
              </a:rPr>
              <a:t>MULTIPLIER</a:t>
            </a:r>
          </a:p>
        </p:txBody>
      </p:sp>
      <p:sp>
        <p:nvSpPr>
          <p:cNvPr id="3" name="Content Placeholder 2">
            <a:extLst>
              <a:ext uri="{FF2B5EF4-FFF2-40B4-BE49-F238E27FC236}">
                <a16:creationId xmlns:a16="http://schemas.microsoft.com/office/drawing/2014/main" id="{521E3BC3-F1AD-405A-B562-C440123638C1}"/>
              </a:ext>
            </a:extLst>
          </p:cNvPr>
          <p:cNvSpPr>
            <a:spLocks noGrp="1"/>
          </p:cNvSpPr>
          <p:nvPr>
            <p:ph idx="1"/>
          </p:nvPr>
        </p:nvSpPr>
        <p:spPr>
          <a:xfrm>
            <a:off x="1416905" y="1284523"/>
            <a:ext cx="10087707" cy="5240821"/>
          </a:xfrm>
        </p:spPr>
        <p:txBody>
          <a:bodyPr vert="horz" lIns="91440" tIns="45720" rIns="91440" bIns="45720" rtlCol="0" anchor="t">
            <a:normAutofit/>
          </a:bodyPr>
          <a:lstStyle/>
          <a:p>
            <a:pPr marL="0" indent="0">
              <a:buNone/>
            </a:pPr>
            <a:endParaRPr lang="en-US" sz="2000" dirty="0">
              <a:latin typeface="Times New Roman"/>
              <a:ea typeface="+mn-lt"/>
              <a:cs typeface="+mn-lt"/>
            </a:endParaRPr>
          </a:p>
          <a:p>
            <a:pPr marL="0" indent="0">
              <a:buNone/>
            </a:pPr>
            <a:endParaRPr lang="en-US" sz="2000" dirty="0">
              <a:latin typeface="Times New Roman"/>
              <a:ea typeface="+mn-lt"/>
              <a:cs typeface="+mn-lt"/>
            </a:endParaRPr>
          </a:p>
          <a:p>
            <a:pPr algn="just">
              <a:buFont typeface="Wingdings" panose="05000000000000000000" pitchFamily="2" charset="2"/>
              <a:buChar char="Ø"/>
            </a:pPr>
            <a:r>
              <a:rPr lang="en-US" sz="2800" b="0" i="0" dirty="0">
                <a:solidFill>
                  <a:srgbClr val="33333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Multipliers plays an important role in many computation systems</a:t>
            </a:r>
            <a:endParaRPr lang="en-US" sz="2800" dirty="0">
              <a:effectLst>
                <a:outerShdw blurRad="38100" dist="38100" dir="2700000" algn="tl">
                  <a:srgbClr val="000000">
                    <a:alpha val="43137"/>
                  </a:srgbClr>
                </a:outerShdw>
              </a:effectLst>
              <a:latin typeface="Times New Roman" panose="02020603050405020304" pitchFamily="18" charset="0"/>
              <a:ea typeface="+mn-lt"/>
              <a:cs typeface="Times New Roman" panose="02020603050405020304" pitchFamily="18" charset="0"/>
            </a:endParaRPr>
          </a:p>
          <a:p>
            <a:pPr algn="just">
              <a:buFont typeface="Wingdings" panose="05000000000000000000" pitchFamily="2" charset="2"/>
              <a:buChar char="Ø"/>
            </a:pPr>
            <a:r>
              <a:rPr lang="en-US" sz="2800" b="0" i="0" dirty="0">
                <a:solidFill>
                  <a:srgbClr val="20212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Multipliers in VLSI require more hardware resources and more processing time and are used in D</a:t>
            </a:r>
            <a:r>
              <a:rPr lang="en-US" sz="2800" b="1" i="0" dirty="0">
                <a:solidFill>
                  <a:srgbClr val="20212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igital Processing Systems</a:t>
            </a:r>
            <a:r>
              <a:rPr lang="en-US" sz="2800" b="0" i="0" dirty="0">
                <a:solidFill>
                  <a:srgbClr val="20212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2800" b="0" i="0" dirty="0">
                <a:solidFill>
                  <a:srgbClr val="20212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There are many researches in multiplier that result in reducing the power and thereby, causing delay. Generation of partial products in multipliers may result in large power consumption</a:t>
            </a:r>
            <a:endParaRPr lang="en-US" sz="2800" dirty="0">
              <a:effectLst>
                <a:outerShdw blurRad="38100" dist="38100" dir="2700000" algn="tl">
                  <a:srgbClr val="000000">
                    <a:alpha val="43137"/>
                  </a:srgbClr>
                </a:outerShdw>
              </a:effectLst>
              <a:latin typeface="Times New Roman" panose="02020603050405020304" pitchFamily="18" charset="0"/>
              <a:ea typeface="+mn-lt"/>
              <a:cs typeface="Times New Roman" panose="02020603050405020304" pitchFamily="18" charset="0"/>
            </a:endParaRPr>
          </a:p>
          <a:p>
            <a:pPr>
              <a:buFont typeface="Wingdings" panose="05000000000000000000" pitchFamily="2" charset="2"/>
              <a:buChar char="Ø"/>
            </a:pPr>
            <a:endParaRPr lang="en-US" sz="2400" dirty="0">
              <a:latin typeface="Times New Roman" panose="02020603050405020304" pitchFamily="18" charset="0"/>
              <a:ea typeface="+mn-lt"/>
              <a:cs typeface="Times New Roman" panose="02020603050405020304" pitchFamily="18" charset="0"/>
            </a:endParaRPr>
          </a:p>
          <a:p>
            <a:pPr marL="0" indent="0">
              <a:buNone/>
            </a:pPr>
            <a:endParaRPr lang="en-US" sz="2400" dirty="0">
              <a:latin typeface="Times New Roman" panose="02020603050405020304" pitchFamily="18" charset="0"/>
              <a:ea typeface="+mn-lt"/>
              <a:cs typeface="Times New Roman" panose="02020603050405020304" pitchFamily="18" charset="0"/>
            </a:endParaRPr>
          </a:p>
          <a:p>
            <a:pPr marL="0" indent="0">
              <a:buNone/>
            </a:pPr>
            <a:endParaRPr lang="en-US" sz="2400" dirty="0">
              <a:latin typeface="Times New Roman" panose="02020603050405020304" pitchFamily="18" charset="0"/>
              <a:ea typeface="+mn-lt"/>
              <a:cs typeface="Times New Roman" panose="02020603050405020304" pitchFamily="18" charset="0"/>
            </a:endParaRPr>
          </a:p>
          <a:p>
            <a:pPr marL="0" indent="0">
              <a:buNone/>
            </a:pPr>
            <a:endParaRPr lang="en-US" sz="2000" dirty="0">
              <a:latin typeface="Times New Roman"/>
              <a:ea typeface="+mn-lt"/>
              <a:cs typeface="+mn-lt"/>
            </a:endParaRPr>
          </a:p>
          <a:p>
            <a:pPr marL="0" indent="0">
              <a:buNone/>
            </a:pPr>
            <a:endParaRPr lang="en-US" sz="2000" dirty="0">
              <a:latin typeface="Times New Roman"/>
              <a:ea typeface="+mn-lt"/>
              <a:cs typeface="+mn-lt"/>
            </a:endParaRPr>
          </a:p>
          <a:p>
            <a:pPr marL="0" indent="0">
              <a:buNone/>
            </a:pPr>
            <a:endParaRPr lang="en-US" sz="2000" dirty="0">
              <a:latin typeface="Times New Roman"/>
              <a:ea typeface="+mn-lt"/>
              <a:cs typeface="+mn-lt"/>
            </a:endParaRPr>
          </a:p>
          <a:p>
            <a:pPr marL="0" indent="0">
              <a:buNone/>
            </a:pPr>
            <a:endParaRPr lang="en-US" sz="2000" dirty="0">
              <a:latin typeface="Times New Roman"/>
              <a:ea typeface="+mn-lt"/>
              <a:cs typeface="+mn-lt"/>
            </a:endParaRPr>
          </a:p>
          <a:p>
            <a:endParaRPr lang="en-US" dirty="0"/>
          </a:p>
          <a:p>
            <a:endParaRPr lang="en-US" dirty="0"/>
          </a:p>
        </p:txBody>
      </p:sp>
      <p:sp>
        <p:nvSpPr>
          <p:cNvPr id="7" name="Footer Placeholder 6">
            <a:extLst>
              <a:ext uri="{FF2B5EF4-FFF2-40B4-BE49-F238E27FC236}">
                <a16:creationId xmlns:a16="http://schemas.microsoft.com/office/drawing/2014/main" id="{751AC673-FF98-4B3A-9462-5C130C008E41}"/>
              </a:ext>
            </a:extLst>
          </p:cNvPr>
          <p:cNvSpPr>
            <a:spLocks noGrp="1"/>
          </p:cNvSpPr>
          <p:nvPr>
            <p:ph type="ftr" sz="quarter" idx="11"/>
          </p:nvPr>
        </p:nvSpPr>
        <p:spPr>
          <a:xfrm>
            <a:off x="4558180" y="6442956"/>
            <a:ext cx="7619999" cy="365125"/>
          </a:xfrm>
        </p:spPr>
        <p:txBody>
          <a:bodyPr/>
          <a:lstStyle/>
          <a:p>
            <a:r>
              <a:rPr lang="en-US"/>
              <a:t>26-07-2021 Final Viva-voce</a:t>
            </a:r>
            <a:endParaRPr lang="en-US" dirty="0"/>
          </a:p>
        </p:txBody>
      </p:sp>
      <p:sp>
        <p:nvSpPr>
          <p:cNvPr id="8" name="Slide Number Placeholder 7">
            <a:extLst>
              <a:ext uri="{FF2B5EF4-FFF2-40B4-BE49-F238E27FC236}">
                <a16:creationId xmlns:a16="http://schemas.microsoft.com/office/drawing/2014/main" id="{3A277D9E-9DDF-4CD0-9AD0-DF65EA1CD89A}"/>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311944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C7E76-DFC8-4C38-BE78-B1077EEA1690}"/>
              </a:ext>
            </a:extLst>
          </p:cNvPr>
          <p:cNvSpPr>
            <a:spLocks noGrp="1"/>
          </p:cNvSpPr>
          <p:nvPr>
            <p:ph type="title"/>
          </p:nvPr>
        </p:nvSpPr>
        <p:spPr>
          <a:xfrm>
            <a:off x="4295800" y="613950"/>
            <a:ext cx="7208812" cy="549331"/>
          </a:xfrm>
        </p:spPr>
        <p:txBody>
          <a:bodyPr>
            <a:normAutofit fontScale="90000"/>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ARRAY MULTIPLIER </a:t>
            </a:r>
          </a:p>
        </p:txBody>
      </p:sp>
      <p:sp>
        <p:nvSpPr>
          <p:cNvPr id="4" name="Footer Placeholder 3">
            <a:extLst>
              <a:ext uri="{FF2B5EF4-FFF2-40B4-BE49-F238E27FC236}">
                <a16:creationId xmlns:a16="http://schemas.microsoft.com/office/drawing/2014/main" id="{118638C3-E860-44DE-B86E-B1C2DBAFAA65}"/>
              </a:ext>
            </a:extLst>
          </p:cNvPr>
          <p:cNvSpPr>
            <a:spLocks noGrp="1"/>
          </p:cNvSpPr>
          <p:nvPr>
            <p:ph type="ftr" sz="quarter" idx="11"/>
          </p:nvPr>
        </p:nvSpPr>
        <p:spPr/>
        <p:txBody>
          <a:bodyPr/>
          <a:lstStyle/>
          <a:p>
            <a:r>
              <a:rPr lang="en-US"/>
              <a:t>26-07-2021 Final Viva-voce</a:t>
            </a:r>
            <a:endParaRPr lang="en-US" dirty="0"/>
          </a:p>
        </p:txBody>
      </p:sp>
      <p:sp>
        <p:nvSpPr>
          <p:cNvPr id="5" name="Slide Number Placeholder 4">
            <a:extLst>
              <a:ext uri="{FF2B5EF4-FFF2-40B4-BE49-F238E27FC236}">
                <a16:creationId xmlns:a16="http://schemas.microsoft.com/office/drawing/2014/main" id="{FFE158AF-5FE6-4AD7-8595-DC9ECFEFE183}"/>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6" name="Content Placeholder 5">
            <a:extLst>
              <a:ext uri="{FF2B5EF4-FFF2-40B4-BE49-F238E27FC236}">
                <a16:creationId xmlns:a16="http://schemas.microsoft.com/office/drawing/2014/main" id="{043EDF47-9A4D-442B-9312-214EFBF4612A}"/>
              </a:ext>
            </a:extLst>
          </p:cNvPr>
          <p:cNvSpPr>
            <a:spLocks noGrp="1"/>
          </p:cNvSpPr>
          <p:nvPr>
            <p:ph idx="1"/>
          </p:nvPr>
        </p:nvSpPr>
        <p:spPr>
          <a:xfrm>
            <a:off x="7320136" y="1494944"/>
            <a:ext cx="3960440" cy="2736304"/>
          </a:xfrm>
        </p:spPr>
        <p:txBody>
          <a:bodyPr/>
          <a:lstStyle/>
          <a:p>
            <a:r>
              <a:rPr lang="en-IN" sz="2400" b="1" dirty="0">
                <a:latin typeface="Times New Roman" panose="02020603050405020304" pitchFamily="18" charset="0"/>
                <a:cs typeface="Times New Roman" panose="02020603050405020304" pitchFamily="18" charset="0"/>
              </a:rPr>
              <a:t>GENERAL N-bit  ARRAY MULTIPLIER</a:t>
            </a:r>
          </a:p>
          <a:p>
            <a:r>
              <a:rPr lang="en-IN" b="1" dirty="0">
                <a:latin typeface="Times New Roman" panose="02020603050405020304" pitchFamily="18" charset="0"/>
                <a:cs typeface="Times New Roman" panose="02020603050405020304" pitchFamily="18" charset="0"/>
              </a:rPr>
              <a:t>FULL ADDERS:N^2</a:t>
            </a:r>
          </a:p>
          <a:p>
            <a:r>
              <a:rPr lang="en-IN" b="1" dirty="0">
                <a:latin typeface="Times New Roman" panose="02020603050405020304" pitchFamily="18" charset="0"/>
                <a:cs typeface="Times New Roman" panose="02020603050405020304" pitchFamily="18" charset="0"/>
              </a:rPr>
              <a:t>HALF ADDERS:2N</a:t>
            </a:r>
          </a:p>
          <a:p>
            <a:r>
              <a:rPr lang="en-IN" b="1" dirty="0">
                <a:latin typeface="Times New Roman" panose="02020603050405020304" pitchFamily="18" charset="0"/>
                <a:cs typeface="Times New Roman" panose="02020603050405020304" pitchFamily="18" charset="0"/>
              </a:rPr>
              <a:t>AND GATES:4N^2+2N</a:t>
            </a:r>
          </a:p>
          <a:p>
            <a:r>
              <a:rPr lang="en-IN" b="1" dirty="0">
                <a:latin typeface="Times New Roman" panose="02020603050405020304" pitchFamily="18" charset="0"/>
                <a:cs typeface="Times New Roman" panose="02020603050405020304" pitchFamily="18" charset="0"/>
              </a:rPr>
              <a:t>OR GATES :N^2</a:t>
            </a:r>
          </a:p>
        </p:txBody>
      </p:sp>
      <p:pic>
        <p:nvPicPr>
          <p:cNvPr id="1028" name="Picture 4" descr="arithmetic circuits-2">
            <a:extLst>
              <a:ext uri="{FF2B5EF4-FFF2-40B4-BE49-F238E27FC236}">
                <a16:creationId xmlns:a16="http://schemas.microsoft.com/office/drawing/2014/main" id="{EDCBECF6-8903-4B1D-BEEE-7FA1352D2D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56" y="1340768"/>
            <a:ext cx="5328592" cy="43204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3535BFE-A8C0-4E85-C5C8-458F844FD935}"/>
              </a:ext>
            </a:extLst>
          </p:cNvPr>
          <p:cNvSpPr txBox="1"/>
          <p:nvPr/>
        </p:nvSpPr>
        <p:spPr>
          <a:xfrm>
            <a:off x="1775520" y="5661248"/>
            <a:ext cx="410445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Fig.14. Block Diagram of Array Multiplier </a:t>
            </a:r>
          </a:p>
        </p:txBody>
      </p:sp>
    </p:spTree>
    <p:extLst>
      <p:ext uri="{BB962C8B-B14F-4D97-AF65-F5344CB8AC3E}">
        <p14:creationId xmlns:p14="http://schemas.microsoft.com/office/powerpoint/2010/main" val="1316109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72ABD-0E0B-4633-BEBC-464A3D068A3E}"/>
              </a:ext>
            </a:extLst>
          </p:cNvPr>
          <p:cNvSpPr>
            <a:spLocks noGrp="1"/>
          </p:cNvSpPr>
          <p:nvPr>
            <p:ph type="title"/>
          </p:nvPr>
        </p:nvSpPr>
        <p:spPr>
          <a:xfrm>
            <a:off x="3719736" y="512462"/>
            <a:ext cx="8911687" cy="1280890"/>
          </a:xfrm>
        </p:spPr>
        <p:txBody>
          <a:bodyPr/>
          <a:lstStyle/>
          <a:p>
            <a:r>
              <a:rPr lang="en-US" b="1" dirty="0">
                <a:effectLst>
                  <a:outerShdw blurRad="38100" dist="38100" dir="2700000" algn="tl">
                    <a:srgbClr val="000000">
                      <a:alpha val="43137"/>
                    </a:srgbClr>
                  </a:outerShdw>
                </a:effectLst>
                <a:latin typeface="Times New Roman"/>
                <a:cs typeface="Calibri Light"/>
              </a:rPr>
              <a:t>VEDIC</a:t>
            </a:r>
            <a:r>
              <a:rPr lang="en-US" dirty="0">
                <a:effectLst>
                  <a:outerShdw blurRad="38100" dist="38100" dir="2700000" algn="tl">
                    <a:srgbClr val="000000">
                      <a:alpha val="43137"/>
                    </a:srgbClr>
                  </a:outerShdw>
                </a:effectLst>
                <a:latin typeface="Times New Roman"/>
                <a:cs typeface="Calibri Light"/>
              </a:rPr>
              <a:t> </a:t>
            </a:r>
            <a:r>
              <a:rPr lang="en-US" b="1" dirty="0">
                <a:effectLst>
                  <a:outerShdw blurRad="38100" dist="38100" dir="2700000" algn="tl">
                    <a:srgbClr val="000000">
                      <a:alpha val="43137"/>
                    </a:srgbClr>
                  </a:outerShdw>
                </a:effectLst>
                <a:latin typeface="Times New Roman"/>
                <a:cs typeface="Calibri Light"/>
              </a:rPr>
              <a:t>MULTIPLIER</a:t>
            </a:r>
            <a:endParaRPr lang="en-US" b="1" dirty="0">
              <a:effectLst>
                <a:outerShdw blurRad="38100" dist="38100" dir="2700000" algn="tl">
                  <a:srgbClr val="000000">
                    <a:alpha val="43137"/>
                  </a:srgbClr>
                </a:outerShdw>
              </a:effectLst>
              <a:latin typeface="Times New Roman"/>
            </a:endParaRPr>
          </a:p>
        </p:txBody>
      </p:sp>
      <p:sp>
        <p:nvSpPr>
          <p:cNvPr id="3" name="Content Placeholder 2">
            <a:extLst>
              <a:ext uri="{FF2B5EF4-FFF2-40B4-BE49-F238E27FC236}">
                <a16:creationId xmlns:a16="http://schemas.microsoft.com/office/drawing/2014/main" id="{104ED960-FBB0-4BAC-B069-79DECFCA47F2}"/>
              </a:ext>
            </a:extLst>
          </p:cNvPr>
          <p:cNvSpPr>
            <a:spLocks noGrp="1"/>
          </p:cNvSpPr>
          <p:nvPr>
            <p:ph idx="1"/>
          </p:nvPr>
        </p:nvSpPr>
        <p:spPr>
          <a:xfrm>
            <a:off x="1294730" y="1656202"/>
            <a:ext cx="10521778" cy="4405757"/>
          </a:xfrm>
        </p:spPr>
        <p:txBody>
          <a:bodyPr vert="horz" lIns="91440" tIns="45720" rIns="91440" bIns="45720" rtlCol="0" anchor="t">
            <a:normAutofit/>
          </a:bodyPr>
          <a:lstStyle/>
          <a:p>
            <a:pPr algn="just">
              <a:buFont typeface="Wingdings,Sans-Serif" panose="05000000000000000000" pitchFamily="2" charset="2"/>
              <a:buChar char="Ø"/>
            </a:pPr>
            <a:r>
              <a:rPr lang="en-IN" sz="2800" dirty="0">
                <a:latin typeface="Times New Roman"/>
                <a:ea typeface="+mn-lt"/>
                <a:cs typeface="Times New Roman"/>
              </a:rPr>
              <a:t> The Vedic Multiplier is one of the fastest multiplier.</a:t>
            </a:r>
            <a:endParaRPr lang="en-IN" sz="2800" dirty="0">
              <a:ea typeface="+mn-lt"/>
              <a:cs typeface="+mn-lt"/>
            </a:endParaRPr>
          </a:p>
          <a:p>
            <a:pPr algn="just">
              <a:buFont typeface="Wingdings" panose="05000000000000000000" pitchFamily="2" charset="2"/>
              <a:buChar char="Ø"/>
            </a:pPr>
            <a:r>
              <a:rPr lang="en-IN" sz="2800" dirty="0">
                <a:latin typeface="Times New Roman"/>
                <a:ea typeface="+mn-lt"/>
                <a:cs typeface="+mn-lt"/>
              </a:rPr>
              <a:t>The structure of Vedic Multiplier is Vertical  &amp; Crosswise. </a:t>
            </a:r>
            <a:endParaRPr lang="en-IN" sz="2800" dirty="0">
              <a:latin typeface="Times New Roman"/>
              <a:ea typeface="+mn-lt"/>
              <a:cs typeface="Calibri"/>
            </a:endParaRPr>
          </a:p>
          <a:p>
            <a:pPr algn="just">
              <a:buFont typeface="Wingdings" panose="05000000000000000000" pitchFamily="2" charset="2"/>
              <a:buChar char="Ø"/>
            </a:pPr>
            <a:r>
              <a:rPr lang="en-IN" sz="2800" dirty="0">
                <a:latin typeface="Times New Roman"/>
                <a:ea typeface="+mn-lt"/>
                <a:cs typeface="+mn-lt"/>
              </a:rPr>
              <a:t>Since the partial products and their sum are calculated in Parallel,</a:t>
            </a:r>
            <a:r>
              <a:rPr lang="en-IN" sz="2800" dirty="0">
                <a:latin typeface="Times New Roman"/>
                <a:ea typeface="+mn-lt"/>
                <a:cs typeface="Times New Roman"/>
              </a:rPr>
              <a:t> it generates all partial products and their sum in one step. </a:t>
            </a:r>
            <a:endParaRPr lang="en-IN" sz="2800" dirty="0">
              <a:latin typeface="Times New Roman"/>
              <a:ea typeface="+mn-lt"/>
              <a:cs typeface="Calibri"/>
            </a:endParaRPr>
          </a:p>
          <a:p>
            <a:pPr algn="just">
              <a:buFont typeface="Wingdings" panose="05000000000000000000" pitchFamily="2" charset="2"/>
              <a:buChar char="Ø"/>
            </a:pPr>
            <a:r>
              <a:rPr lang="en-IN" sz="2800" dirty="0">
                <a:latin typeface="Times New Roman"/>
                <a:ea typeface="+mn-lt"/>
                <a:cs typeface="+mn-lt"/>
              </a:rPr>
              <a:t>Here since the generation of partial products and their sum are calculated in parallel (that is together), the multiplier is independent of clock frequency of the processor.</a:t>
            </a:r>
          </a:p>
          <a:p>
            <a:pPr marL="0" indent="0" algn="just">
              <a:buNone/>
            </a:pPr>
            <a:endParaRPr lang="en-IN" sz="2400" dirty="0">
              <a:latin typeface="Times New Roman"/>
              <a:cs typeface="Calibri"/>
            </a:endParaRPr>
          </a:p>
        </p:txBody>
      </p:sp>
      <p:sp>
        <p:nvSpPr>
          <p:cNvPr id="6" name="Footer Placeholder 5">
            <a:extLst>
              <a:ext uri="{FF2B5EF4-FFF2-40B4-BE49-F238E27FC236}">
                <a16:creationId xmlns:a16="http://schemas.microsoft.com/office/drawing/2014/main" id="{64BA58D1-B2FD-4E9B-867E-6D2FD2141E08}"/>
              </a:ext>
            </a:extLst>
          </p:cNvPr>
          <p:cNvSpPr>
            <a:spLocks noGrp="1"/>
          </p:cNvSpPr>
          <p:nvPr>
            <p:ph type="ftr" sz="quarter" idx="11"/>
          </p:nvPr>
        </p:nvSpPr>
        <p:spPr>
          <a:xfrm>
            <a:off x="4572001" y="6455875"/>
            <a:ext cx="7619999" cy="365125"/>
          </a:xfrm>
        </p:spPr>
        <p:txBody>
          <a:bodyPr/>
          <a:lstStyle/>
          <a:p>
            <a:r>
              <a:rPr lang="en-US"/>
              <a:t>26-07-2021 Final Viva-voce</a:t>
            </a:r>
            <a:endParaRPr lang="en-US" dirty="0"/>
          </a:p>
        </p:txBody>
      </p:sp>
      <p:sp>
        <p:nvSpPr>
          <p:cNvPr id="7" name="Slide Number Placeholder 6">
            <a:extLst>
              <a:ext uri="{FF2B5EF4-FFF2-40B4-BE49-F238E27FC236}">
                <a16:creationId xmlns:a16="http://schemas.microsoft.com/office/drawing/2014/main" id="{B01F6F01-92EC-4024-B004-619596F6C5F5}"/>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842866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547027"/>
          </a:xfrm>
        </p:spPr>
        <p:txBody>
          <a:bodyPr>
            <a:normAutofit fontScale="90000"/>
          </a:bodyPr>
          <a:lstStyle/>
          <a:p>
            <a:r>
              <a:rPr lang="en-IN" dirty="0"/>
              <a:t>                       </a:t>
            </a:r>
            <a:r>
              <a:rPr lang="en-IN" dirty="0">
                <a:latin typeface="Times New Roman"/>
                <a:cs typeface="Times New Roman"/>
              </a:rPr>
              <a:t>             </a:t>
            </a:r>
            <a:r>
              <a:rPr lang="en-IN" b="1" dirty="0">
                <a:solidFill>
                  <a:schemeClr val="accent1">
                    <a:lumMod val="50000"/>
                  </a:schemeClr>
                </a:solidFill>
                <a:latin typeface="Times New Roman"/>
                <a:cs typeface="Times New Roman"/>
                <a:sym typeface="Lato"/>
              </a:rPr>
              <a:t>CONTENTS</a:t>
            </a:r>
            <a:br>
              <a:rPr lang="en-IN" b="1" dirty="0">
                <a:latin typeface="Goudy Old Style" panose="02020502050305020303" pitchFamily="18" charset="0"/>
              </a:rPr>
            </a:br>
            <a:endParaRPr lang="en-IN" dirty="0"/>
          </a:p>
        </p:txBody>
      </p:sp>
      <p:sp>
        <p:nvSpPr>
          <p:cNvPr id="3" name="Content Placeholder 2"/>
          <p:cNvSpPr>
            <a:spLocks noGrp="1"/>
          </p:cNvSpPr>
          <p:nvPr>
            <p:ph idx="1"/>
          </p:nvPr>
        </p:nvSpPr>
        <p:spPr>
          <a:xfrm>
            <a:off x="1055440" y="547026"/>
            <a:ext cx="9729601" cy="6050325"/>
          </a:xfrm>
        </p:spPr>
        <p:txBody>
          <a:bodyPr vert="horz" lIns="91440" tIns="45720" rIns="91440" bIns="45720" rtlCol="0" anchor="t">
            <a:noAutofit/>
          </a:bodyPr>
          <a:lstStyle/>
          <a:p>
            <a:pPr marL="608965" indent="-456565">
              <a:buSzPts val="1800"/>
              <a:buFont typeface="Lato"/>
              <a:buChar char="●"/>
            </a:pPr>
            <a:r>
              <a:rPr lang="en-IN" sz="2000" b="1" dirty="0">
                <a:latin typeface="Times New Roman"/>
                <a:ea typeface="Lato"/>
                <a:cs typeface="Lato"/>
                <a:sym typeface="Lato"/>
              </a:rPr>
              <a:t>Abstract</a:t>
            </a:r>
            <a:endParaRPr lang="en-IN" sz="2000" b="1" dirty="0">
              <a:latin typeface="Times New Roman"/>
              <a:ea typeface="Lato"/>
              <a:cs typeface="Lato"/>
            </a:endParaRPr>
          </a:p>
          <a:p>
            <a:pPr marL="608965" indent="-456565">
              <a:buSzPts val="1800"/>
              <a:buFont typeface="Lato"/>
              <a:buChar char="●"/>
            </a:pPr>
            <a:r>
              <a:rPr lang="en-IN" sz="2000" b="1" dirty="0">
                <a:latin typeface="Times New Roman"/>
                <a:ea typeface="Lato"/>
                <a:cs typeface="Lato"/>
              </a:rPr>
              <a:t>Objectives</a:t>
            </a:r>
          </a:p>
          <a:p>
            <a:pPr marL="608965" indent="-456565">
              <a:buSzPts val="1800"/>
              <a:buFont typeface="Lato"/>
              <a:buChar char="●"/>
            </a:pPr>
            <a:r>
              <a:rPr lang="en-IN" sz="2000" b="1" dirty="0">
                <a:latin typeface="Times New Roman"/>
                <a:ea typeface="Lato"/>
                <a:cs typeface="Lato"/>
                <a:sym typeface="Lato"/>
              </a:rPr>
              <a:t>Introduction</a:t>
            </a:r>
          </a:p>
          <a:p>
            <a:pPr marL="1009015" lvl="1" indent="-456565">
              <a:buSzPts val="1800"/>
              <a:buFont typeface="Lato"/>
              <a:buChar char="●"/>
            </a:pPr>
            <a:r>
              <a:rPr lang="en-IN" sz="2000" b="1" dirty="0">
                <a:latin typeface="Times New Roman"/>
                <a:ea typeface="Lato"/>
                <a:cs typeface="Lato"/>
                <a:sym typeface="Lato"/>
              </a:rPr>
              <a:t>Adiabatic Logic-ECRL</a:t>
            </a:r>
          </a:p>
          <a:p>
            <a:pPr marL="1009015" lvl="1" indent="-456565">
              <a:buSzPts val="1800"/>
              <a:buFont typeface="Lato"/>
              <a:buChar char="●"/>
            </a:pPr>
            <a:r>
              <a:rPr lang="en-IN" sz="2000" b="1" dirty="0">
                <a:latin typeface="Times New Roman"/>
                <a:ea typeface="Lato"/>
                <a:cs typeface="Lato"/>
                <a:sym typeface="Lato"/>
              </a:rPr>
              <a:t>Proposed N-P based ECRL Adiabatic logic</a:t>
            </a:r>
          </a:p>
          <a:p>
            <a:pPr marL="1009015" lvl="1" indent="-456565">
              <a:buSzPts val="1800"/>
              <a:buFont typeface="Lato"/>
              <a:buChar char="●"/>
            </a:pPr>
            <a:r>
              <a:rPr lang="en-IN" sz="2000" b="1" dirty="0">
                <a:latin typeface="Times New Roman"/>
                <a:ea typeface="Lato"/>
                <a:cs typeface="Lato"/>
                <a:sym typeface="Lato"/>
              </a:rPr>
              <a:t>Multiplier</a:t>
            </a:r>
          </a:p>
          <a:p>
            <a:pPr marL="1009015" lvl="1" indent="-456565">
              <a:buSzPts val="1800"/>
              <a:buFont typeface="Lato"/>
              <a:buChar char="●"/>
            </a:pPr>
            <a:r>
              <a:rPr lang="en-IN" sz="2000" b="1" dirty="0">
                <a:latin typeface="Times New Roman"/>
                <a:ea typeface="Lato"/>
                <a:cs typeface="Lato"/>
                <a:sym typeface="Lato"/>
              </a:rPr>
              <a:t>Vedic Multiplier</a:t>
            </a:r>
            <a:endParaRPr lang="en-IN" sz="2000" b="1" dirty="0">
              <a:latin typeface="Times New Roman"/>
              <a:ea typeface="Lato"/>
              <a:cs typeface="Lato"/>
            </a:endParaRPr>
          </a:p>
          <a:p>
            <a:pPr marL="608965" indent="-456565">
              <a:buSzPts val="1800"/>
              <a:buFont typeface="Lato"/>
              <a:buChar char="●"/>
            </a:pPr>
            <a:r>
              <a:rPr lang="en-IN" sz="2000" b="1" dirty="0">
                <a:latin typeface="Times New Roman"/>
                <a:ea typeface="Lato"/>
                <a:cs typeface="Lato"/>
                <a:sym typeface="Lato"/>
              </a:rPr>
              <a:t>Software Used</a:t>
            </a:r>
          </a:p>
          <a:p>
            <a:pPr marL="608965" indent="-456565">
              <a:buSzPts val="1800"/>
              <a:buFont typeface="Lato"/>
              <a:buChar char="●"/>
            </a:pPr>
            <a:r>
              <a:rPr lang="en-IN" sz="2000" b="1" dirty="0">
                <a:latin typeface="Times New Roman"/>
                <a:ea typeface="Lato"/>
                <a:cs typeface="Lato"/>
                <a:sym typeface="Lato"/>
              </a:rPr>
              <a:t>Implementation of  4X4 Vedic Multiplier using ECRL logic</a:t>
            </a:r>
          </a:p>
          <a:p>
            <a:pPr marL="608965" indent="-456565">
              <a:buSzPts val="1800"/>
              <a:buFont typeface="Lato"/>
              <a:buChar char="●"/>
            </a:pPr>
            <a:r>
              <a:rPr lang="en-IN" sz="2000" b="1" dirty="0">
                <a:latin typeface="Times New Roman"/>
                <a:ea typeface="Lato"/>
                <a:cs typeface="Lato"/>
              </a:rPr>
              <a:t>Implementation of  Logic circuits using N-P based ECRL Logic</a:t>
            </a:r>
          </a:p>
          <a:p>
            <a:pPr marL="608965" indent="-456565">
              <a:buSzPts val="1800"/>
              <a:buFont typeface="Lato"/>
              <a:buChar char="●"/>
            </a:pPr>
            <a:r>
              <a:rPr lang="en-IN" sz="2000" b="1" dirty="0">
                <a:latin typeface="Times New Roman"/>
                <a:ea typeface="Lato"/>
                <a:cs typeface="Lato"/>
              </a:rPr>
              <a:t>Performance Evaluation</a:t>
            </a:r>
          </a:p>
          <a:p>
            <a:pPr marL="608965" indent="-456565">
              <a:buSzPts val="1800"/>
              <a:buFont typeface="Lato"/>
              <a:buChar char="●"/>
            </a:pPr>
            <a:r>
              <a:rPr lang="en-IN" sz="2000" b="1" dirty="0">
                <a:latin typeface="Times New Roman"/>
                <a:ea typeface="Lato"/>
                <a:cs typeface="Lato"/>
              </a:rPr>
              <a:t>Conclusion and Future scope</a:t>
            </a:r>
          </a:p>
          <a:p>
            <a:pPr marL="608965" indent="-456565">
              <a:buSzPts val="1800"/>
              <a:buFont typeface="Lato"/>
              <a:buChar char="●"/>
            </a:pPr>
            <a:r>
              <a:rPr lang="en-IN" sz="2000" b="1" dirty="0">
                <a:latin typeface="Times New Roman"/>
                <a:ea typeface="Lato"/>
                <a:cs typeface="Lato"/>
                <a:sym typeface="Lato"/>
              </a:rPr>
              <a:t>References</a:t>
            </a:r>
            <a:endParaRPr lang="en-IN" sz="2000" b="1" dirty="0">
              <a:latin typeface="Times New Roman"/>
              <a:ea typeface="Lato"/>
              <a:cs typeface="Lato"/>
            </a:endParaRPr>
          </a:p>
          <a:p>
            <a:pPr marL="608965" indent="-456565">
              <a:lnSpc>
                <a:spcPct val="150000"/>
              </a:lnSpc>
              <a:buSzPts val="1800"/>
              <a:buFont typeface="Lato"/>
              <a:buChar char="●"/>
            </a:pPr>
            <a:endParaRPr lang="en-IN" sz="2800" b="1" dirty="0">
              <a:latin typeface="Times New Roman"/>
              <a:ea typeface="Lato"/>
              <a:cs typeface="Lato"/>
            </a:endParaRPr>
          </a:p>
          <a:p>
            <a:pPr marL="608965" indent="-456565">
              <a:lnSpc>
                <a:spcPct val="150000"/>
              </a:lnSpc>
              <a:buSzPts val="1800"/>
              <a:buFont typeface="Lato"/>
              <a:buChar char="●"/>
            </a:pPr>
            <a:endParaRPr lang="en-IN" sz="3200" b="1" dirty="0">
              <a:latin typeface="Times New Roman"/>
              <a:ea typeface="Lato"/>
              <a:cs typeface="Lato"/>
            </a:endParaRPr>
          </a:p>
          <a:p>
            <a:pPr marL="608965" indent="-456565">
              <a:lnSpc>
                <a:spcPct val="150000"/>
              </a:lnSpc>
              <a:buSzPts val="1800"/>
              <a:buFont typeface="Lato"/>
              <a:buChar char="●"/>
            </a:pPr>
            <a:endParaRPr lang="en-IN" sz="3200" b="1" dirty="0">
              <a:latin typeface="Times New Roman"/>
              <a:ea typeface="Lato"/>
              <a:cs typeface="Lato"/>
            </a:endParaRPr>
          </a:p>
          <a:p>
            <a:pPr marL="608965" indent="-456565">
              <a:lnSpc>
                <a:spcPct val="150000"/>
              </a:lnSpc>
              <a:buSzPts val="1800"/>
              <a:buNone/>
            </a:pPr>
            <a:endParaRPr lang="en-IN" sz="3200" b="1" dirty="0">
              <a:latin typeface="Times New Roman"/>
              <a:ea typeface="Lato"/>
              <a:cs typeface="Lato"/>
            </a:endParaRPr>
          </a:p>
          <a:p>
            <a:endParaRPr lang="en-IN" sz="3200" dirty="0">
              <a:latin typeface="Times New Roman"/>
              <a:cs typeface="Times New Roman"/>
            </a:endParaRPr>
          </a:p>
        </p:txBody>
      </p:sp>
      <p:sp>
        <p:nvSpPr>
          <p:cNvPr id="6" name="Footer Placeholder 5">
            <a:extLst>
              <a:ext uri="{FF2B5EF4-FFF2-40B4-BE49-F238E27FC236}">
                <a16:creationId xmlns:a16="http://schemas.microsoft.com/office/drawing/2014/main" id="{B6FEA667-F10D-4FCF-9C6E-C08BF23FE810}"/>
              </a:ext>
            </a:extLst>
          </p:cNvPr>
          <p:cNvSpPr>
            <a:spLocks noGrp="1"/>
          </p:cNvSpPr>
          <p:nvPr>
            <p:ph type="ftr" sz="quarter" idx="11"/>
          </p:nvPr>
        </p:nvSpPr>
        <p:spPr>
          <a:xfrm>
            <a:off x="4727849" y="6492875"/>
            <a:ext cx="7464152" cy="365125"/>
          </a:xfrm>
        </p:spPr>
        <p:txBody>
          <a:bodyPr/>
          <a:lstStyle/>
          <a:p>
            <a:r>
              <a:rPr lang="en-US"/>
              <a:t>26-07-2021 Final Viva-voce</a:t>
            </a:r>
            <a:endParaRPr lang="en-US" dirty="0"/>
          </a:p>
        </p:txBody>
      </p:sp>
      <p:sp>
        <p:nvSpPr>
          <p:cNvPr id="7" name="Slide Number Placeholder 6">
            <a:extLst>
              <a:ext uri="{FF2B5EF4-FFF2-40B4-BE49-F238E27FC236}">
                <a16:creationId xmlns:a16="http://schemas.microsoft.com/office/drawing/2014/main" id="{DC0DF176-4B1E-4758-BB2D-47469F470E6D}"/>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12">
            <a:extLst>
              <a:ext uri="{FF2B5EF4-FFF2-40B4-BE49-F238E27FC236}">
                <a16:creationId xmlns:a16="http://schemas.microsoft.com/office/drawing/2014/main" id="{85BBEAAC-CE04-4CE6-AFEA-774255F1E49E}"/>
              </a:ext>
            </a:extLst>
          </p:cNvPr>
          <p:cNvSpPr>
            <a:spLocks noGrp="1"/>
          </p:cNvSpPr>
          <p:nvPr>
            <p:ph type="ftr" sz="quarter" idx="11"/>
          </p:nvPr>
        </p:nvSpPr>
        <p:spPr>
          <a:xfrm>
            <a:off x="4572001" y="6462861"/>
            <a:ext cx="7619999" cy="365125"/>
          </a:xfrm>
        </p:spPr>
        <p:txBody>
          <a:bodyPr/>
          <a:lstStyle/>
          <a:p>
            <a:r>
              <a:rPr lang="en-US"/>
              <a:t>26-07-2021 Final Viva-voce</a:t>
            </a:r>
            <a:endParaRPr lang="en-US" dirty="0"/>
          </a:p>
        </p:txBody>
      </p:sp>
      <p:sp>
        <p:nvSpPr>
          <p:cNvPr id="14" name="Slide Number Placeholder 13">
            <a:extLst>
              <a:ext uri="{FF2B5EF4-FFF2-40B4-BE49-F238E27FC236}">
                <a16:creationId xmlns:a16="http://schemas.microsoft.com/office/drawing/2014/main" id="{B3EB5611-8496-4623-B3C2-84AC315F4E55}"/>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7" name="Rectangle 6">
            <a:extLst>
              <a:ext uri="{FF2B5EF4-FFF2-40B4-BE49-F238E27FC236}">
                <a16:creationId xmlns:a16="http://schemas.microsoft.com/office/drawing/2014/main" id="{8D2D2E55-943A-46B5-8767-CA2814D83F07}"/>
              </a:ext>
            </a:extLst>
          </p:cNvPr>
          <p:cNvSpPr/>
          <p:nvPr/>
        </p:nvSpPr>
        <p:spPr>
          <a:xfrm>
            <a:off x="3431704" y="427742"/>
            <a:ext cx="5518327" cy="127306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VEDIC MULTIPLICATION</a:t>
            </a:r>
          </a:p>
        </p:txBody>
      </p:sp>
      <p:pic>
        <p:nvPicPr>
          <p:cNvPr id="9" name="Picture 8">
            <a:extLst>
              <a:ext uri="{FF2B5EF4-FFF2-40B4-BE49-F238E27FC236}">
                <a16:creationId xmlns:a16="http://schemas.microsoft.com/office/drawing/2014/main" id="{C27A0EA0-1F97-4D4C-88EF-9D50CBAFBC15}"/>
              </a:ext>
            </a:extLst>
          </p:cNvPr>
          <p:cNvPicPr>
            <a:picLocks noChangeAspect="1"/>
          </p:cNvPicPr>
          <p:nvPr/>
        </p:nvPicPr>
        <p:blipFill rotWithShape="1">
          <a:blip r:embed="rId2"/>
          <a:srcRect b="15161"/>
          <a:stretch/>
        </p:blipFill>
        <p:spPr>
          <a:xfrm>
            <a:off x="6753787" y="1893754"/>
            <a:ext cx="4392488" cy="3360003"/>
          </a:xfrm>
          <a:prstGeom prst="rect">
            <a:avLst/>
          </a:prstGeom>
        </p:spPr>
      </p:pic>
      <p:pic>
        <p:nvPicPr>
          <p:cNvPr id="8" name="Content Placeholder 7">
            <a:extLst>
              <a:ext uri="{FF2B5EF4-FFF2-40B4-BE49-F238E27FC236}">
                <a16:creationId xmlns:a16="http://schemas.microsoft.com/office/drawing/2014/main" id="{067B4699-DC56-97AE-4DE3-0FF16E8B7BA4}"/>
              </a:ext>
            </a:extLst>
          </p:cNvPr>
          <p:cNvPicPr>
            <a:picLocks noGrp="1" noChangeAspect="1"/>
          </p:cNvPicPr>
          <p:nvPr>
            <p:ph idx="1"/>
          </p:nvPr>
        </p:nvPicPr>
        <p:blipFill>
          <a:blip r:embed="rId3"/>
          <a:stretch>
            <a:fillRect/>
          </a:stretch>
        </p:blipFill>
        <p:spPr>
          <a:xfrm>
            <a:off x="1775520" y="2299950"/>
            <a:ext cx="3888432" cy="2880320"/>
          </a:xfrm>
          <a:prstGeom prst="rect">
            <a:avLst/>
          </a:prstGeom>
        </p:spPr>
      </p:pic>
      <p:sp>
        <p:nvSpPr>
          <p:cNvPr id="15" name="TextBox 14">
            <a:extLst>
              <a:ext uri="{FF2B5EF4-FFF2-40B4-BE49-F238E27FC236}">
                <a16:creationId xmlns:a16="http://schemas.microsoft.com/office/drawing/2014/main" id="{3B6565B5-76AE-6696-2787-9D48D4AA6A89}"/>
              </a:ext>
            </a:extLst>
          </p:cNvPr>
          <p:cNvSpPr txBox="1"/>
          <p:nvPr/>
        </p:nvSpPr>
        <p:spPr>
          <a:xfrm>
            <a:off x="1991544" y="5234707"/>
            <a:ext cx="4608512"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Fig.15. General representation for Vedic multiplication </a:t>
            </a:r>
          </a:p>
        </p:txBody>
      </p:sp>
      <p:sp>
        <p:nvSpPr>
          <p:cNvPr id="2" name="TextBox 1">
            <a:extLst>
              <a:ext uri="{FF2B5EF4-FFF2-40B4-BE49-F238E27FC236}">
                <a16:creationId xmlns:a16="http://schemas.microsoft.com/office/drawing/2014/main" id="{5EB4DDE2-5C18-F542-BBA3-F742D13636C6}"/>
              </a:ext>
            </a:extLst>
          </p:cNvPr>
          <p:cNvSpPr txBox="1"/>
          <p:nvPr/>
        </p:nvSpPr>
        <p:spPr>
          <a:xfrm>
            <a:off x="7176120" y="5373216"/>
            <a:ext cx="388843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Fig.16. 4X4 </a:t>
            </a:r>
            <a:r>
              <a:rPr lang="en-IN" dirty="0" err="1">
                <a:latin typeface="Times New Roman" panose="02020603050405020304" pitchFamily="18" charset="0"/>
                <a:cs typeface="Times New Roman" panose="02020603050405020304" pitchFamily="18" charset="0"/>
              </a:rPr>
              <a:t>vedic</a:t>
            </a:r>
            <a:r>
              <a:rPr lang="en-IN" dirty="0">
                <a:latin typeface="Times New Roman" panose="02020603050405020304" pitchFamily="18" charset="0"/>
                <a:cs typeface="Times New Roman" panose="02020603050405020304" pitchFamily="18" charset="0"/>
              </a:rPr>
              <a:t> multiplication</a:t>
            </a:r>
          </a:p>
        </p:txBody>
      </p:sp>
    </p:spTree>
    <p:extLst>
      <p:ext uri="{BB962C8B-B14F-4D97-AF65-F5344CB8AC3E}">
        <p14:creationId xmlns:p14="http://schemas.microsoft.com/office/powerpoint/2010/main" val="3604088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3654-A8F4-4F94-B637-3E897D8B727B}"/>
              </a:ext>
            </a:extLst>
          </p:cNvPr>
          <p:cNvSpPr>
            <a:spLocks noGrp="1"/>
          </p:cNvSpPr>
          <p:nvPr>
            <p:ph type="title"/>
          </p:nvPr>
        </p:nvSpPr>
        <p:spPr>
          <a:xfrm>
            <a:off x="3863752" y="487147"/>
            <a:ext cx="5935769" cy="601269"/>
          </a:xfrm>
        </p:spPr>
        <p:txBody>
          <a:bodyPr>
            <a:normAutofit fontScale="90000"/>
          </a:bodyPr>
          <a:lstStyle/>
          <a:p>
            <a:r>
              <a:rPr lang="en-US" b="1" dirty="0">
                <a:latin typeface="Times New Roman"/>
                <a:cs typeface="Times New Roman"/>
              </a:rPr>
              <a:t>2x2 VEDIC MULTIPLIER</a:t>
            </a:r>
            <a:endParaRPr lang="en-US" b="1" dirty="0">
              <a:latin typeface="Times New Roman" panose="02020603050405020304" pitchFamily="18" charset="0"/>
              <a:cs typeface="Times New Roman" panose="02020603050405020304" pitchFamily="18" charset="0"/>
            </a:endParaRPr>
          </a:p>
        </p:txBody>
      </p:sp>
      <p:pic>
        <p:nvPicPr>
          <p:cNvPr id="4" name="Picture 4" descr="Diagram&#10;&#10;Description automatically generated">
            <a:extLst>
              <a:ext uri="{FF2B5EF4-FFF2-40B4-BE49-F238E27FC236}">
                <a16:creationId xmlns:a16="http://schemas.microsoft.com/office/drawing/2014/main" id="{CF07DE5F-31E4-4C1F-A420-9C1FF7BB0E34}"/>
              </a:ext>
            </a:extLst>
          </p:cNvPr>
          <p:cNvPicPr>
            <a:picLocks noGrp="1" noChangeAspect="1"/>
          </p:cNvPicPr>
          <p:nvPr>
            <p:ph idx="1"/>
          </p:nvPr>
        </p:nvPicPr>
        <p:blipFill>
          <a:blip r:embed="rId2"/>
          <a:stretch>
            <a:fillRect/>
          </a:stretch>
        </p:blipFill>
        <p:spPr>
          <a:xfrm>
            <a:off x="7033698" y="1427561"/>
            <a:ext cx="4822942" cy="3882429"/>
          </a:xfrm>
        </p:spPr>
      </p:pic>
      <p:pic>
        <p:nvPicPr>
          <p:cNvPr id="3" name="Picture 5" descr="Chart, diagram&#10;&#10;Description automatically generated">
            <a:extLst>
              <a:ext uri="{FF2B5EF4-FFF2-40B4-BE49-F238E27FC236}">
                <a16:creationId xmlns:a16="http://schemas.microsoft.com/office/drawing/2014/main" id="{AAB86410-1B13-426A-8F84-ACC9104055FE}"/>
              </a:ext>
            </a:extLst>
          </p:cNvPr>
          <p:cNvPicPr>
            <a:picLocks noChangeAspect="1"/>
          </p:cNvPicPr>
          <p:nvPr/>
        </p:nvPicPr>
        <p:blipFill>
          <a:blip r:embed="rId3"/>
          <a:stretch>
            <a:fillRect/>
          </a:stretch>
        </p:blipFill>
        <p:spPr>
          <a:xfrm>
            <a:off x="1048266" y="1427561"/>
            <a:ext cx="5410198" cy="3946938"/>
          </a:xfrm>
          <a:prstGeom prst="rect">
            <a:avLst/>
          </a:prstGeom>
        </p:spPr>
      </p:pic>
      <p:sp>
        <p:nvSpPr>
          <p:cNvPr id="8" name="TextBox 7">
            <a:extLst>
              <a:ext uri="{FF2B5EF4-FFF2-40B4-BE49-F238E27FC236}">
                <a16:creationId xmlns:a16="http://schemas.microsoft.com/office/drawing/2014/main" id="{1016DB41-882A-42D0-8FD5-470CBCE3185E}"/>
              </a:ext>
            </a:extLst>
          </p:cNvPr>
          <p:cNvSpPr txBox="1"/>
          <p:nvPr/>
        </p:nvSpPr>
        <p:spPr>
          <a:xfrm>
            <a:off x="1271464" y="5713644"/>
            <a:ext cx="6094520" cy="369332"/>
          </a:xfrm>
          <a:prstGeom prst="rect">
            <a:avLst/>
          </a:prstGeom>
          <a:noFill/>
        </p:spPr>
        <p:txBody>
          <a:bodyPr wrap="square" lIns="91440" tIns="45720" rIns="91440" bIns="45720" anchor="t">
            <a:spAutoFit/>
          </a:bodyPr>
          <a:lstStyle/>
          <a:p>
            <a:r>
              <a:rPr lang="en-IN" sz="1800" dirty="0">
                <a:latin typeface="Times New Roman"/>
                <a:cs typeface="Times New Roman"/>
              </a:rPr>
              <a:t>Fig.17. </a:t>
            </a:r>
            <a:r>
              <a:rPr lang="en-IN" dirty="0">
                <a:latin typeface="Times New Roman"/>
                <a:cs typeface="Times New Roman"/>
              </a:rPr>
              <a:t>2x2 Vedic Multiplier block diagram</a:t>
            </a:r>
            <a:endParaRPr lang="en-IN" sz="1800" dirty="0">
              <a:latin typeface="Times New Roman"/>
              <a:cs typeface="Times New Roman"/>
            </a:endParaRPr>
          </a:p>
        </p:txBody>
      </p:sp>
      <p:sp>
        <p:nvSpPr>
          <p:cNvPr id="10" name="TextBox 9">
            <a:extLst>
              <a:ext uri="{FF2B5EF4-FFF2-40B4-BE49-F238E27FC236}">
                <a16:creationId xmlns:a16="http://schemas.microsoft.com/office/drawing/2014/main" id="{71AACE5B-99AA-4C1B-A26A-F9B71D08D1E2}"/>
              </a:ext>
            </a:extLst>
          </p:cNvPr>
          <p:cNvSpPr txBox="1"/>
          <p:nvPr/>
        </p:nvSpPr>
        <p:spPr>
          <a:xfrm>
            <a:off x="7314835" y="5656782"/>
            <a:ext cx="4109757" cy="369332"/>
          </a:xfrm>
          <a:prstGeom prst="rect">
            <a:avLst/>
          </a:prstGeom>
          <a:noFill/>
        </p:spPr>
        <p:txBody>
          <a:bodyPr wrap="square" lIns="91440" tIns="45720" rIns="91440" bIns="45720" anchor="t">
            <a:spAutoFit/>
          </a:bodyPr>
          <a:lstStyle/>
          <a:p>
            <a:r>
              <a:rPr lang="en-US" dirty="0">
                <a:latin typeface="Times New Roman"/>
                <a:cs typeface="Times New Roman"/>
              </a:rPr>
              <a:t>F</a:t>
            </a:r>
            <a:r>
              <a:rPr lang="en-IN" dirty="0">
                <a:latin typeface="Times New Roman"/>
                <a:cs typeface="Times New Roman"/>
              </a:rPr>
              <a:t>ig.18. Example of 2x2 Vedic Multiplier</a:t>
            </a:r>
            <a:endParaRPr lang="en-IN" sz="1800" dirty="0">
              <a:latin typeface="Times New Roman"/>
              <a:cs typeface="Times New Roman"/>
            </a:endParaRPr>
          </a:p>
        </p:txBody>
      </p:sp>
      <p:sp>
        <p:nvSpPr>
          <p:cNvPr id="13" name="Footer Placeholder 12">
            <a:extLst>
              <a:ext uri="{FF2B5EF4-FFF2-40B4-BE49-F238E27FC236}">
                <a16:creationId xmlns:a16="http://schemas.microsoft.com/office/drawing/2014/main" id="{8A0D657F-50CC-4E19-8C81-76356231D88C}"/>
              </a:ext>
            </a:extLst>
          </p:cNvPr>
          <p:cNvSpPr>
            <a:spLocks noGrp="1"/>
          </p:cNvSpPr>
          <p:nvPr>
            <p:ph type="ftr" sz="quarter" idx="11"/>
          </p:nvPr>
        </p:nvSpPr>
        <p:spPr>
          <a:xfrm>
            <a:off x="4511824" y="6470647"/>
            <a:ext cx="7619999" cy="365125"/>
          </a:xfrm>
        </p:spPr>
        <p:txBody>
          <a:bodyPr/>
          <a:lstStyle/>
          <a:p>
            <a:r>
              <a:rPr lang="en-US"/>
              <a:t>26-07-2021 Final Viva-voce</a:t>
            </a:r>
            <a:endParaRPr lang="en-US" dirty="0"/>
          </a:p>
        </p:txBody>
      </p:sp>
      <p:sp>
        <p:nvSpPr>
          <p:cNvPr id="14" name="Slide Number Placeholder 13">
            <a:extLst>
              <a:ext uri="{FF2B5EF4-FFF2-40B4-BE49-F238E27FC236}">
                <a16:creationId xmlns:a16="http://schemas.microsoft.com/office/drawing/2014/main" id="{0280F988-5397-4420-8EDE-C5608B134F05}"/>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570368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4B719A-4310-614E-A6BD-4DEB5F1D09FE}"/>
              </a:ext>
            </a:extLst>
          </p:cNvPr>
          <p:cNvSpPr>
            <a:spLocks noGrp="1"/>
          </p:cNvSpPr>
          <p:nvPr>
            <p:ph idx="1"/>
          </p:nvPr>
        </p:nvSpPr>
        <p:spPr>
          <a:xfrm>
            <a:off x="2711624" y="6084070"/>
            <a:ext cx="5328592" cy="618213"/>
          </a:xfrm>
        </p:spPr>
        <p:txBody>
          <a:bodyPr vert="horz" lIns="91440" tIns="45720" rIns="91440" bIns="45720" rtlCol="0" anchor="t">
            <a:normAutofit/>
          </a:bodyPr>
          <a:lstStyle/>
          <a:p>
            <a:pPr>
              <a:buFont typeface="Arial"/>
              <a:buChar char="•"/>
            </a:pPr>
            <a:endParaRPr lang="en-US" sz="2400" b="1" dirty="0">
              <a:latin typeface="Times New Roman"/>
              <a:cs typeface="Times New Roman"/>
            </a:endParaRPr>
          </a:p>
          <a:p>
            <a:pPr>
              <a:buFont typeface="Arial"/>
              <a:buChar char="•"/>
            </a:pPr>
            <a:endParaRPr lang="en-US" sz="2400" dirty="0">
              <a:latin typeface="Times New Roman"/>
              <a:cs typeface="Times New Roman"/>
            </a:endParaRPr>
          </a:p>
        </p:txBody>
      </p:sp>
      <p:sp>
        <p:nvSpPr>
          <p:cNvPr id="6" name="Title 1">
            <a:extLst>
              <a:ext uri="{FF2B5EF4-FFF2-40B4-BE49-F238E27FC236}">
                <a16:creationId xmlns:a16="http://schemas.microsoft.com/office/drawing/2014/main" id="{B9CF9D44-23AE-644D-A7F8-0FE4A38E2898}"/>
              </a:ext>
            </a:extLst>
          </p:cNvPr>
          <p:cNvSpPr txBox="1">
            <a:spLocks/>
          </p:cNvSpPr>
          <p:nvPr/>
        </p:nvSpPr>
        <p:spPr>
          <a:xfrm>
            <a:off x="1311578" y="258616"/>
            <a:ext cx="10270821" cy="505747"/>
          </a:xfrm>
          <a:prstGeom prst="rect">
            <a:avLst/>
          </a:prstGeom>
        </p:spPr>
        <p:txBody>
          <a:bodyPr vert="horz" lIns="91440" tIns="45720" rIns="91440" bIns="45720" anchor="ctr">
            <a:normAutofit fontScale="92500" lnSpcReduction="20000"/>
          </a:bodyPr>
          <a:lstStyle/>
          <a:p>
            <a:pPr marL="484505" algn="ctr" defTabSz="914400">
              <a:spcBef>
                <a:spcPct val="0"/>
              </a:spcBef>
              <a:defRPr/>
            </a:pPr>
            <a:r>
              <a:rPr lang="en-US" sz="3600" b="1" dirty="0">
                <a:effectLst>
                  <a:outerShdw blurRad="38100" dist="38100" dir="2700000" algn="tl">
                    <a:srgbClr val="000000">
                      <a:alpha val="43137"/>
                    </a:srgbClr>
                  </a:outerShdw>
                </a:effectLst>
                <a:latin typeface="Times New Roman"/>
                <a:ea typeface="+mj-ea"/>
                <a:cs typeface="Times New Roman"/>
              </a:rPr>
              <a:t>4X4 VEDIC MULTIPLIER</a:t>
            </a:r>
            <a:endParaRPr lang="en-US" sz="3600" dirty="0">
              <a:effectLst>
                <a:outerShdw blurRad="38100" dist="38100" dir="2700000" algn="tl">
                  <a:srgbClr val="000000">
                    <a:alpha val="43137"/>
                  </a:srgbClr>
                </a:outerShdw>
              </a:effectLst>
              <a:latin typeface="Times New Roman"/>
              <a:ea typeface="+mj-ea"/>
            </a:endParaRPr>
          </a:p>
        </p:txBody>
      </p:sp>
      <p:sp>
        <p:nvSpPr>
          <p:cNvPr id="8" name="Footer Placeholder 7">
            <a:extLst>
              <a:ext uri="{FF2B5EF4-FFF2-40B4-BE49-F238E27FC236}">
                <a16:creationId xmlns:a16="http://schemas.microsoft.com/office/drawing/2014/main" id="{FC410776-44DB-43B7-9AA5-11CB3D4869B2}"/>
              </a:ext>
            </a:extLst>
          </p:cNvPr>
          <p:cNvSpPr>
            <a:spLocks noGrp="1"/>
          </p:cNvSpPr>
          <p:nvPr>
            <p:ph type="ftr" sz="quarter" idx="11"/>
          </p:nvPr>
        </p:nvSpPr>
        <p:spPr>
          <a:xfrm>
            <a:off x="3575720" y="6477770"/>
            <a:ext cx="7619999" cy="365125"/>
          </a:xfrm>
        </p:spPr>
        <p:txBody>
          <a:bodyPr/>
          <a:lstStyle/>
          <a:p>
            <a:r>
              <a:rPr lang="en-US" dirty="0"/>
              <a:t>26-07-2021 Final Viva-voce</a:t>
            </a:r>
          </a:p>
        </p:txBody>
      </p:sp>
      <p:sp>
        <p:nvSpPr>
          <p:cNvPr id="9" name="Slide Number Placeholder 8">
            <a:extLst>
              <a:ext uri="{FF2B5EF4-FFF2-40B4-BE49-F238E27FC236}">
                <a16:creationId xmlns:a16="http://schemas.microsoft.com/office/drawing/2014/main" id="{37B65A1B-94AB-41E4-867A-3163BDED47F2}"/>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7" name="TextBox 6">
            <a:extLst>
              <a:ext uri="{FF2B5EF4-FFF2-40B4-BE49-F238E27FC236}">
                <a16:creationId xmlns:a16="http://schemas.microsoft.com/office/drawing/2014/main" id="{2523BA79-AEAB-A568-D082-1947A8584A1A}"/>
              </a:ext>
            </a:extLst>
          </p:cNvPr>
          <p:cNvSpPr txBox="1"/>
          <p:nvPr/>
        </p:nvSpPr>
        <p:spPr>
          <a:xfrm>
            <a:off x="3861462" y="5941232"/>
            <a:ext cx="597895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Fig.19. BLOCK DIAGRAM OF 4X4 VEDIC MULTIPLIER</a:t>
            </a:r>
          </a:p>
        </p:txBody>
      </p:sp>
      <p:pic>
        <p:nvPicPr>
          <p:cNvPr id="2" name="Picture 1">
            <a:extLst>
              <a:ext uri="{FF2B5EF4-FFF2-40B4-BE49-F238E27FC236}">
                <a16:creationId xmlns:a16="http://schemas.microsoft.com/office/drawing/2014/main" id="{31CE6EC1-E539-7FCA-9CBB-84EE4D2E4399}"/>
              </a:ext>
            </a:extLst>
          </p:cNvPr>
          <p:cNvPicPr>
            <a:picLocks noChangeAspect="1"/>
          </p:cNvPicPr>
          <p:nvPr/>
        </p:nvPicPr>
        <p:blipFill>
          <a:blip r:embed="rId2"/>
          <a:stretch>
            <a:fillRect/>
          </a:stretch>
        </p:blipFill>
        <p:spPr>
          <a:xfrm>
            <a:off x="1487488" y="907201"/>
            <a:ext cx="10270820" cy="4973302"/>
          </a:xfrm>
          <a:prstGeom prst="rect">
            <a:avLst/>
          </a:prstGeom>
        </p:spPr>
      </p:pic>
    </p:spTree>
    <p:extLst>
      <p:ext uri="{BB962C8B-B14F-4D97-AF65-F5344CB8AC3E}">
        <p14:creationId xmlns:p14="http://schemas.microsoft.com/office/powerpoint/2010/main" val="1389242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5B9DB0-0EFD-4FD1-BCC3-519675AB622D}"/>
              </a:ext>
            </a:extLst>
          </p:cNvPr>
          <p:cNvSpPr txBox="1"/>
          <p:nvPr/>
        </p:nvSpPr>
        <p:spPr>
          <a:xfrm>
            <a:off x="3647728" y="6037257"/>
            <a:ext cx="749025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cs typeface="Times New Roman"/>
              </a:rPr>
              <a:t>Fig.20. Example for 4x4 Vedic multiplication</a:t>
            </a:r>
            <a:endParaRPr lang="en-US" sz="2000" dirty="0">
              <a:latin typeface="Century Gothic"/>
              <a:cs typeface="Times New Roman"/>
            </a:endParaRPr>
          </a:p>
        </p:txBody>
      </p:sp>
      <p:sp>
        <p:nvSpPr>
          <p:cNvPr id="5" name="TextBox 4">
            <a:extLst>
              <a:ext uri="{FF2B5EF4-FFF2-40B4-BE49-F238E27FC236}">
                <a16:creationId xmlns:a16="http://schemas.microsoft.com/office/drawing/2014/main" id="{3C17C3D7-C17A-4EA8-9738-3F8C5F3D6F08}"/>
              </a:ext>
            </a:extLst>
          </p:cNvPr>
          <p:cNvSpPr txBox="1"/>
          <p:nvPr/>
        </p:nvSpPr>
        <p:spPr>
          <a:xfrm>
            <a:off x="2783632" y="-25643"/>
            <a:ext cx="6094520" cy="646331"/>
          </a:xfrm>
          <a:prstGeom prst="rect">
            <a:avLst/>
          </a:prstGeom>
          <a:noFill/>
        </p:spPr>
        <p:txBody>
          <a:bodyPr wrap="square">
            <a:spAutoFit/>
          </a:bodyPr>
          <a:lstStyle/>
          <a:p>
            <a:pPr algn="ctr"/>
            <a:r>
              <a:rPr lang="en-IN" sz="3600" b="1" cap="small" dirty="0">
                <a:latin typeface="Times New Roman"/>
                <a:ea typeface="+mj-lt"/>
                <a:cs typeface="+mj-lt"/>
              </a:rPr>
              <a:t> </a:t>
            </a:r>
            <a:r>
              <a:rPr lang="en-IN" sz="3600" b="1" cap="small" dirty="0">
                <a:effectLst>
                  <a:outerShdw blurRad="38100" dist="38100" dir="2700000" algn="tl">
                    <a:srgbClr val="000000">
                      <a:alpha val="43137"/>
                    </a:srgbClr>
                  </a:outerShdw>
                </a:effectLst>
                <a:latin typeface="Times New Roman"/>
                <a:ea typeface="+mj-lt"/>
                <a:cs typeface="+mj-lt"/>
              </a:rPr>
              <a:t>4x4 </a:t>
            </a:r>
            <a:r>
              <a:rPr lang="en-IN" sz="3600" b="1" cap="small" dirty="0" err="1">
                <a:effectLst>
                  <a:outerShdw blurRad="38100" dist="38100" dir="2700000" algn="tl">
                    <a:srgbClr val="000000">
                      <a:alpha val="43137"/>
                    </a:srgbClr>
                  </a:outerShdw>
                </a:effectLst>
                <a:latin typeface="Times New Roman"/>
                <a:ea typeface="+mj-lt"/>
                <a:cs typeface="+mj-lt"/>
              </a:rPr>
              <a:t>vedic</a:t>
            </a:r>
            <a:r>
              <a:rPr lang="en-IN" sz="3600" b="1" cap="small" dirty="0">
                <a:effectLst>
                  <a:outerShdw blurRad="38100" dist="38100" dir="2700000" algn="tl">
                    <a:srgbClr val="000000">
                      <a:alpha val="43137"/>
                    </a:srgbClr>
                  </a:outerShdw>
                </a:effectLst>
                <a:latin typeface="Times New Roman"/>
                <a:ea typeface="+mj-lt"/>
                <a:cs typeface="+mj-lt"/>
              </a:rPr>
              <a:t> multiplier</a:t>
            </a:r>
            <a:endParaRPr lang="en-US" sz="3600" b="1" dirty="0">
              <a:effectLst>
                <a:outerShdw blurRad="38100" dist="38100" dir="2700000" algn="tl">
                  <a:srgbClr val="000000">
                    <a:alpha val="43137"/>
                  </a:srgbClr>
                </a:outerShdw>
              </a:effectLst>
              <a:latin typeface="Times New Roman"/>
              <a:ea typeface="+mj-lt"/>
              <a:cs typeface="+mj-lt"/>
            </a:endParaRPr>
          </a:p>
        </p:txBody>
      </p:sp>
      <p:sp>
        <p:nvSpPr>
          <p:cNvPr id="8" name="Footer Placeholder 7">
            <a:extLst>
              <a:ext uri="{FF2B5EF4-FFF2-40B4-BE49-F238E27FC236}">
                <a16:creationId xmlns:a16="http://schemas.microsoft.com/office/drawing/2014/main" id="{9AFBA312-FC21-491F-B869-F75558A487C4}"/>
              </a:ext>
            </a:extLst>
          </p:cNvPr>
          <p:cNvSpPr>
            <a:spLocks noGrp="1"/>
          </p:cNvSpPr>
          <p:nvPr>
            <p:ph type="ftr" sz="quarter" idx="11"/>
          </p:nvPr>
        </p:nvSpPr>
        <p:spPr>
          <a:xfrm>
            <a:off x="4572001" y="6464262"/>
            <a:ext cx="7619999" cy="365125"/>
          </a:xfrm>
        </p:spPr>
        <p:txBody>
          <a:bodyPr/>
          <a:lstStyle/>
          <a:p>
            <a:r>
              <a:rPr lang="en-US"/>
              <a:t>26-07-2021 Final Viva-voce</a:t>
            </a:r>
            <a:endParaRPr lang="en-US" dirty="0"/>
          </a:p>
        </p:txBody>
      </p:sp>
      <p:sp>
        <p:nvSpPr>
          <p:cNvPr id="9" name="Slide Number Placeholder 8">
            <a:extLst>
              <a:ext uri="{FF2B5EF4-FFF2-40B4-BE49-F238E27FC236}">
                <a16:creationId xmlns:a16="http://schemas.microsoft.com/office/drawing/2014/main" id="{0E54A064-53F3-441F-A29E-4342B58741E3}"/>
              </a:ext>
            </a:extLst>
          </p:cNvPr>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7" name="Content Placeholder 6">
            <a:extLst>
              <a:ext uri="{FF2B5EF4-FFF2-40B4-BE49-F238E27FC236}">
                <a16:creationId xmlns:a16="http://schemas.microsoft.com/office/drawing/2014/main" id="{9CD9A125-150D-E28D-3B52-340499D56CA5}"/>
              </a:ext>
            </a:extLst>
          </p:cNvPr>
          <p:cNvPicPr>
            <a:picLocks noGrp="1" noChangeAspect="1"/>
          </p:cNvPicPr>
          <p:nvPr>
            <p:ph idx="1"/>
          </p:nvPr>
        </p:nvPicPr>
        <p:blipFill>
          <a:blip r:embed="rId2"/>
          <a:stretch>
            <a:fillRect/>
          </a:stretch>
        </p:blipFill>
        <p:spPr>
          <a:xfrm>
            <a:off x="1127448" y="820231"/>
            <a:ext cx="10441160" cy="5017482"/>
          </a:xfrm>
          <a:prstGeom prst="rect">
            <a:avLst/>
          </a:prstGeom>
        </p:spPr>
      </p:pic>
    </p:spTree>
    <p:extLst>
      <p:ext uri="{BB962C8B-B14F-4D97-AF65-F5344CB8AC3E}">
        <p14:creationId xmlns:p14="http://schemas.microsoft.com/office/powerpoint/2010/main" val="1578752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55B99-57B3-4FD3-AEEB-75F50B32025F}"/>
              </a:ext>
            </a:extLst>
          </p:cNvPr>
          <p:cNvSpPr>
            <a:spLocks noGrp="1"/>
          </p:cNvSpPr>
          <p:nvPr>
            <p:ph type="title"/>
          </p:nvPr>
        </p:nvSpPr>
        <p:spPr>
          <a:xfrm>
            <a:off x="3359696" y="613950"/>
            <a:ext cx="8144916" cy="1280890"/>
          </a:xfrm>
        </p:spPr>
        <p:txBody>
          <a:bodyPr/>
          <a:lstStyle/>
          <a:p>
            <a:r>
              <a:rPr lang="en" sz="3600" b="1" dirty="0">
                <a:solidFill>
                  <a:schemeClr val="accent1">
                    <a:lumMod val="50000"/>
                  </a:schemeClr>
                </a:solidFill>
                <a:effectLst>
                  <a:outerShdw blurRad="38100" dist="38100" dir="2700000" algn="tl">
                    <a:srgbClr val="000000">
                      <a:alpha val="43137"/>
                    </a:srgbClr>
                  </a:outerShdw>
                </a:effectLst>
                <a:latin typeface="Goudy Old Style" panose="02020502050305020303" pitchFamily="18" charset="0"/>
                <a:sym typeface="Lato"/>
              </a:rPr>
              <a:t>SOFTWARE USED</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B9546CC-9CF1-4CF3-B115-69627C1C950F}"/>
              </a:ext>
            </a:extLst>
          </p:cNvPr>
          <p:cNvSpPr>
            <a:spLocks noGrp="1"/>
          </p:cNvSpPr>
          <p:nvPr>
            <p:ph idx="1"/>
          </p:nvPr>
        </p:nvSpPr>
        <p:spPr>
          <a:xfrm>
            <a:off x="1941510" y="1340768"/>
            <a:ext cx="8979025" cy="1152128"/>
          </a:xfrm>
        </p:spPr>
        <p:txBody>
          <a:bodyPr/>
          <a:lstStyle/>
          <a:p>
            <a:r>
              <a:rPr lang="en-IN" sz="2800" b="1" dirty="0">
                <a:latin typeface="Times New Roman"/>
                <a:ea typeface="Times New Roman"/>
                <a:cs typeface="Times New Roman"/>
                <a:sym typeface="Times New Roman"/>
              </a:rPr>
              <a:t>S</a:t>
            </a:r>
            <a:r>
              <a:rPr lang="en" sz="2800" b="1" dirty="0">
                <a:latin typeface="Times New Roman"/>
                <a:ea typeface="Times New Roman"/>
                <a:cs typeface="Times New Roman"/>
                <a:sym typeface="Times New Roman"/>
              </a:rPr>
              <a:t>oftware used for Simulation &amp; </a:t>
            </a:r>
            <a:r>
              <a:rPr lang="en" sz="2800" b="1" dirty="0">
                <a:latin typeface="Times New Roman"/>
                <a:ea typeface="Times New Roman"/>
                <a:cs typeface="Times New Roman"/>
              </a:rPr>
              <a:t>Synthesis </a:t>
            </a:r>
            <a:r>
              <a:rPr lang="en" sz="2800" b="1" dirty="0">
                <a:latin typeface="Times New Roman"/>
                <a:ea typeface="Times New Roman"/>
                <a:cs typeface="Times New Roman"/>
                <a:sym typeface="Times New Roman"/>
              </a:rPr>
              <a:t>:                </a:t>
            </a:r>
          </a:p>
          <a:p>
            <a:pPr marL="0" indent="0">
              <a:buNone/>
            </a:pPr>
            <a:r>
              <a:rPr lang="en" sz="2800" b="1" dirty="0">
                <a:latin typeface="Times New Roman"/>
                <a:ea typeface="Times New Roman"/>
                <a:cs typeface="Times New Roman"/>
                <a:sym typeface="Times New Roman"/>
              </a:rPr>
              <a:t>         </a:t>
            </a:r>
            <a:r>
              <a:rPr lang="en" sz="2800" b="1" dirty="0">
                <a:solidFill>
                  <a:srgbClr val="0070C0"/>
                </a:solidFill>
                <a:latin typeface="Times New Roman"/>
                <a:ea typeface="Times New Roman"/>
                <a:cs typeface="Times New Roman"/>
                <a:sym typeface="Times New Roman"/>
              </a:rPr>
              <a:t>CADENCE VIRTUOSO 90nm CMOS Technology</a:t>
            </a:r>
            <a:endParaRPr lang="en" sz="2800" dirty="0">
              <a:solidFill>
                <a:srgbClr val="0070C0"/>
              </a:solidFill>
              <a:latin typeface="Times New Roman"/>
              <a:ea typeface="Times New Roman"/>
              <a:cs typeface="Times New Roman"/>
              <a:sym typeface="Times New Roman"/>
            </a:endParaRPr>
          </a:p>
          <a:p>
            <a:endParaRPr lang="en-IN" dirty="0"/>
          </a:p>
        </p:txBody>
      </p:sp>
      <p:sp>
        <p:nvSpPr>
          <p:cNvPr id="4" name="Footer Placeholder 3">
            <a:extLst>
              <a:ext uri="{FF2B5EF4-FFF2-40B4-BE49-F238E27FC236}">
                <a16:creationId xmlns:a16="http://schemas.microsoft.com/office/drawing/2014/main" id="{4E0E0144-27AA-4748-8C5D-7C19588CDFA0}"/>
              </a:ext>
            </a:extLst>
          </p:cNvPr>
          <p:cNvSpPr>
            <a:spLocks noGrp="1"/>
          </p:cNvSpPr>
          <p:nvPr>
            <p:ph type="ftr" sz="quarter" idx="11"/>
          </p:nvPr>
        </p:nvSpPr>
        <p:spPr/>
        <p:txBody>
          <a:bodyPr/>
          <a:lstStyle/>
          <a:p>
            <a:pPr algn="ctr"/>
            <a:r>
              <a:rPr lang="en-US" dirty="0"/>
              <a:t>26-07-2021 Final Viva-voce</a:t>
            </a:r>
          </a:p>
        </p:txBody>
      </p:sp>
      <p:sp>
        <p:nvSpPr>
          <p:cNvPr id="5" name="Slide Number Placeholder 4">
            <a:extLst>
              <a:ext uri="{FF2B5EF4-FFF2-40B4-BE49-F238E27FC236}">
                <a16:creationId xmlns:a16="http://schemas.microsoft.com/office/drawing/2014/main" id="{0A0C1314-665E-4D4A-9227-15C65049CED9}"/>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7" name="TextBox 6">
            <a:extLst>
              <a:ext uri="{FF2B5EF4-FFF2-40B4-BE49-F238E27FC236}">
                <a16:creationId xmlns:a16="http://schemas.microsoft.com/office/drawing/2014/main" id="{DC26F712-1FD7-EA98-043E-1CFE85C4531F}"/>
              </a:ext>
            </a:extLst>
          </p:cNvPr>
          <p:cNvSpPr txBox="1"/>
          <p:nvPr/>
        </p:nvSpPr>
        <p:spPr>
          <a:xfrm>
            <a:off x="1437454" y="2492896"/>
            <a:ext cx="10203162" cy="3416320"/>
          </a:xfrm>
          <a:prstGeom prst="rect">
            <a:avLst/>
          </a:prstGeom>
          <a:noFill/>
        </p:spPr>
        <p:txBody>
          <a:bodyPr wrap="square" rtlCol="0">
            <a:spAutoFit/>
          </a:bodyPr>
          <a:lstStyle/>
          <a:p>
            <a:pPr algn="just"/>
            <a:r>
              <a:rPr lang="en-US" sz="2400" dirty="0">
                <a:effectLst/>
                <a:latin typeface="Times New Roman" panose="02020603050405020304" pitchFamily="18" charset="0"/>
                <a:ea typeface="Times New Roman" panose="02020603050405020304" pitchFamily="18" charset="0"/>
              </a:rPr>
              <a:t>The </a:t>
            </a:r>
            <a:r>
              <a:rPr lang="en-US" sz="2400" b="1" dirty="0">
                <a:solidFill>
                  <a:srgbClr val="00B0F0"/>
                </a:solidFill>
                <a:effectLst/>
                <a:latin typeface="Times New Roman" panose="02020603050405020304" pitchFamily="18" charset="0"/>
                <a:ea typeface="Times New Roman" panose="02020603050405020304" pitchFamily="18" charset="0"/>
              </a:rPr>
              <a:t>Cadence Virtuoso </a:t>
            </a:r>
            <a:r>
              <a:rPr lang="en-US" sz="2400" dirty="0">
                <a:effectLst/>
                <a:latin typeface="Times New Roman" panose="02020603050405020304" pitchFamily="18" charset="0"/>
                <a:ea typeface="Times New Roman" panose="02020603050405020304" pitchFamily="18" charset="0"/>
              </a:rPr>
              <a:t>System Design Platform links two world class Cadence technologies—custom IC design and package/PCB design/analysis—creating a holistic methodology that automates and streamlines the design and verification flow for multi-die heterogeneous systems. Leveraging the Virtuoso Schematic Editor and the Virtuoso Analog Design Environment, it provides a single platform for IC-and package/system-level design capture, analysis, and verification. In addition, the Virtuoso System Design Platform provides an automated bidirectional interface with the Cadence Sip-level implementation environment and Clarity 3D solver</a:t>
            </a:r>
            <a:endParaRPr lang="en-IN" sz="2400" dirty="0"/>
          </a:p>
        </p:txBody>
      </p:sp>
    </p:spTree>
    <p:extLst>
      <p:ext uri="{BB962C8B-B14F-4D97-AF65-F5344CB8AC3E}">
        <p14:creationId xmlns:p14="http://schemas.microsoft.com/office/powerpoint/2010/main" val="325481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0F6C5-AB23-4B4D-8172-02316A2A930C}"/>
              </a:ext>
            </a:extLst>
          </p:cNvPr>
          <p:cNvSpPr>
            <a:spLocks noGrp="1"/>
          </p:cNvSpPr>
          <p:nvPr>
            <p:ph type="title"/>
          </p:nvPr>
        </p:nvSpPr>
        <p:spPr>
          <a:xfrm>
            <a:off x="4439816" y="6084858"/>
            <a:ext cx="5196407" cy="458817"/>
          </a:xfrm>
        </p:spPr>
        <p:txBody>
          <a:bodyPr>
            <a:normAutofit/>
          </a:bodyPr>
          <a:lstStyle/>
          <a:p>
            <a:r>
              <a:rPr lang="en-IN" sz="1800" dirty="0">
                <a:latin typeface="Times New Roman" panose="02020603050405020304" pitchFamily="18" charset="0"/>
                <a:cs typeface="Times New Roman" panose="02020603050405020304" pitchFamily="18" charset="0"/>
              </a:rPr>
              <a:t>Fig.21. ECRL 4X4 VEDIC MULTIPLIER</a:t>
            </a:r>
          </a:p>
        </p:txBody>
      </p:sp>
      <p:sp>
        <p:nvSpPr>
          <p:cNvPr id="6" name="TextBox 5">
            <a:extLst>
              <a:ext uri="{FF2B5EF4-FFF2-40B4-BE49-F238E27FC236}">
                <a16:creationId xmlns:a16="http://schemas.microsoft.com/office/drawing/2014/main" id="{5FD2A294-3B78-496F-A21B-0089D76AA6C8}"/>
              </a:ext>
            </a:extLst>
          </p:cNvPr>
          <p:cNvSpPr txBox="1"/>
          <p:nvPr/>
        </p:nvSpPr>
        <p:spPr>
          <a:xfrm>
            <a:off x="1199456" y="325269"/>
            <a:ext cx="9865096" cy="830997"/>
          </a:xfrm>
          <a:prstGeom prst="rect">
            <a:avLst/>
          </a:prstGeom>
          <a:noFill/>
        </p:spPr>
        <p:txBody>
          <a:bodyPr wrap="square">
            <a:spAutoFit/>
          </a:bodyPr>
          <a:lstStyle/>
          <a:p>
            <a:pPr marL="484505" algn="ctr" defTabSz="914400">
              <a:spcBef>
                <a:spcPct val="0"/>
              </a:spcBef>
              <a:defRPr/>
            </a:pPr>
            <a:r>
              <a:rPr lang="en-US" sz="2400" b="1" dirty="0">
                <a:effectLst>
                  <a:outerShdw blurRad="38100" dist="38100" dir="2700000" algn="tl">
                    <a:srgbClr val="000000">
                      <a:alpha val="43137"/>
                    </a:srgbClr>
                  </a:outerShdw>
                </a:effectLst>
                <a:latin typeface="Times New Roman"/>
                <a:ea typeface="+mj-ea"/>
                <a:cs typeface="Times New Roman"/>
              </a:rPr>
              <a:t>IMPLEMENTATION OF 4X4 VEDIC MULTIPLIER BY EXISTING ECRL USING CADENCE </a:t>
            </a:r>
            <a:endParaRPr lang="en-US" sz="2400" b="1" dirty="0">
              <a:effectLst>
                <a:outerShdw blurRad="38100" dist="38100" dir="2700000" algn="tl">
                  <a:srgbClr val="000000">
                    <a:alpha val="43137"/>
                  </a:srgbClr>
                </a:outerShdw>
              </a:effectLst>
              <a:latin typeface="Times New Roman"/>
              <a:ea typeface="+mj-ea"/>
            </a:endParaRPr>
          </a:p>
        </p:txBody>
      </p:sp>
      <p:sp>
        <p:nvSpPr>
          <p:cNvPr id="8" name="Footer Placeholder 7">
            <a:extLst>
              <a:ext uri="{FF2B5EF4-FFF2-40B4-BE49-F238E27FC236}">
                <a16:creationId xmlns:a16="http://schemas.microsoft.com/office/drawing/2014/main" id="{2E18FBB6-C865-40AE-AE5B-5774A7214A8C}"/>
              </a:ext>
            </a:extLst>
          </p:cNvPr>
          <p:cNvSpPr>
            <a:spLocks noGrp="1"/>
          </p:cNvSpPr>
          <p:nvPr>
            <p:ph type="ftr" sz="quarter" idx="11"/>
          </p:nvPr>
        </p:nvSpPr>
        <p:spPr>
          <a:xfrm>
            <a:off x="4572001" y="6543675"/>
            <a:ext cx="7619999" cy="365125"/>
          </a:xfrm>
        </p:spPr>
        <p:txBody>
          <a:bodyPr/>
          <a:lstStyle/>
          <a:p>
            <a:r>
              <a:rPr lang="en-US"/>
              <a:t>26-07-2021 Final Viva-voce</a:t>
            </a:r>
            <a:endParaRPr lang="en-US" dirty="0"/>
          </a:p>
        </p:txBody>
      </p:sp>
      <p:sp>
        <p:nvSpPr>
          <p:cNvPr id="9" name="Slide Number Placeholder 8">
            <a:extLst>
              <a:ext uri="{FF2B5EF4-FFF2-40B4-BE49-F238E27FC236}">
                <a16:creationId xmlns:a16="http://schemas.microsoft.com/office/drawing/2014/main" id="{7D0C9723-0617-4A1F-9765-A47082C2EC6C}"/>
              </a:ext>
            </a:extLst>
          </p:cNvPr>
          <p:cNvSpPr>
            <a:spLocks noGrp="1"/>
          </p:cNvSpPr>
          <p:nvPr>
            <p:ph type="sldNum" sz="quarter" idx="12"/>
          </p:nvPr>
        </p:nvSpPr>
        <p:spPr/>
        <p:txBody>
          <a:bodyPr/>
          <a:lstStyle/>
          <a:p>
            <a:fld id="{D57F1E4F-1CFF-5643-939E-217C01CDF565}" type="slidenum">
              <a:rPr lang="en-US" smtClean="0"/>
              <a:pPr/>
              <a:t>25</a:t>
            </a:fld>
            <a:endParaRPr lang="en-US" dirty="0"/>
          </a:p>
        </p:txBody>
      </p:sp>
      <p:pic>
        <p:nvPicPr>
          <p:cNvPr id="5" name="Content Placeholder 4">
            <a:extLst>
              <a:ext uri="{FF2B5EF4-FFF2-40B4-BE49-F238E27FC236}">
                <a16:creationId xmlns:a16="http://schemas.microsoft.com/office/drawing/2014/main" id="{B0438AB5-FD0A-8156-DA27-C10CB5E2E9C5}"/>
              </a:ext>
            </a:extLst>
          </p:cNvPr>
          <p:cNvPicPr>
            <a:picLocks noGrp="1" noChangeAspect="1"/>
          </p:cNvPicPr>
          <p:nvPr>
            <p:ph idx="1"/>
          </p:nvPr>
        </p:nvPicPr>
        <p:blipFill>
          <a:blip r:embed="rId2"/>
          <a:stretch>
            <a:fillRect/>
          </a:stretch>
        </p:blipFill>
        <p:spPr>
          <a:xfrm>
            <a:off x="1631504" y="1158483"/>
            <a:ext cx="10441160" cy="4926375"/>
          </a:xfrm>
          <a:prstGeom prst="rect">
            <a:avLst/>
          </a:prstGeom>
        </p:spPr>
      </p:pic>
    </p:spTree>
    <p:extLst>
      <p:ext uri="{BB962C8B-B14F-4D97-AF65-F5344CB8AC3E}">
        <p14:creationId xmlns:p14="http://schemas.microsoft.com/office/powerpoint/2010/main" val="2856686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A096A-47B2-45A8-8015-E5A2C11C2769}"/>
              </a:ext>
            </a:extLst>
          </p:cNvPr>
          <p:cNvSpPr>
            <a:spLocks noGrp="1"/>
          </p:cNvSpPr>
          <p:nvPr>
            <p:ph type="title"/>
          </p:nvPr>
        </p:nvSpPr>
        <p:spPr>
          <a:xfrm>
            <a:off x="2589212" y="292505"/>
            <a:ext cx="8547348" cy="425971"/>
          </a:xfrm>
        </p:spPr>
        <p:txBody>
          <a:bodyPr>
            <a:noAutofit/>
          </a:bodyPr>
          <a:lstStyle/>
          <a:p>
            <a:r>
              <a:rPr lang="en-US" sz="2400" b="1" dirty="0">
                <a:effectLst>
                  <a:outerShdw blurRad="38100" dist="38100" dir="2700000" algn="tl">
                    <a:srgbClr val="000000">
                      <a:alpha val="43137"/>
                    </a:srgbClr>
                  </a:outerShdw>
                </a:effectLst>
                <a:latin typeface="Times New Roman"/>
                <a:cs typeface="Times New Roman"/>
              </a:rPr>
              <a:t>SCHEMATIC OF 4X4 VEDIC    MULTIPLIER USING ECRL</a:t>
            </a:r>
          </a:p>
        </p:txBody>
      </p:sp>
      <p:sp>
        <p:nvSpPr>
          <p:cNvPr id="3" name="Content Placeholder 2">
            <a:extLst>
              <a:ext uri="{FF2B5EF4-FFF2-40B4-BE49-F238E27FC236}">
                <a16:creationId xmlns:a16="http://schemas.microsoft.com/office/drawing/2014/main" id="{AC3B51FB-7928-4937-BBC4-49F81DC3C690}"/>
              </a:ext>
            </a:extLst>
          </p:cNvPr>
          <p:cNvSpPr>
            <a:spLocks noGrp="1"/>
          </p:cNvSpPr>
          <p:nvPr>
            <p:ph idx="1"/>
          </p:nvPr>
        </p:nvSpPr>
        <p:spPr>
          <a:xfrm>
            <a:off x="2589212" y="2174240"/>
            <a:ext cx="8915400" cy="3777622"/>
          </a:xfrm>
        </p:spPr>
        <p:txBody>
          <a:bodyPr vert="horz" lIns="91440" tIns="45720" rIns="91440" bIns="45720" rtlCol="0" anchor="t">
            <a:normAutofit/>
          </a:bodyPr>
          <a:lstStyle/>
          <a:p>
            <a:pPr marL="0" indent="0">
              <a:buNone/>
            </a:pPr>
            <a:endParaRPr lang="en-US" sz="2400" dirty="0">
              <a:latin typeface="Times New Roman"/>
              <a:ea typeface="+mn-lt"/>
              <a:cs typeface="+mn-lt"/>
            </a:endParaRPr>
          </a:p>
          <a:p>
            <a:pPr marL="0" indent="0">
              <a:buNone/>
            </a:pPr>
            <a:endParaRPr lang="en-US" sz="2400" dirty="0">
              <a:latin typeface="Times New Roman"/>
              <a:cs typeface="Times New Roman"/>
            </a:endParaRPr>
          </a:p>
        </p:txBody>
      </p:sp>
      <p:sp>
        <p:nvSpPr>
          <p:cNvPr id="6" name="Footer Placeholder 5">
            <a:extLst>
              <a:ext uri="{FF2B5EF4-FFF2-40B4-BE49-F238E27FC236}">
                <a16:creationId xmlns:a16="http://schemas.microsoft.com/office/drawing/2014/main" id="{93EA3BB7-948A-4A9E-81AA-28C3076128A1}"/>
              </a:ext>
            </a:extLst>
          </p:cNvPr>
          <p:cNvSpPr>
            <a:spLocks noGrp="1"/>
          </p:cNvSpPr>
          <p:nvPr>
            <p:ph type="ftr" sz="quarter" idx="11"/>
          </p:nvPr>
        </p:nvSpPr>
        <p:spPr>
          <a:xfrm>
            <a:off x="4572001" y="6469456"/>
            <a:ext cx="7619999" cy="365125"/>
          </a:xfrm>
        </p:spPr>
        <p:txBody>
          <a:bodyPr/>
          <a:lstStyle/>
          <a:p>
            <a:r>
              <a:rPr lang="en-US"/>
              <a:t>26-07-2021 Final Viva-voce</a:t>
            </a:r>
            <a:endParaRPr lang="en-US" dirty="0"/>
          </a:p>
        </p:txBody>
      </p:sp>
      <p:sp>
        <p:nvSpPr>
          <p:cNvPr id="7" name="Slide Number Placeholder 6">
            <a:extLst>
              <a:ext uri="{FF2B5EF4-FFF2-40B4-BE49-F238E27FC236}">
                <a16:creationId xmlns:a16="http://schemas.microsoft.com/office/drawing/2014/main" id="{61F9F1AD-2D99-4744-95D9-81C58E871ED9}"/>
              </a:ext>
            </a:extLst>
          </p:cNvPr>
          <p:cNvSpPr>
            <a:spLocks noGrp="1"/>
          </p:cNvSpPr>
          <p:nvPr>
            <p:ph type="sldNum" sz="quarter" idx="12"/>
          </p:nvPr>
        </p:nvSpPr>
        <p:spPr/>
        <p:txBody>
          <a:bodyPr/>
          <a:lstStyle/>
          <a:p>
            <a:fld id="{D57F1E4F-1CFF-5643-939E-217C01CDF565}" type="slidenum">
              <a:rPr lang="en-US" smtClean="0"/>
              <a:pPr/>
              <a:t>26</a:t>
            </a:fld>
            <a:endParaRPr lang="en-US" dirty="0"/>
          </a:p>
        </p:txBody>
      </p:sp>
      <p:pic>
        <p:nvPicPr>
          <p:cNvPr id="8" name="Picture 7">
            <a:extLst>
              <a:ext uri="{FF2B5EF4-FFF2-40B4-BE49-F238E27FC236}">
                <a16:creationId xmlns:a16="http://schemas.microsoft.com/office/drawing/2014/main" id="{5ECF8377-2314-DB74-2275-47489D4E95CA}"/>
              </a:ext>
            </a:extLst>
          </p:cNvPr>
          <p:cNvPicPr>
            <a:picLocks noChangeAspect="1"/>
          </p:cNvPicPr>
          <p:nvPr/>
        </p:nvPicPr>
        <p:blipFill rotWithShape="1">
          <a:blip r:embed="rId2"/>
          <a:srcRect l="13892" r="5496"/>
          <a:stretch/>
        </p:blipFill>
        <p:spPr>
          <a:xfrm>
            <a:off x="1559496" y="718476"/>
            <a:ext cx="10100692" cy="5471863"/>
          </a:xfrm>
          <a:prstGeom prst="rect">
            <a:avLst/>
          </a:prstGeom>
        </p:spPr>
      </p:pic>
      <p:sp>
        <p:nvSpPr>
          <p:cNvPr id="9" name="TextBox 8">
            <a:extLst>
              <a:ext uri="{FF2B5EF4-FFF2-40B4-BE49-F238E27FC236}">
                <a16:creationId xmlns:a16="http://schemas.microsoft.com/office/drawing/2014/main" id="{68ED2E6F-8842-92F1-714A-D0B59A839589}"/>
              </a:ext>
            </a:extLst>
          </p:cNvPr>
          <p:cNvSpPr txBox="1"/>
          <p:nvPr/>
        </p:nvSpPr>
        <p:spPr>
          <a:xfrm>
            <a:off x="3739945" y="6177715"/>
            <a:ext cx="661393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Fig.22 Schematic of ECRL 4X4 VEDIC MULTIPLIER</a:t>
            </a:r>
          </a:p>
        </p:txBody>
      </p:sp>
    </p:spTree>
    <p:extLst>
      <p:ext uri="{BB962C8B-B14F-4D97-AF65-F5344CB8AC3E}">
        <p14:creationId xmlns:p14="http://schemas.microsoft.com/office/powerpoint/2010/main" val="1108128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1BD5-93D1-A44E-B328-477235109555}"/>
              </a:ext>
            </a:extLst>
          </p:cNvPr>
          <p:cNvSpPr>
            <a:spLocks noGrp="1"/>
          </p:cNvSpPr>
          <p:nvPr>
            <p:ph type="title"/>
          </p:nvPr>
        </p:nvSpPr>
        <p:spPr>
          <a:xfrm>
            <a:off x="1847528" y="193620"/>
            <a:ext cx="9664555" cy="716658"/>
          </a:xfrm>
        </p:spPr>
        <p:txBody>
          <a:bodyPr>
            <a:normAutofit/>
          </a:bodyPr>
          <a:lstStyle/>
          <a:p>
            <a:pPr algn="ct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SIMULATION RESULTS  OF 4X4 VEDIC MULTIPLIER Using ECRL</a:t>
            </a:r>
          </a:p>
        </p:txBody>
      </p:sp>
      <p:sp>
        <p:nvSpPr>
          <p:cNvPr id="6" name="Footer Placeholder 5">
            <a:extLst>
              <a:ext uri="{FF2B5EF4-FFF2-40B4-BE49-F238E27FC236}">
                <a16:creationId xmlns:a16="http://schemas.microsoft.com/office/drawing/2014/main" id="{641F88F3-20E8-4C72-819D-414FB1E093A2}"/>
              </a:ext>
            </a:extLst>
          </p:cNvPr>
          <p:cNvSpPr>
            <a:spLocks noGrp="1"/>
          </p:cNvSpPr>
          <p:nvPr>
            <p:ph type="ftr" sz="quarter" idx="11"/>
          </p:nvPr>
        </p:nvSpPr>
        <p:spPr>
          <a:xfrm>
            <a:off x="4572001" y="6492875"/>
            <a:ext cx="7619999" cy="365125"/>
          </a:xfrm>
        </p:spPr>
        <p:txBody>
          <a:bodyPr/>
          <a:lstStyle/>
          <a:p>
            <a:r>
              <a:rPr lang="en-US"/>
              <a:t>26-07-2021 Final Viva-voce</a:t>
            </a:r>
            <a:endParaRPr lang="en-US" dirty="0"/>
          </a:p>
        </p:txBody>
      </p:sp>
      <p:sp>
        <p:nvSpPr>
          <p:cNvPr id="7" name="Slide Number Placeholder 6">
            <a:extLst>
              <a:ext uri="{FF2B5EF4-FFF2-40B4-BE49-F238E27FC236}">
                <a16:creationId xmlns:a16="http://schemas.microsoft.com/office/drawing/2014/main" id="{CA829785-D0A1-4CE3-98E5-D9FCBEAC477F}"/>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8" name="TextBox 7">
            <a:extLst>
              <a:ext uri="{FF2B5EF4-FFF2-40B4-BE49-F238E27FC236}">
                <a16:creationId xmlns:a16="http://schemas.microsoft.com/office/drawing/2014/main" id="{38A9045A-1C4A-5D8C-E54E-C721FAF63A84}"/>
              </a:ext>
            </a:extLst>
          </p:cNvPr>
          <p:cNvSpPr txBox="1"/>
          <p:nvPr/>
        </p:nvSpPr>
        <p:spPr>
          <a:xfrm>
            <a:off x="2999656" y="6123543"/>
            <a:ext cx="756084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Fig.23.simulation results of ECRL-4X4 VEDIC MULTIPLIER</a:t>
            </a:r>
          </a:p>
        </p:txBody>
      </p:sp>
      <p:pic>
        <p:nvPicPr>
          <p:cNvPr id="10" name="Content Placeholder 9">
            <a:extLst>
              <a:ext uri="{FF2B5EF4-FFF2-40B4-BE49-F238E27FC236}">
                <a16:creationId xmlns:a16="http://schemas.microsoft.com/office/drawing/2014/main" id="{B3A1A4C9-7545-A816-B931-387FCEA7FED2}"/>
              </a:ext>
            </a:extLst>
          </p:cNvPr>
          <p:cNvPicPr>
            <a:picLocks noGrp="1" noChangeAspect="1"/>
          </p:cNvPicPr>
          <p:nvPr>
            <p:ph idx="1"/>
          </p:nvPr>
        </p:nvPicPr>
        <p:blipFill>
          <a:blip r:embed="rId2"/>
          <a:stretch>
            <a:fillRect/>
          </a:stretch>
        </p:blipFill>
        <p:spPr>
          <a:xfrm>
            <a:off x="1631504" y="910278"/>
            <a:ext cx="10225136" cy="5111010"/>
          </a:xfrm>
        </p:spPr>
      </p:pic>
    </p:spTree>
    <p:extLst>
      <p:ext uri="{BB962C8B-B14F-4D97-AF65-F5344CB8AC3E}">
        <p14:creationId xmlns:p14="http://schemas.microsoft.com/office/powerpoint/2010/main" val="2486457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B6AEAC-7812-46F7-8174-CA93AF9585D0}"/>
              </a:ext>
            </a:extLst>
          </p:cNvPr>
          <p:cNvSpPr>
            <a:spLocks noGrp="1"/>
          </p:cNvSpPr>
          <p:nvPr>
            <p:ph type="ftr" sz="quarter" idx="11"/>
          </p:nvPr>
        </p:nvSpPr>
        <p:spPr/>
        <p:txBody>
          <a:bodyPr/>
          <a:lstStyle/>
          <a:p>
            <a:r>
              <a:rPr lang="en-US" dirty="0"/>
              <a:t>26-07-2021 Final Viva-voce</a:t>
            </a:r>
          </a:p>
        </p:txBody>
      </p:sp>
      <p:sp>
        <p:nvSpPr>
          <p:cNvPr id="3" name="Slide Number Placeholder 2">
            <a:extLst>
              <a:ext uri="{FF2B5EF4-FFF2-40B4-BE49-F238E27FC236}">
                <a16:creationId xmlns:a16="http://schemas.microsoft.com/office/drawing/2014/main" id="{CB74B4AE-7652-4133-B605-35716B6FF1F9}"/>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
        <p:nvSpPr>
          <p:cNvPr id="4" name="Rectangle 3">
            <a:extLst>
              <a:ext uri="{FF2B5EF4-FFF2-40B4-BE49-F238E27FC236}">
                <a16:creationId xmlns:a16="http://schemas.microsoft.com/office/drawing/2014/main" id="{0A7604DF-D7E5-418E-AAE0-283D4F5A444C}"/>
              </a:ext>
            </a:extLst>
          </p:cNvPr>
          <p:cNvSpPr/>
          <p:nvPr/>
        </p:nvSpPr>
        <p:spPr>
          <a:xfrm>
            <a:off x="1970719" y="1628800"/>
            <a:ext cx="8856983" cy="25922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44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IMPLEMENTATION OF LOGIC CIRCUITS BY N-P BASED ECRL ADIBATIC LOGIC USING CADENCE</a:t>
            </a:r>
          </a:p>
        </p:txBody>
      </p:sp>
    </p:spTree>
    <p:extLst>
      <p:ext uri="{BB962C8B-B14F-4D97-AF65-F5344CB8AC3E}">
        <p14:creationId xmlns:p14="http://schemas.microsoft.com/office/powerpoint/2010/main" val="1673334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1D805-0331-22E8-7241-201230E1B4ED}"/>
              </a:ext>
            </a:extLst>
          </p:cNvPr>
          <p:cNvSpPr>
            <a:spLocks noGrp="1"/>
          </p:cNvSpPr>
          <p:nvPr>
            <p:ph type="title"/>
          </p:nvPr>
        </p:nvSpPr>
        <p:spPr>
          <a:xfrm>
            <a:off x="2783632" y="344822"/>
            <a:ext cx="8208913" cy="669902"/>
          </a:xfrm>
        </p:spPr>
        <p:txBody>
          <a:bodyPr>
            <a:normAutofit/>
          </a:bodyPr>
          <a:lstStyle/>
          <a:p>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N-P Based ECRL 4X4 VEDIC MULTIPLIER</a:t>
            </a:r>
          </a:p>
        </p:txBody>
      </p:sp>
      <p:sp>
        <p:nvSpPr>
          <p:cNvPr id="4" name="Slide Number Placeholder 3">
            <a:extLst>
              <a:ext uri="{FF2B5EF4-FFF2-40B4-BE49-F238E27FC236}">
                <a16:creationId xmlns:a16="http://schemas.microsoft.com/office/drawing/2014/main" id="{AA2E708A-9201-1FB0-97C5-CEE022D63F01}"/>
              </a:ext>
            </a:extLst>
          </p:cNvPr>
          <p:cNvSpPr>
            <a:spLocks noGrp="1"/>
          </p:cNvSpPr>
          <p:nvPr>
            <p:ph type="sldNum" sz="quarter" idx="12"/>
          </p:nvPr>
        </p:nvSpPr>
        <p:spPr/>
        <p:txBody>
          <a:bodyPr/>
          <a:lstStyle/>
          <a:p>
            <a:fld id="{D57F1E4F-1CFF-5643-939E-217C01CDF565}" type="slidenum">
              <a:rPr lang="en-US" smtClean="0"/>
              <a:pPr/>
              <a:t>29</a:t>
            </a:fld>
            <a:endParaRPr lang="en-US" dirty="0"/>
          </a:p>
        </p:txBody>
      </p:sp>
      <p:pic>
        <p:nvPicPr>
          <p:cNvPr id="5" name="Picture 4">
            <a:extLst>
              <a:ext uri="{FF2B5EF4-FFF2-40B4-BE49-F238E27FC236}">
                <a16:creationId xmlns:a16="http://schemas.microsoft.com/office/drawing/2014/main" id="{606790B9-0374-989B-CEB0-9549C329C167}"/>
              </a:ext>
            </a:extLst>
          </p:cNvPr>
          <p:cNvPicPr>
            <a:picLocks noChangeAspect="1"/>
          </p:cNvPicPr>
          <p:nvPr/>
        </p:nvPicPr>
        <p:blipFill>
          <a:blip r:embed="rId2"/>
          <a:stretch>
            <a:fillRect/>
          </a:stretch>
        </p:blipFill>
        <p:spPr>
          <a:xfrm>
            <a:off x="1559496" y="908720"/>
            <a:ext cx="10513168" cy="5256584"/>
          </a:xfrm>
          <a:prstGeom prst="rect">
            <a:avLst/>
          </a:prstGeom>
        </p:spPr>
      </p:pic>
      <p:sp>
        <p:nvSpPr>
          <p:cNvPr id="7" name="TextBox 6">
            <a:extLst>
              <a:ext uri="{FF2B5EF4-FFF2-40B4-BE49-F238E27FC236}">
                <a16:creationId xmlns:a16="http://schemas.microsoft.com/office/drawing/2014/main" id="{6F6FA6F9-FAD0-28AE-3EE0-6988C6A21DEB}"/>
              </a:ext>
            </a:extLst>
          </p:cNvPr>
          <p:cNvSpPr txBox="1"/>
          <p:nvPr/>
        </p:nvSpPr>
        <p:spPr>
          <a:xfrm>
            <a:off x="4115780" y="6263616"/>
            <a:ext cx="5544616" cy="369332"/>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Fig.</a:t>
            </a:r>
            <a:r>
              <a:rPr lang="en-IN" dirty="0">
                <a:latin typeface="Times New Roman" panose="02020603050405020304" pitchFamily="18" charset="0"/>
                <a:cs typeface="Times New Roman" panose="02020603050405020304" pitchFamily="18" charset="0"/>
              </a:rPr>
              <a:t>24</a:t>
            </a:r>
            <a:r>
              <a:rPr lang="en-IN" sz="1800" dirty="0">
                <a:latin typeface="Times New Roman" panose="02020603050405020304" pitchFamily="18" charset="0"/>
                <a:cs typeface="Times New Roman" panose="02020603050405020304" pitchFamily="18" charset="0"/>
              </a:rPr>
              <a:t>. N-P Based ECRL 4X4 VEDIC MULTIPLIER</a:t>
            </a:r>
            <a:endParaRPr lang="en-IN" dirty="0"/>
          </a:p>
        </p:txBody>
      </p:sp>
    </p:spTree>
    <p:extLst>
      <p:ext uri="{BB962C8B-B14F-4D97-AF65-F5344CB8AC3E}">
        <p14:creationId xmlns:p14="http://schemas.microsoft.com/office/powerpoint/2010/main" val="2451019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94AA2-D9EE-4852-BF1A-31FC5EDFE084}"/>
              </a:ext>
            </a:extLst>
          </p:cNvPr>
          <p:cNvSpPr>
            <a:spLocks noGrp="1"/>
          </p:cNvSpPr>
          <p:nvPr>
            <p:ph type="title"/>
          </p:nvPr>
        </p:nvSpPr>
        <p:spPr>
          <a:xfrm>
            <a:off x="2783632" y="211718"/>
            <a:ext cx="6264696" cy="576064"/>
          </a:xfrm>
          <a:ln>
            <a:solidFill>
              <a:schemeClr val="bg1"/>
            </a:solidFill>
          </a:ln>
        </p:spPr>
        <p:txBody>
          <a:bodyPr>
            <a:normAutofit fontScale="90000"/>
          </a:bodyPr>
          <a:lstStyle/>
          <a:p>
            <a:r>
              <a:rPr lang="en-US" b="1" dirty="0">
                <a:latin typeface="Times New Roman"/>
                <a:cs typeface="Times New Roman"/>
              </a:rPr>
              <a:t>                   ABSTRACT</a:t>
            </a:r>
          </a:p>
        </p:txBody>
      </p:sp>
      <p:sp>
        <p:nvSpPr>
          <p:cNvPr id="6" name="Footer Placeholder 5">
            <a:extLst>
              <a:ext uri="{FF2B5EF4-FFF2-40B4-BE49-F238E27FC236}">
                <a16:creationId xmlns:a16="http://schemas.microsoft.com/office/drawing/2014/main" id="{B376D087-5847-4A8E-8D0B-749D3C7A37E6}"/>
              </a:ext>
            </a:extLst>
          </p:cNvPr>
          <p:cNvSpPr>
            <a:spLocks noGrp="1"/>
          </p:cNvSpPr>
          <p:nvPr>
            <p:ph type="ftr" sz="quarter" idx="11"/>
          </p:nvPr>
        </p:nvSpPr>
        <p:spPr>
          <a:xfrm>
            <a:off x="5447929" y="6543675"/>
            <a:ext cx="5112568" cy="365125"/>
          </a:xfrm>
        </p:spPr>
        <p:txBody>
          <a:bodyPr/>
          <a:lstStyle/>
          <a:p>
            <a:r>
              <a:rPr lang="en-US"/>
              <a:t>26-07-2021 Final Viva-voce</a:t>
            </a:r>
            <a:endParaRPr lang="en-US" dirty="0"/>
          </a:p>
        </p:txBody>
      </p:sp>
      <p:sp>
        <p:nvSpPr>
          <p:cNvPr id="7" name="Slide Number Placeholder 6">
            <a:extLst>
              <a:ext uri="{FF2B5EF4-FFF2-40B4-BE49-F238E27FC236}">
                <a16:creationId xmlns:a16="http://schemas.microsoft.com/office/drawing/2014/main" id="{86089179-03B3-4F6A-808C-AD29535E0976}"/>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4" name="Rectangle 3">
            <a:extLst>
              <a:ext uri="{FF2B5EF4-FFF2-40B4-BE49-F238E27FC236}">
                <a16:creationId xmlns:a16="http://schemas.microsoft.com/office/drawing/2014/main" id="{5626F69E-36B4-4AE0-A3C3-4ACAB9324F63}"/>
              </a:ext>
            </a:extLst>
          </p:cNvPr>
          <p:cNvSpPr/>
          <p:nvPr/>
        </p:nvSpPr>
        <p:spPr>
          <a:xfrm>
            <a:off x="1487488" y="1356802"/>
            <a:ext cx="9881532" cy="502452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lgn="just">
              <a:lnSpc>
                <a:spcPct val="150000"/>
              </a:lnSpc>
              <a:spcBef>
                <a:spcPts val="600"/>
              </a:spcBef>
              <a:spcAft>
                <a:spcPts val="600"/>
              </a:spcAf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In current scenario, Low power VLSI design methodology is playing an important role because the low power devices require lesser heat sinks hence lesser area which is a cost-effective process</a:t>
            </a:r>
            <a:r>
              <a:rPr lang="en-US" sz="2000" dirty="0">
                <a:effectLst/>
                <a:latin typeface="Times New Roman" panose="02020603050405020304" pitchFamily="18" charset="0"/>
                <a:ea typeface="Times New Roman" panose="02020603050405020304" pitchFamily="18" charset="0"/>
              </a:rPr>
              <a:t>.</a:t>
            </a:r>
          </a:p>
          <a:p>
            <a:pPr marL="342900" indent="-342900" algn="just">
              <a:lnSpc>
                <a:spcPct val="150000"/>
              </a:lnSpc>
              <a:spcBef>
                <a:spcPts val="600"/>
              </a:spcBef>
              <a:spcAft>
                <a:spcPts val="600"/>
              </a:spcAf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This method of implementing low power circuits has some considerable tradeoff with “delay” parameter.</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By keeping this in mind, we have designed a 4X4 Vedic multiplier using N-P based ECRL Adiabatic Logic with an aim of reducing its power dissipation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indent="-342900" algn="just">
              <a:lnSpc>
                <a:spcPct val="150000"/>
              </a:lnSpc>
              <a:spcBef>
                <a:spcPts val="600"/>
              </a:spcBef>
              <a:spcAft>
                <a:spcPts val="600"/>
              </a:spcAf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As  power dissipation and delay are   two opposing parameters we have reduced the power dissipation to </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28.30 % when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compared with existing 4X4 Vedic Multiplier based ECRL at the expense of delay</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2800" dirty="0">
              <a:ln w="0"/>
              <a:solidFill>
                <a:schemeClr val="tx1"/>
              </a:solidFill>
              <a:effectLst>
                <a:outerShdw blurRad="38100" dist="19050" dir="2700000" algn="tl" rotWithShape="0">
                  <a:schemeClr val="dk1">
                    <a:alpha val="40000"/>
                  </a:schemeClr>
                </a:outerShdw>
              </a:effectLst>
              <a:latin typeface="Times New Roman"/>
              <a:cs typeface="Times New Roman"/>
            </a:endParaRPr>
          </a:p>
        </p:txBody>
      </p:sp>
    </p:spTree>
    <p:extLst>
      <p:ext uri="{BB962C8B-B14F-4D97-AF65-F5344CB8AC3E}">
        <p14:creationId xmlns:p14="http://schemas.microsoft.com/office/powerpoint/2010/main" val="4136069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82C5-B564-5B18-18BC-0AB17F6C4C4B}"/>
              </a:ext>
            </a:extLst>
          </p:cNvPr>
          <p:cNvSpPr>
            <a:spLocks noGrp="1"/>
          </p:cNvSpPr>
          <p:nvPr>
            <p:ph type="title"/>
          </p:nvPr>
        </p:nvSpPr>
        <p:spPr>
          <a:xfrm>
            <a:off x="2639616" y="181678"/>
            <a:ext cx="8915399" cy="788666"/>
          </a:xfrm>
        </p:spPr>
        <p:txBody>
          <a:bodyPr>
            <a:normAutofit/>
          </a:bodyPr>
          <a:lstStyle/>
          <a:p>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Schematic of N-P Based ECRL4X4 VEDIC MULTIPLIER</a:t>
            </a:r>
          </a:p>
        </p:txBody>
      </p:sp>
      <p:sp>
        <p:nvSpPr>
          <p:cNvPr id="3" name="Footer Placeholder 2">
            <a:extLst>
              <a:ext uri="{FF2B5EF4-FFF2-40B4-BE49-F238E27FC236}">
                <a16:creationId xmlns:a16="http://schemas.microsoft.com/office/drawing/2014/main" id="{CAA41350-8D72-039A-6A16-260A0D88B597}"/>
              </a:ext>
            </a:extLst>
          </p:cNvPr>
          <p:cNvSpPr>
            <a:spLocks noGrp="1"/>
          </p:cNvSpPr>
          <p:nvPr>
            <p:ph type="ftr" sz="quarter" idx="11"/>
          </p:nvPr>
        </p:nvSpPr>
        <p:spPr/>
        <p:txBody>
          <a:bodyPr/>
          <a:lstStyle/>
          <a:p>
            <a:r>
              <a:rPr lang="en-US"/>
              <a:t>26-07-2021 Final Viva-voce</a:t>
            </a:r>
            <a:endParaRPr lang="en-US" dirty="0"/>
          </a:p>
        </p:txBody>
      </p:sp>
      <p:sp>
        <p:nvSpPr>
          <p:cNvPr id="4" name="Slide Number Placeholder 3">
            <a:extLst>
              <a:ext uri="{FF2B5EF4-FFF2-40B4-BE49-F238E27FC236}">
                <a16:creationId xmlns:a16="http://schemas.microsoft.com/office/drawing/2014/main" id="{F4C38DF0-7852-2733-86F6-F01D8A67A69D}"/>
              </a:ext>
            </a:extLst>
          </p:cNvPr>
          <p:cNvSpPr>
            <a:spLocks noGrp="1"/>
          </p:cNvSpPr>
          <p:nvPr>
            <p:ph type="sldNum" sz="quarter" idx="12"/>
          </p:nvPr>
        </p:nvSpPr>
        <p:spPr/>
        <p:txBody>
          <a:bodyPr/>
          <a:lstStyle/>
          <a:p>
            <a:fld id="{D57F1E4F-1CFF-5643-939E-217C01CDF565}" type="slidenum">
              <a:rPr lang="en-US" smtClean="0"/>
              <a:pPr/>
              <a:t>30</a:t>
            </a:fld>
            <a:endParaRPr lang="en-US" dirty="0"/>
          </a:p>
        </p:txBody>
      </p:sp>
      <p:pic>
        <p:nvPicPr>
          <p:cNvPr id="5" name="Picture 4">
            <a:extLst>
              <a:ext uri="{FF2B5EF4-FFF2-40B4-BE49-F238E27FC236}">
                <a16:creationId xmlns:a16="http://schemas.microsoft.com/office/drawing/2014/main" id="{3DE48CF6-A018-4876-B89B-9538664E9D70}"/>
              </a:ext>
            </a:extLst>
          </p:cNvPr>
          <p:cNvPicPr>
            <a:picLocks noChangeAspect="1"/>
          </p:cNvPicPr>
          <p:nvPr/>
        </p:nvPicPr>
        <p:blipFill>
          <a:blip r:embed="rId2"/>
          <a:stretch>
            <a:fillRect/>
          </a:stretch>
        </p:blipFill>
        <p:spPr>
          <a:xfrm>
            <a:off x="1487488" y="692696"/>
            <a:ext cx="10172700" cy="5369743"/>
          </a:xfrm>
          <a:prstGeom prst="rect">
            <a:avLst/>
          </a:prstGeom>
        </p:spPr>
      </p:pic>
      <p:sp>
        <p:nvSpPr>
          <p:cNvPr id="7" name="TextBox 6">
            <a:extLst>
              <a:ext uri="{FF2B5EF4-FFF2-40B4-BE49-F238E27FC236}">
                <a16:creationId xmlns:a16="http://schemas.microsoft.com/office/drawing/2014/main" id="{FB3229D5-A99A-6E7F-9FF8-96885AD1A550}"/>
              </a:ext>
            </a:extLst>
          </p:cNvPr>
          <p:cNvSpPr txBox="1"/>
          <p:nvPr/>
        </p:nvSpPr>
        <p:spPr>
          <a:xfrm>
            <a:off x="3446883" y="6062439"/>
            <a:ext cx="5904656"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Fig.25. Schematic of ECRL 4X4 VEDIC MULTIPLIER</a:t>
            </a:r>
          </a:p>
          <a:p>
            <a:endParaRPr lang="en-IN" dirty="0"/>
          </a:p>
        </p:txBody>
      </p:sp>
    </p:spTree>
    <p:extLst>
      <p:ext uri="{BB962C8B-B14F-4D97-AF65-F5344CB8AC3E}">
        <p14:creationId xmlns:p14="http://schemas.microsoft.com/office/powerpoint/2010/main" val="3601225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BDE7-F6C6-536B-F3B1-1FC0FE6A24CA}"/>
              </a:ext>
            </a:extLst>
          </p:cNvPr>
          <p:cNvSpPr>
            <a:spLocks noGrp="1"/>
          </p:cNvSpPr>
          <p:nvPr>
            <p:ph type="title"/>
          </p:nvPr>
        </p:nvSpPr>
        <p:spPr>
          <a:xfrm>
            <a:off x="2423592" y="157769"/>
            <a:ext cx="9081019" cy="932682"/>
          </a:xfrm>
        </p:spPr>
        <p:txBody>
          <a:bodyPr>
            <a:normAutofit/>
          </a:bodyPr>
          <a:lstStyle/>
          <a:p>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Simulation results of N-P Based ECRL 4X4 VEDIC MULTIPLIER</a:t>
            </a:r>
          </a:p>
        </p:txBody>
      </p:sp>
      <p:sp>
        <p:nvSpPr>
          <p:cNvPr id="3" name="Footer Placeholder 2">
            <a:extLst>
              <a:ext uri="{FF2B5EF4-FFF2-40B4-BE49-F238E27FC236}">
                <a16:creationId xmlns:a16="http://schemas.microsoft.com/office/drawing/2014/main" id="{672803A1-C3C0-1A5E-FA98-D9BDCBBD1850}"/>
              </a:ext>
            </a:extLst>
          </p:cNvPr>
          <p:cNvSpPr>
            <a:spLocks noGrp="1"/>
          </p:cNvSpPr>
          <p:nvPr>
            <p:ph type="ftr" sz="quarter" idx="11"/>
          </p:nvPr>
        </p:nvSpPr>
        <p:spPr/>
        <p:txBody>
          <a:bodyPr/>
          <a:lstStyle/>
          <a:p>
            <a:r>
              <a:rPr lang="en-US"/>
              <a:t>26-07-2021 Final Viva-voce</a:t>
            </a:r>
            <a:endParaRPr lang="en-US" dirty="0"/>
          </a:p>
        </p:txBody>
      </p:sp>
      <p:sp>
        <p:nvSpPr>
          <p:cNvPr id="4" name="Slide Number Placeholder 3">
            <a:extLst>
              <a:ext uri="{FF2B5EF4-FFF2-40B4-BE49-F238E27FC236}">
                <a16:creationId xmlns:a16="http://schemas.microsoft.com/office/drawing/2014/main" id="{A4EC8E54-D2D3-B35D-3E0F-DE0D3539FEFF}"/>
              </a:ext>
            </a:extLst>
          </p:cNvPr>
          <p:cNvSpPr>
            <a:spLocks noGrp="1"/>
          </p:cNvSpPr>
          <p:nvPr>
            <p:ph type="sldNum" sz="quarter" idx="12"/>
          </p:nvPr>
        </p:nvSpPr>
        <p:spPr/>
        <p:txBody>
          <a:bodyPr/>
          <a:lstStyle/>
          <a:p>
            <a:fld id="{D57F1E4F-1CFF-5643-939E-217C01CDF565}" type="slidenum">
              <a:rPr lang="en-US" smtClean="0"/>
              <a:pPr/>
              <a:t>31</a:t>
            </a:fld>
            <a:endParaRPr lang="en-US" dirty="0"/>
          </a:p>
        </p:txBody>
      </p:sp>
      <p:pic>
        <p:nvPicPr>
          <p:cNvPr id="7" name="Picture 6">
            <a:extLst>
              <a:ext uri="{FF2B5EF4-FFF2-40B4-BE49-F238E27FC236}">
                <a16:creationId xmlns:a16="http://schemas.microsoft.com/office/drawing/2014/main" id="{73F0A27F-72EA-A856-CDC8-E59A947721B1}"/>
              </a:ext>
            </a:extLst>
          </p:cNvPr>
          <p:cNvPicPr>
            <a:picLocks noChangeAspect="1"/>
          </p:cNvPicPr>
          <p:nvPr/>
        </p:nvPicPr>
        <p:blipFill>
          <a:blip r:embed="rId2"/>
          <a:stretch>
            <a:fillRect/>
          </a:stretch>
        </p:blipFill>
        <p:spPr>
          <a:xfrm>
            <a:off x="1415480" y="692697"/>
            <a:ext cx="10488837" cy="5518972"/>
          </a:xfrm>
          <a:prstGeom prst="rect">
            <a:avLst/>
          </a:prstGeom>
        </p:spPr>
      </p:pic>
      <p:sp>
        <p:nvSpPr>
          <p:cNvPr id="5" name="TextBox 4">
            <a:extLst>
              <a:ext uri="{FF2B5EF4-FFF2-40B4-BE49-F238E27FC236}">
                <a16:creationId xmlns:a16="http://schemas.microsoft.com/office/drawing/2014/main" id="{8C931EC0-9CEB-565F-F3E7-498ECA383FF3}"/>
              </a:ext>
            </a:extLst>
          </p:cNvPr>
          <p:cNvSpPr txBox="1"/>
          <p:nvPr/>
        </p:nvSpPr>
        <p:spPr>
          <a:xfrm>
            <a:off x="2951486" y="6211669"/>
            <a:ext cx="7416824"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Fig.26.simulation results of  N-P Based ECRL-4X4 VEDIC MULTIPLIER</a:t>
            </a:r>
          </a:p>
          <a:p>
            <a:endParaRPr lang="en-IN" dirty="0"/>
          </a:p>
        </p:txBody>
      </p:sp>
    </p:spTree>
    <p:extLst>
      <p:ext uri="{BB962C8B-B14F-4D97-AF65-F5344CB8AC3E}">
        <p14:creationId xmlns:p14="http://schemas.microsoft.com/office/powerpoint/2010/main" val="827560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C15C9-9613-50A3-DA1E-FE8E6BDF5145}"/>
              </a:ext>
            </a:extLst>
          </p:cNvPr>
          <p:cNvSpPr>
            <a:spLocks noGrp="1"/>
          </p:cNvSpPr>
          <p:nvPr>
            <p:ph type="title"/>
          </p:nvPr>
        </p:nvSpPr>
        <p:spPr>
          <a:xfrm>
            <a:off x="2403130" y="143132"/>
            <a:ext cx="9225035" cy="644650"/>
          </a:xfrm>
        </p:spPr>
        <p:txBody>
          <a:bodyPr>
            <a:normAutofit/>
          </a:bodyPr>
          <a:lstStyle/>
          <a:p>
            <a:r>
              <a:rPr lang="en-IN" dirty="0"/>
              <a:t> </a:t>
            </a:r>
            <a:r>
              <a:rPr lang="en-IN" sz="2400" dirty="0">
                <a:latin typeface="Times New Roman" panose="02020603050405020304" pitchFamily="18" charset="0"/>
                <a:cs typeface="Times New Roman" panose="02020603050405020304" pitchFamily="18" charset="0"/>
              </a:rPr>
              <a:t>Schematic of </a:t>
            </a: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N-P Based ECRL 2x2 VEDIC MULTIPLIER</a:t>
            </a:r>
          </a:p>
        </p:txBody>
      </p:sp>
      <p:sp>
        <p:nvSpPr>
          <p:cNvPr id="3" name="Footer Placeholder 2">
            <a:extLst>
              <a:ext uri="{FF2B5EF4-FFF2-40B4-BE49-F238E27FC236}">
                <a16:creationId xmlns:a16="http://schemas.microsoft.com/office/drawing/2014/main" id="{B79B90E9-BA24-1B97-6158-8B03626BD058}"/>
              </a:ext>
            </a:extLst>
          </p:cNvPr>
          <p:cNvSpPr>
            <a:spLocks noGrp="1"/>
          </p:cNvSpPr>
          <p:nvPr>
            <p:ph type="ftr" sz="quarter" idx="11"/>
          </p:nvPr>
        </p:nvSpPr>
        <p:spPr/>
        <p:txBody>
          <a:bodyPr/>
          <a:lstStyle/>
          <a:p>
            <a:r>
              <a:rPr lang="en-US"/>
              <a:t>26-07-2021 Final Viva-voce</a:t>
            </a:r>
            <a:endParaRPr lang="en-US" dirty="0"/>
          </a:p>
        </p:txBody>
      </p:sp>
      <p:sp>
        <p:nvSpPr>
          <p:cNvPr id="4" name="Slide Number Placeholder 3">
            <a:extLst>
              <a:ext uri="{FF2B5EF4-FFF2-40B4-BE49-F238E27FC236}">
                <a16:creationId xmlns:a16="http://schemas.microsoft.com/office/drawing/2014/main" id="{52BECB3B-00F7-88E9-912E-E7E8162F11C0}"/>
              </a:ext>
            </a:extLst>
          </p:cNvPr>
          <p:cNvSpPr>
            <a:spLocks noGrp="1"/>
          </p:cNvSpPr>
          <p:nvPr>
            <p:ph type="sldNum" sz="quarter" idx="12"/>
          </p:nvPr>
        </p:nvSpPr>
        <p:spPr/>
        <p:txBody>
          <a:bodyPr/>
          <a:lstStyle/>
          <a:p>
            <a:fld id="{D57F1E4F-1CFF-5643-939E-217C01CDF565}" type="slidenum">
              <a:rPr lang="en-US" smtClean="0"/>
              <a:pPr/>
              <a:t>32</a:t>
            </a:fld>
            <a:endParaRPr lang="en-US" dirty="0"/>
          </a:p>
        </p:txBody>
      </p:sp>
      <p:pic>
        <p:nvPicPr>
          <p:cNvPr id="5" name="Picture 4">
            <a:extLst>
              <a:ext uri="{FF2B5EF4-FFF2-40B4-BE49-F238E27FC236}">
                <a16:creationId xmlns:a16="http://schemas.microsoft.com/office/drawing/2014/main" id="{CA4A07C6-6160-4D7F-ACD1-085DAAEBE161}"/>
              </a:ext>
            </a:extLst>
          </p:cNvPr>
          <p:cNvPicPr>
            <a:picLocks noChangeAspect="1"/>
          </p:cNvPicPr>
          <p:nvPr/>
        </p:nvPicPr>
        <p:blipFill>
          <a:blip r:embed="rId2"/>
          <a:stretch>
            <a:fillRect/>
          </a:stretch>
        </p:blipFill>
        <p:spPr>
          <a:xfrm>
            <a:off x="1311580" y="787782"/>
            <a:ext cx="10401044" cy="5233505"/>
          </a:xfrm>
          <a:prstGeom prst="rect">
            <a:avLst/>
          </a:prstGeom>
        </p:spPr>
      </p:pic>
      <p:sp>
        <p:nvSpPr>
          <p:cNvPr id="7" name="TextBox 6">
            <a:extLst>
              <a:ext uri="{FF2B5EF4-FFF2-40B4-BE49-F238E27FC236}">
                <a16:creationId xmlns:a16="http://schemas.microsoft.com/office/drawing/2014/main" id="{7ABF6167-1524-4E77-F054-60CCC7074F25}"/>
              </a:ext>
            </a:extLst>
          </p:cNvPr>
          <p:cNvSpPr txBox="1"/>
          <p:nvPr/>
        </p:nvSpPr>
        <p:spPr>
          <a:xfrm>
            <a:off x="3385220" y="6135808"/>
            <a:ext cx="6849515" cy="646331"/>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Fig.27.Schematic of N-P Based ECRL 2X2 VEDIC MULTIPLIER</a:t>
            </a:r>
            <a:endParaRPr lang="en-IN" dirty="0"/>
          </a:p>
          <a:p>
            <a:endParaRPr lang="en-IN" dirty="0"/>
          </a:p>
        </p:txBody>
      </p:sp>
    </p:spTree>
    <p:extLst>
      <p:ext uri="{BB962C8B-B14F-4D97-AF65-F5344CB8AC3E}">
        <p14:creationId xmlns:p14="http://schemas.microsoft.com/office/powerpoint/2010/main" val="1876637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A1FFE-69CF-4CFA-F267-CBDC26B0471C}"/>
              </a:ext>
            </a:extLst>
          </p:cNvPr>
          <p:cNvSpPr>
            <a:spLocks noGrp="1"/>
          </p:cNvSpPr>
          <p:nvPr>
            <p:ph type="title"/>
          </p:nvPr>
        </p:nvSpPr>
        <p:spPr>
          <a:xfrm>
            <a:off x="1559496" y="198559"/>
            <a:ext cx="10441160" cy="888659"/>
          </a:xfrm>
        </p:spPr>
        <p:txBody>
          <a:bodyPr>
            <a:normAutofit/>
          </a:bodyPr>
          <a:lstStyle/>
          <a:p>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Simulation results of N-P Based ECRL 2X2 VEDIC MULTIPLIER</a:t>
            </a:r>
          </a:p>
        </p:txBody>
      </p:sp>
      <p:sp>
        <p:nvSpPr>
          <p:cNvPr id="3" name="Footer Placeholder 2">
            <a:extLst>
              <a:ext uri="{FF2B5EF4-FFF2-40B4-BE49-F238E27FC236}">
                <a16:creationId xmlns:a16="http://schemas.microsoft.com/office/drawing/2014/main" id="{FF118250-8B89-EA48-ED5C-173BFC55459A}"/>
              </a:ext>
            </a:extLst>
          </p:cNvPr>
          <p:cNvSpPr>
            <a:spLocks noGrp="1"/>
          </p:cNvSpPr>
          <p:nvPr>
            <p:ph type="ftr" sz="quarter" idx="11"/>
          </p:nvPr>
        </p:nvSpPr>
        <p:spPr/>
        <p:txBody>
          <a:bodyPr/>
          <a:lstStyle/>
          <a:p>
            <a:r>
              <a:rPr lang="en-US"/>
              <a:t>26-07-2021 Final Viva-voce</a:t>
            </a:r>
            <a:endParaRPr lang="en-US" dirty="0"/>
          </a:p>
        </p:txBody>
      </p:sp>
      <p:sp>
        <p:nvSpPr>
          <p:cNvPr id="4" name="Slide Number Placeholder 3">
            <a:extLst>
              <a:ext uri="{FF2B5EF4-FFF2-40B4-BE49-F238E27FC236}">
                <a16:creationId xmlns:a16="http://schemas.microsoft.com/office/drawing/2014/main" id="{255D35F9-97B1-E626-E918-5BC9B9DF442B}"/>
              </a:ext>
            </a:extLst>
          </p:cNvPr>
          <p:cNvSpPr>
            <a:spLocks noGrp="1"/>
          </p:cNvSpPr>
          <p:nvPr>
            <p:ph type="sldNum" sz="quarter" idx="12"/>
          </p:nvPr>
        </p:nvSpPr>
        <p:spPr/>
        <p:txBody>
          <a:bodyPr/>
          <a:lstStyle/>
          <a:p>
            <a:fld id="{D57F1E4F-1CFF-5643-939E-217C01CDF565}" type="slidenum">
              <a:rPr lang="en-US" smtClean="0"/>
              <a:pPr/>
              <a:t>33</a:t>
            </a:fld>
            <a:endParaRPr lang="en-US" dirty="0"/>
          </a:p>
        </p:txBody>
      </p:sp>
      <p:pic>
        <p:nvPicPr>
          <p:cNvPr id="7" name="Picture 6">
            <a:extLst>
              <a:ext uri="{FF2B5EF4-FFF2-40B4-BE49-F238E27FC236}">
                <a16:creationId xmlns:a16="http://schemas.microsoft.com/office/drawing/2014/main" id="{DF6A4D6F-8C91-7433-9184-595355560A2D}"/>
              </a:ext>
            </a:extLst>
          </p:cNvPr>
          <p:cNvPicPr>
            <a:picLocks noChangeAspect="1"/>
          </p:cNvPicPr>
          <p:nvPr/>
        </p:nvPicPr>
        <p:blipFill>
          <a:blip r:embed="rId2"/>
          <a:stretch>
            <a:fillRect/>
          </a:stretch>
        </p:blipFill>
        <p:spPr>
          <a:xfrm>
            <a:off x="1160649" y="883945"/>
            <a:ext cx="10840007" cy="4871981"/>
          </a:xfrm>
          <a:prstGeom prst="rect">
            <a:avLst/>
          </a:prstGeom>
        </p:spPr>
      </p:pic>
      <p:sp>
        <p:nvSpPr>
          <p:cNvPr id="5" name="TextBox 4">
            <a:extLst>
              <a:ext uri="{FF2B5EF4-FFF2-40B4-BE49-F238E27FC236}">
                <a16:creationId xmlns:a16="http://schemas.microsoft.com/office/drawing/2014/main" id="{594A5464-720B-0063-C42E-CC73DAFA2F18}"/>
              </a:ext>
            </a:extLst>
          </p:cNvPr>
          <p:cNvSpPr txBox="1"/>
          <p:nvPr/>
        </p:nvSpPr>
        <p:spPr>
          <a:xfrm>
            <a:off x="2589212" y="5805264"/>
            <a:ext cx="8187308"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Fig.28.simulation results of N-P Based ECRL 2X2 VEDIC MULTIPLIER</a:t>
            </a:r>
          </a:p>
          <a:p>
            <a:endParaRPr lang="en-IN" dirty="0"/>
          </a:p>
        </p:txBody>
      </p:sp>
    </p:spTree>
    <p:extLst>
      <p:ext uri="{BB962C8B-B14F-4D97-AF65-F5344CB8AC3E}">
        <p14:creationId xmlns:p14="http://schemas.microsoft.com/office/powerpoint/2010/main" val="4219025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9EF7C-676B-4EE2-4288-7C8CEE423939}"/>
              </a:ext>
            </a:extLst>
          </p:cNvPr>
          <p:cNvSpPr>
            <a:spLocks noGrp="1"/>
          </p:cNvSpPr>
          <p:nvPr>
            <p:ph type="title"/>
          </p:nvPr>
        </p:nvSpPr>
        <p:spPr>
          <a:xfrm>
            <a:off x="2279576" y="267375"/>
            <a:ext cx="8432947" cy="365125"/>
          </a:xfrm>
        </p:spPr>
        <p:txBody>
          <a:bodyPr>
            <a:normAutofit fontScale="90000"/>
          </a:bodyPr>
          <a:lstStyle/>
          <a:p>
            <a:pPr algn="ct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Schematic of N-P Based ECRL Ripple Carry Adder</a:t>
            </a:r>
          </a:p>
        </p:txBody>
      </p:sp>
      <p:sp>
        <p:nvSpPr>
          <p:cNvPr id="3" name="Footer Placeholder 2">
            <a:extLst>
              <a:ext uri="{FF2B5EF4-FFF2-40B4-BE49-F238E27FC236}">
                <a16:creationId xmlns:a16="http://schemas.microsoft.com/office/drawing/2014/main" id="{7EAB9C9C-144A-6F69-21F0-69F613DD1EAC}"/>
              </a:ext>
            </a:extLst>
          </p:cNvPr>
          <p:cNvSpPr>
            <a:spLocks noGrp="1"/>
          </p:cNvSpPr>
          <p:nvPr>
            <p:ph type="ftr" sz="quarter" idx="11"/>
          </p:nvPr>
        </p:nvSpPr>
        <p:spPr/>
        <p:txBody>
          <a:bodyPr/>
          <a:lstStyle/>
          <a:p>
            <a:r>
              <a:rPr lang="en-US"/>
              <a:t>26-07-2021 Final Viva-voce</a:t>
            </a:r>
            <a:endParaRPr lang="en-US" dirty="0"/>
          </a:p>
        </p:txBody>
      </p:sp>
      <p:sp>
        <p:nvSpPr>
          <p:cNvPr id="4" name="Slide Number Placeholder 3">
            <a:extLst>
              <a:ext uri="{FF2B5EF4-FFF2-40B4-BE49-F238E27FC236}">
                <a16:creationId xmlns:a16="http://schemas.microsoft.com/office/drawing/2014/main" id="{835BC17E-86DF-A61C-B1C0-EFC321EBA3A8}"/>
              </a:ext>
            </a:extLst>
          </p:cNvPr>
          <p:cNvSpPr>
            <a:spLocks noGrp="1"/>
          </p:cNvSpPr>
          <p:nvPr>
            <p:ph type="sldNum" sz="quarter" idx="12"/>
          </p:nvPr>
        </p:nvSpPr>
        <p:spPr/>
        <p:txBody>
          <a:bodyPr/>
          <a:lstStyle/>
          <a:p>
            <a:fld id="{D57F1E4F-1CFF-5643-939E-217C01CDF565}" type="slidenum">
              <a:rPr lang="en-US" smtClean="0"/>
              <a:pPr/>
              <a:t>34</a:t>
            </a:fld>
            <a:endParaRPr lang="en-US" dirty="0"/>
          </a:p>
        </p:txBody>
      </p:sp>
      <p:pic>
        <p:nvPicPr>
          <p:cNvPr id="5" name="Picture 4">
            <a:extLst>
              <a:ext uri="{FF2B5EF4-FFF2-40B4-BE49-F238E27FC236}">
                <a16:creationId xmlns:a16="http://schemas.microsoft.com/office/drawing/2014/main" id="{F8124613-D730-ED84-5182-CFA0B0C2502D}"/>
              </a:ext>
            </a:extLst>
          </p:cNvPr>
          <p:cNvPicPr>
            <a:picLocks noChangeAspect="1"/>
          </p:cNvPicPr>
          <p:nvPr/>
        </p:nvPicPr>
        <p:blipFill>
          <a:blip r:embed="rId2"/>
          <a:stretch>
            <a:fillRect/>
          </a:stretch>
        </p:blipFill>
        <p:spPr>
          <a:xfrm>
            <a:off x="983432" y="908720"/>
            <a:ext cx="10801200" cy="5161499"/>
          </a:xfrm>
          <a:prstGeom prst="rect">
            <a:avLst/>
          </a:prstGeom>
        </p:spPr>
      </p:pic>
      <p:sp>
        <p:nvSpPr>
          <p:cNvPr id="6" name="TextBox 5">
            <a:extLst>
              <a:ext uri="{FF2B5EF4-FFF2-40B4-BE49-F238E27FC236}">
                <a16:creationId xmlns:a16="http://schemas.microsoft.com/office/drawing/2014/main" id="{5360EAF1-CB2E-3A9A-F53C-C2EA164DC122}"/>
              </a:ext>
            </a:extLst>
          </p:cNvPr>
          <p:cNvSpPr txBox="1"/>
          <p:nvPr/>
        </p:nvSpPr>
        <p:spPr>
          <a:xfrm>
            <a:off x="3143672" y="6130822"/>
            <a:ext cx="6243092" cy="646331"/>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Fig.29. Schematic of N-P Based ECRL Ripple Carry Adder</a:t>
            </a:r>
            <a:endParaRPr lang="en-IN" dirty="0"/>
          </a:p>
          <a:p>
            <a:endParaRPr lang="en-IN" dirty="0"/>
          </a:p>
        </p:txBody>
      </p:sp>
    </p:spTree>
    <p:extLst>
      <p:ext uri="{BB962C8B-B14F-4D97-AF65-F5344CB8AC3E}">
        <p14:creationId xmlns:p14="http://schemas.microsoft.com/office/powerpoint/2010/main" val="2609991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3E1DC-4760-3217-BF45-DB29720BFD67}"/>
              </a:ext>
            </a:extLst>
          </p:cNvPr>
          <p:cNvSpPr>
            <a:spLocks noGrp="1"/>
          </p:cNvSpPr>
          <p:nvPr>
            <p:ph type="title"/>
          </p:nvPr>
        </p:nvSpPr>
        <p:spPr>
          <a:xfrm>
            <a:off x="2495600" y="350266"/>
            <a:ext cx="8915399" cy="528797"/>
          </a:xfrm>
        </p:spPr>
        <p:txBody>
          <a:bodyPr>
            <a:noAutofit/>
          </a:bodyPr>
          <a:lstStyle/>
          <a:p>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Simulation results of N-P Based ECRL Ripple Carry Adder</a:t>
            </a:r>
          </a:p>
        </p:txBody>
      </p:sp>
      <p:sp>
        <p:nvSpPr>
          <p:cNvPr id="3" name="Footer Placeholder 2">
            <a:extLst>
              <a:ext uri="{FF2B5EF4-FFF2-40B4-BE49-F238E27FC236}">
                <a16:creationId xmlns:a16="http://schemas.microsoft.com/office/drawing/2014/main" id="{B5326D8B-349E-9EC4-E73F-49E277B646E4}"/>
              </a:ext>
            </a:extLst>
          </p:cNvPr>
          <p:cNvSpPr>
            <a:spLocks noGrp="1"/>
          </p:cNvSpPr>
          <p:nvPr>
            <p:ph type="ftr" sz="quarter" idx="11"/>
          </p:nvPr>
        </p:nvSpPr>
        <p:spPr/>
        <p:txBody>
          <a:bodyPr/>
          <a:lstStyle/>
          <a:p>
            <a:r>
              <a:rPr lang="en-US"/>
              <a:t>26-07-2021 Final Viva-voce</a:t>
            </a:r>
            <a:endParaRPr lang="en-US" dirty="0"/>
          </a:p>
        </p:txBody>
      </p:sp>
      <p:sp>
        <p:nvSpPr>
          <p:cNvPr id="4" name="Slide Number Placeholder 3">
            <a:extLst>
              <a:ext uri="{FF2B5EF4-FFF2-40B4-BE49-F238E27FC236}">
                <a16:creationId xmlns:a16="http://schemas.microsoft.com/office/drawing/2014/main" id="{2D71BE79-DAAB-EEAC-FD4D-81B6455F2B5A}"/>
              </a:ext>
            </a:extLst>
          </p:cNvPr>
          <p:cNvSpPr>
            <a:spLocks noGrp="1"/>
          </p:cNvSpPr>
          <p:nvPr>
            <p:ph type="sldNum" sz="quarter" idx="12"/>
          </p:nvPr>
        </p:nvSpPr>
        <p:spPr/>
        <p:txBody>
          <a:bodyPr/>
          <a:lstStyle/>
          <a:p>
            <a:fld id="{D57F1E4F-1CFF-5643-939E-217C01CDF565}" type="slidenum">
              <a:rPr lang="en-US" smtClean="0"/>
              <a:pPr/>
              <a:t>35</a:t>
            </a:fld>
            <a:endParaRPr lang="en-US" dirty="0"/>
          </a:p>
        </p:txBody>
      </p:sp>
      <p:pic>
        <p:nvPicPr>
          <p:cNvPr id="7" name="Picture 6">
            <a:extLst>
              <a:ext uri="{FF2B5EF4-FFF2-40B4-BE49-F238E27FC236}">
                <a16:creationId xmlns:a16="http://schemas.microsoft.com/office/drawing/2014/main" id="{827DE5EB-3AC6-015F-9C20-180F03745009}"/>
              </a:ext>
            </a:extLst>
          </p:cNvPr>
          <p:cNvPicPr>
            <a:picLocks noChangeAspect="1"/>
          </p:cNvPicPr>
          <p:nvPr/>
        </p:nvPicPr>
        <p:blipFill>
          <a:blip r:embed="rId2"/>
          <a:stretch>
            <a:fillRect/>
          </a:stretch>
        </p:blipFill>
        <p:spPr>
          <a:xfrm>
            <a:off x="1703512" y="966566"/>
            <a:ext cx="10081120" cy="5016149"/>
          </a:xfrm>
          <a:prstGeom prst="rect">
            <a:avLst/>
          </a:prstGeom>
        </p:spPr>
      </p:pic>
      <p:sp>
        <p:nvSpPr>
          <p:cNvPr id="5" name="TextBox 4">
            <a:extLst>
              <a:ext uri="{FF2B5EF4-FFF2-40B4-BE49-F238E27FC236}">
                <a16:creationId xmlns:a16="http://schemas.microsoft.com/office/drawing/2014/main" id="{1E451505-022D-89B8-DE5C-171E213F2DAD}"/>
              </a:ext>
            </a:extLst>
          </p:cNvPr>
          <p:cNvSpPr txBox="1"/>
          <p:nvPr/>
        </p:nvSpPr>
        <p:spPr>
          <a:xfrm>
            <a:off x="3143672" y="6070218"/>
            <a:ext cx="7272808"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Fig.30.simulation results of N-P Based ECRL Ripple Carry Adder</a:t>
            </a:r>
          </a:p>
          <a:p>
            <a:endParaRPr lang="en-IN" dirty="0"/>
          </a:p>
        </p:txBody>
      </p:sp>
    </p:spTree>
    <p:extLst>
      <p:ext uri="{BB962C8B-B14F-4D97-AF65-F5344CB8AC3E}">
        <p14:creationId xmlns:p14="http://schemas.microsoft.com/office/powerpoint/2010/main" val="35118180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FAAF-DCB7-D3E1-2EF4-7A54104D88EF}"/>
              </a:ext>
            </a:extLst>
          </p:cNvPr>
          <p:cNvSpPr>
            <a:spLocks noGrp="1"/>
          </p:cNvSpPr>
          <p:nvPr>
            <p:ph type="title"/>
          </p:nvPr>
        </p:nvSpPr>
        <p:spPr>
          <a:xfrm>
            <a:off x="3359696" y="598457"/>
            <a:ext cx="8576963" cy="860674"/>
          </a:xfrm>
        </p:spPr>
        <p:txBody>
          <a:bodyPr>
            <a:normAutofit/>
          </a:bodyPr>
          <a:lstStyle/>
          <a:p>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Schematic of N-P Based ECRL Full Adder</a:t>
            </a:r>
          </a:p>
        </p:txBody>
      </p:sp>
      <p:sp>
        <p:nvSpPr>
          <p:cNvPr id="3" name="Footer Placeholder 2">
            <a:extLst>
              <a:ext uri="{FF2B5EF4-FFF2-40B4-BE49-F238E27FC236}">
                <a16:creationId xmlns:a16="http://schemas.microsoft.com/office/drawing/2014/main" id="{7DE104F9-DDBA-C94C-15AF-77F7D10BB18C}"/>
              </a:ext>
            </a:extLst>
          </p:cNvPr>
          <p:cNvSpPr>
            <a:spLocks noGrp="1"/>
          </p:cNvSpPr>
          <p:nvPr>
            <p:ph type="ftr" sz="quarter" idx="11"/>
          </p:nvPr>
        </p:nvSpPr>
        <p:spPr/>
        <p:txBody>
          <a:bodyPr/>
          <a:lstStyle/>
          <a:p>
            <a:r>
              <a:rPr lang="en-US"/>
              <a:t>26-07-2021 Final Viva-voce</a:t>
            </a:r>
            <a:endParaRPr lang="en-US" dirty="0"/>
          </a:p>
        </p:txBody>
      </p:sp>
      <p:sp>
        <p:nvSpPr>
          <p:cNvPr id="4" name="Slide Number Placeholder 3">
            <a:extLst>
              <a:ext uri="{FF2B5EF4-FFF2-40B4-BE49-F238E27FC236}">
                <a16:creationId xmlns:a16="http://schemas.microsoft.com/office/drawing/2014/main" id="{18418839-268E-3B4A-09ED-85ABDB579BF5}"/>
              </a:ext>
            </a:extLst>
          </p:cNvPr>
          <p:cNvSpPr>
            <a:spLocks noGrp="1"/>
          </p:cNvSpPr>
          <p:nvPr>
            <p:ph type="sldNum" sz="quarter" idx="12"/>
          </p:nvPr>
        </p:nvSpPr>
        <p:spPr/>
        <p:txBody>
          <a:bodyPr/>
          <a:lstStyle/>
          <a:p>
            <a:fld id="{D57F1E4F-1CFF-5643-939E-217C01CDF565}" type="slidenum">
              <a:rPr lang="en-US" smtClean="0"/>
              <a:pPr/>
              <a:t>36</a:t>
            </a:fld>
            <a:endParaRPr lang="en-US" dirty="0"/>
          </a:p>
        </p:txBody>
      </p:sp>
      <p:pic>
        <p:nvPicPr>
          <p:cNvPr id="5" name="Picture 4">
            <a:extLst>
              <a:ext uri="{FF2B5EF4-FFF2-40B4-BE49-F238E27FC236}">
                <a16:creationId xmlns:a16="http://schemas.microsoft.com/office/drawing/2014/main" id="{4252C7F1-9DC7-1433-5CFF-4DB5A05FAF4C}"/>
              </a:ext>
            </a:extLst>
          </p:cNvPr>
          <p:cNvPicPr>
            <a:picLocks noChangeAspect="1"/>
          </p:cNvPicPr>
          <p:nvPr/>
        </p:nvPicPr>
        <p:blipFill>
          <a:blip r:embed="rId2"/>
          <a:stretch>
            <a:fillRect/>
          </a:stretch>
        </p:blipFill>
        <p:spPr>
          <a:xfrm>
            <a:off x="1559496" y="1187559"/>
            <a:ext cx="9721080" cy="4560537"/>
          </a:xfrm>
          <a:prstGeom prst="rect">
            <a:avLst/>
          </a:prstGeom>
        </p:spPr>
      </p:pic>
      <p:sp>
        <p:nvSpPr>
          <p:cNvPr id="6" name="TextBox 5">
            <a:extLst>
              <a:ext uri="{FF2B5EF4-FFF2-40B4-BE49-F238E27FC236}">
                <a16:creationId xmlns:a16="http://schemas.microsoft.com/office/drawing/2014/main" id="{3850307A-5E78-69C7-1345-6472E8002CF2}"/>
              </a:ext>
            </a:extLst>
          </p:cNvPr>
          <p:cNvSpPr txBox="1"/>
          <p:nvPr/>
        </p:nvSpPr>
        <p:spPr>
          <a:xfrm>
            <a:off x="3647728" y="5949280"/>
            <a:ext cx="576064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Fig.31.Schematic of N-P Based ECRL Full Adder</a:t>
            </a:r>
          </a:p>
        </p:txBody>
      </p:sp>
    </p:spTree>
    <p:extLst>
      <p:ext uri="{BB962C8B-B14F-4D97-AF65-F5344CB8AC3E}">
        <p14:creationId xmlns:p14="http://schemas.microsoft.com/office/powerpoint/2010/main" val="18804549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834E8-BC94-D460-2631-3620CBFC3084}"/>
              </a:ext>
            </a:extLst>
          </p:cNvPr>
          <p:cNvSpPr>
            <a:spLocks noGrp="1"/>
          </p:cNvSpPr>
          <p:nvPr>
            <p:ph type="title"/>
          </p:nvPr>
        </p:nvSpPr>
        <p:spPr>
          <a:xfrm>
            <a:off x="2927648" y="787782"/>
            <a:ext cx="9513067" cy="1113796"/>
          </a:xfrm>
        </p:spPr>
        <p:txBody>
          <a:bodyPr>
            <a:normAutofit/>
          </a:bodyPr>
          <a:lstStyle/>
          <a:p>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Simulation results of N-P Based ECRL Full Adder</a:t>
            </a:r>
          </a:p>
        </p:txBody>
      </p:sp>
      <p:sp>
        <p:nvSpPr>
          <p:cNvPr id="3" name="Footer Placeholder 2">
            <a:extLst>
              <a:ext uri="{FF2B5EF4-FFF2-40B4-BE49-F238E27FC236}">
                <a16:creationId xmlns:a16="http://schemas.microsoft.com/office/drawing/2014/main" id="{98A8EF07-335A-4E87-C857-118DB5403236}"/>
              </a:ext>
            </a:extLst>
          </p:cNvPr>
          <p:cNvSpPr>
            <a:spLocks noGrp="1"/>
          </p:cNvSpPr>
          <p:nvPr>
            <p:ph type="ftr" sz="quarter" idx="11"/>
          </p:nvPr>
        </p:nvSpPr>
        <p:spPr/>
        <p:txBody>
          <a:bodyPr/>
          <a:lstStyle/>
          <a:p>
            <a:r>
              <a:rPr lang="en-US"/>
              <a:t>26-07-2021 Final Viva-voce</a:t>
            </a:r>
            <a:endParaRPr lang="en-US" dirty="0"/>
          </a:p>
        </p:txBody>
      </p:sp>
      <p:sp>
        <p:nvSpPr>
          <p:cNvPr id="4" name="Slide Number Placeholder 3">
            <a:extLst>
              <a:ext uri="{FF2B5EF4-FFF2-40B4-BE49-F238E27FC236}">
                <a16:creationId xmlns:a16="http://schemas.microsoft.com/office/drawing/2014/main" id="{B7851A19-9BE6-ABFC-78ED-12D16952DF3C}"/>
              </a:ext>
            </a:extLst>
          </p:cNvPr>
          <p:cNvSpPr>
            <a:spLocks noGrp="1"/>
          </p:cNvSpPr>
          <p:nvPr>
            <p:ph type="sldNum" sz="quarter" idx="12"/>
          </p:nvPr>
        </p:nvSpPr>
        <p:spPr/>
        <p:txBody>
          <a:bodyPr/>
          <a:lstStyle/>
          <a:p>
            <a:fld id="{D57F1E4F-1CFF-5643-939E-217C01CDF565}" type="slidenum">
              <a:rPr lang="en-US" smtClean="0"/>
              <a:pPr/>
              <a:t>37</a:t>
            </a:fld>
            <a:endParaRPr lang="en-US" dirty="0"/>
          </a:p>
        </p:txBody>
      </p:sp>
      <p:pic>
        <p:nvPicPr>
          <p:cNvPr id="7" name="Picture 6">
            <a:extLst>
              <a:ext uri="{FF2B5EF4-FFF2-40B4-BE49-F238E27FC236}">
                <a16:creationId xmlns:a16="http://schemas.microsoft.com/office/drawing/2014/main" id="{10851921-283F-A3D7-98A7-BA77FDC87E20}"/>
              </a:ext>
            </a:extLst>
          </p:cNvPr>
          <p:cNvPicPr>
            <a:picLocks noChangeAspect="1"/>
          </p:cNvPicPr>
          <p:nvPr/>
        </p:nvPicPr>
        <p:blipFill>
          <a:blip r:embed="rId2"/>
          <a:stretch>
            <a:fillRect/>
          </a:stretch>
        </p:blipFill>
        <p:spPr>
          <a:xfrm>
            <a:off x="1631504" y="1268760"/>
            <a:ext cx="9721080" cy="4680786"/>
          </a:xfrm>
          <a:prstGeom prst="rect">
            <a:avLst/>
          </a:prstGeom>
        </p:spPr>
      </p:pic>
      <p:sp>
        <p:nvSpPr>
          <p:cNvPr id="5" name="TextBox 4">
            <a:extLst>
              <a:ext uri="{FF2B5EF4-FFF2-40B4-BE49-F238E27FC236}">
                <a16:creationId xmlns:a16="http://schemas.microsoft.com/office/drawing/2014/main" id="{9C84815E-F4D7-62A1-EBF4-CE39CD4362A1}"/>
              </a:ext>
            </a:extLst>
          </p:cNvPr>
          <p:cNvSpPr txBox="1"/>
          <p:nvPr/>
        </p:nvSpPr>
        <p:spPr>
          <a:xfrm>
            <a:off x="4223792" y="6070218"/>
            <a:ext cx="619268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Fig.32.Simulation result of N-P Based ECRL Full Adder</a:t>
            </a:r>
          </a:p>
        </p:txBody>
      </p:sp>
    </p:spTree>
    <p:extLst>
      <p:ext uri="{BB962C8B-B14F-4D97-AF65-F5344CB8AC3E}">
        <p14:creationId xmlns:p14="http://schemas.microsoft.com/office/powerpoint/2010/main" val="3531477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8EB32-0F26-0105-8ED2-7E2F02668AF8}"/>
              </a:ext>
            </a:extLst>
          </p:cNvPr>
          <p:cNvSpPr>
            <a:spLocks noGrp="1"/>
          </p:cNvSpPr>
          <p:nvPr>
            <p:ph type="title"/>
          </p:nvPr>
        </p:nvSpPr>
        <p:spPr>
          <a:xfrm>
            <a:off x="2855640" y="147337"/>
            <a:ext cx="8720979" cy="473351"/>
          </a:xfrm>
        </p:spPr>
        <p:txBody>
          <a:bodyPr>
            <a:normAutofit/>
          </a:bodyPr>
          <a:lstStyle/>
          <a:p>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Schematic of N-P Based ECRL Half Adder</a:t>
            </a:r>
          </a:p>
        </p:txBody>
      </p:sp>
      <p:sp>
        <p:nvSpPr>
          <p:cNvPr id="3" name="Footer Placeholder 2">
            <a:extLst>
              <a:ext uri="{FF2B5EF4-FFF2-40B4-BE49-F238E27FC236}">
                <a16:creationId xmlns:a16="http://schemas.microsoft.com/office/drawing/2014/main" id="{7F056FD1-8A6D-CB5B-7757-840941F236AB}"/>
              </a:ext>
            </a:extLst>
          </p:cNvPr>
          <p:cNvSpPr>
            <a:spLocks noGrp="1"/>
          </p:cNvSpPr>
          <p:nvPr>
            <p:ph type="ftr" sz="quarter" idx="11"/>
          </p:nvPr>
        </p:nvSpPr>
        <p:spPr/>
        <p:txBody>
          <a:bodyPr/>
          <a:lstStyle/>
          <a:p>
            <a:r>
              <a:rPr lang="en-US"/>
              <a:t>26-07-2021 Final Viva-voce</a:t>
            </a:r>
            <a:endParaRPr lang="en-US" dirty="0"/>
          </a:p>
        </p:txBody>
      </p:sp>
      <p:sp>
        <p:nvSpPr>
          <p:cNvPr id="4" name="Slide Number Placeholder 3">
            <a:extLst>
              <a:ext uri="{FF2B5EF4-FFF2-40B4-BE49-F238E27FC236}">
                <a16:creationId xmlns:a16="http://schemas.microsoft.com/office/drawing/2014/main" id="{B092C038-87B5-D97D-BC94-2D3CD0B55627}"/>
              </a:ext>
            </a:extLst>
          </p:cNvPr>
          <p:cNvSpPr>
            <a:spLocks noGrp="1"/>
          </p:cNvSpPr>
          <p:nvPr>
            <p:ph type="sldNum" sz="quarter" idx="12"/>
          </p:nvPr>
        </p:nvSpPr>
        <p:spPr/>
        <p:txBody>
          <a:bodyPr/>
          <a:lstStyle/>
          <a:p>
            <a:fld id="{D57F1E4F-1CFF-5643-939E-217C01CDF565}" type="slidenum">
              <a:rPr lang="en-US" smtClean="0"/>
              <a:pPr/>
              <a:t>38</a:t>
            </a:fld>
            <a:endParaRPr lang="en-US" dirty="0"/>
          </a:p>
        </p:txBody>
      </p:sp>
      <p:pic>
        <p:nvPicPr>
          <p:cNvPr id="5" name="Picture 4">
            <a:extLst>
              <a:ext uri="{FF2B5EF4-FFF2-40B4-BE49-F238E27FC236}">
                <a16:creationId xmlns:a16="http://schemas.microsoft.com/office/drawing/2014/main" id="{BA037A72-0A4D-FCB3-A391-151CC1B1D805}"/>
              </a:ext>
            </a:extLst>
          </p:cNvPr>
          <p:cNvPicPr>
            <a:picLocks noChangeAspect="1"/>
          </p:cNvPicPr>
          <p:nvPr/>
        </p:nvPicPr>
        <p:blipFill>
          <a:blip r:embed="rId2"/>
          <a:stretch>
            <a:fillRect/>
          </a:stretch>
        </p:blipFill>
        <p:spPr>
          <a:xfrm>
            <a:off x="1703512" y="601820"/>
            <a:ext cx="10585176" cy="5533988"/>
          </a:xfrm>
          <a:prstGeom prst="rect">
            <a:avLst/>
          </a:prstGeom>
        </p:spPr>
      </p:pic>
      <p:sp>
        <p:nvSpPr>
          <p:cNvPr id="6" name="TextBox 5">
            <a:extLst>
              <a:ext uri="{FF2B5EF4-FFF2-40B4-BE49-F238E27FC236}">
                <a16:creationId xmlns:a16="http://schemas.microsoft.com/office/drawing/2014/main" id="{B9D9DA53-F76B-C3F9-639D-E66BEDB7F2D7}"/>
              </a:ext>
            </a:extLst>
          </p:cNvPr>
          <p:cNvSpPr txBox="1"/>
          <p:nvPr/>
        </p:nvSpPr>
        <p:spPr>
          <a:xfrm>
            <a:off x="3719736" y="6211669"/>
            <a:ext cx="6336704"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Fig.33.Schematic of N-P Based ECRL Half Adder</a:t>
            </a:r>
          </a:p>
          <a:p>
            <a:endParaRPr lang="en-IN" dirty="0"/>
          </a:p>
        </p:txBody>
      </p:sp>
    </p:spTree>
    <p:extLst>
      <p:ext uri="{BB962C8B-B14F-4D97-AF65-F5344CB8AC3E}">
        <p14:creationId xmlns:p14="http://schemas.microsoft.com/office/powerpoint/2010/main" val="12907205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E1959-A9F2-A739-4B00-DF180D1365D7}"/>
              </a:ext>
            </a:extLst>
          </p:cNvPr>
          <p:cNvSpPr>
            <a:spLocks noGrp="1"/>
          </p:cNvSpPr>
          <p:nvPr>
            <p:ph type="title"/>
          </p:nvPr>
        </p:nvSpPr>
        <p:spPr/>
        <p:txBody>
          <a:bodyPr>
            <a:normAutofit/>
          </a:bodyPr>
          <a:lstStyle/>
          <a:p>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Simulation results of N-P Based ECRL Half Adder</a:t>
            </a:r>
          </a:p>
        </p:txBody>
      </p:sp>
      <p:sp>
        <p:nvSpPr>
          <p:cNvPr id="3" name="Footer Placeholder 2">
            <a:extLst>
              <a:ext uri="{FF2B5EF4-FFF2-40B4-BE49-F238E27FC236}">
                <a16:creationId xmlns:a16="http://schemas.microsoft.com/office/drawing/2014/main" id="{1982742F-716E-3034-4FD6-402AA06C98AD}"/>
              </a:ext>
            </a:extLst>
          </p:cNvPr>
          <p:cNvSpPr>
            <a:spLocks noGrp="1"/>
          </p:cNvSpPr>
          <p:nvPr>
            <p:ph type="ftr" sz="quarter" idx="11"/>
          </p:nvPr>
        </p:nvSpPr>
        <p:spPr/>
        <p:txBody>
          <a:bodyPr/>
          <a:lstStyle/>
          <a:p>
            <a:r>
              <a:rPr lang="en-US" dirty="0"/>
              <a:t>26-07-2021 Final Viva-voce</a:t>
            </a:r>
          </a:p>
        </p:txBody>
      </p:sp>
      <p:sp>
        <p:nvSpPr>
          <p:cNvPr id="4" name="Slide Number Placeholder 3">
            <a:extLst>
              <a:ext uri="{FF2B5EF4-FFF2-40B4-BE49-F238E27FC236}">
                <a16:creationId xmlns:a16="http://schemas.microsoft.com/office/drawing/2014/main" id="{BF9392B6-6321-F5E0-3A69-8452FB7959DA}"/>
              </a:ext>
            </a:extLst>
          </p:cNvPr>
          <p:cNvSpPr>
            <a:spLocks noGrp="1"/>
          </p:cNvSpPr>
          <p:nvPr>
            <p:ph type="sldNum" sz="quarter" idx="12"/>
          </p:nvPr>
        </p:nvSpPr>
        <p:spPr/>
        <p:txBody>
          <a:bodyPr/>
          <a:lstStyle/>
          <a:p>
            <a:fld id="{D57F1E4F-1CFF-5643-939E-217C01CDF565}" type="slidenum">
              <a:rPr lang="en-US" smtClean="0"/>
              <a:pPr/>
              <a:t>39</a:t>
            </a:fld>
            <a:endParaRPr lang="en-US" dirty="0"/>
          </a:p>
        </p:txBody>
      </p:sp>
      <p:pic>
        <p:nvPicPr>
          <p:cNvPr id="7" name="Picture 6">
            <a:extLst>
              <a:ext uri="{FF2B5EF4-FFF2-40B4-BE49-F238E27FC236}">
                <a16:creationId xmlns:a16="http://schemas.microsoft.com/office/drawing/2014/main" id="{7C5B8585-855E-3C43-9A50-9EC1DE656801}"/>
              </a:ext>
            </a:extLst>
          </p:cNvPr>
          <p:cNvPicPr>
            <a:picLocks noChangeAspect="1"/>
          </p:cNvPicPr>
          <p:nvPr/>
        </p:nvPicPr>
        <p:blipFill>
          <a:blip r:embed="rId2"/>
          <a:stretch>
            <a:fillRect/>
          </a:stretch>
        </p:blipFill>
        <p:spPr>
          <a:xfrm>
            <a:off x="1297490" y="1196752"/>
            <a:ext cx="10649497" cy="4464496"/>
          </a:xfrm>
          <a:prstGeom prst="rect">
            <a:avLst/>
          </a:prstGeom>
        </p:spPr>
      </p:pic>
      <p:sp>
        <p:nvSpPr>
          <p:cNvPr id="5" name="TextBox 4">
            <a:extLst>
              <a:ext uri="{FF2B5EF4-FFF2-40B4-BE49-F238E27FC236}">
                <a16:creationId xmlns:a16="http://schemas.microsoft.com/office/drawing/2014/main" id="{6257635B-0183-653A-BD61-152E7930ACE2}"/>
              </a:ext>
            </a:extLst>
          </p:cNvPr>
          <p:cNvSpPr txBox="1"/>
          <p:nvPr/>
        </p:nvSpPr>
        <p:spPr>
          <a:xfrm>
            <a:off x="3143672" y="5696397"/>
            <a:ext cx="7992888"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Fig.34.Simulation result of N-P Based ECRL Half Adder</a:t>
            </a:r>
          </a:p>
          <a:p>
            <a:endParaRPr lang="en-IN" dirty="0"/>
          </a:p>
        </p:txBody>
      </p:sp>
    </p:spTree>
    <p:extLst>
      <p:ext uri="{BB962C8B-B14F-4D97-AF65-F5344CB8AC3E}">
        <p14:creationId xmlns:p14="http://schemas.microsoft.com/office/powerpoint/2010/main" val="2868822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56B63-65F2-4F8B-A2F3-34C7F333C425}"/>
              </a:ext>
            </a:extLst>
          </p:cNvPr>
          <p:cNvSpPr>
            <a:spLocks noGrp="1"/>
          </p:cNvSpPr>
          <p:nvPr>
            <p:ph type="title"/>
          </p:nvPr>
        </p:nvSpPr>
        <p:spPr>
          <a:xfrm>
            <a:off x="2999656" y="624110"/>
            <a:ext cx="8504956" cy="716658"/>
          </a:xfrm>
        </p:spPr>
        <p:txBody>
          <a:bodyPr/>
          <a:lstStyle/>
          <a:p>
            <a:r>
              <a:rPr lang="en-US" b="1" dirty="0">
                <a:latin typeface="Times New Roman"/>
                <a:cs typeface="Times New Roman"/>
              </a:rPr>
              <a:t>                OBJECTIVES</a:t>
            </a:r>
          </a:p>
        </p:txBody>
      </p:sp>
      <p:sp>
        <p:nvSpPr>
          <p:cNvPr id="3" name="Content Placeholder 2">
            <a:extLst>
              <a:ext uri="{FF2B5EF4-FFF2-40B4-BE49-F238E27FC236}">
                <a16:creationId xmlns:a16="http://schemas.microsoft.com/office/drawing/2014/main" id="{7B66B107-C236-4C99-ABCD-6531C3284659}"/>
              </a:ext>
            </a:extLst>
          </p:cNvPr>
          <p:cNvSpPr>
            <a:spLocks noGrp="1"/>
          </p:cNvSpPr>
          <p:nvPr>
            <p:ph idx="1"/>
          </p:nvPr>
        </p:nvSpPr>
        <p:spPr>
          <a:xfrm>
            <a:off x="1752600" y="1752600"/>
            <a:ext cx="9888016" cy="4521260"/>
          </a:xfrm>
        </p:spPr>
        <p:txBody>
          <a:bodyPr vert="horz" lIns="91440" tIns="45720" rIns="91440" bIns="45720" rtlCol="0" anchor="t">
            <a:normAutofit/>
          </a:bodyPr>
          <a:lstStyle/>
          <a:p>
            <a:pPr algn="just">
              <a:buFont typeface="Wingdings" panose="05000000000000000000" pitchFamily="2" charset="2"/>
              <a:buChar char="Ø"/>
            </a:pPr>
            <a:r>
              <a:rPr lang="en-US" sz="2400" dirty="0">
                <a:latin typeface="Times New Roman"/>
                <a:cs typeface="Times New Roman"/>
              </a:rPr>
              <a:t>The objective of the project is to implement the 4-BIT Vedic multiplier using  N-P Based ECRL Adiabatic Logic For low power dissipation.</a:t>
            </a:r>
          </a:p>
          <a:p>
            <a:pPr algn="just">
              <a:buFont typeface="Wingdings" panose="05000000000000000000" pitchFamily="2" charset="2"/>
              <a:buChar char="Ø"/>
            </a:pPr>
            <a:r>
              <a:rPr lang="en-US" sz="2400" dirty="0">
                <a:latin typeface="Times New Roman"/>
                <a:cs typeface="Times New Roman"/>
              </a:rPr>
              <a:t>To simulate and synthesize Vedic multiplier using CADENCE Virtuoso 90nm  CMOS Technology.</a:t>
            </a:r>
          </a:p>
          <a:p>
            <a:pPr algn="just">
              <a:buFont typeface="Wingdings" panose="05000000000000000000" pitchFamily="2" charset="2"/>
              <a:buChar char="Ø"/>
            </a:pPr>
            <a:r>
              <a:rPr lang="en-US" sz="2400" dirty="0">
                <a:latin typeface="Times New Roman"/>
                <a:ea typeface="+mn-lt"/>
                <a:cs typeface="Times New Roman"/>
              </a:rPr>
              <a:t>To compare Existing Vedic multiplier with proposed Vedic Multiplier in terms of Power</a:t>
            </a:r>
            <a:r>
              <a:rPr lang="en-US" sz="2800" dirty="0">
                <a:effectLst>
                  <a:outerShdw blurRad="38100" dist="38100" dir="2700000" algn="tl">
                    <a:srgbClr val="000000">
                      <a:alpha val="43137"/>
                    </a:srgbClr>
                  </a:outerShdw>
                </a:effectLst>
                <a:latin typeface="Times New Roman"/>
                <a:ea typeface="+mn-lt"/>
                <a:cs typeface="Times New Roman"/>
              </a:rPr>
              <a:t>.</a:t>
            </a:r>
          </a:p>
          <a:p>
            <a:pPr algn="just"/>
            <a:endParaRPr lang="en-US" sz="2800" dirty="0">
              <a:effectLst>
                <a:outerShdw blurRad="38100" dist="38100" dir="2700000" algn="tl">
                  <a:srgbClr val="000000">
                    <a:alpha val="43137"/>
                  </a:srgbClr>
                </a:outerShdw>
              </a:effectLst>
              <a:latin typeface="Times New Roman"/>
              <a:cs typeface="Times New Roman"/>
            </a:endParaRPr>
          </a:p>
          <a:p>
            <a:pPr algn="just"/>
            <a:endParaRPr lang="en-US" sz="2800" dirty="0">
              <a:latin typeface="Times New Roman"/>
              <a:cs typeface="Times New Roman"/>
            </a:endParaRPr>
          </a:p>
        </p:txBody>
      </p:sp>
      <p:sp>
        <p:nvSpPr>
          <p:cNvPr id="6" name="Footer Placeholder 5">
            <a:extLst>
              <a:ext uri="{FF2B5EF4-FFF2-40B4-BE49-F238E27FC236}">
                <a16:creationId xmlns:a16="http://schemas.microsoft.com/office/drawing/2014/main" id="{A7FA9BD7-A767-45C5-802B-C5BB9D0E7B56}"/>
              </a:ext>
            </a:extLst>
          </p:cNvPr>
          <p:cNvSpPr>
            <a:spLocks noGrp="1"/>
          </p:cNvSpPr>
          <p:nvPr>
            <p:ph type="ftr" sz="quarter" idx="11"/>
          </p:nvPr>
        </p:nvSpPr>
        <p:spPr>
          <a:xfrm>
            <a:off x="4943872" y="6304235"/>
            <a:ext cx="4908375" cy="365125"/>
          </a:xfrm>
        </p:spPr>
        <p:txBody>
          <a:bodyPr/>
          <a:lstStyle/>
          <a:p>
            <a:r>
              <a:rPr lang="en-US"/>
              <a:t>26-07-2021 Final Viva-voce</a:t>
            </a:r>
            <a:endParaRPr lang="en-US" dirty="0"/>
          </a:p>
        </p:txBody>
      </p:sp>
      <p:sp>
        <p:nvSpPr>
          <p:cNvPr id="7" name="Slide Number Placeholder 6">
            <a:extLst>
              <a:ext uri="{FF2B5EF4-FFF2-40B4-BE49-F238E27FC236}">
                <a16:creationId xmlns:a16="http://schemas.microsoft.com/office/drawing/2014/main" id="{0D2227FC-C6BC-4423-BD56-0F6D06D25087}"/>
              </a:ext>
            </a:extLst>
          </p:cNvPr>
          <p:cNvSpPr>
            <a:spLocks noGrp="1"/>
          </p:cNvSpPr>
          <p:nvPr>
            <p:ph type="sldNum" sz="quarter" idx="12"/>
          </p:nvPr>
        </p:nvSpPr>
        <p:spPr>
          <a:xfrm>
            <a:off x="660148" y="908720"/>
            <a:ext cx="779767" cy="365125"/>
          </a:xfrm>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455124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ECC50-EF62-A51D-A6D3-3A74E265624B}"/>
              </a:ext>
            </a:extLst>
          </p:cNvPr>
          <p:cNvSpPr>
            <a:spLocks noGrp="1"/>
          </p:cNvSpPr>
          <p:nvPr>
            <p:ph type="title"/>
          </p:nvPr>
        </p:nvSpPr>
        <p:spPr>
          <a:xfrm>
            <a:off x="2478178" y="-17487"/>
            <a:ext cx="9682171" cy="566167"/>
          </a:xfrm>
        </p:spPr>
        <p:txBody>
          <a:bodyPr>
            <a:normAutofit/>
          </a:bodyPr>
          <a:lstStyle/>
          <a:p>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Schematic of N-P Based ECRL XOR-XNOR GATE</a:t>
            </a:r>
          </a:p>
        </p:txBody>
      </p:sp>
      <p:sp>
        <p:nvSpPr>
          <p:cNvPr id="3" name="Footer Placeholder 2">
            <a:extLst>
              <a:ext uri="{FF2B5EF4-FFF2-40B4-BE49-F238E27FC236}">
                <a16:creationId xmlns:a16="http://schemas.microsoft.com/office/drawing/2014/main" id="{2BC5FE4E-D25D-209D-BBF7-F6DB4A415068}"/>
              </a:ext>
            </a:extLst>
          </p:cNvPr>
          <p:cNvSpPr>
            <a:spLocks noGrp="1"/>
          </p:cNvSpPr>
          <p:nvPr>
            <p:ph type="ftr" sz="quarter" idx="11"/>
          </p:nvPr>
        </p:nvSpPr>
        <p:spPr/>
        <p:txBody>
          <a:bodyPr/>
          <a:lstStyle/>
          <a:p>
            <a:r>
              <a:rPr lang="en-US"/>
              <a:t>26-07-2021 Final Viva-voce</a:t>
            </a:r>
            <a:endParaRPr lang="en-US" dirty="0"/>
          </a:p>
        </p:txBody>
      </p:sp>
      <p:sp>
        <p:nvSpPr>
          <p:cNvPr id="4" name="Slide Number Placeholder 3">
            <a:extLst>
              <a:ext uri="{FF2B5EF4-FFF2-40B4-BE49-F238E27FC236}">
                <a16:creationId xmlns:a16="http://schemas.microsoft.com/office/drawing/2014/main" id="{89518206-95A5-A6AC-9983-3A3394C916DD}"/>
              </a:ext>
            </a:extLst>
          </p:cNvPr>
          <p:cNvSpPr>
            <a:spLocks noGrp="1"/>
          </p:cNvSpPr>
          <p:nvPr>
            <p:ph type="sldNum" sz="quarter" idx="12"/>
          </p:nvPr>
        </p:nvSpPr>
        <p:spPr/>
        <p:txBody>
          <a:bodyPr/>
          <a:lstStyle/>
          <a:p>
            <a:fld id="{D57F1E4F-1CFF-5643-939E-217C01CDF565}" type="slidenum">
              <a:rPr lang="en-US" smtClean="0"/>
              <a:pPr/>
              <a:t>40</a:t>
            </a:fld>
            <a:endParaRPr lang="en-US" dirty="0"/>
          </a:p>
        </p:txBody>
      </p:sp>
      <p:pic>
        <p:nvPicPr>
          <p:cNvPr id="5" name="Picture 4">
            <a:extLst>
              <a:ext uri="{FF2B5EF4-FFF2-40B4-BE49-F238E27FC236}">
                <a16:creationId xmlns:a16="http://schemas.microsoft.com/office/drawing/2014/main" id="{06C9A61B-AA24-3858-7CE9-9FAF2BA1FDD9}"/>
              </a:ext>
            </a:extLst>
          </p:cNvPr>
          <p:cNvPicPr>
            <a:picLocks noChangeAspect="1"/>
          </p:cNvPicPr>
          <p:nvPr/>
        </p:nvPicPr>
        <p:blipFill>
          <a:blip r:embed="rId2"/>
          <a:stretch>
            <a:fillRect/>
          </a:stretch>
        </p:blipFill>
        <p:spPr>
          <a:xfrm>
            <a:off x="1775520" y="681200"/>
            <a:ext cx="10153128" cy="5145993"/>
          </a:xfrm>
          <a:prstGeom prst="rect">
            <a:avLst/>
          </a:prstGeom>
        </p:spPr>
      </p:pic>
      <p:sp>
        <p:nvSpPr>
          <p:cNvPr id="6" name="TextBox 5">
            <a:extLst>
              <a:ext uri="{FF2B5EF4-FFF2-40B4-BE49-F238E27FC236}">
                <a16:creationId xmlns:a16="http://schemas.microsoft.com/office/drawing/2014/main" id="{55242D74-7E43-F67E-2C3D-177B199B3F98}"/>
              </a:ext>
            </a:extLst>
          </p:cNvPr>
          <p:cNvSpPr txBox="1"/>
          <p:nvPr/>
        </p:nvSpPr>
        <p:spPr>
          <a:xfrm>
            <a:off x="3575720" y="6135808"/>
            <a:ext cx="5832648"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Fig.35.Schematic </a:t>
            </a:r>
            <a:r>
              <a:rPr lang="en-IN" dirty="0" err="1">
                <a:latin typeface="Times New Roman" panose="02020603050405020304" pitchFamily="18" charset="0"/>
                <a:cs typeface="Times New Roman" panose="02020603050405020304" pitchFamily="18" charset="0"/>
              </a:rPr>
              <a:t>ofN</a:t>
            </a:r>
            <a:r>
              <a:rPr lang="en-IN" dirty="0">
                <a:latin typeface="Times New Roman" panose="02020603050405020304" pitchFamily="18" charset="0"/>
                <a:cs typeface="Times New Roman" panose="02020603050405020304" pitchFamily="18" charset="0"/>
              </a:rPr>
              <a:t>-P Based ECRLXOR-XNOR gate</a:t>
            </a:r>
          </a:p>
          <a:p>
            <a:endParaRPr lang="en-IN" dirty="0"/>
          </a:p>
        </p:txBody>
      </p:sp>
    </p:spTree>
    <p:extLst>
      <p:ext uri="{BB962C8B-B14F-4D97-AF65-F5344CB8AC3E}">
        <p14:creationId xmlns:p14="http://schemas.microsoft.com/office/powerpoint/2010/main" val="17862309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2299-3CB2-EFCF-4CFA-434D5001F65A}"/>
              </a:ext>
            </a:extLst>
          </p:cNvPr>
          <p:cNvSpPr>
            <a:spLocks noGrp="1"/>
          </p:cNvSpPr>
          <p:nvPr>
            <p:ph type="title"/>
          </p:nvPr>
        </p:nvSpPr>
        <p:spPr>
          <a:xfrm>
            <a:off x="2589212" y="624111"/>
            <a:ext cx="8915399" cy="284610"/>
          </a:xfrm>
        </p:spPr>
        <p:txBody>
          <a:bodyPr>
            <a:normAutofit fontScale="90000"/>
          </a:bodyPr>
          <a:lstStyle/>
          <a:p>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Simulation Results of N-P Based ECRL XOR-XNOR GATE</a:t>
            </a:r>
          </a:p>
        </p:txBody>
      </p:sp>
      <p:sp>
        <p:nvSpPr>
          <p:cNvPr id="3" name="Footer Placeholder 2">
            <a:extLst>
              <a:ext uri="{FF2B5EF4-FFF2-40B4-BE49-F238E27FC236}">
                <a16:creationId xmlns:a16="http://schemas.microsoft.com/office/drawing/2014/main" id="{6E26B8B2-1D81-66D6-FE06-507A9851EC0C}"/>
              </a:ext>
            </a:extLst>
          </p:cNvPr>
          <p:cNvSpPr>
            <a:spLocks noGrp="1"/>
          </p:cNvSpPr>
          <p:nvPr>
            <p:ph type="ftr" sz="quarter" idx="11"/>
          </p:nvPr>
        </p:nvSpPr>
        <p:spPr/>
        <p:txBody>
          <a:bodyPr/>
          <a:lstStyle/>
          <a:p>
            <a:r>
              <a:rPr lang="en-US" dirty="0"/>
              <a:t>26-07-2021 Final Viva-voce</a:t>
            </a:r>
          </a:p>
        </p:txBody>
      </p:sp>
      <p:sp>
        <p:nvSpPr>
          <p:cNvPr id="4" name="Slide Number Placeholder 3">
            <a:extLst>
              <a:ext uri="{FF2B5EF4-FFF2-40B4-BE49-F238E27FC236}">
                <a16:creationId xmlns:a16="http://schemas.microsoft.com/office/drawing/2014/main" id="{E6F6A940-139B-3418-507B-6F3C9C753CB8}"/>
              </a:ext>
            </a:extLst>
          </p:cNvPr>
          <p:cNvSpPr>
            <a:spLocks noGrp="1"/>
          </p:cNvSpPr>
          <p:nvPr>
            <p:ph type="sldNum" sz="quarter" idx="12"/>
          </p:nvPr>
        </p:nvSpPr>
        <p:spPr/>
        <p:txBody>
          <a:bodyPr/>
          <a:lstStyle/>
          <a:p>
            <a:fld id="{D57F1E4F-1CFF-5643-939E-217C01CDF565}" type="slidenum">
              <a:rPr lang="en-US" smtClean="0"/>
              <a:pPr/>
              <a:t>41</a:t>
            </a:fld>
            <a:endParaRPr lang="en-US" dirty="0"/>
          </a:p>
        </p:txBody>
      </p:sp>
      <p:pic>
        <p:nvPicPr>
          <p:cNvPr id="7" name="Picture 6">
            <a:extLst>
              <a:ext uri="{FF2B5EF4-FFF2-40B4-BE49-F238E27FC236}">
                <a16:creationId xmlns:a16="http://schemas.microsoft.com/office/drawing/2014/main" id="{75A5267B-1271-9FD6-B1D2-5099974B0729}"/>
              </a:ext>
            </a:extLst>
          </p:cNvPr>
          <p:cNvPicPr>
            <a:picLocks noChangeAspect="1"/>
          </p:cNvPicPr>
          <p:nvPr/>
        </p:nvPicPr>
        <p:blipFill>
          <a:blip r:embed="rId2"/>
          <a:stretch>
            <a:fillRect/>
          </a:stretch>
        </p:blipFill>
        <p:spPr>
          <a:xfrm>
            <a:off x="1407205" y="1118235"/>
            <a:ext cx="10335805" cy="4254981"/>
          </a:xfrm>
          <a:prstGeom prst="rect">
            <a:avLst/>
          </a:prstGeom>
        </p:spPr>
      </p:pic>
      <p:sp>
        <p:nvSpPr>
          <p:cNvPr id="5" name="TextBox 4">
            <a:extLst>
              <a:ext uri="{FF2B5EF4-FFF2-40B4-BE49-F238E27FC236}">
                <a16:creationId xmlns:a16="http://schemas.microsoft.com/office/drawing/2014/main" id="{CFD2486A-4FAA-97EF-7AE6-D1E0A72F5E79}"/>
              </a:ext>
            </a:extLst>
          </p:cNvPr>
          <p:cNvSpPr txBox="1"/>
          <p:nvPr/>
        </p:nvSpPr>
        <p:spPr>
          <a:xfrm>
            <a:off x="3071664" y="5517232"/>
            <a:ext cx="7560840"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Fig.36.Simulation result of N-P Based ECRLXOR-XNOR gate</a:t>
            </a:r>
          </a:p>
          <a:p>
            <a:endParaRPr lang="en-IN" dirty="0"/>
          </a:p>
        </p:txBody>
      </p:sp>
    </p:spTree>
    <p:extLst>
      <p:ext uri="{BB962C8B-B14F-4D97-AF65-F5344CB8AC3E}">
        <p14:creationId xmlns:p14="http://schemas.microsoft.com/office/powerpoint/2010/main" val="18476428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BB76D-5A7E-7C5B-DADE-9DABB1748CE9}"/>
              </a:ext>
            </a:extLst>
          </p:cNvPr>
          <p:cNvSpPr>
            <a:spLocks noGrp="1"/>
          </p:cNvSpPr>
          <p:nvPr>
            <p:ph type="title"/>
          </p:nvPr>
        </p:nvSpPr>
        <p:spPr>
          <a:xfrm>
            <a:off x="2927648" y="624110"/>
            <a:ext cx="8576963" cy="644650"/>
          </a:xfrm>
        </p:spPr>
        <p:txBody>
          <a:bodyPr>
            <a:normAutofit/>
          </a:bodyPr>
          <a:lstStyle/>
          <a:p>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Schematic of  N-P Based ECRL AND-NAND GATE</a:t>
            </a:r>
          </a:p>
        </p:txBody>
      </p:sp>
      <p:sp>
        <p:nvSpPr>
          <p:cNvPr id="3" name="Footer Placeholder 2">
            <a:extLst>
              <a:ext uri="{FF2B5EF4-FFF2-40B4-BE49-F238E27FC236}">
                <a16:creationId xmlns:a16="http://schemas.microsoft.com/office/drawing/2014/main" id="{A1266577-B9D3-21CE-A254-6740A6257329}"/>
              </a:ext>
            </a:extLst>
          </p:cNvPr>
          <p:cNvSpPr>
            <a:spLocks noGrp="1"/>
          </p:cNvSpPr>
          <p:nvPr>
            <p:ph type="ftr" sz="quarter" idx="11"/>
          </p:nvPr>
        </p:nvSpPr>
        <p:spPr/>
        <p:txBody>
          <a:bodyPr/>
          <a:lstStyle/>
          <a:p>
            <a:r>
              <a:rPr lang="en-US"/>
              <a:t>26-07-2021 Final Viva-voce</a:t>
            </a:r>
            <a:endParaRPr lang="en-US" dirty="0"/>
          </a:p>
        </p:txBody>
      </p:sp>
      <p:sp>
        <p:nvSpPr>
          <p:cNvPr id="4" name="Slide Number Placeholder 3">
            <a:extLst>
              <a:ext uri="{FF2B5EF4-FFF2-40B4-BE49-F238E27FC236}">
                <a16:creationId xmlns:a16="http://schemas.microsoft.com/office/drawing/2014/main" id="{BC35162B-E7A6-106D-ECDF-DBCC5D6DC556}"/>
              </a:ext>
            </a:extLst>
          </p:cNvPr>
          <p:cNvSpPr>
            <a:spLocks noGrp="1"/>
          </p:cNvSpPr>
          <p:nvPr>
            <p:ph type="sldNum" sz="quarter" idx="12"/>
          </p:nvPr>
        </p:nvSpPr>
        <p:spPr/>
        <p:txBody>
          <a:bodyPr/>
          <a:lstStyle/>
          <a:p>
            <a:fld id="{D57F1E4F-1CFF-5643-939E-217C01CDF565}" type="slidenum">
              <a:rPr lang="en-US" smtClean="0"/>
              <a:pPr/>
              <a:t>42</a:t>
            </a:fld>
            <a:endParaRPr lang="en-US" dirty="0"/>
          </a:p>
        </p:txBody>
      </p:sp>
      <p:pic>
        <p:nvPicPr>
          <p:cNvPr id="5" name="Picture 4">
            <a:extLst>
              <a:ext uri="{FF2B5EF4-FFF2-40B4-BE49-F238E27FC236}">
                <a16:creationId xmlns:a16="http://schemas.microsoft.com/office/drawing/2014/main" id="{F291FEA2-6F94-91B8-BF42-2574505F48C9}"/>
              </a:ext>
            </a:extLst>
          </p:cNvPr>
          <p:cNvPicPr>
            <a:picLocks noChangeAspect="1"/>
          </p:cNvPicPr>
          <p:nvPr/>
        </p:nvPicPr>
        <p:blipFill>
          <a:blip r:embed="rId2"/>
          <a:stretch>
            <a:fillRect/>
          </a:stretch>
        </p:blipFill>
        <p:spPr>
          <a:xfrm>
            <a:off x="1539998" y="1152907"/>
            <a:ext cx="9984432" cy="4731140"/>
          </a:xfrm>
          <a:prstGeom prst="rect">
            <a:avLst/>
          </a:prstGeom>
        </p:spPr>
      </p:pic>
      <p:sp>
        <p:nvSpPr>
          <p:cNvPr id="6" name="TextBox 5">
            <a:extLst>
              <a:ext uri="{FF2B5EF4-FFF2-40B4-BE49-F238E27FC236}">
                <a16:creationId xmlns:a16="http://schemas.microsoft.com/office/drawing/2014/main" id="{E018EB6A-33A2-0F63-43B4-8A4D9E035304}"/>
              </a:ext>
            </a:extLst>
          </p:cNvPr>
          <p:cNvSpPr txBox="1"/>
          <p:nvPr/>
        </p:nvSpPr>
        <p:spPr>
          <a:xfrm>
            <a:off x="4511824" y="6021288"/>
            <a:ext cx="5328592" cy="64465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Fig.37.Schematic N-P Based ECRL AND-NAND gate</a:t>
            </a:r>
          </a:p>
          <a:p>
            <a:endParaRPr lang="en-IN" dirty="0"/>
          </a:p>
        </p:txBody>
      </p:sp>
    </p:spTree>
    <p:extLst>
      <p:ext uri="{BB962C8B-B14F-4D97-AF65-F5344CB8AC3E}">
        <p14:creationId xmlns:p14="http://schemas.microsoft.com/office/powerpoint/2010/main" val="26216909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3C5CE-7A1E-5710-7E13-1505C58A89DC}"/>
              </a:ext>
            </a:extLst>
          </p:cNvPr>
          <p:cNvSpPr>
            <a:spLocks noGrp="1"/>
          </p:cNvSpPr>
          <p:nvPr>
            <p:ph type="title"/>
          </p:nvPr>
        </p:nvSpPr>
        <p:spPr>
          <a:xfrm>
            <a:off x="2855640" y="624110"/>
            <a:ext cx="8648971" cy="528797"/>
          </a:xfrm>
        </p:spPr>
        <p:txBody>
          <a:bodyPr>
            <a:normAutofit/>
          </a:bodyPr>
          <a:lstStyle/>
          <a:p>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Simulation results of  N-P Based ECRL AND-NAND GATE</a:t>
            </a:r>
          </a:p>
        </p:txBody>
      </p:sp>
      <p:sp>
        <p:nvSpPr>
          <p:cNvPr id="3" name="Footer Placeholder 2">
            <a:extLst>
              <a:ext uri="{FF2B5EF4-FFF2-40B4-BE49-F238E27FC236}">
                <a16:creationId xmlns:a16="http://schemas.microsoft.com/office/drawing/2014/main" id="{B338C64D-7D6D-31DC-1956-ADB355E7E333}"/>
              </a:ext>
            </a:extLst>
          </p:cNvPr>
          <p:cNvSpPr>
            <a:spLocks noGrp="1"/>
          </p:cNvSpPr>
          <p:nvPr>
            <p:ph type="ftr" sz="quarter" idx="11"/>
          </p:nvPr>
        </p:nvSpPr>
        <p:spPr/>
        <p:txBody>
          <a:bodyPr/>
          <a:lstStyle/>
          <a:p>
            <a:r>
              <a:rPr lang="en-US"/>
              <a:t>26-07-2021 Final Viva-voce</a:t>
            </a:r>
            <a:endParaRPr lang="en-US" dirty="0"/>
          </a:p>
        </p:txBody>
      </p:sp>
      <p:sp>
        <p:nvSpPr>
          <p:cNvPr id="4" name="Slide Number Placeholder 3">
            <a:extLst>
              <a:ext uri="{FF2B5EF4-FFF2-40B4-BE49-F238E27FC236}">
                <a16:creationId xmlns:a16="http://schemas.microsoft.com/office/drawing/2014/main" id="{E07B8BF9-CFD5-092D-0FAE-BC5B07C72F53}"/>
              </a:ext>
            </a:extLst>
          </p:cNvPr>
          <p:cNvSpPr>
            <a:spLocks noGrp="1"/>
          </p:cNvSpPr>
          <p:nvPr>
            <p:ph type="sldNum" sz="quarter" idx="12"/>
          </p:nvPr>
        </p:nvSpPr>
        <p:spPr/>
        <p:txBody>
          <a:bodyPr/>
          <a:lstStyle/>
          <a:p>
            <a:fld id="{D57F1E4F-1CFF-5643-939E-217C01CDF565}" type="slidenum">
              <a:rPr lang="en-US" smtClean="0"/>
              <a:pPr/>
              <a:t>43</a:t>
            </a:fld>
            <a:endParaRPr lang="en-US" dirty="0"/>
          </a:p>
        </p:txBody>
      </p:sp>
      <p:pic>
        <p:nvPicPr>
          <p:cNvPr id="7" name="Picture 6">
            <a:extLst>
              <a:ext uri="{FF2B5EF4-FFF2-40B4-BE49-F238E27FC236}">
                <a16:creationId xmlns:a16="http://schemas.microsoft.com/office/drawing/2014/main" id="{A21BFC73-42FF-B9A9-495E-719AF9AAAA60}"/>
              </a:ext>
            </a:extLst>
          </p:cNvPr>
          <p:cNvPicPr>
            <a:picLocks noChangeAspect="1"/>
          </p:cNvPicPr>
          <p:nvPr/>
        </p:nvPicPr>
        <p:blipFill>
          <a:blip r:embed="rId2"/>
          <a:stretch>
            <a:fillRect/>
          </a:stretch>
        </p:blipFill>
        <p:spPr>
          <a:xfrm>
            <a:off x="1919536" y="1273133"/>
            <a:ext cx="9916717" cy="4316108"/>
          </a:xfrm>
          <a:prstGeom prst="rect">
            <a:avLst/>
          </a:prstGeom>
        </p:spPr>
      </p:pic>
      <p:sp>
        <p:nvSpPr>
          <p:cNvPr id="6" name="TextBox 5">
            <a:extLst>
              <a:ext uri="{FF2B5EF4-FFF2-40B4-BE49-F238E27FC236}">
                <a16:creationId xmlns:a16="http://schemas.microsoft.com/office/drawing/2014/main" id="{A639FCCA-02A2-62B3-B2C9-6A022A9EA192}"/>
              </a:ext>
            </a:extLst>
          </p:cNvPr>
          <p:cNvSpPr txBox="1"/>
          <p:nvPr/>
        </p:nvSpPr>
        <p:spPr>
          <a:xfrm>
            <a:off x="3719736" y="5805264"/>
            <a:ext cx="6192688"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Fig.38.Simulation result of N-P Based ECRL AND-NAND gate</a:t>
            </a:r>
          </a:p>
          <a:p>
            <a:endParaRPr lang="en-IN" dirty="0"/>
          </a:p>
        </p:txBody>
      </p:sp>
    </p:spTree>
    <p:extLst>
      <p:ext uri="{BB962C8B-B14F-4D97-AF65-F5344CB8AC3E}">
        <p14:creationId xmlns:p14="http://schemas.microsoft.com/office/powerpoint/2010/main" val="18218611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C86E-A377-FBDB-0136-4019A487C9CE}"/>
              </a:ext>
            </a:extLst>
          </p:cNvPr>
          <p:cNvSpPr>
            <a:spLocks noGrp="1"/>
          </p:cNvSpPr>
          <p:nvPr>
            <p:ph type="title"/>
          </p:nvPr>
        </p:nvSpPr>
        <p:spPr>
          <a:xfrm>
            <a:off x="2927648" y="624110"/>
            <a:ext cx="8576963" cy="528797"/>
          </a:xfrm>
        </p:spPr>
        <p:txBody>
          <a:bodyPr>
            <a:normAutofit/>
          </a:bodyPr>
          <a:lstStyle/>
          <a:p>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Schematic of N-P Based ECRL OR-NOR GATE</a:t>
            </a:r>
          </a:p>
        </p:txBody>
      </p:sp>
      <p:sp>
        <p:nvSpPr>
          <p:cNvPr id="3" name="Footer Placeholder 2">
            <a:extLst>
              <a:ext uri="{FF2B5EF4-FFF2-40B4-BE49-F238E27FC236}">
                <a16:creationId xmlns:a16="http://schemas.microsoft.com/office/drawing/2014/main" id="{788B04D4-B4DB-7EE0-B583-8436C42F9288}"/>
              </a:ext>
            </a:extLst>
          </p:cNvPr>
          <p:cNvSpPr>
            <a:spLocks noGrp="1"/>
          </p:cNvSpPr>
          <p:nvPr>
            <p:ph type="ftr" sz="quarter" idx="11"/>
          </p:nvPr>
        </p:nvSpPr>
        <p:spPr>
          <a:xfrm>
            <a:off x="2589210" y="6125016"/>
            <a:ext cx="7619999" cy="365125"/>
          </a:xfrm>
        </p:spPr>
        <p:txBody>
          <a:bodyPr/>
          <a:lstStyle/>
          <a:p>
            <a:r>
              <a:rPr lang="en-US"/>
              <a:t>26-07-2021 Final Viva-voce</a:t>
            </a:r>
            <a:endParaRPr lang="en-US" dirty="0"/>
          </a:p>
        </p:txBody>
      </p:sp>
      <p:sp>
        <p:nvSpPr>
          <p:cNvPr id="4" name="Slide Number Placeholder 3">
            <a:extLst>
              <a:ext uri="{FF2B5EF4-FFF2-40B4-BE49-F238E27FC236}">
                <a16:creationId xmlns:a16="http://schemas.microsoft.com/office/drawing/2014/main" id="{9AE7F00A-AD80-1FA8-5480-9D2FE0217FFD}"/>
              </a:ext>
            </a:extLst>
          </p:cNvPr>
          <p:cNvSpPr>
            <a:spLocks noGrp="1"/>
          </p:cNvSpPr>
          <p:nvPr>
            <p:ph type="sldNum" sz="quarter" idx="12"/>
          </p:nvPr>
        </p:nvSpPr>
        <p:spPr/>
        <p:txBody>
          <a:bodyPr/>
          <a:lstStyle/>
          <a:p>
            <a:fld id="{D57F1E4F-1CFF-5643-939E-217C01CDF565}" type="slidenum">
              <a:rPr lang="en-US" smtClean="0"/>
              <a:pPr/>
              <a:t>44</a:t>
            </a:fld>
            <a:endParaRPr lang="en-US" dirty="0"/>
          </a:p>
        </p:txBody>
      </p:sp>
      <p:pic>
        <p:nvPicPr>
          <p:cNvPr id="5" name="Picture 4">
            <a:extLst>
              <a:ext uri="{FF2B5EF4-FFF2-40B4-BE49-F238E27FC236}">
                <a16:creationId xmlns:a16="http://schemas.microsoft.com/office/drawing/2014/main" id="{0004591A-1550-6EFC-3DD1-201CC50B685D}"/>
              </a:ext>
            </a:extLst>
          </p:cNvPr>
          <p:cNvPicPr>
            <a:picLocks noChangeAspect="1"/>
          </p:cNvPicPr>
          <p:nvPr/>
        </p:nvPicPr>
        <p:blipFill>
          <a:blip r:embed="rId2"/>
          <a:stretch>
            <a:fillRect/>
          </a:stretch>
        </p:blipFill>
        <p:spPr>
          <a:xfrm>
            <a:off x="1943367" y="1194577"/>
            <a:ext cx="8911687" cy="4034623"/>
          </a:xfrm>
          <a:prstGeom prst="rect">
            <a:avLst/>
          </a:prstGeom>
        </p:spPr>
      </p:pic>
      <p:sp>
        <p:nvSpPr>
          <p:cNvPr id="6" name="TextBox 5">
            <a:extLst>
              <a:ext uri="{FF2B5EF4-FFF2-40B4-BE49-F238E27FC236}">
                <a16:creationId xmlns:a16="http://schemas.microsoft.com/office/drawing/2014/main" id="{66B4E61C-0AA2-241C-85DA-574C0D1219D7}"/>
              </a:ext>
            </a:extLst>
          </p:cNvPr>
          <p:cNvSpPr txBox="1"/>
          <p:nvPr/>
        </p:nvSpPr>
        <p:spPr>
          <a:xfrm>
            <a:off x="3791744" y="5445224"/>
            <a:ext cx="5472608"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Fig.39.Schematic of N-P Based ECRL OR-NOR gate</a:t>
            </a:r>
          </a:p>
          <a:p>
            <a:endParaRPr lang="en-IN" dirty="0"/>
          </a:p>
        </p:txBody>
      </p:sp>
    </p:spTree>
    <p:extLst>
      <p:ext uri="{BB962C8B-B14F-4D97-AF65-F5344CB8AC3E}">
        <p14:creationId xmlns:p14="http://schemas.microsoft.com/office/powerpoint/2010/main" val="42473518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2006E-6F1C-19B8-77F2-ABF673F017F3}"/>
              </a:ext>
            </a:extLst>
          </p:cNvPr>
          <p:cNvSpPr>
            <a:spLocks noGrp="1"/>
          </p:cNvSpPr>
          <p:nvPr>
            <p:ph type="title"/>
          </p:nvPr>
        </p:nvSpPr>
        <p:spPr>
          <a:xfrm>
            <a:off x="2423592" y="624110"/>
            <a:ext cx="7920880" cy="568887"/>
          </a:xfrm>
        </p:spPr>
        <p:txBody>
          <a:bodyPr>
            <a:normAutofit/>
          </a:bodyPr>
          <a:lstStyle/>
          <a:p>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Simulation Results of N-P Based ECRL OR-NOR GATE</a:t>
            </a:r>
          </a:p>
        </p:txBody>
      </p:sp>
      <p:sp>
        <p:nvSpPr>
          <p:cNvPr id="3" name="Footer Placeholder 2">
            <a:extLst>
              <a:ext uri="{FF2B5EF4-FFF2-40B4-BE49-F238E27FC236}">
                <a16:creationId xmlns:a16="http://schemas.microsoft.com/office/drawing/2014/main" id="{5D739BB3-959D-D184-5F4E-7CE0192B5A0D}"/>
              </a:ext>
            </a:extLst>
          </p:cNvPr>
          <p:cNvSpPr>
            <a:spLocks noGrp="1"/>
          </p:cNvSpPr>
          <p:nvPr>
            <p:ph type="ftr" sz="quarter" idx="11"/>
          </p:nvPr>
        </p:nvSpPr>
        <p:spPr/>
        <p:txBody>
          <a:bodyPr/>
          <a:lstStyle/>
          <a:p>
            <a:r>
              <a:rPr lang="en-US"/>
              <a:t>26-07-2021 Final Viva-voce</a:t>
            </a:r>
            <a:endParaRPr lang="en-US" dirty="0"/>
          </a:p>
        </p:txBody>
      </p:sp>
      <p:sp>
        <p:nvSpPr>
          <p:cNvPr id="4" name="Slide Number Placeholder 3">
            <a:extLst>
              <a:ext uri="{FF2B5EF4-FFF2-40B4-BE49-F238E27FC236}">
                <a16:creationId xmlns:a16="http://schemas.microsoft.com/office/drawing/2014/main" id="{8895884C-DC6C-B0B8-ADED-929D12DAC7B4}"/>
              </a:ext>
            </a:extLst>
          </p:cNvPr>
          <p:cNvSpPr>
            <a:spLocks noGrp="1"/>
          </p:cNvSpPr>
          <p:nvPr>
            <p:ph type="sldNum" sz="quarter" idx="12"/>
          </p:nvPr>
        </p:nvSpPr>
        <p:spPr/>
        <p:txBody>
          <a:bodyPr/>
          <a:lstStyle/>
          <a:p>
            <a:fld id="{D57F1E4F-1CFF-5643-939E-217C01CDF565}" type="slidenum">
              <a:rPr lang="en-US" smtClean="0"/>
              <a:pPr/>
              <a:t>45</a:t>
            </a:fld>
            <a:endParaRPr lang="en-US" dirty="0"/>
          </a:p>
        </p:txBody>
      </p:sp>
      <p:pic>
        <p:nvPicPr>
          <p:cNvPr id="7" name="Picture 6">
            <a:extLst>
              <a:ext uri="{FF2B5EF4-FFF2-40B4-BE49-F238E27FC236}">
                <a16:creationId xmlns:a16="http://schemas.microsoft.com/office/drawing/2014/main" id="{68600BFD-C804-80C6-7702-2DB196149BCD}"/>
              </a:ext>
            </a:extLst>
          </p:cNvPr>
          <p:cNvPicPr>
            <a:picLocks noChangeAspect="1"/>
          </p:cNvPicPr>
          <p:nvPr/>
        </p:nvPicPr>
        <p:blipFill>
          <a:blip r:embed="rId2"/>
          <a:stretch>
            <a:fillRect/>
          </a:stretch>
        </p:blipFill>
        <p:spPr>
          <a:xfrm>
            <a:off x="1703512" y="1142216"/>
            <a:ext cx="9043763" cy="4375016"/>
          </a:xfrm>
          <a:prstGeom prst="rect">
            <a:avLst/>
          </a:prstGeom>
        </p:spPr>
      </p:pic>
      <p:sp>
        <p:nvSpPr>
          <p:cNvPr id="5" name="TextBox 4">
            <a:extLst>
              <a:ext uri="{FF2B5EF4-FFF2-40B4-BE49-F238E27FC236}">
                <a16:creationId xmlns:a16="http://schemas.microsoft.com/office/drawing/2014/main" id="{4CA2605E-911E-5D33-19E3-19820A043D43}"/>
              </a:ext>
            </a:extLst>
          </p:cNvPr>
          <p:cNvSpPr txBox="1"/>
          <p:nvPr/>
        </p:nvSpPr>
        <p:spPr>
          <a:xfrm>
            <a:off x="2423592" y="5589240"/>
            <a:ext cx="7619999"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Fig.40.Simulation result of N-P Based ECRL OR-NOR gate</a:t>
            </a:r>
          </a:p>
          <a:p>
            <a:endParaRPr lang="en-IN" dirty="0"/>
          </a:p>
        </p:txBody>
      </p:sp>
    </p:spTree>
    <p:extLst>
      <p:ext uri="{BB962C8B-B14F-4D97-AF65-F5344CB8AC3E}">
        <p14:creationId xmlns:p14="http://schemas.microsoft.com/office/powerpoint/2010/main" val="18872144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81A9-ADD9-71DF-79A2-D2FD374BC05B}"/>
              </a:ext>
            </a:extLst>
          </p:cNvPr>
          <p:cNvSpPr>
            <a:spLocks noGrp="1"/>
          </p:cNvSpPr>
          <p:nvPr>
            <p:ph type="title"/>
          </p:nvPr>
        </p:nvSpPr>
        <p:spPr>
          <a:xfrm>
            <a:off x="2295525" y="943740"/>
            <a:ext cx="8974806" cy="688911"/>
          </a:xfrm>
        </p:spPr>
        <p:txBody>
          <a:bodyPr>
            <a:no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PERFORMANCE EVALUATION</a:t>
            </a:r>
            <a:endParaRPr lang="en-IN"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89CC4E42-CE88-E620-65CA-543B47BCAFED}"/>
              </a:ext>
            </a:extLst>
          </p:cNvPr>
          <p:cNvSpPr>
            <a:spLocks noGrp="1"/>
          </p:cNvSpPr>
          <p:nvPr>
            <p:ph type="ftr" sz="quarter" idx="11"/>
          </p:nvPr>
        </p:nvSpPr>
        <p:spPr/>
        <p:txBody>
          <a:bodyPr/>
          <a:lstStyle/>
          <a:p>
            <a:r>
              <a:rPr lang="en-US"/>
              <a:t>26-07-2021 Final Viva-voce</a:t>
            </a:r>
            <a:endParaRPr lang="en-US" dirty="0"/>
          </a:p>
        </p:txBody>
      </p:sp>
      <p:sp>
        <p:nvSpPr>
          <p:cNvPr id="4" name="Slide Number Placeholder 3">
            <a:extLst>
              <a:ext uri="{FF2B5EF4-FFF2-40B4-BE49-F238E27FC236}">
                <a16:creationId xmlns:a16="http://schemas.microsoft.com/office/drawing/2014/main" id="{A7E0C544-920B-8878-753D-873D44F9FF5C}"/>
              </a:ext>
            </a:extLst>
          </p:cNvPr>
          <p:cNvSpPr>
            <a:spLocks noGrp="1"/>
          </p:cNvSpPr>
          <p:nvPr>
            <p:ph type="sldNum" sz="quarter" idx="12"/>
          </p:nvPr>
        </p:nvSpPr>
        <p:spPr/>
        <p:txBody>
          <a:bodyPr/>
          <a:lstStyle/>
          <a:p>
            <a:fld id="{D57F1E4F-1CFF-5643-939E-217C01CDF565}" type="slidenum">
              <a:rPr lang="en-US" smtClean="0"/>
              <a:pPr/>
              <a:t>46</a:t>
            </a:fld>
            <a:endParaRPr lang="en-US" dirty="0"/>
          </a:p>
        </p:txBody>
      </p:sp>
      <p:sp>
        <p:nvSpPr>
          <p:cNvPr id="5" name="TextBox 4">
            <a:extLst>
              <a:ext uri="{FF2B5EF4-FFF2-40B4-BE49-F238E27FC236}">
                <a16:creationId xmlns:a16="http://schemas.microsoft.com/office/drawing/2014/main" id="{2A4EF370-30AF-E363-C1A6-3856CED99707}"/>
              </a:ext>
            </a:extLst>
          </p:cNvPr>
          <p:cNvSpPr txBox="1"/>
          <p:nvPr/>
        </p:nvSpPr>
        <p:spPr>
          <a:xfrm>
            <a:off x="3215680" y="3111156"/>
            <a:ext cx="5144988"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rgbClr val="0070C0"/>
                </a:solidFill>
                <a:latin typeface="Times New Roman" panose="02020603050405020304" pitchFamily="18" charset="0"/>
                <a:cs typeface="Times New Roman" panose="02020603050405020304" pitchFamily="18" charset="0"/>
              </a:rPr>
              <a:t>CALCULATIONS OF PROPAGATION DELAY </a:t>
            </a:r>
            <a:endParaRPr lang="en-IN" sz="2400" b="1" dirty="0">
              <a:solidFill>
                <a:srgbClr val="0070C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DF4EF0F-1946-69FF-D1F2-2C09B983BC79}"/>
              </a:ext>
            </a:extLst>
          </p:cNvPr>
          <p:cNvSpPr txBox="1"/>
          <p:nvPr/>
        </p:nvSpPr>
        <p:spPr>
          <a:xfrm>
            <a:off x="3215680" y="2084851"/>
            <a:ext cx="4824536"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rgbClr val="0070C0"/>
                </a:solidFill>
                <a:latin typeface="Times New Roman" panose="02020603050405020304" pitchFamily="18" charset="0"/>
                <a:cs typeface="Times New Roman" panose="02020603050405020304" pitchFamily="18" charset="0"/>
              </a:rPr>
              <a:t>CALCULATIONS OF POWER DISSIPATION</a:t>
            </a:r>
            <a:endParaRPr lang="en-IN"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5817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0DAA-B264-88CE-473E-8BA1366F185E}"/>
              </a:ext>
            </a:extLst>
          </p:cNvPr>
          <p:cNvSpPr>
            <a:spLocks noGrp="1"/>
          </p:cNvSpPr>
          <p:nvPr>
            <p:ph type="title"/>
          </p:nvPr>
        </p:nvSpPr>
        <p:spPr>
          <a:xfrm>
            <a:off x="2927648" y="624110"/>
            <a:ext cx="6192687" cy="528797"/>
          </a:xfrm>
        </p:spPr>
        <p:txBody>
          <a:bodyPr>
            <a:noAutofit/>
          </a:bodyPr>
          <a:lstStyle/>
          <a:p>
            <a:r>
              <a:rPr lang="en-US" sz="2800" b="1" dirty="0">
                <a:latin typeface="Times New Roman" panose="02020603050405020304" pitchFamily="18" charset="0"/>
                <a:cs typeface="Times New Roman" panose="02020603050405020304" pitchFamily="18" charset="0"/>
              </a:rPr>
              <a:t>1.Power dissipation table of basic gates</a:t>
            </a:r>
            <a:endParaRPr lang="en-IN" sz="2800" b="1"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34DF1997-926E-58CF-938C-4D704593F59C}"/>
              </a:ext>
            </a:extLst>
          </p:cNvPr>
          <p:cNvSpPr>
            <a:spLocks noGrp="1"/>
          </p:cNvSpPr>
          <p:nvPr>
            <p:ph type="ftr" sz="quarter" idx="11"/>
          </p:nvPr>
        </p:nvSpPr>
        <p:spPr/>
        <p:txBody>
          <a:bodyPr/>
          <a:lstStyle/>
          <a:p>
            <a:r>
              <a:rPr lang="en-US"/>
              <a:t>26-07-2021 Final Viva-voce</a:t>
            </a:r>
            <a:endParaRPr lang="en-US" dirty="0"/>
          </a:p>
        </p:txBody>
      </p:sp>
      <p:sp>
        <p:nvSpPr>
          <p:cNvPr id="4" name="Slide Number Placeholder 3">
            <a:extLst>
              <a:ext uri="{FF2B5EF4-FFF2-40B4-BE49-F238E27FC236}">
                <a16:creationId xmlns:a16="http://schemas.microsoft.com/office/drawing/2014/main" id="{6EC8ACC3-C69A-CF98-09FA-470D557D0479}"/>
              </a:ext>
            </a:extLst>
          </p:cNvPr>
          <p:cNvSpPr>
            <a:spLocks noGrp="1"/>
          </p:cNvSpPr>
          <p:nvPr>
            <p:ph type="sldNum" sz="quarter" idx="12"/>
          </p:nvPr>
        </p:nvSpPr>
        <p:spPr/>
        <p:txBody>
          <a:bodyPr/>
          <a:lstStyle/>
          <a:p>
            <a:fld id="{D57F1E4F-1CFF-5643-939E-217C01CDF565}" type="slidenum">
              <a:rPr lang="en-US" smtClean="0"/>
              <a:pPr/>
              <a:t>47</a:t>
            </a:fld>
            <a:endParaRPr lang="en-US" dirty="0"/>
          </a:p>
        </p:txBody>
      </p:sp>
      <p:graphicFrame>
        <p:nvGraphicFramePr>
          <p:cNvPr id="5" name="Table 4">
            <a:extLst>
              <a:ext uri="{FF2B5EF4-FFF2-40B4-BE49-F238E27FC236}">
                <a16:creationId xmlns:a16="http://schemas.microsoft.com/office/drawing/2014/main" id="{20F5F50A-E0BD-12BD-7BAF-8B32F5A9C7F2}"/>
              </a:ext>
            </a:extLst>
          </p:cNvPr>
          <p:cNvGraphicFramePr>
            <a:graphicFrameLocks noGrp="1"/>
          </p:cNvGraphicFramePr>
          <p:nvPr>
            <p:extLst>
              <p:ext uri="{D42A27DB-BD31-4B8C-83A1-F6EECF244321}">
                <p14:modId xmlns:p14="http://schemas.microsoft.com/office/powerpoint/2010/main" val="2469712375"/>
              </p:ext>
            </p:extLst>
          </p:nvPr>
        </p:nvGraphicFramePr>
        <p:xfrm>
          <a:off x="1415480" y="1387111"/>
          <a:ext cx="9361038" cy="4803138"/>
        </p:xfrm>
        <a:graphic>
          <a:graphicData uri="http://schemas.openxmlformats.org/drawingml/2006/table">
            <a:tbl>
              <a:tblPr firstRow="1" firstCol="1" bandRow="1">
                <a:tableStyleId>{5C22544A-7EE6-4342-B048-85BDC9FD1C3A}</a:tableStyleId>
              </a:tblPr>
              <a:tblGrid>
                <a:gridCol w="1188703">
                  <a:extLst>
                    <a:ext uri="{9D8B030D-6E8A-4147-A177-3AD203B41FA5}">
                      <a16:colId xmlns:a16="http://schemas.microsoft.com/office/drawing/2014/main" val="296947482"/>
                    </a:ext>
                  </a:extLst>
                </a:gridCol>
                <a:gridCol w="668646">
                  <a:extLst>
                    <a:ext uri="{9D8B030D-6E8A-4147-A177-3AD203B41FA5}">
                      <a16:colId xmlns:a16="http://schemas.microsoft.com/office/drawing/2014/main" val="1539832394"/>
                    </a:ext>
                  </a:extLst>
                </a:gridCol>
                <a:gridCol w="846184">
                  <a:extLst>
                    <a:ext uri="{9D8B030D-6E8A-4147-A177-3AD203B41FA5}">
                      <a16:colId xmlns:a16="http://schemas.microsoft.com/office/drawing/2014/main" val="1267630198"/>
                    </a:ext>
                  </a:extLst>
                </a:gridCol>
                <a:gridCol w="987293">
                  <a:extLst>
                    <a:ext uri="{9D8B030D-6E8A-4147-A177-3AD203B41FA5}">
                      <a16:colId xmlns:a16="http://schemas.microsoft.com/office/drawing/2014/main" val="2730313495"/>
                    </a:ext>
                  </a:extLst>
                </a:gridCol>
                <a:gridCol w="915399">
                  <a:extLst>
                    <a:ext uri="{9D8B030D-6E8A-4147-A177-3AD203B41FA5}">
                      <a16:colId xmlns:a16="http://schemas.microsoft.com/office/drawing/2014/main" val="923165254"/>
                    </a:ext>
                  </a:extLst>
                </a:gridCol>
                <a:gridCol w="1188703">
                  <a:extLst>
                    <a:ext uri="{9D8B030D-6E8A-4147-A177-3AD203B41FA5}">
                      <a16:colId xmlns:a16="http://schemas.microsoft.com/office/drawing/2014/main" val="3912826915"/>
                    </a:ext>
                  </a:extLst>
                </a:gridCol>
                <a:gridCol w="1173748">
                  <a:extLst>
                    <a:ext uri="{9D8B030D-6E8A-4147-A177-3AD203B41FA5}">
                      <a16:colId xmlns:a16="http://schemas.microsoft.com/office/drawing/2014/main" val="3238369835"/>
                    </a:ext>
                  </a:extLst>
                </a:gridCol>
                <a:gridCol w="1279257">
                  <a:extLst>
                    <a:ext uri="{9D8B030D-6E8A-4147-A177-3AD203B41FA5}">
                      <a16:colId xmlns:a16="http://schemas.microsoft.com/office/drawing/2014/main" val="3639230800"/>
                    </a:ext>
                  </a:extLst>
                </a:gridCol>
                <a:gridCol w="1113105">
                  <a:extLst>
                    <a:ext uri="{9D8B030D-6E8A-4147-A177-3AD203B41FA5}">
                      <a16:colId xmlns:a16="http://schemas.microsoft.com/office/drawing/2014/main" val="51753234"/>
                    </a:ext>
                  </a:extLst>
                </a:gridCol>
              </a:tblGrid>
              <a:tr h="580968">
                <a:tc>
                  <a:txBody>
                    <a:bodyPr/>
                    <a:lstStyle/>
                    <a:p>
                      <a:pPr indent="520065">
                        <a:lnSpc>
                          <a:spcPct val="150000"/>
                        </a:lnSpc>
                        <a:spcBef>
                          <a:spcPts val="600"/>
                        </a:spcBef>
                        <a:spcAft>
                          <a:spcPts val="600"/>
                        </a:spcAft>
                      </a:pPr>
                      <a:r>
                        <a:rPr lang="en-IN" sz="1200" dirty="0">
                          <a:effectLst/>
                        </a:rPr>
                        <a:t>Circuit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gridSpan="4">
                  <a:txBody>
                    <a:bodyPr/>
                    <a:lstStyle/>
                    <a:p>
                      <a:pPr>
                        <a:lnSpc>
                          <a:spcPct val="150000"/>
                        </a:lnSpc>
                        <a:spcBef>
                          <a:spcPts val="600"/>
                        </a:spcBef>
                        <a:spcAft>
                          <a:spcPts val="600"/>
                        </a:spcAft>
                      </a:pPr>
                      <a:r>
                        <a:rPr lang="en-IN" sz="1200">
                          <a:effectLst/>
                        </a:rPr>
                        <a:t>Existing ECRL Logic Power Dissipation(uw)</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nSpc>
                          <a:spcPct val="150000"/>
                        </a:lnSpc>
                        <a:spcBef>
                          <a:spcPts val="600"/>
                        </a:spcBef>
                        <a:spcAft>
                          <a:spcPts val="600"/>
                        </a:spcAft>
                      </a:pPr>
                      <a:r>
                        <a:rPr lang="en-IN" sz="1200">
                          <a:effectLst/>
                        </a:rPr>
                        <a:t> Proposed N-P Based ECRL logic Power Dissipation(uw)</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47426087"/>
                  </a:ext>
                </a:extLst>
              </a:tr>
              <a:tr h="596825">
                <a:tc>
                  <a:txBody>
                    <a:bodyPr/>
                    <a:lstStyle/>
                    <a:p>
                      <a:pPr>
                        <a:lnSpc>
                          <a:spcPct val="150000"/>
                        </a:lnSpc>
                        <a:spcBef>
                          <a:spcPts val="600"/>
                        </a:spcBef>
                        <a:spcAft>
                          <a:spcPts val="600"/>
                        </a:spcAft>
                      </a:pPr>
                      <a:r>
                        <a:rPr lang="en-IN" sz="1200">
                          <a:effectLst/>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200" b="1" dirty="0">
                          <a:effectLst/>
                        </a:rPr>
                        <a:t>VDD</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200" b="1" dirty="0">
                          <a:effectLst/>
                        </a:rPr>
                        <a:t>TRI</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200" b="1" dirty="0">
                          <a:effectLst/>
                        </a:rPr>
                        <a:t>VDD (12fF)</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200" b="1" dirty="0">
                          <a:effectLst/>
                        </a:rPr>
                        <a:t>TRI (12fF)</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200" b="1" dirty="0">
                          <a:effectLst/>
                        </a:rPr>
                        <a:t>VDD</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200" b="1" dirty="0">
                          <a:effectLst/>
                        </a:rPr>
                        <a:t>TRI</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200" b="1" dirty="0">
                          <a:effectLst/>
                        </a:rPr>
                        <a:t>VDD (12fF)</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200" b="1" dirty="0">
                          <a:effectLst/>
                        </a:rPr>
                        <a:t>TRI (12fF)</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extLst>
                  <a:ext uri="{0D108BD9-81ED-4DB2-BD59-A6C34878D82A}">
                    <a16:rowId xmlns:a16="http://schemas.microsoft.com/office/drawing/2014/main" val="1353987237"/>
                  </a:ext>
                </a:extLst>
              </a:tr>
              <a:tr h="807638">
                <a:tc>
                  <a:txBody>
                    <a:bodyPr/>
                    <a:lstStyle/>
                    <a:p>
                      <a:pPr>
                        <a:lnSpc>
                          <a:spcPct val="150000"/>
                        </a:lnSpc>
                        <a:spcBef>
                          <a:spcPts val="600"/>
                        </a:spcBef>
                        <a:spcAft>
                          <a:spcPts val="600"/>
                        </a:spcAft>
                      </a:pPr>
                      <a:r>
                        <a:rPr lang="en-IN" sz="1000">
                          <a:effectLst/>
                        </a:rPr>
                        <a:t>1.INVERTER</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400" b="1" dirty="0">
                          <a:effectLst/>
                        </a:rPr>
                        <a:t>0.462</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400" b="1" dirty="0">
                          <a:effectLst/>
                        </a:rPr>
                        <a:t>0.0123</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400" b="1" dirty="0">
                          <a:effectLst/>
                        </a:rPr>
                        <a:t>1.475</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400" b="1">
                          <a:effectLst/>
                        </a:rPr>
                        <a:t>0.097</a:t>
                      </a:r>
                      <a:endParaRPr lang="en-IN"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400" b="1">
                          <a:effectLst/>
                        </a:rPr>
                        <a:t>0.497</a:t>
                      </a:r>
                    </a:p>
                    <a:p>
                      <a:pPr>
                        <a:lnSpc>
                          <a:spcPct val="150000"/>
                        </a:lnSpc>
                        <a:spcBef>
                          <a:spcPts val="600"/>
                        </a:spcBef>
                        <a:spcAft>
                          <a:spcPts val="600"/>
                        </a:spcAft>
                      </a:pPr>
                      <a:r>
                        <a:rPr lang="en-IN" sz="1400" b="1">
                          <a:effectLst/>
                          <a:sym typeface="Wingdings" panose="05000000000000000000" pitchFamily="2" charset="2"/>
                        </a:rPr>
                        <a:t></a:t>
                      </a:r>
                      <a:r>
                        <a:rPr lang="en-IN" sz="1400" b="1">
                          <a:effectLst/>
                        </a:rPr>
                        <a:t>7.57%i</a:t>
                      </a:r>
                      <a:endParaRPr lang="en-IN"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400" b="1">
                          <a:effectLst/>
                        </a:rPr>
                        <a:t>0.011</a:t>
                      </a:r>
                    </a:p>
                    <a:p>
                      <a:pPr>
                        <a:lnSpc>
                          <a:spcPct val="150000"/>
                        </a:lnSpc>
                        <a:spcBef>
                          <a:spcPts val="600"/>
                        </a:spcBef>
                        <a:spcAft>
                          <a:spcPts val="600"/>
                        </a:spcAft>
                      </a:pPr>
                      <a:r>
                        <a:rPr lang="en-IN" sz="1400" b="1">
                          <a:effectLst/>
                          <a:sym typeface="Wingdings" panose="05000000000000000000" pitchFamily="2" charset="2"/>
                        </a:rPr>
                        <a:t></a:t>
                      </a:r>
                      <a:r>
                        <a:rPr lang="en-IN" sz="1400" b="1">
                          <a:effectLst/>
                        </a:rPr>
                        <a:t>10.57%d</a:t>
                      </a:r>
                      <a:endParaRPr lang="en-IN"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400" b="1">
                          <a:effectLst/>
                        </a:rPr>
                        <a:t>1.489</a:t>
                      </a:r>
                    </a:p>
                    <a:p>
                      <a:pPr>
                        <a:lnSpc>
                          <a:spcPct val="150000"/>
                        </a:lnSpc>
                        <a:spcBef>
                          <a:spcPts val="600"/>
                        </a:spcBef>
                        <a:spcAft>
                          <a:spcPts val="600"/>
                        </a:spcAft>
                      </a:pPr>
                      <a:r>
                        <a:rPr lang="en-IN" sz="1400" b="1">
                          <a:effectLst/>
                          <a:sym typeface="Wingdings" panose="05000000000000000000" pitchFamily="2" charset="2"/>
                        </a:rPr>
                        <a:t></a:t>
                      </a:r>
                      <a:r>
                        <a:rPr lang="en-IN" sz="1400" b="1">
                          <a:effectLst/>
                        </a:rPr>
                        <a:t>0.94%i</a:t>
                      </a:r>
                      <a:endParaRPr lang="en-IN"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400" b="1">
                          <a:effectLst/>
                        </a:rPr>
                        <a:t>0.091</a:t>
                      </a:r>
                    </a:p>
                    <a:p>
                      <a:pPr>
                        <a:lnSpc>
                          <a:spcPct val="150000"/>
                        </a:lnSpc>
                        <a:spcBef>
                          <a:spcPts val="600"/>
                        </a:spcBef>
                        <a:spcAft>
                          <a:spcPts val="600"/>
                        </a:spcAft>
                      </a:pPr>
                      <a:r>
                        <a:rPr lang="en-IN" sz="1400" b="1">
                          <a:effectLst/>
                          <a:sym typeface="Wingdings" panose="05000000000000000000" pitchFamily="2" charset="2"/>
                        </a:rPr>
                        <a:t></a:t>
                      </a:r>
                      <a:r>
                        <a:rPr lang="en-IN" sz="1400" b="1">
                          <a:effectLst/>
                        </a:rPr>
                        <a:t>6.18%d</a:t>
                      </a:r>
                      <a:endParaRPr lang="en-IN"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extLst>
                  <a:ext uri="{0D108BD9-81ED-4DB2-BD59-A6C34878D82A}">
                    <a16:rowId xmlns:a16="http://schemas.microsoft.com/office/drawing/2014/main" val="2831305833"/>
                  </a:ext>
                </a:extLst>
              </a:tr>
              <a:tr h="936411">
                <a:tc>
                  <a:txBody>
                    <a:bodyPr/>
                    <a:lstStyle/>
                    <a:p>
                      <a:pPr>
                        <a:lnSpc>
                          <a:spcPct val="150000"/>
                        </a:lnSpc>
                        <a:spcBef>
                          <a:spcPts val="600"/>
                        </a:spcBef>
                        <a:spcAft>
                          <a:spcPts val="600"/>
                        </a:spcAft>
                      </a:pPr>
                      <a:r>
                        <a:rPr lang="en-IN" sz="1000">
                          <a:effectLst/>
                        </a:rPr>
                        <a:t>2.OR-NOR</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400" b="1">
                          <a:effectLst/>
                        </a:rPr>
                        <a:t>41.02</a:t>
                      </a:r>
                      <a:endParaRPr lang="en-IN"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400" b="1">
                          <a:effectLst/>
                        </a:rPr>
                        <a:t>0.0058</a:t>
                      </a:r>
                      <a:endParaRPr lang="en-IN"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400" b="1" dirty="0">
                          <a:effectLst/>
                        </a:rPr>
                        <a:t>41.535</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400" b="1" dirty="0">
                          <a:effectLst/>
                        </a:rPr>
                        <a:t>0.055</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400" b="1" dirty="0">
                          <a:effectLst/>
                        </a:rPr>
                        <a:t>41.03</a:t>
                      </a:r>
                    </a:p>
                    <a:p>
                      <a:pPr>
                        <a:lnSpc>
                          <a:spcPct val="150000"/>
                        </a:lnSpc>
                        <a:spcBef>
                          <a:spcPts val="600"/>
                        </a:spcBef>
                        <a:spcAft>
                          <a:spcPts val="600"/>
                        </a:spcAft>
                      </a:pPr>
                      <a:r>
                        <a:rPr lang="en-IN" sz="1400" b="1" dirty="0">
                          <a:effectLst/>
                          <a:sym typeface="Wingdings" panose="05000000000000000000" pitchFamily="2" charset="2"/>
                        </a:rPr>
                        <a:t></a:t>
                      </a:r>
                      <a:r>
                        <a:rPr lang="en-IN" sz="1400" b="1" dirty="0">
                          <a:effectLst/>
                        </a:rPr>
                        <a:t>0.02%i</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400" b="1">
                          <a:effectLst/>
                        </a:rPr>
                        <a:t>0.006</a:t>
                      </a:r>
                    </a:p>
                    <a:p>
                      <a:pPr>
                        <a:lnSpc>
                          <a:spcPct val="150000"/>
                        </a:lnSpc>
                        <a:spcBef>
                          <a:spcPts val="600"/>
                        </a:spcBef>
                        <a:spcAft>
                          <a:spcPts val="600"/>
                        </a:spcAft>
                      </a:pPr>
                      <a:r>
                        <a:rPr lang="en-IN" sz="1400" b="1">
                          <a:effectLst/>
                          <a:sym typeface="Wingdings" panose="05000000000000000000" pitchFamily="2" charset="2"/>
                        </a:rPr>
                        <a:t></a:t>
                      </a:r>
                      <a:r>
                        <a:rPr lang="en-IN" sz="1400" b="1">
                          <a:effectLst/>
                        </a:rPr>
                        <a:t>35.94%d</a:t>
                      </a:r>
                      <a:endParaRPr lang="en-IN"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400" b="1">
                          <a:effectLst/>
                        </a:rPr>
                        <a:t>41.55</a:t>
                      </a:r>
                    </a:p>
                    <a:p>
                      <a:pPr>
                        <a:lnSpc>
                          <a:spcPct val="150000"/>
                        </a:lnSpc>
                        <a:spcBef>
                          <a:spcPts val="600"/>
                        </a:spcBef>
                        <a:spcAft>
                          <a:spcPts val="600"/>
                        </a:spcAft>
                      </a:pPr>
                      <a:r>
                        <a:rPr lang="en-IN" sz="1400" b="1">
                          <a:effectLst/>
                          <a:sym typeface="Wingdings" panose="05000000000000000000" pitchFamily="2" charset="2"/>
                        </a:rPr>
                        <a:t></a:t>
                      </a:r>
                      <a:r>
                        <a:rPr lang="en-IN" sz="1400" b="1">
                          <a:effectLst/>
                        </a:rPr>
                        <a:t>0.036%i</a:t>
                      </a:r>
                      <a:endParaRPr lang="en-IN"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400" b="1" dirty="0">
                          <a:effectLst/>
                        </a:rPr>
                        <a:t>0.047</a:t>
                      </a:r>
                    </a:p>
                    <a:p>
                      <a:pPr>
                        <a:lnSpc>
                          <a:spcPct val="150000"/>
                        </a:lnSpc>
                        <a:spcBef>
                          <a:spcPts val="600"/>
                        </a:spcBef>
                        <a:spcAft>
                          <a:spcPts val="600"/>
                        </a:spcAft>
                      </a:pPr>
                      <a:r>
                        <a:rPr lang="en-IN" sz="1400" b="1" dirty="0">
                          <a:effectLst/>
                          <a:sym typeface="Wingdings" panose="05000000000000000000" pitchFamily="2" charset="2"/>
                        </a:rPr>
                        <a:t></a:t>
                      </a:r>
                      <a:r>
                        <a:rPr lang="en-IN" sz="1400" b="1" dirty="0">
                          <a:effectLst/>
                        </a:rPr>
                        <a:t>14.46%d</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extLst>
                  <a:ext uri="{0D108BD9-81ED-4DB2-BD59-A6C34878D82A}">
                    <a16:rowId xmlns:a16="http://schemas.microsoft.com/office/drawing/2014/main" val="553443439"/>
                  </a:ext>
                </a:extLst>
              </a:tr>
              <a:tr h="807638">
                <a:tc>
                  <a:txBody>
                    <a:bodyPr/>
                    <a:lstStyle/>
                    <a:p>
                      <a:pPr>
                        <a:lnSpc>
                          <a:spcPct val="150000"/>
                        </a:lnSpc>
                        <a:spcBef>
                          <a:spcPts val="600"/>
                        </a:spcBef>
                        <a:spcAft>
                          <a:spcPts val="600"/>
                        </a:spcAft>
                      </a:pPr>
                      <a:r>
                        <a:rPr lang="en-IN" sz="1000">
                          <a:effectLst/>
                        </a:rPr>
                        <a:t>3.AND-NAND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400" b="1">
                          <a:effectLst/>
                        </a:rPr>
                        <a:t>0.270</a:t>
                      </a:r>
                      <a:endParaRPr lang="en-IN"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400" b="1">
                          <a:effectLst/>
                        </a:rPr>
                        <a:t>0.0102</a:t>
                      </a:r>
                      <a:endParaRPr lang="en-IN"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400" b="1">
                          <a:effectLst/>
                        </a:rPr>
                        <a:t>0.8219</a:t>
                      </a:r>
                      <a:endParaRPr lang="en-IN"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400" b="1">
                          <a:effectLst/>
                        </a:rPr>
                        <a:t>0.056</a:t>
                      </a:r>
                      <a:endParaRPr lang="en-IN"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400" b="1" dirty="0">
                          <a:effectLst/>
                        </a:rPr>
                        <a:t>0.289</a:t>
                      </a:r>
                    </a:p>
                    <a:p>
                      <a:pPr>
                        <a:lnSpc>
                          <a:spcPct val="150000"/>
                        </a:lnSpc>
                        <a:spcBef>
                          <a:spcPts val="600"/>
                        </a:spcBef>
                        <a:spcAft>
                          <a:spcPts val="600"/>
                        </a:spcAft>
                      </a:pPr>
                      <a:r>
                        <a:rPr lang="en-IN" sz="1400" b="1" dirty="0">
                          <a:effectLst/>
                          <a:sym typeface="Wingdings" panose="05000000000000000000" pitchFamily="2" charset="2"/>
                        </a:rPr>
                        <a:t></a:t>
                      </a:r>
                      <a:r>
                        <a:rPr lang="en-IN" sz="1400" b="1" dirty="0">
                          <a:effectLst/>
                        </a:rPr>
                        <a:t>7.03%i</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400" b="1" dirty="0">
                          <a:effectLst/>
                        </a:rPr>
                        <a:t>0.0075</a:t>
                      </a:r>
                    </a:p>
                    <a:p>
                      <a:pPr>
                        <a:lnSpc>
                          <a:spcPct val="150000"/>
                        </a:lnSpc>
                        <a:spcBef>
                          <a:spcPts val="600"/>
                        </a:spcBef>
                        <a:spcAft>
                          <a:spcPts val="600"/>
                        </a:spcAft>
                      </a:pPr>
                      <a:r>
                        <a:rPr lang="en-IN" sz="1400" b="1" dirty="0">
                          <a:effectLst/>
                          <a:sym typeface="Wingdings" panose="05000000000000000000" pitchFamily="2" charset="2"/>
                        </a:rPr>
                        <a:t></a:t>
                      </a:r>
                      <a:r>
                        <a:rPr lang="en-IN" sz="1400" b="1" dirty="0">
                          <a:effectLst/>
                        </a:rPr>
                        <a:t>35.80%d</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400" b="1" dirty="0">
                          <a:effectLst/>
                        </a:rPr>
                        <a:t>0.818</a:t>
                      </a:r>
                    </a:p>
                    <a:p>
                      <a:pPr>
                        <a:lnSpc>
                          <a:spcPct val="150000"/>
                        </a:lnSpc>
                        <a:spcBef>
                          <a:spcPts val="600"/>
                        </a:spcBef>
                        <a:spcAft>
                          <a:spcPts val="600"/>
                        </a:spcAft>
                      </a:pPr>
                      <a:r>
                        <a:rPr lang="en-IN" sz="1400" b="1" dirty="0">
                          <a:effectLst/>
                          <a:sym typeface="Wingdings" panose="05000000000000000000" pitchFamily="2" charset="2"/>
                        </a:rPr>
                        <a:t></a:t>
                      </a:r>
                      <a:r>
                        <a:rPr lang="en-IN" sz="1400" b="1" dirty="0">
                          <a:effectLst/>
                        </a:rPr>
                        <a:t>0.47%d</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400" b="1">
                          <a:effectLst/>
                        </a:rPr>
                        <a:t>0.0496</a:t>
                      </a:r>
                    </a:p>
                    <a:p>
                      <a:pPr>
                        <a:lnSpc>
                          <a:spcPct val="150000"/>
                        </a:lnSpc>
                        <a:spcBef>
                          <a:spcPts val="600"/>
                        </a:spcBef>
                        <a:spcAft>
                          <a:spcPts val="600"/>
                        </a:spcAft>
                      </a:pPr>
                      <a:r>
                        <a:rPr lang="en-IN" sz="1400" b="1">
                          <a:effectLst/>
                          <a:sym typeface="Wingdings" panose="05000000000000000000" pitchFamily="2" charset="2"/>
                        </a:rPr>
                        <a:t></a:t>
                      </a:r>
                      <a:r>
                        <a:rPr lang="en-IN" sz="1400" b="1">
                          <a:effectLst/>
                        </a:rPr>
                        <a:t>11.428%d</a:t>
                      </a:r>
                      <a:endParaRPr lang="en-IN"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extLst>
                  <a:ext uri="{0D108BD9-81ED-4DB2-BD59-A6C34878D82A}">
                    <a16:rowId xmlns:a16="http://schemas.microsoft.com/office/drawing/2014/main" val="3480091376"/>
                  </a:ext>
                </a:extLst>
              </a:tr>
              <a:tr h="807638">
                <a:tc>
                  <a:txBody>
                    <a:bodyPr/>
                    <a:lstStyle/>
                    <a:p>
                      <a:pPr>
                        <a:lnSpc>
                          <a:spcPct val="150000"/>
                        </a:lnSpc>
                        <a:spcBef>
                          <a:spcPts val="600"/>
                        </a:spcBef>
                        <a:spcAft>
                          <a:spcPts val="600"/>
                        </a:spcAft>
                      </a:pPr>
                      <a:r>
                        <a:rPr lang="en-IN" sz="1000">
                          <a:effectLst/>
                        </a:rPr>
                        <a:t>4.XOR-</a:t>
                      </a:r>
                    </a:p>
                    <a:p>
                      <a:pPr>
                        <a:lnSpc>
                          <a:spcPct val="150000"/>
                        </a:lnSpc>
                        <a:spcBef>
                          <a:spcPts val="600"/>
                        </a:spcBef>
                        <a:spcAft>
                          <a:spcPts val="600"/>
                        </a:spcAft>
                      </a:pPr>
                      <a:r>
                        <a:rPr lang="en-IN" sz="1000">
                          <a:effectLst/>
                        </a:rPr>
                        <a:t>XNOR</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400" b="1">
                          <a:effectLst/>
                        </a:rPr>
                        <a:t>0.289</a:t>
                      </a:r>
                      <a:endParaRPr lang="en-IN"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400" b="1">
                          <a:effectLst/>
                        </a:rPr>
                        <a:t>0.06135</a:t>
                      </a:r>
                      <a:endParaRPr lang="en-IN"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400" b="1">
                          <a:effectLst/>
                        </a:rPr>
                        <a:t>33.56</a:t>
                      </a:r>
                      <a:endParaRPr lang="en-IN"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400" b="1">
                          <a:effectLst/>
                        </a:rPr>
                        <a:t>0.2301</a:t>
                      </a:r>
                      <a:endParaRPr lang="en-IN"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400" b="1">
                          <a:effectLst/>
                        </a:rPr>
                        <a:t>32.544</a:t>
                      </a:r>
                    </a:p>
                    <a:p>
                      <a:pPr>
                        <a:lnSpc>
                          <a:spcPct val="150000"/>
                        </a:lnSpc>
                        <a:spcBef>
                          <a:spcPts val="600"/>
                        </a:spcBef>
                        <a:spcAft>
                          <a:spcPts val="600"/>
                        </a:spcAft>
                      </a:pPr>
                      <a:r>
                        <a:rPr lang="en-IN" sz="1400" b="1">
                          <a:effectLst/>
                          <a:sym typeface="Wingdings" panose="05000000000000000000" pitchFamily="2" charset="2"/>
                        </a:rPr>
                        <a:t></a:t>
                      </a:r>
                      <a:r>
                        <a:rPr lang="en-IN" sz="1400" b="1">
                          <a:effectLst/>
                        </a:rPr>
                        <a:t>0.55%i</a:t>
                      </a:r>
                      <a:endParaRPr lang="en-IN"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400" b="1" dirty="0">
                          <a:effectLst/>
                        </a:rPr>
                        <a:t>0.0789</a:t>
                      </a:r>
                    </a:p>
                    <a:p>
                      <a:pPr>
                        <a:lnSpc>
                          <a:spcPct val="150000"/>
                        </a:lnSpc>
                        <a:spcBef>
                          <a:spcPts val="600"/>
                        </a:spcBef>
                        <a:spcAft>
                          <a:spcPts val="600"/>
                        </a:spcAft>
                      </a:pPr>
                      <a:r>
                        <a:rPr lang="en-IN" sz="1400" b="1" dirty="0">
                          <a:effectLst/>
                          <a:sym typeface="Wingdings" panose="05000000000000000000" pitchFamily="2" charset="2"/>
                        </a:rPr>
                        <a:t></a:t>
                      </a:r>
                      <a:r>
                        <a:rPr lang="en-IN" sz="1400" b="1" dirty="0">
                          <a:effectLst/>
                        </a:rPr>
                        <a:t>29.34%i</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400" b="1" dirty="0">
                          <a:effectLst/>
                        </a:rPr>
                        <a:t>33.70</a:t>
                      </a:r>
                    </a:p>
                    <a:p>
                      <a:pPr>
                        <a:lnSpc>
                          <a:spcPct val="150000"/>
                        </a:lnSpc>
                        <a:spcBef>
                          <a:spcPts val="600"/>
                        </a:spcBef>
                        <a:spcAft>
                          <a:spcPts val="600"/>
                        </a:spcAft>
                      </a:pPr>
                      <a:r>
                        <a:rPr lang="en-IN" sz="1400" b="1" dirty="0">
                          <a:effectLst/>
                          <a:sym typeface="Wingdings" panose="05000000000000000000" pitchFamily="2" charset="2"/>
                        </a:rPr>
                        <a:t></a:t>
                      </a:r>
                      <a:r>
                        <a:rPr lang="en-IN" sz="1400" b="1" dirty="0">
                          <a:effectLst/>
                        </a:rPr>
                        <a:t>0.41%i</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tc>
                  <a:txBody>
                    <a:bodyPr/>
                    <a:lstStyle/>
                    <a:p>
                      <a:pPr>
                        <a:lnSpc>
                          <a:spcPct val="150000"/>
                        </a:lnSpc>
                        <a:spcBef>
                          <a:spcPts val="600"/>
                        </a:spcBef>
                        <a:spcAft>
                          <a:spcPts val="600"/>
                        </a:spcAft>
                      </a:pPr>
                      <a:r>
                        <a:rPr lang="en-IN" sz="1400" b="1" dirty="0">
                          <a:effectLst/>
                        </a:rPr>
                        <a:t>0.247</a:t>
                      </a:r>
                    </a:p>
                    <a:p>
                      <a:pPr>
                        <a:lnSpc>
                          <a:spcPct val="150000"/>
                        </a:lnSpc>
                        <a:spcBef>
                          <a:spcPts val="600"/>
                        </a:spcBef>
                        <a:spcAft>
                          <a:spcPts val="600"/>
                        </a:spcAft>
                      </a:pPr>
                      <a:r>
                        <a:rPr lang="en-IN" sz="1400" b="1" dirty="0">
                          <a:effectLst/>
                          <a:sym typeface="Wingdings" panose="05000000000000000000" pitchFamily="2" charset="2"/>
                        </a:rPr>
                        <a:t></a:t>
                      </a:r>
                      <a:r>
                        <a:rPr lang="en-IN" sz="1400" b="1" dirty="0">
                          <a:effectLst/>
                        </a:rPr>
                        <a:t>7.34%i</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99" marR="59599" marT="0" marB="0"/>
                </a:tc>
                <a:extLst>
                  <a:ext uri="{0D108BD9-81ED-4DB2-BD59-A6C34878D82A}">
                    <a16:rowId xmlns:a16="http://schemas.microsoft.com/office/drawing/2014/main" val="2036336662"/>
                  </a:ext>
                </a:extLst>
              </a:tr>
            </a:tbl>
          </a:graphicData>
        </a:graphic>
      </p:graphicFrame>
    </p:spTree>
    <p:extLst>
      <p:ext uri="{BB962C8B-B14F-4D97-AF65-F5344CB8AC3E}">
        <p14:creationId xmlns:p14="http://schemas.microsoft.com/office/powerpoint/2010/main" val="1996127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4FBD9-967A-6099-E0BD-69DC91E9FE60}"/>
              </a:ext>
            </a:extLst>
          </p:cNvPr>
          <p:cNvSpPr>
            <a:spLocks noGrp="1"/>
          </p:cNvSpPr>
          <p:nvPr>
            <p:ph type="title"/>
          </p:nvPr>
        </p:nvSpPr>
        <p:spPr>
          <a:xfrm>
            <a:off x="3143672" y="624110"/>
            <a:ext cx="6624735" cy="528797"/>
          </a:xfrm>
        </p:spPr>
        <p:txBody>
          <a:bodyPr>
            <a:noAutofit/>
          </a:bodyPr>
          <a:lstStyle/>
          <a:p>
            <a:r>
              <a:rPr lang="en-IN" sz="3200" b="1" dirty="0">
                <a:latin typeface="Times New Roman" panose="02020603050405020304" pitchFamily="18" charset="0"/>
                <a:cs typeface="Times New Roman" panose="02020603050405020304" pitchFamily="18" charset="0"/>
              </a:rPr>
              <a:t>2.Power Dissipation table of adders</a:t>
            </a:r>
          </a:p>
        </p:txBody>
      </p:sp>
      <p:sp>
        <p:nvSpPr>
          <p:cNvPr id="3" name="Footer Placeholder 2">
            <a:extLst>
              <a:ext uri="{FF2B5EF4-FFF2-40B4-BE49-F238E27FC236}">
                <a16:creationId xmlns:a16="http://schemas.microsoft.com/office/drawing/2014/main" id="{99A65A20-7C3E-F1D5-D4C0-1239CAF98A13}"/>
              </a:ext>
            </a:extLst>
          </p:cNvPr>
          <p:cNvSpPr>
            <a:spLocks noGrp="1"/>
          </p:cNvSpPr>
          <p:nvPr>
            <p:ph type="ftr" sz="quarter" idx="11"/>
          </p:nvPr>
        </p:nvSpPr>
        <p:spPr/>
        <p:txBody>
          <a:bodyPr/>
          <a:lstStyle/>
          <a:p>
            <a:r>
              <a:rPr lang="en-US"/>
              <a:t>26-07-2021 Final Viva-voce</a:t>
            </a:r>
            <a:endParaRPr lang="en-US" dirty="0"/>
          </a:p>
        </p:txBody>
      </p:sp>
      <p:sp>
        <p:nvSpPr>
          <p:cNvPr id="4" name="Slide Number Placeholder 3">
            <a:extLst>
              <a:ext uri="{FF2B5EF4-FFF2-40B4-BE49-F238E27FC236}">
                <a16:creationId xmlns:a16="http://schemas.microsoft.com/office/drawing/2014/main" id="{51C22B48-8CA3-1A50-C61B-11591AFF65F1}"/>
              </a:ext>
            </a:extLst>
          </p:cNvPr>
          <p:cNvSpPr>
            <a:spLocks noGrp="1"/>
          </p:cNvSpPr>
          <p:nvPr>
            <p:ph type="sldNum" sz="quarter" idx="12"/>
          </p:nvPr>
        </p:nvSpPr>
        <p:spPr/>
        <p:txBody>
          <a:bodyPr/>
          <a:lstStyle/>
          <a:p>
            <a:fld id="{D57F1E4F-1CFF-5643-939E-217C01CDF565}" type="slidenum">
              <a:rPr lang="en-US" smtClean="0"/>
              <a:pPr/>
              <a:t>48</a:t>
            </a:fld>
            <a:endParaRPr lang="en-US" dirty="0"/>
          </a:p>
        </p:txBody>
      </p:sp>
      <p:graphicFrame>
        <p:nvGraphicFramePr>
          <p:cNvPr id="5" name="Table 4">
            <a:extLst>
              <a:ext uri="{FF2B5EF4-FFF2-40B4-BE49-F238E27FC236}">
                <a16:creationId xmlns:a16="http://schemas.microsoft.com/office/drawing/2014/main" id="{0395EB22-553E-36DF-F6FD-A5F9C4C82909}"/>
              </a:ext>
            </a:extLst>
          </p:cNvPr>
          <p:cNvGraphicFramePr>
            <a:graphicFrameLocks noGrp="1"/>
          </p:cNvGraphicFramePr>
          <p:nvPr>
            <p:extLst>
              <p:ext uri="{D42A27DB-BD31-4B8C-83A1-F6EECF244321}">
                <p14:modId xmlns:p14="http://schemas.microsoft.com/office/powerpoint/2010/main" val="992563281"/>
              </p:ext>
            </p:extLst>
          </p:nvPr>
        </p:nvGraphicFramePr>
        <p:xfrm>
          <a:off x="1667507" y="1349911"/>
          <a:ext cx="9577064" cy="4620802"/>
        </p:xfrm>
        <a:graphic>
          <a:graphicData uri="http://schemas.openxmlformats.org/drawingml/2006/table">
            <a:tbl>
              <a:tblPr firstRow="1" firstCol="1" bandRow="1">
                <a:tableStyleId>{5C22544A-7EE6-4342-B048-85BDC9FD1C3A}</a:tableStyleId>
              </a:tblPr>
              <a:tblGrid>
                <a:gridCol w="1224136">
                  <a:extLst>
                    <a:ext uri="{9D8B030D-6E8A-4147-A177-3AD203B41FA5}">
                      <a16:colId xmlns:a16="http://schemas.microsoft.com/office/drawing/2014/main" val="3634248804"/>
                    </a:ext>
                  </a:extLst>
                </a:gridCol>
                <a:gridCol w="864096">
                  <a:extLst>
                    <a:ext uri="{9D8B030D-6E8A-4147-A177-3AD203B41FA5}">
                      <a16:colId xmlns:a16="http://schemas.microsoft.com/office/drawing/2014/main" val="2873465217"/>
                    </a:ext>
                  </a:extLst>
                </a:gridCol>
                <a:gridCol w="967937">
                  <a:extLst>
                    <a:ext uri="{9D8B030D-6E8A-4147-A177-3AD203B41FA5}">
                      <a16:colId xmlns:a16="http://schemas.microsoft.com/office/drawing/2014/main" val="2966490096"/>
                    </a:ext>
                  </a:extLst>
                </a:gridCol>
                <a:gridCol w="760255">
                  <a:extLst>
                    <a:ext uri="{9D8B030D-6E8A-4147-A177-3AD203B41FA5}">
                      <a16:colId xmlns:a16="http://schemas.microsoft.com/office/drawing/2014/main" val="266823388"/>
                    </a:ext>
                  </a:extLst>
                </a:gridCol>
                <a:gridCol w="756085">
                  <a:extLst>
                    <a:ext uri="{9D8B030D-6E8A-4147-A177-3AD203B41FA5}">
                      <a16:colId xmlns:a16="http://schemas.microsoft.com/office/drawing/2014/main" val="994735849"/>
                    </a:ext>
                  </a:extLst>
                </a:gridCol>
                <a:gridCol w="1188131">
                  <a:extLst>
                    <a:ext uri="{9D8B030D-6E8A-4147-A177-3AD203B41FA5}">
                      <a16:colId xmlns:a16="http://schemas.microsoft.com/office/drawing/2014/main" val="160891428"/>
                    </a:ext>
                  </a:extLst>
                </a:gridCol>
                <a:gridCol w="1332149">
                  <a:extLst>
                    <a:ext uri="{9D8B030D-6E8A-4147-A177-3AD203B41FA5}">
                      <a16:colId xmlns:a16="http://schemas.microsoft.com/office/drawing/2014/main" val="183644064"/>
                    </a:ext>
                  </a:extLst>
                </a:gridCol>
                <a:gridCol w="1224136">
                  <a:extLst>
                    <a:ext uri="{9D8B030D-6E8A-4147-A177-3AD203B41FA5}">
                      <a16:colId xmlns:a16="http://schemas.microsoft.com/office/drawing/2014/main" val="3821090909"/>
                    </a:ext>
                  </a:extLst>
                </a:gridCol>
                <a:gridCol w="1260139">
                  <a:extLst>
                    <a:ext uri="{9D8B030D-6E8A-4147-A177-3AD203B41FA5}">
                      <a16:colId xmlns:a16="http://schemas.microsoft.com/office/drawing/2014/main" val="1792948340"/>
                    </a:ext>
                  </a:extLst>
                </a:gridCol>
              </a:tblGrid>
              <a:tr h="743968">
                <a:tc>
                  <a:txBody>
                    <a:bodyPr/>
                    <a:lstStyle/>
                    <a:p>
                      <a:pPr algn="l">
                        <a:lnSpc>
                          <a:spcPct val="150000"/>
                        </a:lnSpc>
                        <a:spcBef>
                          <a:spcPts val="600"/>
                        </a:spcBef>
                        <a:spcAft>
                          <a:spcPts val="600"/>
                        </a:spcAft>
                      </a:pPr>
                      <a:r>
                        <a:rPr lang="en-IN" sz="1600" b="1" dirty="0">
                          <a:effectLst/>
                        </a:rPr>
                        <a:t>Circuit</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gridSpan="4">
                  <a:txBody>
                    <a:bodyPr/>
                    <a:lstStyle/>
                    <a:p>
                      <a:pPr algn="l">
                        <a:lnSpc>
                          <a:spcPct val="150000"/>
                        </a:lnSpc>
                        <a:spcBef>
                          <a:spcPts val="600"/>
                        </a:spcBef>
                        <a:spcAft>
                          <a:spcPts val="600"/>
                        </a:spcAft>
                      </a:pPr>
                      <a:r>
                        <a:rPr lang="en-IN" sz="1600" b="1" dirty="0">
                          <a:effectLst/>
                        </a:rPr>
                        <a:t>Existing ECRL Logic Power Dissipation(</a:t>
                      </a:r>
                      <a:r>
                        <a:rPr lang="en-IN" sz="1600" b="1" dirty="0" err="1">
                          <a:effectLst/>
                        </a:rPr>
                        <a:t>uw</a:t>
                      </a:r>
                      <a:r>
                        <a:rPr lang="en-IN" sz="1600" b="1" dirty="0">
                          <a:effectLst/>
                        </a:rPr>
                        <a:t>)</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l">
                        <a:lnSpc>
                          <a:spcPct val="150000"/>
                        </a:lnSpc>
                        <a:spcBef>
                          <a:spcPts val="600"/>
                        </a:spcBef>
                        <a:spcAft>
                          <a:spcPts val="600"/>
                        </a:spcAft>
                      </a:pPr>
                      <a:r>
                        <a:rPr lang="en-IN" sz="1600" b="1" dirty="0">
                          <a:effectLst/>
                        </a:rPr>
                        <a:t>Proposed N-P Based ECRL Logic Power Dissipation(</a:t>
                      </a:r>
                      <a:r>
                        <a:rPr lang="en-IN" sz="1600" b="1" dirty="0" err="1">
                          <a:effectLst/>
                        </a:rPr>
                        <a:t>uw</a:t>
                      </a:r>
                      <a:r>
                        <a:rPr lang="en-IN" sz="1600" b="1" dirty="0">
                          <a:effectLst/>
                        </a:rPr>
                        <a:t>)</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32831531"/>
                  </a:ext>
                </a:extLst>
              </a:tr>
              <a:tr h="720080">
                <a:tc>
                  <a:txBody>
                    <a:bodyPr/>
                    <a:lstStyle/>
                    <a:p>
                      <a:pPr algn="l">
                        <a:lnSpc>
                          <a:spcPct val="150000"/>
                        </a:lnSpc>
                        <a:spcBef>
                          <a:spcPts val="600"/>
                        </a:spcBef>
                        <a:spcAft>
                          <a:spcPts val="600"/>
                        </a:spcAft>
                      </a:pPr>
                      <a:r>
                        <a:rPr lang="en-IN" sz="1600" b="1" dirty="0">
                          <a:effectLst/>
                        </a:rPr>
                        <a:t> </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Bef>
                          <a:spcPts val="600"/>
                        </a:spcBef>
                        <a:spcAft>
                          <a:spcPts val="600"/>
                        </a:spcAft>
                      </a:pPr>
                      <a:r>
                        <a:rPr lang="en-IN" sz="1600" b="1" dirty="0">
                          <a:effectLst/>
                        </a:rPr>
                        <a:t>VDD</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Bef>
                          <a:spcPts val="600"/>
                        </a:spcBef>
                        <a:spcAft>
                          <a:spcPts val="600"/>
                        </a:spcAft>
                      </a:pPr>
                      <a:r>
                        <a:rPr lang="en-IN" sz="1600" b="1">
                          <a:effectLst/>
                        </a:rPr>
                        <a:t>TRI</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Bef>
                          <a:spcPts val="600"/>
                        </a:spcBef>
                        <a:spcAft>
                          <a:spcPts val="600"/>
                        </a:spcAft>
                      </a:pPr>
                      <a:r>
                        <a:rPr lang="en-IN" sz="1600" b="1">
                          <a:effectLst/>
                        </a:rPr>
                        <a:t>VDD (12fF)</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Bef>
                          <a:spcPts val="600"/>
                        </a:spcBef>
                        <a:spcAft>
                          <a:spcPts val="600"/>
                        </a:spcAft>
                      </a:pPr>
                      <a:r>
                        <a:rPr lang="en-IN" sz="1600" b="1">
                          <a:effectLst/>
                        </a:rPr>
                        <a:t>TRI (12fF)</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Bef>
                          <a:spcPts val="600"/>
                        </a:spcBef>
                        <a:spcAft>
                          <a:spcPts val="600"/>
                        </a:spcAft>
                      </a:pPr>
                      <a:r>
                        <a:rPr lang="en-IN" sz="1600" b="1">
                          <a:effectLst/>
                        </a:rPr>
                        <a:t>VDD</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Bef>
                          <a:spcPts val="600"/>
                        </a:spcBef>
                        <a:spcAft>
                          <a:spcPts val="600"/>
                        </a:spcAft>
                      </a:pPr>
                      <a:r>
                        <a:rPr lang="en-IN" sz="1600" b="1">
                          <a:effectLst/>
                        </a:rPr>
                        <a:t>TRI</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Bef>
                          <a:spcPts val="600"/>
                        </a:spcBef>
                        <a:spcAft>
                          <a:spcPts val="600"/>
                        </a:spcAft>
                      </a:pPr>
                      <a:r>
                        <a:rPr lang="en-IN" sz="1600" b="1">
                          <a:effectLst/>
                        </a:rPr>
                        <a:t>VDD (12Ff)</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Bef>
                          <a:spcPts val="600"/>
                        </a:spcBef>
                        <a:spcAft>
                          <a:spcPts val="600"/>
                        </a:spcAft>
                      </a:pPr>
                      <a:r>
                        <a:rPr lang="en-IN" sz="1600" b="1">
                          <a:effectLst/>
                        </a:rPr>
                        <a:t>TRI (12fF)</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32287959"/>
                  </a:ext>
                </a:extLst>
              </a:tr>
              <a:tr h="1008112">
                <a:tc>
                  <a:txBody>
                    <a:bodyPr/>
                    <a:lstStyle/>
                    <a:p>
                      <a:pPr algn="l">
                        <a:lnSpc>
                          <a:spcPct val="150000"/>
                        </a:lnSpc>
                        <a:spcBef>
                          <a:spcPts val="600"/>
                        </a:spcBef>
                        <a:spcAft>
                          <a:spcPts val="600"/>
                        </a:spcAft>
                      </a:pPr>
                      <a:r>
                        <a:rPr lang="en-IN" sz="1600" b="1">
                          <a:effectLst/>
                        </a:rPr>
                        <a:t>HALF ADDER</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Bef>
                          <a:spcPts val="600"/>
                        </a:spcBef>
                        <a:spcAft>
                          <a:spcPts val="600"/>
                        </a:spcAft>
                      </a:pPr>
                      <a:r>
                        <a:rPr lang="en-IN" sz="1600" b="1">
                          <a:effectLst/>
                        </a:rPr>
                        <a:t>32.63</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Bef>
                          <a:spcPts val="600"/>
                        </a:spcBef>
                        <a:spcAft>
                          <a:spcPts val="600"/>
                        </a:spcAft>
                      </a:pPr>
                      <a:r>
                        <a:rPr lang="en-IN" sz="1600" b="1" dirty="0">
                          <a:effectLst/>
                        </a:rPr>
                        <a:t>0.0925</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Bef>
                          <a:spcPts val="600"/>
                        </a:spcBef>
                        <a:spcAft>
                          <a:spcPts val="600"/>
                        </a:spcAft>
                      </a:pPr>
                      <a:r>
                        <a:rPr lang="en-IN" sz="1600" b="1" dirty="0">
                          <a:effectLst/>
                        </a:rPr>
                        <a:t>30.44</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Bef>
                          <a:spcPts val="600"/>
                        </a:spcBef>
                        <a:spcAft>
                          <a:spcPts val="600"/>
                        </a:spcAft>
                      </a:pPr>
                      <a:r>
                        <a:rPr lang="en-IN" sz="1600" b="1" dirty="0">
                          <a:effectLst/>
                        </a:rPr>
                        <a:t>0.36</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Bef>
                          <a:spcPts val="600"/>
                        </a:spcBef>
                        <a:spcAft>
                          <a:spcPts val="600"/>
                        </a:spcAft>
                      </a:pPr>
                      <a:r>
                        <a:rPr lang="en-IN" sz="1600" b="1">
                          <a:effectLst/>
                        </a:rPr>
                        <a:t>32.87</a:t>
                      </a:r>
                    </a:p>
                    <a:p>
                      <a:pPr algn="l">
                        <a:lnSpc>
                          <a:spcPct val="150000"/>
                        </a:lnSpc>
                        <a:spcBef>
                          <a:spcPts val="600"/>
                        </a:spcBef>
                        <a:spcAft>
                          <a:spcPts val="600"/>
                        </a:spcAft>
                      </a:pPr>
                      <a:r>
                        <a:rPr lang="en-IN" sz="1600" b="1">
                          <a:effectLst/>
                          <a:sym typeface="Wingdings" panose="05000000000000000000" pitchFamily="2" charset="2"/>
                        </a:rPr>
                        <a:t></a:t>
                      </a:r>
                      <a:r>
                        <a:rPr lang="en-IN" sz="1600" b="1">
                          <a:effectLst/>
                        </a:rPr>
                        <a:t>0.73%i</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Bef>
                          <a:spcPts val="600"/>
                        </a:spcBef>
                        <a:spcAft>
                          <a:spcPts val="600"/>
                        </a:spcAft>
                      </a:pPr>
                      <a:r>
                        <a:rPr lang="en-IN" sz="1600" b="1">
                          <a:effectLst/>
                        </a:rPr>
                        <a:t>0.114</a:t>
                      </a:r>
                    </a:p>
                    <a:p>
                      <a:pPr algn="l">
                        <a:lnSpc>
                          <a:spcPct val="150000"/>
                        </a:lnSpc>
                        <a:spcBef>
                          <a:spcPts val="600"/>
                        </a:spcBef>
                        <a:spcAft>
                          <a:spcPts val="600"/>
                        </a:spcAft>
                      </a:pPr>
                      <a:r>
                        <a:rPr lang="en-IN" sz="1600" b="1">
                          <a:effectLst/>
                          <a:sym typeface="Wingdings" panose="05000000000000000000" pitchFamily="2" charset="2"/>
                        </a:rPr>
                        <a:t></a:t>
                      </a:r>
                      <a:r>
                        <a:rPr lang="en-IN" sz="1600" b="1">
                          <a:effectLst/>
                        </a:rPr>
                        <a:t>23.24%i</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Bef>
                          <a:spcPts val="600"/>
                        </a:spcBef>
                        <a:spcAft>
                          <a:spcPts val="600"/>
                        </a:spcAft>
                      </a:pPr>
                      <a:r>
                        <a:rPr lang="en-IN" sz="1600" b="1">
                          <a:effectLst/>
                        </a:rPr>
                        <a:t>34.57</a:t>
                      </a:r>
                    </a:p>
                    <a:p>
                      <a:pPr algn="l">
                        <a:lnSpc>
                          <a:spcPct val="150000"/>
                        </a:lnSpc>
                        <a:spcBef>
                          <a:spcPts val="600"/>
                        </a:spcBef>
                        <a:spcAft>
                          <a:spcPts val="600"/>
                        </a:spcAft>
                      </a:pPr>
                      <a:r>
                        <a:rPr lang="en-IN" sz="1600" b="1">
                          <a:effectLst/>
                          <a:sym typeface="Wingdings" panose="05000000000000000000" pitchFamily="2" charset="2"/>
                        </a:rPr>
                        <a:t></a:t>
                      </a:r>
                      <a:r>
                        <a:rPr lang="en-IN" sz="1600" b="1">
                          <a:effectLst/>
                        </a:rPr>
                        <a:t>13.56%i</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Bef>
                          <a:spcPts val="600"/>
                        </a:spcBef>
                        <a:spcAft>
                          <a:spcPts val="600"/>
                        </a:spcAft>
                      </a:pPr>
                      <a:r>
                        <a:rPr lang="en-IN" sz="1600" b="1">
                          <a:effectLst/>
                        </a:rPr>
                        <a:t>0.38</a:t>
                      </a:r>
                    </a:p>
                    <a:p>
                      <a:pPr algn="l">
                        <a:lnSpc>
                          <a:spcPct val="150000"/>
                        </a:lnSpc>
                        <a:spcBef>
                          <a:spcPts val="600"/>
                        </a:spcBef>
                        <a:spcAft>
                          <a:spcPts val="600"/>
                        </a:spcAft>
                      </a:pPr>
                      <a:r>
                        <a:rPr lang="en-IN" sz="1600" b="1">
                          <a:effectLst/>
                          <a:sym typeface="Wingdings" panose="05000000000000000000" pitchFamily="2" charset="2"/>
                        </a:rPr>
                        <a:t></a:t>
                      </a:r>
                      <a:r>
                        <a:rPr lang="en-IN" sz="1600" b="1">
                          <a:effectLst/>
                        </a:rPr>
                        <a:t>6.11%i</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01583243"/>
                  </a:ext>
                </a:extLst>
              </a:tr>
              <a:tr h="1095755">
                <a:tc>
                  <a:txBody>
                    <a:bodyPr/>
                    <a:lstStyle/>
                    <a:p>
                      <a:pPr algn="l">
                        <a:lnSpc>
                          <a:spcPct val="150000"/>
                        </a:lnSpc>
                        <a:spcBef>
                          <a:spcPts val="600"/>
                        </a:spcBef>
                        <a:spcAft>
                          <a:spcPts val="600"/>
                        </a:spcAft>
                      </a:pPr>
                      <a:r>
                        <a:rPr lang="en-IN" sz="1600" b="1">
                          <a:effectLst/>
                        </a:rPr>
                        <a:t>FULL ADDER</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Bef>
                          <a:spcPts val="600"/>
                        </a:spcBef>
                        <a:spcAft>
                          <a:spcPts val="600"/>
                        </a:spcAft>
                      </a:pPr>
                      <a:r>
                        <a:rPr lang="en-IN" sz="1600" b="1">
                          <a:effectLst/>
                        </a:rPr>
                        <a:t>32.812</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Bef>
                          <a:spcPts val="600"/>
                        </a:spcBef>
                        <a:spcAft>
                          <a:spcPts val="600"/>
                        </a:spcAft>
                      </a:pPr>
                      <a:r>
                        <a:rPr lang="en-IN" sz="1600" b="1">
                          <a:effectLst/>
                        </a:rPr>
                        <a:t>0.0595</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Bef>
                          <a:spcPts val="600"/>
                        </a:spcBef>
                        <a:spcAft>
                          <a:spcPts val="600"/>
                        </a:spcAft>
                      </a:pPr>
                      <a:r>
                        <a:rPr lang="en-IN" sz="1600" b="1" dirty="0">
                          <a:effectLst/>
                        </a:rPr>
                        <a:t>33.97</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Bef>
                          <a:spcPts val="600"/>
                        </a:spcBef>
                        <a:spcAft>
                          <a:spcPts val="600"/>
                        </a:spcAft>
                      </a:pPr>
                      <a:r>
                        <a:rPr lang="en-IN" sz="1600" b="1" dirty="0">
                          <a:effectLst/>
                        </a:rPr>
                        <a:t>0.2359</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Bef>
                          <a:spcPts val="600"/>
                        </a:spcBef>
                        <a:spcAft>
                          <a:spcPts val="600"/>
                        </a:spcAft>
                      </a:pPr>
                      <a:r>
                        <a:rPr lang="en-IN" sz="1600" b="1" dirty="0">
                          <a:effectLst/>
                        </a:rPr>
                        <a:t>33.12</a:t>
                      </a:r>
                    </a:p>
                    <a:p>
                      <a:pPr algn="l">
                        <a:lnSpc>
                          <a:spcPct val="150000"/>
                        </a:lnSpc>
                        <a:spcBef>
                          <a:spcPts val="600"/>
                        </a:spcBef>
                        <a:spcAft>
                          <a:spcPts val="600"/>
                        </a:spcAft>
                      </a:pPr>
                      <a:r>
                        <a:rPr lang="en-IN" sz="1600" b="1" dirty="0">
                          <a:effectLst/>
                          <a:sym typeface="Wingdings" panose="05000000000000000000" pitchFamily="2" charset="2"/>
                        </a:rPr>
                        <a:t></a:t>
                      </a:r>
                      <a:r>
                        <a:rPr lang="en-IN" sz="1600" b="1" dirty="0">
                          <a:effectLst/>
                        </a:rPr>
                        <a:t>0.93%i</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Bef>
                          <a:spcPts val="600"/>
                        </a:spcBef>
                        <a:spcAft>
                          <a:spcPts val="600"/>
                        </a:spcAft>
                      </a:pPr>
                      <a:r>
                        <a:rPr lang="en-IN" sz="1600" b="1" dirty="0">
                          <a:effectLst/>
                        </a:rPr>
                        <a:t>0.061</a:t>
                      </a:r>
                    </a:p>
                    <a:p>
                      <a:pPr algn="l">
                        <a:lnSpc>
                          <a:spcPct val="150000"/>
                        </a:lnSpc>
                        <a:spcBef>
                          <a:spcPts val="600"/>
                        </a:spcBef>
                        <a:spcAft>
                          <a:spcPts val="600"/>
                        </a:spcAft>
                      </a:pPr>
                      <a:r>
                        <a:rPr lang="en-IN" sz="1600" b="1" dirty="0">
                          <a:effectLst/>
                          <a:sym typeface="Wingdings" panose="05000000000000000000" pitchFamily="2" charset="2"/>
                        </a:rPr>
                        <a:t></a:t>
                      </a:r>
                      <a:r>
                        <a:rPr lang="en-IN" sz="1600" b="1" dirty="0">
                          <a:effectLst/>
                        </a:rPr>
                        <a:t>2.43%i</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Bef>
                          <a:spcPts val="600"/>
                        </a:spcBef>
                        <a:spcAft>
                          <a:spcPts val="600"/>
                        </a:spcAft>
                      </a:pPr>
                      <a:r>
                        <a:rPr lang="en-IN" sz="1600" b="1">
                          <a:effectLst/>
                        </a:rPr>
                        <a:t>34.23</a:t>
                      </a:r>
                    </a:p>
                    <a:p>
                      <a:pPr algn="l">
                        <a:lnSpc>
                          <a:spcPct val="150000"/>
                        </a:lnSpc>
                        <a:spcBef>
                          <a:spcPts val="600"/>
                        </a:spcBef>
                        <a:spcAft>
                          <a:spcPts val="600"/>
                        </a:spcAft>
                      </a:pPr>
                      <a:r>
                        <a:rPr lang="en-IN" sz="1600" b="1">
                          <a:effectLst/>
                          <a:sym typeface="Wingdings" panose="05000000000000000000" pitchFamily="2" charset="2"/>
                        </a:rPr>
                        <a:t></a:t>
                      </a:r>
                      <a:r>
                        <a:rPr lang="en-IN" sz="1600" b="1">
                          <a:effectLst/>
                        </a:rPr>
                        <a:t>0.77%i</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Bef>
                          <a:spcPts val="600"/>
                        </a:spcBef>
                        <a:spcAft>
                          <a:spcPts val="600"/>
                        </a:spcAft>
                      </a:pPr>
                      <a:r>
                        <a:rPr lang="en-IN" sz="1600" b="1">
                          <a:effectLst/>
                        </a:rPr>
                        <a:t>0.2142</a:t>
                      </a:r>
                    </a:p>
                    <a:p>
                      <a:pPr algn="l">
                        <a:lnSpc>
                          <a:spcPct val="150000"/>
                        </a:lnSpc>
                        <a:spcBef>
                          <a:spcPts val="600"/>
                        </a:spcBef>
                        <a:spcAft>
                          <a:spcPts val="600"/>
                        </a:spcAft>
                      </a:pPr>
                      <a:r>
                        <a:rPr lang="en-IN" sz="1600" b="1">
                          <a:effectLst/>
                          <a:sym typeface="Wingdings" panose="05000000000000000000" pitchFamily="2" charset="2"/>
                        </a:rPr>
                        <a:t></a:t>
                      </a:r>
                      <a:r>
                        <a:rPr lang="en-IN" sz="1600" b="1">
                          <a:effectLst/>
                        </a:rPr>
                        <a:t>9.19%d</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89648214"/>
                  </a:ext>
                </a:extLst>
              </a:tr>
              <a:tr h="1052887">
                <a:tc>
                  <a:txBody>
                    <a:bodyPr/>
                    <a:lstStyle/>
                    <a:p>
                      <a:pPr algn="l">
                        <a:lnSpc>
                          <a:spcPct val="150000"/>
                        </a:lnSpc>
                        <a:spcBef>
                          <a:spcPts val="600"/>
                        </a:spcBef>
                        <a:spcAft>
                          <a:spcPts val="600"/>
                        </a:spcAft>
                      </a:pPr>
                      <a:r>
                        <a:rPr lang="en-IN" sz="1600" b="1">
                          <a:effectLst/>
                        </a:rPr>
                        <a:t>RCA</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Bef>
                          <a:spcPts val="600"/>
                        </a:spcBef>
                        <a:spcAft>
                          <a:spcPts val="600"/>
                        </a:spcAft>
                      </a:pPr>
                      <a:r>
                        <a:rPr lang="en-IN" sz="1600" b="1">
                          <a:effectLst/>
                        </a:rPr>
                        <a:t>33.585</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Bef>
                          <a:spcPts val="600"/>
                        </a:spcBef>
                        <a:spcAft>
                          <a:spcPts val="600"/>
                        </a:spcAft>
                      </a:pPr>
                      <a:r>
                        <a:rPr lang="en-IN" sz="1600" b="1">
                          <a:effectLst/>
                        </a:rPr>
                        <a:t>0.538</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Bef>
                          <a:spcPts val="600"/>
                        </a:spcBef>
                        <a:spcAft>
                          <a:spcPts val="600"/>
                        </a:spcAft>
                      </a:pPr>
                      <a:r>
                        <a:rPr lang="en-IN" sz="1600" b="1">
                          <a:effectLst/>
                        </a:rPr>
                        <a:t>38.27</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Bef>
                          <a:spcPts val="600"/>
                        </a:spcBef>
                        <a:spcAft>
                          <a:spcPts val="600"/>
                        </a:spcAft>
                      </a:pPr>
                      <a:r>
                        <a:rPr lang="en-IN" sz="1600" b="1">
                          <a:effectLst/>
                        </a:rPr>
                        <a:t>0.787</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Bef>
                          <a:spcPts val="600"/>
                        </a:spcBef>
                        <a:spcAft>
                          <a:spcPts val="600"/>
                        </a:spcAft>
                      </a:pPr>
                      <a:r>
                        <a:rPr lang="en-IN" sz="1600" b="1" dirty="0">
                          <a:effectLst/>
                        </a:rPr>
                        <a:t>37.01</a:t>
                      </a:r>
                    </a:p>
                    <a:p>
                      <a:pPr algn="l">
                        <a:lnSpc>
                          <a:spcPct val="150000"/>
                        </a:lnSpc>
                        <a:spcBef>
                          <a:spcPts val="600"/>
                        </a:spcBef>
                        <a:spcAft>
                          <a:spcPts val="600"/>
                        </a:spcAft>
                      </a:pPr>
                      <a:r>
                        <a:rPr lang="en-IN" sz="1600" b="1" dirty="0">
                          <a:effectLst/>
                          <a:sym typeface="Wingdings" panose="05000000000000000000" pitchFamily="2" charset="2"/>
                        </a:rPr>
                        <a:t></a:t>
                      </a:r>
                      <a:r>
                        <a:rPr lang="en-IN" sz="1600" b="1" dirty="0">
                          <a:effectLst/>
                        </a:rPr>
                        <a:t>3.22%i</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Bef>
                          <a:spcPts val="600"/>
                        </a:spcBef>
                        <a:spcAft>
                          <a:spcPts val="600"/>
                        </a:spcAft>
                      </a:pPr>
                      <a:r>
                        <a:rPr lang="en-IN" sz="1600" b="1" dirty="0">
                          <a:effectLst/>
                        </a:rPr>
                        <a:t>0.304</a:t>
                      </a:r>
                    </a:p>
                    <a:p>
                      <a:pPr algn="l">
                        <a:lnSpc>
                          <a:spcPct val="150000"/>
                        </a:lnSpc>
                        <a:spcBef>
                          <a:spcPts val="600"/>
                        </a:spcBef>
                        <a:spcAft>
                          <a:spcPts val="600"/>
                        </a:spcAft>
                      </a:pPr>
                      <a:r>
                        <a:rPr lang="en-IN" sz="1600" b="1" dirty="0">
                          <a:effectLst/>
                          <a:sym typeface="Wingdings" panose="05000000000000000000" pitchFamily="2" charset="2"/>
                        </a:rPr>
                        <a:t></a:t>
                      </a:r>
                      <a:r>
                        <a:rPr lang="en-IN" sz="1600" b="1" dirty="0">
                          <a:effectLst/>
                        </a:rPr>
                        <a:t>43.49%d</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Bef>
                          <a:spcPts val="600"/>
                        </a:spcBef>
                        <a:spcAft>
                          <a:spcPts val="600"/>
                        </a:spcAft>
                      </a:pPr>
                      <a:r>
                        <a:rPr lang="en-IN" sz="1600" b="1" dirty="0">
                          <a:effectLst/>
                        </a:rPr>
                        <a:t>39.31</a:t>
                      </a:r>
                    </a:p>
                    <a:p>
                      <a:pPr algn="l">
                        <a:lnSpc>
                          <a:spcPct val="150000"/>
                        </a:lnSpc>
                        <a:spcBef>
                          <a:spcPts val="600"/>
                        </a:spcBef>
                        <a:spcAft>
                          <a:spcPts val="600"/>
                        </a:spcAft>
                      </a:pPr>
                      <a:r>
                        <a:rPr lang="en-IN" sz="1600" b="1" dirty="0">
                          <a:effectLst/>
                          <a:sym typeface="Wingdings" panose="05000000000000000000" pitchFamily="2" charset="2"/>
                        </a:rPr>
                        <a:t></a:t>
                      </a:r>
                      <a:r>
                        <a:rPr lang="en-IN" sz="1600" b="1" dirty="0">
                          <a:effectLst/>
                        </a:rPr>
                        <a:t>2.71%i</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50000"/>
                        </a:lnSpc>
                        <a:spcBef>
                          <a:spcPts val="600"/>
                        </a:spcBef>
                        <a:spcAft>
                          <a:spcPts val="600"/>
                        </a:spcAft>
                      </a:pPr>
                      <a:r>
                        <a:rPr lang="en-IN" sz="1600" b="1" dirty="0">
                          <a:effectLst/>
                        </a:rPr>
                        <a:t>0.787</a:t>
                      </a:r>
                    </a:p>
                    <a:p>
                      <a:pPr algn="l">
                        <a:lnSpc>
                          <a:spcPct val="150000"/>
                        </a:lnSpc>
                        <a:spcBef>
                          <a:spcPts val="600"/>
                        </a:spcBef>
                        <a:spcAft>
                          <a:spcPts val="600"/>
                        </a:spcAft>
                      </a:pPr>
                      <a:r>
                        <a:rPr lang="en-IN" sz="1600" b="1" dirty="0">
                          <a:effectLst/>
                          <a:sym typeface="Wingdings" panose="05000000000000000000" pitchFamily="2" charset="2"/>
                        </a:rPr>
                        <a:t></a:t>
                      </a:r>
                      <a:r>
                        <a:rPr lang="en-IN" sz="1600" b="1" dirty="0">
                          <a:effectLst/>
                        </a:rPr>
                        <a:t>0%</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92208922"/>
                  </a:ext>
                </a:extLst>
              </a:tr>
            </a:tbl>
          </a:graphicData>
        </a:graphic>
      </p:graphicFrame>
    </p:spTree>
    <p:extLst>
      <p:ext uri="{BB962C8B-B14F-4D97-AF65-F5344CB8AC3E}">
        <p14:creationId xmlns:p14="http://schemas.microsoft.com/office/powerpoint/2010/main" val="1325789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0C040-3573-AE34-4BB7-4ADC14E06CB5}"/>
              </a:ext>
            </a:extLst>
          </p:cNvPr>
          <p:cNvSpPr>
            <a:spLocks noGrp="1"/>
          </p:cNvSpPr>
          <p:nvPr>
            <p:ph type="title"/>
          </p:nvPr>
        </p:nvSpPr>
        <p:spPr>
          <a:xfrm>
            <a:off x="3071664" y="652599"/>
            <a:ext cx="6921523" cy="492224"/>
          </a:xfrm>
        </p:spPr>
        <p:txBody>
          <a:bodyPr>
            <a:noAutofit/>
          </a:bodyPr>
          <a:lstStyle/>
          <a:p>
            <a:r>
              <a:rPr lang="en-IN" sz="2800" b="1" dirty="0">
                <a:latin typeface="Times New Roman" panose="02020603050405020304" pitchFamily="18" charset="0"/>
                <a:cs typeface="Times New Roman" panose="02020603050405020304" pitchFamily="18" charset="0"/>
              </a:rPr>
              <a:t>3.Power dissipation table of multipliers</a:t>
            </a:r>
          </a:p>
        </p:txBody>
      </p:sp>
      <p:sp>
        <p:nvSpPr>
          <p:cNvPr id="3" name="Footer Placeholder 2">
            <a:extLst>
              <a:ext uri="{FF2B5EF4-FFF2-40B4-BE49-F238E27FC236}">
                <a16:creationId xmlns:a16="http://schemas.microsoft.com/office/drawing/2014/main" id="{D8BC933F-04FC-78EA-C118-72D7106895AB}"/>
              </a:ext>
            </a:extLst>
          </p:cNvPr>
          <p:cNvSpPr>
            <a:spLocks noGrp="1"/>
          </p:cNvSpPr>
          <p:nvPr>
            <p:ph type="ftr" sz="quarter" idx="11"/>
          </p:nvPr>
        </p:nvSpPr>
        <p:spPr/>
        <p:txBody>
          <a:bodyPr/>
          <a:lstStyle/>
          <a:p>
            <a:r>
              <a:rPr lang="en-US"/>
              <a:t>26-07-2021 Final Viva-voce</a:t>
            </a:r>
            <a:endParaRPr lang="en-US" dirty="0"/>
          </a:p>
        </p:txBody>
      </p:sp>
      <p:sp>
        <p:nvSpPr>
          <p:cNvPr id="4" name="Slide Number Placeholder 3">
            <a:extLst>
              <a:ext uri="{FF2B5EF4-FFF2-40B4-BE49-F238E27FC236}">
                <a16:creationId xmlns:a16="http://schemas.microsoft.com/office/drawing/2014/main" id="{EE06CE2C-3725-DB36-4BF2-46D68C2D723D}"/>
              </a:ext>
            </a:extLst>
          </p:cNvPr>
          <p:cNvSpPr>
            <a:spLocks noGrp="1"/>
          </p:cNvSpPr>
          <p:nvPr>
            <p:ph type="sldNum" sz="quarter" idx="12"/>
          </p:nvPr>
        </p:nvSpPr>
        <p:spPr/>
        <p:txBody>
          <a:bodyPr/>
          <a:lstStyle/>
          <a:p>
            <a:fld id="{D57F1E4F-1CFF-5643-939E-217C01CDF565}" type="slidenum">
              <a:rPr lang="en-US" smtClean="0"/>
              <a:pPr/>
              <a:t>49</a:t>
            </a:fld>
            <a:endParaRPr lang="en-US" dirty="0"/>
          </a:p>
        </p:txBody>
      </p:sp>
      <p:graphicFrame>
        <p:nvGraphicFramePr>
          <p:cNvPr id="5" name="Table 4">
            <a:extLst>
              <a:ext uri="{FF2B5EF4-FFF2-40B4-BE49-F238E27FC236}">
                <a16:creationId xmlns:a16="http://schemas.microsoft.com/office/drawing/2014/main" id="{92724C51-7B68-C81C-89D7-2784CEB20107}"/>
              </a:ext>
            </a:extLst>
          </p:cNvPr>
          <p:cNvGraphicFramePr>
            <a:graphicFrameLocks noGrp="1"/>
          </p:cNvGraphicFramePr>
          <p:nvPr>
            <p:extLst>
              <p:ext uri="{D42A27DB-BD31-4B8C-83A1-F6EECF244321}">
                <p14:modId xmlns:p14="http://schemas.microsoft.com/office/powerpoint/2010/main" val="3482775254"/>
              </p:ext>
            </p:extLst>
          </p:nvPr>
        </p:nvGraphicFramePr>
        <p:xfrm>
          <a:off x="1271464" y="1268760"/>
          <a:ext cx="10060295" cy="5374548"/>
        </p:xfrm>
        <a:graphic>
          <a:graphicData uri="http://schemas.openxmlformats.org/drawingml/2006/table">
            <a:tbl>
              <a:tblPr firstRow="1" firstCol="1" bandRow="1">
                <a:tableStyleId>{5C22544A-7EE6-4342-B048-85BDC9FD1C3A}</a:tableStyleId>
              </a:tblPr>
              <a:tblGrid>
                <a:gridCol w="1008112">
                  <a:extLst>
                    <a:ext uri="{9D8B030D-6E8A-4147-A177-3AD203B41FA5}">
                      <a16:colId xmlns:a16="http://schemas.microsoft.com/office/drawing/2014/main" val="2280126147"/>
                    </a:ext>
                  </a:extLst>
                </a:gridCol>
                <a:gridCol w="792088">
                  <a:extLst>
                    <a:ext uri="{9D8B030D-6E8A-4147-A177-3AD203B41FA5}">
                      <a16:colId xmlns:a16="http://schemas.microsoft.com/office/drawing/2014/main" val="1003344736"/>
                    </a:ext>
                  </a:extLst>
                </a:gridCol>
                <a:gridCol w="1008112">
                  <a:extLst>
                    <a:ext uri="{9D8B030D-6E8A-4147-A177-3AD203B41FA5}">
                      <a16:colId xmlns:a16="http://schemas.microsoft.com/office/drawing/2014/main" val="2958300646"/>
                    </a:ext>
                  </a:extLst>
                </a:gridCol>
                <a:gridCol w="936104">
                  <a:extLst>
                    <a:ext uri="{9D8B030D-6E8A-4147-A177-3AD203B41FA5}">
                      <a16:colId xmlns:a16="http://schemas.microsoft.com/office/drawing/2014/main" val="1923260609"/>
                    </a:ext>
                  </a:extLst>
                </a:gridCol>
                <a:gridCol w="936104">
                  <a:extLst>
                    <a:ext uri="{9D8B030D-6E8A-4147-A177-3AD203B41FA5}">
                      <a16:colId xmlns:a16="http://schemas.microsoft.com/office/drawing/2014/main" val="2463835651"/>
                    </a:ext>
                  </a:extLst>
                </a:gridCol>
                <a:gridCol w="1203311">
                  <a:extLst>
                    <a:ext uri="{9D8B030D-6E8A-4147-A177-3AD203B41FA5}">
                      <a16:colId xmlns:a16="http://schemas.microsoft.com/office/drawing/2014/main" val="1631622887"/>
                    </a:ext>
                  </a:extLst>
                </a:gridCol>
                <a:gridCol w="1277390">
                  <a:extLst>
                    <a:ext uri="{9D8B030D-6E8A-4147-A177-3AD203B41FA5}">
                      <a16:colId xmlns:a16="http://schemas.microsoft.com/office/drawing/2014/main" val="3679852788"/>
                    </a:ext>
                  </a:extLst>
                </a:gridCol>
                <a:gridCol w="1458914">
                  <a:extLst>
                    <a:ext uri="{9D8B030D-6E8A-4147-A177-3AD203B41FA5}">
                      <a16:colId xmlns:a16="http://schemas.microsoft.com/office/drawing/2014/main" val="2057701350"/>
                    </a:ext>
                  </a:extLst>
                </a:gridCol>
                <a:gridCol w="1440160">
                  <a:extLst>
                    <a:ext uri="{9D8B030D-6E8A-4147-A177-3AD203B41FA5}">
                      <a16:colId xmlns:a16="http://schemas.microsoft.com/office/drawing/2014/main" val="1332100538"/>
                    </a:ext>
                  </a:extLst>
                </a:gridCol>
              </a:tblGrid>
              <a:tr h="1152128">
                <a:tc>
                  <a:txBody>
                    <a:bodyPr/>
                    <a:lstStyle/>
                    <a:p>
                      <a:pPr>
                        <a:lnSpc>
                          <a:spcPct val="150000"/>
                        </a:lnSpc>
                        <a:spcBef>
                          <a:spcPts val="600"/>
                        </a:spcBef>
                        <a:spcAft>
                          <a:spcPts val="600"/>
                        </a:spcAft>
                      </a:pPr>
                      <a:r>
                        <a:rPr lang="en-IN" sz="2000" b="1" dirty="0">
                          <a:effectLst/>
                        </a:rPr>
                        <a:t>Circuit</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gridSpan="4">
                  <a:txBody>
                    <a:bodyPr/>
                    <a:lstStyle/>
                    <a:p>
                      <a:pPr>
                        <a:lnSpc>
                          <a:spcPct val="150000"/>
                        </a:lnSpc>
                        <a:spcBef>
                          <a:spcPts val="600"/>
                        </a:spcBef>
                        <a:spcAft>
                          <a:spcPts val="600"/>
                        </a:spcAft>
                      </a:pPr>
                      <a:r>
                        <a:rPr lang="en-IN" sz="2000" b="1">
                          <a:effectLst/>
                        </a:rPr>
                        <a:t>Existing ECRL Logic Power Dissipation(uw)</a:t>
                      </a:r>
                      <a:endParaRPr lang="en-IN" sz="20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nSpc>
                          <a:spcPct val="150000"/>
                        </a:lnSpc>
                        <a:spcBef>
                          <a:spcPts val="600"/>
                        </a:spcBef>
                        <a:spcAft>
                          <a:spcPts val="600"/>
                        </a:spcAft>
                      </a:pPr>
                      <a:r>
                        <a:rPr lang="en-IN" sz="2000" b="1" dirty="0">
                          <a:effectLst/>
                        </a:rPr>
                        <a:t>Proposed N-P ECRL Logic Power Dissipation(</a:t>
                      </a:r>
                      <a:r>
                        <a:rPr lang="en-IN" sz="2000" b="1" dirty="0" err="1">
                          <a:effectLst/>
                        </a:rPr>
                        <a:t>uw</a:t>
                      </a:r>
                      <a:r>
                        <a:rPr lang="en-IN" sz="2000" b="1" dirty="0">
                          <a:effectLst/>
                        </a:rPr>
                        <a:t>)</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340023867"/>
                  </a:ext>
                </a:extLst>
              </a:tr>
              <a:tr h="936104">
                <a:tc>
                  <a:txBody>
                    <a:bodyPr/>
                    <a:lstStyle/>
                    <a:p>
                      <a:pPr>
                        <a:lnSpc>
                          <a:spcPct val="150000"/>
                        </a:lnSpc>
                        <a:spcBef>
                          <a:spcPts val="600"/>
                        </a:spcBef>
                        <a:spcAft>
                          <a:spcPts val="600"/>
                        </a:spcAft>
                      </a:pPr>
                      <a:r>
                        <a:rPr lang="en-IN" sz="2000" b="1">
                          <a:effectLst/>
                        </a:rPr>
                        <a:t> </a:t>
                      </a:r>
                      <a:endParaRPr lang="en-IN" sz="20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VDD</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TRI</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VDD (12fF)</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TRI (12fF)</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VDD</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TRI</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VDD (12fF)</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TRI (12fF)</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04086774"/>
                  </a:ext>
                </a:extLst>
              </a:tr>
              <a:tr h="1512168">
                <a:tc>
                  <a:txBody>
                    <a:bodyPr/>
                    <a:lstStyle/>
                    <a:p>
                      <a:pPr>
                        <a:lnSpc>
                          <a:spcPct val="150000"/>
                        </a:lnSpc>
                        <a:spcBef>
                          <a:spcPts val="600"/>
                        </a:spcBef>
                        <a:spcAft>
                          <a:spcPts val="600"/>
                        </a:spcAft>
                      </a:pPr>
                      <a:r>
                        <a:rPr lang="en-IN" sz="2000" b="1">
                          <a:effectLst/>
                        </a:rPr>
                        <a:t>2X2VM</a:t>
                      </a:r>
                      <a:endParaRPr lang="en-IN" sz="20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2.171</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0.1318</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3.257</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0.315</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2.871</a:t>
                      </a:r>
                    </a:p>
                    <a:p>
                      <a:pPr>
                        <a:lnSpc>
                          <a:spcPct val="150000"/>
                        </a:lnSpc>
                        <a:spcBef>
                          <a:spcPts val="600"/>
                        </a:spcBef>
                        <a:spcAft>
                          <a:spcPts val="600"/>
                        </a:spcAft>
                      </a:pPr>
                      <a:r>
                        <a:rPr lang="en-IN" sz="1600" b="1" dirty="0">
                          <a:effectLst/>
                          <a:sym typeface="Wingdings" panose="05000000000000000000" pitchFamily="2" charset="2"/>
                        </a:rPr>
                        <a:t></a:t>
                      </a:r>
                      <a:r>
                        <a:rPr lang="en-IN" sz="1600" b="1" dirty="0">
                          <a:effectLst/>
                        </a:rPr>
                        <a:t>13.81%d</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0.121</a:t>
                      </a:r>
                    </a:p>
                    <a:p>
                      <a:pPr>
                        <a:lnSpc>
                          <a:spcPct val="150000"/>
                        </a:lnSpc>
                        <a:spcBef>
                          <a:spcPts val="600"/>
                        </a:spcBef>
                        <a:spcAft>
                          <a:spcPts val="600"/>
                        </a:spcAft>
                      </a:pPr>
                      <a:r>
                        <a:rPr lang="en-IN" sz="1600" b="1" dirty="0">
                          <a:effectLst/>
                          <a:sym typeface="Wingdings" panose="05000000000000000000" pitchFamily="2" charset="2"/>
                        </a:rPr>
                        <a:t></a:t>
                      </a:r>
                      <a:r>
                        <a:rPr lang="en-IN" sz="1600" b="1" dirty="0">
                          <a:effectLst/>
                        </a:rPr>
                        <a:t>8.19%d</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3.948</a:t>
                      </a:r>
                    </a:p>
                    <a:p>
                      <a:pPr>
                        <a:lnSpc>
                          <a:spcPct val="150000"/>
                        </a:lnSpc>
                        <a:spcBef>
                          <a:spcPts val="600"/>
                        </a:spcBef>
                        <a:spcAft>
                          <a:spcPts val="600"/>
                        </a:spcAft>
                      </a:pPr>
                      <a:r>
                        <a:rPr lang="en-IN" sz="1600" b="1">
                          <a:effectLst/>
                          <a:sym typeface="Wingdings" panose="05000000000000000000" pitchFamily="2" charset="2"/>
                        </a:rPr>
                        <a:t></a:t>
                      </a:r>
                      <a:r>
                        <a:rPr lang="en-IN" sz="1600" b="1">
                          <a:effectLst/>
                        </a:rPr>
                        <a:t>21.21%i</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5.490</a:t>
                      </a:r>
                    </a:p>
                    <a:p>
                      <a:pPr>
                        <a:lnSpc>
                          <a:spcPct val="150000"/>
                        </a:lnSpc>
                        <a:spcBef>
                          <a:spcPts val="600"/>
                        </a:spcBef>
                        <a:spcAft>
                          <a:spcPts val="600"/>
                        </a:spcAft>
                      </a:pPr>
                      <a:r>
                        <a:rPr lang="en-IN" sz="1600" b="1">
                          <a:effectLst/>
                          <a:sym typeface="Wingdings" panose="05000000000000000000" pitchFamily="2" charset="2"/>
                        </a:rPr>
                        <a:t></a:t>
                      </a:r>
                      <a:r>
                        <a:rPr lang="en-IN" sz="1600" b="1">
                          <a:effectLst/>
                        </a:rPr>
                        <a:t>5.39%d</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28346141"/>
                  </a:ext>
                </a:extLst>
              </a:tr>
              <a:tr h="1774148">
                <a:tc>
                  <a:txBody>
                    <a:bodyPr/>
                    <a:lstStyle/>
                    <a:p>
                      <a:pPr>
                        <a:lnSpc>
                          <a:spcPct val="150000"/>
                        </a:lnSpc>
                        <a:spcBef>
                          <a:spcPts val="600"/>
                        </a:spcBef>
                        <a:spcAft>
                          <a:spcPts val="600"/>
                        </a:spcAft>
                      </a:pPr>
                      <a:r>
                        <a:rPr lang="en-IN" sz="2000" b="1" dirty="0">
                          <a:effectLst/>
                        </a:rPr>
                        <a:t>4X4VM</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34.77</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4.49</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38.27</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5.49</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4.984</a:t>
                      </a:r>
                    </a:p>
                    <a:p>
                      <a:pPr>
                        <a:lnSpc>
                          <a:spcPct val="150000"/>
                        </a:lnSpc>
                        <a:spcBef>
                          <a:spcPts val="600"/>
                        </a:spcBef>
                        <a:spcAft>
                          <a:spcPts val="600"/>
                        </a:spcAft>
                      </a:pPr>
                      <a:r>
                        <a:rPr lang="en-IN" sz="1600" b="1">
                          <a:effectLst/>
                          <a:sym typeface="Wingdings" panose="05000000000000000000" pitchFamily="2" charset="2"/>
                        </a:rPr>
                        <a:t></a:t>
                      </a:r>
                      <a:r>
                        <a:rPr lang="en-IN" sz="1600" b="1">
                          <a:effectLst/>
                        </a:rPr>
                        <a:t>85.66%d</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2.861</a:t>
                      </a:r>
                    </a:p>
                    <a:p>
                      <a:pPr>
                        <a:lnSpc>
                          <a:spcPct val="150000"/>
                        </a:lnSpc>
                        <a:spcBef>
                          <a:spcPts val="600"/>
                        </a:spcBef>
                        <a:spcAft>
                          <a:spcPts val="600"/>
                        </a:spcAft>
                      </a:pPr>
                      <a:r>
                        <a:rPr lang="en-IN" sz="1600" b="1" dirty="0">
                          <a:effectLst/>
                          <a:sym typeface="Wingdings" panose="05000000000000000000" pitchFamily="2" charset="2"/>
                        </a:rPr>
                        <a:t></a:t>
                      </a:r>
                      <a:r>
                        <a:rPr lang="en-IN" sz="1600" b="1" dirty="0">
                          <a:effectLst/>
                        </a:rPr>
                        <a:t>36.28%d</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4.984</a:t>
                      </a:r>
                    </a:p>
                    <a:p>
                      <a:pPr>
                        <a:lnSpc>
                          <a:spcPct val="150000"/>
                        </a:lnSpc>
                        <a:spcBef>
                          <a:spcPts val="600"/>
                        </a:spcBef>
                        <a:spcAft>
                          <a:spcPts val="600"/>
                        </a:spcAft>
                      </a:pPr>
                      <a:r>
                        <a:rPr lang="en-IN" sz="1600" b="1" dirty="0">
                          <a:effectLst/>
                          <a:sym typeface="Wingdings" panose="05000000000000000000" pitchFamily="2" charset="2"/>
                        </a:rPr>
                        <a:t></a:t>
                      </a:r>
                      <a:r>
                        <a:rPr lang="en-IN" sz="1600" b="1" dirty="0">
                          <a:effectLst/>
                        </a:rPr>
                        <a:t>86.97%d</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3.936</a:t>
                      </a:r>
                    </a:p>
                    <a:p>
                      <a:pPr>
                        <a:lnSpc>
                          <a:spcPct val="150000"/>
                        </a:lnSpc>
                        <a:spcBef>
                          <a:spcPts val="600"/>
                        </a:spcBef>
                        <a:spcAft>
                          <a:spcPts val="600"/>
                        </a:spcAft>
                      </a:pPr>
                      <a:r>
                        <a:rPr lang="en-IN" sz="1600" b="1" dirty="0">
                          <a:effectLst/>
                          <a:sym typeface="Wingdings" panose="05000000000000000000" pitchFamily="2" charset="2"/>
                        </a:rPr>
                        <a:t></a:t>
                      </a:r>
                      <a:r>
                        <a:rPr lang="en-IN" sz="1600" b="1" dirty="0">
                          <a:effectLst/>
                        </a:rPr>
                        <a:t>28.30%d</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1843704"/>
                  </a:ext>
                </a:extLst>
              </a:tr>
            </a:tbl>
          </a:graphicData>
        </a:graphic>
      </p:graphicFrame>
    </p:spTree>
    <p:extLst>
      <p:ext uri="{BB962C8B-B14F-4D97-AF65-F5344CB8AC3E}">
        <p14:creationId xmlns:p14="http://schemas.microsoft.com/office/powerpoint/2010/main" val="3765076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5FC8C-60FC-474F-8208-D86D03DEFB51}"/>
              </a:ext>
            </a:extLst>
          </p:cNvPr>
          <p:cNvSpPr>
            <a:spLocks noGrp="1"/>
          </p:cNvSpPr>
          <p:nvPr>
            <p:ph type="title"/>
          </p:nvPr>
        </p:nvSpPr>
        <p:spPr>
          <a:xfrm>
            <a:off x="3309918" y="285729"/>
            <a:ext cx="7501080" cy="785818"/>
          </a:xfrm>
        </p:spPr>
        <p:txBody>
          <a:bodyPr anchor="ctr">
            <a:normAutofit/>
          </a:bodyPr>
          <a:lstStyle/>
          <a:p>
            <a:r>
              <a:rPr lang="en-US" b="1" dirty="0">
                <a:latin typeface="Times New Roman"/>
                <a:cs typeface="Times New Roman"/>
              </a:rPr>
              <a:t>    INTRODUCTION</a:t>
            </a:r>
            <a:endParaRPr lang="en-US" dirty="0">
              <a:latin typeface="Times New Roman"/>
              <a:cs typeface="Times New Roman"/>
            </a:endParaRPr>
          </a:p>
        </p:txBody>
      </p:sp>
      <p:sp>
        <p:nvSpPr>
          <p:cNvPr id="3" name="Content Placeholder 2">
            <a:extLst>
              <a:ext uri="{FF2B5EF4-FFF2-40B4-BE49-F238E27FC236}">
                <a16:creationId xmlns:a16="http://schemas.microsoft.com/office/drawing/2014/main" id="{3A0A5AEE-32EE-0C43-A9E0-8D02F7F79D28}"/>
              </a:ext>
            </a:extLst>
          </p:cNvPr>
          <p:cNvSpPr>
            <a:spLocks noGrp="1"/>
          </p:cNvSpPr>
          <p:nvPr>
            <p:ph idx="1"/>
          </p:nvPr>
        </p:nvSpPr>
        <p:spPr>
          <a:xfrm>
            <a:off x="595274" y="1152908"/>
            <a:ext cx="10973334" cy="5579374"/>
          </a:xfrm>
        </p:spPr>
        <p:txBody>
          <a:bodyPr vert="horz" lIns="91440" tIns="45720" rIns="91440" bIns="45720" rtlCol="0" anchor="t">
            <a:noAutofit/>
          </a:bodyPr>
          <a:lstStyle/>
          <a:p>
            <a:pPr algn="just">
              <a:lnSpc>
                <a:spcPct val="150000"/>
              </a:lnSpc>
              <a:spcBef>
                <a:spcPts val="600"/>
              </a:spcBef>
              <a:spcAft>
                <a:spcPts val="600"/>
              </a:spcAf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During the past decades CMOS was responsible for creating low power equipment. Though CMOS technology provides circuits with very low static power dissipation, during the switching operation currents are generated, due to the discharge of load capacitances, which cause power dissipation increasing with the clock frequency. Power dissipation in CMOS can be reduced by decreasing the terminal capacitance value and by reducing the voltage supply. This results in low performance of device.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The Adiabatic technique prevents such losses. Hence Adiabatic logic is proposed for low power consumption in later researches. Efficient charge recovery logic (ECRL) is one of the standard logic styles investigated from Adiabatic logic. It is observed that ECRL has a voltage drop problem and increase in delay. Therefore, N-P based ECRL logic is proposed to overcome the disadvantages of ECRL Adiabatic logic</a:t>
            </a:r>
            <a:r>
              <a:rPr lang="en-US" sz="2800" dirty="0">
                <a:latin typeface="Times New Roman"/>
                <a:cs typeface="Times New Roman"/>
              </a:rPr>
              <a:t>.</a:t>
            </a:r>
          </a:p>
        </p:txBody>
      </p:sp>
      <p:sp>
        <p:nvSpPr>
          <p:cNvPr id="6" name="Footer Placeholder 5">
            <a:extLst>
              <a:ext uri="{FF2B5EF4-FFF2-40B4-BE49-F238E27FC236}">
                <a16:creationId xmlns:a16="http://schemas.microsoft.com/office/drawing/2014/main" id="{A8EBEDDF-C420-40DE-8D9B-1EB339EC4F48}"/>
              </a:ext>
            </a:extLst>
          </p:cNvPr>
          <p:cNvSpPr>
            <a:spLocks noGrp="1"/>
          </p:cNvSpPr>
          <p:nvPr>
            <p:ph type="ftr" sz="quarter" idx="11"/>
          </p:nvPr>
        </p:nvSpPr>
        <p:spPr>
          <a:xfrm>
            <a:off x="4572001" y="6460579"/>
            <a:ext cx="7619999" cy="365125"/>
          </a:xfrm>
        </p:spPr>
        <p:txBody>
          <a:bodyPr/>
          <a:lstStyle/>
          <a:p>
            <a:r>
              <a:rPr lang="en-US"/>
              <a:t>26-07-2021 Final Viva-voce</a:t>
            </a:r>
            <a:endParaRPr lang="en-US" dirty="0"/>
          </a:p>
        </p:txBody>
      </p:sp>
      <p:sp>
        <p:nvSpPr>
          <p:cNvPr id="7" name="Slide Number Placeholder 6">
            <a:extLst>
              <a:ext uri="{FF2B5EF4-FFF2-40B4-BE49-F238E27FC236}">
                <a16:creationId xmlns:a16="http://schemas.microsoft.com/office/drawing/2014/main" id="{2D775012-4D8A-450D-9407-2658D3BA52E0}"/>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40116515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0A4BB-696F-6BCE-0A92-76F07F06D7E5}"/>
              </a:ext>
            </a:extLst>
          </p:cNvPr>
          <p:cNvSpPr>
            <a:spLocks noGrp="1"/>
          </p:cNvSpPr>
          <p:nvPr>
            <p:ph type="title"/>
          </p:nvPr>
        </p:nvSpPr>
        <p:spPr>
          <a:xfrm>
            <a:off x="2927648" y="175159"/>
            <a:ext cx="8335623" cy="644650"/>
          </a:xfrm>
        </p:spPr>
        <p:txBody>
          <a:bodyPr>
            <a:normAutofit/>
          </a:bodyPr>
          <a:lstStyle/>
          <a:p>
            <a:r>
              <a:rPr lang="en-US" sz="2800" b="1" dirty="0">
                <a:latin typeface="Times New Roman" panose="02020603050405020304" pitchFamily="18" charset="0"/>
                <a:cs typeface="Times New Roman" panose="02020603050405020304" pitchFamily="18" charset="0"/>
              </a:rPr>
              <a:t>4.Delay Comparison table of basic gates</a:t>
            </a:r>
            <a:endParaRPr lang="en-IN" sz="2800" b="1"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0CD1ABF0-E6CA-3B13-A9BD-310F6F39BBAF}"/>
              </a:ext>
            </a:extLst>
          </p:cNvPr>
          <p:cNvSpPr>
            <a:spLocks noGrp="1"/>
          </p:cNvSpPr>
          <p:nvPr>
            <p:ph type="ftr" sz="quarter" idx="11"/>
          </p:nvPr>
        </p:nvSpPr>
        <p:spPr/>
        <p:txBody>
          <a:bodyPr/>
          <a:lstStyle/>
          <a:p>
            <a:r>
              <a:rPr lang="en-US"/>
              <a:t>26-07-2021 Final Viva-voce</a:t>
            </a:r>
            <a:endParaRPr lang="en-US" dirty="0"/>
          </a:p>
        </p:txBody>
      </p:sp>
      <p:sp>
        <p:nvSpPr>
          <p:cNvPr id="4" name="Slide Number Placeholder 3">
            <a:extLst>
              <a:ext uri="{FF2B5EF4-FFF2-40B4-BE49-F238E27FC236}">
                <a16:creationId xmlns:a16="http://schemas.microsoft.com/office/drawing/2014/main" id="{FCF69541-4ECC-6428-E9C0-A8B993864757}"/>
              </a:ext>
            </a:extLst>
          </p:cNvPr>
          <p:cNvSpPr>
            <a:spLocks noGrp="1"/>
          </p:cNvSpPr>
          <p:nvPr>
            <p:ph type="sldNum" sz="quarter" idx="12"/>
          </p:nvPr>
        </p:nvSpPr>
        <p:spPr/>
        <p:txBody>
          <a:bodyPr/>
          <a:lstStyle/>
          <a:p>
            <a:fld id="{D57F1E4F-1CFF-5643-939E-217C01CDF565}" type="slidenum">
              <a:rPr lang="en-US" smtClean="0"/>
              <a:pPr/>
              <a:t>50</a:t>
            </a:fld>
            <a:endParaRPr lang="en-US" dirty="0"/>
          </a:p>
        </p:txBody>
      </p:sp>
      <p:graphicFrame>
        <p:nvGraphicFramePr>
          <p:cNvPr id="5" name="Table 4">
            <a:extLst>
              <a:ext uri="{FF2B5EF4-FFF2-40B4-BE49-F238E27FC236}">
                <a16:creationId xmlns:a16="http://schemas.microsoft.com/office/drawing/2014/main" id="{B73A6844-43B1-E28A-535F-43791F943DFF}"/>
              </a:ext>
            </a:extLst>
          </p:cNvPr>
          <p:cNvGraphicFramePr>
            <a:graphicFrameLocks noGrp="1"/>
          </p:cNvGraphicFramePr>
          <p:nvPr>
            <p:extLst>
              <p:ext uri="{D42A27DB-BD31-4B8C-83A1-F6EECF244321}">
                <p14:modId xmlns:p14="http://schemas.microsoft.com/office/powerpoint/2010/main" val="2571949622"/>
              </p:ext>
            </p:extLst>
          </p:nvPr>
        </p:nvGraphicFramePr>
        <p:xfrm>
          <a:off x="1919536" y="836712"/>
          <a:ext cx="8397517" cy="5713793"/>
        </p:xfrm>
        <a:graphic>
          <a:graphicData uri="http://schemas.openxmlformats.org/drawingml/2006/table">
            <a:tbl>
              <a:tblPr firstRow="1" firstCol="1" bandRow="1">
                <a:tableStyleId>{5C22544A-7EE6-4342-B048-85BDC9FD1C3A}</a:tableStyleId>
              </a:tblPr>
              <a:tblGrid>
                <a:gridCol w="1116781">
                  <a:extLst>
                    <a:ext uri="{9D8B030D-6E8A-4147-A177-3AD203B41FA5}">
                      <a16:colId xmlns:a16="http://schemas.microsoft.com/office/drawing/2014/main" val="3439905987"/>
                    </a:ext>
                  </a:extLst>
                </a:gridCol>
                <a:gridCol w="931102">
                  <a:extLst>
                    <a:ext uri="{9D8B030D-6E8A-4147-A177-3AD203B41FA5}">
                      <a16:colId xmlns:a16="http://schemas.microsoft.com/office/drawing/2014/main" val="1262347253"/>
                    </a:ext>
                  </a:extLst>
                </a:gridCol>
                <a:gridCol w="695957">
                  <a:extLst>
                    <a:ext uri="{9D8B030D-6E8A-4147-A177-3AD203B41FA5}">
                      <a16:colId xmlns:a16="http://schemas.microsoft.com/office/drawing/2014/main" val="1629522590"/>
                    </a:ext>
                  </a:extLst>
                </a:gridCol>
                <a:gridCol w="915325">
                  <a:extLst>
                    <a:ext uri="{9D8B030D-6E8A-4147-A177-3AD203B41FA5}">
                      <a16:colId xmlns:a16="http://schemas.microsoft.com/office/drawing/2014/main" val="3069212232"/>
                    </a:ext>
                  </a:extLst>
                </a:gridCol>
                <a:gridCol w="1022857">
                  <a:extLst>
                    <a:ext uri="{9D8B030D-6E8A-4147-A177-3AD203B41FA5}">
                      <a16:colId xmlns:a16="http://schemas.microsoft.com/office/drawing/2014/main" val="3116878967"/>
                    </a:ext>
                  </a:extLst>
                </a:gridCol>
                <a:gridCol w="954037">
                  <a:extLst>
                    <a:ext uri="{9D8B030D-6E8A-4147-A177-3AD203B41FA5}">
                      <a16:colId xmlns:a16="http://schemas.microsoft.com/office/drawing/2014/main" val="1357718139"/>
                    </a:ext>
                  </a:extLst>
                </a:gridCol>
                <a:gridCol w="733808">
                  <a:extLst>
                    <a:ext uri="{9D8B030D-6E8A-4147-A177-3AD203B41FA5}">
                      <a16:colId xmlns:a16="http://schemas.microsoft.com/office/drawing/2014/main" val="3306113633"/>
                    </a:ext>
                  </a:extLst>
                </a:gridCol>
                <a:gridCol w="922206">
                  <a:extLst>
                    <a:ext uri="{9D8B030D-6E8A-4147-A177-3AD203B41FA5}">
                      <a16:colId xmlns:a16="http://schemas.microsoft.com/office/drawing/2014/main" val="2780131855"/>
                    </a:ext>
                  </a:extLst>
                </a:gridCol>
                <a:gridCol w="1105444">
                  <a:extLst>
                    <a:ext uri="{9D8B030D-6E8A-4147-A177-3AD203B41FA5}">
                      <a16:colId xmlns:a16="http://schemas.microsoft.com/office/drawing/2014/main" val="2273110472"/>
                    </a:ext>
                  </a:extLst>
                </a:gridCol>
              </a:tblGrid>
              <a:tr h="478833">
                <a:tc>
                  <a:txBody>
                    <a:bodyPr/>
                    <a:lstStyle/>
                    <a:p>
                      <a:pPr>
                        <a:lnSpc>
                          <a:spcPct val="107000"/>
                        </a:lnSpc>
                        <a:spcBef>
                          <a:spcPts val="600"/>
                        </a:spcBef>
                        <a:spcAft>
                          <a:spcPts val="800"/>
                        </a:spcAft>
                      </a:pPr>
                      <a:r>
                        <a:rPr lang="en-IN" sz="1600" b="1" dirty="0">
                          <a:effectLst/>
                        </a:rPr>
                        <a:t>Basic Gate</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gridSpan="4">
                  <a:txBody>
                    <a:bodyPr/>
                    <a:lstStyle/>
                    <a:p>
                      <a:pPr>
                        <a:lnSpc>
                          <a:spcPct val="107000"/>
                        </a:lnSpc>
                        <a:spcBef>
                          <a:spcPts val="600"/>
                        </a:spcBef>
                        <a:spcAft>
                          <a:spcPts val="800"/>
                        </a:spcAft>
                      </a:pPr>
                      <a:r>
                        <a:rPr lang="en-IN" sz="1600" b="1">
                          <a:effectLst/>
                        </a:rPr>
                        <a:t>Existing ECRL Logic Delay(ns)</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nSpc>
                          <a:spcPct val="107000"/>
                        </a:lnSpc>
                        <a:spcBef>
                          <a:spcPts val="600"/>
                        </a:spcBef>
                        <a:spcAft>
                          <a:spcPts val="800"/>
                        </a:spcAft>
                      </a:pPr>
                      <a:r>
                        <a:rPr lang="en-IN" sz="1600" b="1" dirty="0">
                          <a:effectLst/>
                        </a:rPr>
                        <a:t>  Proposed N-P Based ECRL Logic Delay(ns)</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46833686"/>
                  </a:ext>
                </a:extLst>
              </a:tr>
              <a:tr h="478833">
                <a:tc>
                  <a:txBody>
                    <a:bodyPr/>
                    <a:lstStyle/>
                    <a:p>
                      <a:pPr>
                        <a:lnSpc>
                          <a:spcPct val="107000"/>
                        </a:lnSpc>
                        <a:spcBef>
                          <a:spcPts val="600"/>
                        </a:spcBef>
                        <a:spcAft>
                          <a:spcPts val="800"/>
                        </a:spcAft>
                      </a:pPr>
                      <a:r>
                        <a:rPr lang="en-IN" sz="1600" b="1" dirty="0">
                          <a:effectLst/>
                        </a:rPr>
                        <a:t> </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VDD</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TRI</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VDD (12fF)</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TRI (12fF)</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VDD</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TRI</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VDD (12fF)</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TRI (12fF)</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79727687"/>
                  </a:ext>
                </a:extLst>
              </a:tr>
              <a:tr h="564145">
                <a:tc>
                  <a:txBody>
                    <a:bodyPr/>
                    <a:lstStyle/>
                    <a:p>
                      <a:pPr>
                        <a:lnSpc>
                          <a:spcPct val="107000"/>
                        </a:lnSpc>
                        <a:spcBef>
                          <a:spcPts val="600"/>
                        </a:spcBef>
                        <a:spcAft>
                          <a:spcPts val="800"/>
                        </a:spcAft>
                      </a:pPr>
                      <a:r>
                        <a:rPr lang="en-IN" sz="1600" b="1" dirty="0">
                          <a:effectLst/>
                        </a:rPr>
                        <a:t>1.INVERTER</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dirty="0">
                          <a:effectLst/>
                        </a:rPr>
                        <a:t>0.056</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4.709</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0.177</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4.805</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0.0612</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4.710</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0.176</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4.808</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89018098"/>
                  </a:ext>
                </a:extLst>
              </a:tr>
              <a:tr h="538586">
                <a:tc>
                  <a:txBody>
                    <a:bodyPr/>
                    <a:lstStyle/>
                    <a:p>
                      <a:pPr>
                        <a:lnSpc>
                          <a:spcPct val="107000"/>
                        </a:lnSpc>
                        <a:spcBef>
                          <a:spcPts val="600"/>
                        </a:spcBef>
                        <a:spcAft>
                          <a:spcPts val="800"/>
                        </a:spcAft>
                      </a:pPr>
                      <a:r>
                        <a:rPr lang="en-IN" sz="1600" b="1">
                          <a:effectLst/>
                        </a:rPr>
                        <a:t>2.OR </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dirty="0">
                          <a:effectLst/>
                        </a:rPr>
                        <a:t>0.029</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dirty="0">
                          <a:effectLst/>
                        </a:rPr>
                        <a:t>4.909</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0.127</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5.006</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0.0348</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0.005</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0.128</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5.007</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89661607"/>
                  </a:ext>
                </a:extLst>
              </a:tr>
              <a:tr h="695169">
                <a:tc>
                  <a:txBody>
                    <a:bodyPr/>
                    <a:lstStyle/>
                    <a:p>
                      <a:pPr>
                        <a:lnSpc>
                          <a:spcPct val="107000"/>
                        </a:lnSpc>
                        <a:spcBef>
                          <a:spcPts val="600"/>
                        </a:spcBef>
                        <a:spcAft>
                          <a:spcPts val="800"/>
                        </a:spcAft>
                      </a:pPr>
                      <a:r>
                        <a:rPr lang="en-IN" sz="1600" b="1">
                          <a:effectLst/>
                        </a:rPr>
                        <a:t>3.NOR</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0.111</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dirty="0">
                          <a:effectLst/>
                        </a:rPr>
                        <a:t>4.713</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0.288</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4.812</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0.118</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4.716</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0.273</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4.816</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53290203"/>
                  </a:ext>
                </a:extLst>
              </a:tr>
              <a:tr h="813139">
                <a:tc>
                  <a:txBody>
                    <a:bodyPr/>
                    <a:lstStyle/>
                    <a:p>
                      <a:pPr>
                        <a:lnSpc>
                          <a:spcPct val="107000"/>
                        </a:lnSpc>
                        <a:spcBef>
                          <a:spcPts val="600"/>
                        </a:spcBef>
                        <a:spcAft>
                          <a:spcPts val="800"/>
                        </a:spcAft>
                      </a:pPr>
                      <a:r>
                        <a:rPr lang="en-IN" sz="1600" b="1">
                          <a:effectLst/>
                        </a:rPr>
                        <a:t>4.AND</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dirty="0">
                          <a:effectLst/>
                        </a:rPr>
                        <a:t>0.117</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4.913</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dirty="0">
                          <a:effectLst/>
                        </a:rPr>
                        <a:t>0.287</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dirty="0">
                          <a:effectLst/>
                        </a:rPr>
                        <a:t>5.010</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0.112</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4.916</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0.271</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5.015</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24241403"/>
                  </a:ext>
                </a:extLst>
              </a:tr>
              <a:tr h="753105">
                <a:tc>
                  <a:txBody>
                    <a:bodyPr/>
                    <a:lstStyle/>
                    <a:p>
                      <a:pPr>
                        <a:lnSpc>
                          <a:spcPct val="107000"/>
                        </a:lnSpc>
                        <a:spcBef>
                          <a:spcPts val="600"/>
                        </a:spcBef>
                        <a:spcAft>
                          <a:spcPts val="800"/>
                        </a:spcAft>
                      </a:pPr>
                      <a:r>
                        <a:rPr lang="en-IN" sz="1600" b="1">
                          <a:effectLst/>
                        </a:rPr>
                        <a:t>5.NAND</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0.030</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4.709</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0.127</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4.806</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dirty="0">
                          <a:effectLst/>
                        </a:rPr>
                        <a:t>0.035</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dirty="0">
                          <a:effectLst/>
                        </a:rPr>
                        <a:t>4.710</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dirty="0">
                          <a:effectLst/>
                        </a:rPr>
                        <a:t>0.128</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4.808</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22703724"/>
                  </a:ext>
                </a:extLst>
              </a:tr>
              <a:tr h="732406">
                <a:tc>
                  <a:txBody>
                    <a:bodyPr/>
                    <a:lstStyle/>
                    <a:p>
                      <a:pPr>
                        <a:lnSpc>
                          <a:spcPct val="107000"/>
                        </a:lnSpc>
                        <a:spcBef>
                          <a:spcPts val="600"/>
                        </a:spcBef>
                        <a:spcAft>
                          <a:spcPts val="800"/>
                        </a:spcAft>
                      </a:pPr>
                      <a:r>
                        <a:rPr lang="en-IN" sz="1600" b="1">
                          <a:effectLst/>
                        </a:rPr>
                        <a:t>6.XOR</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0.111</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4.742</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0.281</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4.891</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0.108</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4.722</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dirty="0">
                          <a:effectLst/>
                        </a:rPr>
                        <a:t>0.267</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4.859</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6231487"/>
                  </a:ext>
                </a:extLst>
              </a:tr>
              <a:tr h="610005">
                <a:tc>
                  <a:txBody>
                    <a:bodyPr/>
                    <a:lstStyle/>
                    <a:p>
                      <a:pPr>
                        <a:lnSpc>
                          <a:spcPct val="107000"/>
                        </a:lnSpc>
                        <a:spcBef>
                          <a:spcPts val="600"/>
                        </a:spcBef>
                        <a:spcAft>
                          <a:spcPts val="800"/>
                        </a:spcAft>
                      </a:pPr>
                      <a:r>
                        <a:rPr lang="en-IN" sz="1600" b="1" dirty="0">
                          <a:effectLst/>
                        </a:rPr>
                        <a:t>7.XNOR</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0.077</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15.13</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5.152</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5.561</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5.124</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5.239</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a:effectLst/>
                        </a:rPr>
                        <a:t>5.282</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600"/>
                        </a:spcBef>
                        <a:spcAft>
                          <a:spcPts val="800"/>
                        </a:spcAft>
                      </a:pPr>
                      <a:r>
                        <a:rPr lang="en-IN" sz="1600" b="1" dirty="0">
                          <a:effectLst/>
                        </a:rPr>
                        <a:t>5.606</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34821178"/>
                  </a:ext>
                </a:extLst>
              </a:tr>
            </a:tbl>
          </a:graphicData>
        </a:graphic>
      </p:graphicFrame>
    </p:spTree>
    <p:extLst>
      <p:ext uri="{BB962C8B-B14F-4D97-AF65-F5344CB8AC3E}">
        <p14:creationId xmlns:p14="http://schemas.microsoft.com/office/powerpoint/2010/main" val="2042640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1FD7F-AE53-549A-62B5-8F9732F1C2CC}"/>
              </a:ext>
            </a:extLst>
          </p:cNvPr>
          <p:cNvSpPr>
            <a:spLocks noGrp="1"/>
          </p:cNvSpPr>
          <p:nvPr>
            <p:ph type="title"/>
          </p:nvPr>
        </p:nvSpPr>
        <p:spPr>
          <a:xfrm>
            <a:off x="4007768" y="258985"/>
            <a:ext cx="5040561" cy="528797"/>
          </a:xfrm>
        </p:spPr>
        <p:txBody>
          <a:bodyPr>
            <a:normAutofit fontScale="90000"/>
          </a:bodyPr>
          <a:lstStyle/>
          <a:p>
            <a:r>
              <a:rPr lang="en-US" sz="2400" b="1" dirty="0">
                <a:latin typeface="Times New Roman" panose="02020603050405020304" pitchFamily="18" charset="0"/>
                <a:cs typeface="Times New Roman" panose="02020603050405020304" pitchFamily="18" charset="0"/>
              </a:rPr>
              <a:t>5.Delay Comparison table of Adders</a:t>
            </a:r>
            <a:br>
              <a:rPr lang="en-US" dirty="0"/>
            </a:br>
            <a:endParaRPr lang="en-IN" dirty="0"/>
          </a:p>
        </p:txBody>
      </p:sp>
      <p:sp>
        <p:nvSpPr>
          <p:cNvPr id="3" name="Footer Placeholder 2">
            <a:extLst>
              <a:ext uri="{FF2B5EF4-FFF2-40B4-BE49-F238E27FC236}">
                <a16:creationId xmlns:a16="http://schemas.microsoft.com/office/drawing/2014/main" id="{2F3C2C42-677B-FFDA-852D-1632D5A119DA}"/>
              </a:ext>
            </a:extLst>
          </p:cNvPr>
          <p:cNvSpPr>
            <a:spLocks noGrp="1"/>
          </p:cNvSpPr>
          <p:nvPr>
            <p:ph type="ftr" sz="quarter" idx="11"/>
          </p:nvPr>
        </p:nvSpPr>
        <p:spPr/>
        <p:txBody>
          <a:bodyPr/>
          <a:lstStyle/>
          <a:p>
            <a:r>
              <a:rPr lang="en-US"/>
              <a:t>26-07-2021 Final Viva-voce</a:t>
            </a:r>
            <a:endParaRPr lang="en-US" dirty="0"/>
          </a:p>
        </p:txBody>
      </p:sp>
      <p:sp>
        <p:nvSpPr>
          <p:cNvPr id="4" name="Slide Number Placeholder 3">
            <a:extLst>
              <a:ext uri="{FF2B5EF4-FFF2-40B4-BE49-F238E27FC236}">
                <a16:creationId xmlns:a16="http://schemas.microsoft.com/office/drawing/2014/main" id="{963FF07D-D402-1C22-5054-C5DF48C9596C}"/>
              </a:ext>
            </a:extLst>
          </p:cNvPr>
          <p:cNvSpPr>
            <a:spLocks noGrp="1"/>
          </p:cNvSpPr>
          <p:nvPr>
            <p:ph type="sldNum" sz="quarter" idx="12"/>
          </p:nvPr>
        </p:nvSpPr>
        <p:spPr/>
        <p:txBody>
          <a:bodyPr/>
          <a:lstStyle/>
          <a:p>
            <a:fld id="{D57F1E4F-1CFF-5643-939E-217C01CDF565}" type="slidenum">
              <a:rPr lang="en-US" smtClean="0"/>
              <a:pPr/>
              <a:t>51</a:t>
            </a:fld>
            <a:endParaRPr lang="en-US" dirty="0"/>
          </a:p>
        </p:txBody>
      </p:sp>
      <p:graphicFrame>
        <p:nvGraphicFramePr>
          <p:cNvPr id="5" name="Table 4">
            <a:extLst>
              <a:ext uri="{FF2B5EF4-FFF2-40B4-BE49-F238E27FC236}">
                <a16:creationId xmlns:a16="http://schemas.microsoft.com/office/drawing/2014/main" id="{77D1B600-C860-50F7-1F66-3AC3C7570EBA}"/>
              </a:ext>
            </a:extLst>
          </p:cNvPr>
          <p:cNvGraphicFramePr>
            <a:graphicFrameLocks noGrp="1"/>
          </p:cNvGraphicFramePr>
          <p:nvPr>
            <p:extLst>
              <p:ext uri="{D42A27DB-BD31-4B8C-83A1-F6EECF244321}">
                <p14:modId xmlns:p14="http://schemas.microsoft.com/office/powerpoint/2010/main" val="121602475"/>
              </p:ext>
            </p:extLst>
          </p:nvPr>
        </p:nvGraphicFramePr>
        <p:xfrm>
          <a:off x="1579241" y="1152907"/>
          <a:ext cx="10078343" cy="4157596"/>
        </p:xfrm>
        <a:graphic>
          <a:graphicData uri="http://schemas.openxmlformats.org/drawingml/2006/table">
            <a:tbl>
              <a:tblPr firstRow="1" firstCol="1" bandRow="1">
                <a:tableStyleId>{5C22544A-7EE6-4342-B048-85BDC9FD1C3A}</a:tableStyleId>
              </a:tblPr>
              <a:tblGrid>
                <a:gridCol w="801189">
                  <a:extLst>
                    <a:ext uri="{9D8B030D-6E8A-4147-A177-3AD203B41FA5}">
                      <a16:colId xmlns:a16="http://schemas.microsoft.com/office/drawing/2014/main" val="670123920"/>
                    </a:ext>
                  </a:extLst>
                </a:gridCol>
                <a:gridCol w="1007390">
                  <a:extLst>
                    <a:ext uri="{9D8B030D-6E8A-4147-A177-3AD203B41FA5}">
                      <a16:colId xmlns:a16="http://schemas.microsoft.com/office/drawing/2014/main" val="857857010"/>
                    </a:ext>
                  </a:extLst>
                </a:gridCol>
                <a:gridCol w="1007390">
                  <a:extLst>
                    <a:ext uri="{9D8B030D-6E8A-4147-A177-3AD203B41FA5}">
                      <a16:colId xmlns:a16="http://schemas.microsoft.com/office/drawing/2014/main" val="741702995"/>
                    </a:ext>
                  </a:extLst>
                </a:gridCol>
                <a:gridCol w="1078332">
                  <a:extLst>
                    <a:ext uri="{9D8B030D-6E8A-4147-A177-3AD203B41FA5}">
                      <a16:colId xmlns:a16="http://schemas.microsoft.com/office/drawing/2014/main" val="3268573108"/>
                    </a:ext>
                  </a:extLst>
                </a:gridCol>
                <a:gridCol w="1199482">
                  <a:extLst>
                    <a:ext uri="{9D8B030D-6E8A-4147-A177-3AD203B41FA5}">
                      <a16:colId xmlns:a16="http://schemas.microsoft.com/office/drawing/2014/main" val="1235012296"/>
                    </a:ext>
                  </a:extLst>
                </a:gridCol>
                <a:gridCol w="1007390">
                  <a:extLst>
                    <a:ext uri="{9D8B030D-6E8A-4147-A177-3AD203B41FA5}">
                      <a16:colId xmlns:a16="http://schemas.microsoft.com/office/drawing/2014/main" val="835591829"/>
                    </a:ext>
                  </a:extLst>
                </a:gridCol>
                <a:gridCol w="1007390">
                  <a:extLst>
                    <a:ext uri="{9D8B030D-6E8A-4147-A177-3AD203B41FA5}">
                      <a16:colId xmlns:a16="http://schemas.microsoft.com/office/drawing/2014/main" val="4121452643"/>
                    </a:ext>
                  </a:extLst>
                </a:gridCol>
                <a:gridCol w="1078332">
                  <a:extLst>
                    <a:ext uri="{9D8B030D-6E8A-4147-A177-3AD203B41FA5}">
                      <a16:colId xmlns:a16="http://schemas.microsoft.com/office/drawing/2014/main" val="1981491417"/>
                    </a:ext>
                  </a:extLst>
                </a:gridCol>
                <a:gridCol w="1891448">
                  <a:extLst>
                    <a:ext uri="{9D8B030D-6E8A-4147-A177-3AD203B41FA5}">
                      <a16:colId xmlns:a16="http://schemas.microsoft.com/office/drawing/2014/main" val="2002611967"/>
                    </a:ext>
                  </a:extLst>
                </a:gridCol>
              </a:tblGrid>
              <a:tr h="730666">
                <a:tc>
                  <a:txBody>
                    <a:bodyPr/>
                    <a:lstStyle/>
                    <a:p>
                      <a:pPr>
                        <a:lnSpc>
                          <a:spcPct val="150000"/>
                        </a:lnSpc>
                        <a:spcBef>
                          <a:spcPts val="600"/>
                        </a:spcBef>
                        <a:spcAft>
                          <a:spcPts val="600"/>
                        </a:spcAft>
                      </a:pPr>
                      <a:r>
                        <a:rPr lang="en-IN" sz="1600" dirty="0">
                          <a:effectLst/>
                        </a:rPr>
                        <a:t>Circuit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gridSpan="4">
                  <a:txBody>
                    <a:bodyPr/>
                    <a:lstStyle/>
                    <a:p>
                      <a:pPr>
                        <a:lnSpc>
                          <a:spcPct val="150000"/>
                        </a:lnSpc>
                        <a:spcBef>
                          <a:spcPts val="600"/>
                        </a:spcBef>
                        <a:spcAft>
                          <a:spcPts val="600"/>
                        </a:spcAft>
                      </a:pPr>
                      <a:r>
                        <a:rPr lang="en-IN" sz="1600">
                          <a:effectLst/>
                        </a:rPr>
                        <a:t>Existing ECRL Logic Delay(ns)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nSpc>
                          <a:spcPct val="150000"/>
                        </a:lnSpc>
                        <a:spcBef>
                          <a:spcPts val="600"/>
                        </a:spcBef>
                        <a:spcAft>
                          <a:spcPts val="600"/>
                        </a:spcAft>
                      </a:pPr>
                      <a:r>
                        <a:rPr lang="en-IN" sz="1600" dirty="0">
                          <a:effectLst/>
                        </a:rPr>
                        <a:t>Proposed N-P Based ECRL Logic Delay(ns)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34925501"/>
                  </a:ext>
                </a:extLst>
              </a:tr>
              <a:tr h="923995">
                <a:tc>
                  <a:txBody>
                    <a:bodyPr/>
                    <a:lstStyle/>
                    <a:p>
                      <a:pPr>
                        <a:lnSpc>
                          <a:spcPct val="150000"/>
                        </a:lnSpc>
                        <a:spcBef>
                          <a:spcPts val="600"/>
                        </a:spcBef>
                        <a:spcAft>
                          <a:spcPts val="600"/>
                        </a:spcAft>
                      </a:pPr>
                      <a:r>
                        <a:rPr lang="en-IN" sz="1600" b="1">
                          <a:effectLst/>
                        </a:rPr>
                        <a:t> </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VDD</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TRI</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VDD (12fF)</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TRI (12Ff)</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VDD</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TRI</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VDD (12fF)</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TRI (12fF)</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89415859"/>
                  </a:ext>
                </a:extLst>
              </a:tr>
              <a:tr h="731090">
                <a:tc>
                  <a:txBody>
                    <a:bodyPr/>
                    <a:lstStyle/>
                    <a:p>
                      <a:pPr>
                        <a:lnSpc>
                          <a:spcPct val="150000"/>
                        </a:lnSpc>
                        <a:spcBef>
                          <a:spcPts val="600"/>
                        </a:spcBef>
                        <a:spcAft>
                          <a:spcPts val="600"/>
                        </a:spcAft>
                      </a:pPr>
                      <a:r>
                        <a:rPr lang="en-IN" sz="1600" b="1" dirty="0">
                          <a:effectLst/>
                        </a:rPr>
                        <a:t>1.HA</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5.088</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5.13</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5.267</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5.525</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5.099</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5.161</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5.262</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5.545</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18084930"/>
                  </a:ext>
                </a:extLst>
              </a:tr>
              <a:tr h="731090">
                <a:tc>
                  <a:txBody>
                    <a:bodyPr/>
                    <a:lstStyle/>
                    <a:p>
                      <a:pPr>
                        <a:lnSpc>
                          <a:spcPct val="150000"/>
                        </a:lnSpc>
                        <a:spcBef>
                          <a:spcPts val="600"/>
                        </a:spcBef>
                        <a:spcAft>
                          <a:spcPts val="600"/>
                        </a:spcAft>
                      </a:pPr>
                      <a:r>
                        <a:rPr lang="en-IN" sz="1600" b="1" dirty="0">
                          <a:effectLst/>
                        </a:rPr>
                        <a:t>2.FA</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0.095</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4.913</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0.022</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5.022</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0.001</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4.941</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0.003</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5.092</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56120698"/>
                  </a:ext>
                </a:extLst>
              </a:tr>
              <a:tr h="1040755">
                <a:tc>
                  <a:txBody>
                    <a:bodyPr/>
                    <a:lstStyle/>
                    <a:p>
                      <a:pPr>
                        <a:lnSpc>
                          <a:spcPct val="150000"/>
                        </a:lnSpc>
                        <a:spcBef>
                          <a:spcPts val="600"/>
                        </a:spcBef>
                        <a:spcAft>
                          <a:spcPts val="600"/>
                        </a:spcAft>
                      </a:pPr>
                      <a:r>
                        <a:rPr lang="en-IN" sz="1600" b="1" dirty="0">
                          <a:effectLst/>
                        </a:rPr>
                        <a:t>3.RCA</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0.001</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4.909</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0.002</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5.04</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0.001</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4.909</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0.002</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5.011</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75279897"/>
                  </a:ext>
                </a:extLst>
              </a:tr>
            </a:tbl>
          </a:graphicData>
        </a:graphic>
      </p:graphicFrame>
    </p:spTree>
    <p:extLst>
      <p:ext uri="{BB962C8B-B14F-4D97-AF65-F5344CB8AC3E}">
        <p14:creationId xmlns:p14="http://schemas.microsoft.com/office/powerpoint/2010/main" val="5086467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8E7A3-B8A8-6C15-6A88-982025B16D95}"/>
              </a:ext>
            </a:extLst>
          </p:cNvPr>
          <p:cNvSpPr>
            <a:spLocks noGrp="1"/>
          </p:cNvSpPr>
          <p:nvPr>
            <p:ph type="title"/>
          </p:nvPr>
        </p:nvSpPr>
        <p:spPr>
          <a:xfrm>
            <a:off x="2927648" y="588996"/>
            <a:ext cx="7056784" cy="463740"/>
          </a:xfrm>
        </p:spPr>
        <p:txBody>
          <a:bodyPr>
            <a:noAutofit/>
          </a:bodyPr>
          <a:lstStyle/>
          <a:p>
            <a:r>
              <a:rPr lang="en-US" sz="2800" b="1" dirty="0">
                <a:latin typeface="Times New Roman" panose="02020603050405020304" pitchFamily="18" charset="0"/>
                <a:cs typeface="Times New Roman" panose="02020603050405020304" pitchFamily="18" charset="0"/>
              </a:rPr>
              <a:t>4.Delay Comparison table of multipliers</a:t>
            </a:r>
            <a:endParaRPr lang="en-IN" sz="2800" b="1"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A6457AA8-5377-7359-14A8-8BF90F2502E3}"/>
              </a:ext>
            </a:extLst>
          </p:cNvPr>
          <p:cNvSpPr>
            <a:spLocks noGrp="1"/>
          </p:cNvSpPr>
          <p:nvPr>
            <p:ph type="ftr" sz="quarter" idx="11"/>
          </p:nvPr>
        </p:nvSpPr>
        <p:spPr/>
        <p:txBody>
          <a:bodyPr/>
          <a:lstStyle/>
          <a:p>
            <a:r>
              <a:rPr lang="en-US"/>
              <a:t>26-07-2021 Final Viva-voce</a:t>
            </a:r>
            <a:endParaRPr lang="en-US" dirty="0"/>
          </a:p>
        </p:txBody>
      </p:sp>
      <p:sp>
        <p:nvSpPr>
          <p:cNvPr id="4" name="Slide Number Placeholder 3">
            <a:extLst>
              <a:ext uri="{FF2B5EF4-FFF2-40B4-BE49-F238E27FC236}">
                <a16:creationId xmlns:a16="http://schemas.microsoft.com/office/drawing/2014/main" id="{3EA9C2C2-2570-4517-EF29-767B9EED26DB}"/>
              </a:ext>
            </a:extLst>
          </p:cNvPr>
          <p:cNvSpPr>
            <a:spLocks noGrp="1"/>
          </p:cNvSpPr>
          <p:nvPr>
            <p:ph type="sldNum" sz="quarter" idx="12"/>
          </p:nvPr>
        </p:nvSpPr>
        <p:spPr/>
        <p:txBody>
          <a:bodyPr/>
          <a:lstStyle/>
          <a:p>
            <a:fld id="{D57F1E4F-1CFF-5643-939E-217C01CDF565}" type="slidenum">
              <a:rPr lang="en-US" smtClean="0"/>
              <a:pPr/>
              <a:t>52</a:t>
            </a:fld>
            <a:endParaRPr lang="en-US" dirty="0"/>
          </a:p>
        </p:txBody>
      </p:sp>
      <p:graphicFrame>
        <p:nvGraphicFramePr>
          <p:cNvPr id="5" name="Table 4">
            <a:extLst>
              <a:ext uri="{FF2B5EF4-FFF2-40B4-BE49-F238E27FC236}">
                <a16:creationId xmlns:a16="http://schemas.microsoft.com/office/drawing/2014/main" id="{5A6FA15C-6794-B2D0-A31A-12518120ACB2}"/>
              </a:ext>
            </a:extLst>
          </p:cNvPr>
          <p:cNvGraphicFramePr>
            <a:graphicFrameLocks noGrp="1"/>
          </p:cNvGraphicFramePr>
          <p:nvPr>
            <p:extLst>
              <p:ext uri="{D42A27DB-BD31-4B8C-83A1-F6EECF244321}">
                <p14:modId xmlns:p14="http://schemas.microsoft.com/office/powerpoint/2010/main" val="3398670396"/>
              </p:ext>
            </p:extLst>
          </p:nvPr>
        </p:nvGraphicFramePr>
        <p:xfrm>
          <a:off x="1595500" y="1340768"/>
          <a:ext cx="9001000" cy="4218984"/>
        </p:xfrm>
        <a:graphic>
          <a:graphicData uri="http://schemas.openxmlformats.org/drawingml/2006/table">
            <a:tbl>
              <a:tblPr firstRow="1" firstCol="1" bandRow="1">
                <a:tableStyleId>{5C22544A-7EE6-4342-B048-85BDC9FD1C3A}</a:tableStyleId>
              </a:tblPr>
              <a:tblGrid>
                <a:gridCol w="1286436">
                  <a:extLst>
                    <a:ext uri="{9D8B030D-6E8A-4147-A177-3AD203B41FA5}">
                      <a16:colId xmlns:a16="http://schemas.microsoft.com/office/drawing/2014/main" val="3544806176"/>
                    </a:ext>
                  </a:extLst>
                </a:gridCol>
                <a:gridCol w="832533">
                  <a:extLst>
                    <a:ext uri="{9D8B030D-6E8A-4147-A177-3AD203B41FA5}">
                      <a16:colId xmlns:a16="http://schemas.microsoft.com/office/drawing/2014/main" val="1682479305"/>
                    </a:ext>
                  </a:extLst>
                </a:gridCol>
                <a:gridCol w="834382">
                  <a:extLst>
                    <a:ext uri="{9D8B030D-6E8A-4147-A177-3AD203B41FA5}">
                      <a16:colId xmlns:a16="http://schemas.microsoft.com/office/drawing/2014/main" val="2685494292"/>
                    </a:ext>
                  </a:extLst>
                </a:gridCol>
                <a:gridCol w="904606">
                  <a:extLst>
                    <a:ext uri="{9D8B030D-6E8A-4147-A177-3AD203B41FA5}">
                      <a16:colId xmlns:a16="http://schemas.microsoft.com/office/drawing/2014/main" val="1112115722"/>
                    </a:ext>
                  </a:extLst>
                </a:gridCol>
                <a:gridCol w="1005324">
                  <a:extLst>
                    <a:ext uri="{9D8B030D-6E8A-4147-A177-3AD203B41FA5}">
                      <a16:colId xmlns:a16="http://schemas.microsoft.com/office/drawing/2014/main" val="541363460"/>
                    </a:ext>
                  </a:extLst>
                </a:gridCol>
                <a:gridCol w="833457">
                  <a:extLst>
                    <a:ext uri="{9D8B030D-6E8A-4147-A177-3AD203B41FA5}">
                      <a16:colId xmlns:a16="http://schemas.microsoft.com/office/drawing/2014/main" val="2123305618"/>
                    </a:ext>
                  </a:extLst>
                </a:gridCol>
                <a:gridCol w="834382">
                  <a:extLst>
                    <a:ext uri="{9D8B030D-6E8A-4147-A177-3AD203B41FA5}">
                      <a16:colId xmlns:a16="http://schemas.microsoft.com/office/drawing/2014/main" val="3448851126"/>
                    </a:ext>
                  </a:extLst>
                </a:gridCol>
                <a:gridCol w="904606">
                  <a:extLst>
                    <a:ext uri="{9D8B030D-6E8A-4147-A177-3AD203B41FA5}">
                      <a16:colId xmlns:a16="http://schemas.microsoft.com/office/drawing/2014/main" val="3415452202"/>
                    </a:ext>
                  </a:extLst>
                </a:gridCol>
                <a:gridCol w="1565274">
                  <a:extLst>
                    <a:ext uri="{9D8B030D-6E8A-4147-A177-3AD203B41FA5}">
                      <a16:colId xmlns:a16="http://schemas.microsoft.com/office/drawing/2014/main" val="3590509961"/>
                    </a:ext>
                  </a:extLst>
                </a:gridCol>
              </a:tblGrid>
              <a:tr h="936029">
                <a:tc>
                  <a:txBody>
                    <a:bodyPr/>
                    <a:lstStyle/>
                    <a:p>
                      <a:pPr>
                        <a:lnSpc>
                          <a:spcPct val="150000"/>
                        </a:lnSpc>
                        <a:spcBef>
                          <a:spcPts val="600"/>
                        </a:spcBef>
                        <a:spcAft>
                          <a:spcPts val="600"/>
                        </a:spcAft>
                      </a:pPr>
                      <a:r>
                        <a:rPr lang="en-IN" sz="2000" b="1" dirty="0">
                          <a:effectLst/>
                        </a:rPr>
                        <a:t>Circuit</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gridSpan="4">
                  <a:txBody>
                    <a:bodyPr/>
                    <a:lstStyle/>
                    <a:p>
                      <a:pPr>
                        <a:lnSpc>
                          <a:spcPct val="150000"/>
                        </a:lnSpc>
                        <a:spcBef>
                          <a:spcPts val="600"/>
                        </a:spcBef>
                        <a:spcAft>
                          <a:spcPts val="600"/>
                        </a:spcAft>
                      </a:pPr>
                      <a:r>
                        <a:rPr lang="en-IN" sz="1600" b="1" dirty="0">
                          <a:effectLst/>
                        </a:rPr>
                        <a:t>           Existing ECRL Logic Delay(ns)</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nSpc>
                          <a:spcPct val="150000"/>
                        </a:lnSpc>
                        <a:spcBef>
                          <a:spcPts val="600"/>
                        </a:spcBef>
                        <a:spcAft>
                          <a:spcPts val="600"/>
                        </a:spcAft>
                      </a:pPr>
                      <a:r>
                        <a:rPr lang="en-IN" sz="1600" b="1" dirty="0">
                          <a:effectLst/>
                        </a:rPr>
                        <a:t> Proposed N-P Based ECRL Logic Delay(ns)</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41871096"/>
                  </a:ext>
                </a:extLst>
              </a:tr>
              <a:tr h="936179">
                <a:tc>
                  <a:txBody>
                    <a:bodyPr/>
                    <a:lstStyle/>
                    <a:p>
                      <a:pPr>
                        <a:lnSpc>
                          <a:spcPct val="150000"/>
                        </a:lnSpc>
                        <a:spcBef>
                          <a:spcPts val="600"/>
                        </a:spcBef>
                        <a:spcAft>
                          <a:spcPts val="600"/>
                        </a:spcAft>
                      </a:pPr>
                      <a:r>
                        <a:rPr lang="en-IN" sz="2000" b="1">
                          <a:effectLst/>
                        </a:rPr>
                        <a:t> </a:t>
                      </a:r>
                      <a:endParaRPr lang="en-IN" sz="20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VDD</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TRI</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VDD (12fF)</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TRI (12fF)</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VDD</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TRI</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VDD (12fF)</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TRI (12fF)</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99325204"/>
                  </a:ext>
                </a:extLst>
              </a:tr>
              <a:tr h="1008112">
                <a:tc>
                  <a:txBody>
                    <a:bodyPr/>
                    <a:lstStyle/>
                    <a:p>
                      <a:pPr>
                        <a:lnSpc>
                          <a:spcPct val="150000"/>
                        </a:lnSpc>
                        <a:spcBef>
                          <a:spcPts val="600"/>
                        </a:spcBef>
                        <a:spcAft>
                          <a:spcPts val="600"/>
                        </a:spcAft>
                      </a:pPr>
                      <a:r>
                        <a:rPr lang="en-IN" sz="2000" b="1">
                          <a:effectLst/>
                        </a:rPr>
                        <a:t>1.2X2VM</a:t>
                      </a:r>
                      <a:endParaRPr lang="en-IN" sz="20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0.003</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0.004</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0.004</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5.056</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0.003</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4.934</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0.005</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5.079</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52003181"/>
                  </a:ext>
                </a:extLst>
              </a:tr>
              <a:tr h="1338664">
                <a:tc>
                  <a:txBody>
                    <a:bodyPr/>
                    <a:lstStyle/>
                    <a:p>
                      <a:pPr>
                        <a:lnSpc>
                          <a:spcPct val="150000"/>
                        </a:lnSpc>
                        <a:spcBef>
                          <a:spcPts val="600"/>
                        </a:spcBef>
                        <a:spcAft>
                          <a:spcPts val="600"/>
                        </a:spcAft>
                      </a:pPr>
                      <a:r>
                        <a:rPr lang="en-IN" sz="2000" b="1" dirty="0">
                          <a:effectLst/>
                        </a:rPr>
                        <a:t>2.4X4VM</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0.008</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4.949</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0.009</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5.084</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1.079</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a:effectLst/>
                        </a:rPr>
                        <a:t>6.202</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1.245</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Bef>
                          <a:spcPts val="600"/>
                        </a:spcBef>
                        <a:spcAft>
                          <a:spcPts val="600"/>
                        </a:spcAft>
                      </a:pPr>
                      <a:r>
                        <a:rPr lang="en-IN" sz="1600" b="1" dirty="0">
                          <a:effectLst/>
                        </a:rPr>
                        <a:t>6.616</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68861159"/>
                  </a:ext>
                </a:extLst>
              </a:tr>
            </a:tbl>
          </a:graphicData>
        </a:graphic>
      </p:graphicFrame>
    </p:spTree>
    <p:extLst>
      <p:ext uri="{BB962C8B-B14F-4D97-AF65-F5344CB8AC3E}">
        <p14:creationId xmlns:p14="http://schemas.microsoft.com/office/powerpoint/2010/main" val="35430937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45B68-BEF9-46E6-AA35-DDFC604F347E}"/>
              </a:ext>
            </a:extLst>
          </p:cNvPr>
          <p:cNvSpPr>
            <a:spLocks noGrp="1"/>
          </p:cNvSpPr>
          <p:nvPr>
            <p:ph type="title"/>
          </p:nvPr>
        </p:nvSpPr>
        <p:spPr>
          <a:xfrm>
            <a:off x="767408" y="476672"/>
            <a:ext cx="10297144" cy="1280890"/>
          </a:xfrm>
        </p:spPr>
        <p:txBody>
          <a:bodyPr/>
          <a:lstStyle/>
          <a:p>
            <a:r>
              <a:rPr lang="en-US" b="1" dirty="0">
                <a:latin typeface="Times New Roman"/>
                <a:cs typeface="Times New Roman"/>
              </a:rPr>
              <a:t>                  </a:t>
            </a:r>
            <a:r>
              <a:rPr lang="en-US" b="1" dirty="0">
                <a:effectLst>
                  <a:outerShdw blurRad="38100" dist="38100" dir="2700000" algn="tl">
                    <a:srgbClr val="000000">
                      <a:alpha val="43137"/>
                    </a:srgbClr>
                  </a:outerShdw>
                </a:effectLst>
                <a:latin typeface="Times New Roman"/>
                <a:cs typeface="Times New Roman"/>
              </a:rPr>
              <a:t>CONCLUSION AND FUTURE SCOPE</a:t>
            </a:r>
          </a:p>
        </p:txBody>
      </p:sp>
      <p:sp>
        <p:nvSpPr>
          <p:cNvPr id="3" name="Content Placeholder 2">
            <a:extLst>
              <a:ext uri="{FF2B5EF4-FFF2-40B4-BE49-F238E27FC236}">
                <a16:creationId xmlns:a16="http://schemas.microsoft.com/office/drawing/2014/main" id="{A13143F6-8D63-4911-B97D-57BF3800B504}"/>
              </a:ext>
            </a:extLst>
          </p:cNvPr>
          <p:cNvSpPr>
            <a:spLocks noGrp="1"/>
          </p:cNvSpPr>
          <p:nvPr>
            <p:ph idx="1"/>
          </p:nvPr>
        </p:nvSpPr>
        <p:spPr>
          <a:xfrm>
            <a:off x="1590375" y="1587844"/>
            <a:ext cx="9914237" cy="4635673"/>
          </a:xfrm>
        </p:spPr>
        <p:txBody>
          <a:bodyPr vert="horz" lIns="91440" tIns="45720" rIns="91440" bIns="45720" rtlCol="0" anchor="t">
            <a:normAutofit fontScale="32500" lnSpcReduction="20000"/>
          </a:bodyPr>
          <a:lstStyle/>
          <a:p>
            <a:pPr algn="just">
              <a:lnSpc>
                <a:spcPct val="150000"/>
              </a:lnSpc>
              <a:spcBef>
                <a:spcPts val="600"/>
              </a:spcBef>
              <a:spcAft>
                <a:spcPts val="600"/>
              </a:spcAft>
              <a:buFont typeface="Wingdings" panose="05000000000000000000" pitchFamily="2" charset="2"/>
              <a:buChar char="Ø"/>
            </a:pPr>
            <a:r>
              <a:rPr lang="en-US" sz="6000" dirty="0">
                <a:latin typeface="Times New Roman"/>
                <a:cs typeface="Times New Roman"/>
              </a:rPr>
              <a:t>In this project,</a:t>
            </a:r>
            <a:r>
              <a:rPr lang="en-US" sz="6000" dirty="0">
                <a:latin typeface="Times New Roman"/>
                <a:ea typeface="+mn-lt"/>
                <a:cs typeface="Times New Roman"/>
              </a:rPr>
              <a:t> </a:t>
            </a:r>
            <a:r>
              <a:rPr lang="en-US" sz="6000" dirty="0">
                <a:effectLst/>
                <a:latin typeface="Times New Roman" panose="02020603050405020304" pitchFamily="18" charset="0"/>
                <a:ea typeface="Times New Roman" panose="02020603050405020304" pitchFamily="18" charset="0"/>
                <a:cs typeface="Times New Roman" panose="02020603050405020304" pitchFamily="18" charset="0"/>
              </a:rPr>
              <a:t>we have compared all the proposed basic gates, Adders and Multipliers with existing ECRL circuits. Hence the proposed N-P based ECRL adiabatic logic 4X4 Vedic Multiplier has 28.30% lesser power consumption when compared with existing ECRL 4X4 Vedic multiplier. Therefore, our proposed multiplier is faster, power efficient and requires small area than the existing ECRL and conventional CMOS multipliers. </a:t>
            </a:r>
            <a:r>
              <a:rPr lang="en-US" sz="6000" dirty="0">
                <a:latin typeface="Times New Roman"/>
                <a:ea typeface="+mn-lt"/>
                <a:cs typeface="+mn-lt"/>
              </a:rPr>
              <a:t>.</a:t>
            </a:r>
            <a:r>
              <a:rPr lang="en-US" sz="6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50000"/>
              </a:lnSpc>
              <a:spcBef>
                <a:spcPts val="600"/>
              </a:spcBef>
              <a:spcAft>
                <a:spcPts val="600"/>
              </a:spcAft>
              <a:buFont typeface="Wingdings" panose="05000000000000000000" pitchFamily="2" charset="2"/>
              <a:buChar char="Ø"/>
            </a:pPr>
            <a:r>
              <a:rPr lang="en-US" sz="6200" dirty="0">
                <a:effectLst/>
                <a:latin typeface="Times New Roman" panose="02020603050405020304" pitchFamily="18" charset="0"/>
                <a:ea typeface="Times New Roman" panose="02020603050405020304" pitchFamily="18" charset="0"/>
                <a:cs typeface="Times New Roman" panose="02020603050405020304" pitchFamily="18" charset="0"/>
              </a:rPr>
              <a:t>By utilizing  </a:t>
            </a:r>
            <a:r>
              <a:rPr lang="en-US" sz="6200" dirty="0" err="1">
                <a:effectLst/>
                <a:latin typeface="Times New Roman" panose="02020603050405020304" pitchFamily="18" charset="0"/>
                <a:ea typeface="Times New Roman" panose="02020603050405020304" pitchFamily="18" charset="0"/>
                <a:cs typeface="Times New Roman" panose="02020603050405020304" pitchFamily="18" charset="0"/>
              </a:rPr>
              <a:t>FinFET</a:t>
            </a:r>
            <a:r>
              <a:rPr lang="en-US" sz="6200" dirty="0">
                <a:effectLst/>
                <a:latin typeface="Times New Roman" panose="02020603050405020304" pitchFamily="18" charset="0"/>
                <a:ea typeface="Times New Roman" panose="02020603050405020304" pitchFamily="18" charset="0"/>
                <a:cs typeface="Times New Roman" panose="02020603050405020304" pitchFamily="18" charset="0"/>
              </a:rPr>
              <a:t> Technology, the power dissipation of the Vedic multiplier might be reduced better than that of the N-P based ECRL Adiabatic logic </a:t>
            </a:r>
            <a:r>
              <a:rPr lang="en-US" sz="6200">
                <a:effectLst/>
                <a:latin typeface="Times New Roman" panose="02020603050405020304" pitchFamily="18" charset="0"/>
                <a:ea typeface="Times New Roman" panose="02020603050405020304" pitchFamily="18" charset="0"/>
                <a:cs typeface="Times New Roman" panose="02020603050405020304" pitchFamily="18" charset="0"/>
              </a:rPr>
              <a:t>in </a:t>
            </a:r>
            <a:r>
              <a:rPr lang="en-US" sz="6200">
                <a:latin typeface="Times New Roman" panose="02020603050405020304" pitchFamily="18" charset="0"/>
                <a:ea typeface="Times New Roman" panose="02020603050405020304" pitchFamily="18" charset="0"/>
                <a:cs typeface="Times New Roman" panose="02020603050405020304" pitchFamily="18" charset="0"/>
              </a:rPr>
              <a:t>near</a:t>
            </a:r>
            <a:r>
              <a:rPr lang="en-US" sz="62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cs typeface="Times New Roman" panose="02020603050405020304" pitchFamily="18" charset="0"/>
              </a:rPr>
              <a:t>future. The Vedic multiplier is used in the implementation of faster real-time harder image processing, parallel FIR architecture, an asynchronous digital signal processor core, and image compression. </a:t>
            </a:r>
            <a:endParaRPr lang="en-IN" sz="6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Font typeface="Wingdings" charset="2"/>
              <a:buChar char="Ø"/>
            </a:pPr>
            <a:endParaRPr lang="en-US" sz="2800" dirty="0">
              <a:latin typeface="Times New Roman"/>
              <a:ea typeface="+mn-lt"/>
              <a:cs typeface="+mn-lt"/>
            </a:endParaRPr>
          </a:p>
        </p:txBody>
      </p:sp>
      <p:sp>
        <p:nvSpPr>
          <p:cNvPr id="6" name="Footer Placeholder 5">
            <a:extLst>
              <a:ext uri="{FF2B5EF4-FFF2-40B4-BE49-F238E27FC236}">
                <a16:creationId xmlns:a16="http://schemas.microsoft.com/office/drawing/2014/main" id="{E8104AF2-00A2-45F1-9402-38D88E517745}"/>
              </a:ext>
            </a:extLst>
          </p:cNvPr>
          <p:cNvSpPr>
            <a:spLocks noGrp="1"/>
          </p:cNvSpPr>
          <p:nvPr>
            <p:ph type="ftr" sz="quarter" idx="11"/>
          </p:nvPr>
        </p:nvSpPr>
        <p:spPr>
          <a:xfrm>
            <a:off x="5375921" y="6246969"/>
            <a:ext cx="1512168" cy="365125"/>
          </a:xfrm>
        </p:spPr>
        <p:txBody>
          <a:bodyPr/>
          <a:lstStyle/>
          <a:p>
            <a:r>
              <a:rPr lang="en-US"/>
              <a:t>26-07-2021 Final Viva-voce</a:t>
            </a:r>
            <a:endParaRPr lang="en-US" dirty="0"/>
          </a:p>
        </p:txBody>
      </p:sp>
      <p:sp>
        <p:nvSpPr>
          <p:cNvPr id="7" name="Slide Number Placeholder 6">
            <a:extLst>
              <a:ext uri="{FF2B5EF4-FFF2-40B4-BE49-F238E27FC236}">
                <a16:creationId xmlns:a16="http://schemas.microsoft.com/office/drawing/2014/main" id="{624EDDAE-D469-43AE-85EB-994149BD9253}"/>
              </a:ext>
            </a:extLst>
          </p:cNvPr>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24037472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72CB-D7CB-4BA0-AA96-C39F7CDAF8B0}"/>
              </a:ext>
            </a:extLst>
          </p:cNvPr>
          <p:cNvSpPr>
            <a:spLocks noGrp="1"/>
          </p:cNvSpPr>
          <p:nvPr>
            <p:ph type="title"/>
          </p:nvPr>
        </p:nvSpPr>
        <p:spPr>
          <a:xfrm>
            <a:off x="1674853" y="15950"/>
            <a:ext cx="9829759" cy="740840"/>
          </a:xfrm>
        </p:spPr>
        <p:txBody>
          <a:bodyPr/>
          <a:lstStyle/>
          <a:p>
            <a:pPr algn="ctr"/>
            <a:r>
              <a:rPr lang="en-US" b="1" dirty="0">
                <a:latin typeface="Times New Roman"/>
                <a:cs typeface="Calibri Light"/>
              </a:rPr>
              <a:t>REFERENCES</a:t>
            </a:r>
            <a:endParaRPr lang="en-US" dirty="0">
              <a:latin typeface="Times New Roman"/>
            </a:endParaRPr>
          </a:p>
        </p:txBody>
      </p:sp>
      <p:sp>
        <p:nvSpPr>
          <p:cNvPr id="3" name="Content Placeholder 2">
            <a:extLst>
              <a:ext uri="{FF2B5EF4-FFF2-40B4-BE49-F238E27FC236}">
                <a16:creationId xmlns:a16="http://schemas.microsoft.com/office/drawing/2014/main" id="{BA018A23-3C06-4C7D-9128-B69E3F77709F}"/>
              </a:ext>
            </a:extLst>
          </p:cNvPr>
          <p:cNvSpPr>
            <a:spLocks noGrp="1"/>
          </p:cNvSpPr>
          <p:nvPr>
            <p:ph idx="1"/>
          </p:nvPr>
        </p:nvSpPr>
        <p:spPr>
          <a:xfrm>
            <a:off x="1557635" y="947827"/>
            <a:ext cx="9946977" cy="5704800"/>
          </a:xfrm>
        </p:spPr>
        <p:txBody>
          <a:bodyPr vert="horz" lIns="91440" tIns="45720" rIns="91440" bIns="45720" rtlCol="0" anchor="t">
            <a:noAutofit/>
          </a:bodyPr>
          <a:lstStyle/>
          <a:p>
            <a:pPr marL="0" indent="0" algn="just">
              <a:buNone/>
            </a:pPr>
            <a:r>
              <a:rPr lang="en-US" sz="2400" dirty="0">
                <a:latin typeface="Times New Roman"/>
                <a:cs typeface="Calibri"/>
              </a:rPr>
              <a:t>1)</a:t>
            </a:r>
            <a:r>
              <a:rPr lang="en-US" sz="2400" dirty="0">
                <a:latin typeface="Times New Roman"/>
                <a:ea typeface="+mn-lt"/>
                <a:cs typeface="+mn-lt"/>
              </a:rPr>
              <a:t>V. </a:t>
            </a:r>
            <a:r>
              <a:rPr lang="en-US" sz="2400" dirty="0" err="1">
                <a:latin typeface="Times New Roman"/>
                <a:ea typeface="+mn-lt"/>
                <a:cs typeface="+mn-lt"/>
              </a:rPr>
              <a:t>Kunchigi</a:t>
            </a:r>
            <a:r>
              <a:rPr lang="en-US" sz="2400" dirty="0">
                <a:latin typeface="Times New Roman"/>
                <a:ea typeface="+mn-lt"/>
                <a:cs typeface="+mn-lt"/>
              </a:rPr>
              <a:t>, L. Kulkarni and S. Kulkarni, "High speed and area efficient </a:t>
            </a:r>
            <a:r>
              <a:rPr lang="en-US" sz="2400" dirty="0" err="1">
                <a:latin typeface="Times New Roman"/>
                <a:ea typeface="+mn-lt"/>
                <a:cs typeface="+mn-lt"/>
              </a:rPr>
              <a:t>vedic</a:t>
            </a:r>
            <a:r>
              <a:rPr lang="en-US" sz="2400" dirty="0">
                <a:latin typeface="Times New Roman"/>
                <a:ea typeface="+mn-lt"/>
                <a:cs typeface="+mn-lt"/>
              </a:rPr>
              <a:t> multiplier," 2017 International Conference on Devices, Circuits and Systems (ICDCS), 2017, pp. 360-364, </a:t>
            </a:r>
            <a:r>
              <a:rPr lang="en-US" sz="2400" dirty="0" err="1">
                <a:latin typeface="Times New Roman"/>
                <a:ea typeface="+mn-lt"/>
                <a:cs typeface="+mn-lt"/>
              </a:rPr>
              <a:t>doi</a:t>
            </a:r>
            <a:r>
              <a:rPr lang="en-US" sz="2400" dirty="0">
                <a:latin typeface="Times New Roman"/>
                <a:ea typeface="+mn-lt"/>
                <a:cs typeface="+mn-lt"/>
              </a:rPr>
              <a:t>: 10.1109/ICDCSyst.2012.6188747. </a:t>
            </a:r>
            <a:endParaRPr lang="en-US" sz="2400" dirty="0">
              <a:latin typeface="Times New Roman"/>
              <a:ea typeface="+mn-lt"/>
              <a:cs typeface="Calibri"/>
            </a:endParaRPr>
          </a:p>
          <a:p>
            <a:pPr marL="0" indent="0" algn="just">
              <a:buNone/>
            </a:pPr>
            <a:r>
              <a:rPr lang="en-US" sz="2400" dirty="0">
                <a:latin typeface="Times New Roman"/>
                <a:ea typeface="+mn-lt"/>
                <a:cs typeface="+mn-lt"/>
              </a:rPr>
              <a:t>2)S. K.C., S. M., G. B.C., L. D.M., Navya and P. N.V., "Performance Analysis of Parallel Prefix Adder for Datapath </a:t>
            </a:r>
            <a:r>
              <a:rPr lang="en-US" sz="2400" dirty="0" err="1">
                <a:latin typeface="Times New Roman"/>
                <a:ea typeface="+mn-lt"/>
                <a:cs typeface="+mn-lt"/>
              </a:rPr>
              <a:t>Vlsi</a:t>
            </a:r>
            <a:r>
              <a:rPr lang="en-US" sz="2400" dirty="0">
                <a:latin typeface="Times New Roman"/>
                <a:ea typeface="+mn-lt"/>
                <a:cs typeface="+mn-lt"/>
              </a:rPr>
              <a:t> Design," 2018 Second International Conference on Inventive Communication and Computational Technologies (ICICCT), 2018, pp. 1552-1555, </a:t>
            </a:r>
            <a:r>
              <a:rPr lang="en-US" sz="2400" dirty="0" err="1">
                <a:latin typeface="Times New Roman"/>
                <a:ea typeface="+mn-lt"/>
                <a:cs typeface="+mn-lt"/>
              </a:rPr>
              <a:t>doi</a:t>
            </a:r>
            <a:r>
              <a:rPr lang="en-US" sz="2400" dirty="0">
                <a:latin typeface="Times New Roman"/>
                <a:ea typeface="+mn-lt"/>
                <a:cs typeface="+mn-lt"/>
              </a:rPr>
              <a:t>: 10.1109/ICICCT.2018.8473087.</a:t>
            </a:r>
            <a:endParaRPr lang="en-US" sz="2400" dirty="0">
              <a:latin typeface="Times New Roman"/>
              <a:ea typeface="+mn-lt"/>
              <a:cs typeface="Calibri"/>
            </a:endParaRPr>
          </a:p>
          <a:p>
            <a:pPr marL="0" indent="0" algn="just">
              <a:buNone/>
            </a:pPr>
            <a:r>
              <a:rPr lang="en-US" sz="2400" dirty="0">
                <a:latin typeface="Times New Roman"/>
                <a:ea typeface="+mn-lt"/>
                <a:cs typeface="Calibri"/>
              </a:rPr>
              <a:t>3</a:t>
            </a:r>
            <a:r>
              <a:rPr lang="en-US" sz="2400" dirty="0">
                <a:latin typeface="Times New Roman"/>
                <a:cs typeface="Calibri"/>
              </a:rPr>
              <a:t>)</a:t>
            </a:r>
            <a:r>
              <a:rPr lang="en-US" sz="2400" dirty="0">
                <a:latin typeface="Times New Roman"/>
                <a:ea typeface="+mn-lt"/>
                <a:cs typeface="+mn-lt"/>
              </a:rPr>
              <a:t>Beaumont-Smith, Andrew &amp; Lim, Cheng chew. (2018). Parallel prefix adder design. 218-225. 10.1109/ARITH.2001.930122. </a:t>
            </a:r>
          </a:p>
          <a:p>
            <a:pPr marL="0" indent="0" algn="just">
              <a:buNone/>
            </a:pPr>
            <a:r>
              <a:rPr lang="en-US" sz="2400" dirty="0">
                <a:latin typeface="Times New Roman"/>
                <a:ea typeface="+mn-lt"/>
                <a:cs typeface="+mn-lt"/>
              </a:rPr>
              <a:t>4)A. Kant and S. Sharma, "Applications of </a:t>
            </a:r>
            <a:r>
              <a:rPr lang="en-US" sz="2400" dirty="0" err="1">
                <a:latin typeface="Times New Roman"/>
                <a:ea typeface="+mn-lt"/>
                <a:cs typeface="+mn-lt"/>
              </a:rPr>
              <a:t>vedic</a:t>
            </a:r>
            <a:r>
              <a:rPr lang="en-US" sz="2400" dirty="0">
                <a:latin typeface="Times New Roman"/>
                <a:ea typeface="+mn-lt"/>
                <a:cs typeface="+mn-lt"/>
              </a:rPr>
              <a:t> multiplier designs - A review," 2019 4th International Conference on Reliability, Infocom Technologies and Optimization (ICRITO) (Trends and Future Directions), 2019, pp. 1-6, </a:t>
            </a:r>
            <a:r>
              <a:rPr lang="en-US" sz="2400" dirty="0" err="1">
                <a:latin typeface="Times New Roman"/>
                <a:ea typeface="+mn-lt"/>
                <a:cs typeface="+mn-lt"/>
              </a:rPr>
              <a:t>doi</a:t>
            </a:r>
            <a:r>
              <a:rPr lang="en-US" sz="2400" dirty="0">
                <a:latin typeface="Times New Roman"/>
                <a:ea typeface="+mn-lt"/>
                <a:cs typeface="+mn-lt"/>
              </a:rPr>
              <a:t>: 10.1109/ICRITO.2015.7359309.</a:t>
            </a:r>
          </a:p>
        </p:txBody>
      </p:sp>
      <p:sp>
        <p:nvSpPr>
          <p:cNvPr id="6" name="Footer Placeholder 5">
            <a:extLst>
              <a:ext uri="{FF2B5EF4-FFF2-40B4-BE49-F238E27FC236}">
                <a16:creationId xmlns:a16="http://schemas.microsoft.com/office/drawing/2014/main" id="{C0AB1299-57AB-4CE2-80F0-5FE738EDD8AF}"/>
              </a:ext>
            </a:extLst>
          </p:cNvPr>
          <p:cNvSpPr>
            <a:spLocks noGrp="1"/>
          </p:cNvSpPr>
          <p:nvPr>
            <p:ph type="ftr" sz="quarter" idx="11"/>
          </p:nvPr>
        </p:nvSpPr>
        <p:spPr>
          <a:xfrm>
            <a:off x="4511824" y="6470064"/>
            <a:ext cx="7619999" cy="365125"/>
          </a:xfrm>
        </p:spPr>
        <p:txBody>
          <a:bodyPr/>
          <a:lstStyle/>
          <a:p>
            <a:r>
              <a:rPr lang="en-US"/>
              <a:t>26-07-2021 Final Viva-voce</a:t>
            </a:r>
            <a:endParaRPr lang="en-US" dirty="0"/>
          </a:p>
        </p:txBody>
      </p:sp>
      <p:sp>
        <p:nvSpPr>
          <p:cNvPr id="7" name="Slide Number Placeholder 6">
            <a:extLst>
              <a:ext uri="{FF2B5EF4-FFF2-40B4-BE49-F238E27FC236}">
                <a16:creationId xmlns:a16="http://schemas.microsoft.com/office/drawing/2014/main" id="{55EE7CB1-6F81-4D25-B6AF-7D416F92EECB}"/>
              </a:ext>
            </a:extLst>
          </p:cNvPr>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3996610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D3563-EDB1-4A34-ACBB-16BCEEE5EF71}"/>
              </a:ext>
            </a:extLst>
          </p:cNvPr>
          <p:cNvSpPr>
            <a:spLocks noGrp="1"/>
          </p:cNvSpPr>
          <p:nvPr>
            <p:ph idx="1"/>
          </p:nvPr>
        </p:nvSpPr>
        <p:spPr>
          <a:xfrm>
            <a:off x="3588050" y="2813221"/>
            <a:ext cx="4456671" cy="1110623"/>
          </a:xfrm>
        </p:spPr>
        <p:txBody>
          <a:bodyPr vert="horz" lIns="91440" tIns="45720" rIns="91440" bIns="45720" rtlCol="0" anchor="t">
            <a:normAutofit/>
          </a:bodyPr>
          <a:lstStyle/>
          <a:p>
            <a:pPr marL="0" indent="0">
              <a:buNone/>
            </a:pPr>
            <a:r>
              <a:rPr lang="en-US" sz="5400" b="1" dirty="0">
                <a:solidFill>
                  <a:schemeClr val="accent1"/>
                </a:solidFill>
                <a:latin typeface="Times New Roman"/>
                <a:cs typeface="Times New Roman"/>
              </a:rPr>
              <a:t>THANK YOU</a:t>
            </a:r>
          </a:p>
        </p:txBody>
      </p:sp>
      <p:sp>
        <p:nvSpPr>
          <p:cNvPr id="5" name="Footer Placeholder 4">
            <a:extLst>
              <a:ext uri="{FF2B5EF4-FFF2-40B4-BE49-F238E27FC236}">
                <a16:creationId xmlns:a16="http://schemas.microsoft.com/office/drawing/2014/main" id="{53318409-F792-4188-BB0B-859021F4C592}"/>
              </a:ext>
            </a:extLst>
          </p:cNvPr>
          <p:cNvSpPr>
            <a:spLocks noGrp="1"/>
          </p:cNvSpPr>
          <p:nvPr>
            <p:ph type="ftr" sz="quarter" idx="11"/>
          </p:nvPr>
        </p:nvSpPr>
        <p:spPr>
          <a:xfrm>
            <a:off x="4552263" y="6453336"/>
            <a:ext cx="7619999" cy="365125"/>
          </a:xfrm>
        </p:spPr>
        <p:txBody>
          <a:bodyPr/>
          <a:lstStyle/>
          <a:p>
            <a:r>
              <a:rPr lang="en-US"/>
              <a:t>26-07-2021 Final Viva-voce</a:t>
            </a:r>
            <a:endParaRPr lang="en-US" dirty="0"/>
          </a:p>
        </p:txBody>
      </p:sp>
      <p:sp>
        <p:nvSpPr>
          <p:cNvPr id="6" name="Slide Number Placeholder 5">
            <a:extLst>
              <a:ext uri="{FF2B5EF4-FFF2-40B4-BE49-F238E27FC236}">
                <a16:creationId xmlns:a16="http://schemas.microsoft.com/office/drawing/2014/main" id="{A2929CCE-B53B-4DC4-BF04-051DD6ED81E8}"/>
              </a:ext>
            </a:extLst>
          </p:cNvPr>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2054360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6E814-5658-9272-821F-AD02463CF292}"/>
              </a:ext>
            </a:extLst>
          </p:cNvPr>
          <p:cNvSpPr>
            <a:spLocks noGrp="1"/>
          </p:cNvSpPr>
          <p:nvPr>
            <p:ph type="title"/>
          </p:nvPr>
        </p:nvSpPr>
        <p:spPr>
          <a:xfrm>
            <a:off x="1775521" y="624110"/>
            <a:ext cx="9729092" cy="1280890"/>
          </a:xfrm>
        </p:spPr>
        <p:txBody>
          <a:bodyPr/>
          <a:lstStyle/>
          <a:p>
            <a:r>
              <a:rPr lang="en-US" b="1" dirty="0">
                <a:latin typeface="Times New Roman" panose="02020603050405020304" pitchFamily="18" charset="0"/>
                <a:cs typeface="Times New Roman" panose="02020603050405020304" pitchFamily="18" charset="0"/>
              </a:rPr>
              <a:t>Principle of CMOS and Adiabatic logic circuits</a:t>
            </a:r>
            <a:endParaRPr lang="en-IN"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A20F216D-98F5-354C-7B1E-9E55C49579B0}"/>
              </a:ext>
            </a:extLst>
          </p:cNvPr>
          <p:cNvPicPr>
            <a:picLocks noGrp="1" noChangeAspect="1"/>
          </p:cNvPicPr>
          <p:nvPr>
            <p:ph idx="1"/>
          </p:nvPr>
        </p:nvPicPr>
        <p:blipFill>
          <a:blip r:embed="rId2"/>
          <a:stretch>
            <a:fillRect/>
          </a:stretch>
        </p:blipFill>
        <p:spPr>
          <a:xfrm>
            <a:off x="2279575" y="1796127"/>
            <a:ext cx="8136904" cy="3456383"/>
          </a:xfrm>
          <a:prstGeom prst="rect">
            <a:avLst/>
          </a:prstGeom>
        </p:spPr>
      </p:pic>
      <p:sp>
        <p:nvSpPr>
          <p:cNvPr id="4" name="Footer Placeholder 3">
            <a:extLst>
              <a:ext uri="{FF2B5EF4-FFF2-40B4-BE49-F238E27FC236}">
                <a16:creationId xmlns:a16="http://schemas.microsoft.com/office/drawing/2014/main" id="{035111D9-48F4-D340-D7E1-0C0457762B93}"/>
              </a:ext>
            </a:extLst>
          </p:cNvPr>
          <p:cNvSpPr>
            <a:spLocks noGrp="1"/>
          </p:cNvSpPr>
          <p:nvPr>
            <p:ph type="ftr" sz="quarter" idx="11"/>
          </p:nvPr>
        </p:nvSpPr>
        <p:spPr/>
        <p:txBody>
          <a:bodyPr/>
          <a:lstStyle/>
          <a:p>
            <a:r>
              <a:rPr lang="en-US"/>
              <a:t>26-07-2021 Final Viva-voce</a:t>
            </a:r>
            <a:endParaRPr lang="en-US" dirty="0"/>
          </a:p>
        </p:txBody>
      </p:sp>
      <p:sp>
        <p:nvSpPr>
          <p:cNvPr id="5" name="Slide Number Placeholder 4">
            <a:extLst>
              <a:ext uri="{FF2B5EF4-FFF2-40B4-BE49-F238E27FC236}">
                <a16:creationId xmlns:a16="http://schemas.microsoft.com/office/drawing/2014/main" id="{D21ABC1F-1315-EA9D-F1E3-1AC86BD6BDC8}"/>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7" name="TextBox 6">
            <a:extLst>
              <a:ext uri="{FF2B5EF4-FFF2-40B4-BE49-F238E27FC236}">
                <a16:creationId xmlns:a16="http://schemas.microsoft.com/office/drawing/2014/main" id="{A56F22E4-08B5-89A5-8D2D-EF2BE8D5B6EC}"/>
              </a:ext>
            </a:extLst>
          </p:cNvPr>
          <p:cNvSpPr txBox="1"/>
          <p:nvPr/>
        </p:nvSpPr>
        <p:spPr>
          <a:xfrm flipH="1">
            <a:off x="3400411" y="5509493"/>
            <a:ext cx="6584021" cy="369332"/>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Fig.1. Principle of CMOS and Adiabatic Logic Circuits </a:t>
            </a:r>
            <a:endParaRPr lang="en-IN" dirty="0"/>
          </a:p>
        </p:txBody>
      </p:sp>
    </p:spTree>
    <p:extLst>
      <p:ext uri="{BB962C8B-B14F-4D97-AF65-F5344CB8AC3E}">
        <p14:creationId xmlns:p14="http://schemas.microsoft.com/office/powerpoint/2010/main" val="3345688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55A6-E8A0-1F1C-CB77-F6A1EB8433AD}"/>
              </a:ext>
            </a:extLst>
          </p:cNvPr>
          <p:cNvSpPr>
            <a:spLocks noGrp="1"/>
          </p:cNvSpPr>
          <p:nvPr>
            <p:ph type="title"/>
          </p:nvPr>
        </p:nvSpPr>
        <p:spPr>
          <a:xfrm>
            <a:off x="1703512" y="203894"/>
            <a:ext cx="9729093" cy="1280890"/>
          </a:xfrm>
        </p:spPr>
        <p:txBody>
          <a:bodyPr>
            <a:normAutofit/>
          </a:bodyPr>
          <a:lstStyle/>
          <a:p>
            <a:r>
              <a:rPr lang="en-US" sz="2800" b="1" u="sng" dirty="0">
                <a:latin typeface="Times New Roman" panose="02020603050405020304" pitchFamily="18" charset="0"/>
                <a:cs typeface="Times New Roman" panose="02020603050405020304" pitchFamily="18" charset="0"/>
              </a:rPr>
              <a:t>Mathematical expressions for power reduction in Adiabatic logic circuits</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0A1E89-1CAA-1DF9-9F19-4D53726352D8}"/>
              </a:ext>
            </a:extLst>
          </p:cNvPr>
          <p:cNvSpPr>
            <a:spLocks noGrp="1"/>
          </p:cNvSpPr>
          <p:nvPr>
            <p:ph idx="1"/>
          </p:nvPr>
        </p:nvSpPr>
        <p:spPr>
          <a:xfrm>
            <a:off x="759396" y="1268760"/>
            <a:ext cx="11065142" cy="5040560"/>
          </a:xfrm>
        </p:spPr>
        <p:txBody>
          <a:bodyPr>
            <a:noAutofit/>
          </a:bodyPr>
          <a:lstStyle/>
          <a:p>
            <a:pPr marL="0" indent="0" algn="just">
              <a:lnSpc>
                <a:spcPct val="150000"/>
              </a:lnSpc>
              <a:spcBef>
                <a:spcPts val="600"/>
              </a:spcBef>
              <a:spcAft>
                <a:spcPts val="600"/>
              </a:spcAft>
              <a:buNone/>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Energy dissipation in CMOS circuits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T=2RC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Bef>
                <a:spcPts val="600"/>
              </a:spcBef>
              <a:spcAft>
                <a:spcPts val="60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400" dirty="0" err="1">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400" baseline="-25000" dirty="0" err="1">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diss</a:t>
            </a:r>
            <a:r>
              <a:rPr lang="en-US" sz="240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=(1/2)*CV</a:t>
            </a:r>
            <a:r>
              <a:rPr lang="en-US" sz="2400" baseline="-2500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dd</a:t>
            </a:r>
            <a:r>
              <a:rPr lang="en-US" sz="2400" baseline="3000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Energy dissipation in Adiabatic circuits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T&gt;2RC </a:t>
            </a:r>
          </a:p>
          <a:p>
            <a:pPr marL="0" indent="0" algn="just">
              <a:lnSpc>
                <a:spcPct val="150000"/>
              </a:lnSpc>
              <a:spcBef>
                <a:spcPts val="600"/>
              </a:spcBef>
              <a:spcAft>
                <a:spcPts val="60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here ramp voltage Time period is 2T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4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diss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=(RC/2T) *CV</a:t>
            </a:r>
            <a:r>
              <a:rPr lang="en-US" sz="2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dd</a:t>
            </a:r>
            <a:r>
              <a:rPr lang="en-US" sz="2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p>
          <a:p>
            <a:pPr marL="0" indent="0" algn="just">
              <a:lnSpc>
                <a:spcPct val="150000"/>
              </a:lnSpc>
              <a:spcBef>
                <a:spcPts val="600"/>
              </a:spcBef>
              <a:spcAft>
                <a:spcPts val="600"/>
              </a:spcAft>
              <a:buNone/>
            </a:pPr>
            <a:r>
              <a:rPr lang="en-US" sz="2400" baseline="30000" dirty="0">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4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diss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=(RC/4RC)*CV</a:t>
            </a:r>
            <a:r>
              <a:rPr lang="en-US" sz="2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dd</a:t>
            </a:r>
            <a:r>
              <a:rPr lang="en-US" sz="2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400" b="1" dirty="0">
                <a:effectLst/>
                <a:latin typeface="Times New Roman" panose="02020603050405020304" pitchFamily="18" charset="0"/>
                <a:ea typeface="Times New Roman" panose="02020603050405020304" pitchFamily="18" charset="0"/>
              </a:rPr>
              <a:t> </a:t>
            </a:r>
            <a:r>
              <a:rPr lang="en-US" sz="2400" dirty="0" err="1">
                <a:solidFill>
                  <a:srgbClr val="00B0F0"/>
                </a:solidFill>
                <a:effectLst/>
                <a:latin typeface="Times New Roman" panose="02020603050405020304" pitchFamily="18" charset="0"/>
                <a:ea typeface="Times New Roman" panose="02020603050405020304" pitchFamily="18" charset="0"/>
              </a:rPr>
              <a:t>E</a:t>
            </a:r>
            <a:r>
              <a:rPr lang="en-US" sz="2400" baseline="-25000" dirty="0" err="1">
                <a:solidFill>
                  <a:srgbClr val="00B0F0"/>
                </a:solidFill>
                <a:effectLst/>
                <a:latin typeface="Times New Roman" panose="02020603050405020304" pitchFamily="18" charset="0"/>
                <a:ea typeface="Times New Roman" panose="02020603050405020304" pitchFamily="18" charset="0"/>
              </a:rPr>
              <a:t>diss</a:t>
            </a:r>
            <a:r>
              <a:rPr lang="en-US" sz="2400" dirty="0">
                <a:solidFill>
                  <a:srgbClr val="00B0F0"/>
                </a:solidFill>
                <a:effectLst/>
                <a:latin typeface="Times New Roman" panose="02020603050405020304" pitchFamily="18" charset="0"/>
                <a:ea typeface="Times New Roman" panose="02020603050405020304" pitchFamily="18" charset="0"/>
              </a:rPr>
              <a:t>=(1/4)*CV</a:t>
            </a:r>
            <a:r>
              <a:rPr lang="en-US" sz="2400" baseline="-25000" dirty="0">
                <a:solidFill>
                  <a:srgbClr val="00B0F0"/>
                </a:solidFill>
                <a:effectLst/>
                <a:latin typeface="Times New Roman" panose="02020603050405020304" pitchFamily="18" charset="0"/>
                <a:ea typeface="Times New Roman" panose="02020603050405020304" pitchFamily="18" charset="0"/>
              </a:rPr>
              <a:t>dd</a:t>
            </a:r>
            <a:r>
              <a:rPr lang="en-US" sz="2400" baseline="30000" dirty="0">
                <a:solidFill>
                  <a:srgbClr val="00B0F0"/>
                </a:solidFill>
                <a:effectLst/>
                <a:latin typeface="Times New Roman" panose="02020603050405020304" pitchFamily="18" charset="0"/>
                <a:ea typeface="Times New Roman" panose="02020603050405020304" pitchFamily="18" charset="0"/>
              </a:rPr>
              <a:t>2</a:t>
            </a:r>
            <a:r>
              <a:rPr lang="en-US" sz="2400" baseline="30000" dirty="0">
                <a:effectLst/>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...........(2)</a:t>
            </a:r>
          </a:p>
        </p:txBody>
      </p:sp>
      <p:sp>
        <p:nvSpPr>
          <p:cNvPr id="4" name="Footer Placeholder 3">
            <a:extLst>
              <a:ext uri="{FF2B5EF4-FFF2-40B4-BE49-F238E27FC236}">
                <a16:creationId xmlns:a16="http://schemas.microsoft.com/office/drawing/2014/main" id="{1C437DBB-CE1B-A277-12CF-C075B42E9104}"/>
              </a:ext>
            </a:extLst>
          </p:cNvPr>
          <p:cNvSpPr>
            <a:spLocks noGrp="1"/>
          </p:cNvSpPr>
          <p:nvPr>
            <p:ph type="ftr" sz="quarter" idx="11"/>
          </p:nvPr>
        </p:nvSpPr>
        <p:spPr/>
        <p:txBody>
          <a:bodyPr/>
          <a:lstStyle/>
          <a:p>
            <a:r>
              <a:rPr lang="en-US" dirty="0"/>
              <a:t>26-07-2021 Final Viva-voce</a:t>
            </a:r>
          </a:p>
        </p:txBody>
      </p:sp>
      <p:sp>
        <p:nvSpPr>
          <p:cNvPr id="5" name="Slide Number Placeholder 4">
            <a:extLst>
              <a:ext uri="{FF2B5EF4-FFF2-40B4-BE49-F238E27FC236}">
                <a16:creationId xmlns:a16="http://schemas.microsoft.com/office/drawing/2014/main" id="{B735F775-933A-8671-345D-FE412954FE9C}"/>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6" name="Picture 5">
            <a:extLst>
              <a:ext uri="{FF2B5EF4-FFF2-40B4-BE49-F238E27FC236}">
                <a16:creationId xmlns:a16="http://schemas.microsoft.com/office/drawing/2014/main" id="{5384A55F-1279-79D5-944A-F5855B6AF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4217" y="1819548"/>
            <a:ext cx="3024336" cy="2412789"/>
          </a:xfrm>
          <a:prstGeom prst="rect">
            <a:avLst/>
          </a:prstGeom>
        </p:spPr>
      </p:pic>
      <p:sp>
        <p:nvSpPr>
          <p:cNvPr id="7" name="TextBox 6">
            <a:extLst>
              <a:ext uri="{FF2B5EF4-FFF2-40B4-BE49-F238E27FC236}">
                <a16:creationId xmlns:a16="http://schemas.microsoft.com/office/drawing/2014/main" id="{8E31143B-05F1-6713-8A21-BCBC4BA0D268}"/>
              </a:ext>
            </a:extLst>
          </p:cNvPr>
          <p:cNvSpPr txBox="1"/>
          <p:nvPr/>
        </p:nvSpPr>
        <p:spPr>
          <a:xfrm>
            <a:off x="8040216" y="4323716"/>
            <a:ext cx="3928337" cy="1477328"/>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Fig.2.Triangular Supply of One Time Period .</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Hence Total time period of one triangular Supply=T</a:t>
            </a:r>
            <a:r>
              <a:rPr lang="en-US" sz="1800" baseline="-25000" dirty="0">
                <a:effectLst/>
                <a:latin typeface="Times New Roman" panose="02020603050405020304" pitchFamily="18" charset="0"/>
                <a:ea typeface="Times New Roman" panose="02020603050405020304" pitchFamily="18" charset="0"/>
                <a:cs typeface="Times New Roman" panose="02020603050405020304" pitchFamily="18" charset="0"/>
              </a:rPr>
              <a:t>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a:t>
            </a:r>
            <a:r>
              <a:rPr lang="en-US" sz="1800" baseline="-25000" dirty="0">
                <a:effectLst/>
                <a:latin typeface="Times New Roman" panose="02020603050405020304" pitchFamily="18" charset="0"/>
                <a:ea typeface="Times New Roman" panose="02020603050405020304" pitchFamily="18" charset="0"/>
                <a:cs typeface="Times New Roman" panose="02020603050405020304" pitchFamily="18" charset="0"/>
              </a:rPr>
              <a:t>off</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18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rise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18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fall</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8" name="TextBox 7">
            <a:extLst>
              <a:ext uri="{FF2B5EF4-FFF2-40B4-BE49-F238E27FC236}">
                <a16:creationId xmlns:a16="http://schemas.microsoft.com/office/drawing/2014/main" id="{BDDACC9F-E78A-2B3F-4EA4-6EC0DB79DF74}"/>
              </a:ext>
            </a:extLst>
          </p:cNvPr>
          <p:cNvSpPr txBox="1"/>
          <p:nvPr/>
        </p:nvSpPr>
        <p:spPr>
          <a:xfrm>
            <a:off x="1311579" y="5157193"/>
            <a:ext cx="6872653" cy="995465"/>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Therefore, by eq(1) &amp; (2) we can say </a:t>
            </a:r>
          </a:p>
          <a:p>
            <a:pPr>
              <a:lnSpc>
                <a:spcPct val="150000"/>
              </a:lnSpc>
            </a:pPr>
            <a:r>
              <a:rPr lang="en-US" b="1" dirty="0">
                <a:solidFill>
                  <a:srgbClr val="00B0F0"/>
                </a:solidFill>
                <a:latin typeface="Times New Roman" panose="02020603050405020304" pitchFamily="18" charset="0"/>
                <a:cs typeface="Times New Roman" panose="02020603050405020304" pitchFamily="18" charset="0"/>
              </a:rPr>
              <a:t>                              </a:t>
            </a:r>
            <a:r>
              <a:rPr lang="en-US" sz="2400" b="1" dirty="0" err="1">
                <a:solidFill>
                  <a:srgbClr val="C00000"/>
                </a:solidFill>
                <a:latin typeface="Times New Roman" panose="02020603050405020304" pitchFamily="18" charset="0"/>
                <a:cs typeface="Times New Roman" panose="02020603050405020304" pitchFamily="18" charset="0"/>
              </a:rPr>
              <a:t>P</a:t>
            </a:r>
            <a:r>
              <a:rPr lang="en-US" sz="2400" b="1" baseline="-25000" dirty="0" err="1">
                <a:solidFill>
                  <a:srgbClr val="C00000"/>
                </a:solidFill>
                <a:latin typeface="Times New Roman" panose="02020603050405020304" pitchFamily="18" charset="0"/>
                <a:cs typeface="Times New Roman" panose="02020603050405020304" pitchFamily="18" charset="0"/>
              </a:rPr>
              <a:t>diss</a:t>
            </a:r>
            <a:r>
              <a:rPr lang="en-US" sz="2400" b="1" dirty="0">
                <a:solidFill>
                  <a:srgbClr val="C00000"/>
                </a:solidFill>
                <a:latin typeface="Times New Roman" panose="02020603050405020304" pitchFamily="18" charset="0"/>
                <a:cs typeface="Times New Roman" panose="02020603050405020304" pitchFamily="18" charset="0"/>
              </a:rPr>
              <a:t> in Adiabatic &lt;</a:t>
            </a:r>
            <a:r>
              <a:rPr lang="en-US" sz="2400" b="1" dirty="0" err="1">
                <a:solidFill>
                  <a:srgbClr val="C00000"/>
                </a:solidFill>
                <a:latin typeface="Times New Roman" panose="02020603050405020304" pitchFamily="18" charset="0"/>
                <a:cs typeface="Times New Roman" panose="02020603050405020304" pitchFamily="18" charset="0"/>
              </a:rPr>
              <a:t>P</a:t>
            </a:r>
            <a:r>
              <a:rPr lang="en-US" sz="2400" b="1" baseline="-25000" dirty="0" err="1">
                <a:solidFill>
                  <a:srgbClr val="C00000"/>
                </a:solidFill>
                <a:latin typeface="Times New Roman" panose="02020603050405020304" pitchFamily="18" charset="0"/>
                <a:cs typeface="Times New Roman" panose="02020603050405020304" pitchFamily="18" charset="0"/>
              </a:rPr>
              <a:t>diss</a:t>
            </a:r>
            <a:r>
              <a:rPr lang="en-US" sz="2400" b="1" dirty="0">
                <a:solidFill>
                  <a:srgbClr val="C00000"/>
                </a:solidFill>
                <a:latin typeface="Times New Roman" panose="02020603050405020304" pitchFamily="18" charset="0"/>
                <a:cs typeface="Times New Roman" panose="02020603050405020304" pitchFamily="18" charset="0"/>
              </a:rPr>
              <a:t> in CMOS</a:t>
            </a:r>
            <a:endParaRPr lang="en-IN" sz="2400" b="1" dirty="0">
              <a:solidFill>
                <a:srgbClr val="C0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5D904B1-27A7-A4EA-53EF-D5FAC33F79F5}"/>
              </a:ext>
            </a:extLst>
          </p:cNvPr>
          <p:cNvSpPr txBox="1"/>
          <p:nvPr/>
        </p:nvSpPr>
        <p:spPr>
          <a:xfrm>
            <a:off x="911424" y="4617866"/>
            <a:ext cx="6624736" cy="738664"/>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As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power dissipation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20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diss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Ediss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400" b="1" dirty="0" err="1">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2400" b="1"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diss</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=C.V</a:t>
            </a:r>
            <a:r>
              <a:rPr lang="en-US" sz="2400" b="1" baseline="-25000" dirty="0">
                <a:effectLst/>
                <a:latin typeface="Times New Roman" panose="02020603050405020304" pitchFamily="18" charset="0"/>
                <a:ea typeface="Times New Roman" panose="02020603050405020304" pitchFamily="18" charset="0"/>
                <a:cs typeface="Times New Roman" panose="02020603050405020304" pitchFamily="18" charset="0"/>
              </a:rPr>
              <a:t>dd</a:t>
            </a:r>
            <a:r>
              <a:rPr lang="en-US" sz="2400" b="1"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f </a:t>
            </a:r>
            <a:endParaRPr lang="en-IN" sz="2400" b="1" dirty="0"/>
          </a:p>
          <a:p>
            <a:r>
              <a:rPr lang="en-IN" dirty="0"/>
              <a:t>                    </a:t>
            </a:r>
          </a:p>
        </p:txBody>
      </p:sp>
    </p:spTree>
    <p:extLst>
      <p:ext uri="{BB962C8B-B14F-4D97-AF65-F5344CB8AC3E}">
        <p14:creationId xmlns:p14="http://schemas.microsoft.com/office/powerpoint/2010/main" val="459731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6CD8E0-B938-4955-83A9-E28B1EE4304B}"/>
              </a:ext>
            </a:extLst>
          </p:cNvPr>
          <p:cNvSpPr>
            <a:spLocks noGrp="1"/>
          </p:cNvSpPr>
          <p:nvPr>
            <p:ph type="ftr" sz="quarter" idx="11"/>
          </p:nvPr>
        </p:nvSpPr>
        <p:spPr>
          <a:xfrm>
            <a:off x="2589212" y="6176448"/>
            <a:ext cx="7619999" cy="365125"/>
          </a:xfrm>
        </p:spPr>
        <p:txBody>
          <a:bodyPr/>
          <a:lstStyle/>
          <a:p>
            <a:r>
              <a:rPr lang="en-US" dirty="0"/>
              <a:t>26-07-2021 Final Viva-voce</a:t>
            </a:r>
          </a:p>
        </p:txBody>
      </p:sp>
      <p:sp>
        <p:nvSpPr>
          <p:cNvPr id="3" name="Slide Number Placeholder 2">
            <a:extLst>
              <a:ext uri="{FF2B5EF4-FFF2-40B4-BE49-F238E27FC236}">
                <a16:creationId xmlns:a16="http://schemas.microsoft.com/office/drawing/2014/main" id="{835E16A5-BA5C-46D6-B0DB-0BE3C5D92878}"/>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TextBox 4">
            <a:extLst>
              <a:ext uri="{FF2B5EF4-FFF2-40B4-BE49-F238E27FC236}">
                <a16:creationId xmlns:a16="http://schemas.microsoft.com/office/drawing/2014/main" id="{727827A9-B077-43E1-A7A0-8C2E10C6279D}"/>
              </a:ext>
            </a:extLst>
          </p:cNvPr>
          <p:cNvSpPr txBox="1"/>
          <p:nvPr/>
        </p:nvSpPr>
        <p:spPr>
          <a:xfrm>
            <a:off x="1311579" y="515473"/>
            <a:ext cx="10176266" cy="5016758"/>
          </a:xfrm>
          <a:prstGeom prst="rect">
            <a:avLst/>
          </a:prstGeom>
          <a:noFill/>
        </p:spPr>
        <p:txBody>
          <a:bodyPr wrap="square">
            <a:spAutoFit/>
          </a:bodyPr>
          <a:lstStyle/>
          <a:p>
            <a:pPr lvl="1"/>
            <a:r>
              <a:rPr lang="en-US" sz="24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ECRL-Efficient Charge Recovery Logic</a:t>
            </a:r>
            <a:endParaRPr lang="en-US" sz="3200" b="1" dirty="0"/>
          </a:p>
          <a:p>
            <a:pPr marL="342900" indent="-342900" algn="just">
              <a:buFont typeface="Wingdings" panose="05000000000000000000" pitchFamily="2" charset="2"/>
              <a:buChar char="Ø"/>
            </a:pPr>
            <a:endParaRPr lang="en-US" sz="2400" dirty="0">
              <a:solidFill>
                <a:srgbClr val="0070C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rgbClr val="0070C0"/>
                </a:solidFill>
                <a:latin typeface="Times New Roman" panose="02020603050405020304" pitchFamily="18" charset="0"/>
                <a:cs typeface="Times New Roman" panose="02020603050405020304" pitchFamily="18" charset="0"/>
              </a:rPr>
              <a:t>Efficient Charge Recovery Logic (ECRL</a:t>
            </a:r>
            <a:r>
              <a:rPr lang="en-US" sz="2400" dirty="0">
                <a:latin typeface="Times New Roman" panose="02020603050405020304" pitchFamily="18" charset="0"/>
                <a:cs typeface="Times New Roman" panose="02020603050405020304" pitchFamily="18" charset="0"/>
              </a:rPr>
              <a:t>) uses cross-coupled PMOS transistors. </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has the structure similar to </a:t>
            </a:r>
            <a:r>
              <a:rPr lang="en-US" sz="2400" dirty="0" err="1">
                <a:latin typeface="Times New Roman" panose="02020603050405020304" pitchFamily="18" charset="0"/>
                <a:cs typeface="Times New Roman" panose="02020603050405020304" pitchFamily="18" charset="0"/>
              </a:rPr>
              <a:t>Cascode</a:t>
            </a:r>
            <a:r>
              <a:rPr lang="en-US" sz="2400" dirty="0">
                <a:latin typeface="Times New Roman" panose="02020603050405020304" pitchFamily="18" charset="0"/>
                <a:cs typeface="Times New Roman" panose="02020603050405020304" pitchFamily="18" charset="0"/>
              </a:rPr>
              <a:t> Voltage Switch Logic (CVSL) with differential signaling. It consists of two cross-coupled transistors M1 and M2 and two NMOS transistors .</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AC power supply PWRC is used for ECRL gates, so as to recover and reuse the supplied energy. Both out and outbar are generated so that the power clock generator can always drive a constant load capacitance independent of the input signal .</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That is, to say, ECRL always pumps charge on the output with a full swing. However, as the voltage on the supply clock approaches.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4884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67C50-0531-0061-0468-4BED7899A87D}"/>
              </a:ext>
            </a:extLst>
          </p:cNvPr>
          <p:cNvSpPr>
            <a:spLocks noGrp="1"/>
          </p:cNvSpPr>
          <p:nvPr>
            <p:ph type="title"/>
          </p:nvPr>
        </p:nvSpPr>
        <p:spPr>
          <a:xfrm>
            <a:off x="2207568" y="624110"/>
            <a:ext cx="9297043" cy="528797"/>
          </a:xfrm>
        </p:spPr>
        <p:txBody>
          <a:bodyPr>
            <a:normAutofit fontScale="90000"/>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Energy reuse   in Adiabatic ECRL</a:t>
            </a:r>
          </a:p>
        </p:txBody>
      </p:sp>
      <p:sp>
        <p:nvSpPr>
          <p:cNvPr id="3" name="Footer Placeholder 2">
            <a:extLst>
              <a:ext uri="{FF2B5EF4-FFF2-40B4-BE49-F238E27FC236}">
                <a16:creationId xmlns:a16="http://schemas.microsoft.com/office/drawing/2014/main" id="{FF4F88A5-2A40-1CD3-ED8F-83A2130A08A7}"/>
              </a:ext>
            </a:extLst>
          </p:cNvPr>
          <p:cNvSpPr>
            <a:spLocks noGrp="1"/>
          </p:cNvSpPr>
          <p:nvPr>
            <p:ph type="ftr" sz="quarter" idx="11"/>
          </p:nvPr>
        </p:nvSpPr>
        <p:spPr/>
        <p:txBody>
          <a:bodyPr/>
          <a:lstStyle/>
          <a:p>
            <a:r>
              <a:rPr lang="en-US"/>
              <a:t>26-07-2021 Final Viva-voce</a:t>
            </a:r>
            <a:endParaRPr lang="en-US" dirty="0"/>
          </a:p>
        </p:txBody>
      </p:sp>
      <p:sp>
        <p:nvSpPr>
          <p:cNvPr id="4" name="Slide Number Placeholder 3">
            <a:extLst>
              <a:ext uri="{FF2B5EF4-FFF2-40B4-BE49-F238E27FC236}">
                <a16:creationId xmlns:a16="http://schemas.microsoft.com/office/drawing/2014/main" id="{C2EBD6D3-19D6-1666-88E1-571521470ADA}"/>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TextBox 7">
            <a:extLst>
              <a:ext uri="{FF2B5EF4-FFF2-40B4-BE49-F238E27FC236}">
                <a16:creationId xmlns:a16="http://schemas.microsoft.com/office/drawing/2014/main" id="{B43F2F7E-5CD7-1DC2-FA46-37F088AD4D59}"/>
              </a:ext>
            </a:extLst>
          </p:cNvPr>
          <p:cNvSpPr txBox="1"/>
          <p:nvPr/>
        </p:nvSpPr>
        <p:spPr>
          <a:xfrm>
            <a:off x="716386" y="1152907"/>
            <a:ext cx="5956496" cy="5632311"/>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ECRL saves energy by  returning </a:t>
            </a:r>
            <a:r>
              <a:rPr lang="en-IN" sz="2400" dirty="0" err="1">
                <a:latin typeface="Times New Roman" panose="02020603050405020304" pitchFamily="18" charset="0"/>
                <a:cs typeface="Times New Roman" panose="02020603050405020304" pitchFamily="18" charset="0"/>
              </a:rPr>
              <a:t>delieverd</a:t>
            </a:r>
            <a:r>
              <a:rPr lang="en-IN" sz="2400" dirty="0">
                <a:latin typeface="Times New Roman" panose="02020603050405020304" pitchFamily="18" charset="0"/>
                <a:cs typeface="Times New Roman" panose="02020603050405020304" pitchFamily="18" charset="0"/>
              </a:rPr>
              <a:t> energy back to the supply.</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AC power supply is needed to efficiently restore the charge. Therefore we use Triangular  supply here.</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In ECRL  inverter When  Input is  “1” and during rising edge of triangular supply  NMOS  will be turned ON .Since NMOS  ON capacitor charges to 50% of supply power . Now  capacitor will discharges for  falling edge of triangular supply  hence PMOS  will turn ON.</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During discharging process the ECRL logic saves some part of the energy  for every cycle and reuses it.</a:t>
            </a:r>
          </a:p>
        </p:txBody>
      </p:sp>
      <p:pic>
        <p:nvPicPr>
          <p:cNvPr id="7" name="Picture 6">
            <a:extLst>
              <a:ext uri="{FF2B5EF4-FFF2-40B4-BE49-F238E27FC236}">
                <a16:creationId xmlns:a16="http://schemas.microsoft.com/office/drawing/2014/main" id="{9AAEFDA4-0A73-7BE8-A0C4-2470F72DFFBB}"/>
              </a:ext>
            </a:extLst>
          </p:cNvPr>
          <p:cNvPicPr>
            <a:picLocks noChangeAspect="1"/>
          </p:cNvPicPr>
          <p:nvPr/>
        </p:nvPicPr>
        <p:blipFill>
          <a:blip r:embed="rId2"/>
          <a:stretch>
            <a:fillRect/>
          </a:stretch>
        </p:blipFill>
        <p:spPr>
          <a:xfrm>
            <a:off x="6834670" y="2996952"/>
            <a:ext cx="4669941" cy="2761727"/>
          </a:xfrm>
          <a:prstGeom prst="rect">
            <a:avLst/>
          </a:prstGeom>
        </p:spPr>
      </p:pic>
      <p:pic>
        <p:nvPicPr>
          <p:cNvPr id="9" name="Picture 8">
            <a:extLst>
              <a:ext uri="{FF2B5EF4-FFF2-40B4-BE49-F238E27FC236}">
                <a16:creationId xmlns:a16="http://schemas.microsoft.com/office/drawing/2014/main" id="{214074C4-D54C-46B4-22FE-BE99D41A31E8}"/>
              </a:ext>
            </a:extLst>
          </p:cNvPr>
          <p:cNvPicPr>
            <a:picLocks noChangeAspect="1"/>
          </p:cNvPicPr>
          <p:nvPr/>
        </p:nvPicPr>
        <p:blipFill>
          <a:blip r:embed="rId3"/>
          <a:stretch>
            <a:fillRect/>
          </a:stretch>
        </p:blipFill>
        <p:spPr>
          <a:xfrm>
            <a:off x="6787384" y="1517925"/>
            <a:ext cx="4688230" cy="1133954"/>
          </a:xfrm>
          <a:prstGeom prst="rect">
            <a:avLst/>
          </a:prstGeom>
        </p:spPr>
      </p:pic>
      <p:sp>
        <p:nvSpPr>
          <p:cNvPr id="5" name="TextBox 4">
            <a:extLst>
              <a:ext uri="{FF2B5EF4-FFF2-40B4-BE49-F238E27FC236}">
                <a16:creationId xmlns:a16="http://schemas.microsoft.com/office/drawing/2014/main" id="{8C93EE84-8573-26E8-607F-7DF5EED0D25E}"/>
              </a:ext>
            </a:extLst>
          </p:cNvPr>
          <p:cNvSpPr txBox="1"/>
          <p:nvPr/>
        </p:nvSpPr>
        <p:spPr>
          <a:xfrm>
            <a:off x="7608168" y="5949280"/>
            <a:ext cx="367240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Fig.4.ECRL inverter</a:t>
            </a:r>
          </a:p>
        </p:txBody>
      </p:sp>
      <p:sp>
        <p:nvSpPr>
          <p:cNvPr id="6" name="TextBox 5">
            <a:extLst>
              <a:ext uri="{FF2B5EF4-FFF2-40B4-BE49-F238E27FC236}">
                <a16:creationId xmlns:a16="http://schemas.microsoft.com/office/drawing/2014/main" id="{6F49829E-B1C0-8E5D-9DCC-553FC27A4A5F}"/>
              </a:ext>
            </a:extLst>
          </p:cNvPr>
          <p:cNvSpPr txBox="1"/>
          <p:nvPr/>
        </p:nvSpPr>
        <p:spPr>
          <a:xfrm>
            <a:off x="7752184" y="2651879"/>
            <a:ext cx="245702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Fig.3.PWRC supply</a:t>
            </a:r>
          </a:p>
        </p:txBody>
      </p:sp>
    </p:spTree>
    <p:extLst>
      <p:ext uri="{BB962C8B-B14F-4D97-AF65-F5344CB8AC3E}">
        <p14:creationId xmlns:p14="http://schemas.microsoft.com/office/powerpoint/2010/main" val="10207475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3867</TotalTime>
  <Words>3218</Words>
  <Application>Microsoft Office PowerPoint</Application>
  <PresentationFormat>Widescreen</PresentationFormat>
  <Paragraphs>606</Paragraphs>
  <Slides>55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Calibri</vt:lpstr>
      <vt:lpstr>Century Gothic</vt:lpstr>
      <vt:lpstr>Goudy Old Style</vt:lpstr>
      <vt:lpstr>Lato</vt:lpstr>
      <vt:lpstr>Times New Roman</vt:lpstr>
      <vt:lpstr>Wingdings</vt:lpstr>
      <vt:lpstr>Wingdings 3</vt:lpstr>
      <vt:lpstr>Wingdings,Sans-Serif</vt:lpstr>
      <vt:lpstr>Wisp</vt:lpstr>
      <vt:lpstr>IMPLEMENTATION OF 4-BIT  VEDIC MULTIPLIER USING  N-P BASED ECRL ADIABATIC LOGIC</vt:lpstr>
      <vt:lpstr>                                    CONTENTS </vt:lpstr>
      <vt:lpstr>                   ABSTRACT</vt:lpstr>
      <vt:lpstr>                OBJECTIVES</vt:lpstr>
      <vt:lpstr>    INTRODUCTION</vt:lpstr>
      <vt:lpstr>Principle of CMOS and Adiabatic logic circuits</vt:lpstr>
      <vt:lpstr>Mathematical expressions for power reduction in Adiabatic logic circuits</vt:lpstr>
      <vt:lpstr>PowerPoint Presentation</vt:lpstr>
      <vt:lpstr>Energy reuse   in Adiabatic ECRL</vt:lpstr>
      <vt:lpstr>Disadvantages of ECRL Adiabatic logic</vt:lpstr>
      <vt:lpstr>Proposed N-P Based ECRL Adiabatic Logic</vt:lpstr>
      <vt:lpstr>PowerPoint Presentation</vt:lpstr>
      <vt:lpstr>Transmission gate Operation:</vt:lpstr>
      <vt:lpstr>ADVANTAGES OF TRANSMISSION GATE</vt:lpstr>
      <vt:lpstr>ECRL inverter Vs N-P Based ECRL inverter</vt:lpstr>
      <vt:lpstr> Implementation of basic gates using N-P Based ECRL Adiabatic logic</vt:lpstr>
      <vt:lpstr>MULTIPLIER</vt:lpstr>
      <vt:lpstr>ARRAY MULTIPLIER </vt:lpstr>
      <vt:lpstr>VEDIC MULTIPLIER</vt:lpstr>
      <vt:lpstr>PowerPoint Presentation</vt:lpstr>
      <vt:lpstr>2x2 VEDIC MULTIPLIER</vt:lpstr>
      <vt:lpstr>PowerPoint Presentation</vt:lpstr>
      <vt:lpstr>PowerPoint Presentation</vt:lpstr>
      <vt:lpstr>SOFTWARE USED</vt:lpstr>
      <vt:lpstr>Fig.21. ECRL 4X4 VEDIC MULTIPLIER</vt:lpstr>
      <vt:lpstr>SCHEMATIC OF 4X4 VEDIC    MULTIPLIER USING ECRL</vt:lpstr>
      <vt:lpstr>SIMULATION RESULTS  OF 4X4 VEDIC MULTIPLIER Using ECRL</vt:lpstr>
      <vt:lpstr>PowerPoint Presentation</vt:lpstr>
      <vt:lpstr>N-P Based ECRL 4X4 VEDIC MULTIPLIER</vt:lpstr>
      <vt:lpstr> Schematic of N-P Based ECRL4X4 VEDIC MULTIPLIER</vt:lpstr>
      <vt:lpstr>Simulation results of N-P Based ECRL 4X4 VEDIC MULTIPLIER</vt:lpstr>
      <vt:lpstr> Schematic of N-P Based ECRL 2x2 VEDIC MULTIPLIER</vt:lpstr>
      <vt:lpstr>Simulation results of N-P Based ECRL 2X2 VEDIC MULTIPLIER</vt:lpstr>
      <vt:lpstr>Schematic of N-P Based ECRL Ripple Carry Adder</vt:lpstr>
      <vt:lpstr>Simulation results of N-P Based ECRL Ripple Carry Adder</vt:lpstr>
      <vt:lpstr>Schematic of N-P Based ECRL Full Adder</vt:lpstr>
      <vt:lpstr>Simulation results of N-P Based ECRL Full Adder</vt:lpstr>
      <vt:lpstr>Schematic of N-P Based ECRL Half Adder</vt:lpstr>
      <vt:lpstr>Simulation results of N-P Based ECRL Half Adder</vt:lpstr>
      <vt:lpstr>Schematic of N-P Based ECRL XOR-XNOR GATE</vt:lpstr>
      <vt:lpstr>Simulation Results of N-P Based ECRL XOR-XNOR GATE</vt:lpstr>
      <vt:lpstr>Schematic of  N-P Based ECRL AND-NAND GATE</vt:lpstr>
      <vt:lpstr>Simulation results of  N-P Based ECRL AND-NAND GATE</vt:lpstr>
      <vt:lpstr>Schematic of N-P Based ECRL OR-NOR GATE</vt:lpstr>
      <vt:lpstr>Simulation Results of N-P Based ECRL OR-NOR GATE</vt:lpstr>
      <vt:lpstr>PERFORMANCE EVALUATION</vt:lpstr>
      <vt:lpstr>1.Power dissipation table of basic gates</vt:lpstr>
      <vt:lpstr>2.Power Dissipation table of adders</vt:lpstr>
      <vt:lpstr>3.Power dissipation table of multipliers</vt:lpstr>
      <vt:lpstr>4.Delay Comparison table of basic gates</vt:lpstr>
      <vt:lpstr>5.Delay Comparison table of Adders </vt:lpstr>
      <vt:lpstr>4.Delay Comparison table of multipliers</vt:lpstr>
      <vt:lpstr>                  CONCLUSION AND 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KOGGEE STONE ADDER FOR  WALLACE TREE MULTIPLER</dc:title>
  <dc:creator>Sindhu Kollepara</dc:creator>
  <cp:lastModifiedBy>Tejaswi Ponnamanda</cp:lastModifiedBy>
  <cp:revision>1988</cp:revision>
  <dcterms:created xsi:type="dcterms:W3CDTF">2021-01-06T15:11:45Z</dcterms:created>
  <dcterms:modified xsi:type="dcterms:W3CDTF">2022-06-09T05:14:47Z</dcterms:modified>
</cp:coreProperties>
</file>