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1"/>
    <p:sldMasterId id="214748382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94660"/>
  </p:normalViewPr>
  <p:slideViewPr>
    <p:cSldViewPr snapToGrid="0">
      <p:cViewPr varScale="1">
        <p:scale>
          <a:sx n="90" d="100"/>
          <a:sy n="90" d="100"/>
        </p:scale>
        <p:origin x="110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786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4/17/2024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823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4/17/2024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025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8380F-2BE7-01C5-D745-0C6D42CC90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7F3A91-B3BD-A735-F3C6-E0CCE70198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1DD1C-55B5-23C8-E187-AF72D98ED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01377-A462-A6D4-0C1A-7B9A339C4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E32A0-0D66-ED08-774E-5866C3206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8838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44B6C-25BD-EC08-4A91-35798EB13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76F79-3B4E-F589-903A-65137297E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668F9-13AE-18DD-F0D5-DD0D753A6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7E569-B9F3-A658-C92A-AF828DFF2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32B1A-70F9-93AC-3330-A73E5FE1B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9175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6B638-4DEA-D279-4C3E-3D85B2131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430B2-6748-97DB-BEB7-BD378115D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F4B95-EDB0-A929-3A43-02FC9646C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269C7-A986-310B-3161-E7CE86DBF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EDE5C-278E-B0D8-1514-68098039B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933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67047-30D5-F72C-3E85-21E8AE60D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8B28F-C700-AAC8-1C64-0186B704DF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473422-919E-A49F-DB9A-119C146502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F45AC-5895-9BBD-C93A-7E16D3D39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4/17/2024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920BB-A838-D050-526B-114EEFC6A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3C9D17-4423-DBCB-4690-696D51B9E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6143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C0229-8402-C082-EDE7-8F0F1CA84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65CE40-1CE5-730A-C104-D953284EF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C5180B-C294-43CA-CF78-25D5BE0B2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1C4590-DAE8-1B4E-A8A1-CF03C74F78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2B6141-D6F9-8B97-024A-FEC4AF390C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4EFD16-8111-BAFE-F863-0E0445937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4/17/2024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1BB9B0-9396-9F24-53BB-3907454A1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3D5381-0080-E286-4E95-97F1EB88C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273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DBB63-8FC8-53C9-A3AF-1CDDFF887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D5C57E-DE18-9174-9D38-28A3B3DD3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4/17/2024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EA41EB-4475-AAB0-CCAF-5E877F1BD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172AC9-D7BF-CDEF-D8E8-A82C493C9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5493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3204CD-83B4-7C52-07CB-65CA18DFB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4/17/2024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781459-B3EA-D6EA-F4C5-2F3C7715B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E2D7FB-8AD4-F2F9-1885-0F8422147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2366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6D088-CDB9-6666-9B1F-035A75617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F5050-026D-623E-B8C6-DBE1FF6DF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2A0D28-F48E-4ED8-6742-7304886CC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B2AD3-352B-2739-877A-11DB2DFE7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4/17/2024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4F7541-56E2-5DE7-7AAB-3965B7053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5B0E3-F594-574D-94DA-D6CED9576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71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4/17/2024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5972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DF1AB-9473-933D-756D-6E026E469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29A0BC-D10B-A172-FCAF-15A76B79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DD7338-BE42-0810-9C44-BC3DCB3EC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223BCC-3E42-803A-5048-20AEC2D31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4/17/2024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6D06A8-B45D-9886-1EFF-0B8940B76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25E3AA-8C1A-0516-8DA8-AE8172449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5280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FFCF6-02C7-9B1D-FAE7-E315277FD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802C7A-3EBA-0C04-DCF8-0A33F33B47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DA788-B28E-606C-CD48-8CDD02A9C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9E029-7C83-EDF8-BB7E-F2A30B474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D411D-A9FB-1915-6B19-1187D1985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7092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D9A36A-63AE-F71B-4874-9461A080A6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9DB448-1DDC-E4AC-54E4-2FC5633316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EB3D7-8E50-3D8B-2044-354E393FF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4CBE7-130E-FBFE-2FDB-9DEE337D0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693D4-44A4-5E33-651E-19563C65B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71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4/17/2024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889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4/17/2024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186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4/17/2024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466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4/17/2024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078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4/17/2024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387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366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196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284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09" r:id="rId6"/>
    <p:sldLayoutId id="2147483814" r:id="rId7"/>
    <p:sldLayoutId id="2147483810" r:id="rId8"/>
    <p:sldLayoutId id="2147483811" r:id="rId9"/>
    <p:sldLayoutId id="2147483812" r:id="rId10"/>
    <p:sldLayoutId id="214748381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3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1C4D86-8A0E-9A3E-2C4A-AB405E2F7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8C787-F0AF-FE07-0FE6-4CBFCAC20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0B9D7-A29E-D27C-61C3-C7F5FBA5B6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4/17/2024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62A9F-F411-C124-39B6-663D181084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F941B-807E-B754-CC60-E97697F79D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2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Vector background of vibrant colors splashing">
            <a:extLst>
              <a:ext uri="{FF2B5EF4-FFF2-40B4-BE49-F238E27FC236}">
                <a16:creationId xmlns:a16="http://schemas.microsoft.com/office/drawing/2014/main" id="{FB0F510A-0D18-877A-FC4D-A40E8988BC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7279"/>
          <a:stretch/>
        </p:blipFill>
        <p:spPr>
          <a:xfrm>
            <a:off x="2308" y="10"/>
            <a:ext cx="12191999" cy="6857990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4B986F88-1433-4AF7-AF71-41A89DC93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46064">
                <a:srgbClr val="000000">
                  <a:alpha val="30000"/>
                </a:srgbClr>
              </a:gs>
              <a:gs pos="68000">
                <a:srgbClr val="000000">
                  <a:alpha val="20000"/>
                </a:srgbClr>
              </a:gs>
              <a:gs pos="0">
                <a:schemeClr val="tx1">
                  <a:alpha val="0"/>
                </a:schemeClr>
              </a:gs>
              <a:gs pos="26000">
                <a:schemeClr val="tx1">
                  <a:alpha val="20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4C6C96-51A8-567C-E438-F9F0ECDB0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6783" y="1417319"/>
            <a:ext cx="10577269" cy="3566160"/>
          </a:xfrm>
        </p:spPr>
        <p:txBody>
          <a:bodyPr>
            <a:normAutofit/>
          </a:bodyPr>
          <a:lstStyle/>
          <a:p>
            <a:r>
              <a:rPr lang="en-US" sz="5000" b="1" dirty="0">
                <a:solidFill>
                  <a:srgbClr val="FFFFFF"/>
                </a:solidFill>
                <a:effectLst/>
                <a:ea typeface="MS Mincho" panose="02020609040205080304" pitchFamily="49" charset="-128"/>
              </a:rPr>
              <a:t>Comparative Analysis of Deep Learning Architectures for Multilingual and Multi-domain Automatic Speech Recognition</a:t>
            </a:r>
            <a:br>
              <a:rPr lang="en-US" sz="5000" dirty="0">
                <a:solidFill>
                  <a:srgbClr val="FFFFFF"/>
                </a:solidFill>
                <a:effectLst/>
                <a:latin typeface="Abadi Extra Light" panose="020F0502020204030204" pitchFamily="34" charset="0"/>
                <a:ea typeface="SimSun" panose="02010600030101010101" pitchFamily="2" charset="-122"/>
              </a:rPr>
            </a:br>
            <a:endParaRPr lang="en-US" sz="5000" dirty="0">
              <a:solidFill>
                <a:srgbClr val="FFFFFF"/>
              </a:solidFill>
              <a:latin typeface="Abadi Extra Light" panose="020F0502020204030204" pitchFamily="34" charset="0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A44FFD5D-B985-4624-BBCD-50AD2E1686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6400798"/>
            <a:ext cx="12188952" cy="457201"/>
          </a:xfrm>
          <a:prstGeom prst="rect">
            <a:avLst/>
          </a:prstGeom>
          <a:gradFill>
            <a:gsLst>
              <a:gs pos="61000">
                <a:srgbClr val="000000">
                  <a:alpha val="10000"/>
                </a:srgbClr>
              </a:gs>
              <a:gs pos="7000">
                <a:schemeClr val="tx1">
                  <a:alpha val="0"/>
                </a:schemeClr>
              </a:gs>
              <a:gs pos="10000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83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1E57B-8F66-6DB5-0B78-F76502652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Garamond" panose="02020404030301010803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95569-866B-A602-BACF-50340CC4C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1446028"/>
            <a:ext cx="10334846" cy="4625163"/>
          </a:xfrm>
        </p:spPr>
        <p:txBody>
          <a:bodyPr>
            <a:normAutofit fontScale="40000" lnSpcReduction="20000"/>
          </a:bodyPr>
          <a:lstStyle/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[1]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Imseng</a:t>
            </a:r>
            <a:r>
              <a:rPr lang="en-US" sz="2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et al., "Universal Multilingual Speech Model", IEEE Journal of Selected Topics in Signal Processing, 2023.</a:t>
            </a: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[2] Narayanan et al., "Improving Domain Robustness of Acoustic Models with Cluster Adaptive Training", Proc. IEEE ICASSP, 2021. </a:t>
            </a: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[3]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Masakhir</a:t>
            </a:r>
            <a:r>
              <a:rPr lang="en-US" sz="2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et al., "Cross-Lingual Transfer Learning for Low-Resource Automatic Speech Recognition", IEEE/ACM Transactions on Audio, Speech, and Language Processing, 2022.</a:t>
            </a: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[4]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Kabore</a:t>
            </a:r>
            <a:r>
              <a:rPr lang="en-US" sz="2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et al., "Voice Interaction in Moore Language Study on Isolated Word Recognition in Audio Samples", 2024.</a:t>
            </a: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[5] Feng et al., "Towards inclusive automatic speech recognition", Computer Speech &amp; Language, vol. 84, 2024.</a:t>
            </a: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[6]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Mallol-Ragolta</a:t>
            </a:r>
            <a:r>
              <a:rPr lang="en-US" sz="2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and Schuller, "Coupling Sentiment and Arousal Analysis Towards an Affective Dialogue Manager", IEEE Access, 2024.  </a:t>
            </a: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[7] Kim et al., "Empathetic Response Generation with Emotion Tracking", Proc. EMNLP, 2022.</a:t>
            </a: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[8]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Poria</a:t>
            </a:r>
            <a:r>
              <a:rPr lang="en-US" sz="2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et al., "Multimodal Sentiment Analysis: Addressing Key Issues and Setting Up Baselines", IEEE Access, 2017.</a:t>
            </a: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[9] Stan and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Lőrincz</a:t>
            </a:r>
            <a:r>
              <a:rPr lang="en-US" sz="2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"Generating the Voice of the Interactive Virtual Assistant", Virtual Assistant,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IntechOpen</a:t>
            </a:r>
            <a:r>
              <a:rPr lang="en-US" sz="2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2021.</a:t>
            </a: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[10] Shen et al., "Transformer-Based Robust Acoustic Modeling and Adversarial Training for High-Quality Speech Synthesis", Proc.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Interspeech</a:t>
            </a:r>
            <a:r>
              <a:rPr lang="en-US" sz="2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2020.  </a:t>
            </a: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[11]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Polyak</a:t>
            </a:r>
            <a:r>
              <a:rPr lang="en-US" sz="2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et al., "Speaker Encoding for Multi-speaker TTS", Proc. IEEE ICASSP, 2021.</a:t>
            </a: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[12] Tian et al., "A Universal Multilingual Speech Model", IEEE Journal of Selected Topics in Signal Processing, 2023.</a:t>
            </a: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[13] Manilow et al., "Improving Accented Speech Recognition with Multi-Task Learning", Proc.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Interspeech</a:t>
            </a:r>
            <a:r>
              <a:rPr lang="en-US" sz="2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2022.</a:t>
            </a: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[14]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Potard</a:t>
            </a:r>
            <a:r>
              <a:rPr lang="en-US" sz="2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et al., "Hierarchical Language Clustering for Acoustic Modeling in Multilingual Low-Resource ASR", IEEE/ACM Transactions on Audio, Speech, and Language Processing, 2022.</a:t>
            </a: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[15] Zhong et al., "Empathetic Dialogue Generation with Multiple Emotion Tracking", Proc. EMNLP, 2022.</a:t>
            </a: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[16] Hazarika et al., "Emotion Value Conditioning for Empathetic Response Generation", Proc. ACL, 2022.  </a:t>
            </a: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[17] Bian et al., "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MetaPerts</a:t>
            </a:r>
            <a:r>
              <a:rPr lang="en-US" sz="2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: Few-Shot Speech Synthesis with Gradient Surgery and Meta-Learning", IEEE Journal of Selected Topics in Signal Processing, 2023.</a:t>
            </a: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[18]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Dri</a:t>
            </a:r>
            <a:r>
              <a:rPr lang="en-US" sz="2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et al., "Latent Neural Lyrics for Interpretable Neural Speech Synthesis", IEEE/ACM Transactions on Audio, Speech, and Language Processing, 2023.</a:t>
            </a: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[19] Ardila et al., "Common Voice: A Massively-Multilingual Speech Corpus", Proc.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Interspeech</a:t>
            </a:r>
            <a:r>
              <a:rPr lang="en-US" sz="2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2020.</a:t>
            </a: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[20]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Gülçehre</a:t>
            </a:r>
            <a:r>
              <a:rPr lang="en-US" sz="2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et al., "Multilingual End-to-End Speech Recognition Using CommonVoice", Proc.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Interspeech</a:t>
            </a:r>
            <a:r>
              <a:rPr lang="en-US" sz="2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2022.</a:t>
            </a: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[21] Nguyen et al., "Self-Supervised and Transfer Learning for Multilingual Speech Recognition on CommonVoice", IEEE Journal of Selected Topics in Signal Processing, 2022.  </a:t>
            </a: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[22]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Leite</a:t>
            </a:r>
            <a:r>
              <a:rPr lang="en-US" sz="2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et al., "Self-Reported Demographics and Representation in CommonVoice Speech Corpus", Proc.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Interspeech</a:t>
            </a:r>
            <a:r>
              <a:rPr lang="en-US" sz="2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2022.</a:t>
            </a: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404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A560-EBFA-A7D1-0F19-A5FEF3E4E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563" y="244910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92784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3B3B6C5-748F-437C-AE76-DB11FEA99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97CEB5D-9BB2-475C-BA8D-AC88BB8C9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58724" y="457200"/>
            <a:ext cx="11274552" cy="59436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8BDC0-8CC4-7438-BD89-1317F072E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Group Member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0D56D-10A3-0354-4C50-DB8422340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257" y="965198"/>
            <a:ext cx="2707937" cy="49276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r">
              <a:buNone/>
            </a:pPr>
            <a:r>
              <a:rPr lang="en-US" sz="2000" b="1" cap="all" spc="200" dirty="0">
                <a:solidFill>
                  <a:schemeClr val="tx1"/>
                </a:solidFill>
              </a:rPr>
              <a:t>Satya Lakshmi Tejaswini Gunnapaneni 700754037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B14AD1F-ADD5-46E7-966F-4C0290232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080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7BB3528-AEE1-0B51-9845-2823A08F0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439046" cy="1450757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Responsibilities and Contribution in project </a:t>
            </a:r>
          </a:p>
        </p:txBody>
      </p:sp>
      <p:sp>
        <p:nvSpPr>
          <p:cNvPr id="22" name="Content Placeholder 4">
            <a:extLst>
              <a:ext uri="{FF2B5EF4-FFF2-40B4-BE49-F238E27FC236}">
                <a16:creationId xmlns:a16="http://schemas.microsoft.com/office/drawing/2014/main" id="{639F6282-9DFE-4ADC-081D-161AD64B4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8195" y="2477386"/>
            <a:ext cx="10177168" cy="339160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i="0" dirty="0">
                <a:solidFill>
                  <a:schemeClr val="tx1"/>
                </a:solidFill>
                <a:effectLst/>
              </a:rPr>
              <a:t>Primary Contributor:</a:t>
            </a:r>
            <a:r>
              <a:rPr lang="en-US" b="0" i="0" dirty="0">
                <a:solidFill>
                  <a:schemeClr val="tx1"/>
                </a:solidFill>
                <a:effectLst/>
              </a:rPr>
              <a:t> sole contributor to the project, responsible for every stage from conceptualization to completion.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Project Planning: </a:t>
            </a:r>
            <a:r>
              <a:rPr lang="en-US" dirty="0">
                <a:solidFill>
                  <a:schemeClr val="tx1"/>
                </a:solidFill>
              </a:rPr>
              <a:t>planned the project from start to finish, including setting objectives, creating timelines, and allocating resources.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Execution: </a:t>
            </a:r>
            <a:r>
              <a:rPr lang="en-US" dirty="0">
                <a:solidFill>
                  <a:schemeClr val="tx1"/>
                </a:solidFill>
              </a:rPr>
              <a:t>performed tasks, such as research, design, development, testing, and implementation.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Problem Solving</a:t>
            </a:r>
            <a:r>
              <a:rPr lang="en-US" dirty="0">
                <a:solidFill>
                  <a:schemeClr val="tx1"/>
                </a:solidFill>
              </a:rPr>
              <a:t>: solved any challenges encountered during the project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Documentation: </a:t>
            </a:r>
            <a:r>
              <a:rPr lang="en-US" dirty="0">
                <a:solidFill>
                  <a:schemeClr val="tx1"/>
                </a:solidFill>
              </a:rPr>
              <a:t>prepared reports to document the project's process, outcomes, and lessons learned.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11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3DAAC-E6FD-99B2-AB58-F18FD79E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0F4F7-21F3-A387-8938-2CA7025EC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Global Impact: </a:t>
            </a:r>
            <a:r>
              <a:rPr lang="en-US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Advancements in ASR technology can bridge language barriers, fostering inclusive global communication.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Innovation and Progress: </a:t>
            </a:r>
            <a:r>
              <a:rPr lang="en-US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ASR presents a frontier for technological innovation, pushing the boundaries of speech recognition capabilities.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 Opportunities: </a:t>
            </a:r>
            <a:r>
              <a:rPr lang="en-US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future of ASR promises revolutionary possibilities, from personalized virtual assistants to real-time multilingual communication tools, reshaping how we engage with the world.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80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74372-3FF1-89E7-F3CF-F72CF834F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A2151-0A91-0F5B-EDBC-D8BBD250F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Research: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Contribute to ASR research by exploring novel methodologies, algorithms, and techniques to expand current capabilities.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Adaptability: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Develop ASR systems capable of adapting to diverse languages, dialects, and domains, ensuring robust performance across various contexts and user demographics.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Scalability: 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scalable ASR solutions adept at efficiently processing large volumes of speech data, facilitating seamless integration into a wide array of applications and platforms.</a:t>
            </a:r>
          </a:p>
        </p:txBody>
      </p:sp>
    </p:spTree>
    <p:extLst>
      <p:ext uri="{BB962C8B-B14F-4D97-AF65-F5344CB8AC3E}">
        <p14:creationId xmlns:p14="http://schemas.microsoft.com/office/powerpoint/2010/main" val="3876112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492A9-3CF5-FD97-879B-7AF53CF92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0D4B4-9DDF-2668-AAFB-2ACFB0E4A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16815"/>
            <a:ext cx="10058400" cy="3760891"/>
          </a:xfrm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Unified models for multi-lingual and multi-domain speech recognition to handle diverse linguistic contexts and domains.</a:t>
            </a:r>
          </a:p>
          <a:p>
            <a:pPr marL="0" indent="0" algn="l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Self-supervised learning techniques to improve speech recognition performance, especially for low-resource scenarios.</a:t>
            </a:r>
          </a:p>
          <a:p>
            <a:pPr marL="0" indent="0" algn="l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Domain robustness of speech recognition by training on diverse data covering varied acoustic conditions and domains.  </a:t>
            </a:r>
          </a:p>
          <a:p>
            <a:pPr marL="0" indent="0" algn="l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Approaches for building speech recognition for under-resourced languages with limited training data, such as transfer learning and data augmentation methods.</a:t>
            </a:r>
          </a:p>
        </p:txBody>
      </p:sp>
    </p:spTree>
    <p:extLst>
      <p:ext uri="{BB962C8B-B14F-4D97-AF65-F5344CB8AC3E}">
        <p14:creationId xmlns:p14="http://schemas.microsoft.com/office/powerpoint/2010/main" val="1777470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1E57B-8F66-6DB5-0B78-F76502652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95569-866B-A602-BACF-50340CC4C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challenge of accurately transcribing speech across diverse languages and domains presents a significant obstacle in the development of robust ASR systems.</a:t>
            </a:r>
          </a:p>
          <a:p>
            <a:r>
              <a:rPr lang="en-US" dirty="0">
                <a:solidFill>
                  <a:schemeClr val="tx1"/>
                </a:solidFill>
              </a:rPr>
              <a:t>Existing ASR solutions often struggle to adapt to dynamic environments and domain-specific variations, highlighting the need for a comprehensive comparative analysis of deep learning architectures to address these limitations.</a:t>
            </a:r>
          </a:p>
        </p:txBody>
      </p:sp>
    </p:spTree>
    <p:extLst>
      <p:ext uri="{BB962C8B-B14F-4D97-AF65-F5344CB8AC3E}">
        <p14:creationId xmlns:p14="http://schemas.microsoft.com/office/powerpoint/2010/main" val="2175191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1E57B-8F66-6DB5-0B78-F76502652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Proposed Solution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95569-866B-A602-BACF-50340CC4C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Enhanced Feature Extraction: Utilization of Mel-spectrogram features with optimized parameters.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Model Architectures: Exploration of CNNs, RNNs, and Transformers tailored for multi-domain and multi-lingual ASR tasks.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Dataset Utilization: Leveraging the diverse Common Voice dataset with rigorous quality control.</a:t>
            </a:r>
          </a:p>
        </p:txBody>
      </p:sp>
    </p:spTree>
    <p:extLst>
      <p:ext uri="{BB962C8B-B14F-4D97-AF65-F5344CB8AC3E}">
        <p14:creationId xmlns:p14="http://schemas.microsoft.com/office/powerpoint/2010/main" val="3889691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1E57B-8F66-6DB5-0B78-F76502652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7621418" cy="936141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Garamond" panose="02020404030301010803" pitchFamily="18" charset="0"/>
              </a:rPr>
              <a:t>Results</a:t>
            </a:r>
          </a:p>
        </p:txBody>
      </p:sp>
      <p:pic>
        <p:nvPicPr>
          <p:cNvPr id="7" name="Content Placeholder 6" descr="A blue and green rectangular bars&#10;&#10;Description automatically generated">
            <a:extLst>
              <a:ext uri="{FF2B5EF4-FFF2-40B4-BE49-F238E27FC236}">
                <a16:creationId xmlns:a16="http://schemas.microsoft.com/office/drawing/2014/main" id="{7A2B4D2B-1E94-8782-161B-6B608F5293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238" y="4011670"/>
            <a:ext cx="7227123" cy="2547691"/>
          </a:xfrm>
        </p:spPr>
      </p:pic>
      <p:pic>
        <p:nvPicPr>
          <p:cNvPr id="9" name="Picture 8" descr="A comparison of blue and green bars&#10;&#10;Description automatically generated">
            <a:extLst>
              <a:ext uri="{FF2B5EF4-FFF2-40B4-BE49-F238E27FC236}">
                <a16:creationId xmlns:a16="http://schemas.microsoft.com/office/drawing/2014/main" id="{3BC8CDB8-3799-B834-F021-4FEA934BD0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438" y="1274721"/>
            <a:ext cx="7221923" cy="25476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1ADD2A-E064-EA53-FBC6-5BF5B3E0280F}"/>
              </a:ext>
            </a:extLst>
          </p:cNvPr>
          <p:cNvSpPr txBox="1"/>
          <p:nvPr/>
        </p:nvSpPr>
        <p:spPr>
          <a:xfrm>
            <a:off x="5573830" y="3642338"/>
            <a:ext cx="1033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language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E2A1A9-74F9-813F-F3BD-18FFAF6837DF}"/>
              </a:ext>
            </a:extLst>
          </p:cNvPr>
          <p:cNvSpPr txBox="1"/>
          <p:nvPr/>
        </p:nvSpPr>
        <p:spPr>
          <a:xfrm>
            <a:off x="5727948" y="6426672"/>
            <a:ext cx="13848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domain</a:t>
            </a:r>
          </a:p>
        </p:txBody>
      </p:sp>
    </p:spTree>
    <p:extLst>
      <p:ext uri="{BB962C8B-B14F-4D97-AF65-F5344CB8AC3E}">
        <p14:creationId xmlns:p14="http://schemas.microsoft.com/office/powerpoint/2010/main" val="376935335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Garamon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</TotalTime>
  <Words>1015</Words>
  <Application>Microsoft Office PowerPoint</Application>
  <PresentationFormat>Widescreen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MS Mincho</vt:lpstr>
      <vt:lpstr>Abadi Extra Light</vt:lpstr>
      <vt:lpstr>Arial</vt:lpstr>
      <vt:lpstr>Calibri</vt:lpstr>
      <vt:lpstr>Calibri Light</vt:lpstr>
      <vt:lpstr>Garamond</vt:lpstr>
      <vt:lpstr>Times New Roman</vt:lpstr>
      <vt:lpstr>RetrospectVTI</vt:lpstr>
      <vt:lpstr>Office Theme</vt:lpstr>
      <vt:lpstr>Comparative Analysis of Deep Learning Architectures for Multilingual and Multi-domain Automatic Speech Recognition </vt:lpstr>
      <vt:lpstr>Group Member Information</vt:lpstr>
      <vt:lpstr>Responsibilities and Contribution in project </vt:lpstr>
      <vt:lpstr>Motivation</vt:lpstr>
      <vt:lpstr>Objectives</vt:lpstr>
      <vt:lpstr>Related work</vt:lpstr>
      <vt:lpstr>Problem Statement</vt:lpstr>
      <vt:lpstr>Proposed Solution </vt:lpstr>
      <vt:lpstr>Results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Comparative Analysis of Deep Learning Architectures for Multilingual and Multi-domain Automatic Speech Recognition </dc:title>
  <dc:creator>tejaswini g</dc:creator>
  <cp:lastModifiedBy>tejaswini g</cp:lastModifiedBy>
  <cp:revision>28</cp:revision>
  <dcterms:created xsi:type="dcterms:W3CDTF">2024-04-17T18:25:26Z</dcterms:created>
  <dcterms:modified xsi:type="dcterms:W3CDTF">2024-04-17T19:53:16Z</dcterms:modified>
</cp:coreProperties>
</file>