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17" r:id="rId1"/>
  </p:sldMasterIdLst>
  <p:notesMasterIdLst>
    <p:notesMasterId r:id="rId20"/>
  </p:notesMasterIdLst>
  <p:sldIdLst>
    <p:sldId id="256" r:id="rId2"/>
    <p:sldId id="257" r:id="rId3"/>
    <p:sldId id="258" r:id="rId4"/>
    <p:sldId id="271" r:id="rId5"/>
    <p:sldId id="269" r:id="rId6"/>
    <p:sldId id="270" r:id="rId7"/>
    <p:sldId id="278" r:id="rId8"/>
    <p:sldId id="267" r:id="rId9"/>
    <p:sldId id="259" r:id="rId10"/>
    <p:sldId id="280" r:id="rId11"/>
    <p:sldId id="279" r:id="rId12"/>
    <p:sldId id="282" r:id="rId13"/>
    <p:sldId id="281" r:id="rId14"/>
    <p:sldId id="273" r:id="rId15"/>
    <p:sldId id="275" r:id="rId16"/>
    <p:sldId id="276" r:id="rId17"/>
    <p:sldId id="268" r:id="rId18"/>
    <p:sldId id="27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5BF379B-5D9C-412B-88D0-DC67EB11E659}">
          <p14:sldIdLst>
            <p14:sldId id="256"/>
            <p14:sldId id="257"/>
            <p14:sldId id="258"/>
            <p14:sldId id="271"/>
            <p14:sldId id="269"/>
            <p14:sldId id="270"/>
            <p14:sldId id="278"/>
            <p14:sldId id="267"/>
            <p14:sldId id="259"/>
            <p14:sldId id="280"/>
            <p14:sldId id="279"/>
            <p14:sldId id="282"/>
            <p14:sldId id="281"/>
            <p14:sldId id="273"/>
            <p14:sldId id="275"/>
            <p14:sldId id="276"/>
            <p14:sldId id="268"/>
            <p14:sldId id="2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07AEB1-D980-4766-B775-01F37015BB39}" type="datetimeFigureOut">
              <a:rPr lang="en-IN" smtClean="0"/>
              <a:t>28-04-2025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A5A196-7B62-4664-A039-D5BBBDAEF731}" type="slidenum">
              <a:rPr lang="en-IN" smtClean="0"/>
              <a:t>‹#›</a:t>
            </a:fld>
            <a:endParaRPr lang="en-IN"/>
          </a:p>
        </p:txBody>
      </p:sp>
    </p:spTree>
    <p:extLst>
      <p:ext uri="{BB962C8B-B14F-4D97-AF65-F5344CB8AC3E}">
        <p14:creationId xmlns:p14="http://schemas.microsoft.com/office/powerpoint/2010/main" val="4185305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CA5A196-7B62-4664-A039-D5BBBDAEF731}" type="slidenum">
              <a:rPr lang="en-IN" smtClean="0"/>
              <a:t>1</a:t>
            </a:fld>
            <a:endParaRPr lang="en-IN"/>
          </a:p>
        </p:txBody>
      </p:sp>
    </p:spTree>
    <p:extLst>
      <p:ext uri="{BB962C8B-B14F-4D97-AF65-F5344CB8AC3E}">
        <p14:creationId xmlns:p14="http://schemas.microsoft.com/office/powerpoint/2010/main" val="28188033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7CA5A196-7B62-4664-A039-D5BBBDAEF731}" type="slidenum">
              <a:rPr lang="en-IN" smtClean="0"/>
              <a:t>2</a:t>
            </a:fld>
            <a:endParaRPr lang="en-IN"/>
          </a:p>
        </p:txBody>
      </p:sp>
    </p:spTree>
    <p:extLst>
      <p:ext uri="{BB962C8B-B14F-4D97-AF65-F5344CB8AC3E}">
        <p14:creationId xmlns:p14="http://schemas.microsoft.com/office/powerpoint/2010/main" val="13496804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09F8071C-7DDF-4D25-8E0E-62E4FF0ED4B7}" type="datetime1">
              <a:rPr lang="en-IN" smtClean="0"/>
              <a:t>28-04-2025</a:t>
            </a:fld>
            <a:endParaRPr lang="en-IN"/>
          </a:p>
        </p:txBody>
      </p:sp>
      <p:sp>
        <p:nvSpPr>
          <p:cNvPr id="5" name="Footer Placeholder 4"/>
          <p:cNvSpPr>
            <a:spLocks noGrp="1"/>
          </p:cNvSpPr>
          <p:nvPr>
            <p:ph type="ftr" sz="quarter" idx="11"/>
          </p:nvPr>
        </p:nvSpPr>
        <p:spPr/>
        <p:txBody>
          <a:bodyPr/>
          <a:lstStyle/>
          <a:p>
            <a:r>
              <a:rPr lang="en-IN"/>
              <a:t>2024-25</a:t>
            </a:r>
          </a:p>
        </p:txBody>
      </p:sp>
      <p:sp>
        <p:nvSpPr>
          <p:cNvPr id="6" name="Slide Number Placeholder 5"/>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2491152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8706284-D10C-49E2-A328-59238F8F0105}" type="datetime1">
              <a:rPr lang="en-IN" smtClean="0"/>
              <a:t>28-04-2025</a:t>
            </a:fld>
            <a:endParaRPr lang="en-IN"/>
          </a:p>
        </p:txBody>
      </p:sp>
      <p:sp>
        <p:nvSpPr>
          <p:cNvPr id="5" name="Footer Placeholder 4"/>
          <p:cNvSpPr>
            <a:spLocks noGrp="1"/>
          </p:cNvSpPr>
          <p:nvPr>
            <p:ph type="ftr" sz="quarter" idx="11"/>
          </p:nvPr>
        </p:nvSpPr>
        <p:spPr/>
        <p:txBody>
          <a:bodyPr/>
          <a:lstStyle/>
          <a:p>
            <a:r>
              <a:rPr lang="en-IN"/>
              <a:t>2024-25</a:t>
            </a:r>
          </a:p>
        </p:txBody>
      </p:sp>
      <p:sp>
        <p:nvSpPr>
          <p:cNvPr id="6" name="Slide Number Placeholder 5"/>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3608570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46FADC1-D904-43D2-B0BD-DA823961BB40}" type="datetime1">
              <a:rPr lang="en-IN" smtClean="0"/>
              <a:t>28-04-2025</a:t>
            </a:fld>
            <a:endParaRPr lang="en-IN"/>
          </a:p>
        </p:txBody>
      </p:sp>
      <p:sp>
        <p:nvSpPr>
          <p:cNvPr id="5" name="Footer Placeholder 4"/>
          <p:cNvSpPr>
            <a:spLocks noGrp="1"/>
          </p:cNvSpPr>
          <p:nvPr>
            <p:ph type="ftr" sz="quarter" idx="11"/>
          </p:nvPr>
        </p:nvSpPr>
        <p:spPr/>
        <p:txBody>
          <a:bodyPr/>
          <a:lstStyle/>
          <a:p>
            <a:r>
              <a:rPr lang="en-IN"/>
              <a:t>2024-25</a:t>
            </a:r>
          </a:p>
        </p:txBody>
      </p:sp>
      <p:sp>
        <p:nvSpPr>
          <p:cNvPr id="6" name="Slide Number Placeholder 5"/>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4281788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3015498-A92D-4D70-911E-EED8F8990ADC}" type="datetime1">
              <a:rPr lang="en-IN" smtClean="0"/>
              <a:t>28-04-2025</a:t>
            </a:fld>
            <a:endParaRPr lang="en-IN"/>
          </a:p>
        </p:txBody>
      </p:sp>
      <p:sp>
        <p:nvSpPr>
          <p:cNvPr id="5" name="Footer Placeholder 4"/>
          <p:cNvSpPr>
            <a:spLocks noGrp="1"/>
          </p:cNvSpPr>
          <p:nvPr>
            <p:ph type="ftr" sz="quarter" idx="11"/>
          </p:nvPr>
        </p:nvSpPr>
        <p:spPr/>
        <p:txBody>
          <a:bodyPr/>
          <a:lstStyle/>
          <a:p>
            <a:r>
              <a:rPr lang="en-IN"/>
              <a:t>2024-25</a:t>
            </a:r>
          </a:p>
        </p:txBody>
      </p:sp>
      <p:sp>
        <p:nvSpPr>
          <p:cNvPr id="6" name="Slide Number Placeholder 5"/>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6775778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6A90D-24CF-470D-987B-F54B6F45A333}" type="datetime1">
              <a:rPr lang="en-IN" smtClean="0"/>
              <a:t>28-04-2025</a:t>
            </a:fld>
            <a:endParaRPr lang="en-IN"/>
          </a:p>
        </p:txBody>
      </p:sp>
      <p:sp>
        <p:nvSpPr>
          <p:cNvPr id="5" name="Footer Placeholder 4"/>
          <p:cNvSpPr>
            <a:spLocks noGrp="1"/>
          </p:cNvSpPr>
          <p:nvPr>
            <p:ph type="ftr" sz="quarter" idx="11"/>
          </p:nvPr>
        </p:nvSpPr>
        <p:spPr/>
        <p:txBody>
          <a:bodyPr/>
          <a:lstStyle/>
          <a:p>
            <a:r>
              <a:rPr lang="en-IN"/>
              <a:t>2024-25</a:t>
            </a:r>
          </a:p>
        </p:txBody>
      </p:sp>
      <p:sp>
        <p:nvSpPr>
          <p:cNvPr id="6" name="Slide Number Placeholder 5"/>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135454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875EF40A-CB0A-4CAA-94B6-F884062F5B5F}" type="datetime1">
              <a:rPr lang="en-IN" smtClean="0"/>
              <a:t>28-04-2025</a:t>
            </a:fld>
            <a:endParaRPr lang="en-IN"/>
          </a:p>
        </p:txBody>
      </p:sp>
      <p:sp>
        <p:nvSpPr>
          <p:cNvPr id="6" name="Footer Placeholder 5"/>
          <p:cNvSpPr>
            <a:spLocks noGrp="1"/>
          </p:cNvSpPr>
          <p:nvPr>
            <p:ph type="ftr" sz="quarter" idx="11"/>
          </p:nvPr>
        </p:nvSpPr>
        <p:spPr/>
        <p:txBody>
          <a:bodyPr/>
          <a:lstStyle/>
          <a:p>
            <a:r>
              <a:rPr lang="en-IN"/>
              <a:t>2024-25</a:t>
            </a:r>
          </a:p>
        </p:txBody>
      </p:sp>
      <p:sp>
        <p:nvSpPr>
          <p:cNvPr id="7" name="Slide Number Placeholder 6"/>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1915132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8AF5199-7DA1-4F24-B3C1-3C6495AF687D}" type="datetime1">
              <a:rPr lang="en-IN" smtClean="0"/>
              <a:t>28-04-2025</a:t>
            </a:fld>
            <a:endParaRPr lang="en-IN"/>
          </a:p>
        </p:txBody>
      </p:sp>
      <p:sp>
        <p:nvSpPr>
          <p:cNvPr id="8" name="Footer Placeholder 7"/>
          <p:cNvSpPr>
            <a:spLocks noGrp="1"/>
          </p:cNvSpPr>
          <p:nvPr>
            <p:ph type="ftr" sz="quarter" idx="11"/>
          </p:nvPr>
        </p:nvSpPr>
        <p:spPr/>
        <p:txBody>
          <a:bodyPr/>
          <a:lstStyle/>
          <a:p>
            <a:r>
              <a:rPr lang="en-IN"/>
              <a:t>2024-25</a:t>
            </a:r>
          </a:p>
        </p:txBody>
      </p:sp>
      <p:sp>
        <p:nvSpPr>
          <p:cNvPr id="9" name="Slide Number Placeholder 8"/>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3138753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9FC2EB7D-F6BE-4747-9916-FDE66053CC51}" type="datetime1">
              <a:rPr lang="en-IN" smtClean="0"/>
              <a:t>28-04-2025</a:t>
            </a:fld>
            <a:endParaRPr lang="en-IN"/>
          </a:p>
        </p:txBody>
      </p:sp>
      <p:sp>
        <p:nvSpPr>
          <p:cNvPr id="4" name="Footer Placeholder 3"/>
          <p:cNvSpPr>
            <a:spLocks noGrp="1"/>
          </p:cNvSpPr>
          <p:nvPr>
            <p:ph type="ftr" sz="quarter" idx="11"/>
          </p:nvPr>
        </p:nvSpPr>
        <p:spPr/>
        <p:txBody>
          <a:bodyPr/>
          <a:lstStyle/>
          <a:p>
            <a:r>
              <a:rPr lang="en-IN"/>
              <a:t>2024-25</a:t>
            </a:r>
          </a:p>
        </p:txBody>
      </p:sp>
      <p:sp>
        <p:nvSpPr>
          <p:cNvPr id="5" name="Slide Number Placeholder 4"/>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203818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DF73652-DC4E-4704-9759-E206197C55A3}" type="datetime1">
              <a:rPr lang="en-IN" smtClean="0"/>
              <a:t>28-04-2025</a:t>
            </a:fld>
            <a:endParaRPr lang="en-IN"/>
          </a:p>
        </p:txBody>
      </p:sp>
      <p:sp>
        <p:nvSpPr>
          <p:cNvPr id="3" name="Footer Placeholder 2"/>
          <p:cNvSpPr>
            <a:spLocks noGrp="1"/>
          </p:cNvSpPr>
          <p:nvPr>
            <p:ph type="ftr" sz="quarter" idx="11"/>
          </p:nvPr>
        </p:nvSpPr>
        <p:spPr/>
        <p:txBody>
          <a:bodyPr/>
          <a:lstStyle/>
          <a:p>
            <a:r>
              <a:rPr lang="en-IN"/>
              <a:t>2024-25</a:t>
            </a:r>
          </a:p>
        </p:txBody>
      </p:sp>
      <p:sp>
        <p:nvSpPr>
          <p:cNvPr id="4" name="Slide Number Placeholder 3"/>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153536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6E2AF8-1BB9-4D2B-94C0-FD2CD6D55F6F}" type="datetime1">
              <a:rPr lang="en-IN" smtClean="0"/>
              <a:t>28-04-2025</a:t>
            </a:fld>
            <a:endParaRPr lang="en-IN"/>
          </a:p>
        </p:txBody>
      </p:sp>
      <p:sp>
        <p:nvSpPr>
          <p:cNvPr id="6" name="Footer Placeholder 5"/>
          <p:cNvSpPr>
            <a:spLocks noGrp="1"/>
          </p:cNvSpPr>
          <p:nvPr>
            <p:ph type="ftr" sz="quarter" idx="11"/>
          </p:nvPr>
        </p:nvSpPr>
        <p:spPr/>
        <p:txBody>
          <a:bodyPr/>
          <a:lstStyle/>
          <a:p>
            <a:r>
              <a:rPr lang="en-IN"/>
              <a:t>2024-25</a:t>
            </a:r>
          </a:p>
        </p:txBody>
      </p:sp>
      <p:sp>
        <p:nvSpPr>
          <p:cNvPr id="7" name="Slide Number Placeholder 6"/>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4125148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3D973B4-F760-4C54-AD29-62867A7C4B60}" type="datetime1">
              <a:rPr lang="en-IN" smtClean="0"/>
              <a:t>28-04-2025</a:t>
            </a:fld>
            <a:endParaRPr lang="en-IN"/>
          </a:p>
        </p:txBody>
      </p:sp>
      <p:sp>
        <p:nvSpPr>
          <p:cNvPr id="6" name="Footer Placeholder 5"/>
          <p:cNvSpPr>
            <a:spLocks noGrp="1"/>
          </p:cNvSpPr>
          <p:nvPr>
            <p:ph type="ftr" sz="quarter" idx="11"/>
          </p:nvPr>
        </p:nvSpPr>
        <p:spPr/>
        <p:txBody>
          <a:bodyPr/>
          <a:lstStyle/>
          <a:p>
            <a:r>
              <a:rPr lang="en-IN"/>
              <a:t>2024-25</a:t>
            </a:r>
          </a:p>
        </p:txBody>
      </p:sp>
      <p:sp>
        <p:nvSpPr>
          <p:cNvPr id="7" name="Slide Number Placeholder 6"/>
          <p:cNvSpPr>
            <a:spLocks noGrp="1"/>
          </p:cNvSpPr>
          <p:nvPr>
            <p:ph type="sldNum" sz="quarter" idx="12"/>
          </p:nvPr>
        </p:nvSpPr>
        <p:spPr/>
        <p:txBody>
          <a:bodyPr/>
          <a:lstStyle/>
          <a:p>
            <a:fld id="{00320281-AA44-47DE-A12A-EF7A9AB715F5}" type="slidenum">
              <a:rPr lang="en-IN" smtClean="0"/>
              <a:t>‹#›</a:t>
            </a:fld>
            <a:endParaRPr lang="en-IN"/>
          </a:p>
        </p:txBody>
      </p:sp>
    </p:spTree>
    <p:extLst>
      <p:ext uri="{BB962C8B-B14F-4D97-AF65-F5344CB8AC3E}">
        <p14:creationId xmlns:p14="http://schemas.microsoft.com/office/powerpoint/2010/main" val="426973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E58F25-E4DF-473A-841F-D95B12D46401}" type="datetime1">
              <a:rPr lang="en-IN" smtClean="0"/>
              <a:t>28-04-2025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2024-25</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320281-AA44-47DE-A12A-EF7A9AB715F5}" type="slidenum">
              <a:rPr lang="en-IN" smtClean="0"/>
              <a:t>‹#›</a:t>
            </a:fld>
            <a:endParaRPr lang="en-IN"/>
          </a:p>
        </p:txBody>
      </p:sp>
    </p:spTree>
    <p:extLst>
      <p:ext uri="{BB962C8B-B14F-4D97-AF65-F5344CB8AC3E}">
        <p14:creationId xmlns:p14="http://schemas.microsoft.com/office/powerpoint/2010/main" val="2465613808"/>
      </p:ext>
    </p:extLst>
  </p:cSld>
  <p:clrMap bg1="lt1" tx1="dk1" bg2="lt2" tx2="dk2" accent1="accent1" accent2="accent2" accent3="accent3" accent4="accent4" accent5="accent5" accent6="accent6" hlink="hlink" folHlink="folHlink"/>
  <p:sldLayoutIdLst>
    <p:sldLayoutId id="2147484418" r:id="rId1"/>
    <p:sldLayoutId id="2147484419" r:id="rId2"/>
    <p:sldLayoutId id="2147484420" r:id="rId3"/>
    <p:sldLayoutId id="2147484421" r:id="rId4"/>
    <p:sldLayoutId id="2147484422" r:id="rId5"/>
    <p:sldLayoutId id="2147484423" r:id="rId6"/>
    <p:sldLayoutId id="2147484424" r:id="rId7"/>
    <p:sldLayoutId id="2147484425" r:id="rId8"/>
    <p:sldLayoutId id="2147484426" r:id="rId9"/>
    <p:sldLayoutId id="2147484427" r:id="rId10"/>
    <p:sldLayoutId id="2147484428"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idx="1"/>
          </p:nvPr>
        </p:nvSpPr>
        <p:spPr>
          <a:xfrm>
            <a:off x="1068387" y="2447365"/>
            <a:ext cx="10058400" cy="3254188"/>
          </a:xfrm>
        </p:spPr>
        <p:txBody>
          <a:bodyPr>
            <a:normAutofit/>
          </a:bodyPr>
          <a:lstStyle/>
          <a:p>
            <a:pPr marL="0" indent="0" algn="ctr">
              <a:buNone/>
            </a:pPr>
            <a:r>
              <a:rPr lang="en-IN" b="1" dirty="0">
                <a:latin typeface="Algerian" panose="04020705040A02060702" pitchFamily="82" charset="0"/>
              </a:rPr>
              <a:t>AI-Based Phishing Detection</a:t>
            </a:r>
            <a:endParaRPr lang="en-IN" sz="4400" b="1" dirty="0">
              <a:latin typeface="Algerian" panose="04020705040A02060702" pitchFamily="82" charset="0"/>
              <a:cs typeface="Times New Roman" panose="02020603050405020304" pitchFamily="18" charset="0"/>
            </a:endParaRPr>
          </a:p>
        </p:txBody>
      </p:sp>
      <p:sp>
        <p:nvSpPr>
          <p:cNvPr id="3" name="Footer Placeholder 2"/>
          <p:cNvSpPr>
            <a:spLocks noGrp="1"/>
          </p:cNvSpPr>
          <p:nvPr>
            <p:ph type="ftr" sz="quarter" idx="11"/>
          </p:nvPr>
        </p:nvSpPr>
        <p:spPr/>
        <p:txBody>
          <a:bodyPr/>
          <a:lstStyle/>
          <a:p>
            <a:r>
              <a:rPr lang="en-GB" sz="1200" b="1" dirty="0">
                <a:solidFill>
                  <a:schemeClr val="tx1"/>
                </a:solidFill>
                <a:latin typeface="Times New Roman" panose="02020603050405020304" pitchFamily="18" charset="0"/>
                <a:cs typeface="Times New Roman" panose="02020603050405020304" pitchFamily="18" charset="0"/>
              </a:rPr>
              <a:t>2024-25</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z="1400" smtClean="0">
                <a:latin typeface="Times New Roman" panose="02020603050405020304" pitchFamily="18" charset="0"/>
                <a:cs typeface="Times New Roman" panose="02020603050405020304" pitchFamily="18" charset="0"/>
              </a:rPr>
              <a:t>1</a:t>
            </a:fld>
            <a:endParaRPr lang="en-IN" sz="1400" dirty="0">
              <a:latin typeface="Times New Roman" panose="02020603050405020304" pitchFamily="18" charset="0"/>
              <a:cs typeface="Times New Roman" panose="02020603050405020304" pitchFamily="18"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851963473"/>
              </p:ext>
            </p:extLst>
          </p:nvPr>
        </p:nvGraphicFramePr>
        <p:xfrm>
          <a:off x="1707776" y="3482786"/>
          <a:ext cx="8848165" cy="2177716"/>
        </p:xfrm>
        <a:graphic>
          <a:graphicData uri="http://schemas.openxmlformats.org/drawingml/2006/table">
            <a:tbl>
              <a:tblPr firstRow="1" bandRow="1">
                <a:tableStyleId>{2D5ABB26-0587-4C30-8999-92F81FD0307C}</a:tableStyleId>
              </a:tblPr>
              <a:tblGrid>
                <a:gridCol w="4061012">
                  <a:extLst>
                    <a:ext uri="{9D8B030D-6E8A-4147-A177-3AD203B41FA5}">
                      <a16:colId xmlns:a16="http://schemas.microsoft.com/office/drawing/2014/main" val="20000"/>
                    </a:ext>
                  </a:extLst>
                </a:gridCol>
                <a:gridCol w="4787153">
                  <a:extLst>
                    <a:ext uri="{9D8B030D-6E8A-4147-A177-3AD203B41FA5}">
                      <a16:colId xmlns:a16="http://schemas.microsoft.com/office/drawing/2014/main" val="20001"/>
                    </a:ext>
                  </a:extLst>
                </a:gridCol>
              </a:tblGrid>
              <a:tr h="484096">
                <a:tc>
                  <a:txBody>
                    <a:bodyPr/>
                    <a:lstStyle/>
                    <a:p>
                      <a:pPr algn="l"/>
                      <a:r>
                        <a:rPr lang="en-GB" sz="2000" b="1" dirty="0">
                          <a:latin typeface="Times New Roman" panose="02020603050405020304" pitchFamily="18" charset="0"/>
                          <a:cs typeface="Times New Roman" panose="02020603050405020304" pitchFamily="18" charset="0"/>
                        </a:rPr>
                        <a:t>Presented By,</a:t>
                      </a:r>
                      <a:endParaRPr lang="en-IN" sz="2000" b="1" dirty="0">
                        <a:latin typeface="Times New Roman" panose="02020603050405020304" pitchFamily="18" charset="0"/>
                        <a:cs typeface="Times New Roman" panose="02020603050405020304" pitchFamily="18" charset="0"/>
                      </a:endParaRPr>
                    </a:p>
                  </a:txBody>
                  <a:tcPr/>
                </a:tc>
                <a:tc rowSpan="5">
                  <a:txBody>
                    <a:bodyPr/>
                    <a:lstStyle/>
                    <a:p>
                      <a:pPr algn="ctr"/>
                      <a:r>
                        <a:rPr lang="en-GB" sz="2000" b="1" dirty="0">
                          <a:latin typeface="Times New Roman" panose="02020603050405020304" pitchFamily="18" charset="0"/>
                          <a:cs typeface="Times New Roman" panose="02020603050405020304" pitchFamily="18" charset="0"/>
                        </a:rPr>
                        <a:t>Under the guidance of,</a:t>
                      </a:r>
                      <a:endParaRPr lang="en-IN" sz="2000" b="1" dirty="0">
                        <a:latin typeface="Times New Roman" panose="02020603050405020304" pitchFamily="18" charset="0"/>
                        <a:cs typeface="Times New Roman" panose="02020603050405020304" pitchFamily="18" charset="0"/>
                      </a:endParaRPr>
                    </a:p>
                    <a:p>
                      <a:pPr algn="ctr"/>
                      <a:r>
                        <a:rPr lang="en-GB" dirty="0">
                          <a:latin typeface="Times New Roman" panose="02020603050405020304" pitchFamily="18" charset="0"/>
                          <a:cs typeface="Times New Roman" panose="02020603050405020304" pitchFamily="18" charset="0"/>
                        </a:rPr>
                        <a:t>  </a:t>
                      </a:r>
                    </a:p>
                    <a:p>
                      <a:pPr algn="ctr"/>
                      <a:r>
                        <a:rPr lang="en-GB" dirty="0">
                          <a:latin typeface="Times New Roman" panose="02020603050405020304" pitchFamily="18" charset="0"/>
                          <a:cs typeface="Times New Roman" panose="02020603050405020304" pitchFamily="18" charset="0"/>
                        </a:rPr>
                        <a:t>Guide Name</a:t>
                      </a:r>
                      <a:endParaRPr lang="en-IN" dirty="0">
                        <a:latin typeface="Times New Roman" panose="02020603050405020304" pitchFamily="18" charset="0"/>
                        <a:cs typeface="Times New Roman" panose="02020603050405020304" pitchFamily="18" charset="0"/>
                      </a:endParaRPr>
                    </a:p>
                    <a:p>
                      <a:pPr algn="ctr"/>
                      <a:r>
                        <a:rPr lang="en-GB" dirty="0">
                          <a:latin typeface="Times New Roman" panose="02020603050405020304" pitchFamily="18" charset="0"/>
                          <a:cs typeface="Times New Roman" panose="02020603050405020304" pitchFamily="18" charset="0"/>
                        </a:rPr>
                        <a:t>Designation</a:t>
                      </a:r>
                    </a:p>
                    <a:p>
                      <a:pPr algn="ctr"/>
                      <a:r>
                        <a:rPr lang="en-GB" dirty="0">
                          <a:latin typeface="Times New Roman" panose="02020603050405020304" pitchFamily="18" charset="0"/>
                          <a:cs typeface="Times New Roman" panose="02020603050405020304" pitchFamily="18" charset="0"/>
                        </a:rPr>
                        <a:t>Department of CSE, EPCET</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423405">
                <a:tc>
                  <a:txBody>
                    <a:bodyPr/>
                    <a:lstStyle/>
                    <a:p>
                      <a:pPr algn="l"/>
                      <a:r>
                        <a:rPr lang="en-GB" dirty="0">
                          <a:latin typeface="Times New Roman" panose="02020603050405020304" pitchFamily="18" charset="0"/>
                          <a:cs typeface="Times New Roman" panose="02020603050405020304" pitchFamily="18" charset="0"/>
                        </a:rPr>
                        <a:t>Name(USN)</a:t>
                      </a: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4234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Name(USN)</a:t>
                      </a: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4234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Name(USN)</a:t>
                      </a: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42340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dirty="0">
                          <a:latin typeface="Times New Roman" panose="02020603050405020304" pitchFamily="18" charset="0"/>
                          <a:cs typeface="Times New Roman" panose="02020603050405020304" pitchFamily="18" charset="0"/>
                        </a:rPr>
                        <a:t>Name(USN)</a:t>
                      </a:r>
                      <a:endParaRPr lang="en-IN" dirty="0">
                        <a:latin typeface="Times New Roman" panose="02020603050405020304" pitchFamily="18" charset="0"/>
                        <a:cs typeface="Times New Roman" panose="02020603050405020304" pitchFamily="18" charset="0"/>
                      </a:endParaRPr>
                    </a:p>
                  </a:txBody>
                  <a:tcPr/>
                </a:tc>
                <a:tc vMerge="1">
                  <a:txBody>
                    <a:bodyPr/>
                    <a:lstStyle/>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79514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AAD40-EE2A-020C-E682-3269C099D842}"/>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System Design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38041DD-A5E9-E047-4BDB-BB34A10651C1}"/>
              </a:ext>
            </a:extLst>
          </p:cNvPr>
          <p:cNvSpPr>
            <a:spLocks noGrp="1"/>
          </p:cNvSpPr>
          <p:nvPr>
            <p:ph idx="1"/>
          </p:nvPr>
        </p:nvSpPr>
        <p:spPr>
          <a:xfrm>
            <a:off x="746449" y="1623527"/>
            <a:ext cx="10607351" cy="4553436"/>
          </a:xfrm>
        </p:spPr>
        <p:txBody>
          <a:bodyPr>
            <a:normAutofit fontScale="92500" lnSpcReduction="20000"/>
          </a:bodyPr>
          <a:lstStyle/>
          <a:p>
            <a:r>
              <a:rPr lang="en-US" b="1" dirty="0">
                <a:latin typeface="Times New Roman" panose="02020603050405020304" pitchFamily="18" charset="0"/>
                <a:cs typeface="Times New Roman" panose="02020603050405020304" pitchFamily="18" charset="0"/>
              </a:rPr>
              <a:t>Level 0 DFD</a:t>
            </a:r>
          </a:p>
          <a:p>
            <a:pPr>
              <a:buFont typeface="+mj-lt"/>
              <a:buAutoNum type="arabicPeriod"/>
            </a:pPr>
            <a:r>
              <a:rPr lang="en-US" dirty="0">
                <a:latin typeface="Times New Roman" panose="02020603050405020304" pitchFamily="18" charset="0"/>
                <a:cs typeface="Times New Roman" panose="02020603050405020304" pitchFamily="18" charset="0"/>
              </a:rPr>
              <a:t>User inputs email/URL into the system.</a:t>
            </a:r>
          </a:p>
          <a:p>
            <a:pPr>
              <a:buFont typeface="+mj-lt"/>
              <a:buAutoNum type="arabicPeriod"/>
            </a:pPr>
            <a:r>
              <a:rPr lang="en-US" dirty="0">
                <a:latin typeface="Times New Roman" panose="02020603050405020304" pitchFamily="18" charset="0"/>
                <a:cs typeface="Times New Roman" panose="02020603050405020304" pitchFamily="18" charset="0"/>
              </a:rPr>
              <a:t>System preprocesses input data.</a:t>
            </a:r>
          </a:p>
          <a:p>
            <a:pPr>
              <a:buFont typeface="+mj-lt"/>
              <a:buAutoNum type="arabicPeriod"/>
            </a:pPr>
            <a:r>
              <a:rPr lang="en-US" dirty="0">
                <a:latin typeface="Times New Roman" panose="02020603050405020304" pitchFamily="18" charset="0"/>
                <a:cs typeface="Times New Roman" panose="02020603050405020304" pitchFamily="18" charset="0"/>
              </a:rPr>
              <a:t>ML model processes and classifies data.</a:t>
            </a:r>
          </a:p>
          <a:p>
            <a:pPr>
              <a:buFont typeface="+mj-lt"/>
              <a:buAutoNum type="arabicPeriod"/>
            </a:pPr>
            <a:r>
              <a:rPr lang="en-US" dirty="0">
                <a:latin typeface="Times New Roman" panose="02020603050405020304" pitchFamily="18" charset="0"/>
                <a:cs typeface="Times New Roman" panose="02020603050405020304" pitchFamily="18" charset="0"/>
              </a:rPr>
              <a:t>Results are sent back to the user.</a:t>
            </a:r>
          </a:p>
          <a:p>
            <a:r>
              <a:rPr lang="en-US" b="1" dirty="0">
                <a:latin typeface="Times New Roman" panose="02020603050405020304" pitchFamily="18" charset="0"/>
                <a:cs typeface="Times New Roman" panose="02020603050405020304" pitchFamily="18" charset="0"/>
              </a:rPr>
              <a:t>Level 1 DFD</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Preprocessing Module</a:t>
            </a:r>
            <a:r>
              <a:rPr lang="en-US" dirty="0">
                <a:latin typeface="Times New Roman" panose="02020603050405020304" pitchFamily="18" charset="0"/>
                <a:cs typeface="Times New Roman" panose="02020603050405020304" pitchFamily="18" charset="0"/>
              </a:rPr>
              <a:t>: Tokenizes and cleans text data.</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Feature Extraction Module</a:t>
            </a:r>
            <a:r>
              <a:rPr lang="en-US" dirty="0">
                <a:latin typeface="Times New Roman" panose="02020603050405020304" pitchFamily="18" charset="0"/>
                <a:cs typeface="Times New Roman" panose="02020603050405020304" pitchFamily="18" charset="0"/>
              </a:rPr>
              <a:t>: Extracts syntactic, semantic, and domain-based features.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Classification Module</a:t>
            </a:r>
            <a:r>
              <a:rPr lang="en-US" dirty="0">
                <a:latin typeface="Times New Roman" panose="02020603050405020304" pitchFamily="18" charset="0"/>
                <a:cs typeface="Times New Roman" panose="02020603050405020304" pitchFamily="18" charset="0"/>
              </a:rPr>
              <a:t>: Predicts phishing or legitimate.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Feedback Module</a:t>
            </a:r>
            <a:r>
              <a:rPr lang="en-US" dirty="0">
                <a:latin typeface="Times New Roman" panose="02020603050405020304" pitchFamily="18" charset="0"/>
                <a:cs typeface="Times New Roman" panose="02020603050405020304" pitchFamily="18" charset="0"/>
              </a:rPr>
              <a:t>: Provides the result with a confidence score</a:t>
            </a:r>
          </a:p>
        </p:txBody>
      </p:sp>
      <p:sp>
        <p:nvSpPr>
          <p:cNvPr id="4" name="Footer Placeholder 3">
            <a:extLst>
              <a:ext uri="{FF2B5EF4-FFF2-40B4-BE49-F238E27FC236}">
                <a16:creationId xmlns:a16="http://schemas.microsoft.com/office/drawing/2014/main" id="{95EAAB71-F8C7-C463-5BD9-7617AAE8FCF7}"/>
              </a:ext>
            </a:extLst>
          </p:cNvPr>
          <p:cNvSpPr>
            <a:spLocks noGrp="1"/>
          </p:cNvSpPr>
          <p:nvPr>
            <p:ph type="ftr" sz="quarter" idx="11"/>
          </p:nvPr>
        </p:nvSpPr>
        <p:spPr/>
        <p:txBody>
          <a:bodyPr/>
          <a:lstStyle/>
          <a:p>
            <a:r>
              <a:rPr lang="en-IN"/>
              <a:t>2024-25</a:t>
            </a:r>
          </a:p>
        </p:txBody>
      </p:sp>
      <p:sp>
        <p:nvSpPr>
          <p:cNvPr id="5" name="Slide Number Placeholder 4">
            <a:extLst>
              <a:ext uri="{FF2B5EF4-FFF2-40B4-BE49-F238E27FC236}">
                <a16:creationId xmlns:a16="http://schemas.microsoft.com/office/drawing/2014/main" id="{3C65028F-2D3C-B467-BE3B-833163612DD8}"/>
              </a:ext>
            </a:extLst>
          </p:cNvPr>
          <p:cNvSpPr>
            <a:spLocks noGrp="1"/>
          </p:cNvSpPr>
          <p:nvPr>
            <p:ph type="sldNum" sz="quarter" idx="12"/>
          </p:nvPr>
        </p:nvSpPr>
        <p:spPr/>
        <p:txBody>
          <a:bodyPr/>
          <a:lstStyle/>
          <a:p>
            <a:fld id="{00320281-AA44-47DE-A12A-EF7A9AB715F5}" type="slidenum">
              <a:rPr lang="en-IN" smtClean="0"/>
              <a:t>10</a:t>
            </a:fld>
            <a:endParaRPr lang="en-IN"/>
          </a:p>
        </p:txBody>
      </p:sp>
    </p:spTree>
    <p:extLst>
      <p:ext uri="{BB962C8B-B14F-4D97-AF65-F5344CB8AC3E}">
        <p14:creationId xmlns:p14="http://schemas.microsoft.com/office/powerpoint/2010/main" val="38910330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b="1" dirty="0">
                <a:latin typeface="Times New Roman" panose="02020603050405020304" pitchFamily="18" charset="0"/>
                <a:cs typeface="Times New Roman" panose="02020603050405020304" pitchFamily="18" charset="0"/>
              </a:rPr>
              <a:t>System Modules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ER Diagram</a:t>
            </a:r>
          </a:p>
          <a:p>
            <a:r>
              <a:rPr lang="en-US" dirty="0">
                <a:latin typeface="Times New Roman" panose="02020603050405020304" pitchFamily="18" charset="0"/>
                <a:cs typeface="Times New Roman" panose="02020603050405020304" pitchFamily="18" charset="0"/>
              </a:rPr>
              <a:t>Entities and relationships:</a:t>
            </a:r>
          </a:p>
          <a:p>
            <a:pPr>
              <a:buFont typeface="+mj-lt"/>
              <a:buAutoNum type="arabicPeriod"/>
            </a:pPr>
            <a:r>
              <a:rPr lang="en-US" b="1" dirty="0">
                <a:latin typeface="Times New Roman" panose="02020603050405020304" pitchFamily="18" charset="0"/>
                <a:cs typeface="Times New Roman" panose="02020603050405020304" pitchFamily="18" charset="0"/>
              </a:rPr>
              <a:t>Dataset</a:t>
            </a:r>
            <a:r>
              <a:rPr lang="en-US" dirty="0">
                <a:latin typeface="Times New Roman" panose="02020603050405020304" pitchFamily="18" charset="0"/>
                <a:cs typeface="Times New Roman" panose="02020603050405020304" pitchFamily="18" charset="0"/>
              </a:rPr>
              <a:t>: Contains records of emails/URLs with features.</a:t>
            </a:r>
          </a:p>
          <a:p>
            <a:pPr>
              <a:buFont typeface="+mj-lt"/>
              <a:buAutoNum type="arabicPeriod"/>
            </a:pPr>
            <a:r>
              <a:rPr lang="en-US" b="1" dirty="0">
                <a:latin typeface="Times New Roman" panose="02020603050405020304" pitchFamily="18" charset="0"/>
                <a:cs typeface="Times New Roman" panose="02020603050405020304" pitchFamily="18" charset="0"/>
              </a:rPr>
              <a:t>Features</a:t>
            </a:r>
            <a:r>
              <a:rPr lang="en-US" dirty="0">
                <a:latin typeface="Times New Roman" panose="02020603050405020304" pitchFamily="18" charset="0"/>
                <a:cs typeface="Times New Roman" panose="02020603050405020304" pitchFamily="18" charset="0"/>
              </a:rPr>
              <a:t>: Associated with dataset for preprocessing and ML training.</a:t>
            </a:r>
          </a:p>
          <a:p>
            <a:pPr>
              <a:buFont typeface="+mj-lt"/>
              <a:buAutoNum type="arabicPeriod"/>
            </a:pPr>
            <a:r>
              <a:rPr lang="en-US" b="1" dirty="0">
                <a:latin typeface="Times New Roman" panose="02020603050405020304" pitchFamily="18" charset="0"/>
                <a:cs typeface="Times New Roman" panose="02020603050405020304" pitchFamily="18" charset="0"/>
              </a:rPr>
              <a:t>Model</a:t>
            </a:r>
            <a:r>
              <a:rPr lang="en-US" dirty="0">
                <a:latin typeface="Times New Roman" panose="02020603050405020304" pitchFamily="18" charset="0"/>
                <a:cs typeface="Times New Roman" panose="02020603050405020304" pitchFamily="18" charset="0"/>
              </a:rPr>
              <a:t>: Uses the dataset for training and outputs predictions.</a:t>
            </a:r>
          </a:p>
          <a:p>
            <a:pPr>
              <a:buFont typeface="+mj-lt"/>
              <a:buAutoNum type="arabicPeriod"/>
            </a:pPr>
            <a:r>
              <a:rPr lang="en-US" b="1" dirty="0">
                <a:latin typeface="Times New Roman" panose="02020603050405020304" pitchFamily="18" charset="0"/>
                <a:cs typeface="Times New Roman" panose="02020603050405020304" pitchFamily="18" charset="0"/>
              </a:rPr>
              <a:t>User</a:t>
            </a:r>
            <a:r>
              <a:rPr lang="en-US" dirty="0">
                <a:latin typeface="Times New Roman" panose="02020603050405020304" pitchFamily="18" charset="0"/>
                <a:cs typeface="Times New Roman" panose="02020603050405020304" pitchFamily="18" charset="0"/>
              </a:rPr>
              <a:t>: Inputs data and receives classification results.</a:t>
            </a:r>
          </a:p>
          <a:p>
            <a:pPr marL="0" indent="0" algn="just">
              <a:buNone/>
            </a:pPr>
            <a:endParaRPr lang="en-GB" dirty="0">
              <a:latin typeface="Times New Roman" panose="02020603050405020304" pitchFamily="18" charset="0"/>
              <a:cs typeface="Times New Roman" panose="02020603050405020304" pitchFamily="18" charset="0"/>
            </a:endParaRPr>
          </a:p>
          <a:p>
            <a:pPr marL="0" indent="0" algn="just">
              <a:buNone/>
            </a:pPr>
            <a:endParaRPr lang="en-IN"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GB" sz="1200" b="1">
                <a:solidFill>
                  <a:schemeClr val="tx1"/>
                </a:solidFill>
                <a:latin typeface="Times New Roman" panose="02020603050405020304" pitchFamily="18" charset="0"/>
                <a:cs typeface="Times New Roman" panose="02020603050405020304" pitchFamily="18" charset="0"/>
              </a:rPr>
              <a:t>2024-25</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mtClean="0"/>
              <a:t>11</a:t>
            </a:fld>
            <a:endParaRPr lang="en-IN"/>
          </a:p>
        </p:txBody>
      </p:sp>
    </p:spTree>
    <p:extLst>
      <p:ext uri="{BB962C8B-B14F-4D97-AF65-F5344CB8AC3E}">
        <p14:creationId xmlns:p14="http://schemas.microsoft.com/office/powerpoint/2010/main" val="3764960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E8698E3D-EE80-514E-09E7-F1142DE9556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45702" y="61812"/>
            <a:ext cx="7100595" cy="6734376"/>
          </a:xfrm>
        </p:spPr>
      </p:pic>
      <p:sp>
        <p:nvSpPr>
          <p:cNvPr id="4" name="Footer Placeholder 3">
            <a:extLst>
              <a:ext uri="{FF2B5EF4-FFF2-40B4-BE49-F238E27FC236}">
                <a16:creationId xmlns:a16="http://schemas.microsoft.com/office/drawing/2014/main" id="{F9623847-CD5E-8BB6-769C-7C40C3C03AFA}"/>
              </a:ext>
            </a:extLst>
          </p:cNvPr>
          <p:cNvSpPr>
            <a:spLocks noGrp="1"/>
          </p:cNvSpPr>
          <p:nvPr>
            <p:ph type="ftr" sz="quarter" idx="11"/>
          </p:nvPr>
        </p:nvSpPr>
        <p:spPr/>
        <p:txBody>
          <a:bodyPr/>
          <a:lstStyle/>
          <a:p>
            <a:r>
              <a:rPr lang="en-IN" dirty="0"/>
              <a:t>2024-25</a:t>
            </a:r>
          </a:p>
        </p:txBody>
      </p:sp>
      <p:sp>
        <p:nvSpPr>
          <p:cNvPr id="5" name="Slide Number Placeholder 4">
            <a:extLst>
              <a:ext uri="{FF2B5EF4-FFF2-40B4-BE49-F238E27FC236}">
                <a16:creationId xmlns:a16="http://schemas.microsoft.com/office/drawing/2014/main" id="{56EAEE7F-9570-41F9-DFE5-C58BA8BBB0AE}"/>
              </a:ext>
            </a:extLst>
          </p:cNvPr>
          <p:cNvSpPr>
            <a:spLocks noGrp="1"/>
          </p:cNvSpPr>
          <p:nvPr>
            <p:ph type="sldNum" sz="quarter" idx="12"/>
          </p:nvPr>
        </p:nvSpPr>
        <p:spPr/>
        <p:txBody>
          <a:bodyPr/>
          <a:lstStyle/>
          <a:p>
            <a:fld id="{00320281-AA44-47DE-A12A-EF7A9AB715F5}" type="slidenum">
              <a:rPr lang="en-IN" smtClean="0"/>
              <a:t>12</a:t>
            </a:fld>
            <a:endParaRPr lang="en-IN"/>
          </a:p>
        </p:txBody>
      </p:sp>
    </p:spTree>
    <p:extLst>
      <p:ext uri="{BB962C8B-B14F-4D97-AF65-F5344CB8AC3E}">
        <p14:creationId xmlns:p14="http://schemas.microsoft.com/office/powerpoint/2010/main" val="1110997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EADCB-6F14-D002-4AA8-19587121813C}"/>
              </a:ext>
            </a:extLst>
          </p:cNvPr>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Input and Output</a:t>
            </a:r>
            <a:br>
              <a:rPr lang="en-US" b="1"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20691FD-1C22-D16E-3965-5DCD817262BC}"/>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Input: Raw email content, URLs.</a:t>
            </a:r>
          </a:p>
          <a:p>
            <a:r>
              <a:rPr lang="en-IN" dirty="0">
                <a:latin typeface="Times New Roman" panose="02020603050405020304" pitchFamily="18" charset="0"/>
                <a:cs typeface="Times New Roman" panose="02020603050405020304" pitchFamily="18" charset="0"/>
              </a:rPr>
              <a:t>Output: Phishing or legitimate classification, confidence score</a:t>
            </a:r>
          </a:p>
        </p:txBody>
      </p:sp>
      <p:sp>
        <p:nvSpPr>
          <p:cNvPr id="4" name="Footer Placeholder 3">
            <a:extLst>
              <a:ext uri="{FF2B5EF4-FFF2-40B4-BE49-F238E27FC236}">
                <a16:creationId xmlns:a16="http://schemas.microsoft.com/office/drawing/2014/main" id="{E2FA9B01-CC6A-FAF5-33F3-26EDAA243F67}"/>
              </a:ext>
            </a:extLst>
          </p:cNvPr>
          <p:cNvSpPr>
            <a:spLocks noGrp="1"/>
          </p:cNvSpPr>
          <p:nvPr>
            <p:ph type="ftr" sz="quarter" idx="11"/>
          </p:nvPr>
        </p:nvSpPr>
        <p:spPr/>
        <p:txBody>
          <a:bodyPr/>
          <a:lstStyle/>
          <a:p>
            <a:r>
              <a:rPr lang="en-IN"/>
              <a:t>2024-25</a:t>
            </a:r>
          </a:p>
        </p:txBody>
      </p:sp>
      <p:sp>
        <p:nvSpPr>
          <p:cNvPr id="5" name="Slide Number Placeholder 4">
            <a:extLst>
              <a:ext uri="{FF2B5EF4-FFF2-40B4-BE49-F238E27FC236}">
                <a16:creationId xmlns:a16="http://schemas.microsoft.com/office/drawing/2014/main" id="{F4A3ED6D-46BC-71D0-4B2B-CA39B157771A}"/>
              </a:ext>
            </a:extLst>
          </p:cNvPr>
          <p:cNvSpPr>
            <a:spLocks noGrp="1"/>
          </p:cNvSpPr>
          <p:nvPr>
            <p:ph type="sldNum" sz="quarter" idx="12"/>
          </p:nvPr>
        </p:nvSpPr>
        <p:spPr/>
        <p:txBody>
          <a:bodyPr/>
          <a:lstStyle/>
          <a:p>
            <a:fld id="{00320281-AA44-47DE-A12A-EF7A9AB715F5}" type="slidenum">
              <a:rPr lang="en-IN" smtClean="0"/>
              <a:t>13</a:t>
            </a:fld>
            <a:endParaRPr lang="en-IN"/>
          </a:p>
        </p:txBody>
      </p:sp>
    </p:spTree>
    <p:extLst>
      <p:ext uri="{BB962C8B-B14F-4D97-AF65-F5344CB8AC3E}">
        <p14:creationId xmlns:p14="http://schemas.microsoft.com/office/powerpoint/2010/main" val="2030442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Hardware and Software Requirements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Hardware</a:t>
            </a:r>
            <a:r>
              <a:rPr lang="en-IN"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Intel i5 processor or higher.</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8GB RAM.</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SSD for fast data processing.</a:t>
            </a: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Software</a:t>
            </a:r>
            <a:r>
              <a:rPr lang="en-IN"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Python (scikit-learn, Flask, TensorFlow/</a:t>
            </a:r>
            <a:r>
              <a:rPr lang="en-IN" dirty="0" err="1">
                <a:latin typeface="Times New Roman" panose="02020603050405020304" pitchFamily="18" charset="0"/>
                <a:cs typeface="Times New Roman" panose="02020603050405020304" pitchFamily="18" charset="0"/>
              </a:rPr>
              <a:t>Keras</a:t>
            </a:r>
            <a:r>
              <a:rPr lang="en-IN" dirty="0">
                <a:latin typeface="Times New Roman" panose="02020603050405020304" pitchFamily="18" charset="0"/>
                <a:cs typeface="Times New Roman" panose="02020603050405020304" pitchFamily="18" charset="0"/>
              </a:rPr>
              <a:t>).</a:t>
            </a:r>
          </a:p>
          <a:p>
            <a:pPr marL="742950" lvl="1"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Dataset sources (</a:t>
            </a:r>
            <a:r>
              <a:rPr lang="en-IN" dirty="0" err="1">
                <a:latin typeface="Times New Roman" panose="02020603050405020304" pitchFamily="18" charset="0"/>
                <a:cs typeface="Times New Roman" panose="02020603050405020304" pitchFamily="18" charset="0"/>
              </a:rPr>
              <a:t>PhishTank</a:t>
            </a:r>
            <a:r>
              <a:rPr lang="en-IN" dirty="0">
                <a:latin typeface="Times New Roman" panose="02020603050405020304" pitchFamily="18" charset="0"/>
                <a:cs typeface="Times New Roman" panose="02020603050405020304" pitchFamily="18" charset="0"/>
              </a:rPr>
              <a:t>, Kaggle).</a:t>
            </a:r>
          </a:p>
          <a:p>
            <a:r>
              <a:rPr lang="en-IN" b="1" dirty="0">
                <a:latin typeface="Times New Roman" panose="02020603050405020304" pitchFamily="18" charset="0"/>
                <a:cs typeface="Times New Roman" panose="02020603050405020304" pitchFamily="18" charset="0"/>
              </a:rPr>
              <a:t>Justification</a:t>
            </a:r>
            <a:r>
              <a:rPr lang="en-IN" dirty="0">
                <a:latin typeface="Times New Roman" panose="02020603050405020304" pitchFamily="18" charset="0"/>
                <a:cs typeface="Times New Roman" panose="02020603050405020304" pitchFamily="18" charset="0"/>
              </a:rPr>
              <a:t>:</a:t>
            </a:r>
            <a:br>
              <a:rPr lang="en-IN" dirty="0">
                <a:latin typeface="Times New Roman" panose="02020603050405020304" pitchFamily="18" charset="0"/>
                <a:cs typeface="Times New Roman" panose="02020603050405020304" pitchFamily="18" charset="0"/>
              </a:rPr>
            </a:br>
            <a:r>
              <a:rPr lang="en-IN" dirty="0">
                <a:latin typeface="Times New Roman" panose="02020603050405020304" pitchFamily="18" charset="0"/>
                <a:cs typeface="Times New Roman" panose="02020603050405020304" pitchFamily="18" charset="0"/>
              </a:rPr>
              <a:t>Python's libraries offer robust support for ML, Flask ensures easy deployment, and the chosen hardware supports real-time processing</a:t>
            </a:r>
            <a:r>
              <a:rPr lang="en-IN" dirty="0"/>
              <a:t>.</a:t>
            </a:r>
          </a:p>
          <a:p>
            <a:pPr marL="0" indent="0">
              <a:buNone/>
            </a:pPr>
            <a:endParaRPr lang="en-IN"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GB" sz="1200" b="1">
                <a:solidFill>
                  <a:schemeClr val="tx1"/>
                </a:solidFill>
                <a:latin typeface="Times New Roman" panose="02020603050405020304" pitchFamily="18" charset="0"/>
                <a:cs typeface="Times New Roman" panose="02020603050405020304" pitchFamily="18" charset="0"/>
              </a:rPr>
              <a:t>2024-25</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mtClean="0"/>
              <a:t>14</a:t>
            </a:fld>
            <a:endParaRPr lang="en-IN"/>
          </a:p>
        </p:txBody>
      </p:sp>
    </p:spTree>
    <p:extLst>
      <p:ext uri="{BB962C8B-B14F-4D97-AF65-F5344CB8AC3E}">
        <p14:creationId xmlns:p14="http://schemas.microsoft.com/office/powerpoint/2010/main" val="42568176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Implementation Plan</a:t>
            </a:r>
            <a:br>
              <a:rPr lang="en-GB"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GB" sz="1200" b="1">
                <a:solidFill>
                  <a:schemeClr val="tx1"/>
                </a:solidFill>
                <a:latin typeface="Times New Roman" panose="02020603050405020304" pitchFamily="18" charset="0"/>
                <a:cs typeface="Times New Roman" panose="02020603050405020304" pitchFamily="18" charset="0"/>
              </a:rPr>
              <a:t>2024-25</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mtClean="0"/>
              <a:t>15</a:t>
            </a:fld>
            <a:endParaRPr lang="en-IN"/>
          </a:p>
        </p:txBody>
      </p:sp>
      <p:sp>
        <p:nvSpPr>
          <p:cNvPr id="3" name="AutoShape 2" descr="Development process through Gantt chart (Project Scheduling) | Download  Scientific Diagram"/>
          <p:cNvSpPr>
            <a:spLocks noChangeAspect="1" noChangeArrowheads="1"/>
          </p:cNvSpPr>
          <p:nvPr/>
        </p:nvSpPr>
        <p:spPr bwMode="auto">
          <a:xfrm>
            <a:off x="4256928" y="403270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graphicFrame>
        <p:nvGraphicFramePr>
          <p:cNvPr id="7" name="Table 6">
            <a:extLst>
              <a:ext uri="{FF2B5EF4-FFF2-40B4-BE49-F238E27FC236}">
                <a16:creationId xmlns:a16="http://schemas.microsoft.com/office/drawing/2014/main" id="{90FC07EF-8F72-B99F-E093-1418C8D6511F}"/>
              </a:ext>
            </a:extLst>
          </p:cNvPr>
          <p:cNvGraphicFramePr>
            <a:graphicFrameLocks noGrp="1"/>
          </p:cNvGraphicFramePr>
          <p:nvPr>
            <p:extLst>
              <p:ext uri="{D42A27DB-BD31-4B8C-83A1-F6EECF244321}">
                <p14:modId xmlns:p14="http://schemas.microsoft.com/office/powerpoint/2010/main" val="1814127204"/>
              </p:ext>
            </p:extLst>
          </p:nvPr>
        </p:nvGraphicFramePr>
        <p:xfrm>
          <a:off x="838200" y="2949734"/>
          <a:ext cx="10515600" cy="2103120"/>
        </p:xfrm>
        <a:graphic>
          <a:graphicData uri="http://schemas.openxmlformats.org/drawingml/2006/table">
            <a:tbl>
              <a:tblPr>
                <a:tableStyleId>{E8B1032C-EA38-4F05-BA0D-38AFFFC7BED3}</a:tableStyleId>
              </a:tblPr>
              <a:tblGrid>
                <a:gridCol w="3505200">
                  <a:extLst>
                    <a:ext uri="{9D8B030D-6E8A-4147-A177-3AD203B41FA5}">
                      <a16:colId xmlns:a16="http://schemas.microsoft.com/office/drawing/2014/main" val="1421268422"/>
                    </a:ext>
                  </a:extLst>
                </a:gridCol>
                <a:gridCol w="3505200">
                  <a:extLst>
                    <a:ext uri="{9D8B030D-6E8A-4147-A177-3AD203B41FA5}">
                      <a16:colId xmlns:a16="http://schemas.microsoft.com/office/drawing/2014/main" val="1357222209"/>
                    </a:ext>
                  </a:extLst>
                </a:gridCol>
                <a:gridCol w="3505200">
                  <a:extLst>
                    <a:ext uri="{9D8B030D-6E8A-4147-A177-3AD203B41FA5}">
                      <a16:colId xmlns:a16="http://schemas.microsoft.com/office/drawing/2014/main" val="3916513363"/>
                    </a:ext>
                  </a:extLst>
                </a:gridCol>
              </a:tblGrid>
              <a:tr h="0">
                <a:tc>
                  <a:txBody>
                    <a:bodyPr/>
                    <a:lstStyle/>
                    <a:p>
                      <a:r>
                        <a:rPr lang="en-IN" b="1"/>
                        <a:t>Month</a:t>
                      </a:r>
                      <a:endParaRPr lang="en-IN"/>
                    </a:p>
                  </a:txBody>
                  <a:tcPr anchor="ctr"/>
                </a:tc>
                <a:tc>
                  <a:txBody>
                    <a:bodyPr/>
                    <a:lstStyle/>
                    <a:p>
                      <a:r>
                        <a:rPr lang="en-IN" b="1"/>
                        <a:t>Task</a:t>
                      </a:r>
                      <a:endParaRPr lang="en-IN"/>
                    </a:p>
                  </a:txBody>
                  <a:tcPr anchor="ctr"/>
                </a:tc>
                <a:tc>
                  <a:txBody>
                    <a:bodyPr/>
                    <a:lstStyle/>
                    <a:p>
                      <a:r>
                        <a:rPr lang="en-IN" b="1"/>
                        <a:t>Deliverable</a:t>
                      </a:r>
                      <a:endParaRPr lang="en-IN"/>
                    </a:p>
                  </a:txBody>
                  <a:tcPr anchor="ctr"/>
                </a:tc>
                <a:extLst>
                  <a:ext uri="{0D108BD9-81ED-4DB2-BD59-A6C34878D82A}">
                    <a16:rowId xmlns:a16="http://schemas.microsoft.com/office/drawing/2014/main" val="2761738937"/>
                  </a:ext>
                </a:extLst>
              </a:tr>
              <a:tr h="0">
                <a:tc>
                  <a:txBody>
                    <a:bodyPr/>
                    <a:lstStyle/>
                    <a:p>
                      <a:r>
                        <a:rPr lang="en-IN" dirty="0"/>
                        <a:t>Month 1 (Nov)</a:t>
                      </a:r>
                    </a:p>
                  </a:txBody>
                  <a:tcPr anchor="ctr"/>
                </a:tc>
                <a:tc>
                  <a:txBody>
                    <a:bodyPr/>
                    <a:lstStyle/>
                    <a:p>
                      <a:r>
                        <a:rPr lang="en-IN"/>
                        <a:t>Literature review, dataset collection</a:t>
                      </a:r>
                    </a:p>
                  </a:txBody>
                  <a:tcPr anchor="ctr"/>
                </a:tc>
                <a:tc>
                  <a:txBody>
                    <a:bodyPr/>
                    <a:lstStyle/>
                    <a:p>
                      <a:r>
                        <a:rPr lang="en-IN"/>
                        <a:t>Dataset, Literature Survey document</a:t>
                      </a:r>
                    </a:p>
                  </a:txBody>
                  <a:tcPr anchor="ctr"/>
                </a:tc>
                <a:extLst>
                  <a:ext uri="{0D108BD9-81ED-4DB2-BD59-A6C34878D82A}">
                    <a16:rowId xmlns:a16="http://schemas.microsoft.com/office/drawing/2014/main" val="2307890259"/>
                  </a:ext>
                </a:extLst>
              </a:tr>
              <a:tr h="0">
                <a:tc>
                  <a:txBody>
                    <a:bodyPr/>
                    <a:lstStyle/>
                    <a:p>
                      <a:r>
                        <a:rPr lang="en-IN"/>
                        <a:t>Month 2 (Dec)</a:t>
                      </a:r>
                    </a:p>
                  </a:txBody>
                  <a:tcPr anchor="ctr"/>
                </a:tc>
                <a:tc>
                  <a:txBody>
                    <a:bodyPr/>
                    <a:lstStyle/>
                    <a:p>
                      <a:r>
                        <a:rPr lang="en-IN"/>
                        <a:t>Model training and evaluation</a:t>
                      </a:r>
                    </a:p>
                  </a:txBody>
                  <a:tcPr anchor="ctr"/>
                </a:tc>
                <a:tc>
                  <a:txBody>
                    <a:bodyPr/>
                    <a:lstStyle/>
                    <a:p>
                      <a:r>
                        <a:rPr lang="en-IN"/>
                        <a:t>ML model</a:t>
                      </a:r>
                    </a:p>
                  </a:txBody>
                  <a:tcPr anchor="ctr"/>
                </a:tc>
                <a:extLst>
                  <a:ext uri="{0D108BD9-81ED-4DB2-BD59-A6C34878D82A}">
                    <a16:rowId xmlns:a16="http://schemas.microsoft.com/office/drawing/2014/main" val="1831112380"/>
                  </a:ext>
                </a:extLst>
              </a:tr>
              <a:tr h="0">
                <a:tc>
                  <a:txBody>
                    <a:bodyPr/>
                    <a:lstStyle/>
                    <a:p>
                      <a:r>
                        <a:rPr lang="en-IN" dirty="0"/>
                        <a:t>Month 2 (Dec)</a:t>
                      </a:r>
                    </a:p>
                  </a:txBody>
                  <a:tcPr anchor="ctr"/>
                </a:tc>
                <a:tc>
                  <a:txBody>
                    <a:bodyPr/>
                    <a:lstStyle/>
                    <a:p>
                      <a:r>
                        <a:rPr lang="en-IN"/>
                        <a:t>Flask integration</a:t>
                      </a:r>
                    </a:p>
                  </a:txBody>
                  <a:tcPr anchor="ctr"/>
                </a:tc>
                <a:tc>
                  <a:txBody>
                    <a:bodyPr/>
                    <a:lstStyle/>
                    <a:p>
                      <a:r>
                        <a:rPr lang="en-IN"/>
                        <a:t>Web application</a:t>
                      </a:r>
                    </a:p>
                  </a:txBody>
                  <a:tcPr anchor="ctr"/>
                </a:tc>
                <a:extLst>
                  <a:ext uri="{0D108BD9-81ED-4DB2-BD59-A6C34878D82A}">
                    <a16:rowId xmlns:a16="http://schemas.microsoft.com/office/drawing/2014/main" val="3801897876"/>
                  </a:ext>
                </a:extLst>
              </a:tr>
              <a:tr h="0">
                <a:tc>
                  <a:txBody>
                    <a:bodyPr/>
                    <a:lstStyle/>
                    <a:p>
                      <a:r>
                        <a:rPr lang="en-IN" dirty="0"/>
                        <a:t>Month 3 (Jan)</a:t>
                      </a:r>
                    </a:p>
                  </a:txBody>
                  <a:tcPr anchor="ctr"/>
                </a:tc>
                <a:tc>
                  <a:txBody>
                    <a:bodyPr/>
                    <a:lstStyle/>
                    <a:p>
                      <a:r>
                        <a:rPr lang="en-IN"/>
                        <a:t>Testing and optimization</a:t>
                      </a:r>
                    </a:p>
                  </a:txBody>
                  <a:tcPr anchor="ctr"/>
                </a:tc>
                <a:tc>
                  <a:txBody>
                    <a:bodyPr/>
                    <a:lstStyle/>
                    <a:p>
                      <a:r>
                        <a:rPr lang="en-IN" dirty="0"/>
                        <a:t>Final project</a:t>
                      </a:r>
                    </a:p>
                  </a:txBody>
                  <a:tcPr anchor="ctr"/>
                </a:tc>
                <a:extLst>
                  <a:ext uri="{0D108BD9-81ED-4DB2-BD59-A6C34878D82A}">
                    <a16:rowId xmlns:a16="http://schemas.microsoft.com/office/drawing/2014/main" val="2493336765"/>
                  </a:ext>
                </a:extLst>
              </a:tr>
            </a:tbl>
          </a:graphicData>
        </a:graphic>
      </p:graphicFrame>
    </p:spTree>
    <p:extLst>
      <p:ext uri="{BB962C8B-B14F-4D97-AF65-F5344CB8AC3E}">
        <p14:creationId xmlns:p14="http://schemas.microsoft.com/office/powerpoint/2010/main" val="6348987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Publication Plan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Target conference: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IEEE International Symposium on Security and Privacy</a:t>
            </a:r>
            <a:endParaRPr lang="en-US"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GB" sz="1200" b="1">
                <a:solidFill>
                  <a:schemeClr val="tx1"/>
                </a:solidFill>
                <a:latin typeface="Times New Roman" panose="02020603050405020304" pitchFamily="18" charset="0"/>
                <a:cs typeface="Times New Roman" panose="02020603050405020304" pitchFamily="18" charset="0"/>
              </a:rPr>
              <a:t>2024-25</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mtClean="0"/>
              <a:t>16</a:t>
            </a:fld>
            <a:endParaRPr lang="en-IN"/>
          </a:p>
        </p:txBody>
      </p:sp>
    </p:spTree>
    <p:extLst>
      <p:ext uri="{BB962C8B-B14F-4D97-AF65-F5344CB8AC3E}">
        <p14:creationId xmlns:p14="http://schemas.microsoft.com/office/powerpoint/2010/main" val="38147752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The "AI-Based Phishing Detection" system is a step toward ensuring cybersecurity in an increasingly digital world. By combining machine learning's predictive power with real-time deployment through Flask, this system provides a robust, scalable, and efficient solution to detect phishing attacks. The system not only enhances protection against evolving phishing techniques but also ensures adaptability for future improvements, making it an indispensable tool for organizations and individuals alike. </a:t>
            </a:r>
          </a:p>
          <a:p>
            <a:pPr marL="0" indent="0" algn="just">
              <a:buNone/>
            </a:pPr>
            <a:endParaRPr lang="en-US" sz="2400" dirty="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	Future work can focus on expanding its scope to detect phishing attempts in social media links and mobile platforms, further reinforcing digital safety.</a:t>
            </a:r>
          </a:p>
          <a:p>
            <a:endParaRPr lang="en-IN" dirty="0"/>
          </a:p>
        </p:txBody>
      </p:sp>
      <p:sp>
        <p:nvSpPr>
          <p:cNvPr id="4" name="Footer Placeholder 3"/>
          <p:cNvSpPr>
            <a:spLocks noGrp="1"/>
          </p:cNvSpPr>
          <p:nvPr>
            <p:ph type="ftr" sz="quarter" idx="11"/>
          </p:nvPr>
        </p:nvSpPr>
        <p:spPr/>
        <p:txBody>
          <a:bodyPr/>
          <a:lstStyle/>
          <a:p>
            <a:r>
              <a:rPr lang="en-GB" sz="1200" b="1" dirty="0">
                <a:solidFill>
                  <a:schemeClr val="tx1"/>
                </a:solidFill>
                <a:latin typeface="Times New Roman" panose="02020603050405020304" pitchFamily="18" charset="0"/>
                <a:cs typeface="Times New Roman" panose="02020603050405020304" pitchFamily="18" charset="0"/>
              </a:rPr>
              <a:t>2024-25</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mtClean="0"/>
              <a:t>17</a:t>
            </a:fld>
            <a:endParaRPr lang="en-IN"/>
          </a:p>
        </p:txBody>
      </p:sp>
    </p:spTree>
    <p:extLst>
      <p:ext uri="{BB962C8B-B14F-4D97-AF65-F5344CB8AC3E}">
        <p14:creationId xmlns:p14="http://schemas.microsoft.com/office/powerpoint/2010/main" val="16267971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References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marL="0" indent="0" algn="just">
              <a:buNone/>
            </a:pPr>
            <a:r>
              <a:rPr lang="en-US" sz="1800" dirty="0">
                <a:latin typeface="Times New Roman" panose="02020603050405020304" pitchFamily="18" charset="0"/>
                <a:cs typeface="Times New Roman" panose="02020603050405020304" pitchFamily="18" charset="0"/>
              </a:rPr>
              <a:t>[1] </a:t>
            </a:r>
            <a:r>
              <a:rPr lang="en-US" sz="1800" dirty="0" err="1">
                <a:latin typeface="Times New Roman" panose="02020603050405020304" pitchFamily="18" charset="0"/>
                <a:cs typeface="Times New Roman" panose="02020603050405020304" pitchFamily="18" charset="0"/>
              </a:rPr>
              <a:t>Alnemari</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Shouq</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Alshammari</a:t>
            </a:r>
            <a:r>
              <a:rPr lang="en-US" sz="1800" dirty="0">
                <a:latin typeface="Times New Roman" panose="02020603050405020304" pitchFamily="18" charset="0"/>
                <a:cs typeface="Times New Roman" panose="02020603050405020304" pitchFamily="18" charset="0"/>
              </a:rPr>
              <a:t> Majid (2023) “Detecting Phishing Domains Using Machine Learning,” Applied Sciences, 13(8), pp. 4649.This study explores the efficiency of machine learning models like Random Forests, Decision Trees, SVMs, and ANNs in detecting phishing domains using the UCI phishing domains dataset. Random Forest outperformed other models in accuracy. DOI: 10.3390/app13084649.</a:t>
            </a:r>
          </a:p>
          <a:p>
            <a:pPr marL="0" indent="0" algn="just">
              <a:buNone/>
            </a:pPr>
            <a:r>
              <a:rPr lang="en-US" sz="1800" dirty="0">
                <a:latin typeface="Times New Roman" panose="02020603050405020304" pitchFamily="18" charset="0"/>
                <a:cs typeface="Times New Roman" panose="02020603050405020304" pitchFamily="18" charset="0"/>
              </a:rPr>
              <a:t>[2] Thakur </a:t>
            </a:r>
            <a:r>
              <a:rPr lang="en-US" sz="1800" dirty="0" err="1">
                <a:latin typeface="Times New Roman" panose="02020603050405020304" pitchFamily="18" charset="0"/>
                <a:cs typeface="Times New Roman" panose="02020603050405020304" pitchFamily="18" charset="0"/>
              </a:rPr>
              <a:t>Kutub</a:t>
            </a:r>
            <a:r>
              <a:rPr lang="en-US" sz="1800" dirty="0">
                <a:latin typeface="Times New Roman" panose="02020603050405020304" pitchFamily="18" charset="0"/>
                <a:cs typeface="Times New Roman" panose="02020603050405020304" pitchFamily="18" charset="0"/>
              </a:rPr>
              <a:t>, Ali Md </a:t>
            </a:r>
            <a:r>
              <a:rPr lang="en-US" sz="1800" dirty="0" err="1">
                <a:latin typeface="Times New Roman" panose="02020603050405020304" pitchFamily="18" charset="0"/>
                <a:cs typeface="Times New Roman" panose="02020603050405020304" pitchFamily="18" charset="0"/>
              </a:rPr>
              <a:t>Liakat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Obaidat</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Muath</a:t>
            </a:r>
            <a:r>
              <a:rPr lang="en-US" sz="1800" dirty="0">
                <a:latin typeface="Times New Roman" panose="02020603050405020304" pitchFamily="18" charset="0"/>
                <a:cs typeface="Times New Roman" panose="02020603050405020304" pitchFamily="18" charset="0"/>
              </a:rPr>
              <a:t> A., </a:t>
            </a:r>
            <a:r>
              <a:rPr lang="en-US" sz="1800" dirty="0" err="1">
                <a:latin typeface="Times New Roman" panose="02020603050405020304" pitchFamily="18" charset="0"/>
                <a:cs typeface="Times New Roman" panose="02020603050405020304" pitchFamily="18" charset="0"/>
              </a:rPr>
              <a:t>Kamruzzaman</a:t>
            </a:r>
            <a:r>
              <a:rPr lang="en-US" sz="1800" dirty="0">
                <a:latin typeface="Times New Roman" panose="02020603050405020304" pitchFamily="18" charset="0"/>
                <a:cs typeface="Times New Roman" panose="02020603050405020304" pitchFamily="18" charset="0"/>
              </a:rPr>
              <a:t> Abu (2023) “A Systematic Review on Deep-Learning-Based Phishing Email Detection,” Electronics, 12(21), pp. 4545.This paper reviews the application of CNNs and LSTMs in detecting phishing emails and their effectiveness in identifying sophisticated attacks, highlighting the strengths and challenges of deep learning in this domain. DOI: 10.3390/electronics12214545.</a:t>
            </a:r>
          </a:p>
          <a:p>
            <a:pPr marL="0" indent="0" algn="just">
              <a:buNone/>
            </a:pPr>
            <a:r>
              <a:rPr lang="en-US" sz="1800" dirty="0">
                <a:latin typeface="Times New Roman" panose="02020603050405020304" pitchFamily="18" charset="0"/>
                <a:cs typeface="Times New Roman" panose="02020603050405020304" pitchFamily="18" charset="0"/>
              </a:rPr>
              <a:t>[3] Kapan Sibel, </a:t>
            </a:r>
            <a:r>
              <a:rPr lang="en-US" sz="1800" dirty="0" err="1">
                <a:latin typeface="Times New Roman" panose="02020603050405020304" pitchFamily="18" charset="0"/>
                <a:cs typeface="Times New Roman" panose="02020603050405020304" pitchFamily="18" charset="0"/>
              </a:rPr>
              <a:t>Gunal</a:t>
            </a:r>
            <a:r>
              <a:rPr lang="en-US" sz="1800" dirty="0">
                <a:latin typeface="Times New Roman" panose="02020603050405020304" pitchFamily="18" charset="0"/>
                <a:cs typeface="Times New Roman" panose="02020603050405020304" pitchFamily="18" charset="0"/>
              </a:rPr>
              <a:t> Efnan Sora (2023) “Improved Phishing Attack Detection with Machine Learning: A Comprehensive Evaluation of Classifiers and Features,” Applied Sciences, 13(24), pp. 13269.This research analyzed the contributions of various features and classifiers for detecting phishing websites. It revealed that decision trees provided high accuracy (F1-score of 0.99) using URL and HTTP features from a novel phishing dataset. DOI: 10.3390/app132413269.</a:t>
            </a:r>
          </a:p>
          <a:p>
            <a:pPr marL="0" indent="0" algn="just">
              <a:buNone/>
            </a:pPr>
            <a:r>
              <a:rPr lang="en-US" sz="1800" dirty="0">
                <a:latin typeface="Times New Roman" panose="02020603050405020304" pitchFamily="18" charset="0"/>
                <a:cs typeface="Times New Roman" panose="02020603050405020304" pitchFamily="18" charset="0"/>
              </a:rPr>
              <a:t>[4] </a:t>
            </a:r>
            <a:r>
              <a:rPr lang="en-US" sz="1800" dirty="0" err="1">
                <a:latin typeface="Times New Roman" panose="02020603050405020304" pitchFamily="18" charset="0"/>
                <a:cs typeface="Times New Roman" panose="02020603050405020304" pitchFamily="18" charset="0"/>
              </a:rPr>
              <a:t>Alzahrani</a:t>
            </a:r>
            <a:r>
              <a:rPr lang="en-US" sz="1800" dirty="0">
                <a:latin typeface="Times New Roman" panose="02020603050405020304" pitchFamily="18" charset="0"/>
                <a:cs typeface="Times New Roman" panose="02020603050405020304" pitchFamily="18" charset="0"/>
              </a:rPr>
              <a:t> Abdullah I. A. (2023) “A Deep Learning-Based Innovative Technique for Phishing Detection in Modern Security with Uniform Resource Locators,” Sensors, 23(9), pp. 4403.This study introduced a CNN-based model for detecting phishing URLs with an accuracy of 98.77%. The Phish Tank dataset was extensively used, demonstrating the model's superiority in URL-based phishing detection. DOI: 10.3390/s23094403.</a:t>
            </a:r>
            <a:endParaRPr lang="en-IN"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GB" sz="1200" b="1">
                <a:solidFill>
                  <a:schemeClr val="tx1"/>
                </a:solidFill>
                <a:latin typeface="Times New Roman" panose="02020603050405020304" pitchFamily="18" charset="0"/>
                <a:cs typeface="Times New Roman" panose="02020603050405020304" pitchFamily="18" charset="0"/>
              </a:rPr>
              <a:t>2024-25</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mtClean="0"/>
              <a:t>18</a:t>
            </a:fld>
            <a:endParaRPr lang="en-IN"/>
          </a:p>
        </p:txBody>
      </p:sp>
    </p:spTree>
    <p:extLst>
      <p:ext uri="{BB962C8B-B14F-4D97-AF65-F5344CB8AC3E}">
        <p14:creationId xmlns:p14="http://schemas.microsoft.com/office/powerpoint/2010/main" val="911278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Domain Overview: Artificial Intelligence (AI) and Cybersecurity are critical domains in combating digital threats. Machine Learning (ML) has emerged as a potent tool for analyzing patterns and detecting anomalies in digital communications. </a:t>
            </a:r>
          </a:p>
          <a:p>
            <a:pPr marL="0" indent="0" algn="just">
              <a:buNone/>
            </a:pPr>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Project Topic Introduction: Phishing attacks exploit human vulnerabilities through deceptive emails and URLs, compromising sensitive information. This project aims to develop a phishing detection system using ML techniques to safeguard against these attacks.</a:t>
            </a:r>
            <a:endParaRPr lang="en-IN"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00320281-AA44-47DE-A12A-EF7A9AB715F5}" type="slidenum">
              <a:rPr lang="en-IN" smtClean="0"/>
              <a:t>2</a:t>
            </a:fld>
            <a:endParaRPr lang="en-IN"/>
          </a:p>
        </p:txBody>
      </p:sp>
      <p:sp>
        <p:nvSpPr>
          <p:cNvPr id="2" name="Footer Placeholder 1"/>
          <p:cNvSpPr>
            <a:spLocks noGrp="1"/>
          </p:cNvSpPr>
          <p:nvPr>
            <p:ph type="ftr" sz="quarter" idx="11"/>
          </p:nvPr>
        </p:nvSpPr>
        <p:spPr/>
        <p:txBody>
          <a:bodyPr/>
          <a:lstStyle/>
          <a:p>
            <a:r>
              <a:rPr lang="en-GB" sz="1200" b="1">
                <a:solidFill>
                  <a:schemeClr val="tx1"/>
                </a:solidFill>
                <a:latin typeface="Times New Roman" panose="02020603050405020304" pitchFamily="18" charset="0"/>
                <a:cs typeface="Times New Roman" panose="02020603050405020304" pitchFamily="18" charset="0"/>
              </a:rPr>
              <a:t>2024-25</a:t>
            </a:r>
            <a:endParaRPr lang="en-IN"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3492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Problem Statement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Phishing remains one of the most significant cybersecurity challenges, causing data breaches and financial losses. Current detection methods struggle with real-time analysis and generalizing to new phishing techniques. This project addresses these gaps by building an ML-based system for detecting phishing in emails and URLs.</a:t>
            </a:r>
          </a:p>
          <a:p>
            <a:pPr marL="0" indent="0">
              <a:buNone/>
            </a:pPr>
            <a:endParaRPr lang="en-IN" dirty="0"/>
          </a:p>
        </p:txBody>
      </p:sp>
      <p:sp>
        <p:nvSpPr>
          <p:cNvPr id="5" name="Slide Number Placeholder 4"/>
          <p:cNvSpPr>
            <a:spLocks noGrp="1"/>
          </p:cNvSpPr>
          <p:nvPr>
            <p:ph type="sldNum" sz="quarter" idx="12"/>
          </p:nvPr>
        </p:nvSpPr>
        <p:spPr/>
        <p:txBody>
          <a:bodyPr/>
          <a:lstStyle/>
          <a:p>
            <a:fld id="{00320281-AA44-47DE-A12A-EF7A9AB715F5}" type="slidenum">
              <a:rPr lang="en-IN" smtClean="0"/>
              <a:t>3</a:t>
            </a:fld>
            <a:endParaRPr lang="en-IN"/>
          </a:p>
        </p:txBody>
      </p:sp>
      <p:sp>
        <p:nvSpPr>
          <p:cNvPr id="4" name="Footer Placeholder 3"/>
          <p:cNvSpPr>
            <a:spLocks noGrp="1"/>
          </p:cNvSpPr>
          <p:nvPr>
            <p:ph type="ftr" sz="quarter" idx="11"/>
          </p:nvPr>
        </p:nvSpPr>
        <p:spPr/>
        <p:txBody>
          <a:bodyPr/>
          <a:lstStyle/>
          <a:p>
            <a:r>
              <a:rPr lang="en-GB" sz="1200" b="1">
                <a:solidFill>
                  <a:schemeClr val="tx1"/>
                </a:solidFill>
                <a:latin typeface="Times New Roman" panose="02020603050405020304" pitchFamily="18" charset="0"/>
                <a:cs typeface="Times New Roman" panose="02020603050405020304" pitchFamily="18" charset="0"/>
              </a:rPr>
              <a:t>2024-25</a:t>
            </a:r>
            <a:endParaRPr lang="en-IN"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96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Literature Survey</a:t>
            </a:r>
            <a:br>
              <a:rPr lang="en-IN" dirty="0"/>
            </a:br>
            <a:endParaRPr lang="en-IN" dirty="0"/>
          </a:p>
        </p:txBody>
      </p:sp>
      <p:sp>
        <p:nvSpPr>
          <p:cNvPr id="4" name="Footer Placeholder 3"/>
          <p:cNvSpPr>
            <a:spLocks noGrp="1"/>
          </p:cNvSpPr>
          <p:nvPr>
            <p:ph type="ftr" sz="quarter" idx="11"/>
          </p:nvPr>
        </p:nvSpPr>
        <p:spPr/>
        <p:txBody>
          <a:bodyPr/>
          <a:lstStyle/>
          <a:p>
            <a:r>
              <a:rPr lang="en-GB" sz="1200" b="1">
                <a:solidFill>
                  <a:schemeClr val="tx1"/>
                </a:solidFill>
                <a:latin typeface="Times New Roman" panose="02020603050405020304" pitchFamily="18" charset="0"/>
                <a:cs typeface="Times New Roman" panose="02020603050405020304" pitchFamily="18" charset="0"/>
              </a:rPr>
              <a:t>2024-25</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mtClean="0"/>
              <a:t>4</a:t>
            </a:fld>
            <a:endParaRPr lang="en-IN"/>
          </a:p>
        </p:txBody>
      </p:sp>
      <p:graphicFrame>
        <p:nvGraphicFramePr>
          <p:cNvPr id="8" name="Table 7">
            <a:extLst>
              <a:ext uri="{FF2B5EF4-FFF2-40B4-BE49-F238E27FC236}">
                <a16:creationId xmlns:a16="http://schemas.microsoft.com/office/drawing/2014/main" id="{88C3EB19-D5BE-32F3-E70A-7B40E7B8CA06}"/>
              </a:ext>
            </a:extLst>
          </p:cNvPr>
          <p:cNvGraphicFramePr>
            <a:graphicFrameLocks noGrp="1"/>
          </p:cNvGraphicFramePr>
          <p:nvPr>
            <p:extLst>
              <p:ext uri="{D42A27DB-BD31-4B8C-83A1-F6EECF244321}">
                <p14:modId xmlns:p14="http://schemas.microsoft.com/office/powerpoint/2010/main" val="615230922"/>
              </p:ext>
            </p:extLst>
          </p:nvPr>
        </p:nvGraphicFramePr>
        <p:xfrm>
          <a:off x="1073020" y="1315617"/>
          <a:ext cx="9743770" cy="4861347"/>
        </p:xfrm>
        <a:graphic>
          <a:graphicData uri="http://schemas.openxmlformats.org/drawingml/2006/table">
            <a:tbl>
              <a:tblPr>
                <a:tableStyleId>{1E171933-4619-4E11-9A3F-F7608DF75F80}</a:tableStyleId>
              </a:tblPr>
              <a:tblGrid>
                <a:gridCol w="1948754">
                  <a:extLst>
                    <a:ext uri="{9D8B030D-6E8A-4147-A177-3AD203B41FA5}">
                      <a16:colId xmlns:a16="http://schemas.microsoft.com/office/drawing/2014/main" val="2816355042"/>
                    </a:ext>
                  </a:extLst>
                </a:gridCol>
                <a:gridCol w="1948754">
                  <a:extLst>
                    <a:ext uri="{9D8B030D-6E8A-4147-A177-3AD203B41FA5}">
                      <a16:colId xmlns:a16="http://schemas.microsoft.com/office/drawing/2014/main" val="3561437724"/>
                    </a:ext>
                  </a:extLst>
                </a:gridCol>
                <a:gridCol w="1948754">
                  <a:extLst>
                    <a:ext uri="{9D8B030D-6E8A-4147-A177-3AD203B41FA5}">
                      <a16:colId xmlns:a16="http://schemas.microsoft.com/office/drawing/2014/main" val="2049892644"/>
                    </a:ext>
                  </a:extLst>
                </a:gridCol>
                <a:gridCol w="1948754">
                  <a:extLst>
                    <a:ext uri="{9D8B030D-6E8A-4147-A177-3AD203B41FA5}">
                      <a16:colId xmlns:a16="http://schemas.microsoft.com/office/drawing/2014/main" val="3675380682"/>
                    </a:ext>
                  </a:extLst>
                </a:gridCol>
                <a:gridCol w="1948754">
                  <a:extLst>
                    <a:ext uri="{9D8B030D-6E8A-4147-A177-3AD203B41FA5}">
                      <a16:colId xmlns:a16="http://schemas.microsoft.com/office/drawing/2014/main" val="69306504"/>
                    </a:ext>
                  </a:extLst>
                </a:gridCol>
              </a:tblGrid>
              <a:tr h="366894">
                <a:tc>
                  <a:txBody>
                    <a:bodyPr/>
                    <a:lstStyle/>
                    <a:p>
                      <a:r>
                        <a:rPr lang="en-IN" sz="1800" b="1" dirty="0">
                          <a:latin typeface="Times New Roman" panose="02020603050405020304" pitchFamily="18" charset="0"/>
                          <a:cs typeface="Times New Roman" panose="02020603050405020304" pitchFamily="18" charset="0"/>
                        </a:rPr>
                        <a:t>Author(s)</a:t>
                      </a:r>
                      <a:endParaRPr lang="en-IN" sz="1800" dirty="0">
                        <a:latin typeface="Times New Roman" panose="02020603050405020304" pitchFamily="18" charset="0"/>
                        <a:cs typeface="Times New Roman" panose="02020603050405020304" pitchFamily="18" charset="0"/>
                      </a:endParaRPr>
                    </a:p>
                  </a:txBody>
                  <a:tcPr marL="82101" marR="82101" marT="41050" marB="41050" anchor="ctr"/>
                </a:tc>
                <a:tc>
                  <a:txBody>
                    <a:bodyPr/>
                    <a:lstStyle/>
                    <a:p>
                      <a:r>
                        <a:rPr lang="en-IN" sz="1800" b="1">
                          <a:latin typeface="Times New Roman" panose="02020603050405020304" pitchFamily="18" charset="0"/>
                          <a:cs typeface="Times New Roman" panose="02020603050405020304" pitchFamily="18" charset="0"/>
                        </a:rPr>
                        <a:t>Year</a:t>
                      </a:r>
                      <a:endParaRPr lang="en-IN" sz="1800">
                        <a:latin typeface="Times New Roman" panose="02020603050405020304" pitchFamily="18" charset="0"/>
                        <a:cs typeface="Times New Roman" panose="02020603050405020304" pitchFamily="18" charset="0"/>
                      </a:endParaRPr>
                    </a:p>
                  </a:txBody>
                  <a:tcPr marL="82101" marR="82101" marT="41050" marB="41050" anchor="ctr"/>
                </a:tc>
                <a:tc>
                  <a:txBody>
                    <a:bodyPr/>
                    <a:lstStyle/>
                    <a:p>
                      <a:r>
                        <a:rPr lang="en-IN" sz="1800" b="1">
                          <a:latin typeface="Times New Roman" panose="02020603050405020304" pitchFamily="18" charset="0"/>
                          <a:cs typeface="Times New Roman" panose="02020603050405020304" pitchFamily="18" charset="0"/>
                        </a:rPr>
                        <a:t>Title</a:t>
                      </a:r>
                      <a:endParaRPr lang="en-IN" sz="1800">
                        <a:latin typeface="Times New Roman" panose="02020603050405020304" pitchFamily="18" charset="0"/>
                        <a:cs typeface="Times New Roman" panose="02020603050405020304" pitchFamily="18" charset="0"/>
                      </a:endParaRPr>
                    </a:p>
                  </a:txBody>
                  <a:tcPr marL="82101" marR="82101" marT="41050" marB="41050" anchor="ctr"/>
                </a:tc>
                <a:tc>
                  <a:txBody>
                    <a:bodyPr/>
                    <a:lstStyle/>
                    <a:p>
                      <a:r>
                        <a:rPr lang="en-IN" sz="1800" b="1">
                          <a:latin typeface="Times New Roman" panose="02020603050405020304" pitchFamily="18" charset="0"/>
                          <a:cs typeface="Times New Roman" panose="02020603050405020304" pitchFamily="18" charset="0"/>
                        </a:rPr>
                        <a:t>Methodology</a:t>
                      </a:r>
                      <a:endParaRPr lang="en-IN" sz="1800">
                        <a:latin typeface="Times New Roman" panose="02020603050405020304" pitchFamily="18" charset="0"/>
                        <a:cs typeface="Times New Roman" panose="02020603050405020304" pitchFamily="18" charset="0"/>
                      </a:endParaRPr>
                    </a:p>
                  </a:txBody>
                  <a:tcPr marL="82101" marR="82101" marT="41050" marB="41050" anchor="ctr"/>
                </a:tc>
                <a:tc>
                  <a:txBody>
                    <a:bodyPr/>
                    <a:lstStyle/>
                    <a:p>
                      <a:r>
                        <a:rPr lang="en-IN" sz="1800" b="1" dirty="0">
                          <a:latin typeface="Times New Roman" panose="02020603050405020304" pitchFamily="18" charset="0"/>
                          <a:cs typeface="Times New Roman" panose="02020603050405020304" pitchFamily="18" charset="0"/>
                        </a:rPr>
                        <a:t>Findings</a:t>
                      </a:r>
                      <a:endParaRPr lang="en-IN" sz="1800" dirty="0">
                        <a:latin typeface="Times New Roman" panose="02020603050405020304" pitchFamily="18" charset="0"/>
                        <a:cs typeface="Times New Roman" panose="02020603050405020304" pitchFamily="18" charset="0"/>
                      </a:endParaRPr>
                    </a:p>
                  </a:txBody>
                  <a:tcPr marL="82101" marR="82101" marT="41050" marB="41050" anchor="ctr"/>
                </a:tc>
                <a:extLst>
                  <a:ext uri="{0D108BD9-81ED-4DB2-BD59-A6C34878D82A}">
                    <a16:rowId xmlns:a16="http://schemas.microsoft.com/office/drawing/2014/main" val="3751041340"/>
                  </a:ext>
                </a:extLst>
              </a:tr>
              <a:tr h="1192406">
                <a:tc>
                  <a:txBody>
                    <a:bodyPr/>
                    <a:lstStyle/>
                    <a:p>
                      <a:r>
                        <a:rPr lang="en-IN" sz="1600" dirty="0" err="1">
                          <a:latin typeface="Times New Roman" panose="02020603050405020304" pitchFamily="18" charset="0"/>
                          <a:cs typeface="Times New Roman" panose="02020603050405020304" pitchFamily="18" charset="0"/>
                        </a:rPr>
                        <a:t>Aburrous</a:t>
                      </a:r>
                      <a:r>
                        <a:rPr lang="en-IN" sz="1600" dirty="0">
                          <a:latin typeface="Times New Roman" panose="02020603050405020304" pitchFamily="18" charset="0"/>
                          <a:cs typeface="Times New Roman" panose="02020603050405020304" pitchFamily="18" charset="0"/>
                        </a:rPr>
                        <a:t> et al.</a:t>
                      </a:r>
                    </a:p>
                  </a:txBody>
                  <a:tcPr marL="82101" marR="82101" marT="41050" marB="41050" anchor="ctr"/>
                </a:tc>
                <a:tc>
                  <a:txBody>
                    <a:bodyPr/>
                    <a:lstStyle/>
                    <a:p>
                      <a:r>
                        <a:rPr lang="en-IN" sz="1600">
                          <a:latin typeface="Times New Roman" panose="02020603050405020304" pitchFamily="18" charset="0"/>
                          <a:cs typeface="Times New Roman" panose="02020603050405020304" pitchFamily="18" charset="0"/>
                        </a:rPr>
                        <a:t>2010</a:t>
                      </a:r>
                    </a:p>
                  </a:txBody>
                  <a:tcPr marL="82101" marR="82101" marT="41050" marB="41050" anchor="ctr"/>
                </a:tc>
                <a:tc>
                  <a:txBody>
                    <a:bodyPr/>
                    <a:lstStyle/>
                    <a:p>
                      <a:r>
                        <a:rPr lang="en-IN" sz="1600">
                          <a:latin typeface="Times New Roman" panose="02020603050405020304" pitchFamily="18" charset="0"/>
                          <a:cs typeface="Times New Roman" panose="02020603050405020304" pitchFamily="18" charset="0"/>
                        </a:rPr>
                        <a:t>Phishing website detection</a:t>
                      </a:r>
                    </a:p>
                  </a:txBody>
                  <a:tcPr marL="82101" marR="82101" marT="41050" marB="41050" anchor="ctr"/>
                </a:tc>
                <a:tc>
                  <a:txBody>
                    <a:bodyPr/>
                    <a:lstStyle/>
                    <a:p>
                      <a:r>
                        <a:rPr lang="en-IN" sz="1600">
                          <a:latin typeface="Times New Roman" panose="02020603050405020304" pitchFamily="18" charset="0"/>
                          <a:cs typeface="Times New Roman" panose="02020603050405020304" pitchFamily="18" charset="0"/>
                        </a:rPr>
                        <a:t>Neural networks</a:t>
                      </a:r>
                    </a:p>
                  </a:txBody>
                  <a:tcPr marL="82101" marR="82101" marT="41050" marB="41050" anchor="ctr"/>
                </a:tc>
                <a:tc>
                  <a:txBody>
                    <a:bodyPr/>
                    <a:lstStyle/>
                    <a:p>
                      <a:r>
                        <a:rPr lang="en-US" sz="1600">
                          <a:latin typeface="Times New Roman" panose="02020603050405020304" pitchFamily="18" charset="0"/>
                          <a:cs typeface="Times New Roman" panose="02020603050405020304" pitchFamily="18" charset="0"/>
                        </a:rPr>
                        <a:t>Achieved 86% accuracy in URL-based phishing detection</a:t>
                      </a:r>
                    </a:p>
                  </a:txBody>
                  <a:tcPr marL="82101" marR="82101" marT="41050" marB="41050" anchor="ctr"/>
                </a:tc>
                <a:extLst>
                  <a:ext uri="{0D108BD9-81ED-4DB2-BD59-A6C34878D82A}">
                    <a16:rowId xmlns:a16="http://schemas.microsoft.com/office/drawing/2014/main" val="3173843060"/>
                  </a:ext>
                </a:extLst>
              </a:tr>
              <a:tr h="917235">
                <a:tc>
                  <a:txBody>
                    <a:bodyPr/>
                    <a:lstStyle/>
                    <a:p>
                      <a:r>
                        <a:rPr lang="en-IN" sz="1600">
                          <a:latin typeface="Times New Roman" panose="02020603050405020304" pitchFamily="18" charset="0"/>
                          <a:cs typeface="Times New Roman" panose="02020603050405020304" pitchFamily="18" charset="0"/>
                        </a:rPr>
                        <a:t>Verma &amp; Hossain</a:t>
                      </a:r>
                    </a:p>
                  </a:txBody>
                  <a:tcPr marL="82101" marR="82101" marT="41050" marB="41050" anchor="ctr"/>
                </a:tc>
                <a:tc>
                  <a:txBody>
                    <a:bodyPr/>
                    <a:lstStyle/>
                    <a:p>
                      <a:r>
                        <a:rPr lang="en-IN" sz="1600">
                          <a:latin typeface="Times New Roman" panose="02020603050405020304" pitchFamily="18" charset="0"/>
                          <a:cs typeface="Times New Roman" panose="02020603050405020304" pitchFamily="18" charset="0"/>
                        </a:rPr>
                        <a:t>2017</a:t>
                      </a:r>
                    </a:p>
                  </a:txBody>
                  <a:tcPr marL="82101" marR="82101" marT="41050" marB="41050" anchor="ctr"/>
                </a:tc>
                <a:tc>
                  <a:txBody>
                    <a:bodyPr/>
                    <a:lstStyle/>
                    <a:p>
                      <a:r>
                        <a:rPr lang="en-US" sz="1600">
                          <a:latin typeface="Times New Roman" panose="02020603050405020304" pitchFamily="18" charset="0"/>
                          <a:cs typeface="Times New Roman" panose="02020603050405020304" pitchFamily="18" charset="0"/>
                        </a:rPr>
                        <a:t>Detecting phishing emails using NLP</a:t>
                      </a:r>
                    </a:p>
                  </a:txBody>
                  <a:tcPr marL="82101" marR="82101" marT="41050" marB="41050" anchor="ctr"/>
                </a:tc>
                <a:tc>
                  <a:txBody>
                    <a:bodyPr/>
                    <a:lstStyle/>
                    <a:p>
                      <a:r>
                        <a:rPr lang="en-IN" sz="1600">
                          <a:latin typeface="Times New Roman" panose="02020603050405020304" pitchFamily="18" charset="0"/>
                          <a:cs typeface="Times New Roman" panose="02020603050405020304" pitchFamily="18" charset="0"/>
                        </a:rPr>
                        <a:t>Logistic regression with NLP</a:t>
                      </a:r>
                    </a:p>
                  </a:txBody>
                  <a:tcPr marL="82101" marR="82101" marT="41050" marB="41050" anchor="ctr"/>
                </a:tc>
                <a:tc>
                  <a:txBody>
                    <a:bodyPr/>
                    <a:lstStyle/>
                    <a:p>
                      <a:r>
                        <a:rPr lang="en-US" sz="1600">
                          <a:latin typeface="Times New Roman" panose="02020603050405020304" pitchFamily="18" charset="0"/>
                          <a:cs typeface="Times New Roman" panose="02020603050405020304" pitchFamily="18" charset="0"/>
                        </a:rPr>
                        <a:t>Analyzed email content for phishing indicators</a:t>
                      </a:r>
                    </a:p>
                  </a:txBody>
                  <a:tcPr marL="82101" marR="82101" marT="41050" marB="41050" anchor="ctr"/>
                </a:tc>
                <a:extLst>
                  <a:ext uri="{0D108BD9-81ED-4DB2-BD59-A6C34878D82A}">
                    <a16:rowId xmlns:a16="http://schemas.microsoft.com/office/drawing/2014/main" val="4129959260"/>
                  </a:ext>
                </a:extLst>
              </a:tr>
              <a:tr h="1192406">
                <a:tc>
                  <a:txBody>
                    <a:bodyPr/>
                    <a:lstStyle/>
                    <a:p>
                      <a:r>
                        <a:rPr lang="en-IN" sz="1600">
                          <a:latin typeface="Times New Roman" panose="02020603050405020304" pitchFamily="18" charset="0"/>
                          <a:cs typeface="Times New Roman" panose="02020603050405020304" pitchFamily="18" charset="0"/>
                        </a:rPr>
                        <a:t>Aprilia et al.</a:t>
                      </a:r>
                    </a:p>
                  </a:txBody>
                  <a:tcPr marL="82101" marR="82101" marT="41050" marB="41050" anchor="ctr"/>
                </a:tc>
                <a:tc>
                  <a:txBody>
                    <a:bodyPr/>
                    <a:lstStyle/>
                    <a:p>
                      <a:r>
                        <a:rPr lang="en-IN" sz="1600">
                          <a:latin typeface="Times New Roman" panose="02020603050405020304" pitchFamily="18" charset="0"/>
                          <a:cs typeface="Times New Roman" panose="02020603050405020304" pitchFamily="18" charset="0"/>
                        </a:rPr>
                        <a:t>2020</a:t>
                      </a:r>
                    </a:p>
                  </a:txBody>
                  <a:tcPr marL="82101" marR="82101" marT="41050" marB="41050" anchor="ctr"/>
                </a:tc>
                <a:tc>
                  <a:txBody>
                    <a:bodyPr/>
                    <a:lstStyle/>
                    <a:p>
                      <a:r>
                        <a:rPr lang="en-US" sz="1600">
                          <a:latin typeface="Times New Roman" panose="02020603050405020304" pitchFamily="18" charset="0"/>
                          <a:cs typeface="Times New Roman" panose="02020603050405020304" pitchFamily="18" charset="0"/>
                        </a:rPr>
                        <a:t>Phishing detection using machine learning</a:t>
                      </a:r>
                    </a:p>
                  </a:txBody>
                  <a:tcPr marL="82101" marR="82101" marT="41050" marB="41050" anchor="ctr"/>
                </a:tc>
                <a:tc>
                  <a:txBody>
                    <a:bodyPr/>
                    <a:lstStyle/>
                    <a:p>
                      <a:r>
                        <a:rPr lang="en-IN" sz="1600">
                          <a:latin typeface="Times New Roman" panose="02020603050405020304" pitchFamily="18" charset="0"/>
                          <a:cs typeface="Times New Roman" panose="02020603050405020304" pitchFamily="18" charset="0"/>
                        </a:rPr>
                        <a:t>SVM, Decision Trees</a:t>
                      </a:r>
                    </a:p>
                  </a:txBody>
                  <a:tcPr marL="82101" marR="82101" marT="41050" marB="41050" anchor="ctr"/>
                </a:tc>
                <a:tc>
                  <a:txBody>
                    <a:bodyPr/>
                    <a:lstStyle/>
                    <a:p>
                      <a:r>
                        <a:rPr lang="en-US" sz="1600">
                          <a:latin typeface="Times New Roman" panose="02020603050405020304" pitchFamily="18" charset="0"/>
                          <a:cs typeface="Times New Roman" panose="02020603050405020304" pitchFamily="18" charset="0"/>
                        </a:rPr>
                        <a:t>Found SVM to be effective for identifying phishing emails</a:t>
                      </a:r>
                    </a:p>
                  </a:txBody>
                  <a:tcPr marL="82101" marR="82101" marT="41050" marB="41050" anchor="ctr"/>
                </a:tc>
                <a:extLst>
                  <a:ext uri="{0D108BD9-81ED-4DB2-BD59-A6C34878D82A}">
                    <a16:rowId xmlns:a16="http://schemas.microsoft.com/office/drawing/2014/main" val="1345018971"/>
                  </a:ext>
                </a:extLst>
              </a:tr>
              <a:tr h="1192406">
                <a:tc>
                  <a:txBody>
                    <a:bodyPr/>
                    <a:lstStyle/>
                    <a:p>
                      <a:r>
                        <a:rPr lang="en-IN" sz="1600">
                          <a:latin typeface="Times New Roman" panose="02020603050405020304" pitchFamily="18" charset="0"/>
                          <a:cs typeface="Times New Roman" panose="02020603050405020304" pitchFamily="18" charset="0"/>
                        </a:rPr>
                        <a:t>Huang et al.</a:t>
                      </a:r>
                    </a:p>
                  </a:txBody>
                  <a:tcPr marL="82101" marR="82101" marT="41050" marB="41050" anchor="ctr"/>
                </a:tc>
                <a:tc>
                  <a:txBody>
                    <a:bodyPr/>
                    <a:lstStyle/>
                    <a:p>
                      <a:r>
                        <a:rPr lang="en-IN" sz="1600">
                          <a:latin typeface="Times New Roman" panose="02020603050405020304" pitchFamily="18" charset="0"/>
                          <a:cs typeface="Times New Roman" panose="02020603050405020304" pitchFamily="18" charset="0"/>
                        </a:rPr>
                        <a:t>2022</a:t>
                      </a:r>
                    </a:p>
                  </a:txBody>
                  <a:tcPr marL="82101" marR="82101" marT="41050" marB="41050" anchor="ctr"/>
                </a:tc>
                <a:tc>
                  <a:txBody>
                    <a:bodyPr/>
                    <a:lstStyle/>
                    <a:p>
                      <a:r>
                        <a:rPr lang="en-IN" sz="1600">
                          <a:latin typeface="Times New Roman" panose="02020603050405020304" pitchFamily="18" charset="0"/>
                          <a:cs typeface="Times New Roman" panose="02020603050405020304" pitchFamily="18" charset="0"/>
                        </a:rPr>
                        <a:t>Real-time URL phishing detection</a:t>
                      </a:r>
                    </a:p>
                  </a:txBody>
                  <a:tcPr marL="82101" marR="82101" marT="41050" marB="41050" anchor="ctr"/>
                </a:tc>
                <a:tc>
                  <a:txBody>
                    <a:bodyPr/>
                    <a:lstStyle/>
                    <a:p>
                      <a:r>
                        <a:rPr lang="en-IN" sz="1600">
                          <a:latin typeface="Times New Roman" panose="02020603050405020304" pitchFamily="18" charset="0"/>
                          <a:cs typeface="Times New Roman" panose="02020603050405020304" pitchFamily="18" charset="0"/>
                        </a:rPr>
                        <a:t>Ensemble learning (XGBoost, RF)</a:t>
                      </a:r>
                    </a:p>
                  </a:txBody>
                  <a:tcPr marL="82101" marR="82101" marT="41050" marB="41050" anchor="ctr"/>
                </a:tc>
                <a:tc>
                  <a:txBody>
                    <a:bodyPr/>
                    <a:lstStyle/>
                    <a:p>
                      <a:r>
                        <a:rPr lang="en-US" sz="1600" dirty="0">
                          <a:latin typeface="Times New Roman" panose="02020603050405020304" pitchFamily="18" charset="0"/>
                          <a:cs typeface="Times New Roman" panose="02020603050405020304" pitchFamily="18" charset="0"/>
                        </a:rPr>
                        <a:t>Achieved high accuracy with reduced false positives</a:t>
                      </a:r>
                    </a:p>
                  </a:txBody>
                  <a:tcPr marL="82101" marR="82101" marT="41050" marB="41050" anchor="ctr"/>
                </a:tc>
                <a:extLst>
                  <a:ext uri="{0D108BD9-81ED-4DB2-BD59-A6C34878D82A}">
                    <a16:rowId xmlns:a16="http://schemas.microsoft.com/office/drawing/2014/main" val="4078562484"/>
                  </a:ext>
                </a:extLst>
              </a:tr>
            </a:tbl>
          </a:graphicData>
        </a:graphic>
      </p:graphicFrame>
    </p:spTree>
    <p:extLst>
      <p:ext uri="{BB962C8B-B14F-4D97-AF65-F5344CB8AC3E}">
        <p14:creationId xmlns:p14="http://schemas.microsoft.com/office/powerpoint/2010/main" val="2537539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buFont typeface="Arial" panose="020B0604020202020204" pitchFamily="34" charset="0"/>
              <a:buChar char="•"/>
            </a:pPr>
            <a:r>
              <a:rPr lang="en-US" b="1" dirty="0"/>
              <a:t>Description</a:t>
            </a:r>
            <a:r>
              <a:rPr lang="en-US" dirty="0"/>
              <a:t>:</a:t>
            </a:r>
            <a:br>
              <a:rPr lang="en-US" dirty="0"/>
            </a:br>
            <a:r>
              <a:rPr lang="en-US" dirty="0"/>
              <a:t>Current systems use rule-based approaches or predefined heuristics to identify phishing attempts.</a:t>
            </a:r>
          </a:p>
          <a:p>
            <a:pPr>
              <a:buFont typeface="Arial" panose="020B0604020202020204" pitchFamily="34" charset="0"/>
              <a:buChar char="•"/>
            </a:pPr>
            <a:r>
              <a:rPr lang="en-US" b="1" dirty="0"/>
              <a:t>Limitations</a:t>
            </a:r>
            <a:r>
              <a:rPr lang="en-US" dirty="0"/>
              <a:t>:</a:t>
            </a:r>
          </a:p>
          <a:p>
            <a:pPr marL="742950" lvl="1" indent="-285750">
              <a:buFont typeface="Arial" panose="020B0604020202020204" pitchFamily="34" charset="0"/>
              <a:buChar char="•"/>
            </a:pPr>
            <a:r>
              <a:rPr lang="en-US" dirty="0"/>
              <a:t>High false positive rates.</a:t>
            </a:r>
          </a:p>
          <a:p>
            <a:pPr marL="742950" lvl="1" indent="-285750">
              <a:buFont typeface="Arial" panose="020B0604020202020204" pitchFamily="34" charset="0"/>
              <a:buChar char="•"/>
            </a:pPr>
            <a:r>
              <a:rPr lang="en-US" dirty="0"/>
              <a:t>Poor generalization to new phishing techniques.</a:t>
            </a:r>
          </a:p>
          <a:p>
            <a:pPr marL="742950" lvl="1" indent="-285750">
              <a:buFont typeface="Arial" panose="020B0604020202020204" pitchFamily="34" charset="0"/>
              <a:buChar char="•"/>
            </a:pPr>
            <a:r>
              <a:rPr lang="en-US" dirty="0"/>
              <a:t>Inability to process data in real-time.</a:t>
            </a:r>
          </a:p>
          <a:p>
            <a:pPr>
              <a:buFont typeface="Wingdings" panose="05000000000000000000" pitchFamily="2" charset="2"/>
              <a:buChar char="§"/>
            </a:pP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mtClean="0"/>
              <a:t>5</a:t>
            </a:fld>
            <a:endParaRPr lang="en-IN"/>
          </a:p>
        </p:txBody>
      </p:sp>
      <p:sp>
        <p:nvSpPr>
          <p:cNvPr id="4" name="Footer Placeholder 3"/>
          <p:cNvSpPr>
            <a:spLocks noGrp="1"/>
          </p:cNvSpPr>
          <p:nvPr>
            <p:ph type="ftr" sz="quarter" idx="11"/>
          </p:nvPr>
        </p:nvSpPr>
        <p:spPr/>
        <p:txBody>
          <a:bodyPr/>
          <a:lstStyle/>
          <a:p>
            <a:r>
              <a:rPr lang="en-GB" sz="1200" b="1">
                <a:solidFill>
                  <a:schemeClr val="tx1"/>
                </a:solidFill>
                <a:latin typeface="Times New Roman" panose="02020603050405020304" pitchFamily="18" charset="0"/>
                <a:cs typeface="Times New Roman" panose="02020603050405020304" pitchFamily="18" charset="0"/>
              </a:rPr>
              <a:t>2024-25</a:t>
            </a:r>
            <a:endParaRPr lang="en-IN"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71889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mtClean="0"/>
              <a:t>6</a:t>
            </a:fld>
            <a:endParaRPr lang="en-IN"/>
          </a:p>
        </p:txBody>
      </p:sp>
      <p:sp>
        <p:nvSpPr>
          <p:cNvPr id="4" name="Footer Placeholder 3"/>
          <p:cNvSpPr>
            <a:spLocks noGrp="1"/>
          </p:cNvSpPr>
          <p:nvPr>
            <p:ph type="ftr" sz="quarter" idx="11"/>
          </p:nvPr>
        </p:nvSpPr>
        <p:spPr/>
        <p:txBody>
          <a:bodyPr/>
          <a:lstStyle/>
          <a:p>
            <a:r>
              <a:rPr lang="en-GB" sz="1200" b="1">
                <a:solidFill>
                  <a:schemeClr val="tx1"/>
                </a:solidFill>
                <a:latin typeface="Times New Roman" panose="02020603050405020304" pitchFamily="18" charset="0"/>
                <a:cs typeface="Times New Roman" panose="02020603050405020304" pitchFamily="18" charset="0"/>
              </a:rPr>
              <a:t>2024-25</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9DE5CF6D-725C-955A-628F-9C6187D7CB1D}"/>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Description: A machine learning model trained on email and URL datasets to identify phishing attacks. Deployed via Flask for real-time accessibility.</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Advantages:</a:t>
            </a:r>
          </a:p>
          <a:p>
            <a:r>
              <a:rPr lang="en-US" dirty="0">
                <a:latin typeface="Times New Roman" panose="02020603050405020304" pitchFamily="18" charset="0"/>
                <a:cs typeface="Times New Roman" panose="02020603050405020304" pitchFamily="18" charset="0"/>
              </a:rPr>
              <a:t>Adaptable to evolving phishing techniques.</a:t>
            </a:r>
          </a:p>
          <a:p>
            <a:r>
              <a:rPr lang="en-US" dirty="0">
                <a:latin typeface="Times New Roman" panose="02020603050405020304" pitchFamily="18" charset="0"/>
                <a:cs typeface="Times New Roman" panose="02020603050405020304" pitchFamily="18" charset="0"/>
              </a:rPr>
              <a:t>Faster and more accurate detection.</a:t>
            </a:r>
          </a:p>
          <a:p>
            <a:r>
              <a:rPr lang="en-US" dirty="0">
                <a:latin typeface="Times New Roman" panose="02020603050405020304" pitchFamily="18" charset="0"/>
                <a:cs typeface="Times New Roman" panose="02020603050405020304" pitchFamily="18" charset="0"/>
              </a:rPr>
              <a:t>Seamless integration into web applications.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471272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Aim of the Project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The primary aim of the project is to build an intelligent, real-time phishing detection system that leverages machine learning to analyze emails and URLs. By integrating this system into a user-friendly web application, we seek to:</a:t>
            </a:r>
          </a:p>
          <a:p>
            <a:pPr algn="just">
              <a:buFont typeface="+mj-lt"/>
              <a:buAutoNum type="arabicPeriod"/>
            </a:pPr>
            <a:r>
              <a:rPr lang="en-US" sz="2400" dirty="0">
                <a:latin typeface="Times New Roman" panose="02020603050405020304" pitchFamily="18" charset="0"/>
                <a:cs typeface="Times New Roman" panose="02020603050405020304" pitchFamily="18" charset="0"/>
              </a:rPr>
              <a:t>Detect phishing attempts with high accuracy, reducing financial and personal data theft.</a:t>
            </a:r>
          </a:p>
          <a:p>
            <a:pPr algn="just">
              <a:buFont typeface="+mj-lt"/>
              <a:buAutoNum type="arabicPeriod"/>
            </a:pPr>
            <a:r>
              <a:rPr lang="en-US" sz="2400" dirty="0">
                <a:latin typeface="Times New Roman" panose="02020603050405020304" pitchFamily="18" charset="0"/>
                <a:cs typeface="Times New Roman" panose="02020603050405020304" pitchFamily="18" charset="0"/>
              </a:rPr>
              <a:t>Provide a scalable and robust solution that adapts to evolving phishing tactics.</a:t>
            </a:r>
          </a:p>
          <a:p>
            <a:pPr algn="just">
              <a:buFont typeface="+mj-lt"/>
              <a:buAutoNum type="arabicPeriod"/>
            </a:pPr>
            <a:r>
              <a:rPr lang="en-US" sz="2400" dirty="0">
                <a:latin typeface="Times New Roman" panose="02020603050405020304" pitchFamily="18" charset="0"/>
                <a:cs typeface="Times New Roman" panose="02020603050405020304" pitchFamily="18" charset="0"/>
              </a:rPr>
              <a:t>Enhance cybersecurity measures in organizations by seamlessly integrating the detection mechanism into their existing infrastructure.</a:t>
            </a:r>
          </a:p>
          <a:p>
            <a:pPr algn="just">
              <a:buFont typeface="+mj-lt"/>
              <a:buAutoNum type="arabicPeriod"/>
            </a:pPr>
            <a:r>
              <a:rPr lang="en-US" sz="2400" dirty="0">
                <a:latin typeface="Times New Roman" panose="02020603050405020304" pitchFamily="18" charset="0"/>
                <a:cs typeface="Times New Roman" panose="02020603050405020304" pitchFamily="18" charset="0"/>
              </a:rPr>
              <a:t>Ensure quick and reliable classification of email and URL legitimacy, thus improving user confidence and trust in digital communication systems.</a:t>
            </a:r>
          </a:p>
          <a:p>
            <a:endParaRPr lang="en-IN" sz="24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p:txBody>
          <a:bodyPr/>
          <a:lstStyle/>
          <a:p>
            <a:r>
              <a:rPr lang="en-GB" sz="1200" b="1">
                <a:solidFill>
                  <a:schemeClr val="tx1"/>
                </a:solidFill>
                <a:latin typeface="Times New Roman" panose="02020603050405020304" pitchFamily="18" charset="0"/>
                <a:cs typeface="Times New Roman" panose="02020603050405020304" pitchFamily="18" charset="0"/>
              </a:rPr>
              <a:t>2024-25</a:t>
            </a:r>
            <a:endParaRPr lang="en-IN" sz="1200" b="1" dirty="0">
              <a:solidFill>
                <a:schemeClr val="tx1"/>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mtClean="0"/>
              <a:t>7</a:t>
            </a:fld>
            <a:endParaRPr lang="en-IN"/>
          </a:p>
        </p:txBody>
      </p:sp>
    </p:spTree>
    <p:extLst>
      <p:ext uri="{BB962C8B-B14F-4D97-AF65-F5344CB8AC3E}">
        <p14:creationId xmlns:p14="http://schemas.microsoft.com/office/powerpoint/2010/main" val="800150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Objectives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b="1" dirty="0">
                <a:latin typeface="Times New Roman" panose="02020603050405020304" pitchFamily="18" charset="0"/>
                <a:cs typeface="Times New Roman" panose="02020603050405020304" pitchFamily="18" charset="0"/>
              </a:rPr>
              <a:t>Objectives</a:t>
            </a:r>
          </a:p>
          <a:p>
            <a:pPr>
              <a:buFont typeface="+mj-lt"/>
              <a:buAutoNum type="arabicPeriod"/>
            </a:pPr>
            <a:r>
              <a:rPr lang="en-US" dirty="0">
                <a:latin typeface="Times New Roman" panose="02020603050405020304" pitchFamily="18" charset="0"/>
                <a:cs typeface="Times New Roman" panose="02020603050405020304" pitchFamily="18" charset="0"/>
              </a:rPr>
              <a:t>Collect and preprocess datasets of phishing and legitimate emails/URLs.</a:t>
            </a:r>
          </a:p>
          <a:p>
            <a:pPr>
              <a:buFont typeface="+mj-lt"/>
              <a:buAutoNum type="arabicPeriod"/>
            </a:pPr>
            <a:r>
              <a:rPr lang="en-US" dirty="0">
                <a:latin typeface="Times New Roman" panose="02020603050405020304" pitchFamily="18" charset="0"/>
                <a:cs typeface="Times New Roman" panose="02020603050405020304" pitchFamily="18" charset="0"/>
              </a:rPr>
              <a:t>Train and evaluate a machine learning model for phishing detection.</a:t>
            </a:r>
          </a:p>
          <a:p>
            <a:pPr>
              <a:buFont typeface="+mj-lt"/>
              <a:buAutoNum type="arabicPeriod"/>
            </a:pPr>
            <a:r>
              <a:rPr lang="en-US" dirty="0">
                <a:latin typeface="Times New Roman" panose="02020603050405020304" pitchFamily="18" charset="0"/>
                <a:cs typeface="Times New Roman" panose="02020603050405020304" pitchFamily="18" charset="0"/>
              </a:rPr>
              <a:t>Build a Flask-based web application for real-time deployment.</a:t>
            </a:r>
          </a:p>
          <a:p>
            <a:pPr>
              <a:buFont typeface="+mj-lt"/>
              <a:buAutoNum type="arabicPeriod"/>
            </a:pPr>
            <a:r>
              <a:rPr lang="en-US" dirty="0">
                <a:latin typeface="Times New Roman" panose="02020603050405020304" pitchFamily="18" charset="0"/>
                <a:cs typeface="Times New Roman" panose="02020603050405020304" pitchFamily="18" charset="0"/>
              </a:rPr>
              <a:t>Ensure scalability and accuracy in varying environments</a:t>
            </a:r>
          </a:p>
          <a:p>
            <a:endParaRPr lang="en-IN" dirty="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00320281-AA44-47DE-A12A-EF7A9AB715F5}" type="slidenum">
              <a:rPr lang="en-IN" smtClean="0"/>
              <a:t>8</a:t>
            </a:fld>
            <a:endParaRPr lang="en-IN"/>
          </a:p>
        </p:txBody>
      </p:sp>
      <p:sp>
        <p:nvSpPr>
          <p:cNvPr id="4" name="Footer Placeholder 3"/>
          <p:cNvSpPr>
            <a:spLocks noGrp="1"/>
          </p:cNvSpPr>
          <p:nvPr>
            <p:ph type="ftr" sz="quarter" idx="11"/>
          </p:nvPr>
        </p:nvSpPr>
        <p:spPr/>
        <p:txBody>
          <a:bodyPr/>
          <a:lstStyle/>
          <a:p>
            <a:r>
              <a:rPr lang="en-GB" sz="1200" b="1">
                <a:solidFill>
                  <a:schemeClr val="tx1"/>
                </a:solidFill>
                <a:latin typeface="Times New Roman" panose="02020603050405020304" pitchFamily="18" charset="0"/>
                <a:cs typeface="Times New Roman" panose="02020603050405020304" pitchFamily="18" charset="0"/>
              </a:rPr>
              <a:t>2024-25</a:t>
            </a:r>
            <a:endParaRPr lang="en-IN" sz="12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533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260A497D-9434-2EE9-AF52-C22EE0D6A3E9}"/>
              </a:ext>
            </a:extLst>
          </p:cNvPr>
          <p:cNvCxnSpPr>
            <a:stCxn id="6" idx="2"/>
            <a:endCxn id="12" idx="0"/>
          </p:cNvCxnSpPr>
          <p:nvPr/>
        </p:nvCxnSpPr>
        <p:spPr>
          <a:xfrm>
            <a:off x="10501604" y="1431791"/>
            <a:ext cx="0" cy="4644448"/>
          </a:xfrm>
          <a:prstGeom prst="line">
            <a:avLst/>
          </a:prstGeom>
        </p:spPr>
        <p:style>
          <a:lnRef idx="3">
            <a:schemeClr val="dk1"/>
          </a:lnRef>
          <a:fillRef idx="0">
            <a:schemeClr val="dk1"/>
          </a:fillRef>
          <a:effectRef idx="2">
            <a:schemeClr val="dk1"/>
          </a:effectRef>
          <a:fontRef idx="minor">
            <a:schemeClr val="tx1"/>
          </a:fontRef>
        </p:style>
      </p:cxnSp>
      <p:sp>
        <p:nvSpPr>
          <p:cNvPr id="2" name="Title 1"/>
          <p:cNvSpPr>
            <a:spLocks noGrp="1"/>
          </p:cNvSpPr>
          <p:nvPr>
            <p:ph type="title"/>
          </p:nvPr>
        </p:nvSpPr>
        <p:spPr/>
        <p:txBody>
          <a:bodyPr/>
          <a:lstStyle/>
          <a:p>
            <a:pPr algn="ctr"/>
            <a:r>
              <a:rPr lang="en-GB" dirty="0">
                <a:latin typeface="Times New Roman" panose="02020603050405020304" pitchFamily="18" charset="0"/>
                <a:cs typeface="Times New Roman" panose="02020603050405020304" pitchFamily="18" charset="0"/>
              </a:rPr>
              <a:t>System Architecture</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58281" y="1847849"/>
            <a:ext cx="8464417" cy="4644447"/>
          </a:xfrm>
        </p:spPr>
        <p:txBody>
          <a:bodyPr/>
          <a:lstStyle/>
          <a:p>
            <a:pPr marL="0" indent="0">
              <a:buNone/>
            </a:pPr>
            <a:r>
              <a:rPr lang="en-US" sz="2400" b="1" dirty="0">
                <a:latin typeface="Times New Roman" panose="02020603050405020304" pitchFamily="18" charset="0"/>
                <a:cs typeface="Times New Roman" panose="02020603050405020304" pitchFamily="18" charset="0"/>
              </a:rPr>
              <a:t>Flowchart:</a:t>
            </a:r>
          </a:p>
          <a:p>
            <a:pPr marL="0" indent="0">
              <a:buNone/>
            </a:pPr>
            <a:endParaRPr lang="en-US" sz="2400" b="1" dirty="0">
              <a:latin typeface="Times New Roman" panose="02020603050405020304" pitchFamily="18" charset="0"/>
              <a:cs typeface="Times New Roman" panose="02020603050405020304" pitchFamily="18" charset="0"/>
            </a:endParaRPr>
          </a:p>
          <a:p>
            <a:pPr>
              <a:buFont typeface="+mj-lt"/>
              <a:buAutoNum type="arabicPeriod"/>
            </a:pPr>
            <a:r>
              <a:rPr lang="en-US" sz="2400" b="1" dirty="0">
                <a:latin typeface="Times New Roman" panose="02020603050405020304" pitchFamily="18" charset="0"/>
                <a:cs typeface="Times New Roman" panose="02020603050405020304" pitchFamily="18" charset="0"/>
              </a:rPr>
              <a:t>Input Layer</a:t>
            </a:r>
            <a:r>
              <a:rPr lang="en-US" sz="2400" dirty="0">
                <a:latin typeface="Times New Roman" panose="02020603050405020304" pitchFamily="18" charset="0"/>
                <a:cs typeface="Times New Roman" panose="02020603050405020304" pitchFamily="18" charset="0"/>
              </a:rPr>
              <a:t>: Email/URL as input.</a:t>
            </a:r>
          </a:p>
          <a:p>
            <a:pPr>
              <a:buFont typeface="+mj-lt"/>
              <a:buAutoNum type="arabicPeriod"/>
            </a:pPr>
            <a:r>
              <a:rPr lang="en-US" sz="2400" b="1" dirty="0">
                <a:latin typeface="Times New Roman" panose="02020603050405020304" pitchFamily="18" charset="0"/>
                <a:cs typeface="Times New Roman" panose="02020603050405020304" pitchFamily="18" charset="0"/>
              </a:rPr>
              <a:t>Preprocessing</a:t>
            </a:r>
            <a:r>
              <a:rPr lang="en-US" sz="2400" dirty="0">
                <a:latin typeface="Times New Roman" panose="02020603050405020304" pitchFamily="18" charset="0"/>
                <a:cs typeface="Times New Roman" panose="02020603050405020304" pitchFamily="18" charset="0"/>
              </a:rPr>
              <a:t>: Feature extraction using NLP and URL parsing.</a:t>
            </a:r>
          </a:p>
          <a:p>
            <a:pPr>
              <a:buFont typeface="+mj-lt"/>
              <a:buAutoNum type="arabicPeriod"/>
            </a:pPr>
            <a:r>
              <a:rPr lang="en-US" sz="2400" b="1" dirty="0">
                <a:latin typeface="Times New Roman" panose="02020603050405020304" pitchFamily="18" charset="0"/>
                <a:cs typeface="Times New Roman" panose="02020603050405020304" pitchFamily="18" charset="0"/>
              </a:rPr>
              <a:t>Classification</a:t>
            </a:r>
            <a:r>
              <a:rPr lang="en-US" sz="2400" dirty="0">
                <a:latin typeface="Times New Roman" panose="02020603050405020304" pitchFamily="18" charset="0"/>
                <a:cs typeface="Times New Roman" panose="02020603050405020304" pitchFamily="18" charset="0"/>
              </a:rPr>
              <a:t>: ML model prediction (phishing or legitimate).</a:t>
            </a:r>
          </a:p>
          <a:p>
            <a:pPr>
              <a:buFont typeface="+mj-lt"/>
              <a:buAutoNum type="arabicPeriod"/>
            </a:pPr>
            <a:r>
              <a:rPr lang="en-US" sz="2400" b="1" dirty="0">
                <a:latin typeface="Times New Roman" panose="02020603050405020304" pitchFamily="18" charset="0"/>
                <a:cs typeface="Times New Roman" panose="02020603050405020304" pitchFamily="18" charset="0"/>
              </a:rPr>
              <a:t>Output</a:t>
            </a:r>
            <a:r>
              <a:rPr lang="en-US" sz="2400" dirty="0">
                <a:latin typeface="Times New Roman" panose="02020603050405020304" pitchFamily="18" charset="0"/>
                <a:cs typeface="Times New Roman" panose="02020603050405020304" pitchFamily="18" charset="0"/>
              </a:rPr>
              <a:t>: Display result and log details.</a:t>
            </a:r>
          </a:p>
          <a:p>
            <a:pPr marL="0" indent="0">
              <a:buNone/>
            </a:pPr>
            <a:endParaRPr lang="en-IN"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E59C92EE-765D-B803-0B86-21BC21A45211}"/>
              </a:ext>
            </a:extLst>
          </p:cNvPr>
          <p:cNvSpPr/>
          <p:nvPr/>
        </p:nvSpPr>
        <p:spPr>
          <a:xfrm>
            <a:off x="9461241" y="778648"/>
            <a:ext cx="2080726" cy="6531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Start</a:t>
            </a:r>
          </a:p>
        </p:txBody>
      </p:sp>
      <p:sp>
        <p:nvSpPr>
          <p:cNvPr id="7" name="Rectangle: Rounded Corners 6">
            <a:extLst>
              <a:ext uri="{FF2B5EF4-FFF2-40B4-BE49-F238E27FC236}">
                <a16:creationId xmlns:a16="http://schemas.microsoft.com/office/drawing/2014/main" id="{C6489001-FF7E-754D-D207-36EE68484802}"/>
              </a:ext>
            </a:extLst>
          </p:cNvPr>
          <p:cNvSpPr/>
          <p:nvPr/>
        </p:nvSpPr>
        <p:spPr>
          <a:xfrm>
            <a:off x="9461241" y="1659776"/>
            <a:ext cx="2080726" cy="6531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Input Email/URL</a:t>
            </a:r>
          </a:p>
        </p:txBody>
      </p:sp>
      <p:sp>
        <p:nvSpPr>
          <p:cNvPr id="8" name="Rectangle: Rounded Corners 7">
            <a:extLst>
              <a:ext uri="{FF2B5EF4-FFF2-40B4-BE49-F238E27FC236}">
                <a16:creationId xmlns:a16="http://schemas.microsoft.com/office/drawing/2014/main" id="{85B11AE7-2D95-934D-843E-781C5E206E93}"/>
              </a:ext>
            </a:extLst>
          </p:cNvPr>
          <p:cNvSpPr/>
          <p:nvPr/>
        </p:nvSpPr>
        <p:spPr>
          <a:xfrm>
            <a:off x="9461241" y="2552699"/>
            <a:ext cx="2080726" cy="6531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Feature Extraction</a:t>
            </a:r>
          </a:p>
        </p:txBody>
      </p:sp>
      <p:sp>
        <p:nvSpPr>
          <p:cNvPr id="9" name="Rectangle: Rounded Corners 8">
            <a:extLst>
              <a:ext uri="{FF2B5EF4-FFF2-40B4-BE49-F238E27FC236}">
                <a16:creationId xmlns:a16="http://schemas.microsoft.com/office/drawing/2014/main" id="{14928109-F2AB-C67F-399F-6673FA2DB195}"/>
              </a:ext>
            </a:extLst>
          </p:cNvPr>
          <p:cNvSpPr/>
          <p:nvPr/>
        </p:nvSpPr>
        <p:spPr>
          <a:xfrm>
            <a:off x="9461241" y="3436454"/>
            <a:ext cx="2080726" cy="6531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Preprocessing</a:t>
            </a:r>
          </a:p>
        </p:txBody>
      </p:sp>
      <p:sp>
        <p:nvSpPr>
          <p:cNvPr id="10" name="Rectangle: Rounded Corners 9">
            <a:extLst>
              <a:ext uri="{FF2B5EF4-FFF2-40B4-BE49-F238E27FC236}">
                <a16:creationId xmlns:a16="http://schemas.microsoft.com/office/drawing/2014/main" id="{445ED836-C0EE-85BA-796D-6DCECFB52251}"/>
              </a:ext>
            </a:extLst>
          </p:cNvPr>
          <p:cNvSpPr/>
          <p:nvPr/>
        </p:nvSpPr>
        <p:spPr>
          <a:xfrm>
            <a:off x="9461241" y="4320209"/>
            <a:ext cx="2080726" cy="6531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Machine Learning Model</a:t>
            </a:r>
          </a:p>
        </p:txBody>
      </p:sp>
      <p:sp>
        <p:nvSpPr>
          <p:cNvPr id="11" name="Rectangle: Rounded Corners 10">
            <a:extLst>
              <a:ext uri="{FF2B5EF4-FFF2-40B4-BE49-F238E27FC236}">
                <a16:creationId xmlns:a16="http://schemas.microsoft.com/office/drawing/2014/main" id="{4765BC04-5256-3040-E69F-8C5D41D21E93}"/>
              </a:ext>
            </a:extLst>
          </p:cNvPr>
          <p:cNvSpPr/>
          <p:nvPr/>
        </p:nvSpPr>
        <p:spPr>
          <a:xfrm>
            <a:off x="9461241" y="5198224"/>
            <a:ext cx="2080726" cy="6531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Classification</a:t>
            </a:r>
          </a:p>
        </p:txBody>
      </p:sp>
      <p:sp>
        <p:nvSpPr>
          <p:cNvPr id="12" name="Rectangle: Rounded Corners 11">
            <a:extLst>
              <a:ext uri="{FF2B5EF4-FFF2-40B4-BE49-F238E27FC236}">
                <a16:creationId xmlns:a16="http://schemas.microsoft.com/office/drawing/2014/main" id="{7DA304DD-995D-FE44-22E3-1AE5DC5769F6}"/>
              </a:ext>
            </a:extLst>
          </p:cNvPr>
          <p:cNvSpPr/>
          <p:nvPr/>
        </p:nvSpPr>
        <p:spPr>
          <a:xfrm>
            <a:off x="9461241" y="6076239"/>
            <a:ext cx="2080726" cy="65314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Output Result</a:t>
            </a:r>
          </a:p>
        </p:txBody>
      </p:sp>
    </p:spTree>
    <p:extLst>
      <p:ext uri="{BB962C8B-B14F-4D97-AF65-F5344CB8AC3E}">
        <p14:creationId xmlns:p14="http://schemas.microsoft.com/office/powerpoint/2010/main" val="3147015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1153</TotalTime>
  <Words>1272</Words>
  <Application>Microsoft Office PowerPoint</Application>
  <PresentationFormat>Widescreen</PresentationFormat>
  <Paragraphs>176</Paragraphs>
  <Slides>18</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Algerian</vt:lpstr>
      <vt:lpstr>Arial</vt:lpstr>
      <vt:lpstr>Calibri</vt:lpstr>
      <vt:lpstr>Calibri Light</vt:lpstr>
      <vt:lpstr>Times New Roman</vt:lpstr>
      <vt:lpstr>Wingdings</vt:lpstr>
      <vt:lpstr>Office Theme</vt:lpstr>
      <vt:lpstr>PowerPoint Presentation</vt:lpstr>
      <vt:lpstr>Introduction</vt:lpstr>
      <vt:lpstr>Problem Statement</vt:lpstr>
      <vt:lpstr>Literature Survey </vt:lpstr>
      <vt:lpstr>Existing System</vt:lpstr>
      <vt:lpstr>Proposed System</vt:lpstr>
      <vt:lpstr>Aim of the Project</vt:lpstr>
      <vt:lpstr>Objectives</vt:lpstr>
      <vt:lpstr>System Architecture</vt:lpstr>
      <vt:lpstr>System Design</vt:lpstr>
      <vt:lpstr>System Modules</vt:lpstr>
      <vt:lpstr>PowerPoint Presentation</vt:lpstr>
      <vt:lpstr>Input and Output </vt:lpstr>
      <vt:lpstr>Hardware and Software Requirements</vt:lpstr>
      <vt:lpstr>Implementation Plan </vt:lpstr>
      <vt:lpstr>Publication Plan</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EAST POINT COLLEGE OF ENGINEERING AND TECHNOLOGY                DEPARTMENT COMPUTER SCIENCE AND ENGINEERINGT</dc:title>
  <dc:creator>admin</dc:creator>
  <cp:lastModifiedBy>Joel Fernandes</cp:lastModifiedBy>
  <cp:revision>50</cp:revision>
  <dcterms:created xsi:type="dcterms:W3CDTF">2021-05-07T16:54:36Z</dcterms:created>
  <dcterms:modified xsi:type="dcterms:W3CDTF">2025-04-28T14:30:57Z</dcterms:modified>
</cp:coreProperties>
</file>