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17" r:id="rId1"/>
  </p:sldMasterIdLst>
  <p:notesMasterIdLst>
    <p:notesMasterId r:id="rId27"/>
  </p:notesMasterIdLst>
  <p:sldIdLst>
    <p:sldId id="256" r:id="rId2"/>
    <p:sldId id="257" r:id="rId3"/>
    <p:sldId id="258" r:id="rId4"/>
    <p:sldId id="271" r:id="rId5"/>
    <p:sldId id="287" r:id="rId6"/>
    <p:sldId id="269" r:id="rId7"/>
    <p:sldId id="270" r:id="rId8"/>
    <p:sldId id="278" r:id="rId9"/>
    <p:sldId id="267" r:id="rId10"/>
    <p:sldId id="259" r:id="rId11"/>
    <p:sldId id="288" r:id="rId12"/>
    <p:sldId id="280" r:id="rId13"/>
    <p:sldId id="292" r:id="rId14"/>
    <p:sldId id="273" r:id="rId15"/>
    <p:sldId id="289" r:id="rId16"/>
    <p:sldId id="281" r:id="rId17"/>
    <p:sldId id="290" r:id="rId18"/>
    <p:sldId id="282" r:id="rId19"/>
    <p:sldId id="291" r:id="rId20"/>
    <p:sldId id="283" r:id="rId21"/>
    <p:sldId id="268" r:id="rId22"/>
    <p:sldId id="284" r:id="rId23"/>
    <p:sldId id="285" r:id="rId24"/>
    <p:sldId id="272"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5BF379B-5D9C-412B-88D0-DC67EB11E659}">
          <p14:sldIdLst>
            <p14:sldId id="256"/>
            <p14:sldId id="257"/>
            <p14:sldId id="258"/>
            <p14:sldId id="271"/>
            <p14:sldId id="287"/>
            <p14:sldId id="269"/>
            <p14:sldId id="270"/>
            <p14:sldId id="278"/>
            <p14:sldId id="267"/>
            <p14:sldId id="259"/>
            <p14:sldId id="288"/>
            <p14:sldId id="280"/>
            <p14:sldId id="292"/>
            <p14:sldId id="273"/>
            <p14:sldId id="289"/>
            <p14:sldId id="281"/>
            <p14:sldId id="290"/>
            <p14:sldId id="282"/>
            <p14:sldId id="291"/>
            <p14:sldId id="283"/>
            <p14:sldId id="268"/>
            <p14:sldId id="284"/>
            <p14:sldId id="285"/>
            <p14:sldId id="272"/>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7AEB1-D980-4766-B775-01F37015BB39}" type="datetimeFigureOut">
              <a:rPr lang="en-IN" smtClean="0"/>
              <a:t>28-04-2025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5A196-7B62-4664-A039-D5BBBDAEF731}" type="slidenum">
              <a:rPr lang="en-IN" smtClean="0"/>
              <a:t>‹#›</a:t>
            </a:fld>
            <a:endParaRPr lang="en-IN"/>
          </a:p>
        </p:txBody>
      </p:sp>
    </p:spTree>
    <p:extLst>
      <p:ext uri="{BB962C8B-B14F-4D97-AF65-F5344CB8AC3E}">
        <p14:creationId xmlns:p14="http://schemas.microsoft.com/office/powerpoint/2010/main" val="4185305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CA5A196-7B62-4664-A039-D5BBBDAEF731}" type="slidenum">
              <a:rPr lang="en-IN" smtClean="0"/>
              <a:t>1</a:t>
            </a:fld>
            <a:endParaRPr lang="en-IN"/>
          </a:p>
        </p:txBody>
      </p:sp>
    </p:spTree>
    <p:extLst>
      <p:ext uri="{BB962C8B-B14F-4D97-AF65-F5344CB8AC3E}">
        <p14:creationId xmlns:p14="http://schemas.microsoft.com/office/powerpoint/2010/main" val="2818803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CA5A196-7B62-4664-A039-D5BBBDAEF731}" type="slidenum">
              <a:rPr lang="en-IN" smtClean="0"/>
              <a:t>2</a:t>
            </a:fld>
            <a:endParaRPr lang="en-IN"/>
          </a:p>
        </p:txBody>
      </p:sp>
    </p:spTree>
    <p:extLst>
      <p:ext uri="{BB962C8B-B14F-4D97-AF65-F5344CB8AC3E}">
        <p14:creationId xmlns:p14="http://schemas.microsoft.com/office/powerpoint/2010/main" val="1349680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9F8071C-7DDF-4D25-8E0E-62E4FF0ED4B7}" type="datetime1">
              <a:rPr lang="en-IN" smtClean="0"/>
              <a:t>28-04-2025</a:t>
            </a:fld>
            <a:endParaRPr lang="en-IN"/>
          </a:p>
        </p:txBody>
      </p:sp>
      <p:sp>
        <p:nvSpPr>
          <p:cNvPr id="5" name="Footer Placeholder 4"/>
          <p:cNvSpPr>
            <a:spLocks noGrp="1"/>
          </p:cNvSpPr>
          <p:nvPr>
            <p:ph type="ftr" sz="quarter" idx="11"/>
          </p:nvPr>
        </p:nvSpPr>
        <p:spPr/>
        <p:txBody>
          <a:bodyPr/>
          <a:lstStyle/>
          <a:p>
            <a:r>
              <a:rPr lang="en-IN"/>
              <a:t>2024-25</a:t>
            </a:r>
          </a:p>
        </p:txBody>
      </p:sp>
      <p:sp>
        <p:nvSpPr>
          <p:cNvPr id="6" name="Slide Number Placeholder 5"/>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249115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706284-D10C-49E2-A328-59238F8F0105}" type="datetime1">
              <a:rPr lang="en-IN" smtClean="0"/>
              <a:t>28-04-2025</a:t>
            </a:fld>
            <a:endParaRPr lang="en-IN"/>
          </a:p>
        </p:txBody>
      </p:sp>
      <p:sp>
        <p:nvSpPr>
          <p:cNvPr id="5" name="Footer Placeholder 4"/>
          <p:cNvSpPr>
            <a:spLocks noGrp="1"/>
          </p:cNvSpPr>
          <p:nvPr>
            <p:ph type="ftr" sz="quarter" idx="11"/>
          </p:nvPr>
        </p:nvSpPr>
        <p:spPr/>
        <p:txBody>
          <a:bodyPr/>
          <a:lstStyle/>
          <a:p>
            <a:r>
              <a:rPr lang="en-IN"/>
              <a:t>2024-25</a:t>
            </a:r>
          </a:p>
        </p:txBody>
      </p:sp>
      <p:sp>
        <p:nvSpPr>
          <p:cNvPr id="6" name="Slide Number Placeholder 5"/>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3608570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46FADC1-D904-43D2-B0BD-DA823961BB40}" type="datetime1">
              <a:rPr lang="en-IN" smtClean="0"/>
              <a:t>28-04-2025</a:t>
            </a:fld>
            <a:endParaRPr lang="en-IN"/>
          </a:p>
        </p:txBody>
      </p:sp>
      <p:sp>
        <p:nvSpPr>
          <p:cNvPr id="5" name="Footer Placeholder 4"/>
          <p:cNvSpPr>
            <a:spLocks noGrp="1"/>
          </p:cNvSpPr>
          <p:nvPr>
            <p:ph type="ftr" sz="quarter" idx="11"/>
          </p:nvPr>
        </p:nvSpPr>
        <p:spPr/>
        <p:txBody>
          <a:bodyPr/>
          <a:lstStyle/>
          <a:p>
            <a:r>
              <a:rPr lang="en-IN"/>
              <a:t>2024-25</a:t>
            </a:r>
          </a:p>
        </p:txBody>
      </p:sp>
      <p:sp>
        <p:nvSpPr>
          <p:cNvPr id="6" name="Slide Number Placeholder 5"/>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4281788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3015498-A92D-4D70-911E-EED8F8990ADC}" type="datetime1">
              <a:rPr lang="en-IN" smtClean="0"/>
              <a:t>28-04-2025</a:t>
            </a:fld>
            <a:endParaRPr lang="en-IN"/>
          </a:p>
        </p:txBody>
      </p:sp>
      <p:sp>
        <p:nvSpPr>
          <p:cNvPr id="5" name="Footer Placeholder 4"/>
          <p:cNvSpPr>
            <a:spLocks noGrp="1"/>
          </p:cNvSpPr>
          <p:nvPr>
            <p:ph type="ftr" sz="quarter" idx="11"/>
          </p:nvPr>
        </p:nvSpPr>
        <p:spPr/>
        <p:txBody>
          <a:bodyPr/>
          <a:lstStyle/>
          <a:p>
            <a:r>
              <a:rPr lang="en-IN"/>
              <a:t>2024-25</a:t>
            </a:r>
          </a:p>
        </p:txBody>
      </p:sp>
      <p:sp>
        <p:nvSpPr>
          <p:cNvPr id="6" name="Slide Number Placeholder 5"/>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677577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6A90D-24CF-470D-987B-F54B6F45A333}" type="datetime1">
              <a:rPr lang="en-IN" smtClean="0"/>
              <a:t>28-04-2025</a:t>
            </a:fld>
            <a:endParaRPr lang="en-IN"/>
          </a:p>
        </p:txBody>
      </p:sp>
      <p:sp>
        <p:nvSpPr>
          <p:cNvPr id="5" name="Footer Placeholder 4"/>
          <p:cNvSpPr>
            <a:spLocks noGrp="1"/>
          </p:cNvSpPr>
          <p:nvPr>
            <p:ph type="ftr" sz="quarter" idx="11"/>
          </p:nvPr>
        </p:nvSpPr>
        <p:spPr/>
        <p:txBody>
          <a:bodyPr/>
          <a:lstStyle/>
          <a:p>
            <a:r>
              <a:rPr lang="en-IN"/>
              <a:t>2024-25</a:t>
            </a:r>
          </a:p>
        </p:txBody>
      </p:sp>
      <p:sp>
        <p:nvSpPr>
          <p:cNvPr id="6" name="Slide Number Placeholder 5"/>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135454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EF40A-CB0A-4CAA-94B6-F884062F5B5F}" type="datetime1">
              <a:rPr lang="en-IN" smtClean="0"/>
              <a:t>28-04-2025</a:t>
            </a:fld>
            <a:endParaRPr lang="en-IN"/>
          </a:p>
        </p:txBody>
      </p:sp>
      <p:sp>
        <p:nvSpPr>
          <p:cNvPr id="6" name="Footer Placeholder 5"/>
          <p:cNvSpPr>
            <a:spLocks noGrp="1"/>
          </p:cNvSpPr>
          <p:nvPr>
            <p:ph type="ftr" sz="quarter" idx="11"/>
          </p:nvPr>
        </p:nvSpPr>
        <p:spPr/>
        <p:txBody>
          <a:bodyPr/>
          <a:lstStyle/>
          <a:p>
            <a:r>
              <a:rPr lang="en-IN"/>
              <a:t>2024-25</a:t>
            </a:r>
          </a:p>
        </p:txBody>
      </p:sp>
      <p:sp>
        <p:nvSpPr>
          <p:cNvPr id="7" name="Slide Number Placeholder 6"/>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1915132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8AF5199-7DA1-4F24-B3C1-3C6495AF687D}" type="datetime1">
              <a:rPr lang="en-IN" smtClean="0"/>
              <a:t>28-04-2025</a:t>
            </a:fld>
            <a:endParaRPr lang="en-IN"/>
          </a:p>
        </p:txBody>
      </p:sp>
      <p:sp>
        <p:nvSpPr>
          <p:cNvPr id="8" name="Footer Placeholder 7"/>
          <p:cNvSpPr>
            <a:spLocks noGrp="1"/>
          </p:cNvSpPr>
          <p:nvPr>
            <p:ph type="ftr" sz="quarter" idx="11"/>
          </p:nvPr>
        </p:nvSpPr>
        <p:spPr/>
        <p:txBody>
          <a:bodyPr/>
          <a:lstStyle/>
          <a:p>
            <a:r>
              <a:rPr lang="en-IN"/>
              <a:t>2024-25</a:t>
            </a:r>
          </a:p>
        </p:txBody>
      </p:sp>
      <p:sp>
        <p:nvSpPr>
          <p:cNvPr id="9" name="Slide Number Placeholder 8"/>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3138753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FC2EB7D-F6BE-4747-9916-FDE66053CC51}" type="datetime1">
              <a:rPr lang="en-IN" smtClean="0"/>
              <a:t>28-04-2025</a:t>
            </a:fld>
            <a:endParaRPr lang="en-IN"/>
          </a:p>
        </p:txBody>
      </p:sp>
      <p:sp>
        <p:nvSpPr>
          <p:cNvPr id="4" name="Footer Placeholder 3"/>
          <p:cNvSpPr>
            <a:spLocks noGrp="1"/>
          </p:cNvSpPr>
          <p:nvPr>
            <p:ph type="ftr" sz="quarter" idx="11"/>
          </p:nvPr>
        </p:nvSpPr>
        <p:spPr/>
        <p:txBody>
          <a:bodyPr/>
          <a:lstStyle/>
          <a:p>
            <a:r>
              <a:rPr lang="en-IN"/>
              <a:t>2024-25</a:t>
            </a:r>
          </a:p>
        </p:txBody>
      </p:sp>
      <p:sp>
        <p:nvSpPr>
          <p:cNvPr id="5" name="Slide Number Placeholder 4"/>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203818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F73652-DC4E-4704-9759-E206197C55A3}" type="datetime1">
              <a:rPr lang="en-IN" smtClean="0"/>
              <a:t>28-04-2025</a:t>
            </a:fld>
            <a:endParaRPr lang="en-IN"/>
          </a:p>
        </p:txBody>
      </p:sp>
      <p:sp>
        <p:nvSpPr>
          <p:cNvPr id="3" name="Footer Placeholder 2"/>
          <p:cNvSpPr>
            <a:spLocks noGrp="1"/>
          </p:cNvSpPr>
          <p:nvPr>
            <p:ph type="ftr" sz="quarter" idx="11"/>
          </p:nvPr>
        </p:nvSpPr>
        <p:spPr/>
        <p:txBody>
          <a:bodyPr/>
          <a:lstStyle/>
          <a:p>
            <a:r>
              <a:rPr lang="en-IN"/>
              <a:t>2024-25</a:t>
            </a:r>
          </a:p>
        </p:txBody>
      </p:sp>
      <p:sp>
        <p:nvSpPr>
          <p:cNvPr id="4" name="Slide Number Placeholder 3"/>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153536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6E2AF8-1BB9-4D2B-94C0-FD2CD6D55F6F}" type="datetime1">
              <a:rPr lang="en-IN" smtClean="0"/>
              <a:t>28-04-2025</a:t>
            </a:fld>
            <a:endParaRPr lang="en-IN"/>
          </a:p>
        </p:txBody>
      </p:sp>
      <p:sp>
        <p:nvSpPr>
          <p:cNvPr id="6" name="Footer Placeholder 5"/>
          <p:cNvSpPr>
            <a:spLocks noGrp="1"/>
          </p:cNvSpPr>
          <p:nvPr>
            <p:ph type="ftr" sz="quarter" idx="11"/>
          </p:nvPr>
        </p:nvSpPr>
        <p:spPr/>
        <p:txBody>
          <a:bodyPr/>
          <a:lstStyle/>
          <a:p>
            <a:r>
              <a:rPr lang="en-IN"/>
              <a:t>2024-25</a:t>
            </a:r>
          </a:p>
        </p:txBody>
      </p:sp>
      <p:sp>
        <p:nvSpPr>
          <p:cNvPr id="7" name="Slide Number Placeholder 6"/>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4125148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D973B4-F760-4C54-AD29-62867A7C4B60}" type="datetime1">
              <a:rPr lang="en-IN" smtClean="0"/>
              <a:t>28-04-2025</a:t>
            </a:fld>
            <a:endParaRPr lang="en-IN"/>
          </a:p>
        </p:txBody>
      </p:sp>
      <p:sp>
        <p:nvSpPr>
          <p:cNvPr id="6" name="Footer Placeholder 5"/>
          <p:cNvSpPr>
            <a:spLocks noGrp="1"/>
          </p:cNvSpPr>
          <p:nvPr>
            <p:ph type="ftr" sz="quarter" idx="11"/>
          </p:nvPr>
        </p:nvSpPr>
        <p:spPr/>
        <p:txBody>
          <a:bodyPr/>
          <a:lstStyle/>
          <a:p>
            <a:r>
              <a:rPr lang="en-IN"/>
              <a:t>2024-25</a:t>
            </a:r>
          </a:p>
        </p:txBody>
      </p:sp>
      <p:sp>
        <p:nvSpPr>
          <p:cNvPr id="7" name="Slide Number Placeholder 6"/>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426973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58F25-E4DF-473A-841F-D95B12D46401}" type="datetime1">
              <a:rPr lang="en-IN" smtClean="0"/>
              <a:t>28-04-2025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2024-25</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320281-AA44-47DE-A12A-EF7A9AB715F5}" type="slidenum">
              <a:rPr lang="en-IN" smtClean="0"/>
              <a:t>‹#›</a:t>
            </a:fld>
            <a:endParaRPr lang="en-IN"/>
          </a:p>
        </p:txBody>
      </p:sp>
    </p:spTree>
    <p:extLst>
      <p:ext uri="{BB962C8B-B14F-4D97-AF65-F5344CB8AC3E}">
        <p14:creationId xmlns:p14="http://schemas.microsoft.com/office/powerpoint/2010/main" val="2465613808"/>
      </p:ext>
    </p:extLst>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fe-website.com/" TargetMode="External"/><Relationship Id="rId2" Type="http://schemas.openxmlformats.org/officeDocument/2006/relationships/hyperlink" Target="http://maliciou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erception-point.io/guides/ai-security/detecting-and-preventing-ai-based-phishing-attacks-2024-guide" TargetMode="External"/><Relationship Id="rId2" Type="http://schemas.openxmlformats.org/officeDocument/2006/relationships/hyperlink" Target="https://aradhyxsingh/Phishing-Website-Prediction-Model-Deployment-Using-Flask" TargetMode="External"/><Relationship Id="rId1" Type="http://schemas.openxmlformats.org/officeDocument/2006/relationships/slideLayout" Target="../slideLayouts/slideLayout2.xml"/><Relationship Id="rId5" Type="http://schemas.openxmlformats.org/officeDocument/2006/relationships/hyperlink" Target="https://pythonbestprojects.com/Phishing-Attack-Detection-Using-Machine-Learning-With-Flask-Framework/315" TargetMode="External"/><Relationship Id="rId4" Type="http://schemas.openxmlformats.org/officeDocument/2006/relationships/hyperlink" Target="https://sennovate.com/the-role-of-artificial-intelligence-in-detecting-phishing-attack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068387" y="2447365"/>
            <a:ext cx="10058400" cy="3254188"/>
          </a:xfrm>
        </p:spPr>
        <p:txBody>
          <a:bodyPr>
            <a:normAutofit/>
          </a:bodyPr>
          <a:lstStyle/>
          <a:p>
            <a:pPr marL="0" indent="0" algn="ctr">
              <a:buNone/>
            </a:pPr>
            <a:r>
              <a:rPr lang="en-GB" sz="3600" b="1" dirty="0">
                <a:latin typeface="Times New Roman" panose="02020603050405020304" pitchFamily="18" charset="0"/>
                <a:cs typeface="Times New Roman" panose="02020603050405020304" pitchFamily="18" charset="0"/>
              </a:rPr>
              <a:t>AI BASED PHISHING ATTACK DETECTION</a:t>
            </a:r>
          </a:p>
          <a:p>
            <a:pPr algn="ctr"/>
            <a:endParaRPr lang="en-IN" sz="4000"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GB" sz="1200" b="1" dirty="0">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z="1400" smtClean="0">
                <a:latin typeface="Times New Roman" panose="02020603050405020304" pitchFamily="18" charset="0"/>
                <a:cs typeface="Times New Roman" panose="02020603050405020304" pitchFamily="18" charset="0"/>
              </a:rPr>
              <a:t>1</a:t>
            </a:fld>
            <a:endParaRPr lang="en-IN" sz="14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851963473"/>
              </p:ext>
            </p:extLst>
          </p:nvPr>
        </p:nvGraphicFramePr>
        <p:xfrm>
          <a:off x="1707776" y="3482786"/>
          <a:ext cx="8848165" cy="2177716"/>
        </p:xfrm>
        <a:graphic>
          <a:graphicData uri="http://schemas.openxmlformats.org/drawingml/2006/table">
            <a:tbl>
              <a:tblPr firstRow="1" bandRow="1">
                <a:tableStyleId>{2D5ABB26-0587-4C30-8999-92F81FD0307C}</a:tableStyleId>
              </a:tblPr>
              <a:tblGrid>
                <a:gridCol w="4061012">
                  <a:extLst>
                    <a:ext uri="{9D8B030D-6E8A-4147-A177-3AD203B41FA5}">
                      <a16:colId xmlns:a16="http://schemas.microsoft.com/office/drawing/2014/main" val="20000"/>
                    </a:ext>
                  </a:extLst>
                </a:gridCol>
                <a:gridCol w="4787153">
                  <a:extLst>
                    <a:ext uri="{9D8B030D-6E8A-4147-A177-3AD203B41FA5}">
                      <a16:colId xmlns:a16="http://schemas.microsoft.com/office/drawing/2014/main" val="20001"/>
                    </a:ext>
                  </a:extLst>
                </a:gridCol>
              </a:tblGrid>
              <a:tr h="484096">
                <a:tc>
                  <a:txBody>
                    <a:bodyPr/>
                    <a:lstStyle/>
                    <a:p>
                      <a:pPr algn="l"/>
                      <a:r>
                        <a:rPr lang="en-GB" sz="2000" b="1" dirty="0">
                          <a:latin typeface="Times New Roman" panose="02020603050405020304" pitchFamily="18" charset="0"/>
                          <a:cs typeface="Times New Roman" panose="02020603050405020304" pitchFamily="18" charset="0"/>
                        </a:rPr>
                        <a:t>Presented By,</a:t>
                      </a:r>
                      <a:endParaRPr lang="en-IN" sz="2000" b="1" dirty="0">
                        <a:latin typeface="Times New Roman" panose="02020603050405020304" pitchFamily="18" charset="0"/>
                        <a:cs typeface="Times New Roman" panose="02020603050405020304" pitchFamily="18" charset="0"/>
                      </a:endParaRPr>
                    </a:p>
                  </a:txBody>
                  <a:tcPr/>
                </a:tc>
                <a:tc rowSpan="5">
                  <a:txBody>
                    <a:bodyPr/>
                    <a:lstStyle/>
                    <a:p>
                      <a:pPr algn="ctr"/>
                      <a:r>
                        <a:rPr lang="en-GB" sz="2000" b="1" dirty="0">
                          <a:latin typeface="Times New Roman" panose="02020603050405020304" pitchFamily="18" charset="0"/>
                          <a:cs typeface="Times New Roman" panose="02020603050405020304" pitchFamily="18" charset="0"/>
                        </a:rPr>
                        <a:t>Under the guidance of,</a:t>
                      </a:r>
                      <a:endParaRPr lang="en-IN" sz="2000" b="1" dirty="0">
                        <a:latin typeface="Times New Roman" panose="02020603050405020304" pitchFamily="18" charset="0"/>
                        <a:cs typeface="Times New Roman" panose="02020603050405020304" pitchFamily="18" charset="0"/>
                      </a:endParaRPr>
                    </a:p>
                    <a:p>
                      <a:pPr algn="ctr"/>
                      <a:r>
                        <a:rPr lang="en-GB" dirty="0">
                          <a:latin typeface="Times New Roman" panose="02020603050405020304" pitchFamily="18" charset="0"/>
                          <a:cs typeface="Times New Roman" panose="02020603050405020304" pitchFamily="18" charset="0"/>
                        </a:rPr>
                        <a:t>  </a:t>
                      </a:r>
                    </a:p>
                    <a:p>
                      <a:pPr algn="ctr"/>
                      <a:r>
                        <a:rPr lang="en-GB" dirty="0">
                          <a:latin typeface="Times New Roman" panose="02020603050405020304" pitchFamily="18" charset="0"/>
                          <a:cs typeface="Times New Roman" panose="02020603050405020304" pitchFamily="18" charset="0"/>
                        </a:rPr>
                        <a:t>Guide Name</a:t>
                      </a:r>
                      <a:endParaRPr lang="en-IN" dirty="0">
                        <a:latin typeface="Times New Roman" panose="02020603050405020304" pitchFamily="18" charset="0"/>
                        <a:cs typeface="Times New Roman" panose="02020603050405020304" pitchFamily="18" charset="0"/>
                      </a:endParaRPr>
                    </a:p>
                    <a:p>
                      <a:pPr algn="ctr"/>
                      <a:r>
                        <a:rPr lang="en-GB" dirty="0">
                          <a:latin typeface="Times New Roman" panose="02020603050405020304" pitchFamily="18" charset="0"/>
                          <a:cs typeface="Times New Roman" panose="02020603050405020304" pitchFamily="18" charset="0"/>
                        </a:rPr>
                        <a:t>Designation</a:t>
                      </a:r>
                    </a:p>
                    <a:p>
                      <a:pPr algn="ctr"/>
                      <a:r>
                        <a:rPr lang="en-GB" dirty="0">
                          <a:latin typeface="Times New Roman" panose="02020603050405020304" pitchFamily="18" charset="0"/>
                          <a:cs typeface="Times New Roman" panose="02020603050405020304" pitchFamily="18" charset="0"/>
                        </a:rPr>
                        <a:t>Department of CSE, EPCET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423405">
                <a:tc>
                  <a:txBody>
                    <a:bodyPr/>
                    <a:lstStyle/>
                    <a:p>
                      <a:pPr algn="l"/>
                      <a:r>
                        <a:rPr lang="en-GB" dirty="0">
                          <a:latin typeface="Times New Roman" panose="02020603050405020304" pitchFamily="18" charset="0"/>
                          <a:cs typeface="Times New Roman" panose="02020603050405020304" pitchFamily="18" charset="0"/>
                        </a:rPr>
                        <a:t>Name(USN)</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423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Name(USN)</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423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Name(USN)</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423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Name(USN)</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79514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System Architecture</a:t>
            </a:r>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GB" sz="1200" b="1">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10</a:t>
            </a:fld>
            <a:endParaRPr lang="en-IN"/>
          </a:p>
        </p:txBody>
      </p:sp>
      <p:sp>
        <p:nvSpPr>
          <p:cNvPr id="8" name="Rectangle 2">
            <a:extLst>
              <a:ext uri="{FF2B5EF4-FFF2-40B4-BE49-F238E27FC236}">
                <a16:creationId xmlns:a16="http://schemas.microsoft.com/office/drawing/2014/main" id="{97BD609A-724F-07B7-41C4-4FACAAC34F7F}"/>
              </a:ext>
            </a:extLst>
          </p:cNvPr>
          <p:cNvSpPr>
            <a:spLocks noChangeArrowheads="1"/>
          </p:cNvSpPr>
          <p:nvPr/>
        </p:nvSpPr>
        <p:spPr bwMode="auto">
          <a:xfrm rot="10800000" flipV="1">
            <a:off x="838200" y="1416536"/>
            <a:ext cx="10515600"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User Interface (Flask Web Application)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input a URL for analysis.</a:t>
            </a:r>
          </a:p>
          <a:p>
            <a:pPr lvl="1"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real-time results on whether the URL is benign or malicious.</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Feature Extraction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Extracts relevant features from the input URL, such as: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Presence of special characters ('@', '%',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URL length and domain attributes.</a:t>
            </a:r>
          </a:p>
          <a:p>
            <a:pPr lvl="1"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Prepares data for the machine learning model.</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Machine Learning Model</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Trained on a dataset of phishing and benign URLs.</a:t>
            </a:r>
          </a:p>
          <a:p>
            <a:pPr lvl="1"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Predicts the likelihood of a URL being malicious based on extracted features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7015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0DD1C1A-7436-1985-40D9-75972EEE73EE}"/>
              </a:ext>
            </a:extLst>
          </p:cNvPr>
          <p:cNvSpPr>
            <a:spLocks noGrp="1"/>
          </p:cNvSpPr>
          <p:nvPr>
            <p:ph type="ftr" sz="quarter" idx="11"/>
          </p:nvPr>
        </p:nvSpPr>
        <p:spPr/>
        <p:txBody>
          <a:bodyPr/>
          <a:lstStyle/>
          <a:p>
            <a:r>
              <a:rPr lang="en-IN"/>
              <a:t>2024-25</a:t>
            </a:r>
          </a:p>
        </p:txBody>
      </p:sp>
      <p:sp>
        <p:nvSpPr>
          <p:cNvPr id="5" name="Slide Number Placeholder 4">
            <a:extLst>
              <a:ext uri="{FF2B5EF4-FFF2-40B4-BE49-F238E27FC236}">
                <a16:creationId xmlns:a16="http://schemas.microsoft.com/office/drawing/2014/main" id="{A808B632-C08B-A502-3EC0-E7342A5351CB}"/>
              </a:ext>
            </a:extLst>
          </p:cNvPr>
          <p:cNvSpPr>
            <a:spLocks noGrp="1"/>
          </p:cNvSpPr>
          <p:nvPr>
            <p:ph type="sldNum" sz="quarter" idx="12"/>
          </p:nvPr>
        </p:nvSpPr>
        <p:spPr/>
        <p:txBody>
          <a:bodyPr/>
          <a:lstStyle/>
          <a:p>
            <a:fld id="{00320281-AA44-47DE-A12A-EF7A9AB715F5}" type="slidenum">
              <a:rPr lang="en-IN" smtClean="0"/>
              <a:t>11</a:t>
            </a:fld>
            <a:endParaRPr lang="en-IN"/>
          </a:p>
        </p:txBody>
      </p:sp>
      <p:sp>
        <p:nvSpPr>
          <p:cNvPr id="6" name="Rectangle 1">
            <a:extLst>
              <a:ext uri="{FF2B5EF4-FFF2-40B4-BE49-F238E27FC236}">
                <a16:creationId xmlns:a16="http://schemas.microsoft.com/office/drawing/2014/main" id="{0DEAB1F9-FED0-EC6A-9003-DFBC75246E4E}"/>
              </a:ext>
            </a:extLst>
          </p:cNvPr>
          <p:cNvSpPr>
            <a:spLocks noChangeArrowheads="1"/>
          </p:cNvSpPr>
          <p:nvPr/>
        </p:nvSpPr>
        <p:spPr bwMode="auto">
          <a:xfrm>
            <a:off x="796213" y="543594"/>
            <a:ext cx="11271380" cy="5770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Backend (PostgreSQL Database)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Stores user inputs, predictions, and system logs for future reference and analysis.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data reliability and scalability for large-scale operations.</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Data Visualization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Plotly</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Dashboard)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Visualizes input trends, such as common phishing URL patterns and detection statistics.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insights into system usage and phishing trends over time.</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Interaction Flow</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1</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 inputs a URL through the web interface.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2</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Feature extraction module processes the URL.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3</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Processed data is passed to the machine learning model for prediction.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4</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Prediction results are displayed on the web interface.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5</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Input and results are stored in the PostgreSQL database.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6</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Dashboard visualizes the collected data and trends.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9295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AD40-EE2A-020C-E682-3269C099D842}"/>
              </a:ext>
            </a:extLst>
          </p:cNvPr>
          <p:cNvSpPr>
            <a:spLocks noGrp="1"/>
          </p:cNvSpPr>
          <p:nvPr>
            <p:ph type="title"/>
          </p:nvPr>
        </p:nvSpPr>
        <p:spPr>
          <a:xfrm>
            <a:off x="838200" y="-176050"/>
            <a:ext cx="10515600" cy="1325563"/>
          </a:xfrm>
        </p:spPr>
        <p:txBody>
          <a:bodyPr/>
          <a:lstStyle/>
          <a:p>
            <a:pPr algn="ctr"/>
            <a:r>
              <a:rPr lang="en-US" dirty="0">
                <a:latin typeface="Times New Roman" panose="02020603050405020304" pitchFamily="18" charset="0"/>
                <a:cs typeface="Times New Roman" panose="02020603050405020304" pitchFamily="18" charset="0"/>
              </a:rPr>
              <a:t>System Design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8041DD-A5E9-E047-4BDB-BB34A10651C1}"/>
              </a:ext>
            </a:extLst>
          </p:cNvPr>
          <p:cNvSpPr>
            <a:spLocks noGrp="1"/>
          </p:cNvSpPr>
          <p:nvPr>
            <p:ph idx="1"/>
          </p:nvPr>
        </p:nvSpPr>
        <p:spPr>
          <a:xfrm>
            <a:off x="670249" y="1215552"/>
            <a:ext cx="10515600" cy="4351338"/>
          </a:xfrm>
        </p:spPr>
        <p:txBody>
          <a:bodyPr/>
          <a:lstStyle/>
          <a:p>
            <a:pPr marL="0" indent="0">
              <a:buNone/>
            </a:pPr>
            <a:r>
              <a:rPr lang="en-IN" dirty="0">
                <a:latin typeface="Times New Roman" panose="02020603050405020304" pitchFamily="18" charset="0"/>
                <a:cs typeface="Times New Roman" panose="02020603050405020304" pitchFamily="18" charset="0"/>
              </a:rPr>
              <a:t>ER Diagram</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5EAAB71-F8C7-C463-5BD9-7617AAE8FCF7}"/>
              </a:ext>
            </a:extLst>
          </p:cNvPr>
          <p:cNvSpPr>
            <a:spLocks noGrp="1"/>
          </p:cNvSpPr>
          <p:nvPr>
            <p:ph type="ftr" sz="quarter" idx="11"/>
          </p:nvPr>
        </p:nvSpPr>
        <p:spPr/>
        <p:txBody>
          <a:bodyPr/>
          <a:lstStyle/>
          <a:p>
            <a:r>
              <a:rPr lang="en-IN"/>
              <a:t>2024-25</a:t>
            </a:r>
          </a:p>
        </p:txBody>
      </p:sp>
      <p:sp>
        <p:nvSpPr>
          <p:cNvPr id="5" name="Slide Number Placeholder 4">
            <a:extLst>
              <a:ext uri="{FF2B5EF4-FFF2-40B4-BE49-F238E27FC236}">
                <a16:creationId xmlns:a16="http://schemas.microsoft.com/office/drawing/2014/main" id="{3C65028F-2D3C-B467-BE3B-833163612DD8}"/>
              </a:ext>
            </a:extLst>
          </p:cNvPr>
          <p:cNvSpPr>
            <a:spLocks noGrp="1"/>
          </p:cNvSpPr>
          <p:nvPr>
            <p:ph type="sldNum" sz="quarter" idx="12"/>
          </p:nvPr>
        </p:nvSpPr>
        <p:spPr/>
        <p:txBody>
          <a:bodyPr/>
          <a:lstStyle/>
          <a:p>
            <a:fld id="{00320281-AA44-47DE-A12A-EF7A9AB715F5}" type="slidenum">
              <a:rPr lang="en-IN" smtClean="0"/>
              <a:t>12</a:t>
            </a:fld>
            <a:endParaRPr lang="en-IN"/>
          </a:p>
        </p:txBody>
      </p:sp>
      <p:pic>
        <p:nvPicPr>
          <p:cNvPr id="7" name="Picture 6">
            <a:extLst>
              <a:ext uri="{FF2B5EF4-FFF2-40B4-BE49-F238E27FC236}">
                <a16:creationId xmlns:a16="http://schemas.microsoft.com/office/drawing/2014/main" id="{0C54C6F8-5A28-AC06-C085-F84306748970}"/>
              </a:ext>
            </a:extLst>
          </p:cNvPr>
          <p:cNvPicPr>
            <a:picLocks noChangeAspect="1"/>
          </p:cNvPicPr>
          <p:nvPr/>
        </p:nvPicPr>
        <p:blipFill>
          <a:blip r:embed="rId2"/>
          <a:srcRect b="8581"/>
          <a:stretch/>
        </p:blipFill>
        <p:spPr>
          <a:xfrm>
            <a:off x="3954623" y="983758"/>
            <a:ext cx="4655977" cy="5305075"/>
          </a:xfrm>
          <a:prstGeom prst="rect">
            <a:avLst/>
          </a:prstGeom>
        </p:spPr>
      </p:pic>
    </p:spTree>
    <p:extLst>
      <p:ext uri="{BB962C8B-B14F-4D97-AF65-F5344CB8AC3E}">
        <p14:creationId xmlns:p14="http://schemas.microsoft.com/office/powerpoint/2010/main" val="3891033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C6B9D-ED37-15E9-2DFA-67CAD8F9D4AC}"/>
              </a:ext>
            </a:extLst>
          </p:cNvPr>
          <p:cNvSpPr>
            <a:spLocks noGrp="1"/>
          </p:cNvSpPr>
          <p:nvPr>
            <p:ph type="title"/>
          </p:nvPr>
        </p:nvSpPr>
        <p:spPr>
          <a:xfrm>
            <a:off x="838200" y="365125"/>
            <a:ext cx="3295261" cy="642581"/>
          </a:xfrm>
        </p:spPr>
        <p:txBody>
          <a:bodyPr>
            <a:normAutofit/>
          </a:bodyPr>
          <a:lstStyle/>
          <a:p>
            <a:r>
              <a:rPr lang="en-IN" sz="2800" dirty="0">
                <a:latin typeface="Times New Roman" panose="02020603050405020304" pitchFamily="18" charset="0"/>
                <a:cs typeface="Times New Roman" panose="02020603050405020304" pitchFamily="18" charset="0"/>
              </a:rPr>
              <a:t>Sequence Diagram</a:t>
            </a:r>
          </a:p>
        </p:txBody>
      </p:sp>
      <p:sp>
        <p:nvSpPr>
          <p:cNvPr id="4" name="Footer Placeholder 3">
            <a:extLst>
              <a:ext uri="{FF2B5EF4-FFF2-40B4-BE49-F238E27FC236}">
                <a16:creationId xmlns:a16="http://schemas.microsoft.com/office/drawing/2014/main" id="{57BE7A82-8DE3-E5DF-0C47-A572EF09C22B}"/>
              </a:ext>
            </a:extLst>
          </p:cNvPr>
          <p:cNvSpPr>
            <a:spLocks noGrp="1"/>
          </p:cNvSpPr>
          <p:nvPr>
            <p:ph type="ftr" sz="quarter" idx="11"/>
          </p:nvPr>
        </p:nvSpPr>
        <p:spPr/>
        <p:txBody>
          <a:bodyPr/>
          <a:lstStyle/>
          <a:p>
            <a:r>
              <a:rPr lang="en-IN"/>
              <a:t>2024-25</a:t>
            </a:r>
          </a:p>
        </p:txBody>
      </p:sp>
      <p:sp>
        <p:nvSpPr>
          <p:cNvPr id="5" name="Slide Number Placeholder 4">
            <a:extLst>
              <a:ext uri="{FF2B5EF4-FFF2-40B4-BE49-F238E27FC236}">
                <a16:creationId xmlns:a16="http://schemas.microsoft.com/office/drawing/2014/main" id="{0AF9290C-D9C9-3088-C968-D2DBA03B1EEA}"/>
              </a:ext>
            </a:extLst>
          </p:cNvPr>
          <p:cNvSpPr>
            <a:spLocks noGrp="1"/>
          </p:cNvSpPr>
          <p:nvPr>
            <p:ph type="sldNum" sz="quarter" idx="12"/>
          </p:nvPr>
        </p:nvSpPr>
        <p:spPr/>
        <p:txBody>
          <a:bodyPr/>
          <a:lstStyle/>
          <a:p>
            <a:fld id="{00320281-AA44-47DE-A12A-EF7A9AB715F5}" type="slidenum">
              <a:rPr lang="en-IN" smtClean="0"/>
              <a:t>13</a:t>
            </a:fld>
            <a:endParaRPr lang="en-IN"/>
          </a:p>
        </p:txBody>
      </p:sp>
      <p:pic>
        <p:nvPicPr>
          <p:cNvPr id="7" name="Picture 6">
            <a:extLst>
              <a:ext uri="{FF2B5EF4-FFF2-40B4-BE49-F238E27FC236}">
                <a16:creationId xmlns:a16="http://schemas.microsoft.com/office/drawing/2014/main" id="{2B967E6E-9445-ABE3-70C8-A761036928CE}"/>
              </a:ext>
            </a:extLst>
          </p:cNvPr>
          <p:cNvPicPr>
            <a:picLocks noChangeAspect="1"/>
          </p:cNvPicPr>
          <p:nvPr/>
        </p:nvPicPr>
        <p:blipFill>
          <a:blip r:embed="rId2"/>
          <a:srcRect b="6390"/>
          <a:stretch/>
        </p:blipFill>
        <p:spPr>
          <a:xfrm>
            <a:off x="3366796" y="1007706"/>
            <a:ext cx="6202921" cy="5485169"/>
          </a:xfrm>
          <a:prstGeom prst="rect">
            <a:avLst/>
          </a:prstGeom>
        </p:spPr>
      </p:pic>
    </p:spTree>
    <p:extLst>
      <p:ext uri="{BB962C8B-B14F-4D97-AF65-F5344CB8AC3E}">
        <p14:creationId xmlns:p14="http://schemas.microsoft.com/office/powerpoint/2010/main" val="1153951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pPr algn="ctr"/>
            <a:r>
              <a:rPr lang="en-GB" dirty="0">
                <a:latin typeface="Times New Roman" panose="02020603050405020304" pitchFamily="18" charset="0"/>
                <a:cs typeface="Times New Roman" panose="02020603050405020304" pitchFamily="18" charset="0"/>
              </a:rPr>
              <a:t>Hardware and Software Requirements</a:t>
            </a:r>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GB" sz="1200" b="1">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14</a:t>
            </a:fld>
            <a:endParaRPr lang="en-IN"/>
          </a:p>
        </p:txBody>
      </p:sp>
      <p:sp>
        <p:nvSpPr>
          <p:cNvPr id="7" name="TextBox 6">
            <a:extLst>
              <a:ext uri="{FF2B5EF4-FFF2-40B4-BE49-F238E27FC236}">
                <a16:creationId xmlns:a16="http://schemas.microsoft.com/office/drawing/2014/main" id="{24674902-1696-EE70-0955-10AEEA08317E}"/>
              </a:ext>
            </a:extLst>
          </p:cNvPr>
          <p:cNvSpPr txBox="1"/>
          <p:nvPr/>
        </p:nvSpPr>
        <p:spPr>
          <a:xfrm>
            <a:off x="578498" y="1366163"/>
            <a:ext cx="10095722" cy="535531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Software Requirements</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b="1" dirty="0">
                <a:latin typeface="Times New Roman" panose="02020603050405020304" pitchFamily="18" charset="0"/>
                <a:cs typeface="Times New Roman" panose="02020603050405020304" pitchFamily="18" charset="0"/>
              </a:rPr>
              <a:t>Programming Languages</a:t>
            </a:r>
            <a:r>
              <a:rPr lang="en-IN"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Python 3.7 or higher</a:t>
            </a:r>
          </a:p>
          <a:p>
            <a:pPr>
              <a:buFont typeface="+mj-lt"/>
              <a:buAutoNum type="arabicPeriod"/>
            </a:pPr>
            <a:r>
              <a:rPr lang="en-IN" b="1" dirty="0">
                <a:latin typeface="Times New Roman" panose="02020603050405020304" pitchFamily="18" charset="0"/>
                <a:cs typeface="Times New Roman" panose="02020603050405020304" pitchFamily="18" charset="0"/>
              </a:rPr>
              <a:t>Libraries &amp; Frameworks</a:t>
            </a:r>
            <a:r>
              <a:rPr lang="en-IN"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b="1" dirty="0">
                <a:latin typeface="Times New Roman" panose="02020603050405020304" pitchFamily="18" charset="0"/>
                <a:cs typeface="Times New Roman" panose="02020603050405020304" pitchFamily="18" charset="0"/>
              </a:rPr>
              <a:t>Flask</a:t>
            </a:r>
            <a:r>
              <a:rPr lang="en-IN" dirty="0">
                <a:latin typeface="Times New Roman" panose="02020603050405020304" pitchFamily="18" charset="0"/>
                <a:cs typeface="Times New Roman" panose="02020603050405020304" pitchFamily="18" charset="0"/>
              </a:rPr>
              <a:t>: Web framework for developing the user interface and API.</a:t>
            </a:r>
          </a:p>
          <a:p>
            <a:pPr marL="742950" lvl="1" indent="-285750">
              <a:buFont typeface="+mj-lt"/>
              <a:buAutoNum type="arabicPeriod"/>
            </a:pPr>
            <a:r>
              <a:rPr lang="en-IN" b="1" dirty="0">
                <a:latin typeface="Times New Roman" panose="02020603050405020304" pitchFamily="18" charset="0"/>
                <a:cs typeface="Times New Roman" panose="02020603050405020304" pitchFamily="18" charset="0"/>
              </a:rPr>
              <a:t>scikit-learn</a:t>
            </a:r>
            <a:r>
              <a:rPr lang="en-IN" dirty="0">
                <a:latin typeface="Times New Roman" panose="02020603050405020304" pitchFamily="18" charset="0"/>
                <a:cs typeface="Times New Roman" panose="02020603050405020304" pitchFamily="18" charset="0"/>
              </a:rPr>
              <a:t>: For building and training machine learning models.</a:t>
            </a:r>
          </a:p>
          <a:p>
            <a:pPr marL="742950" lvl="1" indent="-285750">
              <a:buFont typeface="+mj-lt"/>
              <a:buAutoNum type="arabicPeriod"/>
            </a:pPr>
            <a:r>
              <a:rPr lang="en-IN" b="1" dirty="0">
                <a:latin typeface="Times New Roman" panose="02020603050405020304" pitchFamily="18" charset="0"/>
                <a:cs typeface="Times New Roman" panose="02020603050405020304" pitchFamily="18" charset="0"/>
              </a:rPr>
              <a:t>Pandas</a:t>
            </a:r>
            <a:r>
              <a:rPr lang="en-IN" dirty="0">
                <a:latin typeface="Times New Roman" panose="02020603050405020304" pitchFamily="18" charset="0"/>
                <a:cs typeface="Times New Roman" panose="02020603050405020304" pitchFamily="18" charset="0"/>
              </a:rPr>
              <a:t>: For data handling and preprocessing.</a:t>
            </a:r>
          </a:p>
          <a:p>
            <a:pPr marL="742950" lvl="1" indent="-285750">
              <a:buFont typeface="+mj-lt"/>
              <a:buAutoNum type="arabicPeriod"/>
            </a:pPr>
            <a:r>
              <a:rPr lang="en-IN" b="1" dirty="0">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For numerical computations.</a:t>
            </a:r>
          </a:p>
          <a:p>
            <a:pPr marL="742950" lvl="1" indent="-285750">
              <a:buFont typeface="+mj-lt"/>
              <a:buAutoNum type="arabicPeriod"/>
            </a:pPr>
            <a:r>
              <a:rPr lang="en-IN" b="1" dirty="0" err="1">
                <a:latin typeface="Times New Roman" panose="02020603050405020304" pitchFamily="18" charset="0"/>
                <a:cs typeface="Times New Roman" panose="02020603050405020304" pitchFamily="18" charset="0"/>
              </a:rPr>
              <a:t>Plotly</a:t>
            </a:r>
            <a:r>
              <a:rPr lang="en-IN" dirty="0">
                <a:latin typeface="Times New Roman" panose="02020603050405020304" pitchFamily="18" charset="0"/>
                <a:cs typeface="Times New Roman" panose="02020603050405020304" pitchFamily="18" charset="0"/>
              </a:rPr>
              <a:t>: For data visualization in the dashboard.</a:t>
            </a:r>
          </a:p>
          <a:p>
            <a:pPr marL="742950" lvl="1" indent="-285750">
              <a:buFont typeface="+mj-lt"/>
              <a:buAutoNum type="arabicPeriod"/>
            </a:pPr>
            <a:r>
              <a:rPr lang="en-IN" b="1" dirty="0" err="1">
                <a:latin typeface="Times New Roman" panose="02020603050405020304" pitchFamily="18" charset="0"/>
                <a:cs typeface="Times New Roman" panose="02020603050405020304" pitchFamily="18" charset="0"/>
              </a:rPr>
              <a:t>SQLAlchemy</a:t>
            </a:r>
            <a:r>
              <a:rPr lang="en-IN" dirty="0">
                <a:latin typeface="Times New Roman" panose="02020603050405020304" pitchFamily="18" charset="0"/>
                <a:cs typeface="Times New Roman" panose="02020603050405020304" pitchFamily="18" charset="0"/>
              </a:rPr>
              <a:t>: ORM tool for interacting with the PostgreSQL database.</a:t>
            </a:r>
          </a:p>
          <a:p>
            <a:pPr marL="742950" lvl="1" indent="-285750">
              <a:buFont typeface="+mj-lt"/>
              <a:buAutoNum type="arabicPeriod"/>
            </a:pPr>
            <a:r>
              <a:rPr lang="en-IN" b="1" dirty="0">
                <a:latin typeface="Times New Roman" panose="02020603050405020304" pitchFamily="18" charset="0"/>
                <a:cs typeface="Times New Roman" panose="02020603050405020304" pitchFamily="18" charset="0"/>
              </a:rPr>
              <a:t>PostgreSQL</a:t>
            </a:r>
            <a:r>
              <a:rPr lang="en-IN" dirty="0">
                <a:latin typeface="Times New Roman" panose="02020603050405020304" pitchFamily="18" charset="0"/>
                <a:cs typeface="Times New Roman" panose="02020603050405020304" pitchFamily="18" charset="0"/>
              </a:rPr>
              <a:t>: Relational database management system for storing data.</a:t>
            </a:r>
          </a:p>
          <a:p>
            <a:pPr>
              <a:buFont typeface="+mj-lt"/>
              <a:buAutoNum type="arabicPeriod"/>
            </a:pPr>
            <a:r>
              <a:rPr lang="en-IN" b="1" dirty="0">
                <a:latin typeface="Times New Roman" panose="02020603050405020304" pitchFamily="18" charset="0"/>
                <a:cs typeface="Times New Roman" panose="02020603050405020304" pitchFamily="18" charset="0"/>
              </a:rPr>
              <a:t>Development Tools</a:t>
            </a:r>
            <a:r>
              <a:rPr lang="en-IN"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b="1" dirty="0">
                <a:latin typeface="Times New Roman" panose="02020603050405020304" pitchFamily="18" charset="0"/>
                <a:cs typeface="Times New Roman" panose="02020603050405020304" pitchFamily="18" charset="0"/>
              </a:rPr>
              <a:t>Anaconda/Virtual Environment</a:t>
            </a:r>
            <a:r>
              <a:rPr lang="en-IN" dirty="0">
                <a:latin typeface="Times New Roman" panose="02020603050405020304" pitchFamily="18" charset="0"/>
                <a:cs typeface="Times New Roman" panose="02020603050405020304" pitchFamily="18" charset="0"/>
              </a:rPr>
              <a:t>: To manage dependencies.</a:t>
            </a:r>
          </a:p>
          <a:p>
            <a:pPr marL="742950" lvl="1" indent="-285750">
              <a:buFont typeface="+mj-lt"/>
              <a:buAutoNum type="arabicPeriod"/>
            </a:pPr>
            <a:r>
              <a:rPr lang="en-IN" b="1" dirty="0" err="1">
                <a:latin typeface="Times New Roman" panose="02020603050405020304" pitchFamily="18" charset="0"/>
                <a:cs typeface="Times New Roman" panose="02020603050405020304" pitchFamily="18" charset="0"/>
              </a:rPr>
              <a:t>Jupyter</a:t>
            </a:r>
            <a:r>
              <a:rPr lang="en-IN" b="1" dirty="0">
                <a:latin typeface="Times New Roman" panose="02020603050405020304" pitchFamily="18" charset="0"/>
                <a:cs typeface="Times New Roman" panose="02020603050405020304" pitchFamily="18" charset="0"/>
              </a:rPr>
              <a:t> Notebook</a:t>
            </a:r>
            <a:r>
              <a:rPr lang="en-IN" dirty="0">
                <a:latin typeface="Times New Roman" panose="02020603050405020304" pitchFamily="18" charset="0"/>
                <a:cs typeface="Times New Roman" panose="02020603050405020304" pitchFamily="18" charset="0"/>
              </a:rPr>
              <a:t>: For model development and testing.</a:t>
            </a:r>
          </a:p>
          <a:p>
            <a:pPr marL="742950" lvl="1" indent="-285750">
              <a:buFont typeface="+mj-lt"/>
              <a:buAutoNum type="arabicPeriod"/>
            </a:pPr>
            <a:r>
              <a:rPr lang="en-IN" b="1" dirty="0">
                <a:latin typeface="Times New Roman" panose="02020603050405020304" pitchFamily="18" charset="0"/>
                <a:cs typeface="Times New Roman" panose="02020603050405020304" pitchFamily="18" charset="0"/>
              </a:rPr>
              <a:t>VS Code or PyCharm</a:t>
            </a:r>
            <a:r>
              <a:rPr lang="en-IN" dirty="0">
                <a:latin typeface="Times New Roman" panose="02020603050405020304" pitchFamily="18" charset="0"/>
                <a:cs typeface="Times New Roman" panose="02020603050405020304" pitchFamily="18" charset="0"/>
              </a:rPr>
              <a:t>: For coding and development.</a:t>
            </a:r>
          </a:p>
          <a:p>
            <a:pPr>
              <a:buFont typeface="+mj-lt"/>
              <a:buAutoNum type="arabicPeriod"/>
            </a:pPr>
            <a:r>
              <a:rPr lang="en-IN" b="1" dirty="0">
                <a:latin typeface="Times New Roman" panose="02020603050405020304" pitchFamily="18" charset="0"/>
                <a:cs typeface="Times New Roman" panose="02020603050405020304" pitchFamily="18" charset="0"/>
              </a:rPr>
              <a:t>Version Control</a:t>
            </a:r>
            <a:r>
              <a:rPr lang="en-IN"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b="1" dirty="0">
                <a:latin typeface="Times New Roman" panose="02020603050405020304" pitchFamily="18" charset="0"/>
                <a:cs typeface="Times New Roman" panose="02020603050405020304" pitchFamily="18" charset="0"/>
              </a:rPr>
              <a:t>Git</a:t>
            </a:r>
            <a:r>
              <a:rPr lang="en-IN" dirty="0">
                <a:latin typeface="Times New Roman" panose="02020603050405020304" pitchFamily="18" charset="0"/>
                <a:cs typeface="Times New Roman" panose="02020603050405020304" pitchFamily="18" charset="0"/>
              </a:rPr>
              <a:t>: For source code management.</a:t>
            </a:r>
          </a:p>
          <a:p>
            <a:pPr>
              <a:buFont typeface="+mj-lt"/>
              <a:buAutoNum type="arabicPeriod"/>
            </a:pPr>
            <a:r>
              <a:rPr lang="en-IN" b="1" dirty="0">
                <a:latin typeface="Times New Roman" panose="02020603050405020304" pitchFamily="18" charset="0"/>
                <a:cs typeface="Times New Roman" panose="02020603050405020304" pitchFamily="18" charset="0"/>
              </a:rPr>
              <a:t>Operating System</a:t>
            </a:r>
            <a:r>
              <a:rPr lang="en-IN"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Windows, macOS, or Linux</a:t>
            </a:r>
          </a:p>
        </p:txBody>
      </p:sp>
    </p:spTree>
    <p:extLst>
      <p:ext uri="{BB962C8B-B14F-4D97-AF65-F5344CB8AC3E}">
        <p14:creationId xmlns:p14="http://schemas.microsoft.com/office/powerpoint/2010/main" val="4256817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6E4B3A9-A297-6A33-836A-9C36BF112508}"/>
              </a:ext>
            </a:extLst>
          </p:cNvPr>
          <p:cNvSpPr>
            <a:spLocks noGrp="1"/>
          </p:cNvSpPr>
          <p:nvPr>
            <p:ph type="ftr" sz="quarter" idx="11"/>
          </p:nvPr>
        </p:nvSpPr>
        <p:spPr/>
        <p:txBody>
          <a:bodyPr/>
          <a:lstStyle/>
          <a:p>
            <a:r>
              <a:rPr lang="en-IN"/>
              <a:t>2024-25</a:t>
            </a:r>
          </a:p>
        </p:txBody>
      </p:sp>
      <p:sp>
        <p:nvSpPr>
          <p:cNvPr id="5" name="Slide Number Placeholder 4">
            <a:extLst>
              <a:ext uri="{FF2B5EF4-FFF2-40B4-BE49-F238E27FC236}">
                <a16:creationId xmlns:a16="http://schemas.microsoft.com/office/drawing/2014/main" id="{6FA82BC4-68BD-F706-2F62-1B6BDBF90974}"/>
              </a:ext>
            </a:extLst>
          </p:cNvPr>
          <p:cNvSpPr>
            <a:spLocks noGrp="1"/>
          </p:cNvSpPr>
          <p:nvPr>
            <p:ph type="sldNum" sz="quarter" idx="12"/>
          </p:nvPr>
        </p:nvSpPr>
        <p:spPr/>
        <p:txBody>
          <a:bodyPr/>
          <a:lstStyle/>
          <a:p>
            <a:fld id="{00320281-AA44-47DE-A12A-EF7A9AB715F5}" type="slidenum">
              <a:rPr lang="en-IN" smtClean="0"/>
              <a:t>15</a:t>
            </a:fld>
            <a:endParaRPr lang="en-IN"/>
          </a:p>
        </p:txBody>
      </p:sp>
      <p:sp>
        <p:nvSpPr>
          <p:cNvPr id="7" name="TextBox 6">
            <a:extLst>
              <a:ext uri="{FF2B5EF4-FFF2-40B4-BE49-F238E27FC236}">
                <a16:creationId xmlns:a16="http://schemas.microsoft.com/office/drawing/2014/main" id="{816F087D-C009-5896-D7CA-AED0AC05B40B}"/>
              </a:ext>
            </a:extLst>
          </p:cNvPr>
          <p:cNvSpPr txBox="1"/>
          <p:nvPr/>
        </p:nvSpPr>
        <p:spPr>
          <a:xfrm>
            <a:off x="772108" y="868264"/>
            <a:ext cx="10581692" cy="341632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Hardware Requirements</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Processor</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Intel Core i3/i5/i7 or equivalent.</a:t>
            </a:r>
          </a:p>
          <a:p>
            <a:pPr>
              <a:buFont typeface="+mj-lt"/>
              <a:buAutoNum type="arabicPeriod"/>
            </a:pPr>
            <a:r>
              <a:rPr lang="en-US" b="1" dirty="0">
                <a:latin typeface="Times New Roman" panose="02020603050405020304" pitchFamily="18" charset="0"/>
                <a:cs typeface="Times New Roman" panose="02020603050405020304" pitchFamily="18" charset="0"/>
              </a:rPr>
              <a:t>RAM</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Minimum 4GB, recommended 8GB or higher.</a:t>
            </a:r>
          </a:p>
          <a:p>
            <a:pPr>
              <a:buFont typeface="+mj-lt"/>
              <a:buAutoNum type="arabicPeriod"/>
            </a:pPr>
            <a:r>
              <a:rPr lang="en-US" b="1" dirty="0">
                <a:latin typeface="Times New Roman" panose="02020603050405020304" pitchFamily="18" charset="0"/>
                <a:cs typeface="Times New Roman" panose="02020603050405020304" pitchFamily="18" charset="0"/>
              </a:rPr>
              <a:t>Storage</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At least 20GB of free space for storing datasets, application files, and logs.</a:t>
            </a:r>
          </a:p>
          <a:p>
            <a:pPr>
              <a:buFont typeface="+mj-lt"/>
              <a:buAutoNum type="arabicPeriod"/>
            </a:pPr>
            <a:r>
              <a:rPr lang="en-US" b="1" dirty="0">
                <a:latin typeface="Times New Roman" panose="02020603050405020304" pitchFamily="18" charset="0"/>
                <a:cs typeface="Times New Roman" panose="02020603050405020304" pitchFamily="18" charset="0"/>
              </a:rPr>
              <a:t>Internet Connectivity</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For downloading libraries, hosting the Flask app, and accessing remote databases if required.</a:t>
            </a:r>
          </a:p>
          <a:p>
            <a:pPr>
              <a:buFont typeface="+mj-lt"/>
              <a:buAutoNum type="arabicPeriod"/>
            </a:pPr>
            <a:r>
              <a:rPr lang="en-US" b="1" dirty="0">
                <a:latin typeface="Times New Roman" panose="02020603050405020304" pitchFamily="18" charset="0"/>
                <a:cs typeface="Times New Roman" panose="02020603050405020304" pitchFamily="18" charset="0"/>
              </a:rPr>
              <a:t>Additional Hardware (Real-Time)</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Web Server</a:t>
            </a:r>
            <a:r>
              <a:rPr lang="en-US" dirty="0">
                <a:latin typeface="Times New Roman" panose="02020603050405020304" pitchFamily="18" charset="0"/>
                <a:cs typeface="Times New Roman" panose="02020603050405020304" pitchFamily="18" charset="0"/>
              </a:rPr>
              <a:t>: For hosting the Flask application in a production environment (e.g., Apache or Nginx).</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Backup Storage</a:t>
            </a:r>
            <a:r>
              <a:rPr lang="en-US" dirty="0">
                <a:latin typeface="Times New Roman" panose="02020603050405020304" pitchFamily="18" charset="0"/>
                <a:cs typeface="Times New Roman" panose="02020603050405020304" pitchFamily="18" charset="0"/>
              </a:rPr>
              <a:t>: For database and application data backups</a:t>
            </a:r>
            <a:r>
              <a:rPr lang="en-US" dirty="0"/>
              <a:t>.</a:t>
            </a:r>
          </a:p>
        </p:txBody>
      </p:sp>
    </p:spTree>
    <p:extLst>
      <p:ext uri="{BB962C8B-B14F-4D97-AF65-F5344CB8AC3E}">
        <p14:creationId xmlns:p14="http://schemas.microsoft.com/office/powerpoint/2010/main" val="613695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771E-C243-C360-7CCD-C437C57D3110}"/>
              </a:ext>
            </a:extLst>
          </p:cNvPr>
          <p:cNvSpPr>
            <a:spLocks noGrp="1"/>
          </p:cNvSpPr>
          <p:nvPr>
            <p:ph type="title"/>
          </p:nvPr>
        </p:nvSpPr>
        <p:spPr>
          <a:xfrm>
            <a:off x="838200" y="-157390"/>
            <a:ext cx="10515600" cy="1325563"/>
          </a:xfrm>
        </p:spPr>
        <p:txBody>
          <a:bodyPr/>
          <a:lstStyle/>
          <a:p>
            <a:pPr algn="ctr"/>
            <a:r>
              <a:rPr lang="en-US" dirty="0">
                <a:latin typeface="Times New Roman" panose="02020603050405020304" pitchFamily="18" charset="0"/>
                <a:cs typeface="Times New Roman" panose="02020603050405020304" pitchFamily="18" charset="0"/>
              </a:rPr>
              <a:t>System Implementation</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75BD1B9-D71D-559B-D0EF-40FFCB1755E9}"/>
              </a:ext>
            </a:extLst>
          </p:cNvPr>
          <p:cNvSpPr>
            <a:spLocks noGrp="1"/>
          </p:cNvSpPr>
          <p:nvPr>
            <p:ph type="ftr" sz="quarter" idx="11"/>
          </p:nvPr>
        </p:nvSpPr>
        <p:spPr/>
        <p:txBody>
          <a:bodyPr/>
          <a:lstStyle/>
          <a:p>
            <a:r>
              <a:rPr lang="en-IN"/>
              <a:t>2024-25</a:t>
            </a:r>
          </a:p>
        </p:txBody>
      </p:sp>
      <p:sp>
        <p:nvSpPr>
          <p:cNvPr id="5" name="Slide Number Placeholder 4">
            <a:extLst>
              <a:ext uri="{FF2B5EF4-FFF2-40B4-BE49-F238E27FC236}">
                <a16:creationId xmlns:a16="http://schemas.microsoft.com/office/drawing/2014/main" id="{0510F147-968F-AF87-B284-1D85863A295B}"/>
              </a:ext>
            </a:extLst>
          </p:cNvPr>
          <p:cNvSpPr>
            <a:spLocks noGrp="1"/>
          </p:cNvSpPr>
          <p:nvPr>
            <p:ph type="sldNum" sz="quarter" idx="12"/>
          </p:nvPr>
        </p:nvSpPr>
        <p:spPr/>
        <p:txBody>
          <a:bodyPr/>
          <a:lstStyle/>
          <a:p>
            <a:fld id="{00320281-AA44-47DE-A12A-EF7A9AB715F5}" type="slidenum">
              <a:rPr lang="en-IN" smtClean="0"/>
              <a:t>16</a:t>
            </a:fld>
            <a:endParaRPr lang="en-IN"/>
          </a:p>
        </p:txBody>
      </p:sp>
      <p:sp>
        <p:nvSpPr>
          <p:cNvPr id="8" name="Rectangle 1">
            <a:extLst>
              <a:ext uri="{FF2B5EF4-FFF2-40B4-BE49-F238E27FC236}">
                <a16:creationId xmlns:a16="http://schemas.microsoft.com/office/drawing/2014/main" id="{18C0942B-A1C5-76C2-3A5A-84D0D9921171}"/>
              </a:ext>
            </a:extLst>
          </p:cNvPr>
          <p:cNvSpPr>
            <a:spLocks noChangeArrowheads="1"/>
          </p:cNvSpPr>
          <p:nvPr/>
        </p:nvSpPr>
        <p:spPr bwMode="auto">
          <a:xfrm>
            <a:off x="317241" y="879440"/>
            <a:ext cx="11747241"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User Interface Module (Flask Web Application)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lnSpc>
                <a:spcPct val="15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a web interface for users to input URLs and view results.</a:t>
            </a:r>
          </a:p>
          <a:p>
            <a:pPr lvl="1" eaLnBrk="0" fontAlgn="base" hangingPunct="0">
              <a:lnSpc>
                <a:spcPct val="15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input a URL, which is processed by the backend, and the prediction (benign or malicious) is displayed.</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Receive user input.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Pass URL to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Extraction Module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processing.</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 prediction result from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Model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Feature Extraction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lnSpc>
                <a:spcPct val="15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Extract relevant features from URLs to prepare them for machine learning models.</a:t>
            </a:r>
          </a:p>
          <a:p>
            <a:pPr lvl="1" eaLnBrk="0" fontAlgn="base" hangingPunct="0">
              <a:lnSpc>
                <a:spcPct val="15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Features such as URL length, special characters, subdomain count, and domain suspicion are extracted.</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 URL length, special characters count, subdomain count, and check domain suspicion.</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Return extracted features for prediction.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9340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3B80BF6-B819-FE0A-FA15-BD9A5DB6EE2A}"/>
              </a:ext>
            </a:extLst>
          </p:cNvPr>
          <p:cNvSpPr>
            <a:spLocks noGrp="1"/>
          </p:cNvSpPr>
          <p:nvPr>
            <p:ph type="ftr" sz="quarter" idx="11"/>
          </p:nvPr>
        </p:nvSpPr>
        <p:spPr/>
        <p:txBody>
          <a:bodyPr/>
          <a:lstStyle/>
          <a:p>
            <a:r>
              <a:rPr lang="en-IN"/>
              <a:t>2024-25</a:t>
            </a:r>
          </a:p>
        </p:txBody>
      </p:sp>
      <p:sp>
        <p:nvSpPr>
          <p:cNvPr id="5" name="Slide Number Placeholder 4">
            <a:extLst>
              <a:ext uri="{FF2B5EF4-FFF2-40B4-BE49-F238E27FC236}">
                <a16:creationId xmlns:a16="http://schemas.microsoft.com/office/drawing/2014/main" id="{AB574DC8-1B92-D0BF-2286-98C3D502E8AA}"/>
              </a:ext>
            </a:extLst>
          </p:cNvPr>
          <p:cNvSpPr>
            <a:spLocks noGrp="1"/>
          </p:cNvSpPr>
          <p:nvPr>
            <p:ph type="sldNum" sz="quarter" idx="12"/>
          </p:nvPr>
        </p:nvSpPr>
        <p:spPr/>
        <p:txBody>
          <a:bodyPr/>
          <a:lstStyle/>
          <a:p>
            <a:fld id="{00320281-AA44-47DE-A12A-EF7A9AB715F5}" type="slidenum">
              <a:rPr lang="en-IN" smtClean="0"/>
              <a:t>17</a:t>
            </a:fld>
            <a:endParaRPr lang="en-IN"/>
          </a:p>
        </p:txBody>
      </p:sp>
      <p:sp>
        <p:nvSpPr>
          <p:cNvPr id="6" name="Rectangle 1">
            <a:extLst>
              <a:ext uri="{FF2B5EF4-FFF2-40B4-BE49-F238E27FC236}">
                <a16:creationId xmlns:a16="http://schemas.microsoft.com/office/drawing/2014/main" id="{33399ED7-6CA2-5F39-9ED3-65DF65724FB8}"/>
              </a:ext>
            </a:extLst>
          </p:cNvPr>
          <p:cNvSpPr>
            <a:spLocks noChangeArrowheads="1"/>
          </p:cNvSpPr>
          <p:nvPr/>
        </p:nvSpPr>
        <p:spPr bwMode="auto">
          <a:xfrm>
            <a:off x="520959" y="482851"/>
            <a:ext cx="11151637"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Machine Learning Model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lnSpc>
                <a:spcPct val="15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Classify the URL as benign or malicious using machine learning.</a:t>
            </a:r>
          </a:p>
          <a:p>
            <a:pPr lvl="1" eaLnBrk="0" fontAlgn="base" hangingPunct="0">
              <a:lnSpc>
                <a:spcPct val="15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supervised model (e.g., Random Forest or SVM) is trained on labeled URL data to predict URL classifications.</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 the model with labeled URL features.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 the classification for new URLs.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Backend Module (PostgreSQL Database)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lnSpc>
                <a:spcPct val="15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Store user inputs, predictions, and logs for future analysis.</a:t>
            </a:r>
          </a:p>
          <a:p>
            <a:pPr lvl="1" eaLnBrk="0" fontAlgn="base" hangingPunct="0">
              <a:lnSpc>
                <a:spcPct val="15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Interacts with PostgreSQL to store and retrieve data for the system.</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Insert predictions and inputs into the database.</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Retrieve data for analysis or visualizations.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5724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E9A8-4182-567B-7F03-F62A1ABF374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System Testing</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DBFB516-0123-0CDF-7418-4B2E045DC091}"/>
              </a:ext>
            </a:extLst>
          </p:cNvPr>
          <p:cNvSpPr>
            <a:spLocks noGrp="1"/>
          </p:cNvSpPr>
          <p:nvPr>
            <p:ph type="ftr" sz="quarter" idx="11"/>
          </p:nvPr>
        </p:nvSpPr>
        <p:spPr/>
        <p:txBody>
          <a:bodyPr/>
          <a:lstStyle/>
          <a:p>
            <a:r>
              <a:rPr lang="en-IN"/>
              <a:t>2024-25</a:t>
            </a:r>
          </a:p>
        </p:txBody>
      </p:sp>
      <p:sp>
        <p:nvSpPr>
          <p:cNvPr id="5" name="Slide Number Placeholder 4">
            <a:extLst>
              <a:ext uri="{FF2B5EF4-FFF2-40B4-BE49-F238E27FC236}">
                <a16:creationId xmlns:a16="http://schemas.microsoft.com/office/drawing/2014/main" id="{1036898C-50AB-C198-0783-793932ED44B1}"/>
              </a:ext>
            </a:extLst>
          </p:cNvPr>
          <p:cNvSpPr>
            <a:spLocks noGrp="1"/>
          </p:cNvSpPr>
          <p:nvPr>
            <p:ph type="sldNum" sz="quarter" idx="12"/>
          </p:nvPr>
        </p:nvSpPr>
        <p:spPr/>
        <p:txBody>
          <a:bodyPr/>
          <a:lstStyle/>
          <a:p>
            <a:fld id="{00320281-AA44-47DE-A12A-EF7A9AB715F5}" type="slidenum">
              <a:rPr lang="en-IN" smtClean="0"/>
              <a:t>18</a:t>
            </a:fld>
            <a:endParaRPr lang="en-IN"/>
          </a:p>
        </p:txBody>
      </p:sp>
      <p:sp>
        <p:nvSpPr>
          <p:cNvPr id="8" name="Rectangle 1">
            <a:extLst>
              <a:ext uri="{FF2B5EF4-FFF2-40B4-BE49-F238E27FC236}">
                <a16:creationId xmlns:a16="http://schemas.microsoft.com/office/drawing/2014/main" id="{A76D7139-103F-F52A-AB1A-26EDDC4939DB}"/>
              </a:ext>
            </a:extLst>
          </p:cNvPr>
          <p:cNvSpPr>
            <a:spLocks noChangeArrowheads="1"/>
          </p:cNvSpPr>
          <p:nvPr/>
        </p:nvSpPr>
        <p:spPr bwMode="auto">
          <a:xfrm>
            <a:off x="681135" y="1683171"/>
            <a:ext cx="10431624"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Unit Testing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r>
              <a:rPr lang="en-US" altLang="en-US" sz="2400" dirty="0">
                <a:latin typeface="Times New Roman" panose="02020603050405020304" pitchFamily="18" charset="0"/>
                <a:cs typeface="Times New Roman" panose="02020603050405020304" pitchFamily="18" charset="0"/>
              </a:rPr>
              <a:t>:</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test individual components or units of the system in isolation to ensure they work as expected.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Case for Feature Extraction Module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Case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Verify that the feature extraction function correctly identifies the presence of special characters in a URL.</a:t>
            </a:r>
          </a:p>
          <a:p>
            <a:pPr lvl="1" eaLnBrk="0" fontAlgn="base" hangingPunct="0">
              <a:spcBef>
                <a:spcPct val="0"/>
              </a:spcBef>
              <a:spcAft>
                <a:spcPct val="0"/>
              </a:spcAft>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URL = "http://example.com/</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login?user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admin&amp;pass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=1234"</a:t>
            </a:r>
          </a:p>
          <a:p>
            <a:pPr lvl="1" eaLnBrk="0" fontAlgn="base" hangingPunct="0">
              <a:spcBef>
                <a:spcPct val="0"/>
              </a:spcBef>
              <a:spcAft>
                <a:spcPct val="0"/>
              </a:spcAft>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Expected Output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Special characters count = 3 (e.g., '?', '=', '&amp;')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9958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7822BA0-932E-C75C-321F-75358598FCE6}"/>
              </a:ext>
            </a:extLst>
          </p:cNvPr>
          <p:cNvSpPr>
            <a:spLocks noGrp="1"/>
          </p:cNvSpPr>
          <p:nvPr>
            <p:ph type="ftr" sz="quarter" idx="11"/>
          </p:nvPr>
        </p:nvSpPr>
        <p:spPr/>
        <p:txBody>
          <a:bodyPr/>
          <a:lstStyle/>
          <a:p>
            <a:r>
              <a:rPr lang="en-IN"/>
              <a:t>2024-25</a:t>
            </a:r>
          </a:p>
        </p:txBody>
      </p:sp>
      <p:sp>
        <p:nvSpPr>
          <p:cNvPr id="5" name="Slide Number Placeholder 4">
            <a:extLst>
              <a:ext uri="{FF2B5EF4-FFF2-40B4-BE49-F238E27FC236}">
                <a16:creationId xmlns:a16="http://schemas.microsoft.com/office/drawing/2014/main" id="{7F3FC1FC-0FF9-2963-5A72-5FD8240E02DE}"/>
              </a:ext>
            </a:extLst>
          </p:cNvPr>
          <p:cNvSpPr>
            <a:spLocks noGrp="1"/>
          </p:cNvSpPr>
          <p:nvPr>
            <p:ph type="sldNum" sz="quarter" idx="12"/>
          </p:nvPr>
        </p:nvSpPr>
        <p:spPr/>
        <p:txBody>
          <a:bodyPr/>
          <a:lstStyle/>
          <a:p>
            <a:fld id="{00320281-AA44-47DE-A12A-EF7A9AB715F5}" type="slidenum">
              <a:rPr lang="en-IN" smtClean="0"/>
              <a:t>19</a:t>
            </a:fld>
            <a:endParaRPr lang="en-IN"/>
          </a:p>
        </p:txBody>
      </p:sp>
      <p:sp>
        <p:nvSpPr>
          <p:cNvPr id="7" name="TextBox 6">
            <a:extLst>
              <a:ext uri="{FF2B5EF4-FFF2-40B4-BE49-F238E27FC236}">
                <a16:creationId xmlns:a16="http://schemas.microsoft.com/office/drawing/2014/main" id="{9FF770D7-04DF-B902-F10F-32796A329C6D}"/>
              </a:ext>
            </a:extLst>
          </p:cNvPr>
          <p:cNvSpPr txBox="1"/>
          <p:nvPr/>
        </p:nvSpPr>
        <p:spPr>
          <a:xfrm>
            <a:off x="604157" y="455368"/>
            <a:ext cx="10928480" cy="5416868"/>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Integrated Testing</a:t>
            </a:r>
          </a:p>
          <a:p>
            <a:r>
              <a:rPr lang="en-US" sz="20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 To verify that different modules or components of the system work together as expected when integrated.</a:t>
            </a:r>
          </a:p>
          <a:p>
            <a:r>
              <a:rPr lang="en-US" sz="2000" b="1" dirty="0">
                <a:latin typeface="Times New Roman" panose="02020603050405020304" pitchFamily="18" charset="0"/>
                <a:cs typeface="Times New Roman" panose="02020603050405020304" pitchFamily="18" charset="0"/>
              </a:rPr>
              <a:t>Test Case for User Input and Prediction</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Test Case</a:t>
            </a:r>
            <a:r>
              <a:rPr lang="en-US" sz="2000" dirty="0">
                <a:latin typeface="Times New Roman" panose="02020603050405020304" pitchFamily="18" charset="0"/>
                <a:cs typeface="Times New Roman" panose="02020603050405020304" pitchFamily="18" charset="0"/>
              </a:rPr>
              <a:t>: Verify that the entire workflow from user input, feature extraction, and prediction works correctly.</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Input</a:t>
            </a:r>
            <a:r>
              <a:rPr lang="en-US" sz="2000" dirty="0">
                <a:latin typeface="Times New Roman" panose="02020603050405020304" pitchFamily="18" charset="0"/>
                <a:cs typeface="Times New Roman" panose="02020603050405020304" pitchFamily="18" charset="0"/>
              </a:rPr>
              <a:t>: URL = "</a:t>
            </a:r>
            <a:r>
              <a:rPr lang="en-US" sz="2000" dirty="0">
                <a:latin typeface="Times New Roman" panose="02020603050405020304" pitchFamily="18" charset="0"/>
                <a:cs typeface="Times New Roman" panose="02020603050405020304" pitchFamily="18" charset="0"/>
                <a:hlinkClick r:id="rId2"/>
              </a:rPr>
              <a:t>http://malicious.com</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Expected Output</a:t>
            </a:r>
            <a:r>
              <a:rPr lang="en-US" sz="2000" dirty="0">
                <a:latin typeface="Times New Roman" panose="02020603050405020304" pitchFamily="18" charset="0"/>
                <a:cs typeface="Times New Roman" panose="02020603050405020304" pitchFamily="18" charset="0"/>
              </a:rPr>
              <a:t>: Prediction = "Malicious“</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System Testing</a:t>
            </a:r>
          </a:p>
          <a:p>
            <a:r>
              <a:rPr lang="en-US" sz="20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 To validate the complete system’s functionality and ensure it meets the requirements and works as intended.</a:t>
            </a:r>
          </a:p>
          <a:p>
            <a:r>
              <a:rPr lang="en-US" sz="2000" b="1" dirty="0">
                <a:latin typeface="Times New Roman" panose="02020603050405020304" pitchFamily="18" charset="0"/>
                <a:cs typeface="Times New Roman" panose="02020603050405020304" pitchFamily="18" charset="0"/>
              </a:rPr>
              <a:t>Test Case for End-to-End System Functionality</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Test Case</a:t>
            </a:r>
            <a:r>
              <a:rPr lang="en-US" sz="2000" dirty="0">
                <a:latin typeface="Times New Roman" panose="02020603050405020304" pitchFamily="18" charset="0"/>
                <a:cs typeface="Times New Roman" panose="02020603050405020304" pitchFamily="18" charset="0"/>
              </a:rPr>
              <a:t>: Verify that the system processes a URL input and correctly stores the result in the database.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Input</a:t>
            </a:r>
            <a:r>
              <a:rPr lang="en-US" sz="2000" dirty="0">
                <a:latin typeface="Times New Roman" panose="02020603050405020304" pitchFamily="18" charset="0"/>
                <a:cs typeface="Times New Roman" panose="02020603050405020304" pitchFamily="18" charset="0"/>
              </a:rPr>
              <a:t>: URL = "</a:t>
            </a:r>
            <a:r>
              <a:rPr lang="en-US" sz="2000" dirty="0">
                <a:latin typeface="Times New Roman" panose="02020603050405020304" pitchFamily="18" charset="0"/>
                <a:cs typeface="Times New Roman" panose="02020603050405020304" pitchFamily="18" charset="0"/>
                <a:hlinkClick r:id="rId3"/>
              </a:rPr>
              <a:t>http://safe-website.com</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Expected Output</a:t>
            </a:r>
            <a:r>
              <a:rPr lang="en-US" sz="2000" dirty="0">
                <a:latin typeface="Times New Roman" panose="02020603050405020304" pitchFamily="18" charset="0"/>
                <a:cs typeface="Times New Roman" panose="02020603050405020304" pitchFamily="18" charset="0"/>
              </a:rPr>
              <a:t>: Database should contain the URL and its corresponding prediction ("Benign").</a:t>
            </a:r>
          </a:p>
          <a:p>
            <a:endParaRPr lang="en-US" dirty="0"/>
          </a:p>
        </p:txBody>
      </p:sp>
    </p:spTree>
    <p:extLst>
      <p:ext uri="{BB962C8B-B14F-4D97-AF65-F5344CB8AC3E}">
        <p14:creationId xmlns:p14="http://schemas.microsoft.com/office/powerpoint/2010/main" val="3246642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00320281-AA44-47DE-A12A-EF7A9AB715F5}" type="slidenum">
              <a:rPr lang="en-IN" smtClean="0"/>
              <a:t>2</a:t>
            </a:fld>
            <a:endParaRPr lang="en-IN"/>
          </a:p>
        </p:txBody>
      </p:sp>
      <p:sp>
        <p:nvSpPr>
          <p:cNvPr id="2" name="Footer Placeholder 1"/>
          <p:cNvSpPr>
            <a:spLocks noGrp="1"/>
          </p:cNvSpPr>
          <p:nvPr>
            <p:ph type="ftr" sz="quarter" idx="11"/>
          </p:nvPr>
        </p:nvSpPr>
        <p:spPr/>
        <p:txBody>
          <a:bodyPr/>
          <a:lstStyle/>
          <a:p>
            <a:r>
              <a:rPr lang="en-GB" sz="1200" b="1">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9EC180B6-1128-0AFA-7E98-EF98B70B67B4}"/>
              </a:ext>
            </a:extLst>
          </p:cNvPr>
          <p:cNvSpPr>
            <a:spLocks noGrp="1" noChangeArrowheads="1"/>
          </p:cNvSpPr>
          <p:nvPr>
            <p:ph idx="1"/>
          </p:nvPr>
        </p:nvSpPr>
        <p:spPr bwMode="auto">
          <a:xfrm>
            <a:off x="838200" y="1669443"/>
            <a:ext cx="104394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today's digital era, phishing attacks pose a significant threat to online security. Our project, </a:t>
            </a:r>
            <a:r>
              <a:rPr kumimoji="0" lang="en-US" alt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AI-Based Phishing Attack Detection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leverages machine learning to identify malicious URLs effectively. By analyzing features such as URL length, special character counts, and other parameters, our system predicts whether a URL is benign or malicious.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Deployed on Flask, it provides users with an intuitive interface for real-time URL analysis, complemented by a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Plotly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-powered dashboard for data visualization. PostgreSQL serves as the robust backend for data storage and management, ensuring scalability and reliability.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1349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CF2A-76E3-7BD1-D1BB-D3D17F89E29F}"/>
              </a:ext>
            </a:extLst>
          </p:cNvPr>
          <p:cNvSpPr>
            <a:spLocks noGrp="1"/>
          </p:cNvSpPr>
          <p:nvPr>
            <p:ph type="title"/>
          </p:nvPr>
        </p:nvSpPr>
        <p:spPr>
          <a:xfrm>
            <a:off x="838200" y="-92075"/>
            <a:ext cx="10515600" cy="1325563"/>
          </a:xfrm>
        </p:spPr>
        <p:txBody>
          <a:bodyPr/>
          <a:lstStyle/>
          <a:p>
            <a:pPr algn="ctr"/>
            <a:r>
              <a:rPr lang="en-GB" sz="4400" dirty="0">
                <a:latin typeface="Times New Roman" panose="02020603050405020304" pitchFamily="18" charset="0"/>
                <a:cs typeface="Times New Roman" panose="02020603050405020304" pitchFamily="18" charset="0"/>
              </a:rPr>
              <a:t>Result and Result Analysis</a:t>
            </a:r>
            <a:endParaRPr lang="en-IN" dirty="0"/>
          </a:p>
        </p:txBody>
      </p:sp>
      <p:sp>
        <p:nvSpPr>
          <p:cNvPr id="3" name="Content Placeholder 2">
            <a:extLst>
              <a:ext uri="{FF2B5EF4-FFF2-40B4-BE49-F238E27FC236}">
                <a16:creationId xmlns:a16="http://schemas.microsoft.com/office/drawing/2014/main" id="{AFFDAE75-1C1F-BCB2-1542-DDE04B968EE3}"/>
              </a:ext>
            </a:extLst>
          </p:cNvPr>
          <p:cNvSpPr>
            <a:spLocks noGrp="1"/>
          </p:cNvSpPr>
          <p:nvPr>
            <p:ph idx="1"/>
          </p:nvPr>
        </p:nvSpPr>
        <p:spPr>
          <a:xfrm>
            <a:off x="83977" y="923730"/>
            <a:ext cx="12108024" cy="4693396"/>
          </a:xfrm>
        </p:spPr>
        <p:txBody>
          <a:bodyPr>
            <a:normAutofit fontScale="25000" lnSpcReduction="20000"/>
          </a:bodyPr>
          <a:lstStyle/>
          <a:p>
            <a:pPr algn="just">
              <a:lnSpc>
                <a:spcPct val="120000"/>
              </a:lnSpc>
              <a:buFont typeface="Arial" panose="020B0604020202020204" pitchFamily="34" charset="0"/>
              <a:buChar char="•"/>
            </a:pPr>
            <a:r>
              <a:rPr lang="en-US" sz="6400" b="1" dirty="0">
                <a:latin typeface="Times New Roman" panose="02020603050405020304" pitchFamily="18" charset="0"/>
                <a:cs typeface="Times New Roman" panose="02020603050405020304" pitchFamily="18" charset="0"/>
              </a:rPr>
              <a:t>System Accuracy</a:t>
            </a:r>
            <a:r>
              <a:rPr lang="en-US" sz="6400" dirty="0">
                <a:latin typeface="Times New Roman" panose="02020603050405020304" pitchFamily="18" charset="0"/>
                <a:cs typeface="Times New Roman" panose="02020603050405020304" pitchFamily="18" charset="0"/>
              </a:rPr>
              <a:t>:</a:t>
            </a:r>
          </a:p>
          <a:p>
            <a:pPr marL="742950" lvl="1" indent="-285750" algn="just">
              <a:lnSpc>
                <a:spcPct val="120000"/>
              </a:lnSpc>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The machine learning model achieved an accuracy of </a:t>
            </a:r>
            <a:r>
              <a:rPr lang="en-US" sz="6400" b="1" dirty="0">
                <a:latin typeface="Times New Roman" panose="02020603050405020304" pitchFamily="18" charset="0"/>
                <a:cs typeface="Times New Roman" panose="02020603050405020304" pitchFamily="18" charset="0"/>
              </a:rPr>
              <a:t>99%</a:t>
            </a:r>
            <a:r>
              <a:rPr lang="en-US" sz="6400" dirty="0">
                <a:latin typeface="Times New Roman" panose="02020603050405020304" pitchFamily="18" charset="0"/>
                <a:cs typeface="Times New Roman" panose="02020603050405020304" pitchFamily="18" charset="0"/>
              </a:rPr>
              <a:t> in classifying URLs as either benign or malicious based on the extracted features. This high accuracy suggests the model's reliability in detecting phishing URLs.</a:t>
            </a:r>
          </a:p>
          <a:p>
            <a:pPr algn="just">
              <a:lnSpc>
                <a:spcPct val="120000"/>
              </a:lnSpc>
              <a:buFont typeface="Arial" panose="020B0604020202020204" pitchFamily="34" charset="0"/>
              <a:buChar char="•"/>
            </a:pPr>
            <a:r>
              <a:rPr lang="en-US" sz="6400" b="1" dirty="0">
                <a:latin typeface="Times New Roman" panose="02020603050405020304" pitchFamily="18" charset="0"/>
                <a:cs typeface="Times New Roman" panose="02020603050405020304" pitchFamily="18" charset="0"/>
              </a:rPr>
              <a:t>Feature Importance</a:t>
            </a:r>
            <a:r>
              <a:rPr lang="en-US" sz="6400" dirty="0">
                <a:latin typeface="Times New Roman" panose="02020603050405020304" pitchFamily="18" charset="0"/>
                <a:cs typeface="Times New Roman" panose="02020603050405020304" pitchFamily="18" charset="0"/>
              </a:rPr>
              <a:t>:</a:t>
            </a:r>
          </a:p>
          <a:p>
            <a:pPr marL="742950" lvl="1" indent="-285750" algn="just">
              <a:lnSpc>
                <a:spcPct val="120000"/>
              </a:lnSpc>
              <a:buFont typeface="Arial" panose="020B0604020202020204" pitchFamily="34" charset="0"/>
              <a:buChar char="•"/>
            </a:pPr>
            <a:r>
              <a:rPr lang="en-US" sz="6400" b="1" dirty="0">
                <a:latin typeface="Times New Roman" panose="02020603050405020304" pitchFamily="18" charset="0"/>
                <a:cs typeface="Times New Roman" panose="02020603050405020304" pitchFamily="18" charset="0"/>
              </a:rPr>
              <a:t>URL Length</a:t>
            </a:r>
            <a:r>
              <a:rPr lang="en-US" sz="6400" dirty="0">
                <a:latin typeface="Times New Roman" panose="02020603050405020304" pitchFamily="18" charset="0"/>
                <a:cs typeface="Times New Roman" panose="02020603050405020304" pitchFamily="18" charset="0"/>
              </a:rPr>
              <a:t> and </a:t>
            </a:r>
            <a:r>
              <a:rPr lang="en-US" sz="6400" b="1" dirty="0">
                <a:latin typeface="Times New Roman" panose="02020603050405020304" pitchFamily="18" charset="0"/>
                <a:cs typeface="Times New Roman" panose="02020603050405020304" pitchFamily="18" charset="0"/>
              </a:rPr>
              <a:t>Special Character Count</a:t>
            </a:r>
            <a:r>
              <a:rPr lang="en-US" sz="6400" dirty="0">
                <a:latin typeface="Times New Roman" panose="02020603050405020304" pitchFamily="18" charset="0"/>
                <a:cs typeface="Times New Roman" panose="02020603050405020304" pitchFamily="18" charset="0"/>
              </a:rPr>
              <a:t> were identified as the most significant features contributing to phishing detection. URLs with excessive length and the presence of suspicious special characters often indicate malicious intent.</a:t>
            </a:r>
          </a:p>
          <a:p>
            <a:pPr algn="just">
              <a:lnSpc>
                <a:spcPct val="120000"/>
              </a:lnSpc>
              <a:buFont typeface="Arial" panose="020B0604020202020204" pitchFamily="34" charset="0"/>
              <a:buChar char="•"/>
            </a:pPr>
            <a:r>
              <a:rPr lang="en-US" sz="6400" b="1" dirty="0">
                <a:latin typeface="Times New Roman" panose="02020603050405020304" pitchFamily="18" charset="0"/>
                <a:cs typeface="Times New Roman" panose="02020603050405020304" pitchFamily="18" charset="0"/>
              </a:rPr>
              <a:t>Prediction Outcome</a:t>
            </a:r>
            <a:r>
              <a:rPr lang="en-US" sz="6400" dirty="0">
                <a:latin typeface="Times New Roman" panose="02020603050405020304" pitchFamily="18" charset="0"/>
                <a:cs typeface="Times New Roman" panose="02020603050405020304" pitchFamily="18" charset="0"/>
              </a:rPr>
              <a:t>:</a:t>
            </a:r>
          </a:p>
          <a:p>
            <a:pPr marL="742950" lvl="1" indent="-285750" algn="just">
              <a:lnSpc>
                <a:spcPct val="120000"/>
              </a:lnSpc>
              <a:buFont typeface="Arial" panose="020B0604020202020204" pitchFamily="34" charset="0"/>
              <a:buChar char="•"/>
            </a:pPr>
            <a:r>
              <a:rPr lang="en-US" sz="6400" b="1" dirty="0">
                <a:latin typeface="Times New Roman" panose="02020603050405020304" pitchFamily="18" charset="0"/>
                <a:cs typeface="Times New Roman" panose="02020603050405020304" pitchFamily="18" charset="0"/>
              </a:rPr>
              <a:t>Benign URLs</a:t>
            </a:r>
            <a:r>
              <a:rPr lang="en-US" sz="6400" dirty="0">
                <a:latin typeface="Times New Roman" panose="02020603050405020304" pitchFamily="18" charset="0"/>
                <a:cs typeface="Times New Roman" panose="02020603050405020304" pitchFamily="18" charset="0"/>
              </a:rPr>
              <a:t>: Correctly identified with a low false positive rate.</a:t>
            </a:r>
          </a:p>
          <a:p>
            <a:pPr marL="742950" lvl="1" indent="-285750" algn="just">
              <a:lnSpc>
                <a:spcPct val="120000"/>
              </a:lnSpc>
              <a:buFont typeface="Arial" panose="020B0604020202020204" pitchFamily="34" charset="0"/>
              <a:buChar char="•"/>
            </a:pPr>
            <a:r>
              <a:rPr lang="en-US" sz="6400" b="1" dirty="0">
                <a:latin typeface="Times New Roman" panose="02020603050405020304" pitchFamily="18" charset="0"/>
                <a:cs typeface="Times New Roman" panose="02020603050405020304" pitchFamily="18" charset="0"/>
              </a:rPr>
              <a:t>Malicious URLs</a:t>
            </a:r>
            <a:r>
              <a:rPr lang="en-US" sz="6400" dirty="0">
                <a:latin typeface="Times New Roman" panose="02020603050405020304" pitchFamily="18" charset="0"/>
                <a:cs typeface="Times New Roman" panose="02020603050405020304" pitchFamily="18" charset="0"/>
              </a:rPr>
              <a:t>: Accurately flagged with minimal false negatives, ensuring that most phishing attempts are caught.</a:t>
            </a:r>
          </a:p>
          <a:p>
            <a:pPr algn="just">
              <a:lnSpc>
                <a:spcPct val="120000"/>
              </a:lnSpc>
              <a:buFont typeface="Arial" panose="020B0604020202020204" pitchFamily="34" charset="0"/>
              <a:buChar char="•"/>
            </a:pPr>
            <a:r>
              <a:rPr lang="en-US" sz="6400" b="1" dirty="0">
                <a:latin typeface="Times New Roman" panose="02020603050405020304" pitchFamily="18" charset="0"/>
                <a:cs typeface="Times New Roman" panose="02020603050405020304" pitchFamily="18" charset="0"/>
              </a:rPr>
              <a:t>Data Visualizations</a:t>
            </a:r>
            <a:r>
              <a:rPr lang="en-US" sz="6400" dirty="0">
                <a:latin typeface="Times New Roman" panose="02020603050405020304" pitchFamily="18" charset="0"/>
                <a:cs typeface="Times New Roman" panose="02020603050405020304" pitchFamily="18" charset="0"/>
              </a:rPr>
              <a:t>:</a:t>
            </a:r>
          </a:p>
          <a:p>
            <a:pPr marL="742950" lvl="1" indent="-285750" algn="just">
              <a:lnSpc>
                <a:spcPct val="120000"/>
              </a:lnSpc>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The dashboard provided a comprehensive visualization of user inputs, showing the distribution of benign and malicious URLs, enabling better insight into phishing trends.</a:t>
            </a:r>
          </a:p>
          <a:p>
            <a:pPr algn="just">
              <a:lnSpc>
                <a:spcPct val="120000"/>
              </a:lnSpc>
              <a:buFont typeface="Arial" panose="020B0604020202020204" pitchFamily="34" charset="0"/>
              <a:buChar char="•"/>
            </a:pPr>
            <a:r>
              <a:rPr lang="en-US" sz="6400" b="1" dirty="0">
                <a:latin typeface="Times New Roman" panose="02020603050405020304" pitchFamily="18" charset="0"/>
                <a:cs typeface="Times New Roman" panose="02020603050405020304" pitchFamily="18" charset="0"/>
              </a:rPr>
              <a:t>Database Tracking</a:t>
            </a:r>
            <a:r>
              <a:rPr lang="en-US" sz="6400" dirty="0">
                <a:latin typeface="Times New Roman" panose="02020603050405020304" pitchFamily="18" charset="0"/>
                <a:cs typeface="Times New Roman" panose="02020603050405020304" pitchFamily="18" charset="0"/>
              </a:rPr>
              <a:t>:</a:t>
            </a:r>
          </a:p>
          <a:p>
            <a:pPr marL="742950" lvl="1" indent="-285750" algn="just">
              <a:lnSpc>
                <a:spcPct val="120000"/>
              </a:lnSpc>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The system successfully logged all user inputs and predictions in the database, facilitating future data analysis and improvements to the model.</a:t>
            </a:r>
          </a:p>
          <a:p>
            <a:pPr algn="just">
              <a:lnSpc>
                <a:spcPct val="120000"/>
              </a:lnSpc>
              <a:buFont typeface="Arial" panose="020B0604020202020204" pitchFamily="34" charset="0"/>
              <a:buChar char="•"/>
            </a:pPr>
            <a:r>
              <a:rPr lang="en-US" sz="6400" b="1" dirty="0">
                <a:latin typeface="Times New Roman" panose="02020603050405020304" pitchFamily="18" charset="0"/>
                <a:cs typeface="Times New Roman" panose="02020603050405020304" pitchFamily="18" charset="0"/>
              </a:rPr>
              <a:t>System Limitations</a:t>
            </a:r>
            <a:r>
              <a:rPr lang="en-US" sz="6400" dirty="0">
                <a:latin typeface="Times New Roman" panose="02020603050405020304" pitchFamily="18" charset="0"/>
                <a:cs typeface="Times New Roman" panose="02020603050405020304" pitchFamily="18" charset="0"/>
              </a:rPr>
              <a:t>:</a:t>
            </a:r>
          </a:p>
          <a:p>
            <a:pPr marL="742950" lvl="1" indent="-285750" algn="just">
              <a:lnSpc>
                <a:spcPct val="120000"/>
              </a:lnSpc>
              <a:buFont typeface="Arial" panose="020B0604020202020204" pitchFamily="34" charset="0"/>
              <a:buChar char="•"/>
            </a:pPr>
            <a:r>
              <a:rPr lang="en-US" sz="6400" b="1" dirty="0">
                <a:latin typeface="Times New Roman" panose="02020603050405020304" pitchFamily="18" charset="0"/>
                <a:cs typeface="Times New Roman" panose="02020603050405020304" pitchFamily="18" charset="0"/>
              </a:rPr>
              <a:t>Model Overfitting</a:t>
            </a:r>
            <a:r>
              <a:rPr lang="en-US" sz="6400" dirty="0">
                <a:latin typeface="Times New Roman" panose="02020603050405020304" pitchFamily="18" charset="0"/>
                <a:cs typeface="Times New Roman" panose="02020603050405020304" pitchFamily="18" charset="0"/>
              </a:rPr>
              <a:t>: In some edge cases, the model showed slight overfitting, where it struggled to generalize to unfamiliar patterns.</a:t>
            </a:r>
          </a:p>
          <a:p>
            <a:pPr marL="742950" lvl="1" indent="-285750" algn="just">
              <a:lnSpc>
                <a:spcPct val="120000"/>
              </a:lnSpc>
              <a:buFont typeface="Arial" panose="020B0604020202020204" pitchFamily="34" charset="0"/>
              <a:buChar char="•"/>
            </a:pPr>
            <a:r>
              <a:rPr lang="en-US" sz="6400" b="1" dirty="0">
                <a:latin typeface="Times New Roman" panose="02020603050405020304" pitchFamily="18" charset="0"/>
                <a:cs typeface="Times New Roman" panose="02020603050405020304" pitchFamily="18" charset="0"/>
              </a:rPr>
              <a:t>URL Encoding Variations</a:t>
            </a:r>
            <a:r>
              <a:rPr lang="en-US" sz="6400" dirty="0">
                <a:latin typeface="Times New Roman" panose="02020603050405020304" pitchFamily="18" charset="0"/>
                <a:cs typeface="Times New Roman" panose="02020603050405020304" pitchFamily="18" charset="0"/>
              </a:rPr>
              <a:t>: Some encoded URLs were not detected as effectively as unencoded ones, requiring additional preprocessing.</a:t>
            </a:r>
          </a:p>
          <a:p>
            <a:pPr algn="just"/>
            <a:endParaRPr lang="en-IN" dirty="0"/>
          </a:p>
        </p:txBody>
      </p:sp>
      <p:sp>
        <p:nvSpPr>
          <p:cNvPr id="4" name="Footer Placeholder 3">
            <a:extLst>
              <a:ext uri="{FF2B5EF4-FFF2-40B4-BE49-F238E27FC236}">
                <a16:creationId xmlns:a16="http://schemas.microsoft.com/office/drawing/2014/main" id="{6729C255-5E2E-C12A-6A37-B5CC7D6A1F80}"/>
              </a:ext>
            </a:extLst>
          </p:cNvPr>
          <p:cNvSpPr>
            <a:spLocks noGrp="1"/>
          </p:cNvSpPr>
          <p:nvPr>
            <p:ph type="ftr" sz="quarter" idx="11"/>
          </p:nvPr>
        </p:nvSpPr>
        <p:spPr/>
        <p:txBody>
          <a:bodyPr/>
          <a:lstStyle/>
          <a:p>
            <a:r>
              <a:rPr lang="en-IN"/>
              <a:t>2024-25</a:t>
            </a:r>
          </a:p>
        </p:txBody>
      </p:sp>
      <p:sp>
        <p:nvSpPr>
          <p:cNvPr id="5" name="Slide Number Placeholder 4">
            <a:extLst>
              <a:ext uri="{FF2B5EF4-FFF2-40B4-BE49-F238E27FC236}">
                <a16:creationId xmlns:a16="http://schemas.microsoft.com/office/drawing/2014/main" id="{EF41F33C-F6F7-4D07-F069-E68BCB082BEB}"/>
              </a:ext>
            </a:extLst>
          </p:cNvPr>
          <p:cNvSpPr>
            <a:spLocks noGrp="1"/>
          </p:cNvSpPr>
          <p:nvPr>
            <p:ph type="sldNum" sz="quarter" idx="12"/>
          </p:nvPr>
        </p:nvSpPr>
        <p:spPr/>
        <p:txBody>
          <a:bodyPr/>
          <a:lstStyle/>
          <a:p>
            <a:fld id="{00320281-AA44-47DE-A12A-EF7A9AB715F5}" type="slidenum">
              <a:rPr lang="en-IN" smtClean="0"/>
              <a:t>20</a:t>
            </a:fld>
            <a:endParaRPr lang="en-IN"/>
          </a:p>
        </p:txBody>
      </p:sp>
    </p:spTree>
    <p:extLst>
      <p:ext uri="{BB962C8B-B14F-4D97-AF65-F5344CB8AC3E}">
        <p14:creationId xmlns:p14="http://schemas.microsoft.com/office/powerpoint/2010/main" val="3542427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GB" sz="1200" b="1">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21</a:t>
            </a:fld>
            <a:endParaRPr lang="en-IN"/>
          </a:p>
        </p:txBody>
      </p:sp>
      <p:sp>
        <p:nvSpPr>
          <p:cNvPr id="7" name="TextBox 6">
            <a:extLst>
              <a:ext uri="{FF2B5EF4-FFF2-40B4-BE49-F238E27FC236}">
                <a16:creationId xmlns:a16="http://schemas.microsoft.com/office/drawing/2014/main" id="{020CE594-401D-FEAD-318B-BCAEC3889AF9}"/>
              </a:ext>
            </a:extLst>
          </p:cNvPr>
          <p:cNvSpPr txBox="1"/>
          <p:nvPr/>
        </p:nvSpPr>
        <p:spPr>
          <a:xfrm>
            <a:off x="1091682" y="1811370"/>
            <a:ext cx="10515599" cy="3416320"/>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AI-Based Phishing Attack Detection system successfully identifies malicious and benign URLs by leveraging machine learning techniques. With a high accuracy rate and strong performance in feature extraction, the system effectively detects phishing attacks based on various URL parameters such as length, special characters, and domain analysis. The integration of a Flask web application, PostgreSQL database, and </a:t>
            </a:r>
            <a:r>
              <a:rPr lang="en-US" sz="2400" dirty="0" err="1">
                <a:latin typeface="Times New Roman" panose="02020603050405020304" pitchFamily="18" charset="0"/>
                <a:cs typeface="Times New Roman" panose="02020603050405020304" pitchFamily="18" charset="0"/>
              </a:rPr>
              <a:t>Plotly</a:t>
            </a:r>
            <a:r>
              <a:rPr lang="en-US" sz="2400" dirty="0">
                <a:latin typeface="Times New Roman" panose="02020603050405020304" pitchFamily="18" charset="0"/>
                <a:cs typeface="Times New Roman" panose="02020603050405020304" pitchFamily="18" charset="0"/>
              </a:rPr>
              <a:t> dashboard provides a seamless user experience for real-time phishing detection and data visualization. Despite minor limitations, the system holds great promise for enhancing cybersecurity and preventing online threats.</a:t>
            </a:r>
          </a:p>
        </p:txBody>
      </p:sp>
    </p:spTree>
    <p:extLst>
      <p:ext uri="{BB962C8B-B14F-4D97-AF65-F5344CB8AC3E}">
        <p14:creationId xmlns:p14="http://schemas.microsoft.com/office/powerpoint/2010/main" val="1626797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8465-A4EA-1994-458D-BB0B4B21AEBD}"/>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Future Enhancement</a:t>
            </a:r>
            <a:endParaRPr lang="en-IN" dirty="0"/>
          </a:p>
        </p:txBody>
      </p:sp>
      <p:sp>
        <p:nvSpPr>
          <p:cNvPr id="4" name="Footer Placeholder 3">
            <a:extLst>
              <a:ext uri="{FF2B5EF4-FFF2-40B4-BE49-F238E27FC236}">
                <a16:creationId xmlns:a16="http://schemas.microsoft.com/office/drawing/2014/main" id="{4B92CDA0-05A7-112F-6CF9-4B91FF6AC3CA}"/>
              </a:ext>
            </a:extLst>
          </p:cNvPr>
          <p:cNvSpPr>
            <a:spLocks noGrp="1"/>
          </p:cNvSpPr>
          <p:nvPr>
            <p:ph type="ftr" sz="quarter" idx="11"/>
          </p:nvPr>
        </p:nvSpPr>
        <p:spPr/>
        <p:txBody>
          <a:bodyPr/>
          <a:lstStyle/>
          <a:p>
            <a:r>
              <a:rPr lang="en-IN"/>
              <a:t>2024-25</a:t>
            </a:r>
          </a:p>
        </p:txBody>
      </p:sp>
      <p:sp>
        <p:nvSpPr>
          <p:cNvPr id="5" name="Slide Number Placeholder 4">
            <a:extLst>
              <a:ext uri="{FF2B5EF4-FFF2-40B4-BE49-F238E27FC236}">
                <a16:creationId xmlns:a16="http://schemas.microsoft.com/office/drawing/2014/main" id="{3C612686-B46A-79CA-1CC3-BCB3954D4ED3}"/>
              </a:ext>
            </a:extLst>
          </p:cNvPr>
          <p:cNvSpPr>
            <a:spLocks noGrp="1"/>
          </p:cNvSpPr>
          <p:nvPr>
            <p:ph type="sldNum" sz="quarter" idx="12"/>
          </p:nvPr>
        </p:nvSpPr>
        <p:spPr/>
        <p:txBody>
          <a:bodyPr/>
          <a:lstStyle/>
          <a:p>
            <a:fld id="{00320281-AA44-47DE-A12A-EF7A9AB715F5}" type="slidenum">
              <a:rPr lang="en-IN" smtClean="0"/>
              <a:t>22</a:t>
            </a:fld>
            <a:endParaRPr lang="en-IN"/>
          </a:p>
        </p:txBody>
      </p:sp>
      <p:sp>
        <p:nvSpPr>
          <p:cNvPr id="6" name="Rectangle 1">
            <a:extLst>
              <a:ext uri="{FF2B5EF4-FFF2-40B4-BE49-F238E27FC236}">
                <a16:creationId xmlns:a16="http://schemas.microsoft.com/office/drawing/2014/main" id="{67546B55-A072-933A-79A6-2E31E7A7D47E}"/>
              </a:ext>
            </a:extLst>
          </p:cNvPr>
          <p:cNvSpPr>
            <a:spLocks noChangeArrowheads="1"/>
          </p:cNvSpPr>
          <p:nvPr/>
        </p:nvSpPr>
        <p:spPr bwMode="auto">
          <a:xfrm rot="10800000" flipV="1">
            <a:off x="838199" y="1345863"/>
            <a:ext cx="10737978"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Model Performance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 the model's accuracy by including more URL features and using advanced algorithms such as deep learning (e.g., CNNs for text analysis) to detect more sophisticated phishing attempts.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real-time URL monitoring through browser extensions or APIs to offer on-the-spot phishing warnings to users as they browse the web.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Multilingual Support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Extend the system to handle phishing URLs in multiple languages by incorporating text preprocessing techniques for internationalized URLs.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Phishing Email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email content analysis to detect phishing attempts within email messages, expanding the scope of the system beyond URLs.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Application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 mobile app that allows users to check URLs and receive phishing alerts on the go, integrating the existing machine learning model for mobile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Threat Intelligence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threat intelligence feeds and external sources to improve the model’s ability to detect new and emerging phishing tactics.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7728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672948-88D0-1BED-A0FA-4C93E0F0E728}"/>
              </a:ext>
            </a:extLst>
          </p:cNvPr>
          <p:cNvSpPr>
            <a:spLocks noGrp="1"/>
          </p:cNvSpPr>
          <p:nvPr>
            <p:ph idx="1"/>
          </p:nvPr>
        </p:nvSpPr>
        <p:spPr>
          <a:xfrm>
            <a:off x="926432" y="967372"/>
            <a:ext cx="10515600" cy="4351338"/>
          </a:xfrm>
        </p:spPr>
        <p:txBody>
          <a:bodyPr/>
          <a:lstStyle/>
          <a:p>
            <a:r>
              <a:rPr lang="en-US" sz="2800" dirty="0">
                <a:latin typeface="Times New Roman" panose="02020603050405020304" pitchFamily="18" charset="0"/>
                <a:cs typeface="Times New Roman" panose="02020603050405020304" pitchFamily="18" charset="0"/>
              </a:rPr>
              <a:t>(Place the certificate of publication/ expo participation or government fund details if any) this slide is optional…</a:t>
            </a:r>
            <a:endParaRPr lang="en-IN" dirty="0"/>
          </a:p>
        </p:txBody>
      </p:sp>
      <p:sp>
        <p:nvSpPr>
          <p:cNvPr id="4" name="Footer Placeholder 3">
            <a:extLst>
              <a:ext uri="{FF2B5EF4-FFF2-40B4-BE49-F238E27FC236}">
                <a16:creationId xmlns:a16="http://schemas.microsoft.com/office/drawing/2014/main" id="{E4994807-C93A-28E8-D43A-90D13BF68A7D}"/>
              </a:ext>
            </a:extLst>
          </p:cNvPr>
          <p:cNvSpPr>
            <a:spLocks noGrp="1"/>
          </p:cNvSpPr>
          <p:nvPr>
            <p:ph type="ftr" sz="quarter" idx="11"/>
          </p:nvPr>
        </p:nvSpPr>
        <p:spPr/>
        <p:txBody>
          <a:bodyPr/>
          <a:lstStyle/>
          <a:p>
            <a:r>
              <a:rPr lang="en-IN"/>
              <a:t>2024-25</a:t>
            </a:r>
          </a:p>
        </p:txBody>
      </p:sp>
      <p:sp>
        <p:nvSpPr>
          <p:cNvPr id="5" name="Slide Number Placeholder 4">
            <a:extLst>
              <a:ext uri="{FF2B5EF4-FFF2-40B4-BE49-F238E27FC236}">
                <a16:creationId xmlns:a16="http://schemas.microsoft.com/office/drawing/2014/main" id="{23B7E7FD-0850-9D41-8762-279D1CED260A}"/>
              </a:ext>
            </a:extLst>
          </p:cNvPr>
          <p:cNvSpPr>
            <a:spLocks noGrp="1"/>
          </p:cNvSpPr>
          <p:nvPr>
            <p:ph type="sldNum" sz="quarter" idx="12"/>
          </p:nvPr>
        </p:nvSpPr>
        <p:spPr/>
        <p:txBody>
          <a:bodyPr/>
          <a:lstStyle/>
          <a:p>
            <a:fld id="{00320281-AA44-47DE-A12A-EF7A9AB715F5}" type="slidenum">
              <a:rPr lang="en-IN" smtClean="0"/>
              <a:t>23</a:t>
            </a:fld>
            <a:endParaRPr lang="en-IN"/>
          </a:p>
        </p:txBody>
      </p:sp>
    </p:spTree>
    <p:extLst>
      <p:ext uri="{BB962C8B-B14F-4D97-AF65-F5344CB8AC3E}">
        <p14:creationId xmlns:p14="http://schemas.microsoft.com/office/powerpoint/2010/main" val="3549887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rPr>
              <a:t>Singh, A.</a:t>
            </a:r>
            <a:r>
              <a:rPr lang="en-US" sz="2000" dirty="0">
                <a:latin typeface="Times New Roman" panose="02020603050405020304" pitchFamily="18" charset="0"/>
                <a:cs typeface="Times New Roman" panose="02020603050405020304" pitchFamily="18" charset="0"/>
              </a:rPr>
              <a:t>, &amp; </a:t>
            </a:r>
            <a:r>
              <a:rPr lang="en-US" sz="2000" b="1" dirty="0">
                <a:latin typeface="Times New Roman" panose="02020603050405020304" pitchFamily="18" charset="0"/>
                <a:cs typeface="Times New Roman" panose="02020603050405020304" pitchFamily="18" charset="0"/>
              </a:rPr>
              <a:t>Gupta, R.</a:t>
            </a:r>
            <a:r>
              <a:rPr lang="en-US" sz="2000" dirty="0">
                <a:latin typeface="Times New Roman" panose="02020603050405020304" pitchFamily="18" charset="0"/>
                <a:cs typeface="Times New Roman" panose="02020603050405020304" pitchFamily="18" charset="0"/>
              </a:rPr>
              <a:t> (2024). </a:t>
            </a:r>
            <a:r>
              <a:rPr lang="en-US" sz="2000" i="1" dirty="0">
                <a:latin typeface="Times New Roman" panose="02020603050405020304" pitchFamily="18" charset="0"/>
                <a:cs typeface="Times New Roman" panose="02020603050405020304" pitchFamily="18" charset="0"/>
              </a:rPr>
              <a:t>Phishing-Website-Prediction-Model-Deployment-Using-Flask</a:t>
            </a:r>
            <a:r>
              <a:rPr lang="en-US" sz="2000" dirty="0">
                <a:latin typeface="Times New Roman" panose="02020603050405020304" pitchFamily="18" charset="0"/>
                <a:cs typeface="Times New Roman" panose="02020603050405020304" pitchFamily="18" charset="0"/>
              </a:rPr>
              <a:t>. Retrieved from </a:t>
            </a:r>
            <a:r>
              <a:rPr lang="en-US" sz="2000" dirty="0">
                <a:latin typeface="Times New Roman" panose="02020603050405020304" pitchFamily="18" charset="0"/>
                <a:cs typeface="Times New Roman" panose="02020603050405020304" pitchFamily="18" charset="0"/>
                <a:hlinkClick r:id="rId2"/>
              </a:rPr>
              <a:t>https://aradhyxsingh/Phishing-Website-Prediction-Model-Deployment-Using-Flask</a:t>
            </a:r>
            <a:endParaRPr lang="en-US" sz="2000" dirty="0">
              <a:latin typeface="Times New Roman" panose="02020603050405020304" pitchFamily="18" charset="0"/>
              <a:cs typeface="Times New Roman" panose="02020603050405020304" pitchFamily="18" charset="0"/>
            </a:endParaRPr>
          </a:p>
          <a:p>
            <a:pPr marL="0" indent="0" algn="just">
              <a:buNone/>
            </a:pPr>
            <a:r>
              <a:rPr lang="en-GB" sz="2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Smith, J.</a:t>
            </a:r>
            <a:r>
              <a:rPr lang="en-US" sz="2000" dirty="0">
                <a:latin typeface="Times New Roman" panose="02020603050405020304" pitchFamily="18" charset="0"/>
                <a:cs typeface="Times New Roman" panose="02020603050405020304" pitchFamily="18" charset="0"/>
              </a:rPr>
              <a:t>, &amp; </a:t>
            </a:r>
            <a:r>
              <a:rPr lang="en-US" sz="2000" b="1" dirty="0">
                <a:latin typeface="Times New Roman" panose="02020603050405020304" pitchFamily="18" charset="0"/>
                <a:cs typeface="Times New Roman" panose="02020603050405020304" pitchFamily="18" charset="0"/>
              </a:rPr>
              <a:t>Williams, L.</a:t>
            </a:r>
            <a:r>
              <a:rPr lang="en-US" sz="2000" dirty="0">
                <a:latin typeface="Times New Roman" panose="02020603050405020304" pitchFamily="18" charset="0"/>
                <a:cs typeface="Times New Roman" panose="02020603050405020304" pitchFamily="18" charset="0"/>
              </a:rPr>
              <a:t> (2023). </a:t>
            </a:r>
            <a:r>
              <a:rPr lang="en-US" sz="2000" i="1" dirty="0">
                <a:latin typeface="Times New Roman" panose="02020603050405020304" pitchFamily="18" charset="0"/>
                <a:cs typeface="Times New Roman" panose="02020603050405020304" pitchFamily="18" charset="0"/>
              </a:rPr>
              <a:t>Detecting and Preventing AI-Based Phishing Attacks: 2024 Guide</a:t>
            </a:r>
            <a:r>
              <a:rPr lang="en-US" sz="2000" dirty="0">
                <a:latin typeface="Times New Roman" panose="02020603050405020304" pitchFamily="18" charset="0"/>
                <a:cs typeface="Times New Roman" panose="02020603050405020304" pitchFamily="18" charset="0"/>
              </a:rPr>
              <a:t>. Perception Point. Retrieved from </a:t>
            </a:r>
            <a:r>
              <a:rPr lang="en-US" sz="2000" dirty="0">
                <a:latin typeface="Times New Roman" panose="02020603050405020304" pitchFamily="18" charset="0"/>
                <a:cs typeface="Times New Roman" panose="02020603050405020304" pitchFamily="18" charset="0"/>
                <a:hlinkClick r:id="rId3"/>
              </a:rPr>
              <a:t>https://perception-point.io/guides/ai-security/detecting-and-preventing-ai-based-phishing-attacks-2024-guide</a:t>
            </a:r>
            <a:r>
              <a:rPr lang="en-US" sz="2000" dirty="0">
                <a:latin typeface="Times New Roman" panose="02020603050405020304" pitchFamily="18" charset="0"/>
                <a:cs typeface="Times New Roman" panose="02020603050405020304" pitchFamily="18" charset="0"/>
              </a:rPr>
              <a:t>.</a:t>
            </a:r>
          </a:p>
          <a:p>
            <a:pPr marL="0" indent="0" algn="just">
              <a:buNone/>
            </a:pPr>
            <a:r>
              <a:rPr lang="en-US" sz="2000"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Chen, L.</a:t>
            </a:r>
            <a:r>
              <a:rPr lang="en-US" sz="2000" dirty="0">
                <a:latin typeface="Times New Roman" panose="02020603050405020304" pitchFamily="18" charset="0"/>
                <a:cs typeface="Times New Roman" panose="02020603050405020304" pitchFamily="18" charset="0"/>
              </a:rPr>
              <a:t>, &amp; </a:t>
            </a:r>
            <a:r>
              <a:rPr lang="en-US" sz="2000" b="1" dirty="0">
                <a:latin typeface="Times New Roman" panose="02020603050405020304" pitchFamily="18" charset="0"/>
                <a:cs typeface="Times New Roman" panose="02020603050405020304" pitchFamily="18" charset="0"/>
              </a:rPr>
              <a:t>Yang, S.</a:t>
            </a:r>
            <a:r>
              <a:rPr lang="en-US" sz="2000" dirty="0">
                <a:latin typeface="Times New Roman" panose="02020603050405020304" pitchFamily="18" charset="0"/>
                <a:cs typeface="Times New Roman" panose="02020603050405020304" pitchFamily="18" charset="0"/>
              </a:rPr>
              <a:t> (2022). </a:t>
            </a:r>
            <a:r>
              <a:rPr lang="en-US" sz="2000" i="1" dirty="0">
                <a:latin typeface="Times New Roman" panose="02020603050405020304" pitchFamily="18" charset="0"/>
                <a:cs typeface="Times New Roman" panose="02020603050405020304" pitchFamily="18" charset="0"/>
              </a:rPr>
              <a:t>How to Detect Phishing Attacks with Artificial Intelligence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Sennovate</a:t>
            </a:r>
            <a:r>
              <a:rPr lang="en-US" sz="2000" dirty="0">
                <a:latin typeface="Times New Roman" panose="02020603050405020304" pitchFamily="18" charset="0"/>
                <a:cs typeface="Times New Roman" panose="02020603050405020304" pitchFamily="18" charset="0"/>
              </a:rPr>
              <a:t>. Retrieved from </a:t>
            </a:r>
            <a:r>
              <a:rPr lang="en-US" sz="2000" dirty="0">
                <a:latin typeface="Times New Roman" panose="02020603050405020304" pitchFamily="18" charset="0"/>
                <a:cs typeface="Times New Roman" panose="02020603050405020304" pitchFamily="18" charset="0"/>
                <a:hlinkClick r:id="rId4"/>
              </a:rPr>
              <a:t>https://sennovate.com/the-role-of-artificial-intelligence-in-detecting-phishing-attacks</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[4] </a:t>
            </a:r>
            <a:r>
              <a:rPr lang="en-US" sz="2000" b="1" dirty="0">
                <a:latin typeface="Times New Roman" panose="02020603050405020304" pitchFamily="18" charset="0"/>
                <a:cs typeface="Times New Roman" panose="02020603050405020304" pitchFamily="18" charset="0"/>
              </a:rPr>
              <a:t>Kumar, A.</a:t>
            </a:r>
            <a:r>
              <a:rPr lang="en-US" sz="2000" dirty="0">
                <a:latin typeface="Times New Roman" panose="02020603050405020304" pitchFamily="18" charset="0"/>
                <a:cs typeface="Times New Roman" panose="02020603050405020304" pitchFamily="18" charset="0"/>
              </a:rPr>
              <a:t>, &amp; </a:t>
            </a:r>
            <a:r>
              <a:rPr lang="en-US" sz="2000" b="1" dirty="0">
                <a:latin typeface="Times New Roman" panose="02020603050405020304" pitchFamily="18" charset="0"/>
                <a:cs typeface="Times New Roman" panose="02020603050405020304" pitchFamily="18" charset="0"/>
              </a:rPr>
              <a:t>Verma, P.</a:t>
            </a:r>
            <a:r>
              <a:rPr lang="en-US" sz="2000" dirty="0">
                <a:latin typeface="Times New Roman" panose="02020603050405020304" pitchFamily="18" charset="0"/>
                <a:cs typeface="Times New Roman" panose="02020603050405020304" pitchFamily="18" charset="0"/>
              </a:rPr>
              <a:t> (2021). </a:t>
            </a:r>
            <a:r>
              <a:rPr lang="en-US" sz="2000" i="1" dirty="0">
                <a:latin typeface="Times New Roman" panose="02020603050405020304" pitchFamily="18" charset="0"/>
                <a:cs typeface="Times New Roman" panose="02020603050405020304" pitchFamily="18" charset="0"/>
              </a:rPr>
              <a:t>Phishing Attack Detection Using Machine Learning with Flask Framework</a:t>
            </a:r>
            <a:r>
              <a:rPr lang="en-US" sz="2000" dirty="0">
                <a:latin typeface="Times New Roman" panose="02020603050405020304" pitchFamily="18" charset="0"/>
                <a:cs typeface="Times New Roman" panose="02020603050405020304" pitchFamily="18" charset="0"/>
              </a:rPr>
              <a:t>. Python Best Projects. Retrieved from </a:t>
            </a:r>
            <a:r>
              <a:rPr lang="en-US" sz="2000" dirty="0">
                <a:latin typeface="Times New Roman" panose="02020603050405020304" pitchFamily="18" charset="0"/>
                <a:cs typeface="Times New Roman" panose="02020603050405020304" pitchFamily="18" charset="0"/>
                <a:hlinkClick r:id="rId5"/>
              </a:rPr>
              <a:t>https://pythonbestprojects.com/Phishing-Attack-Detection-Using-Machine-Learning-With-Flask-Framework/315</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[5] </a:t>
            </a:r>
            <a:r>
              <a:rPr lang="en-US" sz="2000" b="1" dirty="0">
                <a:latin typeface="Times New Roman" panose="02020603050405020304" pitchFamily="18" charset="0"/>
                <a:cs typeface="Times New Roman" panose="02020603050405020304" pitchFamily="18" charset="0"/>
              </a:rPr>
              <a:t>Patel, S.</a:t>
            </a:r>
            <a:r>
              <a:rPr lang="en-US" sz="2000" dirty="0">
                <a:latin typeface="Times New Roman" panose="02020603050405020304" pitchFamily="18" charset="0"/>
                <a:cs typeface="Times New Roman" panose="02020603050405020304" pitchFamily="18" charset="0"/>
              </a:rPr>
              <a:t>, &amp; </a:t>
            </a:r>
            <a:r>
              <a:rPr lang="en-US" sz="2000" b="1" dirty="0">
                <a:latin typeface="Times New Roman" panose="02020603050405020304" pitchFamily="18" charset="0"/>
                <a:cs typeface="Times New Roman" panose="02020603050405020304" pitchFamily="18" charset="0"/>
              </a:rPr>
              <a:t>Sharma, M.</a:t>
            </a:r>
            <a:r>
              <a:rPr lang="en-US" sz="2000" dirty="0">
                <a:latin typeface="Times New Roman" panose="02020603050405020304" pitchFamily="18" charset="0"/>
                <a:cs typeface="Times New Roman" panose="02020603050405020304" pitchFamily="18" charset="0"/>
              </a:rPr>
              <a:t> (2023). </a:t>
            </a:r>
            <a:r>
              <a:rPr lang="en-US" sz="2000" i="1" dirty="0">
                <a:latin typeface="Times New Roman" panose="02020603050405020304" pitchFamily="18" charset="0"/>
                <a:cs typeface="Times New Roman" panose="02020603050405020304" pitchFamily="18" charset="0"/>
              </a:rPr>
              <a:t>Phishing Websites Detection Using Machine Learning with Flask Web Application</a:t>
            </a:r>
            <a:r>
              <a:rPr lang="en-US" sz="20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GB" sz="1200" b="1">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24</a:t>
            </a:fld>
            <a:endParaRPr lang="en-IN"/>
          </a:p>
        </p:txBody>
      </p:sp>
    </p:spTree>
    <p:extLst>
      <p:ext uri="{BB962C8B-B14F-4D97-AF65-F5344CB8AC3E}">
        <p14:creationId xmlns:p14="http://schemas.microsoft.com/office/powerpoint/2010/main" val="911278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8554AB-47D4-0F12-623B-4B8B92F9C946}"/>
              </a:ext>
            </a:extLst>
          </p:cNvPr>
          <p:cNvSpPr>
            <a:spLocks noGrp="1"/>
          </p:cNvSpPr>
          <p:nvPr>
            <p:ph type="title"/>
          </p:nvPr>
        </p:nvSpPr>
        <p:spPr>
          <a:xfrm>
            <a:off x="894347" y="2338304"/>
            <a:ext cx="10515600" cy="1325563"/>
          </a:xfrm>
        </p:spPr>
        <p:txBody>
          <a:bodyPr>
            <a:normAutofit/>
          </a:bodyPr>
          <a:lstStyle/>
          <a:p>
            <a:pPr algn="ctr"/>
            <a:r>
              <a:rPr lang="en-US" sz="6600" dirty="0">
                <a:solidFill>
                  <a:schemeClr val="accent3">
                    <a:lumMod val="50000"/>
                  </a:schemeClr>
                </a:solidFill>
                <a:latin typeface="Segoe Script" panose="030B0504020000000003" pitchFamily="66" charset="0"/>
              </a:rPr>
              <a:t>THANK YOU</a:t>
            </a:r>
            <a:endParaRPr lang="en-IN" sz="6600" dirty="0">
              <a:solidFill>
                <a:schemeClr val="accent3">
                  <a:lumMod val="50000"/>
                </a:schemeClr>
              </a:solidFill>
              <a:latin typeface="Segoe Script" panose="030B0504020000000003" pitchFamily="66" charset="0"/>
            </a:endParaRPr>
          </a:p>
        </p:txBody>
      </p:sp>
      <p:sp>
        <p:nvSpPr>
          <p:cNvPr id="4" name="Footer Placeholder 3">
            <a:extLst>
              <a:ext uri="{FF2B5EF4-FFF2-40B4-BE49-F238E27FC236}">
                <a16:creationId xmlns:a16="http://schemas.microsoft.com/office/drawing/2014/main" id="{0CF3EFB1-9CAD-5ABB-73D3-11260E40F7C2}"/>
              </a:ext>
            </a:extLst>
          </p:cNvPr>
          <p:cNvSpPr>
            <a:spLocks noGrp="1"/>
          </p:cNvSpPr>
          <p:nvPr>
            <p:ph type="ftr" sz="quarter" idx="11"/>
          </p:nvPr>
        </p:nvSpPr>
        <p:spPr/>
        <p:txBody>
          <a:bodyPr/>
          <a:lstStyle/>
          <a:p>
            <a:r>
              <a:rPr lang="en-IN"/>
              <a:t>2024-25</a:t>
            </a:r>
          </a:p>
        </p:txBody>
      </p:sp>
      <p:sp>
        <p:nvSpPr>
          <p:cNvPr id="5" name="Slide Number Placeholder 4">
            <a:extLst>
              <a:ext uri="{FF2B5EF4-FFF2-40B4-BE49-F238E27FC236}">
                <a16:creationId xmlns:a16="http://schemas.microsoft.com/office/drawing/2014/main" id="{F381490E-A47E-9A73-45CB-D7362CD72844}"/>
              </a:ext>
            </a:extLst>
          </p:cNvPr>
          <p:cNvSpPr>
            <a:spLocks noGrp="1"/>
          </p:cNvSpPr>
          <p:nvPr>
            <p:ph type="sldNum" sz="quarter" idx="12"/>
          </p:nvPr>
        </p:nvSpPr>
        <p:spPr/>
        <p:txBody>
          <a:bodyPr/>
          <a:lstStyle/>
          <a:p>
            <a:fld id="{00320281-AA44-47DE-A12A-EF7A9AB715F5}" type="slidenum">
              <a:rPr lang="en-IN" smtClean="0"/>
              <a:t>25</a:t>
            </a:fld>
            <a:endParaRPr lang="en-IN"/>
          </a:p>
        </p:txBody>
      </p:sp>
    </p:spTree>
    <p:extLst>
      <p:ext uri="{BB962C8B-B14F-4D97-AF65-F5344CB8AC3E}">
        <p14:creationId xmlns:p14="http://schemas.microsoft.com/office/powerpoint/2010/main" val="173210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Phishing attacks have become one of the most prevalent cybersecurity threats, targeting individuals and organizations by deceiving users into revealing sensitive information such as passwords, credit card details, and personal data. With phishing techniques constantly evolving, traditional detection methods struggle to keep up, leading to significant financial and reputational damages. </a:t>
            </a:r>
          </a:p>
          <a:p>
            <a:pPr marL="0" indent="0" algn="just">
              <a:buNone/>
            </a:pPr>
            <a:r>
              <a:rPr lang="en-US" sz="2400" dirty="0">
                <a:latin typeface="Times New Roman" panose="02020603050405020304" pitchFamily="18" charset="0"/>
                <a:cs typeface="Times New Roman" panose="02020603050405020304" pitchFamily="18" charset="0"/>
              </a:rPr>
              <a:t>	The lack of real-time, scalable solutions exacerbates the problem, leaving users vulnerable to these sophisticated attacks. There is an urgent need for an intelligent, automated system that leverages machine learning to analyze URL features, detect phishing attempts with high accuracy, and provide actionable insights to enhance online security.</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3</a:t>
            </a:fld>
            <a:endParaRPr lang="en-IN"/>
          </a:p>
        </p:txBody>
      </p:sp>
      <p:sp>
        <p:nvSpPr>
          <p:cNvPr id="4" name="Footer Placeholder 3"/>
          <p:cNvSpPr>
            <a:spLocks noGrp="1"/>
          </p:cNvSpPr>
          <p:nvPr>
            <p:ph type="ftr" sz="quarter" idx="11"/>
          </p:nvPr>
        </p:nvSpPr>
        <p:spPr/>
        <p:txBody>
          <a:bodyPr/>
          <a:lstStyle/>
          <a:p>
            <a:r>
              <a:rPr lang="en-GB" sz="1200" b="1">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96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Literature Survey</a:t>
            </a:r>
            <a:br>
              <a:rPr lang="en-IN" dirty="0"/>
            </a:br>
            <a:endParaRPr lang="en-IN" dirty="0"/>
          </a:p>
        </p:txBody>
      </p:sp>
      <p:sp>
        <p:nvSpPr>
          <p:cNvPr id="4" name="Footer Placeholder 3"/>
          <p:cNvSpPr>
            <a:spLocks noGrp="1"/>
          </p:cNvSpPr>
          <p:nvPr>
            <p:ph type="ftr" sz="quarter" idx="11"/>
          </p:nvPr>
        </p:nvSpPr>
        <p:spPr/>
        <p:txBody>
          <a:bodyPr/>
          <a:lstStyle/>
          <a:p>
            <a:r>
              <a:rPr lang="en-GB" sz="1200" b="1">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4</a:t>
            </a:fld>
            <a:endParaRPr lang="en-IN"/>
          </a:p>
        </p:txBody>
      </p:sp>
      <p:graphicFrame>
        <p:nvGraphicFramePr>
          <p:cNvPr id="8" name="Table 7">
            <a:extLst>
              <a:ext uri="{FF2B5EF4-FFF2-40B4-BE49-F238E27FC236}">
                <a16:creationId xmlns:a16="http://schemas.microsoft.com/office/drawing/2014/main" id="{5E8C6653-B864-E4C8-4525-A69576E4B8F3}"/>
              </a:ext>
            </a:extLst>
          </p:cNvPr>
          <p:cNvGraphicFramePr>
            <a:graphicFrameLocks noGrp="1"/>
          </p:cNvGraphicFramePr>
          <p:nvPr>
            <p:extLst>
              <p:ext uri="{D42A27DB-BD31-4B8C-83A1-F6EECF244321}">
                <p14:modId xmlns:p14="http://schemas.microsoft.com/office/powerpoint/2010/main" val="3809670579"/>
              </p:ext>
            </p:extLst>
          </p:nvPr>
        </p:nvGraphicFramePr>
        <p:xfrm>
          <a:off x="1009002" y="1538935"/>
          <a:ext cx="9506598" cy="4600607"/>
        </p:xfrm>
        <a:graphic>
          <a:graphicData uri="http://schemas.openxmlformats.org/drawingml/2006/table">
            <a:tbl>
              <a:tblPr>
                <a:tableStyleId>{08FB837D-C827-4EFA-A057-4D05807E0F7C}</a:tableStyleId>
              </a:tblPr>
              <a:tblGrid>
                <a:gridCol w="1221014">
                  <a:extLst>
                    <a:ext uri="{9D8B030D-6E8A-4147-A177-3AD203B41FA5}">
                      <a16:colId xmlns:a16="http://schemas.microsoft.com/office/drawing/2014/main" val="35272700"/>
                    </a:ext>
                  </a:extLst>
                </a:gridCol>
                <a:gridCol w="1088583">
                  <a:extLst>
                    <a:ext uri="{9D8B030D-6E8A-4147-A177-3AD203B41FA5}">
                      <a16:colId xmlns:a16="http://schemas.microsoft.com/office/drawing/2014/main" val="51810569"/>
                    </a:ext>
                  </a:extLst>
                </a:gridCol>
                <a:gridCol w="715230">
                  <a:extLst>
                    <a:ext uri="{9D8B030D-6E8A-4147-A177-3AD203B41FA5}">
                      <a16:colId xmlns:a16="http://schemas.microsoft.com/office/drawing/2014/main" val="1787941978"/>
                    </a:ext>
                  </a:extLst>
                </a:gridCol>
                <a:gridCol w="2115044">
                  <a:extLst>
                    <a:ext uri="{9D8B030D-6E8A-4147-A177-3AD203B41FA5}">
                      <a16:colId xmlns:a16="http://schemas.microsoft.com/office/drawing/2014/main" val="3103643857"/>
                    </a:ext>
                  </a:extLst>
                </a:gridCol>
                <a:gridCol w="1735494">
                  <a:extLst>
                    <a:ext uri="{9D8B030D-6E8A-4147-A177-3AD203B41FA5}">
                      <a16:colId xmlns:a16="http://schemas.microsoft.com/office/drawing/2014/main" val="1833732007"/>
                    </a:ext>
                  </a:extLst>
                </a:gridCol>
                <a:gridCol w="2631233">
                  <a:extLst>
                    <a:ext uri="{9D8B030D-6E8A-4147-A177-3AD203B41FA5}">
                      <a16:colId xmlns:a16="http://schemas.microsoft.com/office/drawing/2014/main" val="989712764"/>
                    </a:ext>
                  </a:extLst>
                </a:gridCol>
              </a:tblGrid>
              <a:tr h="418237">
                <a:tc>
                  <a:txBody>
                    <a:bodyPr/>
                    <a:lstStyle/>
                    <a:p>
                      <a:pPr algn="just" fontAlgn="ctr"/>
                      <a:r>
                        <a:rPr lang="en-IN" sz="1600" b="1" u="none" strike="noStrike" dirty="0">
                          <a:effectLst/>
                        </a:rPr>
                        <a:t>Author</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just" fontAlgn="ctr"/>
                      <a:r>
                        <a:rPr lang="en-IN" sz="1600" b="1" u="none" strike="noStrike" dirty="0">
                          <a:effectLst/>
                        </a:rPr>
                        <a:t>Title</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just" fontAlgn="ctr"/>
                      <a:r>
                        <a:rPr lang="en-IN" sz="1600" b="1" u="none" strike="noStrike" dirty="0">
                          <a:effectLst/>
                        </a:rPr>
                        <a:t>Year</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just" fontAlgn="ctr"/>
                      <a:r>
                        <a:rPr lang="en-IN" sz="1600" b="1" u="none" strike="noStrike" dirty="0">
                          <a:effectLst/>
                        </a:rPr>
                        <a:t>Description</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just" fontAlgn="ctr"/>
                      <a:r>
                        <a:rPr lang="en-IN" sz="1600" b="1" u="none" strike="noStrike" dirty="0">
                          <a:effectLst/>
                        </a:rPr>
                        <a:t>Metrics</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just" fontAlgn="ctr"/>
                      <a:r>
                        <a:rPr lang="en-IN" sz="1600" b="1" u="none" strike="noStrike" dirty="0">
                          <a:effectLst/>
                        </a:rPr>
                        <a:t>Demerits</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971158398"/>
                  </a:ext>
                </a:extLst>
              </a:tr>
              <a:tr h="1672948">
                <a:tc>
                  <a:txBody>
                    <a:bodyPr/>
                    <a:lstStyle/>
                    <a:p>
                      <a:pPr algn="just" fontAlgn="ctr"/>
                      <a:r>
                        <a:rPr lang="en-IN" sz="1600" u="none" strike="noStrike" dirty="0">
                          <a:effectLst/>
                        </a:rPr>
                        <a:t>Verma &amp; Akbar</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just" fontAlgn="ctr"/>
                      <a:r>
                        <a:rPr lang="en-US" sz="1600" u="none" strike="noStrike" dirty="0">
                          <a:effectLst/>
                        </a:rPr>
                        <a:t>A Framework for Phishing Detection Using URL Features</a:t>
                      </a:r>
                      <a:endParaRPr lang="en-US" sz="16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just" fontAlgn="ctr"/>
                      <a:r>
                        <a:rPr lang="en-IN" sz="1600" u="none" strike="noStrike">
                          <a:effectLst/>
                        </a:rPr>
                        <a:t>2020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just" fontAlgn="ctr"/>
                      <a:r>
                        <a:rPr lang="en-US" sz="1600" u="none" strike="noStrike" dirty="0">
                          <a:effectLst/>
                        </a:rPr>
                        <a:t>Proposed a model to detect phishing using URL-based features, employing machine learning techniques.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just" fontAlgn="ctr"/>
                      <a:r>
                        <a:rPr lang="en-IN" sz="1600" u="none" strike="noStrike">
                          <a:effectLst/>
                        </a:rPr>
                        <a:t>Accuracy: 92.5%, Precision: 90%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just" fontAlgn="ctr"/>
                      <a:r>
                        <a:rPr lang="en-US" sz="1600" u="none" strike="noStrike">
                          <a:effectLst/>
                        </a:rPr>
                        <a:t>Limited feature set; struggles with new phishing tactics.</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077454867"/>
                  </a:ext>
                </a:extLst>
              </a:tr>
              <a:tr h="2509422">
                <a:tc>
                  <a:txBody>
                    <a:bodyPr/>
                    <a:lstStyle/>
                    <a:p>
                      <a:pPr algn="just" fontAlgn="ctr"/>
                      <a:r>
                        <a:rPr lang="en-IN" sz="1600" u="none" strike="noStrike">
                          <a:effectLst/>
                        </a:rPr>
                        <a:t>Basnet et al.</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just" fontAlgn="ctr"/>
                      <a:r>
                        <a:rPr lang="en-US" sz="1600" u="none" strike="noStrike">
                          <a:effectLst/>
                        </a:rPr>
                        <a:t>Phishing Detection Using Machine Learning</a:t>
                      </a:r>
                      <a:endParaRPr lang="en-US" sz="1600" b="0" i="1"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just" fontAlgn="ctr"/>
                      <a:r>
                        <a:rPr lang="en-IN" sz="1600" u="none" strike="noStrike">
                          <a:effectLst/>
                        </a:rPr>
                        <a:t>2015</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just" fontAlgn="ctr"/>
                      <a:r>
                        <a:rPr lang="en-US" sz="1600" u="none" strike="noStrike">
                          <a:effectLst/>
                        </a:rPr>
                        <a:t>Utilized various machine learning algorithms to identify phishing websites based on feature analysis.</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just" fontAlgn="ctr"/>
                      <a:r>
                        <a:rPr lang="en-US" sz="1600" u="none" strike="noStrike">
                          <a:effectLst/>
                        </a:rPr>
                        <a:t>Detection Rate: 94%, F1-Score: 0.91</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just" fontAlgn="ctr"/>
                      <a:r>
                        <a:rPr lang="en-US" sz="1600" u="none" strike="noStrike" dirty="0">
                          <a:effectLst/>
                        </a:rPr>
                        <a:t>High false positive rate; lacks real-time processing capability.</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2153462216"/>
                  </a:ext>
                </a:extLst>
              </a:tr>
            </a:tbl>
          </a:graphicData>
        </a:graphic>
      </p:graphicFrame>
    </p:spTree>
    <p:extLst>
      <p:ext uri="{BB962C8B-B14F-4D97-AF65-F5344CB8AC3E}">
        <p14:creationId xmlns:p14="http://schemas.microsoft.com/office/powerpoint/2010/main" val="2537539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41004D5-34DE-AAAA-A928-44C0D18EFBAC}"/>
              </a:ext>
            </a:extLst>
          </p:cNvPr>
          <p:cNvSpPr>
            <a:spLocks noGrp="1"/>
          </p:cNvSpPr>
          <p:nvPr>
            <p:ph type="ftr" sz="quarter" idx="11"/>
          </p:nvPr>
        </p:nvSpPr>
        <p:spPr/>
        <p:txBody>
          <a:bodyPr/>
          <a:lstStyle/>
          <a:p>
            <a:r>
              <a:rPr lang="en-IN"/>
              <a:t>2024-25</a:t>
            </a:r>
          </a:p>
        </p:txBody>
      </p:sp>
      <p:sp>
        <p:nvSpPr>
          <p:cNvPr id="5" name="Slide Number Placeholder 4">
            <a:extLst>
              <a:ext uri="{FF2B5EF4-FFF2-40B4-BE49-F238E27FC236}">
                <a16:creationId xmlns:a16="http://schemas.microsoft.com/office/drawing/2014/main" id="{E80445F3-6BF8-9C12-73EB-6C09FEB31B3F}"/>
              </a:ext>
            </a:extLst>
          </p:cNvPr>
          <p:cNvSpPr>
            <a:spLocks noGrp="1"/>
          </p:cNvSpPr>
          <p:nvPr>
            <p:ph type="sldNum" sz="quarter" idx="12"/>
          </p:nvPr>
        </p:nvSpPr>
        <p:spPr/>
        <p:txBody>
          <a:bodyPr/>
          <a:lstStyle/>
          <a:p>
            <a:fld id="{00320281-AA44-47DE-A12A-EF7A9AB715F5}" type="slidenum">
              <a:rPr lang="en-IN" smtClean="0"/>
              <a:t>5</a:t>
            </a:fld>
            <a:endParaRPr lang="en-IN"/>
          </a:p>
        </p:txBody>
      </p:sp>
      <p:graphicFrame>
        <p:nvGraphicFramePr>
          <p:cNvPr id="6" name="Table 5">
            <a:extLst>
              <a:ext uri="{FF2B5EF4-FFF2-40B4-BE49-F238E27FC236}">
                <a16:creationId xmlns:a16="http://schemas.microsoft.com/office/drawing/2014/main" id="{0F9A7308-24B5-A18E-0A92-645F3218D499}"/>
              </a:ext>
            </a:extLst>
          </p:cNvPr>
          <p:cNvGraphicFramePr>
            <a:graphicFrameLocks noGrp="1"/>
          </p:cNvGraphicFramePr>
          <p:nvPr>
            <p:extLst>
              <p:ext uri="{D42A27DB-BD31-4B8C-83A1-F6EECF244321}">
                <p14:modId xmlns:p14="http://schemas.microsoft.com/office/powerpoint/2010/main" val="31248095"/>
              </p:ext>
            </p:extLst>
          </p:nvPr>
        </p:nvGraphicFramePr>
        <p:xfrm>
          <a:off x="1166326" y="774442"/>
          <a:ext cx="9358603" cy="5822250"/>
        </p:xfrm>
        <a:graphic>
          <a:graphicData uri="http://schemas.openxmlformats.org/drawingml/2006/table">
            <a:tbl>
              <a:tblPr>
                <a:tableStyleId>{08FB837D-C827-4EFA-A057-4D05807E0F7C}</a:tableStyleId>
              </a:tblPr>
              <a:tblGrid>
                <a:gridCol w="704095">
                  <a:extLst>
                    <a:ext uri="{9D8B030D-6E8A-4147-A177-3AD203B41FA5}">
                      <a16:colId xmlns:a16="http://schemas.microsoft.com/office/drawing/2014/main" val="3112309335"/>
                    </a:ext>
                  </a:extLst>
                </a:gridCol>
                <a:gridCol w="1569546">
                  <a:extLst>
                    <a:ext uri="{9D8B030D-6E8A-4147-A177-3AD203B41FA5}">
                      <a16:colId xmlns:a16="http://schemas.microsoft.com/office/drawing/2014/main" val="2641676444"/>
                    </a:ext>
                  </a:extLst>
                </a:gridCol>
                <a:gridCol w="704095">
                  <a:extLst>
                    <a:ext uri="{9D8B030D-6E8A-4147-A177-3AD203B41FA5}">
                      <a16:colId xmlns:a16="http://schemas.microsoft.com/office/drawing/2014/main" val="2217303292"/>
                    </a:ext>
                  </a:extLst>
                </a:gridCol>
                <a:gridCol w="1466866">
                  <a:extLst>
                    <a:ext uri="{9D8B030D-6E8A-4147-A177-3AD203B41FA5}">
                      <a16:colId xmlns:a16="http://schemas.microsoft.com/office/drawing/2014/main" val="1274836760"/>
                    </a:ext>
                  </a:extLst>
                </a:gridCol>
                <a:gridCol w="1598884">
                  <a:extLst>
                    <a:ext uri="{9D8B030D-6E8A-4147-A177-3AD203B41FA5}">
                      <a16:colId xmlns:a16="http://schemas.microsoft.com/office/drawing/2014/main" val="1357089114"/>
                    </a:ext>
                  </a:extLst>
                </a:gridCol>
                <a:gridCol w="3315117">
                  <a:extLst>
                    <a:ext uri="{9D8B030D-6E8A-4147-A177-3AD203B41FA5}">
                      <a16:colId xmlns:a16="http://schemas.microsoft.com/office/drawing/2014/main" val="1542153904"/>
                    </a:ext>
                  </a:extLst>
                </a:gridCol>
              </a:tblGrid>
              <a:tr h="1049952">
                <a:tc>
                  <a:txBody>
                    <a:bodyPr/>
                    <a:lstStyle/>
                    <a:p>
                      <a:pPr algn="l" fontAlgn="ctr"/>
                      <a:r>
                        <a:rPr lang="en-IN" sz="1600" u="none" strike="noStrike">
                          <a:effectLst/>
                        </a:rPr>
                        <a:t>James et al.</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94" marR="5494" marT="5494" marB="0" anchor="ctr"/>
                </a:tc>
                <a:tc>
                  <a:txBody>
                    <a:bodyPr/>
                    <a:lstStyle/>
                    <a:p>
                      <a:pPr algn="l" fontAlgn="ctr"/>
                      <a:r>
                        <a:rPr lang="en-IN" sz="1600" u="none" strike="noStrike">
                          <a:effectLst/>
                        </a:rPr>
                        <a:t>Intelligent Phishing Website Detection Model</a:t>
                      </a:r>
                      <a:endParaRPr lang="en-IN" sz="1600" b="0" i="1" u="none" strike="noStrike">
                        <a:solidFill>
                          <a:srgbClr val="000000"/>
                        </a:solidFill>
                        <a:effectLst/>
                        <a:latin typeface="Times New Roman" panose="02020603050405020304" pitchFamily="18" charset="0"/>
                        <a:cs typeface="Times New Roman" panose="02020603050405020304" pitchFamily="18" charset="0"/>
                      </a:endParaRPr>
                    </a:p>
                  </a:txBody>
                  <a:tcPr marL="5494" marR="5494" marT="5494" marB="0" anchor="ctr"/>
                </a:tc>
                <a:tc>
                  <a:txBody>
                    <a:bodyPr/>
                    <a:lstStyle/>
                    <a:p>
                      <a:pPr algn="r" fontAlgn="ctr"/>
                      <a:r>
                        <a:rPr lang="en-IN" sz="1600" u="none" strike="noStrike">
                          <a:effectLst/>
                        </a:rPr>
                        <a:t>2018</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94" marR="5494" marT="5494" marB="0" anchor="ctr"/>
                </a:tc>
                <a:tc>
                  <a:txBody>
                    <a:bodyPr/>
                    <a:lstStyle/>
                    <a:p>
                      <a:pPr algn="l" fontAlgn="ctr"/>
                      <a:r>
                        <a:rPr lang="en-US" sz="1600" u="none" strike="noStrike">
                          <a:effectLst/>
                        </a:rPr>
                        <a:t>Combined lexical features of URLs and page content to build a hybrid phishing detection system.</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94" marR="5494" marT="5494" marB="0" anchor="ctr"/>
                </a:tc>
                <a:tc>
                  <a:txBody>
                    <a:bodyPr/>
                    <a:lstStyle/>
                    <a:p>
                      <a:pPr algn="l" fontAlgn="ctr"/>
                      <a:r>
                        <a:rPr lang="en-IN" sz="1600" u="none" strike="noStrike">
                          <a:effectLst/>
                        </a:rPr>
                        <a:t>Recall: 93%, Accuracy: 91%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94" marR="5494" marT="5494" marB="0" anchor="ctr"/>
                </a:tc>
                <a:tc>
                  <a:txBody>
                    <a:bodyPr/>
                    <a:lstStyle/>
                    <a:p>
                      <a:pPr algn="l" fontAlgn="ctr"/>
                      <a:r>
                        <a:rPr lang="en-US" sz="1600" u="none" strike="noStrike">
                          <a:effectLst/>
                        </a:rPr>
                        <a:t>Computationally intensive due to feature extraction from page content; slower real-time performance.</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94" marR="5494" marT="5494" marB="0" anchor="ctr"/>
                </a:tc>
                <a:extLst>
                  <a:ext uri="{0D108BD9-81ED-4DB2-BD59-A6C34878D82A}">
                    <a16:rowId xmlns:a16="http://schemas.microsoft.com/office/drawing/2014/main" val="1723441084"/>
                  </a:ext>
                </a:extLst>
              </a:tr>
              <a:tr h="2201719">
                <a:tc>
                  <a:txBody>
                    <a:bodyPr/>
                    <a:lstStyle/>
                    <a:p>
                      <a:pPr algn="l" fontAlgn="ctr"/>
                      <a:r>
                        <a:rPr lang="en-IN" sz="1600" u="none" strike="noStrike">
                          <a:effectLst/>
                        </a:rPr>
                        <a:t>Sahingoz et al.</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94" marR="5494" marT="5494" marB="0" anchor="ctr"/>
                </a:tc>
                <a:tc>
                  <a:txBody>
                    <a:bodyPr/>
                    <a:lstStyle/>
                    <a:p>
                      <a:pPr algn="l" fontAlgn="ctr"/>
                      <a:r>
                        <a:rPr lang="en-US" sz="1600" u="none" strike="noStrike" dirty="0">
                          <a:effectLst/>
                        </a:rPr>
                        <a:t>Feature-Rich Machine Learning Model for Phishing Detection</a:t>
                      </a:r>
                      <a:endParaRPr lang="en-US" sz="16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5494" marR="5494" marT="5494" marB="0" anchor="ctr"/>
                </a:tc>
                <a:tc>
                  <a:txBody>
                    <a:bodyPr/>
                    <a:lstStyle/>
                    <a:p>
                      <a:pPr algn="r" fontAlgn="ctr"/>
                      <a:r>
                        <a:rPr lang="en-IN" sz="1600" u="none" strike="noStrike" dirty="0">
                          <a:effectLst/>
                        </a:rPr>
                        <a:t>2019</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94" marR="5494" marT="5494" marB="0" anchor="ctr"/>
                </a:tc>
                <a:tc>
                  <a:txBody>
                    <a:bodyPr/>
                    <a:lstStyle/>
                    <a:p>
                      <a:pPr algn="l" fontAlgn="ctr"/>
                      <a:r>
                        <a:rPr lang="en-US" sz="1600" u="none" strike="noStrike">
                          <a:effectLst/>
                        </a:rPr>
                        <a:t>Proposed a rich feature set including URL structure, domain analysis, and word embeddings for phishing detection.</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94" marR="5494" marT="5494" marB="0" anchor="ctr"/>
                </a:tc>
                <a:tc>
                  <a:txBody>
                    <a:bodyPr/>
                    <a:lstStyle/>
                    <a:p>
                      <a:pPr algn="l" fontAlgn="ctr"/>
                      <a:r>
                        <a:rPr lang="en-IN" sz="1600" u="none" strike="noStrike" dirty="0">
                          <a:effectLst/>
                        </a:rPr>
                        <a:t>Accuracy: 95.4%, Precision: 94%</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94" marR="5494" marT="5494" marB="0" anchor="ctr"/>
                </a:tc>
                <a:tc>
                  <a:txBody>
                    <a:bodyPr/>
                    <a:lstStyle/>
                    <a:p>
                      <a:pPr algn="l" fontAlgn="ctr"/>
                      <a:r>
                        <a:rPr lang="en-IN" sz="1600" u="none" strike="noStrike" dirty="0">
                          <a:effectLst/>
                        </a:rPr>
                        <a:t>Complex model increases processing time; requires extensive data preprocessing.</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94" marR="5494" marT="5494" marB="0" anchor="ctr"/>
                </a:tc>
                <a:extLst>
                  <a:ext uri="{0D108BD9-81ED-4DB2-BD59-A6C34878D82A}">
                    <a16:rowId xmlns:a16="http://schemas.microsoft.com/office/drawing/2014/main" val="3894397358"/>
                  </a:ext>
                </a:extLst>
              </a:tr>
              <a:tr h="1908157">
                <a:tc>
                  <a:txBody>
                    <a:bodyPr/>
                    <a:lstStyle/>
                    <a:p>
                      <a:pPr algn="l" fontAlgn="ctr"/>
                      <a:r>
                        <a:rPr lang="en-IN" sz="1600" u="none" strike="noStrike">
                          <a:effectLst/>
                        </a:rPr>
                        <a:t>Zhang &amp; Zhang</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94" marR="5494" marT="5494" marB="0" anchor="ctr"/>
                </a:tc>
                <a:tc>
                  <a:txBody>
                    <a:bodyPr/>
                    <a:lstStyle/>
                    <a:p>
                      <a:pPr algn="l" fontAlgn="ctr"/>
                      <a:r>
                        <a:rPr lang="en-IN" sz="1600" u="none" strike="noStrike">
                          <a:effectLst/>
                        </a:rPr>
                        <a:t>Real-Time Phishing Detection System</a:t>
                      </a:r>
                      <a:endParaRPr lang="en-IN" sz="1600" b="0" i="1" u="none" strike="noStrike">
                        <a:solidFill>
                          <a:srgbClr val="000000"/>
                        </a:solidFill>
                        <a:effectLst/>
                        <a:latin typeface="Times New Roman" panose="02020603050405020304" pitchFamily="18" charset="0"/>
                        <a:cs typeface="Times New Roman" panose="02020603050405020304" pitchFamily="18" charset="0"/>
                      </a:endParaRPr>
                    </a:p>
                  </a:txBody>
                  <a:tcPr marL="5494" marR="5494" marT="5494" marB="0" anchor="ctr"/>
                </a:tc>
                <a:tc>
                  <a:txBody>
                    <a:bodyPr/>
                    <a:lstStyle/>
                    <a:p>
                      <a:pPr algn="r" fontAlgn="ctr"/>
                      <a:r>
                        <a:rPr lang="en-IN" sz="1600" u="none" strike="noStrike">
                          <a:effectLst/>
                        </a:rPr>
                        <a:t>2021</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94" marR="5494" marT="5494" marB="0" anchor="ctr"/>
                </a:tc>
                <a:tc>
                  <a:txBody>
                    <a:bodyPr/>
                    <a:lstStyle/>
                    <a:p>
                      <a:pPr algn="l" fontAlgn="ctr"/>
                      <a:r>
                        <a:rPr lang="en-US" sz="1600" u="none" strike="noStrike">
                          <a:effectLst/>
                        </a:rPr>
                        <a:t>Focused on building a real-time, lightweight phishing detection mechanism using URL heuristics.</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94" marR="5494" marT="5494" marB="0" anchor="ctr"/>
                </a:tc>
                <a:tc>
                  <a:txBody>
                    <a:bodyPr/>
                    <a:lstStyle/>
                    <a:p>
                      <a:pPr algn="l" fontAlgn="ctr"/>
                      <a:r>
                        <a:rPr lang="en-US" sz="1600" u="none" strike="noStrike">
                          <a:effectLst/>
                        </a:rPr>
                        <a:t>Response Time: &lt; 1 sec, Accuracy: 90%</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94" marR="5494" marT="5494" marB="0" anchor="ctr"/>
                </a:tc>
                <a:tc>
                  <a:txBody>
                    <a:bodyPr/>
                    <a:lstStyle/>
                    <a:p>
                      <a:pPr algn="l" fontAlgn="ctr"/>
                      <a:r>
                        <a:rPr lang="en-US" sz="1600" u="none" strike="noStrike" dirty="0">
                          <a:effectLst/>
                        </a:rPr>
                        <a:t>Lower accuracy in detecting highly sophisticated phishing attempts; limited feature generalization.</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94" marR="5494" marT="5494" marB="0" anchor="ctr"/>
                </a:tc>
                <a:extLst>
                  <a:ext uri="{0D108BD9-81ED-4DB2-BD59-A6C34878D82A}">
                    <a16:rowId xmlns:a16="http://schemas.microsoft.com/office/drawing/2014/main" val="568493451"/>
                  </a:ext>
                </a:extLst>
              </a:tr>
            </a:tbl>
          </a:graphicData>
        </a:graphic>
      </p:graphicFrame>
    </p:spTree>
    <p:extLst>
      <p:ext uri="{BB962C8B-B14F-4D97-AF65-F5344CB8AC3E}">
        <p14:creationId xmlns:p14="http://schemas.microsoft.com/office/powerpoint/2010/main" val="399528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6</a:t>
            </a:fld>
            <a:endParaRPr lang="en-IN"/>
          </a:p>
        </p:txBody>
      </p:sp>
      <p:sp>
        <p:nvSpPr>
          <p:cNvPr id="4" name="Footer Placeholder 3"/>
          <p:cNvSpPr>
            <a:spLocks noGrp="1"/>
          </p:cNvSpPr>
          <p:nvPr>
            <p:ph type="ftr" sz="quarter" idx="11"/>
          </p:nvPr>
        </p:nvSpPr>
        <p:spPr/>
        <p:txBody>
          <a:bodyPr/>
          <a:lstStyle/>
          <a:p>
            <a:r>
              <a:rPr lang="en-GB" sz="1200" b="1">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263AD2F-BC1C-8D6D-D252-F82477047F27}"/>
              </a:ext>
            </a:extLst>
          </p:cNvPr>
          <p:cNvSpPr txBox="1"/>
          <p:nvPr/>
        </p:nvSpPr>
        <p:spPr>
          <a:xfrm>
            <a:off x="460310" y="1615599"/>
            <a:ext cx="11271380" cy="452431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Existing System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Currently, phishing detection primarily relies on blacklist-based, heuristic-based, and manual reporting systems.</a:t>
            </a:r>
          </a:p>
          <a:p>
            <a:pPr>
              <a:buFont typeface="+mj-lt"/>
              <a:buAutoNum type="arabicPeriod"/>
            </a:pPr>
            <a:r>
              <a:rPr lang="en-US" b="1" dirty="0">
                <a:latin typeface="Times New Roman" panose="02020603050405020304" pitchFamily="18" charset="0"/>
                <a:cs typeface="Times New Roman" panose="02020603050405020304" pitchFamily="18" charset="0"/>
              </a:rPr>
              <a:t>Blacklist-Based Detection</a:t>
            </a:r>
            <a:r>
              <a:rPr lang="en-US" dirty="0">
                <a:latin typeface="Times New Roman" panose="02020603050405020304" pitchFamily="18" charset="0"/>
                <a:cs typeface="Times New Roman" panose="02020603050405020304" pitchFamily="18" charset="0"/>
              </a:rPr>
              <a:t>: Maintains a database of known phishing URLs and flags any matches.</a:t>
            </a:r>
          </a:p>
          <a:p>
            <a:pPr>
              <a:buFont typeface="+mj-lt"/>
              <a:buAutoNum type="arabicPeriod"/>
            </a:pPr>
            <a:r>
              <a:rPr lang="en-US" b="1" dirty="0">
                <a:latin typeface="Times New Roman" panose="02020603050405020304" pitchFamily="18" charset="0"/>
                <a:cs typeface="Times New Roman" panose="02020603050405020304" pitchFamily="18" charset="0"/>
              </a:rPr>
              <a:t>Heuristic-Based Detection</a:t>
            </a:r>
            <a:r>
              <a:rPr lang="en-US" dirty="0">
                <a:latin typeface="Times New Roman" panose="02020603050405020304" pitchFamily="18" charset="0"/>
                <a:cs typeface="Times New Roman" panose="02020603050405020304" pitchFamily="18" charset="0"/>
              </a:rPr>
              <a:t>: Uses predefined rules to analyze URLs, content, and other attributes for phishing characteristics.</a:t>
            </a:r>
          </a:p>
          <a:p>
            <a:pPr>
              <a:buFont typeface="+mj-lt"/>
              <a:buAutoNum type="arabicPeriod"/>
            </a:pPr>
            <a:r>
              <a:rPr lang="en-US" b="1" dirty="0">
                <a:latin typeface="Times New Roman" panose="02020603050405020304" pitchFamily="18" charset="0"/>
                <a:cs typeface="Times New Roman" panose="02020603050405020304" pitchFamily="18" charset="0"/>
              </a:rPr>
              <a:t>Manual Reporting</a:t>
            </a:r>
            <a:r>
              <a:rPr lang="en-US" dirty="0">
                <a:latin typeface="Times New Roman" panose="02020603050405020304" pitchFamily="18" charset="0"/>
                <a:cs typeface="Times New Roman" panose="02020603050405020304" pitchFamily="18" charset="0"/>
              </a:rPr>
              <a:t>: Relies on users to identify and report phishing sites.</a:t>
            </a:r>
          </a:p>
          <a:p>
            <a:r>
              <a:rPr lang="en-US" b="1" dirty="0">
                <a:latin typeface="Times New Roman" panose="02020603050405020304" pitchFamily="18" charset="0"/>
                <a:cs typeface="Times New Roman" panose="02020603050405020304" pitchFamily="18" charset="0"/>
              </a:rPr>
              <a:t>Limitations</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Blacklist-Based Detection</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Ineffective against new or unlisted phishing URLs.</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Requires constant database updates, which may not happen in real-time.</a:t>
            </a:r>
          </a:p>
          <a:p>
            <a:pPr>
              <a:buFont typeface="+mj-lt"/>
              <a:buAutoNum type="arabicPeriod"/>
            </a:pPr>
            <a:r>
              <a:rPr lang="en-US" b="1" dirty="0">
                <a:latin typeface="Times New Roman" panose="02020603050405020304" pitchFamily="18" charset="0"/>
                <a:cs typeface="Times New Roman" panose="02020603050405020304" pitchFamily="18" charset="0"/>
              </a:rPr>
              <a:t>Heuristic-Based Detection</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Static rules struggle to keep up with dynamic and polymorphic phishing tactics.</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Higher false-positive rates due to reliance on rigid patterns.</a:t>
            </a:r>
          </a:p>
          <a:p>
            <a:pPr>
              <a:buFont typeface="+mj-lt"/>
              <a:buAutoNum type="arabicPeriod"/>
            </a:pPr>
            <a:r>
              <a:rPr lang="en-US" b="1" dirty="0">
                <a:latin typeface="Times New Roman" panose="02020603050405020304" pitchFamily="18" charset="0"/>
                <a:cs typeface="Times New Roman" panose="02020603050405020304" pitchFamily="18" charset="0"/>
              </a:rPr>
              <a:t>Manual Reporting</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Time-consuming and prone to human error.</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Delayed response, as phishing sites might remain active during reporting and verification processes.</a:t>
            </a:r>
          </a:p>
        </p:txBody>
      </p:sp>
    </p:spTree>
    <p:extLst>
      <p:ext uri="{BB962C8B-B14F-4D97-AF65-F5344CB8AC3E}">
        <p14:creationId xmlns:p14="http://schemas.microsoft.com/office/powerpoint/2010/main" val="571889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7</a:t>
            </a:fld>
            <a:endParaRPr lang="en-IN"/>
          </a:p>
        </p:txBody>
      </p:sp>
      <p:sp>
        <p:nvSpPr>
          <p:cNvPr id="4" name="Footer Placeholder 3"/>
          <p:cNvSpPr>
            <a:spLocks noGrp="1"/>
          </p:cNvSpPr>
          <p:nvPr>
            <p:ph type="ftr" sz="quarter" idx="11"/>
          </p:nvPr>
        </p:nvSpPr>
        <p:spPr/>
        <p:txBody>
          <a:bodyPr/>
          <a:lstStyle/>
          <a:p>
            <a:r>
              <a:rPr lang="en-GB" sz="1200" b="1">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84AD0D8D-3282-B494-EFC6-7F28B6ABC9FD}"/>
              </a:ext>
            </a:extLst>
          </p:cNvPr>
          <p:cNvSpPr>
            <a:spLocks noChangeArrowheads="1"/>
          </p:cNvSpPr>
          <p:nvPr/>
        </p:nvSpPr>
        <p:spPr bwMode="auto">
          <a:xfrm>
            <a:off x="545160" y="2130378"/>
            <a:ext cx="1110167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proposed system employs a machine learning-based approach to detect phishing attacks by analyzing URL features such as special characters ('@', '%', '='), URL length, and domain attributes. Deployed as a Flask application, it allows users to input URLs for real-time prediction and provides a dynamic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Plotly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-powered dashboard for data visualization. PostgreSQL ensures robust and scalable backend support.</a:t>
            </a:r>
          </a:p>
          <a:p>
            <a:pPr marL="0" marR="0" lvl="0" indent="0" algn="just"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Advantages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Instant prediction of malicious URLs.</a:t>
            </a:r>
          </a:p>
          <a:p>
            <a:pPr marL="0" marR="0" lvl="0" indent="0" algn="just"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Accuracy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Enhanced detection using machine learning.</a:t>
            </a:r>
          </a:p>
          <a:p>
            <a:pPr marL="0" marR="0" lvl="0" indent="0" algn="just"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Feature-Rich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Robust against novel phishing techniques.</a:t>
            </a:r>
          </a:p>
          <a:p>
            <a:pPr marL="0" marR="0" lvl="0" indent="0" algn="just"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Reliable data storage with PostgreSQL.</a:t>
            </a:r>
          </a:p>
          <a:p>
            <a:pPr marL="0" marR="0" lvl="0" indent="0" algn="just"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Intuitive application and dashboard.</a:t>
            </a:r>
          </a:p>
          <a:p>
            <a:pPr marL="0" marR="0" lvl="0" indent="0" algn="just"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Visualization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Insights through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Plotly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-powered charts.</a:t>
            </a:r>
          </a:p>
          <a:p>
            <a:pPr marL="0" marR="0" lvl="0" indent="0" algn="just"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Reduced False Positives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Improved reliability compared to traditional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7127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Aim of the Project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The aim of this project is to develop an </a:t>
            </a:r>
            <a:r>
              <a:rPr lang="en-US" b="1" dirty="0">
                <a:latin typeface="Times New Roman" panose="02020603050405020304" pitchFamily="18" charset="0"/>
                <a:cs typeface="Times New Roman" panose="02020603050405020304" pitchFamily="18" charset="0"/>
              </a:rPr>
              <a:t>AI-Based Phishing Attack Detection System</a:t>
            </a:r>
            <a:r>
              <a:rPr lang="en-US" dirty="0">
                <a:latin typeface="Times New Roman" panose="02020603050405020304" pitchFamily="18" charset="0"/>
                <a:cs typeface="Times New Roman" panose="02020603050405020304" pitchFamily="18" charset="0"/>
              </a:rPr>
              <a:t> that utilizes machine learning to analyze URL features and accurately classify them as benign or malicious. The system aims to provide:</a:t>
            </a:r>
          </a:p>
          <a:p>
            <a:pPr algn="just">
              <a:buFont typeface="+mj-lt"/>
              <a:buAutoNum type="arabicPeriod"/>
            </a:pPr>
            <a:r>
              <a:rPr lang="en-US" b="1" dirty="0">
                <a:latin typeface="Times New Roman" panose="02020603050405020304" pitchFamily="18" charset="0"/>
                <a:cs typeface="Times New Roman" panose="02020603050405020304" pitchFamily="18" charset="0"/>
              </a:rPr>
              <a:t>Real-Time Detection</a:t>
            </a:r>
            <a:r>
              <a:rPr lang="en-US" dirty="0">
                <a:latin typeface="Times New Roman" panose="02020603050405020304" pitchFamily="18" charset="0"/>
                <a:cs typeface="Times New Roman" panose="02020603050405020304" pitchFamily="18" charset="0"/>
              </a:rPr>
              <a:t>: Efficiently identify phishing attempts to enhance user security.</a:t>
            </a:r>
          </a:p>
          <a:p>
            <a:pPr algn="just">
              <a:buFont typeface="+mj-lt"/>
              <a:buAutoNum type="arabicPeriod"/>
            </a:pPr>
            <a:r>
              <a:rPr lang="en-US" b="1" dirty="0">
                <a:latin typeface="Times New Roman" panose="02020603050405020304" pitchFamily="18" charset="0"/>
                <a:cs typeface="Times New Roman" panose="02020603050405020304" pitchFamily="18" charset="0"/>
              </a:rPr>
              <a:t>Automated Feature Extraction</a:t>
            </a:r>
            <a:r>
              <a:rPr lang="en-US" dirty="0">
                <a:latin typeface="Times New Roman" panose="02020603050405020304" pitchFamily="18" charset="0"/>
                <a:cs typeface="Times New Roman" panose="02020603050405020304" pitchFamily="18" charset="0"/>
              </a:rPr>
              <a:t>: Analyze URL parameters to detect sophisticated phishing tactics.</a:t>
            </a:r>
          </a:p>
          <a:p>
            <a:pPr algn="just">
              <a:buFont typeface="+mj-lt"/>
              <a:buAutoNum type="arabicPeriod"/>
            </a:pPr>
            <a:r>
              <a:rPr lang="en-US" b="1" dirty="0">
                <a:latin typeface="Times New Roman" panose="02020603050405020304" pitchFamily="18" charset="0"/>
                <a:cs typeface="Times New Roman" panose="02020603050405020304" pitchFamily="18" charset="0"/>
              </a:rPr>
              <a:t>User-Friendly Interface</a:t>
            </a:r>
            <a:r>
              <a:rPr lang="en-US" dirty="0">
                <a:latin typeface="Times New Roman" panose="02020603050405020304" pitchFamily="18" charset="0"/>
                <a:cs typeface="Times New Roman" panose="02020603050405020304" pitchFamily="18" charset="0"/>
              </a:rPr>
              <a:t>: Enable seamless interaction through a Flask web application.</a:t>
            </a:r>
          </a:p>
          <a:p>
            <a:pPr algn="just">
              <a:buFont typeface="+mj-lt"/>
              <a:buAutoNum type="arabicPeriod"/>
            </a:pPr>
            <a:r>
              <a:rPr lang="en-US" b="1" dirty="0">
                <a:latin typeface="Times New Roman" panose="02020603050405020304" pitchFamily="18" charset="0"/>
                <a:cs typeface="Times New Roman" panose="02020603050405020304" pitchFamily="18" charset="0"/>
              </a:rPr>
              <a:t>Visual Insights</a:t>
            </a:r>
            <a:r>
              <a:rPr lang="en-US" dirty="0">
                <a:latin typeface="Times New Roman" panose="02020603050405020304" pitchFamily="18" charset="0"/>
                <a:cs typeface="Times New Roman" panose="02020603050405020304" pitchFamily="18" charset="0"/>
              </a:rPr>
              <a:t>: Offer data visualization with </a:t>
            </a:r>
            <a:r>
              <a:rPr lang="en-US" dirty="0" err="1">
                <a:latin typeface="Times New Roman" panose="02020603050405020304" pitchFamily="18" charset="0"/>
                <a:cs typeface="Times New Roman" panose="02020603050405020304" pitchFamily="18" charset="0"/>
              </a:rPr>
              <a:t>Plotly</a:t>
            </a:r>
            <a:r>
              <a:rPr lang="en-US" dirty="0">
                <a:latin typeface="Times New Roman" panose="02020603050405020304" pitchFamily="18" charset="0"/>
                <a:cs typeface="Times New Roman" panose="02020603050405020304" pitchFamily="18" charset="0"/>
              </a:rPr>
              <a:t> to track and analyze user inputs.</a:t>
            </a:r>
          </a:p>
          <a:p>
            <a:pPr algn="just">
              <a:buFont typeface="+mj-lt"/>
              <a:buAutoNum type="arabicPeriod"/>
            </a:pPr>
            <a:r>
              <a:rPr lang="en-US" b="1" dirty="0">
                <a:latin typeface="Times New Roman" panose="02020603050405020304" pitchFamily="18" charset="0"/>
                <a:cs typeface="Times New Roman" panose="02020603050405020304" pitchFamily="18" charset="0"/>
              </a:rPr>
              <a:t>Scalable Backend</a:t>
            </a:r>
            <a:r>
              <a:rPr lang="en-US" dirty="0">
                <a:latin typeface="Times New Roman" panose="02020603050405020304" pitchFamily="18" charset="0"/>
                <a:cs typeface="Times New Roman" panose="02020603050405020304" pitchFamily="18" charset="0"/>
              </a:rPr>
              <a:t>: Leverage PostgreSQL for reliable data storage and management.</a:t>
            </a:r>
          </a:p>
          <a:p>
            <a:pPr marL="0" indent="0">
              <a:buNone/>
            </a:pPr>
            <a:endParaRPr lang="en-IN" dirty="0"/>
          </a:p>
        </p:txBody>
      </p:sp>
      <p:sp>
        <p:nvSpPr>
          <p:cNvPr id="4" name="Footer Placeholder 3"/>
          <p:cNvSpPr>
            <a:spLocks noGrp="1"/>
          </p:cNvSpPr>
          <p:nvPr>
            <p:ph type="ftr" sz="quarter" idx="11"/>
          </p:nvPr>
        </p:nvSpPr>
        <p:spPr/>
        <p:txBody>
          <a:bodyPr/>
          <a:lstStyle/>
          <a:p>
            <a:r>
              <a:rPr lang="en-GB" sz="1200" b="1">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8</a:t>
            </a:fld>
            <a:endParaRPr lang="en-IN"/>
          </a:p>
        </p:txBody>
      </p:sp>
    </p:spTree>
    <p:extLst>
      <p:ext uri="{BB962C8B-B14F-4D97-AF65-F5344CB8AC3E}">
        <p14:creationId xmlns:p14="http://schemas.microsoft.com/office/powerpoint/2010/main" val="800150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9</a:t>
            </a:fld>
            <a:endParaRPr lang="en-IN"/>
          </a:p>
        </p:txBody>
      </p:sp>
      <p:sp>
        <p:nvSpPr>
          <p:cNvPr id="4" name="Footer Placeholder 3"/>
          <p:cNvSpPr>
            <a:spLocks noGrp="1"/>
          </p:cNvSpPr>
          <p:nvPr>
            <p:ph type="ftr" sz="quarter" idx="11"/>
          </p:nvPr>
        </p:nvSpPr>
        <p:spPr/>
        <p:txBody>
          <a:bodyPr/>
          <a:lstStyle/>
          <a:p>
            <a:r>
              <a:rPr lang="en-GB" sz="1200" b="1">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49F9DB29-44D0-E31F-9E0C-886EAF7CB4C7}"/>
              </a:ext>
            </a:extLst>
          </p:cNvPr>
          <p:cNvSpPr>
            <a:spLocks noGrp="1" noChangeArrowheads="1"/>
          </p:cNvSpPr>
          <p:nvPr>
            <p:ph idx="1"/>
          </p:nvPr>
        </p:nvSpPr>
        <p:spPr bwMode="auto">
          <a:xfrm>
            <a:off x="694521" y="1345863"/>
            <a:ext cx="993092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an Intelligent Detection System</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 a machine learning model to classify URLs as benign or malicious based on key features.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URL Analysis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 a system capable of extracting and analyzing URL features in real-time.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Application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 a Flask-based web interface for seamless user interaction and input processing.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Visualization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Plotly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-powered dashboard to visualize user inputs and detection trends effectively.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and Reliable Backend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PostgreSQL for robust data storage and efficient query handling.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Cybersecurity Awareness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insights into phishing patterns and contribute to proactive security measures.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5331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1209</TotalTime>
  <Words>2659</Words>
  <Application>Microsoft Office PowerPoint</Application>
  <PresentationFormat>Widescreen</PresentationFormat>
  <Paragraphs>297</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Segoe Script</vt:lpstr>
      <vt:lpstr>Times New Roman</vt:lpstr>
      <vt:lpstr>Office Theme</vt:lpstr>
      <vt:lpstr>PowerPoint Presentation</vt:lpstr>
      <vt:lpstr>Introduction</vt:lpstr>
      <vt:lpstr>Problem Statement</vt:lpstr>
      <vt:lpstr>Literature Survey </vt:lpstr>
      <vt:lpstr>PowerPoint Presentation</vt:lpstr>
      <vt:lpstr>Existing System</vt:lpstr>
      <vt:lpstr>Proposed System</vt:lpstr>
      <vt:lpstr>Aim of the Project</vt:lpstr>
      <vt:lpstr>Objectives</vt:lpstr>
      <vt:lpstr>System Architecture</vt:lpstr>
      <vt:lpstr>PowerPoint Presentation</vt:lpstr>
      <vt:lpstr>System Design</vt:lpstr>
      <vt:lpstr>Sequence Diagram</vt:lpstr>
      <vt:lpstr>Hardware and Software Requirements</vt:lpstr>
      <vt:lpstr>PowerPoint Presentation</vt:lpstr>
      <vt:lpstr>System Implementation</vt:lpstr>
      <vt:lpstr>PowerPoint Presentation</vt:lpstr>
      <vt:lpstr>System Testing</vt:lpstr>
      <vt:lpstr>PowerPoint Presentation</vt:lpstr>
      <vt:lpstr>Result and Result Analysis</vt:lpstr>
      <vt:lpstr>Conclusion</vt:lpstr>
      <vt:lpstr>Future Enhancement</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EAST POINT COLLEGE OF ENGINEERING AND TECHNOLOGY                DEPARTMENT COMPUTER SCIENCE AND ENGINEERINGT</dc:title>
  <dc:creator>admin</dc:creator>
  <cp:lastModifiedBy>Joel Fernandes</cp:lastModifiedBy>
  <cp:revision>51</cp:revision>
  <dcterms:created xsi:type="dcterms:W3CDTF">2021-05-07T16:54:36Z</dcterms:created>
  <dcterms:modified xsi:type="dcterms:W3CDTF">2025-04-28T14:30:36Z</dcterms:modified>
</cp:coreProperties>
</file>