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0" r:id="rId3"/>
    <p:sldId id="261" r:id="rId4"/>
    <p:sldId id="270" r:id="rId5"/>
    <p:sldId id="264" r:id="rId6"/>
    <p:sldId id="263" r:id="rId7"/>
    <p:sldId id="265" r:id="rId8"/>
    <p:sldId id="266" r:id="rId9"/>
    <p:sldId id="269" r:id="rId10"/>
    <p:sldId id="267" r:id="rId11"/>
    <p:sldId id="268" r:id="rId12"/>
    <p:sldId id="271" r:id="rId13"/>
    <p:sldId id="258"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01386"/>
    <a:srgbClr val="969696"/>
    <a:srgbClr val="C3C3C3"/>
    <a:srgbClr val="110B8B"/>
    <a:srgbClr val="0913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8447" autoAdjust="0"/>
  </p:normalViewPr>
  <p:slideViewPr>
    <p:cSldViewPr>
      <p:cViewPr varScale="1">
        <p:scale>
          <a:sx n="72" d="100"/>
          <a:sy n="72" d="100"/>
        </p:scale>
        <p:origin x="84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286D8C-7FDF-4B60-9730-9CA2598E7644}" type="datetimeFigureOut">
              <a:rPr lang="en-IN" smtClean="0"/>
              <a:t>16-06-2022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5D4F696-A6C1-49F4-AFA2-F1CB53A750CF}" type="slidenum">
              <a:rPr lang="en-IN" smtClean="0"/>
              <a:t>‹#›</a:t>
            </a:fld>
            <a:endParaRPr lang="en-IN"/>
          </a:p>
        </p:txBody>
      </p:sp>
    </p:spTree>
    <p:extLst>
      <p:ext uri="{BB962C8B-B14F-4D97-AF65-F5344CB8AC3E}">
        <p14:creationId xmlns:p14="http://schemas.microsoft.com/office/powerpoint/2010/main" val="88504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D4F696-A6C1-49F4-AFA2-F1CB53A750CF}" type="slidenum">
              <a:rPr lang="en-IN" smtClean="0"/>
              <a:t>1</a:t>
            </a:fld>
            <a:endParaRPr lang="en-IN"/>
          </a:p>
        </p:txBody>
      </p:sp>
    </p:spTree>
    <p:extLst>
      <p:ext uri="{BB962C8B-B14F-4D97-AF65-F5344CB8AC3E}">
        <p14:creationId xmlns:p14="http://schemas.microsoft.com/office/powerpoint/2010/main" val="159887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perform the snowflakes methodologies on the dataset, the dataset is extracted from the Kaggle and to reduce the complexity, the data is made into chunks using python.</a:t>
            </a:r>
          </a:p>
          <a:p>
            <a:r>
              <a:rPr lang="en-IN" dirty="0"/>
              <a:t>Later the data is loaded into AWS s3 Bucket where the snowflake has the access to copy the data from external stage.</a:t>
            </a:r>
          </a:p>
          <a:p>
            <a:r>
              <a:rPr lang="en-IN" dirty="0"/>
              <a:t>After copying the data from external object, snowflake performs the required actions based on the requirement.</a:t>
            </a:r>
          </a:p>
          <a:p>
            <a:r>
              <a:rPr lang="en-IN" dirty="0"/>
              <a:t>Later the whole computed and simplified results and code are pushed into git-hub where git-hub is a platform to share the code where everyone has the access of visualizing the code and data.</a:t>
            </a:r>
          </a:p>
        </p:txBody>
      </p:sp>
      <p:sp>
        <p:nvSpPr>
          <p:cNvPr id="4" name="Slide Number Placeholder 3"/>
          <p:cNvSpPr>
            <a:spLocks noGrp="1"/>
          </p:cNvSpPr>
          <p:nvPr>
            <p:ph type="sldNum" sz="quarter" idx="5"/>
          </p:nvPr>
        </p:nvSpPr>
        <p:spPr/>
        <p:txBody>
          <a:bodyPr/>
          <a:lstStyle/>
          <a:p>
            <a:fld id="{F5D4F696-A6C1-49F4-AFA2-F1CB53A750CF}" type="slidenum">
              <a:rPr lang="en-IN" smtClean="0"/>
              <a:t>4</a:t>
            </a:fld>
            <a:endParaRPr lang="en-IN"/>
          </a:p>
        </p:txBody>
      </p:sp>
    </p:spTree>
    <p:extLst>
      <p:ext uri="{BB962C8B-B14F-4D97-AF65-F5344CB8AC3E}">
        <p14:creationId xmlns:p14="http://schemas.microsoft.com/office/powerpoint/2010/main" val="222807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example, if we consider the whole data of the orders and sales of an IKEA store organisations where the data varies from region to region and state to state</a:t>
            </a:r>
          </a:p>
          <a:p>
            <a:r>
              <a:rPr lang="en-IN" dirty="0"/>
              <a:t>We are going to get the information of the orders data, sales of a product, profit attained, etc.</a:t>
            </a:r>
          </a:p>
          <a:p>
            <a:r>
              <a:rPr lang="en-IN" dirty="0"/>
              <a:t>So for performing tasks to get only the required data initially we have to download it and here the data is downloaded from Kaggle.</a:t>
            </a:r>
          </a:p>
        </p:txBody>
      </p:sp>
      <p:sp>
        <p:nvSpPr>
          <p:cNvPr id="4" name="Slide Number Placeholder 3"/>
          <p:cNvSpPr>
            <a:spLocks noGrp="1"/>
          </p:cNvSpPr>
          <p:nvPr>
            <p:ph type="sldNum" sz="quarter" idx="5"/>
          </p:nvPr>
        </p:nvSpPr>
        <p:spPr/>
        <p:txBody>
          <a:bodyPr/>
          <a:lstStyle/>
          <a:p>
            <a:fld id="{F5D4F696-A6C1-49F4-AFA2-F1CB53A750CF}" type="slidenum">
              <a:rPr lang="en-IN" smtClean="0"/>
              <a:t>5</a:t>
            </a:fld>
            <a:endParaRPr lang="en-IN"/>
          </a:p>
        </p:txBody>
      </p:sp>
    </p:spTree>
    <p:extLst>
      <p:ext uri="{BB962C8B-B14F-4D97-AF65-F5344CB8AC3E}">
        <p14:creationId xmlns:p14="http://schemas.microsoft.com/office/powerpoint/2010/main" val="132159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D4F696-A6C1-49F4-AFA2-F1CB53A750CF}" type="slidenum">
              <a:rPr lang="en-IN" smtClean="0"/>
              <a:t>7</a:t>
            </a:fld>
            <a:endParaRPr lang="en-IN"/>
          </a:p>
        </p:txBody>
      </p:sp>
    </p:spTree>
    <p:extLst>
      <p:ext uri="{BB962C8B-B14F-4D97-AF65-F5344CB8AC3E}">
        <p14:creationId xmlns:p14="http://schemas.microsoft.com/office/powerpoint/2010/main" val="327139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Nunito Sans"/>
                <a:cs typeface="Nunito San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Nunito Sans"/>
                <a:cs typeface="Nunito San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800" b="1" i="0">
                <a:solidFill>
                  <a:schemeClr val="bg1"/>
                </a:solidFill>
                <a:latin typeface="Nunito Sans"/>
                <a:cs typeface="Nunito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95619" y="2776748"/>
            <a:ext cx="4200761" cy="1061720"/>
          </a:xfrm>
          <a:prstGeom prst="rect">
            <a:avLst/>
          </a:prstGeom>
        </p:spPr>
        <p:txBody>
          <a:bodyPr wrap="square" lIns="0" tIns="0" rIns="0" bIns="0">
            <a:spAutoFit/>
          </a:bodyPr>
          <a:lstStyle>
            <a:lvl1pPr>
              <a:defRPr sz="6800" b="1" i="0">
                <a:solidFill>
                  <a:schemeClr val="bg1"/>
                </a:solidFill>
                <a:latin typeface="Nunito Sans"/>
                <a:cs typeface="Nunito San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https://github.com/sunilmann/Superstore_Project" TargetMode="External"/><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datasets/vivek468/superstore-dataset-final" TargetMode="External"/><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625" y="722693"/>
            <a:ext cx="7806768" cy="1243930"/>
          </a:xfrm>
          <a:prstGeom prst="rect">
            <a:avLst/>
          </a:prstGeom>
        </p:spPr>
        <p:txBody>
          <a:bodyPr vert="horz" wrap="square" lIns="0" tIns="12700" rIns="0" bIns="0" rtlCol="0">
            <a:spAutoFit/>
          </a:bodyPr>
          <a:lstStyle/>
          <a:p>
            <a:pPr marL="12700" algn="l">
              <a:lnSpc>
                <a:spcPct val="100000"/>
              </a:lnSpc>
              <a:spcBef>
                <a:spcPts val="100"/>
              </a:spcBef>
              <a:tabLst>
                <a:tab pos="1527175" algn="l"/>
              </a:tabLst>
            </a:pPr>
            <a:r>
              <a:rPr lang="en-US" sz="4000" b="0" dirty="0">
                <a:solidFill>
                  <a:srgbClr val="101386"/>
                </a:solidFill>
                <a:latin typeface="Rockwell" panose="02060603020205020403" pitchFamily="18" charset="0"/>
                <a:cs typeface="Times New Roman" panose="02020603050405020304" pitchFamily="18" charset="0"/>
              </a:rPr>
              <a:t>SUPERSTORE DATA ANALYSIS USING SNOWFLAKE</a:t>
            </a:r>
            <a:endParaRPr sz="4000" b="0" dirty="0">
              <a:solidFill>
                <a:srgbClr val="101386"/>
              </a:solidFill>
              <a:latin typeface="Rockwell" panose="02060603020205020403"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0" y="0"/>
            <a:ext cx="575233" cy="738073"/>
          </a:xfrm>
          <a:prstGeom prst="rect">
            <a:avLst/>
          </a:prstGeom>
        </p:spPr>
      </p:pic>
      <p:pic>
        <p:nvPicPr>
          <p:cNvPr id="21" name="Picture 20">
            <a:extLst>
              <a:ext uri="{FF2B5EF4-FFF2-40B4-BE49-F238E27FC236}">
                <a16:creationId xmlns:a16="http://schemas.microsoft.com/office/drawing/2014/main" id="{A7EB7E6D-A5E6-4406-98CF-49FB6D99DA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24" name="Picture 23">
            <a:extLst>
              <a:ext uri="{FF2B5EF4-FFF2-40B4-BE49-F238E27FC236}">
                <a16:creationId xmlns:a16="http://schemas.microsoft.com/office/drawing/2014/main" id="{AEC569F9-75D3-45B2-857A-261C69FC5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140944"/>
            <a:ext cx="6400800" cy="6717055"/>
          </a:xfrm>
          <a:prstGeom prst="rect">
            <a:avLst/>
          </a:prstGeo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700" y="555310"/>
            <a:ext cx="10134600"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ROW LEVEL SECURITY</a:t>
            </a:r>
          </a:p>
        </p:txBody>
      </p:sp>
      <p:pic>
        <p:nvPicPr>
          <p:cNvPr id="3" name="object 3"/>
          <p:cNvPicPr/>
          <p:nvPr/>
        </p:nvPicPr>
        <p:blipFill>
          <a:blip r:embed="rId2" cstate="print"/>
          <a:stretch>
            <a:fillRect/>
          </a:stretch>
        </p:blipFill>
        <p:spPr>
          <a:xfrm>
            <a:off x="986790" y="1138006"/>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2" name="TextBox 11">
            <a:extLst>
              <a:ext uri="{FF2B5EF4-FFF2-40B4-BE49-F238E27FC236}">
                <a16:creationId xmlns:a16="http://schemas.microsoft.com/office/drawing/2014/main" id="{E44F75F9-C950-41AB-AEE9-78E3F27E7101}"/>
              </a:ext>
            </a:extLst>
          </p:cNvPr>
          <p:cNvSpPr txBox="1"/>
          <p:nvPr/>
        </p:nvSpPr>
        <p:spPr>
          <a:xfrm>
            <a:off x="986790" y="1694448"/>
            <a:ext cx="9934973" cy="1754326"/>
          </a:xfrm>
          <a:prstGeom prst="rect">
            <a:avLst/>
          </a:prstGeom>
          <a:noFill/>
        </p:spPr>
        <p:txBody>
          <a:bodyPr wrap="square" anchor="ctr">
            <a:spAutoFit/>
          </a:bodyPr>
          <a:lstStyle/>
          <a:p>
            <a:pPr marL="285750" indent="-285750" algn="just">
              <a:buFont typeface="Wingdings" panose="05000000000000000000" pitchFamily="2" charset="2"/>
              <a:buChar char="Ø"/>
            </a:pPr>
            <a:r>
              <a:rPr lang="en-US" dirty="0">
                <a:solidFill>
                  <a:schemeClr val="tx1">
                    <a:lumMod val="95000"/>
                    <a:lumOff val="5000"/>
                  </a:schemeClr>
                </a:solidFill>
                <a:latin typeface="+mn-lt"/>
                <a:cs typeface="Times New Roman" panose="02020603050405020304" pitchFamily="18" charset="0"/>
              </a:rPr>
              <a:t>Selection of particular rows, based on a unique id or name is known as </a:t>
            </a:r>
            <a:r>
              <a:rPr lang="en-US" b="1" dirty="0">
                <a:solidFill>
                  <a:schemeClr val="tx1">
                    <a:lumMod val="95000"/>
                    <a:lumOff val="5000"/>
                  </a:schemeClr>
                </a:solidFill>
                <a:latin typeface="+mn-lt"/>
                <a:cs typeface="Times New Roman" panose="02020603050405020304" pitchFamily="18" charset="0"/>
              </a:rPr>
              <a:t>‘Row Level Security’</a:t>
            </a:r>
            <a:r>
              <a:rPr lang="en-US" dirty="0">
                <a:solidFill>
                  <a:schemeClr val="tx1">
                    <a:lumMod val="95000"/>
                    <a:lumOff val="5000"/>
                  </a:schemeClr>
                </a:solidFill>
                <a:latin typeface="+mn-lt"/>
                <a:cs typeface="Times New Roman" panose="02020603050405020304" pitchFamily="18" charset="0"/>
              </a:rPr>
              <a:t>.</a:t>
            </a:r>
          </a:p>
          <a:p>
            <a:pPr algn="just"/>
            <a:endParaRPr lang="en-US" b="1" dirty="0">
              <a:solidFill>
                <a:schemeClr val="tx1">
                  <a:lumMod val="95000"/>
                  <a:lumOff val="5000"/>
                </a:schemeClr>
              </a:solidFill>
              <a:latin typeface="+mn-lt"/>
              <a:cs typeface="Times New Roman" panose="020206030504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mn-lt"/>
                <a:cs typeface="Times New Roman" panose="02020603050405020304" pitchFamily="18" charset="0"/>
              </a:rPr>
              <a:t>Since, on the superstore we are going to perform row level security based on the region of the states in US.</a:t>
            </a:r>
          </a:p>
          <a:p>
            <a:pPr algn="just"/>
            <a:endParaRPr lang="en-US" dirty="0">
              <a:solidFill>
                <a:schemeClr val="tx1">
                  <a:lumMod val="95000"/>
                  <a:lumOff val="5000"/>
                </a:schemeClr>
              </a:solidFill>
              <a:latin typeface="+mn-lt"/>
              <a:cs typeface="Times New Roman" panose="020206030504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mn-lt"/>
                <a:cs typeface="Times New Roman" panose="02020603050405020304" pitchFamily="18" charset="0"/>
              </a:rPr>
              <a:t>The manager or head of that particular region can only have the access to data of that specific region.</a:t>
            </a:r>
          </a:p>
        </p:txBody>
      </p:sp>
      <p:pic>
        <p:nvPicPr>
          <p:cNvPr id="2052" name="Picture 4" descr="Data Privacy: 4 Things Business Professionals Should Know">
            <a:extLst>
              <a:ext uri="{FF2B5EF4-FFF2-40B4-BE49-F238E27FC236}">
                <a16:creationId xmlns:a16="http://schemas.microsoft.com/office/drawing/2014/main" id="{68FBC882-7519-FE44-3AE0-F034567F92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0" y="3951845"/>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5911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823" y="563430"/>
            <a:ext cx="10360431"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GIT-HUB</a:t>
            </a:r>
          </a:p>
        </p:txBody>
      </p:sp>
      <p:pic>
        <p:nvPicPr>
          <p:cNvPr id="3" name="object 3"/>
          <p:cNvPicPr/>
          <p:nvPr/>
        </p:nvPicPr>
        <p:blipFill>
          <a:blip r:embed="rId2" cstate="print"/>
          <a:stretch>
            <a:fillRect/>
          </a:stretch>
        </p:blipFill>
        <p:spPr>
          <a:xfrm>
            <a:off x="998822" y="1148488"/>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TextBox 9">
            <a:extLst>
              <a:ext uri="{FF2B5EF4-FFF2-40B4-BE49-F238E27FC236}">
                <a16:creationId xmlns:a16="http://schemas.microsoft.com/office/drawing/2014/main" id="{CAB099DB-A0E1-4135-89F9-A3F3EE7DC4A0}"/>
              </a:ext>
            </a:extLst>
          </p:cNvPr>
          <p:cNvSpPr txBox="1"/>
          <p:nvPr/>
        </p:nvSpPr>
        <p:spPr>
          <a:xfrm>
            <a:off x="998823" y="1502539"/>
            <a:ext cx="10360431" cy="2308324"/>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solidFill>
                  <a:schemeClr val="tx1">
                    <a:lumMod val="95000"/>
                    <a:lumOff val="5000"/>
                  </a:schemeClr>
                </a:solidFill>
                <a:effectLst/>
                <a:latin typeface="+mn-lt"/>
                <a:cs typeface="Times New Roman" panose="02020603050405020304" pitchFamily="18" charset="0"/>
              </a:rPr>
              <a:t>GitHub is an increasingly popular programming resource used for </a:t>
            </a:r>
            <a:r>
              <a:rPr lang="en-US" b="1" i="0" dirty="0">
                <a:solidFill>
                  <a:schemeClr val="tx1">
                    <a:lumMod val="95000"/>
                    <a:lumOff val="5000"/>
                  </a:schemeClr>
                </a:solidFill>
                <a:effectLst/>
                <a:latin typeface="+mn-lt"/>
                <a:cs typeface="Times New Roman" panose="02020603050405020304" pitchFamily="18" charset="0"/>
              </a:rPr>
              <a:t>code sharing</a:t>
            </a:r>
            <a:r>
              <a:rPr lang="en-US" b="0" i="0" dirty="0">
                <a:solidFill>
                  <a:schemeClr val="tx1">
                    <a:lumMod val="95000"/>
                    <a:lumOff val="5000"/>
                  </a:schemeClr>
                </a:solidFill>
                <a:effectLst/>
                <a:latin typeface="+mn-lt"/>
                <a:cs typeface="Times New Roman" panose="02020603050405020304" pitchFamily="18" charset="0"/>
              </a:rPr>
              <a:t>. It's a social networking site for programmers that many companies and organizations use to facilitate project management and collaboration.</a:t>
            </a:r>
          </a:p>
          <a:p>
            <a:pPr algn="just"/>
            <a:endParaRPr lang="en-US" b="0" i="0" dirty="0">
              <a:solidFill>
                <a:schemeClr val="tx1">
                  <a:lumMod val="95000"/>
                  <a:lumOff val="5000"/>
                </a:schemeClr>
              </a:solidFill>
              <a:effectLst/>
              <a:latin typeface="+mn-lt"/>
              <a:cs typeface="Calibri"/>
            </a:endParaRPr>
          </a:p>
          <a:p>
            <a:pPr marL="285750" indent="-285750" algn="just">
              <a:buFont typeface="Wingdings" panose="05000000000000000000" pitchFamily="2" charset="2"/>
              <a:buChar char="Ø"/>
            </a:pPr>
            <a:r>
              <a:rPr lang="en-US" b="0" i="0" dirty="0">
                <a:solidFill>
                  <a:schemeClr val="tx1">
                    <a:lumMod val="95000"/>
                    <a:lumOff val="5000"/>
                  </a:schemeClr>
                </a:solidFill>
                <a:effectLst/>
                <a:latin typeface="+mn-lt"/>
                <a:cs typeface="Times New Roman" panose="02020603050405020304" pitchFamily="18" charset="0"/>
              </a:rPr>
              <a:t>As the final step of the project the code of the project is shared in GitHub repository as a </a:t>
            </a:r>
            <a:r>
              <a:rPr lang="en-IN" i="0" dirty="0">
                <a:effectLst/>
                <a:latin typeface="+mn-lt"/>
                <a:cs typeface="Times New Roman" panose="02020603050405020304" pitchFamily="18" charset="0"/>
              </a:rPr>
              <a:t>snowflake_code.txt </a:t>
            </a:r>
            <a:r>
              <a:rPr lang="en-US" b="0" i="0" dirty="0">
                <a:solidFill>
                  <a:schemeClr val="tx1">
                    <a:lumMod val="95000"/>
                    <a:lumOff val="5000"/>
                  </a:schemeClr>
                </a:solidFill>
                <a:effectLst/>
                <a:latin typeface="+mn-lt"/>
                <a:cs typeface="Times New Roman" panose="02020603050405020304" pitchFamily="18" charset="0"/>
              </a:rPr>
              <a:t>file which has the visibility to everyone.</a:t>
            </a:r>
          </a:p>
          <a:p>
            <a:pPr algn="just"/>
            <a:endParaRPr lang="en-US" dirty="0">
              <a:solidFill>
                <a:schemeClr val="tx1">
                  <a:lumMod val="95000"/>
                  <a:lumOff val="5000"/>
                </a:schemeClr>
              </a:solidFill>
              <a:latin typeface="+mn-lt"/>
              <a:cs typeface="Times New Roman" panose="02020603050405020304" pitchFamily="18" charset="0"/>
            </a:endParaRPr>
          </a:p>
          <a:p>
            <a:pPr algn="ctr"/>
            <a:r>
              <a:rPr lang="en-IN" b="0" i="0" u="none" strike="noStrike" dirty="0">
                <a:solidFill>
                  <a:srgbClr val="4F52B2"/>
                </a:solidFill>
                <a:effectLst/>
                <a:latin typeface="-apple-system"/>
                <a:hlinkClick r:id="rId6" tooltip="https://github.com/sunilmann/superstore_project"/>
              </a:rPr>
              <a:t>( https://github.com/sunilmann/Superstore_Project</a:t>
            </a:r>
            <a:r>
              <a:rPr lang="en-IN" b="0" i="0" u="none" strike="noStrike" dirty="0">
                <a:solidFill>
                  <a:srgbClr val="4F52B2"/>
                </a:solidFill>
                <a:effectLst/>
                <a:latin typeface="-apple-system"/>
              </a:rPr>
              <a:t> )</a:t>
            </a:r>
            <a:endParaRPr lang="en-US" b="0" i="0" dirty="0">
              <a:solidFill>
                <a:schemeClr val="tx1">
                  <a:lumMod val="95000"/>
                  <a:lumOff val="5000"/>
                </a:schemeClr>
              </a:solidFill>
              <a:effectLst/>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id="{3D8164F6-4163-9048-2459-B695AF6811F0}"/>
              </a:ext>
            </a:extLst>
          </p:cNvPr>
          <p:cNvPicPr>
            <a:picLocks noChangeAspect="1"/>
          </p:cNvPicPr>
          <p:nvPr/>
        </p:nvPicPr>
        <p:blipFill>
          <a:blip r:embed="rId7"/>
          <a:stretch>
            <a:fillRect/>
          </a:stretch>
        </p:blipFill>
        <p:spPr>
          <a:xfrm>
            <a:off x="4876800" y="4119736"/>
            <a:ext cx="2847975" cy="1600200"/>
          </a:xfrm>
          <a:prstGeom prst="rect">
            <a:avLst/>
          </a:prstGeom>
        </p:spPr>
      </p:pic>
    </p:spTree>
    <p:extLst>
      <p:ext uri="{BB962C8B-B14F-4D97-AF65-F5344CB8AC3E}">
        <p14:creationId xmlns:p14="http://schemas.microsoft.com/office/powerpoint/2010/main" val="10860561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823" y="563430"/>
            <a:ext cx="10360431"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CONCLUSION</a:t>
            </a:r>
          </a:p>
        </p:txBody>
      </p:sp>
      <p:pic>
        <p:nvPicPr>
          <p:cNvPr id="3" name="object 3"/>
          <p:cNvPicPr/>
          <p:nvPr/>
        </p:nvPicPr>
        <p:blipFill>
          <a:blip r:embed="rId2" cstate="print"/>
          <a:stretch>
            <a:fillRect/>
          </a:stretch>
        </p:blipFill>
        <p:spPr>
          <a:xfrm>
            <a:off x="998822" y="1148488"/>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TextBox 9">
            <a:extLst>
              <a:ext uri="{FF2B5EF4-FFF2-40B4-BE49-F238E27FC236}">
                <a16:creationId xmlns:a16="http://schemas.microsoft.com/office/drawing/2014/main" id="{CAB099DB-A0E1-4135-89F9-A3F3EE7DC4A0}"/>
              </a:ext>
            </a:extLst>
          </p:cNvPr>
          <p:cNvSpPr txBox="1"/>
          <p:nvPr/>
        </p:nvSpPr>
        <p:spPr>
          <a:xfrm>
            <a:off x="1003903" y="1981029"/>
            <a:ext cx="10121297" cy="3416320"/>
          </a:xfrm>
          <a:prstGeom prst="rect">
            <a:avLst/>
          </a:prstGeom>
          <a:noFill/>
        </p:spPr>
        <p:txBody>
          <a:bodyPr wrap="square">
            <a:spAutoFit/>
          </a:bodyPr>
          <a:lstStyle/>
          <a:p>
            <a:pPr marL="285750" indent="-285750" algn="just">
              <a:buFont typeface="Wingdings" panose="05000000000000000000" pitchFamily="2" charset="2"/>
              <a:buChar char="Ø"/>
            </a:pPr>
            <a:r>
              <a:rPr lang="en-US" dirty="0">
                <a:solidFill>
                  <a:schemeClr val="tx1">
                    <a:lumMod val="95000"/>
                    <a:lumOff val="5000"/>
                  </a:schemeClr>
                </a:solidFill>
                <a:latin typeface="+mn-lt"/>
                <a:cs typeface="Times New Roman" panose="02020603050405020304" pitchFamily="18" charset="0"/>
              </a:rPr>
              <a:t>The data is successfully made into chunks and loaded into our AWS s3 Bucket.</a:t>
            </a:r>
          </a:p>
          <a:p>
            <a:pPr algn="just"/>
            <a:endParaRPr lang="en-US" b="0" i="0" dirty="0">
              <a:solidFill>
                <a:schemeClr val="tx1">
                  <a:lumMod val="95000"/>
                  <a:lumOff val="5000"/>
                </a:schemeClr>
              </a:solidFill>
              <a:effectLst/>
              <a:latin typeface="+mn-lt"/>
              <a:cs typeface="Times New Roman" panose="020206030504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mn-lt"/>
                <a:cs typeface="Times New Roman" panose="02020603050405020304" pitchFamily="18" charset="0"/>
              </a:rPr>
              <a:t>External stage is created hereby enabling us to connect our snowflake to AWS.</a:t>
            </a:r>
          </a:p>
          <a:p>
            <a:pPr marL="285750" indent="-285750" algn="just">
              <a:buFont typeface="Wingdings" panose="05000000000000000000" pitchFamily="2" charset="2"/>
              <a:buChar char="Ø"/>
            </a:pPr>
            <a:endParaRPr lang="en-US" dirty="0">
              <a:solidFill>
                <a:schemeClr val="tx1">
                  <a:lumMod val="95000"/>
                  <a:lumOff val="5000"/>
                </a:schemeClr>
              </a:solidFill>
              <a:latin typeface="+mn-lt"/>
              <a:cs typeface="Times New Roman" panose="020206030504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mn-lt"/>
                <a:cs typeface="Times New Roman" panose="02020603050405020304" pitchFamily="18" charset="0"/>
              </a:rPr>
              <a:t>Row level security has been implemented on region for providing access of data of particular region only to the manager of that region.</a:t>
            </a:r>
          </a:p>
          <a:p>
            <a:pPr marL="285750" indent="-285750" algn="just">
              <a:buFont typeface="Wingdings" panose="05000000000000000000" pitchFamily="2" charset="2"/>
              <a:buChar char="Ø"/>
            </a:pPr>
            <a:endParaRPr lang="en-US" b="0" i="0" dirty="0">
              <a:solidFill>
                <a:schemeClr val="tx1">
                  <a:lumMod val="95000"/>
                  <a:lumOff val="5000"/>
                </a:schemeClr>
              </a:solidFill>
              <a:effectLst/>
              <a:latin typeface="+mn-lt"/>
              <a:cs typeface="Times New Roman" panose="02020603050405020304" pitchFamily="18" charset="0"/>
            </a:endParaRPr>
          </a:p>
          <a:p>
            <a:pPr marL="285750" indent="-285750" algn="just">
              <a:buFont typeface="Wingdings" panose="05000000000000000000" pitchFamily="2" charset="2"/>
              <a:buChar char="Ø"/>
            </a:pPr>
            <a:r>
              <a:rPr lang="en-US" b="0" i="0" dirty="0">
                <a:solidFill>
                  <a:schemeClr val="tx1">
                    <a:lumMod val="95000"/>
                    <a:lumOff val="5000"/>
                  </a:schemeClr>
                </a:solidFill>
                <a:effectLst/>
                <a:latin typeface="+mn-lt"/>
                <a:cs typeface="Times New Roman" panose="02020603050405020304" pitchFamily="18" charset="0"/>
              </a:rPr>
              <a:t>After successful data loading, different queries are performed in order to extract the required data from the dataset. For example, maximum profits attained, sales information of different products, means of shipping the order and so on.</a:t>
            </a:r>
          </a:p>
          <a:p>
            <a:pPr marL="285750" indent="-285750" algn="just">
              <a:buFont typeface="Wingdings" panose="05000000000000000000" pitchFamily="2" charset="2"/>
              <a:buChar char="Ø"/>
            </a:pPr>
            <a:endParaRPr lang="en-US" dirty="0">
              <a:solidFill>
                <a:schemeClr val="tx1">
                  <a:lumMod val="95000"/>
                  <a:lumOff val="5000"/>
                </a:schemeClr>
              </a:solidFill>
              <a:latin typeface="+mn-lt"/>
              <a:cs typeface="Times New Roman" panose="02020603050405020304" pitchFamily="18" charset="0"/>
            </a:endParaRPr>
          </a:p>
          <a:p>
            <a:pPr marL="285750" indent="-285750" algn="just">
              <a:buFont typeface="Wingdings" panose="05000000000000000000" pitchFamily="2" charset="2"/>
              <a:buChar char="Ø"/>
            </a:pPr>
            <a:endParaRPr lang="en-US" b="0" i="0" dirty="0">
              <a:solidFill>
                <a:schemeClr val="tx1">
                  <a:lumMod val="95000"/>
                  <a:lumOff val="5000"/>
                </a:schemeClr>
              </a:solidFill>
              <a:effectLst/>
              <a:latin typeface="+mn-lt"/>
              <a:cs typeface="Times New Roman" panose="02020603050405020304" pitchFamily="18" charset="0"/>
            </a:endParaRPr>
          </a:p>
        </p:txBody>
      </p:sp>
    </p:spTree>
    <p:extLst>
      <p:ext uri="{BB962C8B-B14F-4D97-AF65-F5344CB8AC3E}">
        <p14:creationId xmlns:p14="http://schemas.microsoft.com/office/powerpoint/2010/main" val="2998478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6FBBB9-CA83-46ED-8E13-4C58CC2CB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7100"/>
            <a:ext cx="12192000" cy="2420703"/>
          </a:xfrm>
          <a:prstGeom prst="rect">
            <a:avLst/>
          </a:prstGeom>
        </p:spPr>
      </p:pic>
      <p:sp>
        <p:nvSpPr>
          <p:cNvPr id="5" name="object 5"/>
          <p:cNvSpPr txBox="1">
            <a:spLocks noGrp="1"/>
          </p:cNvSpPr>
          <p:nvPr>
            <p:ph type="title"/>
          </p:nvPr>
        </p:nvSpPr>
        <p:spPr>
          <a:xfrm>
            <a:off x="3200401" y="2776748"/>
            <a:ext cx="6324600" cy="936154"/>
          </a:xfrm>
          <a:prstGeom prst="rect">
            <a:avLst/>
          </a:prstGeom>
        </p:spPr>
        <p:txBody>
          <a:bodyPr vert="horz" wrap="square" lIns="0" tIns="12700" rIns="0" bIns="0" rtlCol="0">
            <a:spAutoFit/>
          </a:bodyPr>
          <a:lstStyle/>
          <a:p>
            <a:pPr marL="12700" algn="ctr">
              <a:lnSpc>
                <a:spcPct val="100000"/>
              </a:lnSpc>
              <a:spcBef>
                <a:spcPts val="100"/>
              </a:spcBef>
              <a:tabLst>
                <a:tab pos="2727325" algn="l"/>
              </a:tabLst>
            </a:pPr>
            <a:r>
              <a:rPr sz="6000" spc="-10" dirty="0">
                <a:latin typeface="Times New Roman" panose="02020603050405020304" pitchFamily="18" charset="0"/>
                <a:cs typeface="Times New Roman" panose="02020603050405020304" pitchFamily="18" charset="0"/>
              </a:rPr>
              <a:t>Thank</a:t>
            </a:r>
            <a:r>
              <a:rPr lang="en-US" sz="6000" spc="-10" dirty="0">
                <a:latin typeface="Times New Roman" panose="02020603050405020304" pitchFamily="18" charset="0"/>
                <a:cs typeface="Times New Roman" panose="02020603050405020304" pitchFamily="18" charset="0"/>
              </a:rPr>
              <a:t> </a:t>
            </a:r>
            <a:r>
              <a:rPr sz="6000" spc="-555" dirty="0">
                <a:latin typeface="Times New Roman" panose="02020603050405020304" pitchFamily="18" charset="0"/>
                <a:cs typeface="Times New Roman" panose="02020603050405020304" pitchFamily="18" charset="0"/>
              </a:rPr>
              <a:t>Y</a:t>
            </a:r>
            <a:r>
              <a:rPr sz="6000" spc="10" dirty="0">
                <a:latin typeface="Times New Roman" panose="02020603050405020304" pitchFamily="18" charset="0"/>
                <a:cs typeface="Times New Roman" panose="02020603050405020304" pitchFamily="18" charset="0"/>
              </a:rPr>
              <a:t>ou</a:t>
            </a:r>
          </a:p>
        </p:txBody>
      </p:sp>
      <p:sp>
        <p:nvSpPr>
          <p:cNvPr id="6" name="TextBox 5">
            <a:extLst>
              <a:ext uri="{FF2B5EF4-FFF2-40B4-BE49-F238E27FC236}">
                <a16:creationId xmlns:a16="http://schemas.microsoft.com/office/drawing/2014/main" id="{CF9AF607-B9A9-A1E3-0BB5-4D232386F3BC}"/>
              </a:ext>
            </a:extLst>
          </p:cNvPr>
          <p:cNvSpPr txBox="1"/>
          <p:nvPr/>
        </p:nvSpPr>
        <p:spPr>
          <a:xfrm>
            <a:off x="8382000" y="3276600"/>
            <a:ext cx="3276600" cy="3170099"/>
          </a:xfrm>
          <a:prstGeom prst="rect">
            <a:avLst/>
          </a:prstGeom>
          <a:noFill/>
        </p:spPr>
        <p:txBody>
          <a:bodyPr wrap="square">
            <a:spAutoFit/>
          </a:bodyPr>
          <a:lstStyle/>
          <a:p>
            <a:pPr lvl="0" algn="just"/>
            <a:r>
              <a:rPr lang="en-US" sz="1800" dirty="0">
                <a:solidFill>
                  <a:schemeClr val="tx1">
                    <a:lumMod val="95000"/>
                    <a:lumOff val="5000"/>
                  </a:schemeClr>
                </a:solidFill>
                <a:latin typeface="+mn-lt"/>
                <a:cs typeface="Times New Roman" panose="02020603050405020304" pitchFamily="18" charset="0"/>
              </a:rPr>
              <a:t>  </a:t>
            </a:r>
            <a:endParaRPr lang="en-US" sz="1800" b="0" dirty="0">
              <a:solidFill>
                <a:schemeClr val="tx1">
                  <a:lumMod val="95000"/>
                  <a:lumOff val="5000"/>
                </a:schemeClr>
              </a:solidFill>
              <a:latin typeface="+mn-lt"/>
              <a:cs typeface="Times New Roman" panose="02020603050405020304" pitchFamily="18" charset="0"/>
            </a:endParaRPr>
          </a:p>
          <a:p>
            <a:pPr lvl="0" algn="just"/>
            <a:endParaRPr lang="en-US" sz="1800" b="0" dirty="0">
              <a:solidFill>
                <a:schemeClr val="tx1">
                  <a:lumMod val="95000"/>
                  <a:lumOff val="5000"/>
                </a:schemeClr>
              </a:solidFill>
              <a:latin typeface="+mn-lt"/>
              <a:cs typeface="Times New Roman" panose="02020603050405020304" pitchFamily="18" charset="0"/>
            </a:endParaRPr>
          </a:p>
          <a:p>
            <a:pPr lvl="0" algn="just"/>
            <a:endParaRPr lang="en-US" sz="1800" b="0" dirty="0">
              <a:solidFill>
                <a:schemeClr val="tx1">
                  <a:lumMod val="95000"/>
                  <a:lumOff val="5000"/>
                </a:schemeClr>
              </a:solidFill>
              <a:latin typeface="+mn-lt"/>
              <a:cs typeface="Times New Roman" panose="02020603050405020304" pitchFamily="18" charset="0"/>
            </a:endParaRPr>
          </a:p>
          <a:p>
            <a:pPr lvl="0" algn="just"/>
            <a:endParaRPr lang="en-US" sz="1800" b="0" dirty="0">
              <a:solidFill>
                <a:schemeClr val="tx1">
                  <a:lumMod val="95000"/>
                  <a:lumOff val="5000"/>
                </a:schemeClr>
              </a:solidFill>
              <a:latin typeface="+mn-lt"/>
              <a:cs typeface="Times New Roman" panose="02020603050405020304" pitchFamily="18" charset="0"/>
            </a:endParaRPr>
          </a:p>
          <a:p>
            <a:pPr lvl="0" algn="just"/>
            <a:endParaRPr lang="en-US" sz="1800" b="0" dirty="0">
              <a:solidFill>
                <a:schemeClr val="tx1">
                  <a:lumMod val="95000"/>
                  <a:lumOff val="5000"/>
                </a:schemeClr>
              </a:solidFill>
              <a:latin typeface="+mn-lt"/>
              <a:cs typeface="Times New Roman" panose="02020603050405020304" pitchFamily="18" charset="0"/>
            </a:endParaRPr>
          </a:p>
          <a:p>
            <a:pPr lvl="0" algn="r"/>
            <a:r>
              <a:rPr lang="en-US" sz="2000" dirty="0">
                <a:solidFill>
                  <a:schemeClr val="tx1">
                    <a:lumMod val="95000"/>
                    <a:lumOff val="5000"/>
                  </a:schemeClr>
                </a:solidFill>
                <a:latin typeface="+mn-lt"/>
                <a:cs typeface="Times New Roman" panose="02020603050405020304" pitchFamily="18" charset="0"/>
              </a:rPr>
              <a:t>Presented By:</a:t>
            </a:r>
          </a:p>
          <a:p>
            <a:pPr lvl="0" algn="r"/>
            <a:r>
              <a:rPr lang="en-US" sz="1800" b="0" dirty="0">
                <a:solidFill>
                  <a:schemeClr val="tx1">
                    <a:lumMod val="95000"/>
                    <a:lumOff val="5000"/>
                  </a:schemeClr>
                </a:solidFill>
                <a:latin typeface="+mn-lt"/>
                <a:cs typeface="Times New Roman" panose="02020603050405020304" pitchFamily="18" charset="0"/>
              </a:rPr>
              <a:t>Tejaswini</a:t>
            </a:r>
          </a:p>
          <a:p>
            <a:pPr lvl="0" algn="r"/>
            <a:r>
              <a:rPr lang="en-US" sz="1800" b="0" dirty="0">
                <a:solidFill>
                  <a:schemeClr val="tx1">
                    <a:lumMod val="95000"/>
                    <a:lumOff val="5000"/>
                  </a:schemeClr>
                </a:solidFill>
                <a:latin typeface="+mn-lt"/>
                <a:cs typeface="Times New Roman" panose="02020603050405020304" pitchFamily="18" charset="0"/>
              </a:rPr>
              <a:t>Sunil</a:t>
            </a:r>
          </a:p>
          <a:p>
            <a:pPr lvl="0" algn="r"/>
            <a:r>
              <a:rPr lang="en-US" sz="1800" b="0" dirty="0">
                <a:solidFill>
                  <a:schemeClr val="tx1">
                    <a:lumMod val="95000"/>
                    <a:lumOff val="5000"/>
                  </a:schemeClr>
                </a:solidFill>
                <a:latin typeface="+mn-lt"/>
                <a:cs typeface="Times New Roman" panose="02020603050405020304" pitchFamily="18" charset="0"/>
              </a:rPr>
              <a:t>Abhinav</a:t>
            </a:r>
          </a:p>
          <a:p>
            <a:pPr lvl="0" algn="r"/>
            <a:r>
              <a:rPr lang="en-US" sz="1800" b="0" dirty="0">
                <a:solidFill>
                  <a:schemeClr val="tx1">
                    <a:lumMod val="95000"/>
                    <a:lumOff val="5000"/>
                  </a:schemeClr>
                </a:solidFill>
                <a:latin typeface="+mn-lt"/>
                <a:cs typeface="Times New Roman" panose="02020603050405020304" pitchFamily="18" charset="0"/>
              </a:rPr>
              <a:t>Meghana</a:t>
            </a:r>
          </a:p>
          <a:p>
            <a:pPr lvl="0" algn="r"/>
            <a:r>
              <a:rPr lang="en-US" sz="1800" b="0" dirty="0">
                <a:solidFill>
                  <a:schemeClr val="tx1">
                    <a:lumMod val="95000"/>
                    <a:lumOff val="5000"/>
                  </a:schemeClr>
                </a:solidFill>
                <a:latin typeface="+mn-lt"/>
                <a:cs typeface="Times New Roman" panose="02020603050405020304" pitchFamily="18" charset="0"/>
              </a:rPr>
              <a:t>Vikas Sony                                    </a:t>
            </a:r>
          </a:p>
        </p:txBody>
      </p:sp>
      <p:sp>
        <p:nvSpPr>
          <p:cNvPr id="3" name="TextBox 2">
            <a:extLst>
              <a:ext uri="{FF2B5EF4-FFF2-40B4-BE49-F238E27FC236}">
                <a16:creationId xmlns:a16="http://schemas.microsoft.com/office/drawing/2014/main" id="{835B047F-C04F-68E6-130D-25C86650998D}"/>
              </a:ext>
            </a:extLst>
          </p:cNvPr>
          <p:cNvSpPr txBox="1"/>
          <p:nvPr/>
        </p:nvSpPr>
        <p:spPr>
          <a:xfrm>
            <a:off x="609600" y="5943600"/>
            <a:ext cx="2133600" cy="677108"/>
          </a:xfrm>
          <a:prstGeom prst="rect">
            <a:avLst/>
          </a:prstGeom>
          <a:noFill/>
        </p:spPr>
        <p:txBody>
          <a:bodyPr wrap="square" rtlCol="0">
            <a:spAutoFit/>
          </a:bodyPr>
          <a:lstStyle/>
          <a:p>
            <a:r>
              <a:rPr lang="en-US" sz="2000" dirty="0">
                <a:latin typeface="+mn-lt"/>
              </a:rPr>
              <a:t>Mentored by:</a:t>
            </a:r>
          </a:p>
          <a:p>
            <a:r>
              <a:rPr lang="en-US" dirty="0">
                <a:latin typeface="+mn-lt"/>
              </a:rPr>
              <a:t>Mr. Pritam G</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733" y="565020"/>
            <a:ext cx="10525522"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WHAT IS SNOWFLAKE?</a:t>
            </a:r>
          </a:p>
        </p:txBody>
      </p:sp>
      <p:pic>
        <p:nvPicPr>
          <p:cNvPr id="3" name="object 3"/>
          <p:cNvPicPr/>
          <p:nvPr/>
        </p:nvPicPr>
        <p:blipFill>
          <a:blip r:embed="rId2" cstate="print"/>
          <a:stretch>
            <a:fillRect/>
          </a:stretch>
        </p:blipFill>
        <p:spPr>
          <a:xfrm>
            <a:off x="832745" y="1171737"/>
            <a:ext cx="1472666" cy="43319"/>
          </a:xfrm>
          <a:prstGeom prst="rect">
            <a:avLst/>
          </a:prstGeom>
        </p:spPr>
      </p:pic>
      <p:pic>
        <p:nvPicPr>
          <p:cNvPr id="5" name="object 5"/>
          <p:cNvPicPr/>
          <p:nvPr/>
        </p:nvPicPr>
        <p:blipFill>
          <a:blip r:embed="rId3" cstate="print"/>
          <a:stretch>
            <a:fillRect/>
          </a:stretch>
        </p:blipFill>
        <p:spPr>
          <a:xfrm>
            <a:off x="11751420"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object 2">
            <a:extLst>
              <a:ext uri="{FF2B5EF4-FFF2-40B4-BE49-F238E27FC236}">
                <a16:creationId xmlns:a16="http://schemas.microsoft.com/office/drawing/2014/main" id="{C076A7C2-C610-4EC1-82F3-8307552764BE}"/>
              </a:ext>
            </a:extLst>
          </p:cNvPr>
          <p:cNvSpPr txBox="1">
            <a:spLocks/>
          </p:cNvSpPr>
          <p:nvPr/>
        </p:nvSpPr>
        <p:spPr>
          <a:xfrm>
            <a:off x="1066799" y="1725572"/>
            <a:ext cx="10449322" cy="1397819"/>
          </a:xfrm>
          <a:prstGeom prst="rect">
            <a:avLst/>
          </a:prstGeom>
        </p:spPr>
        <p:txBody>
          <a:bodyPr vert="horz" wrap="square" lIns="0" tIns="12700" rIns="0" bIns="0" rtlCol="0">
            <a:spAutoFit/>
          </a:bodyPr>
          <a:lstStyle>
            <a:lvl1pPr>
              <a:defRPr sz="6800" b="1" i="0">
                <a:solidFill>
                  <a:schemeClr val="bg1"/>
                </a:solidFill>
                <a:latin typeface="Nunito Sans"/>
                <a:ea typeface="+mj-ea"/>
                <a:cs typeface="Nunito Sans"/>
              </a:defRPr>
            </a:lvl1pPr>
          </a:lstStyle>
          <a:p>
            <a:pPr marL="342900" indent="-342900">
              <a:buFont typeface="Wingdings" panose="05000000000000000000" pitchFamily="2" charset="2"/>
              <a:buChar char="Ø"/>
            </a:pPr>
            <a:r>
              <a:rPr lang="en-US" sz="1800" b="0" dirty="0">
                <a:solidFill>
                  <a:schemeClr val="tx1">
                    <a:lumMod val="95000"/>
                    <a:lumOff val="5000"/>
                  </a:schemeClr>
                </a:solidFill>
                <a:latin typeface="+mn-lt"/>
                <a:ea typeface="+mn-lt"/>
                <a:cs typeface="Times New Roman" panose="02020603050405020304" pitchFamily="18" charset="0"/>
              </a:rPr>
              <a:t>Snowflake is a cloud computing-based data warehousing solution.</a:t>
            </a:r>
          </a:p>
          <a:p>
            <a:endParaRPr lang="en-US" sz="1800" b="0" dirty="0">
              <a:solidFill>
                <a:schemeClr val="tx1">
                  <a:lumMod val="95000"/>
                  <a:lumOff val="5000"/>
                </a:schemeClr>
              </a:solidFill>
              <a:latin typeface="+mn-lt"/>
              <a:ea typeface="+mn-lt"/>
              <a:cs typeface="Times New Roman" panose="02020603050405020304" pitchFamily="18" charset="0"/>
            </a:endParaRPr>
          </a:p>
          <a:p>
            <a:pPr marL="342900" indent="-342900">
              <a:buFont typeface="Wingdings" panose="05000000000000000000" pitchFamily="2" charset="2"/>
              <a:buChar char="Ø"/>
            </a:pPr>
            <a:r>
              <a:rPr lang="en-US" sz="1800" b="0" dirty="0">
                <a:solidFill>
                  <a:schemeClr val="tx1">
                    <a:lumMod val="95000"/>
                    <a:lumOff val="5000"/>
                  </a:schemeClr>
                </a:solidFill>
                <a:latin typeface="+mn-lt"/>
                <a:ea typeface="+mn-lt"/>
                <a:cs typeface="Times New Roman" panose="02020603050405020304" pitchFamily="18" charset="0"/>
              </a:rPr>
              <a:t>Founded in 2012, Snowflake offers storage and analytics services.</a:t>
            </a:r>
          </a:p>
          <a:p>
            <a:endParaRPr lang="en-US" sz="1800" b="0" dirty="0">
              <a:solidFill>
                <a:schemeClr val="tx1">
                  <a:lumMod val="95000"/>
                  <a:lumOff val="5000"/>
                </a:schemeClr>
              </a:solidFill>
              <a:latin typeface="+mn-lt"/>
              <a:ea typeface="+mn-lt"/>
              <a:cs typeface="Times New Roman" panose="02020603050405020304" pitchFamily="18" charset="0"/>
            </a:endParaRPr>
          </a:p>
          <a:p>
            <a:pPr marL="342900" indent="-342900">
              <a:buFont typeface="Wingdings" panose="05000000000000000000" pitchFamily="2" charset="2"/>
              <a:buChar char="Ø"/>
            </a:pPr>
            <a:r>
              <a:rPr lang="en-US" sz="1800" b="0" dirty="0">
                <a:solidFill>
                  <a:schemeClr val="tx1">
                    <a:lumMod val="95000"/>
                    <a:lumOff val="5000"/>
                  </a:schemeClr>
                </a:solidFill>
                <a:latin typeface="+mn-lt"/>
                <a:ea typeface="+mn-lt"/>
                <a:cs typeface="Times New Roman" panose="02020603050405020304" pitchFamily="18" charset="0"/>
              </a:rPr>
              <a:t>It runs on Amazon S3, Microsoft Azure, and the Google Cloud platform.</a:t>
            </a:r>
            <a:endParaRPr lang="en-US" sz="1800" b="0" dirty="0">
              <a:solidFill>
                <a:schemeClr val="tx1">
                  <a:lumMod val="95000"/>
                  <a:lumOff val="5000"/>
                </a:schemeClr>
              </a:solidFill>
              <a:latin typeface="+mn-lt"/>
              <a:cs typeface="Times New Roman" panose="02020603050405020304" pitchFamily="18" charset="0"/>
            </a:endParaRPr>
          </a:p>
        </p:txBody>
      </p:sp>
      <p:pic>
        <p:nvPicPr>
          <p:cNvPr id="11" name="Picture 10">
            <a:extLst>
              <a:ext uri="{FF2B5EF4-FFF2-40B4-BE49-F238E27FC236}">
                <a16:creationId xmlns:a16="http://schemas.microsoft.com/office/drawing/2014/main" id="{E11C180C-3AD9-444C-A699-3FAE0BDA135A}"/>
              </a:ext>
            </a:extLst>
          </p:cNvPr>
          <p:cNvPicPr>
            <a:picLocks noChangeAspect="1"/>
          </p:cNvPicPr>
          <p:nvPr/>
        </p:nvPicPr>
        <p:blipFill rotWithShape="1">
          <a:blip r:embed="rId6">
            <a:extLst>
              <a:ext uri="{28A0092B-C50C-407E-A947-70E740481C1C}">
                <a14:useLocalDpi xmlns:a14="http://schemas.microsoft.com/office/drawing/2010/main" val="0"/>
              </a:ext>
            </a:extLst>
          </a:blip>
          <a:srcRect l="9260" t="4654" r="7395" b="7946"/>
          <a:stretch/>
        </p:blipFill>
        <p:spPr>
          <a:xfrm>
            <a:off x="3891160" y="3236571"/>
            <a:ext cx="4800601" cy="3352800"/>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9243" y="570783"/>
            <a:ext cx="10073514"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INTRODUCTION</a:t>
            </a:r>
          </a:p>
        </p:txBody>
      </p:sp>
      <p:pic>
        <p:nvPicPr>
          <p:cNvPr id="3" name="object 3"/>
          <p:cNvPicPr/>
          <p:nvPr/>
        </p:nvPicPr>
        <p:blipFill>
          <a:blip r:embed="rId2" cstate="print"/>
          <a:stretch>
            <a:fillRect/>
          </a:stretch>
        </p:blipFill>
        <p:spPr>
          <a:xfrm>
            <a:off x="1059243" y="1178454"/>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object 2">
            <a:extLst>
              <a:ext uri="{FF2B5EF4-FFF2-40B4-BE49-F238E27FC236}">
                <a16:creationId xmlns:a16="http://schemas.microsoft.com/office/drawing/2014/main" id="{C076A7C2-C610-4EC1-82F3-8307552764BE}"/>
              </a:ext>
            </a:extLst>
          </p:cNvPr>
          <p:cNvSpPr txBox="1">
            <a:spLocks/>
          </p:cNvSpPr>
          <p:nvPr/>
        </p:nvSpPr>
        <p:spPr>
          <a:xfrm>
            <a:off x="1059243" y="1568558"/>
            <a:ext cx="10073514" cy="2505814"/>
          </a:xfrm>
          <a:prstGeom prst="rect">
            <a:avLst/>
          </a:prstGeom>
        </p:spPr>
        <p:txBody>
          <a:bodyPr vert="horz" wrap="square" lIns="0" tIns="12700" rIns="0" bIns="0" rtlCol="0">
            <a:spAutoFit/>
          </a:bodyPr>
          <a:lstStyle>
            <a:lvl1pPr>
              <a:defRPr sz="6800" b="1" i="0">
                <a:solidFill>
                  <a:schemeClr val="bg1"/>
                </a:solidFill>
                <a:latin typeface="Nunito Sans"/>
                <a:ea typeface="+mj-ea"/>
                <a:cs typeface="Nunito Sans"/>
              </a:defRPr>
            </a:lvl1pPr>
          </a:lstStyle>
          <a:p>
            <a:pPr marL="342900" lvl="0" indent="-342900" algn="just">
              <a:buFont typeface="Wingdings" panose="05000000000000000000" pitchFamily="2" charset="2"/>
              <a:buChar char="Ø"/>
            </a:pPr>
            <a:r>
              <a:rPr lang="en-US" sz="1800" dirty="0">
                <a:solidFill>
                  <a:schemeClr val="tx1">
                    <a:lumMod val="95000"/>
                    <a:lumOff val="5000"/>
                  </a:schemeClr>
                </a:solidFill>
                <a:latin typeface="+mn-lt"/>
                <a:cs typeface="Times New Roman" panose="02020603050405020304" pitchFamily="18" charset="0"/>
              </a:rPr>
              <a:t>AIM : </a:t>
            </a:r>
            <a:r>
              <a:rPr lang="en-US" sz="1800" b="0" dirty="0">
                <a:solidFill>
                  <a:schemeClr val="tx1">
                    <a:lumMod val="95000"/>
                    <a:lumOff val="5000"/>
                  </a:schemeClr>
                </a:solidFill>
                <a:latin typeface="+mn-lt"/>
                <a:cs typeface="Times New Roman" panose="02020603050405020304" pitchFamily="18" charset="0"/>
              </a:rPr>
              <a:t>Implementing the snowflake methodologies on superstore data from public repository Kaggle.</a:t>
            </a:r>
          </a:p>
          <a:p>
            <a:pPr lvl="0" algn="just"/>
            <a:endParaRPr lang="en-US" sz="1800" b="0" dirty="0">
              <a:solidFill>
                <a:schemeClr val="tx1">
                  <a:lumMod val="95000"/>
                  <a:lumOff val="5000"/>
                </a:schemeClr>
              </a:solidFill>
              <a:latin typeface="+mn-lt"/>
              <a:cs typeface="Times New Roman" panose="02020603050405020304" pitchFamily="18" charset="0"/>
            </a:endParaRPr>
          </a:p>
          <a:p>
            <a:pPr marL="342900" lvl="0" indent="-342900" algn="just">
              <a:buFont typeface="Wingdings" panose="05000000000000000000" pitchFamily="2" charset="2"/>
              <a:buChar char="Ø"/>
            </a:pPr>
            <a:r>
              <a:rPr lang="en-US" sz="1800" dirty="0">
                <a:solidFill>
                  <a:schemeClr val="tx1">
                    <a:lumMod val="95000"/>
                    <a:lumOff val="5000"/>
                  </a:schemeClr>
                </a:solidFill>
                <a:latin typeface="+mn-lt"/>
                <a:cs typeface="Times New Roman" panose="02020603050405020304" pitchFamily="18" charset="0"/>
              </a:rPr>
              <a:t>SYSTEM REQUIRED : </a:t>
            </a:r>
            <a:r>
              <a:rPr lang="en-US" sz="1800" b="0" dirty="0">
                <a:solidFill>
                  <a:schemeClr val="tx1">
                    <a:lumMod val="95000"/>
                    <a:lumOff val="5000"/>
                  </a:schemeClr>
                </a:solidFill>
                <a:latin typeface="+mn-lt"/>
                <a:cs typeface="Times New Roman" panose="02020603050405020304" pitchFamily="18" charset="0"/>
              </a:rPr>
              <a:t>Window OS</a:t>
            </a:r>
          </a:p>
          <a:p>
            <a:pPr lvl="0" algn="just"/>
            <a:endParaRPr lang="en-US" sz="1800" b="0" dirty="0">
              <a:solidFill>
                <a:schemeClr val="tx1">
                  <a:lumMod val="95000"/>
                  <a:lumOff val="5000"/>
                </a:schemeClr>
              </a:solidFill>
              <a:latin typeface="+mn-lt"/>
              <a:cs typeface="Times New Roman" panose="02020603050405020304" pitchFamily="18" charset="0"/>
            </a:endParaRPr>
          </a:p>
          <a:p>
            <a:pPr marL="342900" lvl="0" indent="-342900" algn="just">
              <a:buFont typeface="Wingdings" panose="05000000000000000000" pitchFamily="2" charset="2"/>
              <a:buChar char="Ø"/>
            </a:pPr>
            <a:r>
              <a:rPr lang="en-US" sz="1800" dirty="0">
                <a:solidFill>
                  <a:schemeClr val="tx1">
                    <a:lumMod val="95000"/>
                    <a:lumOff val="5000"/>
                  </a:schemeClr>
                </a:solidFill>
                <a:latin typeface="+mn-lt"/>
                <a:cs typeface="Times New Roman" panose="02020603050405020304" pitchFamily="18" charset="0"/>
              </a:rPr>
              <a:t>PLATFORM’s USED : </a:t>
            </a:r>
            <a:r>
              <a:rPr lang="en-US" sz="1800" b="0" dirty="0">
                <a:solidFill>
                  <a:schemeClr val="tx1">
                    <a:lumMod val="95000"/>
                    <a:lumOff val="5000"/>
                  </a:schemeClr>
                </a:solidFill>
                <a:latin typeface="+mn-lt"/>
                <a:cs typeface="Times New Roman" panose="02020603050405020304" pitchFamily="18" charset="0"/>
              </a:rPr>
              <a:t> Snowflake, GIT-HUB</a:t>
            </a:r>
          </a:p>
          <a:p>
            <a:pPr marL="342900" lvl="0" indent="-342900" algn="just">
              <a:buFont typeface="Wingdings" panose="05000000000000000000" pitchFamily="2" charset="2"/>
              <a:buChar char="Ø"/>
            </a:pPr>
            <a:endParaRPr lang="en-US" sz="1800" b="0" dirty="0">
              <a:solidFill>
                <a:schemeClr val="tx1">
                  <a:lumMod val="95000"/>
                  <a:lumOff val="5000"/>
                </a:schemeClr>
              </a:solidFill>
              <a:latin typeface="+mn-lt"/>
              <a:cs typeface="Times New Roman" panose="02020603050405020304" pitchFamily="18" charset="0"/>
            </a:endParaRPr>
          </a:p>
          <a:p>
            <a:pPr marL="342900" lvl="0" indent="-342900" algn="just">
              <a:buFont typeface="Wingdings" panose="05000000000000000000" pitchFamily="2" charset="2"/>
              <a:buChar char="Ø"/>
            </a:pPr>
            <a:r>
              <a:rPr lang="en-US" sz="1800" dirty="0">
                <a:solidFill>
                  <a:schemeClr val="tx1">
                    <a:lumMod val="95000"/>
                    <a:lumOff val="5000"/>
                  </a:schemeClr>
                </a:solidFill>
                <a:latin typeface="+mn-lt"/>
                <a:cs typeface="Times New Roman" panose="02020603050405020304" pitchFamily="18" charset="0"/>
              </a:rPr>
              <a:t>CLOUD PLATFORM </a:t>
            </a:r>
            <a:r>
              <a:rPr lang="en-US" sz="1800" b="0" dirty="0">
                <a:solidFill>
                  <a:schemeClr val="tx1">
                    <a:lumMod val="95000"/>
                    <a:lumOff val="5000"/>
                  </a:schemeClr>
                </a:solidFill>
                <a:latin typeface="+mn-lt"/>
                <a:cs typeface="Times New Roman" panose="02020603050405020304" pitchFamily="18" charset="0"/>
              </a:rPr>
              <a:t>: AWS</a:t>
            </a:r>
          </a:p>
          <a:p>
            <a:pPr lvl="0" algn="just"/>
            <a:endParaRPr lang="en-US" sz="1800" b="0" dirty="0">
              <a:solidFill>
                <a:schemeClr val="tx1">
                  <a:lumMod val="95000"/>
                  <a:lumOff val="5000"/>
                </a:schemeClr>
              </a:solidFill>
              <a:latin typeface="+mn-lt"/>
              <a:cs typeface="Times New Roman" panose="02020603050405020304" pitchFamily="18" charset="0"/>
            </a:endParaRPr>
          </a:p>
          <a:p>
            <a:pPr marL="342900" lvl="0" indent="-342900" algn="just">
              <a:buFont typeface="Wingdings" panose="05000000000000000000" pitchFamily="2" charset="2"/>
              <a:buChar char="Ø"/>
            </a:pPr>
            <a:r>
              <a:rPr lang="en-US" sz="1800" dirty="0">
                <a:solidFill>
                  <a:schemeClr val="tx1">
                    <a:lumMod val="95000"/>
                    <a:lumOff val="5000"/>
                  </a:schemeClr>
                </a:solidFill>
                <a:latin typeface="+mn-lt"/>
                <a:cs typeface="Times New Roman" panose="02020603050405020304" pitchFamily="18" charset="0"/>
              </a:rPr>
              <a:t>LANGUAGES USED : </a:t>
            </a:r>
            <a:r>
              <a:rPr lang="en-US" sz="1800" b="0" dirty="0">
                <a:solidFill>
                  <a:schemeClr val="tx1">
                    <a:lumMod val="95000"/>
                    <a:lumOff val="5000"/>
                  </a:schemeClr>
                </a:solidFill>
                <a:latin typeface="+mn-lt"/>
                <a:cs typeface="Times New Roman" panose="02020603050405020304" pitchFamily="18" charset="0"/>
              </a:rPr>
              <a:t>PYTHON, SQL</a:t>
            </a:r>
            <a:endParaRPr lang="en-US" sz="1800" dirty="0">
              <a:solidFill>
                <a:schemeClr val="tx1">
                  <a:lumMod val="95000"/>
                  <a:lumOff val="5000"/>
                </a:schemeClr>
              </a:solidFill>
              <a:latin typeface="+mn-lt"/>
              <a:cs typeface="Times New Roman" panose="02020603050405020304" pitchFamily="18" charset="0"/>
            </a:endParaRPr>
          </a:p>
        </p:txBody>
      </p:sp>
      <p:pic>
        <p:nvPicPr>
          <p:cNvPr id="8194" name="Picture 2" descr="Python (programming language) - Wikipedia">
            <a:extLst>
              <a:ext uri="{FF2B5EF4-FFF2-40B4-BE49-F238E27FC236}">
                <a16:creationId xmlns:a16="http://schemas.microsoft.com/office/drawing/2014/main" id="{EB405A13-C3C3-DA18-6BFC-78AEC37C24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0600" y="22002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0E8D008-8523-D1F0-FC79-08226F8F614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6998" y="4466487"/>
            <a:ext cx="3469821"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02986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9812" y="556864"/>
            <a:ext cx="8772922"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WORK FLOW</a:t>
            </a:r>
          </a:p>
        </p:txBody>
      </p:sp>
      <p:pic>
        <p:nvPicPr>
          <p:cNvPr id="3" name="object 3"/>
          <p:cNvPicPr/>
          <p:nvPr/>
        </p:nvPicPr>
        <p:blipFill>
          <a:blip r:embed="rId3" cstate="print"/>
          <a:stretch>
            <a:fillRect/>
          </a:stretch>
        </p:blipFill>
        <p:spPr>
          <a:xfrm>
            <a:off x="1039611" y="1133394"/>
            <a:ext cx="1472666" cy="43319"/>
          </a:xfrm>
          <a:prstGeom prst="rect">
            <a:avLst/>
          </a:prstGeom>
        </p:spPr>
      </p:pic>
      <p:pic>
        <p:nvPicPr>
          <p:cNvPr id="5" name="object 5"/>
          <p:cNvPicPr/>
          <p:nvPr/>
        </p:nvPicPr>
        <p:blipFill>
          <a:blip r:embed="rId4"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6" name="Picture 5">
            <a:extLst>
              <a:ext uri="{FF2B5EF4-FFF2-40B4-BE49-F238E27FC236}">
                <a16:creationId xmlns:a16="http://schemas.microsoft.com/office/drawing/2014/main" id="{4ABB379A-CE00-51E7-0F6A-1932B524CAD8}"/>
              </a:ext>
            </a:extLst>
          </p:cNvPr>
          <p:cNvPicPr>
            <a:picLocks noChangeAspect="1"/>
          </p:cNvPicPr>
          <p:nvPr/>
        </p:nvPicPr>
        <p:blipFill>
          <a:blip r:embed="rId6"/>
          <a:stretch>
            <a:fillRect/>
          </a:stretch>
        </p:blipFill>
        <p:spPr>
          <a:xfrm>
            <a:off x="3264117" y="2566229"/>
            <a:ext cx="1631355" cy="630791"/>
          </a:xfrm>
          <a:prstGeom prst="rect">
            <a:avLst/>
          </a:prstGeom>
        </p:spPr>
      </p:pic>
      <p:sp>
        <p:nvSpPr>
          <p:cNvPr id="8" name="Arrow: Bent 7">
            <a:extLst>
              <a:ext uri="{FF2B5EF4-FFF2-40B4-BE49-F238E27FC236}">
                <a16:creationId xmlns:a16="http://schemas.microsoft.com/office/drawing/2014/main" id="{85C4E8D8-D80E-83A1-CB4F-BD322B2168A9}"/>
              </a:ext>
            </a:extLst>
          </p:cNvPr>
          <p:cNvSpPr/>
          <p:nvPr/>
        </p:nvSpPr>
        <p:spPr>
          <a:xfrm>
            <a:off x="4069635" y="1720991"/>
            <a:ext cx="1973643" cy="663818"/>
          </a:xfrm>
          <a:prstGeom prst="bentArrow">
            <a:avLst>
              <a:gd name="adj1" fmla="val 25000"/>
              <a:gd name="adj2" fmla="val 27205"/>
              <a:gd name="adj3" fmla="val 25000"/>
              <a:gd name="adj4" fmla="val 437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Arrow: Bent 13">
            <a:extLst>
              <a:ext uri="{FF2B5EF4-FFF2-40B4-BE49-F238E27FC236}">
                <a16:creationId xmlns:a16="http://schemas.microsoft.com/office/drawing/2014/main" id="{AAD9CA7F-A658-1836-19EF-E30526744AE9}"/>
              </a:ext>
            </a:extLst>
          </p:cNvPr>
          <p:cNvSpPr/>
          <p:nvPr/>
        </p:nvSpPr>
        <p:spPr>
          <a:xfrm rot="5400000">
            <a:off x="9734597" y="1910848"/>
            <a:ext cx="1332789" cy="685800"/>
          </a:xfrm>
          <a:prstGeom prst="ben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30" name="Picture 6" descr="Amazon S3. Amazon S3 is easy-to-use object storage… | by Sanjeev Gautam |  Medium">
            <a:extLst>
              <a:ext uri="{FF2B5EF4-FFF2-40B4-BE49-F238E27FC236}">
                <a16:creationId xmlns:a16="http://schemas.microsoft.com/office/drawing/2014/main" id="{99D15341-9732-5D11-0166-5F5A2721577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53"/>
          <a:stretch/>
        </p:blipFill>
        <p:spPr bwMode="auto">
          <a:xfrm>
            <a:off x="8724900" y="3091028"/>
            <a:ext cx="31623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A4EC4C-24EF-789B-ADC1-855287D0AA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1853" y="4803946"/>
            <a:ext cx="3314700" cy="785087"/>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Bent 18">
            <a:extLst>
              <a:ext uri="{FF2B5EF4-FFF2-40B4-BE49-F238E27FC236}">
                <a16:creationId xmlns:a16="http://schemas.microsoft.com/office/drawing/2014/main" id="{CAA177D4-C7BD-1E13-6E8C-E2A1A117F3A9}"/>
              </a:ext>
            </a:extLst>
          </p:cNvPr>
          <p:cNvSpPr/>
          <p:nvPr/>
        </p:nvSpPr>
        <p:spPr>
          <a:xfrm rot="10800000">
            <a:off x="9175257" y="4658767"/>
            <a:ext cx="1496753" cy="731920"/>
          </a:xfrm>
          <a:prstGeom prst="bentArrow">
            <a:avLst>
              <a:gd name="adj1" fmla="val 25000"/>
              <a:gd name="adj2" fmla="val 25000"/>
              <a:gd name="adj3" fmla="val 25000"/>
              <a:gd name="adj4" fmla="val 4375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0" name="Arrow: Right 19">
            <a:extLst>
              <a:ext uri="{FF2B5EF4-FFF2-40B4-BE49-F238E27FC236}">
                <a16:creationId xmlns:a16="http://schemas.microsoft.com/office/drawing/2014/main" id="{B4C50E1C-67FD-A2C4-52EB-75DF55D8C6B9}"/>
              </a:ext>
            </a:extLst>
          </p:cNvPr>
          <p:cNvSpPr/>
          <p:nvPr/>
        </p:nvSpPr>
        <p:spPr>
          <a:xfrm rot="10800000">
            <a:off x="4079796" y="5030552"/>
            <a:ext cx="978408" cy="337374"/>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46280416-75B9-6273-689F-1B8A72FF88FD}"/>
              </a:ext>
            </a:extLst>
          </p:cNvPr>
          <p:cNvSpPr/>
          <p:nvPr/>
        </p:nvSpPr>
        <p:spPr>
          <a:xfrm>
            <a:off x="1827670" y="4578009"/>
            <a:ext cx="2131137" cy="125136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n w="22225">
                  <a:solidFill>
                    <a:schemeClr val="accent2"/>
                  </a:solidFill>
                  <a:prstDash val="solid"/>
                </a:ln>
                <a:solidFill>
                  <a:schemeClr val="accent2">
                    <a:lumMod val="40000"/>
                    <a:lumOff val="60000"/>
                  </a:schemeClr>
                </a:solidFill>
              </a:rPr>
              <a:t>GIT-HUB</a:t>
            </a:r>
            <a:endParaRPr lang="en-IN" dirty="0"/>
          </a:p>
        </p:txBody>
      </p:sp>
      <p:pic>
        <p:nvPicPr>
          <p:cNvPr id="17" name="Picture 2" descr="Python (programming language) - Wikipedia">
            <a:extLst>
              <a:ext uri="{FF2B5EF4-FFF2-40B4-BE49-F238E27FC236}">
                <a16:creationId xmlns:a16="http://schemas.microsoft.com/office/drawing/2014/main" id="{80799391-9111-10E9-024B-4712CFEB2C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3428" y="85146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2613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0087" y="560055"/>
            <a:ext cx="8772922"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SUPERSTORE DATA SET</a:t>
            </a:r>
          </a:p>
        </p:txBody>
      </p:sp>
      <p:pic>
        <p:nvPicPr>
          <p:cNvPr id="3" name="object 3"/>
          <p:cNvPicPr/>
          <p:nvPr/>
        </p:nvPicPr>
        <p:blipFill>
          <a:blip r:embed="rId3" cstate="print"/>
          <a:stretch>
            <a:fillRect/>
          </a:stretch>
        </p:blipFill>
        <p:spPr>
          <a:xfrm>
            <a:off x="1090087" y="1166772"/>
            <a:ext cx="1472666" cy="43319"/>
          </a:xfrm>
          <a:prstGeom prst="rect">
            <a:avLst/>
          </a:prstGeom>
        </p:spPr>
      </p:pic>
      <p:pic>
        <p:nvPicPr>
          <p:cNvPr id="5" name="object 5"/>
          <p:cNvPicPr/>
          <p:nvPr/>
        </p:nvPicPr>
        <p:blipFill>
          <a:blip r:embed="rId4"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67" y="5610798"/>
            <a:ext cx="11557594" cy="1016052"/>
          </a:xfrm>
          <a:prstGeom prst="rect">
            <a:avLst/>
          </a:prstGeom>
        </p:spPr>
      </p:pic>
      <p:sp>
        <p:nvSpPr>
          <p:cNvPr id="10" name="object 2">
            <a:extLst>
              <a:ext uri="{FF2B5EF4-FFF2-40B4-BE49-F238E27FC236}">
                <a16:creationId xmlns:a16="http://schemas.microsoft.com/office/drawing/2014/main" id="{C076A7C2-C610-4EC1-82F3-8307552764BE}"/>
              </a:ext>
            </a:extLst>
          </p:cNvPr>
          <p:cNvSpPr txBox="1">
            <a:spLocks/>
          </p:cNvSpPr>
          <p:nvPr/>
        </p:nvSpPr>
        <p:spPr>
          <a:xfrm>
            <a:off x="1069468" y="1712058"/>
            <a:ext cx="10568513" cy="2782813"/>
          </a:xfrm>
          <a:prstGeom prst="rect">
            <a:avLst/>
          </a:prstGeom>
        </p:spPr>
        <p:txBody>
          <a:bodyPr vert="horz" wrap="square" lIns="0" tIns="12700" rIns="0" bIns="0" rtlCol="0">
            <a:spAutoFit/>
          </a:bodyPr>
          <a:lstStyle>
            <a:lvl1pPr>
              <a:defRPr sz="6800" b="1" i="0">
                <a:solidFill>
                  <a:schemeClr val="bg1"/>
                </a:solidFill>
                <a:latin typeface="Nunito Sans"/>
                <a:ea typeface="+mj-ea"/>
                <a:cs typeface="Nunito Sans"/>
              </a:defRPr>
            </a:lvl1pPr>
          </a:lstStyle>
          <a:p>
            <a:pPr marL="342900" indent="-342900">
              <a:buFont typeface="Wingdings" panose="05000000000000000000" pitchFamily="2" charset="2"/>
              <a:buChar char="Ø"/>
            </a:pPr>
            <a:r>
              <a:rPr lang="en-US" sz="1800" b="0" i="0" dirty="0">
                <a:solidFill>
                  <a:schemeClr val="tx1"/>
                </a:solidFill>
                <a:effectLst/>
                <a:latin typeface="+mn-lt"/>
              </a:rPr>
              <a:t>With growing demands and cut-throat competitions in the market, a Superstore Giant is seeking  knowledge in understanding what works best for them. </a:t>
            </a:r>
          </a:p>
          <a:p>
            <a:pPr marL="342900" indent="-342900">
              <a:buFont typeface="Wingdings" panose="05000000000000000000" pitchFamily="2" charset="2"/>
              <a:buChar char="Ø"/>
            </a:pPr>
            <a:endParaRPr lang="en-US" sz="1800" b="0" dirty="0">
              <a:solidFill>
                <a:schemeClr val="tx1"/>
              </a:solidFill>
              <a:latin typeface="+mn-lt"/>
            </a:endParaRPr>
          </a:p>
          <a:p>
            <a:pPr marL="342900" indent="-342900">
              <a:buFont typeface="Wingdings" panose="05000000000000000000" pitchFamily="2" charset="2"/>
              <a:buChar char="Ø"/>
            </a:pPr>
            <a:r>
              <a:rPr lang="en-US" sz="1800" b="0" i="0" dirty="0">
                <a:solidFill>
                  <a:schemeClr val="tx1"/>
                </a:solidFill>
                <a:effectLst/>
                <a:latin typeface="+mn-lt"/>
              </a:rPr>
              <a:t>They would like to understand which products, regions, categories and customer segments they should target or avoid.</a:t>
            </a:r>
          </a:p>
          <a:p>
            <a:pPr marL="342900" indent="-342900">
              <a:buFont typeface="Wingdings" panose="05000000000000000000" pitchFamily="2" charset="2"/>
              <a:buChar char="Ø"/>
            </a:pPr>
            <a:endParaRPr lang="en-US" sz="1800" b="0" dirty="0">
              <a:solidFill>
                <a:schemeClr val="tx1"/>
              </a:solidFill>
              <a:latin typeface="+mn-lt"/>
            </a:endParaRPr>
          </a:p>
          <a:p>
            <a:pPr marL="342900" indent="-342900">
              <a:buFont typeface="Wingdings" panose="05000000000000000000" pitchFamily="2" charset="2"/>
              <a:buChar char="Ø"/>
            </a:pPr>
            <a:r>
              <a:rPr lang="en-US" sz="1800" b="0" i="0" dirty="0">
                <a:solidFill>
                  <a:schemeClr val="tx1"/>
                </a:solidFill>
                <a:effectLst/>
                <a:latin typeface="+mn-lt"/>
              </a:rPr>
              <a:t>Dataset containing Information related to Sales, Profits, Products and other interesting facts of a Superstore giant.</a:t>
            </a:r>
            <a:endParaRPr lang="en-US" sz="1800" b="0" dirty="0">
              <a:solidFill>
                <a:schemeClr val="tx1"/>
              </a:solidFill>
              <a:latin typeface="+mn-lt"/>
              <a:cs typeface="Times New Roman" panose="02020603050405020304" pitchFamily="18" charset="0"/>
            </a:endParaRPr>
          </a:p>
          <a:p>
            <a:endParaRPr lang="en-US" sz="1800" b="0" dirty="0">
              <a:solidFill>
                <a:schemeClr val="tx1"/>
              </a:solidFill>
              <a:latin typeface="+mn-lt"/>
              <a:cs typeface="Times New Roman" panose="02020603050405020304" pitchFamily="18" charset="0"/>
            </a:endParaRPr>
          </a:p>
          <a:p>
            <a:pPr marL="285750" indent="-285750">
              <a:buFont typeface="Wingdings" panose="05000000000000000000" pitchFamily="2" charset="2"/>
              <a:buChar char="Ø"/>
            </a:pPr>
            <a:r>
              <a:rPr lang="en-US" sz="1800" b="0" dirty="0">
                <a:solidFill>
                  <a:schemeClr val="tx1"/>
                </a:solidFill>
                <a:latin typeface="+mn-lt"/>
                <a:cs typeface="Times New Roman" panose="02020603050405020304" pitchFamily="18" charset="0"/>
              </a:rPr>
              <a:t>Here, superstore data is downloaded from the Kaggle.  </a:t>
            </a:r>
            <a:endParaRPr lang="en-US" sz="100" b="0" dirty="0">
              <a:solidFill>
                <a:schemeClr val="tx1"/>
              </a:solidFill>
              <a:latin typeface="Times New Roman" panose="02020603050405020304" pitchFamily="18" charset="0"/>
              <a:cs typeface="Times New Roman" panose="02020603050405020304" pitchFamily="18" charset="0"/>
            </a:endParaRPr>
          </a:p>
        </p:txBody>
      </p:sp>
      <p:pic>
        <p:nvPicPr>
          <p:cNvPr id="7170" name="Picture 2" descr="Cover image">
            <a:extLst>
              <a:ext uri="{FF2B5EF4-FFF2-40B4-BE49-F238E27FC236}">
                <a16:creationId xmlns:a16="http://schemas.microsoft.com/office/drawing/2014/main" id="{9673465D-97CE-020D-768F-5CBBFA6DA5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6200" y="3850737"/>
            <a:ext cx="3048000" cy="194940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5FA8D39-A0EB-64A3-3D72-4C6AB57AFCCB}"/>
              </a:ext>
            </a:extLst>
          </p:cNvPr>
          <p:cNvSpPr txBox="1"/>
          <p:nvPr/>
        </p:nvSpPr>
        <p:spPr>
          <a:xfrm>
            <a:off x="685800" y="5795658"/>
            <a:ext cx="7239000" cy="646331"/>
          </a:xfrm>
          <a:prstGeom prst="rect">
            <a:avLst/>
          </a:prstGeom>
          <a:noFill/>
        </p:spPr>
        <p:txBody>
          <a:bodyPr wrap="square">
            <a:spAutoFit/>
          </a:bodyPr>
          <a:lstStyle/>
          <a:p>
            <a:endParaRPr lang="en-US" sz="1800" b="0" dirty="0">
              <a:solidFill>
                <a:schemeClr val="tx1"/>
              </a:solidFill>
              <a:latin typeface="+mn-lt"/>
              <a:cs typeface="Times New Roman" panose="02020603050405020304" pitchFamily="18" charset="0"/>
            </a:endParaRPr>
          </a:p>
          <a:p>
            <a:r>
              <a:rPr lang="en-US" sz="1800" b="0" dirty="0">
                <a:solidFill>
                  <a:schemeClr val="tx1"/>
                </a:solidFill>
                <a:latin typeface="+mn-lt"/>
                <a:cs typeface="Times New Roman" panose="02020603050405020304" pitchFamily="18" charset="0"/>
              </a:rPr>
              <a:t>      </a:t>
            </a:r>
            <a:r>
              <a:rPr lang="en-US" sz="1800" b="0" dirty="0">
                <a:solidFill>
                  <a:schemeClr val="accent1"/>
                </a:solidFill>
                <a:latin typeface="+mn-lt"/>
                <a:cs typeface="Times New Roman" panose="02020603050405020304" pitchFamily="18" charset="0"/>
              </a:rPr>
              <a:t>(</a:t>
            </a:r>
            <a:r>
              <a:rPr lang="en-US" sz="1800" b="0" i="0" u="sng" strike="noStrike" dirty="0">
                <a:solidFill>
                  <a:schemeClr val="accent1"/>
                </a:solidFill>
                <a:effectLst/>
                <a:latin typeface="+mn-lt"/>
                <a:cs typeface="Times New Roman" panose="02020603050405020304" pitchFamily="18" charset="0"/>
                <a:hlinkClick r:id="rId8">
                  <a:extLst>
                    <a:ext uri="{A12FA001-AC4F-418D-AE19-62706E023703}">
                      <ahyp:hlinkClr xmlns:ahyp="http://schemas.microsoft.com/office/drawing/2018/hyperlinkcolor" val="tx"/>
                    </a:ext>
                  </a:extLst>
                </a:hlinkClick>
              </a:rPr>
              <a:t>https://www.kaggle.com/datasets/vivek468/superstore-dataset-final</a:t>
            </a:r>
            <a:r>
              <a:rPr lang="en-US" sz="1800" b="0" dirty="0">
                <a:solidFill>
                  <a:schemeClr val="accent1"/>
                </a:solidFill>
                <a:latin typeface="+mn-lt"/>
                <a:cs typeface="Times New Roman" panose="02020603050405020304" pitchFamily="18" charset="0"/>
              </a:rPr>
              <a:t>)</a:t>
            </a:r>
          </a:p>
        </p:txBody>
      </p:sp>
    </p:spTree>
    <p:extLst>
      <p:ext uri="{BB962C8B-B14F-4D97-AF65-F5344CB8AC3E}">
        <p14:creationId xmlns:p14="http://schemas.microsoft.com/office/powerpoint/2010/main" val="209402878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79552"/>
            <a:ext cx="8620522"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AWS TO SNOWFLAKE</a:t>
            </a:r>
          </a:p>
        </p:txBody>
      </p:sp>
      <p:pic>
        <p:nvPicPr>
          <p:cNvPr id="3" name="object 3"/>
          <p:cNvPicPr/>
          <p:nvPr/>
        </p:nvPicPr>
        <p:blipFill>
          <a:blip r:embed="rId2" cstate="print"/>
          <a:stretch>
            <a:fillRect/>
          </a:stretch>
        </p:blipFill>
        <p:spPr>
          <a:xfrm>
            <a:off x="1066800" y="1153931"/>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object 2">
            <a:extLst>
              <a:ext uri="{FF2B5EF4-FFF2-40B4-BE49-F238E27FC236}">
                <a16:creationId xmlns:a16="http://schemas.microsoft.com/office/drawing/2014/main" id="{2F78774E-4F46-4202-5B0F-B43B51221026}"/>
              </a:ext>
            </a:extLst>
          </p:cNvPr>
          <p:cNvSpPr txBox="1">
            <a:spLocks/>
          </p:cNvSpPr>
          <p:nvPr/>
        </p:nvSpPr>
        <p:spPr>
          <a:xfrm>
            <a:off x="1066801" y="1564131"/>
            <a:ext cx="10515600" cy="1972143"/>
          </a:xfrm>
          <a:prstGeom prst="rect">
            <a:avLst/>
          </a:prstGeom>
        </p:spPr>
        <p:txBody>
          <a:bodyPr vert="horz" wrap="square" lIns="0" tIns="12700" rIns="0" bIns="0" rtlCol="0">
            <a:spAutoFit/>
          </a:bodyPr>
          <a:lstStyle>
            <a:lvl1pPr>
              <a:defRPr sz="6800" b="1" i="0">
                <a:solidFill>
                  <a:schemeClr val="bg1"/>
                </a:solidFill>
                <a:latin typeface="Nunito Sans"/>
                <a:ea typeface="+mj-ea"/>
                <a:cs typeface="Nunito Sans"/>
              </a:defRPr>
            </a:lvl1pPr>
          </a:lstStyle>
          <a:p>
            <a:pPr marL="342900" indent="-342900">
              <a:buFont typeface="Wingdings" panose="05000000000000000000" pitchFamily="2" charset="2"/>
              <a:buChar char="Ø"/>
            </a:pPr>
            <a:r>
              <a:rPr lang="en-US" sz="1800" b="0" dirty="0">
                <a:solidFill>
                  <a:schemeClr val="tx1">
                    <a:lumMod val="95000"/>
                    <a:lumOff val="5000"/>
                  </a:schemeClr>
                </a:solidFill>
                <a:latin typeface="+mn-lt"/>
                <a:cs typeface="Times New Roman" panose="02020603050405020304" pitchFamily="18" charset="0"/>
              </a:rPr>
              <a:t>Exploratory Data Analysis on superstore data to decrease complexity.</a:t>
            </a:r>
          </a:p>
          <a:p>
            <a:endParaRPr lang="en-US" sz="1800" b="0" dirty="0">
              <a:solidFill>
                <a:schemeClr val="tx1">
                  <a:lumMod val="95000"/>
                  <a:lumOff val="5000"/>
                </a:schemeClr>
              </a:solidFill>
              <a:latin typeface="+mn-lt"/>
              <a:cs typeface="Times New Roman" panose="02020603050405020304" pitchFamily="18" charset="0"/>
            </a:endParaRPr>
          </a:p>
          <a:p>
            <a:pPr marL="342900" indent="-342900">
              <a:buFont typeface="Wingdings" panose="05000000000000000000" pitchFamily="2" charset="2"/>
              <a:buChar char="Ø"/>
            </a:pPr>
            <a:r>
              <a:rPr lang="en-US" sz="1800" b="0" dirty="0">
                <a:solidFill>
                  <a:schemeClr val="tx1">
                    <a:lumMod val="95000"/>
                    <a:lumOff val="5000"/>
                  </a:schemeClr>
                </a:solidFill>
                <a:latin typeface="+mn-lt"/>
                <a:cs typeface="Times New Roman" panose="02020603050405020304" pitchFamily="18" charset="0"/>
              </a:rPr>
              <a:t>In order to copy the data from the external stage i.e., AWS s3 Bucket , a storage integration is created in snowflake for connecting it with s3 bucket.</a:t>
            </a:r>
          </a:p>
          <a:p>
            <a:pPr marL="342900" indent="-342900">
              <a:buFont typeface="Wingdings" panose="05000000000000000000" pitchFamily="2" charset="2"/>
              <a:buChar char="Ø"/>
            </a:pPr>
            <a:endParaRPr lang="en-US" sz="1800" b="0" dirty="0">
              <a:solidFill>
                <a:schemeClr val="tx1">
                  <a:lumMod val="95000"/>
                  <a:lumOff val="5000"/>
                </a:schemeClr>
              </a:solidFill>
              <a:latin typeface="+mn-lt"/>
              <a:cs typeface="Times New Roman" panose="02020603050405020304" pitchFamily="18" charset="0"/>
            </a:endParaRPr>
          </a:p>
          <a:p>
            <a:pPr marL="342900" indent="-342900">
              <a:buFont typeface="Wingdings" panose="05000000000000000000" pitchFamily="2" charset="2"/>
              <a:buChar char="Ø"/>
            </a:pPr>
            <a:r>
              <a:rPr lang="en-US" sz="1800" b="0" dirty="0">
                <a:solidFill>
                  <a:schemeClr val="tx1">
                    <a:lumMod val="95000"/>
                    <a:lumOff val="5000"/>
                  </a:schemeClr>
                </a:solidFill>
                <a:latin typeface="+mn-lt"/>
                <a:cs typeface="Times New Roman" panose="02020603050405020304" pitchFamily="18" charset="0"/>
              </a:rPr>
              <a:t>Stages and tables are created for copying the data from s3 bucket into snowflake.</a:t>
            </a:r>
          </a:p>
          <a:p>
            <a:endParaRPr lang="en-US" sz="1800" b="0" dirty="0">
              <a:solidFill>
                <a:schemeClr val="tx1">
                  <a:lumMod val="95000"/>
                  <a:lumOff val="5000"/>
                </a:schemeClr>
              </a:solidFill>
              <a:latin typeface="+mn-lt"/>
              <a:cs typeface="Times New Roman" panose="02020603050405020304" pitchFamily="18" charset="0"/>
            </a:endParaRPr>
          </a:p>
          <a:p>
            <a:pPr lvl="1">
              <a:lnSpc>
                <a:spcPct val="150000"/>
              </a:lnSpc>
            </a:pPr>
            <a:endParaRPr lang="en-US" sz="100" b="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146" name="Picture 2" descr="Option 1: Configuring a Snowflake Storage Integration to Access Amazon S3 —  Snowflake Documentation">
            <a:extLst>
              <a:ext uri="{FF2B5EF4-FFF2-40B4-BE49-F238E27FC236}">
                <a16:creationId xmlns:a16="http://schemas.microsoft.com/office/drawing/2014/main" id="{B0CDBD08-1C89-A31B-A022-90E92C9250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912544"/>
            <a:ext cx="8686800" cy="234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9375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937054" y="1116111"/>
            <a:ext cx="1472666" cy="43319"/>
          </a:xfrm>
          <a:prstGeom prst="rect">
            <a:avLst/>
          </a:prstGeom>
        </p:spPr>
      </p:pic>
      <p:pic>
        <p:nvPicPr>
          <p:cNvPr id="5" name="object 5"/>
          <p:cNvPicPr/>
          <p:nvPr/>
        </p:nvPicPr>
        <p:blipFill>
          <a:blip r:embed="rId4"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object 2">
            <a:extLst>
              <a:ext uri="{FF2B5EF4-FFF2-40B4-BE49-F238E27FC236}">
                <a16:creationId xmlns:a16="http://schemas.microsoft.com/office/drawing/2014/main" id="{8CE18F44-9E7C-412C-9D58-DDB0B976FCDF}"/>
              </a:ext>
            </a:extLst>
          </p:cNvPr>
          <p:cNvSpPr txBox="1">
            <a:spLocks/>
          </p:cNvSpPr>
          <p:nvPr/>
        </p:nvSpPr>
        <p:spPr>
          <a:xfrm>
            <a:off x="937054" y="531053"/>
            <a:ext cx="9644449" cy="628377"/>
          </a:xfrm>
          <a:prstGeom prst="rect">
            <a:avLst/>
          </a:prstGeom>
        </p:spPr>
        <p:txBody>
          <a:bodyPr vert="horz" wrap="square" lIns="0" tIns="12700" rIns="0" bIns="0" rtlCol="0">
            <a:spAutoFit/>
          </a:bodyPr>
          <a:lstStyle>
            <a:lvl1pPr>
              <a:defRPr sz="6800" b="1" i="0">
                <a:solidFill>
                  <a:schemeClr val="bg1"/>
                </a:solidFill>
                <a:latin typeface="Nunito Sans"/>
                <a:ea typeface="+mj-ea"/>
                <a:cs typeface="Nunito Sans"/>
              </a:defRPr>
            </a:lvl1pPr>
          </a:lstStyle>
          <a:p>
            <a:r>
              <a:rPr lang="en-US" sz="4000" b="0" dirty="0">
                <a:solidFill>
                  <a:srgbClr val="101386"/>
                </a:solidFill>
                <a:latin typeface="Rockwell" panose="02060603020205020403" pitchFamily="18" charset="0"/>
                <a:cs typeface="Times New Roman" panose="02020603050405020304" pitchFamily="18" charset="0"/>
              </a:rPr>
              <a:t>TASK SCHEDULING</a:t>
            </a:r>
          </a:p>
        </p:txBody>
      </p:sp>
      <p:sp>
        <p:nvSpPr>
          <p:cNvPr id="12" name="TextBox 11">
            <a:extLst>
              <a:ext uri="{FF2B5EF4-FFF2-40B4-BE49-F238E27FC236}">
                <a16:creationId xmlns:a16="http://schemas.microsoft.com/office/drawing/2014/main" id="{080A2E24-54AF-4A1A-BE2B-34EC1C565571}"/>
              </a:ext>
            </a:extLst>
          </p:cNvPr>
          <p:cNvSpPr txBox="1"/>
          <p:nvPr/>
        </p:nvSpPr>
        <p:spPr>
          <a:xfrm>
            <a:off x="1066800" y="2207463"/>
            <a:ext cx="7200900" cy="2862322"/>
          </a:xfrm>
          <a:prstGeom prst="rect">
            <a:avLst/>
          </a:prstGeom>
          <a:noFill/>
        </p:spPr>
        <p:txBody>
          <a:bodyPr wrap="square" anchor="ctr">
            <a:spAutoFit/>
          </a:bodyPr>
          <a:lstStyle/>
          <a:p>
            <a:pPr marL="342900" indent="-342900">
              <a:buFont typeface="Wingdings" panose="05000000000000000000" pitchFamily="2" charset="2"/>
              <a:buChar char="Ø"/>
            </a:pPr>
            <a:r>
              <a:rPr lang="en-US" dirty="0">
                <a:solidFill>
                  <a:schemeClr val="tx1">
                    <a:lumMod val="95000"/>
                    <a:lumOff val="5000"/>
                  </a:schemeClr>
                </a:solidFill>
                <a:latin typeface="+mn-lt"/>
                <a:ea typeface="+mn-lt"/>
                <a:cs typeface="Times New Roman" panose="02020603050405020304" pitchFamily="18" charset="0"/>
              </a:rPr>
              <a:t>A task  is created for scheduling, from where and when it has to be performed.</a:t>
            </a:r>
          </a:p>
          <a:p>
            <a:pPr marL="342900" indent="-342900">
              <a:buFont typeface="Wingdings" panose="05000000000000000000" pitchFamily="2" charset="2"/>
              <a:buChar char="Ø"/>
            </a:pPr>
            <a:endParaRPr lang="en-US" dirty="0">
              <a:solidFill>
                <a:schemeClr val="tx1">
                  <a:lumMod val="95000"/>
                  <a:lumOff val="5000"/>
                </a:schemeClr>
              </a:solidFill>
              <a:latin typeface="+mn-lt"/>
              <a:ea typeface="+mn-lt"/>
              <a:cs typeface="Times New Roman" panose="02020603050405020304" pitchFamily="18" charset="0"/>
            </a:endParaRPr>
          </a:p>
          <a:p>
            <a:pPr marL="285750" indent="-285750">
              <a:buFont typeface="Wingdings" panose="05000000000000000000" pitchFamily="2" charset="2"/>
              <a:buChar char="Ø"/>
            </a:pPr>
            <a:r>
              <a:rPr lang="en-US" i="0" dirty="0">
                <a:solidFill>
                  <a:srgbClr val="000000"/>
                </a:solidFill>
                <a:effectLst/>
                <a:latin typeface="+mn-lt"/>
              </a:rPr>
              <a:t>The cron expression is used to schedule a job in specific time zone in unique environment.</a:t>
            </a:r>
          </a:p>
          <a:p>
            <a:pPr marL="285750" indent="-285750">
              <a:buFont typeface="Wingdings" panose="05000000000000000000" pitchFamily="2" charset="2"/>
              <a:buChar char="Ø"/>
            </a:pPr>
            <a:endParaRPr lang="en-US" dirty="0">
              <a:solidFill>
                <a:srgbClr val="000000"/>
              </a:solidFill>
              <a:latin typeface="+mn-lt"/>
              <a:ea typeface="+mn-lt"/>
              <a:cs typeface="Times New Roman" panose="02020603050405020304" pitchFamily="18" charset="0"/>
            </a:endParaRPr>
          </a:p>
          <a:p>
            <a:pPr marL="285750" indent="-285750">
              <a:buFont typeface="Wingdings" panose="05000000000000000000" pitchFamily="2" charset="2"/>
              <a:buChar char="Ø"/>
            </a:pPr>
            <a:r>
              <a:rPr lang="en-US" b="0" i="0" dirty="0">
                <a:solidFill>
                  <a:srgbClr val="000000"/>
                </a:solidFill>
                <a:effectLst/>
                <a:latin typeface="+mn-lt"/>
              </a:rPr>
              <a:t>Tasks scheduled during specific times on days when the transition from standard time to daylight saving time (or the reverse) occurs can have unexpected behaviors.</a:t>
            </a:r>
            <a:endParaRPr lang="en-US" dirty="0">
              <a:solidFill>
                <a:schemeClr val="tx1">
                  <a:lumMod val="95000"/>
                  <a:lumOff val="5000"/>
                </a:schemeClr>
              </a:solidFill>
              <a:latin typeface="+mn-lt"/>
              <a:ea typeface="+mn-lt"/>
              <a:cs typeface="Times New Roman" panose="02020603050405020304" pitchFamily="18" charset="0"/>
            </a:endParaRPr>
          </a:p>
          <a:p>
            <a:pPr marL="342900" indent="-342900">
              <a:buFont typeface="Wingdings" panose="05000000000000000000" pitchFamily="2" charset="2"/>
              <a:buChar char="Ø"/>
            </a:pPr>
            <a:endParaRPr lang="en-US" dirty="0">
              <a:solidFill>
                <a:schemeClr val="tx1">
                  <a:lumMod val="95000"/>
                  <a:lumOff val="5000"/>
                </a:schemeClr>
              </a:solidFill>
              <a:latin typeface="+mn-lt"/>
              <a:ea typeface="+mn-lt"/>
              <a:cs typeface="Times New Roman" panose="02020603050405020304" pitchFamily="18" charset="0"/>
            </a:endParaRPr>
          </a:p>
        </p:txBody>
      </p:sp>
      <p:pic>
        <p:nvPicPr>
          <p:cNvPr id="5122" name="Picture 2" descr="Schedule icon for website &amp;#8211; Schedule stock image - Icons for website">
            <a:extLst>
              <a:ext uri="{FF2B5EF4-FFF2-40B4-BE49-F238E27FC236}">
                <a16:creationId xmlns:a16="http://schemas.microsoft.com/office/drawing/2014/main" id="{935AB96C-99BF-6E15-31BA-419858A746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0000" t="9608" r="10001" b="10499"/>
          <a:stretch/>
        </p:blipFill>
        <p:spPr bwMode="auto">
          <a:xfrm>
            <a:off x="8413251" y="1682878"/>
            <a:ext cx="3461546" cy="328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99867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31314"/>
            <a:ext cx="10525523"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SLOWLY CHANGING DIMENSION</a:t>
            </a:r>
          </a:p>
        </p:txBody>
      </p:sp>
      <p:pic>
        <p:nvPicPr>
          <p:cNvPr id="3" name="object 3"/>
          <p:cNvPicPr/>
          <p:nvPr/>
        </p:nvPicPr>
        <p:blipFill>
          <a:blip r:embed="rId2" cstate="print"/>
          <a:stretch>
            <a:fillRect/>
          </a:stretch>
        </p:blipFill>
        <p:spPr>
          <a:xfrm>
            <a:off x="1066800" y="1107031"/>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0" name="TextBox 9">
            <a:extLst>
              <a:ext uri="{FF2B5EF4-FFF2-40B4-BE49-F238E27FC236}">
                <a16:creationId xmlns:a16="http://schemas.microsoft.com/office/drawing/2014/main" id="{5B6E4AEB-3D71-4B0E-9205-71911A9DB6F4}"/>
              </a:ext>
            </a:extLst>
          </p:cNvPr>
          <p:cNvSpPr txBox="1"/>
          <p:nvPr/>
        </p:nvSpPr>
        <p:spPr>
          <a:xfrm>
            <a:off x="1074761" y="1921851"/>
            <a:ext cx="7086600" cy="2585323"/>
          </a:xfrm>
          <a:prstGeom prst="rect">
            <a:avLst/>
          </a:prstGeom>
          <a:noFill/>
        </p:spPr>
        <p:txBody>
          <a:bodyPr wrap="square">
            <a:spAutoFit/>
          </a:bodyPr>
          <a:lstStyle/>
          <a:p>
            <a:pPr marL="285750" indent="-285750">
              <a:buFont typeface="Wingdings" panose="05000000000000000000" pitchFamily="2" charset="2"/>
              <a:buChar char="Ø"/>
            </a:pPr>
            <a:r>
              <a:rPr lang="en-US" dirty="0">
                <a:latin typeface="+mn-lt"/>
              </a:rPr>
              <a:t>A Slowly Changing Dimension (SCD) is a dimension that stores and manages both current and historical data over time in a data warehouse</a:t>
            </a:r>
            <a:r>
              <a:rPr lang="en-US" dirty="0">
                <a:solidFill>
                  <a:schemeClr val="tx1">
                    <a:lumMod val="95000"/>
                    <a:lumOff val="5000"/>
                  </a:schemeClr>
                </a:solidFill>
                <a:latin typeface="+mn-lt"/>
                <a:ea typeface="+mn-lt"/>
                <a:cs typeface="Times New Roman" panose="02020603050405020304" pitchFamily="18" charset="0"/>
              </a:rPr>
              <a:t>.</a:t>
            </a:r>
          </a:p>
          <a:p>
            <a:pPr marL="342900" indent="-342900">
              <a:buFont typeface="Wingdings" panose="05000000000000000000" pitchFamily="2" charset="2"/>
              <a:buChar char="Ø"/>
            </a:pPr>
            <a:endParaRPr lang="en-US" dirty="0">
              <a:solidFill>
                <a:schemeClr val="tx1">
                  <a:lumMod val="95000"/>
                  <a:lumOff val="5000"/>
                </a:schemeClr>
              </a:solidFill>
              <a:latin typeface="+mn-lt"/>
              <a:ea typeface="+mn-lt"/>
              <a:cs typeface="Times New Roman" panose="02020603050405020304" pitchFamily="18" charset="0"/>
            </a:endParaRPr>
          </a:p>
          <a:p>
            <a:pPr marL="342900" indent="-342900">
              <a:buFont typeface="Wingdings" panose="05000000000000000000" pitchFamily="2" charset="2"/>
              <a:buChar char="Ø"/>
            </a:pPr>
            <a:r>
              <a:rPr lang="en-US" dirty="0">
                <a:solidFill>
                  <a:schemeClr val="tx1">
                    <a:lumMod val="95000"/>
                    <a:lumOff val="5000"/>
                  </a:schemeClr>
                </a:solidFill>
                <a:latin typeface="+mn-lt"/>
                <a:ea typeface="+mn-lt"/>
                <a:cs typeface="Times New Roman" panose="02020603050405020304" pitchFamily="18" charset="0"/>
              </a:rPr>
              <a:t>Stream is a methodology which captures DML changes on particular table.</a:t>
            </a:r>
          </a:p>
          <a:p>
            <a:endParaRPr lang="en-US" dirty="0">
              <a:solidFill>
                <a:schemeClr val="tx1">
                  <a:lumMod val="95000"/>
                  <a:lumOff val="5000"/>
                </a:schemeClr>
              </a:solidFill>
              <a:latin typeface="+mn-lt"/>
              <a:ea typeface="+mn-lt"/>
              <a:cs typeface="Times New Roman" panose="02020603050405020304" pitchFamily="18" charset="0"/>
            </a:endParaRPr>
          </a:p>
          <a:p>
            <a:pPr marL="342900" indent="-342900">
              <a:buFont typeface="Wingdings" panose="05000000000000000000" pitchFamily="2" charset="2"/>
              <a:buChar char="Ø"/>
            </a:pPr>
            <a:r>
              <a:rPr lang="en-US" dirty="0">
                <a:solidFill>
                  <a:schemeClr val="tx1">
                    <a:lumMod val="95000"/>
                    <a:lumOff val="5000"/>
                  </a:schemeClr>
                </a:solidFill>
                <a:latin typeface="+mn-lt"/>
                <a:ea typeface="+mn-lt"/>
                <a:cs typeface="Times New Roman" panose="02020603050405020304" pitchFamily="18" charset="0"/>
              </a:rPr>
              <a:t>Here, SCD2 is used which has the capability of storing each and every change in table i.e., contains complete history.</a:t>
            </a:r>
          </a:p>
        </p:txBody>
      </p:sp>
      <p:pic>
        <p:nvPicPr>
          <p:cNvPr id="6" name="Picture 5">
            <a:extLst>
              <a:ext uri="{FF2B5EF4-FFF2-40B4-BE49-F238E27FC236}">
                <a16:creationId xmlns:a16="http://schemas.microsoft.com/office/drawing/2014/main" id="{2D58BF96-E627-4505-4E70-0A253E9582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3202" y="2057400"/>
            <a:ext cx="2086266" cy="2191056"/>
          </a:xfrm>
          <a:prstGeom prst="rect">
            <a:avLst/>
          </a:prstGeom>
        </p:spPr>
      </p:pic>
    </p:spTree>
    <p:extLst>
      <p:ext uri="{BB962C8B-B14F-4D97-AF65-F5344CB8AC3E}">
        <p14:creationId xmlns:p14="http://schemas.microsoft.com/office/powerpoint/2010/main" val="114306914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557" y="553428"/>
            <a:ext cx="7172723" cy="628377"/>
          </a:xfrm>
          <a:prstGeom prst="rect">
            <a:avLst/>
          </a:prstGeom>
        </p:spPr>
        <p:txBody>
          <a:bodyPr vert="horz" wrap="square" lIns="0" tIns="12700" rIns="0" bIns="0" rtlCol="0">
            <a:spAutoFit/>
          </a:bodyPr>
          <a:lstStyle/>
          <a:p>
            <a:r>
              <a:rPr lang="en-US" sz="4000" b="0" dirty="0">
                <a:solidFill>
                  <a:srgbClr val="101386"/>
                </a:solidFill>
                <a:latin typeface="Rockwell" panose="02060603020205020403" pitchFamily="18" charset="0"/>
                <a:cs typeface="Times New Roman" panose="02020603050405020304" pitchFamily="18" charset="0"/>
              </a:rPr>
              <a:t>ANALYSIS ON THE DATASET</a:t>
            </a:r>
          </a:p>
        </p:txBody>
      </p:sp>
      <p:pic>
        <p:nvPicPr>
          <p:cNvPr id="3" name="object 3"/>
          <p:cNvPicPr/>
          <p:nvPr/>
        </p:nvPicPr>
        <p:blipFill>
          <a:blip r:embed="rId2" cstate="print"/>
          <a:stretch>
            <a:fillRect/>
          </a:stretch>
        </p:blipFill>
        <p:spPr>
          <a:xfrm>
            <a:off x="791557" y="1160145"/>
            <a:ext cx="1472666" cy="43319"/>
          </a:xfrm>
          <a:prstGeom prst="rect">
            <a:avLst/>
          </a:prstGeom>
        </p:spPr>
      </p:pic>
      <p:pic>
        <p:nvPicPr>
          <p:cNvPr id="5" name="object 5"/>
          <p:cNvPicPr/>
          <p:nvPr/>
        </p:nvPicPr>
        <p:blipFill>
          <a:blip r:embed="rId3" cstate="print"/>
          <a:stretch>
            <a:fillRect/>
          </a:stretch>
        </p:blipFill>
        <p:spPr>
          <a:xfrm>
            <a:off x="11742027" y="0"/>
            <a:ext cx="449668" cy="799922"/>
          </a:xfrm>
          <a:prstGeom prst="rect">
            <a:avLst/>
          </a:prstGeom>
        </p:spPr>
      </p:pic>
      <p:pic>
        <p:nvPicPr>
          <p:cNvPr id="7" name="Picture 6">
            <a:extLst>
              <a:ext uri="{FF2B5EF4-FFF2-40B4-BE49-F238E27FC236}">
                <a16:creationId xmlns:a16="http://schemas.microsoft.com/office/drawing/2014/main" id="{456B3E81-8AE3-4C12-838F-2379F2962A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732" y="11455"/>
            <a:ext cx="2016523" cy="649768"/>
          </a:xfrm>
          <a:prstGeom prst="rect">
            <a:avLst/>
          </a:prstGeom>
        </p:spPr>
      </p:pic>
      <p:pic>
        <p:nvPicPr>
          <p:cNvPr id="9" name="Picture 8">
            <a:extLst>
              <a:ext uri="{FF2B5EF4-FFF2-40B4-BE49-F238E27FC236}">
                <a16:creationId xmlns:a16="http://schemas.microsoft.com/office/drawing/2014/main" id="{83589043-C9E7-4A63-BD9F-BCEF1F346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03" y="5686499"/>
            <a:ext cx="11557594" cy="1016052"/>
          </a:xfrm>
          <a:prstGeom prst="rect">
            <a:avLst/>
          </a:prstGeom>
        </p:spPr>
      </p:pic>
      <p:sp>
        <p:nvSpPr>
          <p:cNvPr id="12" name="TextBox 11">
            <a:extLst>
              <a:ext uri="{FF2B5EF4-FFF2-40B4-BE49-F238E27FC236}">
                <a16:creationId xmlns:a16="http://schemas.microsoft.com/office/drawing/2014/main" id="{E44F75F9-C950-41AB-AEE9-78E3F27E7101}"/>
              </a:ext>
            </a:extLst>
          </p:cNvPr>
          <p:cNvSpPr txBox="1"/>
          <p:nvPr/>
        </p:nvSpPr>
        <p:spPr>
          <a:xfrm>
            <a:off x="824508" y="1695892"/>
            <a:ext cx="9876444" cy="3373359"/>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b="0" i="0" dirty="0">
                <a:solidFill>
                  <a:schemeClr val="tx1">
                    <a:lumMod val="95000"/>
                    <a:lumOff val="5000"/>
                  </a:schemeClr>
                </a:solidFill>
                <a:effectLst/>
                <a:latin typeface="+mn-lt"/>
                <a:cs typeface="Times New Roman" panose="02020603050405020304" pitchFamily="18" charset="0"/>
              </a:rPr>
              <a:t>The following analysis are performed on our superstore dataset.</a:t>
            </a:r>
          </a:p>
          <a:p>
            <a:pPr algn="just">
              <a:lnSpc>
                <a:spcPct val="150000"/>
              </a:lnSpc>
            </a:pPr>
            <a:endParaRPr lang="en-US" b="0" i="0" dirty="0">
              <a:solidFill>
                <a:schemeClr val="tx1">
                  <a:lumMod val="95000"/>
                  <a:lumOff val="5000"/>
                </a:schemeClr>
              </a:solidFill>
              <a:effectLst/>
              <a:latin typeface="+mn-lt"/>
              <a:cs typeface="Times New Roman" panose="02020603050405020304" pitchFamily="18" charset="0"/>
            </a:endParaRPr>
          </a:p>
          <a:p>
            <a:pPr marL="457200" indent="-457200" algn="just">
              <a:lnSpc>
                <a:spcPct val="150000"/>
              </a:lnSpc>
              <a:buFont typeface="+mj-lt"/>
              <a:buAutoNum type="arabicPeriod"/>
            </a:pPr>
            <a:r>
              <a:rPr lang="en-US" b="0" i="0" dirty="0">
                <a:solidFill>
                  <a:schemeClr val="tx1">
                    <a:lumMod val="95000"/>
                    <a:lumOff val="5000"/>
                  </a:schemeClr>
                </a:solidFill>
                <a:effectLst/>
                <a:latin typeface="+mn-lt"/>
                <a:cs typeface="Times New Roman" panose="02020603050405020304" pitchFamily="18" charset="0"/>
              </a:rPr>
              <a:t>Calculate the number of Orders those with Ship Mode a ‘Second Class’?</a:t>
            </a:r>
            <a:endParaRPr lang="en-US" dirty="0">
              <a:solidFill>
                <a:schemeClr val="tx1">
                  <a:lumMod val="95000"/>
                  <a:lumOff val="5000"/>
                </a:schemeClr>
              </a:solidFill>
              <a:latin typeface="+mn-lt"/>
              <a:cs typeface="Times New Roman" panose="02020603050405020304" pitchFamily="18" charset="0"/>
            </a:endParaRPr>
          </a:p>
          <a:p>
            <a:pPr marL="457200" indent="-457200" algn="just">
              <a:lnSpc>
                <a:spcPct val="150000"/>
              </a:lnSpc>
              <a:buFont typeface="+mj-lt"/>
              <a:buAutoNum type="arabicPeriod"/>
            </a:pPr>
            <a:r>
              <a:rPr lang="en-US" b="0" i="0" dirty="0">
                <a:solidFill>
                  <a:schemeClr val="tx1">
                    <a:lumMod val="95000"/>
                    <a:lumOff val="5000"/>
                  </a:schemeClr>
                </a:solidFill>
                <a:effectLst/>
                <a:latin typeface="+mn-lt"/>
                <a:cs typeface="Times New Roman" panose="02020603050405020304" pitchFamily="18" charset="0"/>
              </a:rPr>
              <a:t>List down the most valuable customers Country wise? </a:t>
            </a:r>
            <a:endParaRPr lang="en-US" dirty="0">
              <a:solidFill>
                <a:schemeClr val="tx1">
                  <a:lumMod val="95000"/>
                  <a:lumOff val="5000"/>
                </a:schemeClr>
              </a:solidFill>
              <a:latin typeface="+mn-lt"/>
              <a:cs typeface="Times New Roman" panose="02020603050405020304" pitchFamily="18" charset="0"/>
            </a:endParaRPr>
          </a:p>
          <a:p>
            <a:pPr marL="457200" indent="-457200" algn="just">
              <a:lnSpc>
                <a:spcPct val="150000"/>
              </a:lnSpc>
              <a:buFont typeface="+mj-lt"/>
              <a:buAutoNum type="arabicPeriod"/>
            </a:pPr>
            <a:r>
              <a:rPr lang="en-US" b="0" i="0" dirty="0">
                <a:solidFill>
                  <a:schemeClr val="tx1">
                    <a:lumMod val="95000"/>
                    <a:lumOff val="5000"/>
                  </a:schemeClr>
                </a:solidFill>
                <a:effectLst/>
                <a:latin typeface="+mn-lt"/>
                <a:cs typeface="Times New Roman" panose="02020603050405020304" pitchFamily="18" charset="0"/>
              </a:rPr>
              <a:t>Total Sales for Category ‘Furniture’?</a:t>
            </a:r>
            <a:endParaRPr lang="en-US" dirty="0">
              <a:solidFill>
                <a:schemeClr val="tx1">
                  <a:lumMod val="95000"/>
                  <a:lumOff val="5000"/>
                </a:schemeClr>
              </a:solidFill>
              <a:latin typeface="+mn-lt"/>
              <a:cs typeface="Times New Roman" panose="02020603050405020304" pitchFamily="18" charset="0"/>
            </a:endParaRPr>
          </a:p>
          <a:p>
            <a:pPr marL="457200" indent="-457200" algn="just">
              <a:lnSpc>
                <a:spcPct val="150000"/>
              </a:lnSpc>
              <a:buFont typeface="+mj-lt"/>
              <a:buAutoNum type="arabicPeriod"/>
            </a:pPr>
            <a:r>
              <a:rPr lang="en-US" b="0" i="0" dirty="0">
                <a:solidFill>
                  <a:schemeClr val="tx1">
                    <a:lumMod val="95000"/>
                    <a:lumOff val="5000"/>
                  </a:schemeClr>
                </a:solidFill>
                <a:effectLst/>
                <a:latin typeface="+mn-lt"/>
                <a:cs typeface="Times New Roman" panose="02020603050405020304" pitchFamily="18" charset="0"/>
              </a:rPr>
              <a:t>Which Product provides the maximum profit?</a:t>
            </a:r>
            <a:endParaRPr lang="en-US" dirty="0">
              <a:solidFill>
                <a:schemeClr val="tx1">
                  <a:lumMod val="95000"/>
                  <a:lumOff val="5000"/>
                </a:schemeClr>
              </a:solidFill>
              <a:latin typeface="+mn-lt"/>
              <a:cs typeface="Times New Roman" panose="02020603050405020304" pitchFamily="18" charset="0"/>
            </a:endParaRPr>
          </a:p>
          <a:p>
            <a:pPr marL="457200" indent="-457200" algn="just">
              <a:lnSpc>
                <a:spcPct val="150000"/>
              </a:lnSpc>
              <a:buFont typeface="+mj-lt"/>
              <a:buAutoNum type="arabicPeriod"/>
            </a:pPr>
            <a:r>
              <a:rPr lang="en-US" b="0" i="0" dirty="0">
                <a:solidFill>
                  <a:schemeClr val="tx1">
                    <a:lumMod val="95000"/>
                    <a:lumOff val="5000"/>
                  </a:schemeClr>
                </a:solidFill>
                <a:effectLst/>
                <a:latin typeface="+mn-lt"/>
                <a:cs typeface="Times New Roman" panose="02020603050405020304" pitchFamily="18" charset="0"/>
              </a:rPr>
              <a:t>Calculate the total profit made by each product category country wise?</a:t>
            </a:r>
            <a:endParaRPr lang="en-US" dirty="0">
              <a:solidFill>
                <a:schemeClr val="tx1">
                  <a:lumMod val="95000"/>
                  <a:lumOff val="5000"/>
                </a:schemeClr>
              </a:solidFill>
              <a:latin typeface="+mn-lt"/>
              <a:cs typeface="Times New Roman" panose="02020603050405020304" pitchFamily="18" charset="0"/>
            </a:endParaRPr>
          </a:p>
          <a:p>
            <a:pPr marL="457200" indent="-457200" algn="just">
              <a:lnSpc>
                <a:spcPct val="150000"/>
              </a:lnSpc>
              <a:buFont typeface="+mj-lt"/>
              <a:buAutoNum type="arabicPeriod"/>
            </a:pPr>
            <a:r>
              <a:rPr lang="en-US" b="0" i="0" dirty="0">
                <a:solidFill>
                  <a:schemeClr val="tx1">
                    <a:lumMod val="95000"/>
                    <a:lumOff val="5000"/>
                  </a:schemeClr>
                </a:solidFill>
                <a:effectLst/>
                <a:latin typeface="+mn-lt"/>
                <a:cs typeface="Times New Roman" panose="02020603050405020304" pitchFamily="18" charset="0"/>
              </a:rPr>
              <a:t>Which region of United States have majority loss?</a:t>
            </a:r>
            <a:endParaRPr lang="en-US" dirty="0">
              <a:solidFill>
                <a:schemeClr val="tx1">
                  <a:lumMod val="95000"/>
                  <a:lumOff val="5000"/>
                </a:schemeClr>
              </a:solidFill>
              <a:latin typeface="+mn-lt"/>
              <a:cs typeface="Times New Roman" panose="02020603050405020304" pitchFamily="18" charset="0"/>
            </a:endParaRPr>
          </a:p>
        </p:txBody>
      </p:sp>
      <p:pic>
        <p:nvPicPr>
          <p:cNvPr id="3074" name="Picture 2" descr="Data Analysis: What it is + Free Guide with Examples | QuestionPro">
            <a:extLst>
              <a:ext uri="{FF2B5EF4-FFF2-40B4-BE49-F238E27FC236}">
                <a16:creationId xmlns:a16="http://schemas.microsoft.com/office/drawing/2014/main" id="{96D2DA2B-C0B7-1EEF-8F04-D55DE7CAED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677" t="7758" r="5645" b="11630"/>
          <a:stretch/>
        </p:blipFill>
        <p:spPr bwMode="auto">
          <a:xfrm>
            <a:off x="8153399" y="2855313"/>
            <a:ext cx="3813461" cy="227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701565"/>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1187</TotalTime>
  <Words>884</Words>
  <Application>Microsoft Office PowerPoint</Application>
  <PresentationFormat>Widescreen</PresentationFormat>
  <Paragraphs>101</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Calibri</vt:lpstr>
      <vt:lpstr>Nunito Sans</vt:lpstr>
      <vt:lpstr>Rockwell</vt:lpstr>
      <vt:lpstr>Times New Roman</vt:lpstr>
      <vt:lpstr>Wingdings</vt:lpstr>
      <vt:lpstr>Office Theme</vt:lpstr>
      <vt:lpstr>SUPERSTORE DATA ANALYSIS USING SNOWFLAKE</vt:lpstr>
      <vt:lpstr>WHAT IS SNOWFLAKE?</vt:lpstr>
      <vt:lpstr>INTRODUCTION</vt:lpstr>
      <vt:lpstr>WORK FLOW</vt:lpstr>
      <vt:lpstr>SUPERSTORE DATA SET</vt:lpstr>
      <vt:lpstr>AWS TO SNOWFLAKE</vt:lpstr>
      <vt:lpstr>PowerPoint Presentation</vt:lpstr>
      <vt:lpstr>SLOWLY CHANGING DIMENSION</vt:lpstr>
      <vt:lpstr>ANALYSIS ON THE DATASET</vt:lpstr>
      <vt:lpstr>ROW LEVEL SECURITY</vt:lpstr>
      <vt:lpstr>GIT-HUB</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ppt2</dc:title>
  <dc:creator>Meghana Male</dc:creator>
  <cp:lastModifiedBy>Tejaswini  Halmare</cp:lastModifiedBy>
  <cp:revision>29</cp:revision>
  <dcterms:created xsi:type="dcterms:W3CDTF">2022-05-23T11:27:01Z</dcterms:created>
  <dcterms:modified xsi:type="dcterms:W3CDTF">2022-06-16T08:39:57Z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2022-05-23T00:00:00Z</vt:filetime>
  </property>
  <property fmtid="{D5CDD505-2E9C-101B-9397-08002B2CF9AE}" pid="3" name="Creator">
    <vt:lpwstr>Adobe Illustrator 26.3 (Windows)</vt:lpwstr>
  </property>
  <property fmtid="{D5CDD505-2E9C-101B-9397-08002B2CF9AE}" pid="4" name="LastSaved">
    <vt:filetime>2022-05-23T00:00:00Z</vt:filetime>
  </property>
</Properties>
</file>