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4"/>
  </p:sldMasterIdLst>
  <p:notesMasterIdLst>
    <p:notesMasterId r:id="rId15"/>
  </p:notesMasterIdLst>
  <p:sldIdLst>
    <p:sldId id="269" r:id="rId5"/>
    <p:sldId id="257" r:id="rId6"/>
    <p:sldId id="265" r:id="rId7"/>
    <p:sldId id="266" r:id="rId8"/>
    <p:sldId id="261" r:id="rId9"/>
    <p:sldId id="271" r:id="rId10"/>
    <p:sldId id="264" r:id="rId11"/>
    <p:sldId id="260"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3A3A9-5F69-4B6B-BF84-E46FE6E0098F}" v="26" dt="2024-11-07T05:53:3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na Ramesh" userId="785e96e4-ed5a-44ed-b5b4-b4510e8a0418" providerId="ADAL" clId="{39A290F0-1EB9-40AC-BC2B-B34D4B44763F}"/>
    <pc:docChg chg="modSld">
      <pc:chgData name="Anujna Ramesh" userId="785e96e4-ed5a-44ed-b5b4-b4510e8a0418" providerId="ADAL" clId="{39A290F0-1EB9-40AC-BC2B-B34D4B44763F}" dt="2024-05-04T02:22:09.742" v="10" actId="404"/>
      <pc:docMkLst>
        <pc:docMk/>
      </pc:docMkLst>
      <pc:sldChg chg="modSp mod">
        <pc:chgData name="Anujna Ramesh" userId="785e96e4-ed5a-44ed-b5b4-b4510e8a0418" providerId="ADAL" clId="{39A290F0-1EB9-40AC-BC2B-B34D4B44763F}" dt="2024-05-04T02:22:09.742" v="10" actId="404"/>
        <pc:sldMkLst>
          <pc:docMk/>
          <pc:sldMk cId="1109491679" sldId="269"/>
        </pc:sldMkLst>
        <pc:spChg chg="mod">
          <ac:chgData name="Anujna Ramesh" userId="785e96e4-ed5a-44ed-b5b4-b4510e8a0418" providerId="ADAL" clId="{39A290F0-1EB9-40AC-BC2B-B34D4B44763F}" dt="2024-05-04T02:22:09.742" v="10" actId="404"/>
          <ac:spMkLst>
            <pc:docMk/>
            <pc:sldMk cId="1109491679" sldId="269"/>
            <ac:spMk id="4" creationId="{19DAEC01-35BB-F9CC-D239-635BDD2D8582}"/>
          </ac:spMkLst>
        </pc:spChg>
        <pc:spChg chg="mod">
          <ac:chgData name="Anujna Ramesh" userId="785e96e4-ed5a-44ed-b5b4-b4510e8a0418" providerId="ADAL" clId="{39A290F0-1EB9-40AC-BC2B-B34D4B44763F}" dt="2024-05-04T01:45:45.924" v="1" actId="1076"/>
          <ac:spMkLst>
            <pc:docMk/>
            <pc:sldMk cId="1109491679" sldId="269"/>
            <ac:spMk id="18" creationId="{2977AFBE-79BD-88BA-1BBF-9369689E8100}"/>
          </ac:spMkLst>
        </pc:spChg>
      </pc:sldChg>
    </pc:docChg>
  </pc:docChgLst>
  <pc:docChgLst>
    <pc:chgData name="Polina, Sruthi" userId="S::sxp220317@utdallas.edu::e25528c6-cc09-4d83-bb1c-d2f250578786" providerId="AD" clId="Web-{68A3A3A9-5F69-4B6B-BF84-E46FE6E0098F}"/>
    <pc:docChg chg="modSld">
      <pc:chgData name="Polina, Sruthi" userId="S::sxp220317@utdallas.edu::e25528c6-cc09-4d83-bb1c-d2f250578786" providerId="AD" clId="Web-{68A3A3A9-5F69-4B6B-BF84-E46FE6E0098F}" dt="2024-11-07T05:53:31.849" v="16"/>
      <pc:docMkLst>
        <pc:docMk/>
      </pc:docMkLst>
      <pc:sldChg chg="modSp">
        <pc:chgData name="Polina, Sruthi" userId="S::sxp220317@utdallas.edu::e25528c6-cc09-4d83-bb1c-d2f250578786" providerId="AD" clId="Web-{68A3A3A9-5F69-4B6B-BF84-E46FE6E0098F}" dt="2024-11-07T05:53:31.849" v="16"/>
        <pc:sldMkLst>
          <pc:docMk/>
          <pc:sldMk cId="1109491679" sldId="269"/>
        </pc:sldMkLst>
        <pc:spChg chg="mod">
          <ac:chgData name="Polina, Sruthi" userId="S::sxp220317@utdallas.edu::e25528c6-cc09-4d83-bb1c-d2f250578786" providerId="AD" clId="Web-{68A3A3A9-5F69-4B6B-BF84-E46FE6E0098F}" dt="2024-11-07T05:53:04.848" v="8" actId="20577"/>
          <ac:spMkLst>
            <pc:docMk/>
            <pc:sldMk cId="1109491679" sldId="269"/>
            <ac:spMk id="4" creationId="{19DAEC01-35BB-F9CC-D239-635BDD2D8582}"/>
          </ac:spMkLst>
        </pc:spChg>
        <pc:graphicFrameChg chg="mod modGraphic">
          <ac:chgData name="Polina, Sruthi" userId="S::sxp220317@utdallas.edu::e25528c6-cc09-4d83-bb1c-d2f250578786" providerId="AD" clId="Web-{68A3A3A9-5F69-4B6B-BF84-E46FE6E0098F}" dt="2024-11-07T05:53:31.849" v="16"/>
          <ac:graphicFrameMkLst>
            <pc:docMk/>
            <pc:sldMk cId="1109491679" sldId="269"/>
            <ac:graphicFrameMk id="2" creationId="{873EAE4C-C9CD-1296-E9EA-666EA42CE82F}"/>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F7A29-7873-4291-B589-1D75B26F97BF}"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3E35DA48-F544-4659-80E2-708C34F7726A}">
      <dgm:prSet/>
      <dgm:spPr/>
      <dgm:t>
        <a:bodyPr/>
        <a:lstStyle/>
        <a:p>
          <a:pPr>
            <a:lnSpc>
              <a:spcPct val="100000"/>
            </a:lnSpc>
          </a:pPr>
          <a:r>
            <a:rPr lang="en-US"/>
            <a:t>Lane departure and unsafe following distance are major violations which should be investigated by the company, and they should work on improving that.</a:t>
          </a:r>
        </a:p>
      </dgm:t>
    </dgm:pt>
    <dgm:pt modelId="{C24BFFEB-3C83-4BA7-83E4-0BCB0ADDA4FC}" type="parTrans" cxnId="{900F95D7-19B5-4842-9094-518255A3C0DB}">
      <dgm:prSet/>
      <dgm:spPr/>
      <dgm:t>
        <a:bodyPr/>
        <a:lstStyle/>
        <a:p>
          <a:endParaRPr lang="en-US"/>
        </a:p>
      </dgm:t>
    </dgm:pt>
    <dgm:pt modelId="{350AFB46-83F1-4F34-AC7B-2E3493B74BBF}" type="sibTrans" cxnId="{900F95D7-19B5-4842-9094-518255A3C0DB}">
      <dgm:prSet/>
      <dgm:spPr/>
      <dgm:t>
        <a:bodyPr/>
        <a:lstStyle/>
        <a:p>
          <a:endParaRPr lang="en-US"/>
        </a:p>
      </dgm:t>
    </dgm:pt>
    <dgm:pt modelId="{7BDA2017-9777-4D08-B7C0-73852BBF8E6E}">
      <dgm:prSet/>
      <dgm:spPr/>
      <dgm:t>
        <a:bodyPr/>
        <a:lstStyle/>
        <a:p>
          <a:pPr>
            <a:lnSpc>
              <a:spcPct val="100000"/>
            </a:lnSpc>
          </a:pPr>
          <a:r>
            <a:rPr lang="en-US"/>
            <a:t>Drivers should be given feedbacks based on their violations.</a:t>
          </a:r>
        </a:p>
      </dgm:t>
    </dgm:pt>
    <dgm:pt modelId="{80A33E47-F34B-42B2-88FC-5E1CFBF11276}" type="parTrans" cxnId="{A1809011-1831-4DB3-BC2A-B4549A98866D}">
      <dgm:prSet/>
      <dgm:spPr/>
      <dgm:t>
        <a:bodyPr/>
        <a:lstStyle/>
        <a:p>
          <a:endParaRPr lang="en-US"/>
        </a:p>
      </dgm:t>
    </dgm:pt>
    <dgm:pt modelId="{12F50145-CA5B-4EAB-A7A6-8C117F5A2E53}" type="sibTrans" cxnId="{A1809011-1831-4DB3-BC2A-B4549A98866D}">
      <dgm:prSet/>
      <dgm:spPr/>
      <dgm:t>
        <a:bodyPr/>
        <a:lstStyle/>
        <a:p>
          <a:endParaRPr lang="en-US"/>
        </a:p>
      </dgm:t>
    </dgm:pt>
    <dgm:pt modelId="{2B56B25C-7ACB-47A6-9FE5-F6FCF4C1F548}">
      <dgm:prSet/>
      <dgm:spPr/>
      <dgm:t>
        <a:bodyPr/>
        <a:lstStyle/>
        <a:p>
          <a:pPr>
            <a:lnSpc>
              <a:spcPct val="100000"/>
            </a:lnSpc>
          </a:pPr>
          <a:r>
            <a:rPr lang="en-US"/>
            <a:t>Northwestern California is a bit prone to accidents and drivers should be careful when driving there. </a:t>
          </a:r>
        </a:p>
      </dgm:t>
    </dgm:pt>
    <dgm:pt modelId="{5162B493-7903-463C-A4E5-9F33CE9C7B87}" type="parTrans" cxnId="{2A930E7F-8951-4318-A095-097AD04DF7A8}">
      <dgm:prSet/>
      <dgm:spPr/>
      <dgm:t>
        <a:bodyPr/>
        <a:lstStyle/>
        <a:p>
          <a:endParaRPr lang="en-US"/>
        </a:p>
      </dgm:t>
    </dgm:pt>
    <dgm:pt modelId="{90E50DAB-9E91-4B19-8784-B696C8603BB8}" type="sibTrans" cxnId="{2A930E7F-8951-4318-A095-097AD04DF7A8}">
      <dgm:prSet/>
      <dgm:spPr/>
      <dgm:t>
        <a:bodyPr/>
        <a:lstStyle/>
        <a:p>
          <a:endParaRPr lang="en-US"/>
        </a:p>
      </dgm:t>
    </dgm:pt>
    <dgm:pt modelId="{77AA61BB-348C-47CC-97B7-3A21B035A4F0}">
      <dgm:prSet/>
      <dgm:spPr/>
      <dgm:t>
        <a:bodyPr/>
        <a:lstStyle/>
        <a:p>
          <a:pPr>
            <a:lnSpc>
              <a:spcPct val="100000"/>
            </a:lnSpc>
          </a:pPr>
          <a:r>
            <a:rPr lang="en-US"/>
            <a:t>Oshkosh truck models have the highest risk factor, and the company should investigate reducing the fleet of Oshkosh trucks. </a:t>
          </a:r>
        </a:p>
      </dgm:t>
    </dgm:pt>
    <dgm:pt modelId="{73C0E6F0-965B-4FB1-8C5F-18FDBEEB2DA9}" type="parTrans" cxnId="{93DCA484-DC7B-4F66-830E-EFC206C534D7}">
      <dgm:prSet/>
      <dgm:spPr/>
      <dgm:t>
        <a:bodyPr/>
        <a:lstStyle/>
        <a:p>
          <a:endParaRPr lang="en-US"/>
        </a:p>
      </dgm:t>
    </dgm:pt>
    <dgm:pt modelId="{6BC6A3C3-A1C6-419A-99B2-39B1DE65EB11}" type="sibTrans" cxnId="{93DCA484-DC7B-4F66-830E-EFC206C534D7}">
      <dgm:prSet/>
      <dgm:spPr/>
      <dgm:t>
        <a:bodyPr/>
        <a:lstStyle/>
        <a:p>
          <a:endParaRPr lang="en-US"/>
        </a:p>
      </dgm:t>
    </dgm:pt>
    <dgm:pt modelId="{78E150AC-6157-487E-B325-D959553CCAA6}">
      <dgm:prSet/>
      <dgm:spPr/>
      <dgm:t>
        <a:bodyPr/>
        <a:lstStyle/>
        <a:p>
          <a:pPr>
            <a:lnSpc>
              <a:spcPct val="100000"/>
            </a:lnSpc>
          </a:pPr>
          <a:r>
            <a:rPr lang="en-US" b="0" i="0" u="none"/>
            <a:t>Considering varying geo-traffic conditions, it may be prudent to assign more experienced drivers to navigate unsafe routes.</a:t>
          </a:r>
          <a:endParaRPr lang="en-US"/>
        </a:p>
      </dgm:t>
    </dgm:pt>
    <dgm:pt modelId="{F1514260-4BAB-4F7C-B672-F3055097D628}" type="parTrans" cxnId="{FFE91218-B7DD-46F2-AF91-AEF2D7F23476}">
      <dgm:prSet/>
      <dgm:spPr/>
      <dgm:t>
        <a:bodyPr/>
        <a:lstStyle/>
        <a:p>
          <a:endParaRPr lang="en-US"/>
        </a:p>
      </dgm:t>
    </dgm:pt>
    <dgm:pt modelId="{6AF8EE9C-F546-4AB8-B5C4-7D8053E38E1D}" type="sibTrans" cxnId="{FFE91218-B7DD-46F2-AF91-AEF2D7F23476}">
      <dgm:prSet/>
      <dgm:spPr/>
      <dgm:t>
        <a:bodyPr/>
        <a:lstStyle/>
        <a:p>
          <a:endParaRPr lang="en-US"/>
        </a:p>
      </dgm:t>
    </dgm:pt>
    <dgm:pt modelId="{078E3F23-ED3F-483C-824B-99FE289448B3}" type="pres">
      <dgm:prSet presAssocID="{4B8F7A29-7873-4291-B589-1D75B26F97BF}" presName="root" presStyleCnt="0">
        <dgm:presLayoutVars>
          <dgm:dir/>
          <dgm:resizeHandles val="exact"/>
        </dgm:presLayoutVars>
      </dgm:prSet>
      <dgm:spPr/>
    </dgm:pt>
    <dgm:pt modelId="{93C551AC-EB4E-4859-BC74-B3374E979389}" type="pres">
      <dgm:prSet presAssocID="{77AA61BB-348C-47CC-97B7-3A21B035A4F0}" presName="compNode" presStyleCnt="0"/>
      <dgm:spPr/>
    </dgm:pt>
    <dgm:pt modelId="{21F7DFE5-51C4-4BE0-A09D-F408F285FA8F}" type="pres">
      <dgm:prSet presAssocID="{77AA61BB-348C-47CC-97B7-3A21B035A4F0}" presName="bgRect" presStyleLbl="bgShp" presStyleIdx="0" presStyleCnt="5"/>
      <dgm:spPr/>
    </dgm:pt>
    <dgm:pt modelId="{18163F70-E65A-4F6E-90BF-071FE0F11147}" type="pres">
      <dgm:prSet presAssocID="{77AA61BB-348C-47CC-97B7-3A21B035A4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745AB392-A8AA-4F86-89D9-032C630961F3}" type="pres">
      <dgm:prSet presAssocID="{77AA61BB-348C-47CC-97B7-3A21B035A4F0}" presName="spaceRect" presStyleCnt="0"/>
      <dgm:spPr/>
    </dgm:pt>
    <dgm:pt modelId="{894C986C-4422-4F8A-8F3E-D55F4B5350EA}" type="pres">
      <dgm:prSet presAssocID="{77AA61BB-348C-47CC-97B7-3A21B035A4F0}" presName="parTx" presStyleLbl="revTx" presStyleIdx="0" presStyleCnt="5">
        <dgm:presLayoutVars>
          <dgm:chMax val="0"/>
          <dgm:chPref val="0"/>
        </dgm:presLayoutVars>
      </dgm:prSet>
      <dgm:spPr/>
    </dgm:pt>
    <dgm:pt modelId="{EF374BC0-15EF-46CF-B635-38C0D0E97783}" type="pres">
      <dgm:prSet presAssocID="{6BC6A3C3-A1C6-419A-99B2-39B1DE65EB11}" presName="sibTrans" presStyleCnt="0"/>
      <dgm:spPr/>
    </dgm:pt>
    <dgm:pt modelId="{9228AC96-06BA-48D1-AEB1-58EAFC1AC4C6}" type="pres">
      <dgm:prSet presAssocID="{2B56B25C-7ACB-47A6-9FE5-F6FCF4C1F548}" presName="compNode" presStyleCnt="0"/>
      <dgm:spPr/>
    </dgm:pt>
    <dgm:pt modelId="{3A1E52A8-AF6D-48DA-A76D-06143C69315E}" type="pres">
      <dgm:prSet presAssocID="{2B56B25C-7ACB-47A6-9FE5-F6FCF4C1F548}" presName="bgRect" presStyleLbl="bgShp" presStyleIdx="1" presStyleCnt="5"/>
      <dgm:spPr/>
    </dgm:pt>
    <dgm:pt modelId="{2C27598A-9868-485B-ADA1-47C8A46D1CE1}" type="pres">
      <dgm:prSet presAssocID="{2B56B25C-7ACB-47A6-9FE5-F6FCF4C1F5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5837293C-DBC3-40C0-9D06-F6818DFAE39C}" type="pres">
      <dgm:prSet presAssocID="{2B56B25C-7ACB-47A6-9FE5-F6FCF4C1F548}" presName="spaceRect" presStyleCnt="0"/>
      <dgm:spPr/>
    </dgm:pt>
    <dgm:pt modelId="{77D9E075-A9E0-400C-99B5-417FECF6C10C}" type="pres">
      <dgm:prSet presAssocID="{2B56B25C-7ACB-47A6-9FE5-F6FCF4C1F548}" presName="parTx" presStyleLbl="revTx" presStyleIdx="1" presStyleCnt="5">
        <dgm:presLayoutVars>
          <dgm:chMax val="0"/>
          <dgm:chPref val="0"/>
        </dgm:presLayoutVars>
      </dgm:prSet>
      <dgm:spPr/>
    </dgm:pt>
    <dgm:pt modelId="{51FEB9F6-B881-4243-8492-56F321DEEC1F}" type="pres">
      <dgm:prSet presAssocID="{90E50DAB-9E91-4B19-8784-B696C8603BB8}" presName="sibTrans" presStyleCnt="0"/>
      <dgm:spPr/>
    </dgm:pt>
    <dgm:pt modelId="{D6454AA2-6802-4F57-AA1F-B4C652F25E5E}" type="pres">
      <dgm:prSet presAssocID="{78E150AC-6157-487E-B325-D959553CCAA6}" presName="compNode" presStyleCnt="0"/>
      <dgm:spPr/>
    </dgm:pt>
    <dgm:pt modelId="{3BBCEFD9-7396-4D97-8AF5-C85BC28F27AB}" type="pres">
      <dgm:prSet presAssocID="{78E150AC-6157-487E-B325-D959553CCAA6}" presName="bgRect" presStyleLbl="bgShp" presStyleIdx="2" presStyleCnt="5"/>
      <dgm:spPr/>
    </dgm:pt>
    <dgm:pt modelId="{A82CA408-A6BE-4D9E-AA84-7DC27270EC9F}" type="pres">
      <dgm:prSet presAssocID="{78E150AC-6157-487E-B325-D959553CCA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r"/>
        </a:ext>
      </dgm:extLst>
    </dgm:pt>
    <dgm:pt modelId="{581D41AD-81E5-4CC4-974C-256EF6BB729C}" type="pres">
      <dgm:prSet presAssocID="{78E150AC-6157-487E-B325-D959553CCAA6}" presName="spaceRect" presStyleCnt="0"/>
      <dgm:spPr/>
    </dgm:pt>
    <dgm:pt modelId="{D2C2974B-CD93-48A3-A549-CAA3E6B62A7A}" type="pres">
      <dgm:prSet presAssocID="{78E150AC-6157-487E-B325-D959553CCAA6}" presName="parTx" presStyleLbl="revTx" presStyleIdx="2" presStyleCnt="5">
        <dgm:presLayoutVars>
          <dgm:chMax val="0"/>
          <dgm:chPref val="0"/>
        </dgm:presLayoutVars>
      </dgm:prSet>
      <dgm:spPr/>
    </dgm:pt>
    <dgm:pt modelId="{38328761-2D9E-4DBC-8406-45FB2454C056}" type="pres">
      <dgm:prSet presAssocID="{6AF8EE9C-F546-4AB8-B5C4-7D8053E38E1D}" presName="sibTrans" presStyleCnt="0"/>
      <dgm:spPr/>
    </dgm:pt>
    <dgm:pt modelId="{2AE21DC8-8672-43AC-B872-E0334EAEABD8}" type="pres">
      <dgm:prSet presAssocID="{3E35DA48-F544-4659-80E2-708C34F7726A}" presName="compNode" presStyleCnt="0"/>
      <dgm:spPr/>
    </dgm:pt>
    <dgm:pt modelId="{CB016D0E-1232-4D61-B298-C828E2D22863}" type="pres">
      <dgm:prSet presAssocID="{3E35DA48-F544-4659-80E2-708C34F7726A}" presName="bgRect" presStyleLbl="bgShp" presStyleIdx="3" presStyleCnt="5"/>
      <dgm:spPr/>
    </dgm:pt>
    <dgm:pt modelId="{903E48FD-405A-437A-B9EC-072E38CFF101}" type="pres">
      <dgm:prSet presAssocID="{3E35DA48-F544-4659-80E2-708C34F772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FD40CF8D-C8BD-4813-A7ED-DFD2ABF9EA17}" type="pres">
      <dgm:prSet presAssocID="{3E35DA48-F544-4659-80E2-708C34F7726A}" presName="spaceRect" presStyleCnt="0"/>
      <dgm:spPr/>
    </dgm:pt>
    <dgm:pt modelId="{3AE0CC6F-A5FF-4922-81A3-274F16A622B1}" type="pres">
      <dgm:prSet presAssocID="{3E35DA48-F544-4659-80E2-708C34F7726A}" presName="parTx" presStyleLbl="revTx" presStyleIdx="3" presStyleCnt="5">
        <dgm:presLayoutVars>
          <dgm:chMax val="0"/>
          <dgm:chPref val="0"/>
        </dgm:presLayoutVars>
      </dgm:prSet>
      <dgm:spPr/>
    </dgm:pt>
    <dgm:pt modelId="{D5E64472-6735-4943-816E-9EF71B690979}" type="pres">
      <dgm:prSet presAssocID="{350AFB46-83F1-4F34-AC7B-2E3493B74BBF}" presName="sibTrans" presStyleCnt="0"/>
      <dgm:spPr/>
    </dgm:pt>
    <dgm:pt modelId="{60428192-29E7-4B93-BB8C-68344A8DEABD}" type="pres">
      <dgm:prSet presAssocID="{7BDA2017-9777-4D08-B7C0-73852BBF8E6E}" presName="compNode" presStyleCnt="0"/>
      <dgm:spPr/>
    </dgm:pt>
    <dgm:pt modelId="{86A6286E-600C-4256-8D8E-A12F06BA26CC}" type="pres">
      <dgm:prSet presAssocID="{7BDA2017-9777-4D08-B7C0-73852BBF8E6E}" presName="bgRect" presStyleLbl="bgShp" presStyleIdx="4" presStyleCnt="5"/>
      <dgm:spPr/>
    </dgm:pt>
    <dgm:pt modelId="{0344C507-EF88-481B-838B-1EEA19381F80}" type="pres">
      <dgm:prSet presAssocID="{7BDA2017-9777-4D08-B7C0-73852BBF8E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2E08BEA9-332B-434D-A7C4-134624485712}" type="pres">
      <dgm:prSet presAssocID="{7BDA2017-9777-4D08-B7C0-73852BBF8E6E}" presName="spaceRect" presStyleCnt="0"/>
      <dgm:spPr/>
    </dgm:pt>
    <dgm:pt modelId="{5D165F69-9362-4F41-B4F9-A02AF4DED730}" type="pres">
      <dgm:prSet presAssocID="{7BDA2017-9777-4D08-B7C0-73852BBF8E6E}" presName="parTx" presStyleLbl="revTx" presStyleIdx="4" presStyleCnt="5">
        <dgm:presLayoutVars>
          <dgm:chMax val="0"/>
          <dgm:chPref val="0"/>
        </dgm:presLayoutVars>
      </dgm:prSet>
      <dgm:spPr/>
    </dgm:pt>
  </dgm:ptLst>
  <dgm:cxnLst>
    <dgm:cxn modelId="{A1809011-1831-4DB3-BC2A-B4549A98866D}" srcId="{4B8F7A29-7873-4291-B589-1D75B26F97BF}" destId="{7BDA2017-9777-4D08-B7C0-73852BBF8E6E}" srcOrd="4" destOrd="0" parTransId="{80A33E47-F34B-42B2-88FC-5E1CFBF11276}" sibTransId="{12F50145-CA5B-4EAB-A7A6-8C117F5A2E53}"/>
    <dgm:cxn modelId="{FFE91218-B7DD-46F2-AF91-AEF2D7F23476}" srcId="{4B8F7A29-7873-4291-B589-1D75B26F97BF}" destId="{78E150AC-6157-487E-B325-D959553CCAA6}" srcOrd="2" destOrd="0" parTransId="{F1514260-4BAB-4F7C-B672-F3055097D628}" sibTransId="{6AF8EE9C-F546-4AB8-B5C4-7D8053E38E1D}"/>
    <dgm:cxn modelId="{2A930E7F-8951-4318-A095-097AD04DF7A8}" srcId="{4B8F7A29-7873-4291-B589-1D75B26F97BF}" destId="{2B56B25C-7ACB-47A6-9FE5-F6FCF4C1F548}" srcOrd="1" destOrd="0" parTransId="{5162B493-7903-463C-A4E5-9F33CE9C7B87}" sibTransId="{90E50DAB-9E91-4B19-8784-B696C8603BB8}"/>
    <dgm:cxn modelId="{93DCA484-DC7B-4F66-830E-EFC206C534D7}" srcId="{4B8F7A29-7873-4291-B589-1D75B26F97BF}" destId="{77AA61BB-348C-47CC-97B7-3A21B035A4F0}" srcOrd="0" destOrd="0" parTransId="{73C0E6F0-965B-4FB1-8C5F-18FDBEEB2DA9}" sibTransId="{6BC6A3C3-A1C6-419A-99B2-39B1DE65EB11}"/>
    <dgm:cxn modelId="{B03E4C8E-065C-074C-998A-C0C7CF28CCC7}" type="presOf" srcId="{3E35DA48-F544-4659-80E2-708C34F7726A}" destId="{3AE0CC6F-A5FF-4922-81A3-274F16A622B1}" srcOrd="0" destOrd="0" presId="urn:microsoft.com/office/officeart/2018/2/layout/IconVerticalSolidList"/>
    <dgm:cxn modelId="{8687469A-A3C1-9F4C-BD54-E2A7E161C3B5}" type="presOf" srcId="{7BDA2017-9777-4D08-B7C0-73852BBF8E6E}" destId="{5D165F69-9362-4F41-B4F9-A02AF4DED730}" srcOrd="0" destOrd="0" presId="urn:microsoft.com/office/officeart/2018/2/layout/IconVerticalSolidList"/>
    <dgm:cxn modelId="{06B1529F-FCF2-0747-8283-760C6D64A731}" type="presOf" srcId="{4B8F7A29-7873-4291-B589-1D75B26F97BF}" destId="{078E3F23-ED3F-483C-824B-99FE289448B3}" srcOrd="0" destOrd="0" presId="urn:microsoft.com/office/officeart/2018/2/layout/IconVerticalSolidList"/>
    <dgm:cxn modelId="{139FADA0-9CFA-6B4C-9296-9D9D8AA8DBBA}" type="presOf" srcId="{78E150AC-6157-487E-B325-D959553CCAA6}" destId="{D2C2974B-CD93-48A3-A549-CAA3E6B62A7A}" srcOrd="0" destOrd="0" presId="urn:microsoft.com/office/officeart/2018/2/layout/IconVerticalSolidList"/>
    <dgm:cxn modelId="{900F95D7-19B5-4842-9094-518255A3C0DB}" srcId="{4B8F7A29-7873-4291-B589-1D75B26F97BF}" destId="{3E35DA48-F544-4659-80E2-708C34F7726A}" srcOrd="3" destOrd="0" parTransId="{C24BFFEB-3C83-4BA7-83E4-0BCB0ADDA4FC}" sibTransId="{350AFB46-83F1-4F34-AC7B-2E3493B74BBF}"/>
    <dgm:cxn modelId="{C28036F1-1072-3B4E-8B2B-382322915609}" type="presOf" srcId="{77AA61BB-348C-47CC-97B7-3A21B035A4F0}" destId="{894C986C-4422-4F8A-8F3E-D55F4B5350EA}" srcOrd="0" destOrd="0" presId="urn:microsoft.com/office/officeart/2018/2/layout/IconVerticalSolidList"/>
    <dgm:cxn modelId="{294EE9F5-0F62-C345-92CD-EDB32AC9574F}" type="presOf" srcId="{2B56B25C-7ACB-47A6-9FE5-F6FCF4C1F548}" destId="{77D9E075-A9E0-400C-99B5-417FECF6C10C}" srcOrd="0" destOrd="0" presId="urn:microsoft.com/office/officeart/2018/2/layout/IconVerticalSolidList"/>
    <dgm:cxn modelId="{4F4C1E73-0903-DB4C-BD60-33AC57C1168B}" type="presParOf" srcId="{078E3F23-ED3F-483C-824B-99FE289448B3}" destId="{93C551AC-EB4E-4859-BC74-B3374E979389}" srcOrd="0" destOrd="0" presId="urn:microsoft.com/office/officeart/2018/2/layout/IconVerticalSolidList"/>
    <dgm:cxn modelId="{F9D9A694-79F0-C743-894E-9BEA6D421D0E}" type="presParOf" srcId="{93C551AC-EB4E-4859-BC74-B3374E979389}" destId="{21F7DFE5-51C4-4BE0-A09D-F408F285FA8F}" srcOrd="0" destOrd="0" presId="urn:microsoft.com/office/officeart/2018/2/layout/IconVerticalSolidList"/>
    <dgm:cxn modelId="{81FB40A9-BF2D-6247-A23B-33F145BFE4FB}" type="presParOf" srcId="{93C551AC-EB4E-4859-BC74-B3374E979389}" destId="{18163F70-E65A-4F6E-90BF-071FE0F11147}" srcOrd="1" destOrd="0" presId="urn:microsoft.com/office/officeart/2018/2/layout/IconVerticalSolidList"/>
    <dgm:cxn modelId="{8FA8DD57-1427-E140-B251-FEC3B19BFF6C}" type="presParOf" srcId="{93C551AC-EB4E-4859-BC74-B3374E979389}" destId="{745AB392-A8AA-4F86-89D9-032C630961F3}" srcOrd="2" destOrd="0" presId="urn:microsoft.com/office/officeart/2018/2/layout/IconVerticalSolidList"/>
    <dgm:cxn modelId="{1F89AABA-9B78-0D41-BD36-CFFA19F1BACA}" type="presParOf" srcId="{93C551AC-EB4E-4859-BC74-B3374E979389}" destId="{894C986C-4422-4F8A-8F3E-D55F4B5350EA}" srcOrd="3" destOrd="0" presId="urn:microsoft.com/office/officeart/2018/2/layout/IconVerticalSolidList"/>
    <dgm:cxn modelId="{EA41C6CF-E6C3-1B4F-8F6F-5B6281EF36D0}" type="presParOf" srcId="{078E3F23-ED3F-483C-824B-99FE289448B3}" destId="{EF374BC0-15EF-46CF-B635-38C0D0E97783}" srcOrd="1" destOrd="0" presId="urn:microsoft.com/office/officeart/2018/2/layout/IconVerticalSolidList"/>
    <dgm:cxn modelId="{8FCB70AC-2E9D-0945-BA92-E533BD9319F3}" type="presParOf" srcId="{078E3F23-ED3F-483C-824B-99FE289448B3}" destId="{9228AC96-06BA-48D1-AEB1-58EAFC1AC4C6}" srcOrd="2" destOrd="0" presId="urn:microsoft.com/office/officeart/2018/2/layout/IconVerticalSolidList"/>
    <dgm:cxn modelId="{82CDB4E6-58A8-C84F-8B8B-EF73D97B3131}" type="presParOf" srcId="{9228AC96-06BA-48D1-AEB1-58EAFC1AC4C6}" destId="{3A1E52A8-AF6D-48DA-A76D-06143C69315E}" srcOrd="0" destOrd="0" presId="urn:microsoft.com/office/officeart/2018/2/layout/IconVerticalSolidList"/>
    <dgm:cxn modelId="{352F4EB5-1521-EF45-9385-4F9F2E4CFED6}" type="presParOf" srcId="{9228AC96-06BA-48D1-AEB1-58EAFC1AC4C6}" destId="{2C27598A-9868-485B-ADA1-47C8A46D1CE1}" srcOrd="1" destOrd="0" presId="urn:microsoft.com/office/officeart/2018/2/layout/IconVerticalSolidList"/>
    <dgm:cxn modelId="{BB0FC563-F561-174A-8D58-65AA0A27446B}" type="presParOf" srcId="{9228AC96-06BA-48D1-AEB1-58EAFC1AC4C6}" destId="{5837293C-DBC3-40C0-9D06-F6818DFAE39C}" srcOrd="2" destOrd="0" presId="urn:microsoft.com/office/officeart/2018/2/layout/IconVerticalSolidList"/>
    <dgm:cxn modelId="{E1546A12-3874-574F-AA4A-2D679F4D5E5E}" type="presParOf" srcId="{9228AC96-06BA-48D1-AEB1-58EAFC1AC4C6}" destId="{77D9E075-A9E0-400C-99B5-417FECF6C10C}" srcOrd="3" destOrd="0" presId="urn:microsoft.com/office/officeart/2018/2/layout/IconVerticalSolidList"/>
    <dgm:cxn modelId="{B9AC98D5-0CAC-F842-B678-281426490B8F}" type="presParOf" srcId="{078E3F23-ED3F-483C-824B-99FE289448B3}" destId="{51FEB9F6-B881-4243-8492-56F321DEEC1F}" srcOrd="3" destOrd="0" presId="urn:microsoft.com/office/officeart/2018/2/layout/IconVerticalSolidList"/>
    <dgm:cxn modelId="{890EDFD5-5581-4A4D-A409-FD93C2B89060}" type="presParOf" srcId="{078E3F23-ED3F-483C-824B-99FE289448B3}" destId="{D6454AA2-6802-4F57-AA1F-B4C652F25E5E}" srcOrd="4" destOrd="0" presId="urn:microsoft.com/office/officeart/2018/2/layout/IconVerticalSolidList"/>
    <dgm:cxn modelId="{5D2CCF57-D5D1-4140-8F8A-23B51D09DA7E}" type="presParOf" srcId="{D6454AA2-6802-4F57-AA1F-B4C652F25E5E}" destId="{3BBCEFD9-7396-4D97-8AF5-C85BC28F27AB}" srcOrd="0" destOrd="0" presId="urn:microsoft.com/office/officeart/2018/2/layout/IconVerticalSolidList"/>
    <dgm:cxn modelId="{A37EB074-C984-8045-8AEF-5B5F4DCFBF03}" type="presParOf" srcId="{D6454AA2-6802-4F57-AA1F-B4C652F25E5E}" destId="{A82CA408-A6BE-4D9E-AA84-7DC27270EC9F}" srcOrd="1" destOrd="0" presId="urn:microsoft.com/office/officeart/2018/2/layout/IconVerticalSolidList"/>
    <dgm:cxn modelId="{32F4FC96-7ABC-A541-8912-A65D45A8102F}" type="presParOf" srcId="{D6454AA2-6802-4F57-AA1F-B4C652F25E5E}" destId="{581D41AD-81E5-4CC4-974C-256EF6BB729C}" srcOrd="2" destOrd="0" presId="urn:microsoft.com/office/officeart/2018/2/layout/IconVerticalSolidList"/>
    <dgm:cxn modelId="{76380C47-2B77-9E4B-9C95-A89C1895AE66}" type="presParOf" srcId="{D6454AA2-6802-4F57-AA1F-B4C652F25E5E}" destId="{D2C2974B-CD93-48A3-A549-CAA3E6B62A7A}" srcOrd="3" destOrd="0" presId="urn:microsoft.com/office/officeart/2018/2/layout/IconVerticalSolidList"/>
    <dgm:cxn modelId="{E99FCD7E-E1C0-A64A-99EB-492FD1BA199F}" type="presParOf" srcId="{078E3F23-ED3F-483C-824B-99FE289448B3}" destId="{38328761-2D9E-4DBC-8406-45FB2454C056}" srcOrd="5" destOrd="0" presId="urn:microsoft.com/office/officeart/2018/2/layout/IconVerticalSolidList"/>
    <dgm:cxn modelId="{9BC363CE-E51A-5840-BB45-0D6EED5BB17B}" type="presParOf" srcId="{078E3F23-ED3F-483C-824B-99FE289448B3}" destId="{2AE21DC8-8672-43AC-B872-E0334EAEABD8}" srcOrd="6" destOrd="0" presId="urn:microsoft.com/office/officeart/2018/2/layout/IconVerticalSolidList"/>
    <dgm:cxn modelId="{C70DC3A5-7624-CF4C-88DE-761868B45401}" type="presParOf" srcId="{2AE21DC8-8672-43AC-B872-E0334EAEABD8}" destId="{CB016D0E-1232-4D61-B298-C828E2D22863}" srcOrd="0" destOrd="0" presId="urn:microsoft.com/office/officeart/2018/2/layout/IconVerticalSolidList"/>
    <dgm:cxn modelId="{B46C0C9C-6752-A74A-A1D3-714456FD9C1B}" type="presParOf" srcId="{2AE21DC8-8672-43AC-B872-E0334EAEABD8}" destId="{903E48FD-405A-437A-B9EC-072E38CFF101}" srcOrd="1" destOrd="0" presId="urn:microsoft.com/office/officeart/2018/2/layout/IconVerticalSolidList"/>
    <dgm:cxn modelId="{61B75BEE-3E46-FC4E-91CC-258DD4198487}" type="presParOf" srcId="{2AE21DC8-8672-43AC-B872-E0334EAEABD8}" destId="{FD40CF8D-C8BD-4813-A7ED-DFD2ABF9EA17}" srcOrd="2" destOrd="0" presId="urn:microsoft.com/office/officeart/2018/2/layout/IconVerticalSolidList"/>
    <dgm:cxn modelId="{8D08A2A0-4C5C-474F-980A-2A8A0704982C}" type="presParOf" srcId="{2AE21DC8-8672-43AC-B872-E0334EAEABD8}" destId="{3AE0CC6F-A5FF-4922-81A3-274F16A622B1}" srcOrd="3" destOrd="0" presId="urn:microsoft.com/office/officeart/2018/2/layout/IconVerticalSolidList"/>
    <dgm:cxn modelId="{C2E3436D-9B2C-424B-B790-D8863EE2C7F1}" type="presParOf" srcId="{078E3F23-ED3F-483C-824B-99FE289448B3}" destId="{D5E64472-6735-4943-816E-9EF71B690979}" srcOrd="7" destOrd="0" presId="urn:microsoft.com/office/officeart/2018/2/layout/IconVerticalSolidList"/>
    <dgm:cxn modelId="{CF5893BE-F4D9-2544-BC5A-D4EABD5EC4B9}" type="presParOf" srcId="{078E3F23-ED3F-483C-824B-99FE289448B3}" destId="{60428192-29E7-4B93-BB8C-68344A8DEABD}" srcOrd="8" destOrd="0" presId="urn:microsoft.com/office/officeart/2018/2/layout/IconVerticalSolidList"/>
    <dgm:cxn modelId="{EE871626-A691-9F42-BC41-EEC769A220B0}" type="presParOf" srcId="{60428192-29E7-4B93-BB8C-68344A8DEABD}" destId="{86A6286E-600C-4256-8D8E-A12F06BA26CC}" srcOrd="0" destOrd="0" presId="urn:microsoft.com/office/officeart/2018/2/layout/IconVerticalSolidList"/>
    <dgm:cxn modelId="{A521A837-3EF3-7C47-B071-46B71CFBD8FB}" type="presParOf" srcId="{60428192-29E7-4B93-BB8C-68344A8DEABD}" destId="{0344C507-EF88-481B-838B-1EEA19381F80}" srcOrd="1" destOrd="0" presId="urn:microsoft.com/office/officeart/2018/2/layout/IconVerticalSolidList"/>
    <dgm:cxn modelId="{2C5D297B-CD9E-4142-8E75-9C0DE96C279E}" type="presParOf" srcId="{60428192-29E7-4B93-BB8C-68344A8DEABD}" destId="{2E08BEA9-332B-434D-A7C4-134624485712}" srcOrd="2" destOrd="0" presId="urn:microsoft.com/office/officeart/2018/2/layout/IconVerticalSolidList"/>
    <dgm:cxn modelId="{08F1154B-C54B-D54C-87F9-D2B1867BFA67}" type="presParOf" srcId="{60428192-29E7-4B93-BB8C-68344A8DEABD}" destId="{5D165F69-9362-4F41-B4F9-A02AF4DED7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7DFE5-51C4-4BE0-A09D-F408F285FA8F}">
      <dsp:nvSpPr>
        <dsp:cNvPr id="0" name=""/>
        <dsp:cNvSpPr/>
      </dsp:nvSpPr>
      <dsp:spPr>
        <a:xfrm>
          <a:off x="0" y="2873"/>
          <a:ext cx="11029950" cy="6120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63F70-E65A-4F6E-90BF-071FE0F11147}">
      <dsp:nvSpPr>
        <dsp:cNvPr id="0" name=""/>
        <dsp:cNvSpPr/>
      </dsp:nvSpPr>
      <dsp:spPr>
        <a:xfrm>
          <a:off x="185154" y="140592"/>
          <a:ext cx="336644" cy="336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C986C-4422-4F8A-8F3E-D55F4B5350EA}">
      <dsp:nvSpPr>
        <dsp:cNvPr id="0" name=""/>
        <dsp:cNvSpPr/>
      </dsp:nvSpPr>
      <dsp:spPr>
        <a:xfrm>
          <a:off x="706954" y="2873"/>
          <a:ext cx="10322995" cy="6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9" tIns="64779" rIns="64779" bIns="64779" numCol="1" spcCol="1270" anchor="ctr" anchorCtr="0">
          <a:noAutofit/>
        </a:bodyPr>
        <a:lstStyle/>
        <a:p>
          <a:pPr marL="0" lvl="0" indent="0" algn="l" defTabSz="711200">
            <a:lnSpc>
              <a:spcPct val="100000"/>
            </a:lnSpc>
            <a:spcBef>
              <a:spcPct val="0"/>
            </a:spcBef>
            <a:spcAft>
              <a:spcPct val="35000"/>
            </a:spcAft>
            <a:buNone/>
          </a:pPr>
          <a:r>
            <a:rPr lang="en-US" sz="1600" kern="1200"/>
            <a:t>Oshkosh truck models have the highest risk factor, and the company should investigate reducing the fleet of Oshkosh trucks. </a:t>
          </a:r>
        </a:p>
      </dsp:txBody>
      <dsp:txXfrm>
        <a:off x="706954" y="2873"/>
        <a:ext cx="10322995" cy="612081"/>
      </dsp:txXfrm>
    </dsp:sp>
    <dsp:sp modelId="{3A1E52A8-AF6D-48DA-A76D-06143C69315E}">
      <dsp:nvSpPr>
        <dsp:cNvPr id="0" name=""/>
        <dsp:cNvSpPr/>
      </dsp:nvSpPr>
      <dsp:spPr>
        <a:xfrm>
          <a:off x="0" y="767975"/>
          <a:ext cx="11029950" cy="6120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7598A-9868-485B-ADA1-47C8A46D1CE1}">
      <dsp:nvSpPr>
        <dsp:cNvPr id="0" name=""/>
        <dsp:cNvSpPr/>
      </dsp:nvSpPr>
      <dsp:spPr>
        <a:xfrm>
          <a:off x="185154" y="905694"/>
          <a:ext cx="336644" cy="336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9E075-A9E0-400C-99B5-417FECF6C10C}">
      <dsp:nvSpPr>
        <dsp:cNvPr id="0" name=""/>
        <dsp:cNvSpPr/>
      </dsp:nvSpPr>
      <dsp:spPr>
        <a:xfrm>
          <a:off x="706954" y="767975"/>
          <a:ext cx="10322995" cy="6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9" tIns="64779" rIns="64779" bIns="64779" numCol="1" spcCol="1270" anchor="ctr" anchorCtr="0">
          <a:noAutofit/>
        </a:bodyPr>
        <a:lstStyle/>
        <a:p>
          <a:pPr marL="0" lvl="0" indent="0" algn="l" defTabSz="711200">
            <a:lnSpc>
              <a:spcPct val="100000"/>
            </a:lnSpc>
            <a:spcBef>
              <a:spcPct val="0"/>
            </a:spcBef>
            <a:spcAft>
              <a:spcPct val="35000"/>
            </a:spcAft>
            <a:buNone/>
          </a:pPr>
          <a:r>
            <a:rPr lang="en-US" sz="1600" kern="1200"/>
            <a:t>Northwestern California is a bit prone to accidents and drivers should be careful when driving there. </a:t>
          </a:r>
        </a:p>
      </dsp:txBody>
      <dsp:txXfrm>
        <a:off x="706954" y="767975"/>
        <a:ext cx="10322995" cy="612081"/>
      </dsp:txXfrm>
    </dsp:sp>
    <dsp:sp modelId="{3BBCEFD9-7396-4D97-8AF5-C85BC28F27AB}">
      <dsp:nvSpPr>
        <dsp:cNvPr id="0" name=""/>
        <dsp:cNvSpPr/>
      </dsp:nvSpPr>
      <dsp:spPr>
        <a:xfrm>
          <a:off x="0" y="1533078"/>
          <a:ext cx="11029950" cy="6120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CA408-A6BE-4D9E-AA84-7DC27270EC9F}">
      <dsp:nvSpPr>
        <dsp:cNvPr id="0" name=""/>
        <dsp:cNvSpPr/>
      </dsp:nvSpPr>
      <dsp:spPr>
        <a:xfrm>
          <a:off x="185154" y="1670796"/>
          <a:ext cx="336644" cy="336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C2974B-CD93-48A3-A549-CAA3E6B62A7A}">
      <dsp:nvSpPr>
        <dsp:cNvPr id="0" name=""/>
        <dsp:cNvSpPr/>
      </dsp:nvSpPr>
      <dsp:spPr>
        <a:xfrm>
          <a:off x="706954" y="1533078"/>
          <a:ext cx="10322995" cy="6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9" tIns="64779" rIns="64779" bIns="64779" numCol="1" spcCol="1270" anchor="ctr" anchorCtr="0">
          <a:noAutofit/>
        </a:bodyPr>
        <a:lstStyle/>
        <a:p>
          <a:pPr marL="0" lvl="0" indent="0" algn="l" defTabSz="711200">
            <a:lnSpc>
              <a:spcPct val="100000"/>
            </a:lnSpc>
            <a:spcBef>
              <a:spcPct val="0"/>
            </a:spcBef>
            <a:spcAft>
              <a:spcPct val="35000"/>
            </a:spcAft>
            <a:buNone/>
          </a:pPr>
          <a:r>
            <a:rPr lang="en-US" sz="1600" b="0" i="0" u="none" kern="1200"/>
            <a:t>Considering varying geo-traffic conditions, it may be prudent to assign more experienced drivers to navigate unsafe routes.</a:t>
          </a:r>
          <a:endParaRPr lang="en-US" sz="1600" kern="1200"/>
        </a:p>
      </dsp:txBody>
      <dsp:txXfrm>
        <a:off x="706954" y="1533078"/>
        <a:ext cx="10322995" cy="612081"/>
      </dsp:txXfrm>
    </dsp:sp>
    <dsp:sp modelId="{CB016D0E-1232-4D61-B298-C828E2D22863}">
      <dsp:nvSpPr>
        <dsp:cNvPr id="0" name=""/>
        <dsp:cNvSpPr/>
      </dsp:nvSpPr>
      <dsp:spPr>
        <a:xfrm>
          <a:off x="0" y="2298180"/>
          <a:ext cx="11029950" cy="6120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E48FD-405A-437A-B9EC-072E38CFF101}">
      <dsp:nvSpPr>
        <dsp:cNvPr id="0" name=""/>
        <dsp:cNvSpPr/>
      </dsp:nvSpPr>
      <dsp:spPr>
        <a:xfrm>
          <a:off x="185154" y="2435898"/>
          <a:ext cx="336644" cy="336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E0CC6F-A5FF-4922-81A3-274F16A622B1}">
      <dsp:nvSpPr>
        <dsp:cNvPr id="0" name=""/>
        <dsp:cNvSpPr/>
      </dsp:nvSpPr>
      <dsp:spPr>
        <a:xfrm>
          <a:off x="706954" y="2298180"/>
          <a:ext cx="10322995" cy="6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9" tIns="64779" rIns="64779" bIns="64779" numCol="1" spcCol="1270" anchor="ctr" anchorCtr="0">
          <a:noAutofit/>
        </a:bodyPr>
        <a:lstStyle/>
        <a:p>
          <a:pPr marL="0" lvl="0" indent="0" algn="l" defTabSz="711200">
            <a:lnSpc>
              <a:spcPct val="100000"/>
            </a:lnSpc>
            <a:spcBef>
              <a:spcPct val="0"/>
            </a:spcBef>
            <a:spcAft>
              <a:spcPct val="35000"/>
            </a:spcAft>
            <a:buNone/>
          </a:pPr>
          <a:r>
            <a:rPr lang="en-US" sz="1600" kern="1200"/>
            <a:t>Lane departure and unsafe following distance are major violations which should be investigated by the company, and they should work on improving that.</a:t>
          </a:r>
        </a:p>
      </dsp:txBody>
      <dsp:txXfrm>
        <a:off x="706954" y="2298180"/>
        <a:ext cx="10322995" cy="612081"/>
      </dsp:txXfrm>
    </dsp:sp>
    <dsp:sp modelId="{86A6286E-600C-4256-8D8E-A12F06BA26CC}">
      <dsp:nvSpPr>
        <dsp:cNvPr id="0" name=""/>
        <dsp:cNvSpPr/>
      </dsp:nvSpPr>
      <dsp:spPr>
        <a:xfrm>
          <a:off x="0" y="3063282"/>
          <a:ext cx="11029950" cy="6120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4C507-EF88-481B-838B-1EEA19381F80}">
      <dsp:nvSpPr>
        <dsp:cNvPr id="0" name=""/>
        <dsp:cNvSpPr/>
      </dsp:nvSpPr>
      <dsp:spPr>
        <a:xfrm>
          <a:off x="185154" y="3201000"/>
          <a:ext cx="336644" cy="336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65F69-9362-4F41-B4F9-A02AF4DED730}">
      <dsp:nvSpPr>
        <dsp:cNvPr id="0" name=""/>
        <dsp:cNvSpPr/>
      </dsp:nvSpPr>
      <dsp:spPr>
        <a:xfrm>
          <a:off x="706954" y="3063282"/>
          <a:ext cx="10322995" cy="6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9" tIns="64779" rIns="64779" bIns="64779" numCol="1" spcCol="1270" anchor="ctr" anchorCtr="0">
          <a:noAutofit/>
        </a:bodyPr>
        <a:lstStyle/>
        <a:p>
          <a:pPr marL="0" lvl="0" indent="0" algn="l" defTabSz="711200">
            <a:lnSpc>
              <a:spcPct val="100000"/>
            </a:lnSpc>
            <a:spcBef>
              <a:spcPct val="0"/>
            </a:spcBef>
            <a:spcAft>
              <a:spcPct val="35000"/>
            </a:spcAft>
            <a:buNone/>
          </a:pPr>
          <a:r>
            <a:rPr lang="en-US" sz="1600" kern="1200"/>
            <a:t>Drivers should be given feedbacks based on their violations.</a:t>
          </a:r>
        </a:p>
      </dsp:txBody>
      <dsp:txXfrm>
        <a:off x="706954" y="3063282"/>
        <a:ext cx="10322995" cy="612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38063-C0C2-4192-B7C8-BBFE676DD14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918F8-AC7D-4417-9A94-833A513A1348}" type="slidenum">
              <a:rPr lang="en-US" smtClean="0"/>
              <a:t>‹#›</a:t>
            </a:fld>
            <a:endParaRPr lang="en-US"/>
          </a:p>
        </p:txBody>
      </p:sp>
    </p:spTree>
    <p:extLst>
      <p:ext uri="{BB962C8B-B14F-4D97-AF65-F5344CB8AC3E}">
        <p14:creationId xmlns:p14="http://schemas.microsoft.com/office/powerpoint/2010/main" val="181184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8918F8-AC7D-4417-9A94-833A513A1348}" type="slidenum">
              <a:rPr lang="en-US" smtClean="0"/>
              <a:t>7</a:t>
            </a:fld>
            <a:endParaRPr lang="en-US"/>
          </a:p>
        </p:txBody>
      </p:sp>
    </p:spTree>
    <p:extLst>
      <p:ext uri="{BB962C8B-B14F-4D97-AF65-F5344CB8AC3E}">
        <p14:creationId xmlns:p14="http://schemas.microsoft.com/office/powerpoint/2010/main" val="331791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65A7A7B-B71A-428D-833F-0F3507A6DB13}" type="datetimeFigureOut">
              <a:rPr lang="en-US" smtClean="0"/>
              <a:t>11/6/2024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53064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8F9EB-9D34-4B41-B66C-5FAF50876D2D}"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80746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4489A26-CAA1-4690-8C1F-1641B1B97745}" type="datetimeFigureOut">
              <a:rPr lang="en-US" smtClean="0"/>
              <a:t>11/6/2024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44804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65307-640F-4AE7-B0BE-50C709AD86C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14044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77EA1F9-1F0F-4C65-8F6E-9729B924AAAC}" type="datetimeFigureOut">
              <a:rPr lang="en-US" smtClean="0"/>
              <a:t>11/6/2024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146294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278E8-5F4B-47D5-A617-8CCDF75D6A3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78289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E93E0A-5177-400C-87C9-C93AF466EC49}"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33925858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6770335-1C1A-4243-9BDD-9630C417D28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70472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1513F-8EBD-4612-96F4-CC3E309609AF}"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92676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6483A1-31A8-47A2-AB0A-53A7803D5EBF}" type="datetimeFigureOut">
              <a:rPr lang="en-US" smtClean="0"/>
              <a:t>11/6/2024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7744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10B9-2C7C-4CAF-99E2-617AE20BA33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58356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7E93E0A-5177-400C-87C9-C93AF466EC49}" type="datetimeFigureOut">
              <a:rPr lang="en-US" smtClean="0"/>
              <a:t>11/6/2024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4917615-2DB4-4DAA-9DE3-B2B689A846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45676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D6EF57-C313-6EFC-7264-546C7DFF7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5164667"/>
          </a:xfrm>
          <a:prstGeom prst="rect">
            <a:avLst/>
          </a:prstGeom>
        </p:spPr>
      </p:pic>
      <p:sp>
        <p:nvSpPr>
          <p:cNvPr id="11" name="TextBox 10">
            <a:extLst>
              <a:ext uri="{FF2B5EF4-FFF2-40B4-BE49-F238E27FC236}">
                <a16:creationId xmlns:a16="http://schemas.microsoft.com/office/drawing/2014/main" id="{41DA6CC2-27CE-087A-111C-6BACB64BB657}"/>
              </a:ext>
            </a:extLst>
          </p:cNvPr>
          <p:cNvSpPr txBox="1"/>
          <p:nvPr/>
        </p:nvSpPr>
        <p:spPr>
          <a:xfrm>
            <a:off x="551330" y="5581401"/>
            <a:ext cx="1062318" cy="1142128"/>
          </a:xfrm>
          <a:prstGeom prst="rect">
            <a:avLst/>
          </a:prstGeom>
          <a:noFill/>
        </p:spPr>
        <p:txBody>
          <a:bodyPr wrap="square" rtlCol="0">
            <a:spAutoFit/>
          </a:bodyPr>
          <a:lstStyle/>
          <a:p>
            <a:endParaRPr lang="en-US"/>
          </a:p>
        </p:txBody>
      </p:sp>
      <p:sp>
        <p:nvSpPr>
          <p:cNvPr id="18" name="Snip Diagonal Corner Rectangle 17">
            <a:extLst>
              <a:ext uri="{FF2B5EF4-FFF2-40B4-BE49-F238E27FC236}">
                <a16:creationId xmlns:a16="http://schemas.microsoft.com/office/drawing/2014/main" id="{2977AFBE-79BD-88BA-1BBF-9369689E8100}"/>
              </a:ext>
            </a:extLst>
          </p:cNvPr>
          <p:cNvSpPr/>
          <p:nvPr/>
        </p:nvSpPr>
        <p:spPr>
          <a:xfrm>
            <a:off x="112056" y="4433453"/>
            <a:ext cx="11967886" cy="2158409"/>
          </a:xfrm>
          <a:prstGeom prst="snip2Diag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873EAE4C-C9CD-1296-E9EA-666EA42CE82F}"/>
              </a:ext>
            </a:extLst>
          </p:cNvPr>
          <p:cNvGraphicFramePr>
            <a:graphicFrameLocks noGrp="1"/>
          </p:cNvGraphicFramePr>
          <p:nvPr>
            <p:extLst>
              <p:ext uri="{D42A27DB-BD31-4B8C-83A1-F6EECF244321}">
                <p14:modId xmlns:p14="http://schemas.microsoft.com/office/powerpoint/2010/main" val="3147404529"/>
              </p:ext>
            </p:extLst>
          </p:nvPr>
        </p:nvGraphicFramePr>
        <p:xfrm>
          <a:off x="-1" y="5443913"/>
          <a:ext cx="11967886" cy="872562"/>
        </p:xfrm>
        <a:graphic>
          <a:graphicData uri="http://schemas.openxmlformats.org/drawingml/2006/table">
            <a:tbl>
              <a:tblPr>
                <a:tableStyleId>{2D5ABB26-0587-4C30-8999-92F81FD0307C}</a:tableStyleId>
              </a:tblPr>
              <a:tblGrid>
                <a:gridCol w="1698172">
                  <a:extLst>
                    <a:ext uri="{9D8B030D-6E8A-4147-A177-3AD203B41FA5}">
                      <a16:colId xmlns:a16="http://schemas.microsoft.com/office/drawing/2014/main" val="2865157025"/>
                    </a:ext>
                  </a:extLst>
                </a:gridCol>
                <a:gridCol w="1711619">
                  <a:extLst>
                    <a:ext uri="{9D8B030D-6E8A-4147-A177-3AD203B41FA5}">
                      <a16:colId xmlns:a16="http://schemas.microsoft.com/office/drawing/2014/main" val="2637416509"/>
                    </a:ext>
                  </a:extLst>
                </a:gridCol>
                <a:gridCol w="1711619">
                  <a:extLst>
                    <a:ext uri="{9D8B030D-6E8A-4147-A177-3AD203B41FA5}">
                      <a16:colId xmlns:a16="http://schemas.microsoft.com/office/drawing/2014/main" val="3682844176"/>
                    </a:ext>
                  </a:extLst>
                </a:gridCol>
                <a:gridCol w="1711619">
                  <a:extLst>
                    <a:ext uri="{9D8B030D-6E8A-4147-A177-3AD203B41FA5}">
                      <a16:colId xmlns:a16="http://schemas.microsoft.com/office/drawing/2014/main" val="2822011310"/>
                    </a:ext>
                  </a:extLst>
                </a:gridCol>
                <a:gridCol w="1711619">
                  <a:extLst>
                    <a:ext uri="{9D8B030D-6E8A-4147-A177-3AD203B41FA5}">
                      <a16:colId xmlns:a16="http://schemas.microsoft.com/office/drawing/2014/main" val="3789783314"/>
                    </a:ext>
                  </a:extLst>
                </a:gridCol>
                <a:gridCol w="1711619">
                  <a:extLst>
                    <a:ext uri="{9D8B030D-6E8A-4147-A177-3AD203B41FA5}">
                      <a16:colId xmlns:a16="http://schemas.microsoft.com/office/drawing/2014/main" val="4050641311"/>
                    </a:ext>
                  </a:extLst>
                </a:gridCol>
                <a:gridCol w="1711619">
                  <a:extLst>
                    <a:ext uri="{9D8B030D-6E8A-4147-A177-3AD203B41FA5}">
                      <a16:colId xmlns:a16="http://schemas.microsoft.com/office/drawing/2014/main" val="3664789735"/>
                    </a:ext>
                  </a:extLst>
                </a:gridCol>
              </a:tblGrid>
              <a:tr h="87256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dirty="0"/>
                    </a:p>
                  </a:txBody>
                  <a:tcPr/>
                </a:tc>
                <a:tc>
                  <a:txBody>
                    <a:bodyPr/>
                    <a:lstStyle/>
                    <a:p>
                      <a:pPr algn="ctr"/>
                      <a:endParaRPr lang="en-US" i="1"/>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i="1"/>
                    </a:p>
                  </a:txBody>
                  <a:tcPr/>
                </a:tc>
                <a:extLst>
                  <a:ext uri="{0D108BD9-81ED-4DB2-BD59-A6C34878D82A}">
                    <a16:rowId xmlns:a16="http://schemas.microsoft.com/office/drawing/2014/main" val="3040708450"/>
                  </a:ext>
                </a:extLst>
              </a:tr>
            </a:tbl>
          </a:graphicData>
        </a:graphic>
      </p:graphicFrame>
      <p:sp>
        <p:nvSpPr>
          <p:cNvPr id="3" name="Snip Diagonal Corner Rectangle 2">
            <a:extLst>
              <a:ext uri="{FF2B5EF4-FFF2-40B4-BE49-F238E27FC236}">
                <a16:creationId xmlns:a16="http://schemas.microsoft.com/office/drawing/2014/main" id="{1115EA45-3D73-D928-C821-1A3A3AFD5321}"/>
              </a:ext>
            </a:extLst>
          </p:cNvPr>
          <p:cNvSpPr/>
          <p:nvPr/>
        </p:nvSpPr>
        <p:spPr>
          <a:xfrm>
            <a:off x="407892" y="134471"/>
            <a:ext cx="7068672" cy="1407250"/>
          </a:xfrm>
          <a:prstGeom prst="snip2Diag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9DAEC01-35BB-F9CC-D239-635BDD2D8582}"/>
              </a:ext>
            </a:extLst>
          </p:cNvPr>
          <p:cNvSpPr txBox="1"/>
          <p:nvPr/>
        </p:nvSpPr>
        <p:spPr>
          <a:xfrm>
            <a:off x="407892" y="257439"/>
            <a:ext cx="7068672" cy="4708981"/>
          </a:xfrm>
          <a:prstGeom prst="rect">
            <a:avLst/>
          </a:prstGeom>
          <a:noFill/>
        </p:spPr>
        <p:txBody>
          <a:bodyPr wrap="square" lIns="91440" tIns="45720" rIns="91440" bIns="45720" rtlCol="0" anchor="t">
            <a:spAutoFit/>
          </a:bodyPr>
          <a:lstStyle/>
          <a:p>
            <a:r>
              <a:rPr lang="en-US" sz="4800" i="1" dirty="0">
                <a:solidFill>
                  <a:schemeClr val="accent6">
                    <a:lumMod val="50000"/>
                  </a:schemeClr>
                </a:solidFill>
              </a:rPr>
              <a:t>Analysis on Truck Fleet Data</a:t>
            </a:r>
            <a:br>
              <a:rPr lang="en-US" sz="4800" dirty="0"/>
            </a:br>
            <a:r>
              <a:rPr lang="en-US" sz="2800" i="1" dirty="0">
                <a:solidFill>
                  <a:schemeClr val="accent6">
                    <a:lumMod val="50000"/>
                  </a:schemeClr>
                </a:solidFill>
              </a:rPr>
              <a:t>Big Data</a:t>
            </a:r>
            <a:br>
              <a:rPr lang="en-US" sz="2800" i="1" dirty="0"/>
            </a:br>
            <a:endParaRPr lang="en-US" sz="2800" i="1">
              <a:solidFill>
                <a:schemeClr val="accent6">
                  <a:lumMod val="50000"/>
                </a:schemeClr>
              </a:solidFill>
            </a:endParaRPr>
          </a:p>
          <a:p>
            <a:endParaRPr lang="en-US" sz="2800" i="1">
              <a:solidFill>
                <a:schemeClr val="accent6">
                  <a:lumMod val="50000"/>
                </a:schemeClr>
              </a:solidFill>
            </a:endParaRPr>
          </a:p>
          <a:p>
            <a:endParaRPr lang="en-US" sz="2800" i="1">
              <a:solidFill>
                <a:schemeClr val="accent6">
                  <a:lumMod val="50000"/>
                </a:schemeClr>
              </a:solidFill>
            </a:endParaRPr>
          </a:p>
          <a:p>
            <a:endParaRPr lang="en-US" sz="2800" i="1">
              <a:solidFill>
                <a:schemeClr val="accent6">
                  <a:lumMod val="50000"/>
                </a:schemeClr>
              </a:solidFill>
            </a:endParaRPr>
          </a:p>
          <a:p>
            <a:endParaRPr lang="en-US" sz="2800" i="1">
              <a:solidFill>
                <a:schemeClr val="accent6">
                  <a:lumMod val="50000"/>
                </a:schemeClr>
              </a:solidFill>
            </a:endParaRPr>
          </a:p>
          <a:p>
            <a:endParaRPr lang="en-US" sz="2800" i="1">
              <a:solidFill>
                <a:schemeClr val="tx1">
                  <a:lumMod val="85000"/>
                  <a:lumOff val="15000"/>
                </a:schemeClr>
              </a:solidFill>
            </a:endParaRPr>
          </a:p>
          <a:p>
            <a:br>
              <a:rPr lang="en-US" sz="2800" i="1" dirty="0"/>
            </a:br>
            <a:endParaRPr lang="en-US" sz="2800" i="1">
              <a:solidFill>
                <a:schemeClr val="bg1"/>
              </a:solidFill>
            </a:endParaRPr>
          </a:p>
        </p:txBody>
      </p:sp>
    </p:spTree>
    <p:extLst>
      <p:ext uri="{BB962C8B-B14F-4D97-AF65-F5344CB8AC3E}">
        <p14:creationId xmlns:p14="http://schemas.microsoft.com/office/powerpoint/2010/main" val="110949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CB47DE-9905-9DDD-9320-2DFD4D5D360A}"/>
              </a:ext>
            </a:extLst>
          </p:cNvPr>
          <p:cNvSpPr txBox="1"/>
          <p:nvPr/>
        </p:nvSpPr>
        <p:spPr>
          <a:xfrm>
            <a:off x="4449960" y="1507414"/>
            <a:ext cx="7295507" cy="3703320"/>
          </a:xfrm>
          <a:prstGeom prst="rect">
            <a:avLst/>
          </a:prstGeom>
        </p:spPr>
        <p:txBody>
          <a:bodyPr vert="horz" lIns="91440" tIns="45720" rIns="91440" bIns="45720" rtlCol="0" anchor="ctr">
            <a:normAutofit/>
          </a:bodyPr>
          <a:lstStyle/>
          <a:p>
            <a:pPr>
              <a:spcBef>
                <a:spcPct val="0"/>
              </a:spcBef>
              <a:spcAft>
                <a:spcPts val="600"/>
              </a:spcAft>
            </a:pPr>
            <a:r>
              <a:rPr lang="en-US" sz="4800" cap="all">
                <a:solidFill>
                  <a:schemeClr val="accent1"/>
                </a:solidFill>
                <a:latin typeface="+mj-lt"/>
                <a:ea typeface="+mj-ea"/>
                <a:cs typeface="+mj-cs"/>
              </a:rPr>
              <a:t>THANK YOU !!</a:t>
            </a:r>
          </a:p>
        </p:txBody>
      </p:sp>
      <p:sp>
        <p:nvSpPr>
          <p:cNvPr id="41" name="Rectangle 40">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0471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2AC7AAA-F039-4011-98DE-17464A67B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80312-DD20-6B64-0AB4-9D6F5DE56D3E}"/>
              </a:ext>
            </a:extLst>
          </p:cNvPr>
          <p:cNvSpPr>
            <a:spLocks noGrp="1"/>
          </p:cNvSpPr>
          <p:nvPr>
            <p:ph type="title"/>
          </p:nvPr>
        </p:nvSpPr>
        <p:spPr>
          <a:xfrm>
            <a:off x="581192" y="702156"/>
            <a:ext cx="7225075" cy="1013800"/>
          </a:xfrm>
        </p:spPr>
        <p:txBody>
          <a:bodyPr>
            <a:normAutofit/>
          </a:bodyPr>
          <a:lstStyle/>
          <a:p>
            <a:r>
              <a:rPr lang="en-US">
                <a:solidFill>
                  <a:schemeClr val="accent1"/>
                </a:solidFill>
              </a:rPr>
              <a:t>Problem Statement</a:t>
            </a:r>
          </a:p>
        </p:txBody>
      </p:sp>
      <p:grpSp>
        <p:nvGrpSpPr>
          <p:cNvPr id="80" name="Group 79">
            <a:extLst>
              <a:ext uri="{FF2B5EF4-FFF2-40B4-BE49-F238E27FC236}">
                <a16:creationId xmlns:a16="http://schemas.microsoft.com/office/drawing/2014/main" id="{85EBB90B-3A54-4B2B-9FA6-7B47E1075F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1" name="Rectangle 70">
              <a:extLst>
                <a:ext uri="{FF2B5EF4-FFF2-40B4-BE49-F238E27FC236}">
                  <a16:creationId xmlns:a16="http://schemas.microsoft.com/office/drawing/2014/main" id="{E04116F5-E398-4593-B279-7099177A0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Rectangle 80">
              <a:extLst>
                <a:ext uri="{FF2B5EF4-FFF2-40B4-BE49-F238E27FC236}">
                  <a16:creationId xmlns:a16="http://schemas.microsoft.com/office/drawing/2014/main" id="{DC1AD6AE-28AC-4C67-A749-1BC18D86C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72">
              <a:extLst>
                <a:ext uri="{FF2B5EF4-FFF2-40B4-BE49-F238E27FC236}">
                  <a16:creationId xmlns:a16="http://schemas.microsoft.com/office/drawing/2014/main" id="{D122DC0F-D6EF-4A88-9742-855D48E4E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 name="Content Placeholder 5">
            <a:extLst>
              <a:ext uri="{FF2B5EF4-FFF2-40B4-BE49-F238E27FC236}">
                <a16:creationId xmlns:a16="http://schemas.microsoft.com/office/drawing/2014/main" id="{43D34A80-7CDB-774B-E1E4-432E43D1367F}"/>
              </a:ext>
            </a:extLst>
          </p:cNvPr>
          <p:cNvSpPr>
            <a:spLocks noGrp="1"/>
          </p:cNvSpPr>
          <p:nvPr>
            <p:ph idx="1"/>
          </p:nvPr>
        </p:nvSpPr>
        <p:spPr>
          <a:xfrm>
            <a:off x="581194" y="1896533"/>
            <a:ext cx="7225074" cy="3962266"/>
          </a:xfrm>
        </p:spPr>
        <p:txBody>
          <a:bodyPr vert="horz" lIns="91440" tIns="45720" rIns="91440" bIns="45720" rtlCol="0">
            <a:normAutofit lnSpcReduction="10000"/>
          </a:bodyPr>
          <a:lstStyle/>
          <a:p>
            <a:pPr marL="0" indent="0">
              <a:buClr>
                <a:srgbClr val="F4F74A"/>
              </a:buClr>
              <a:buNone/>
            </a:pPr>
            <a:br>
              <a:rPr lang="en-US" b="1">
                <a:latin typeface="Trebuchet MS"/>
              </a:rPr>
            </a:br>
            <a:r>
              <a:rPr lang="en-US">
                <a:latin typeface="Trebuchet MS"/>
              </a:rPr>
              <a:t>Our main responsibility as the fleet manager of AZ National Trucking (ANT) is to keep risks down and make sure that driving recklessly doesn't violate any laws.</a:t>
            </a:r>
          </a:p>
          <a:p>
            <a:pPr>
              <a:buClr>
                <a:srgbClr val="F4F74A"/>
              </a:buClr>
            </a:pPr>
            <a:r>
              <a:rPr lang="en-US" b="1">
                <a:latin typeface="Trebuchet MS"/>
              </a:rPr>
              <a:t>Business objectives:</a:t>
            </a:r>
            <a:endParaRPr lang="en-US"/>
          </a:p>
          <a:p>
            <a:pPr marL="285750" indent="-285750">
              <a:buClr>
                <a:srgbClr val="F4F74A"/>
              </a:buClr>
            </a:pPr>
            <a:r>
              <a:rPr lang="en-US" b="1">
                <a:latin typeface="Trebuchet MS"/>
              </a:rPr>
              <a:t>Geographical Analysis:</a:t>
            </a:r>
            <a:r>
              <a:rPr lang="en-US">
                <a:latin typeface="Trebuchet MS"/>
              </a:rPr>
              <a:t> To evaluate the relative risk levels of California's riskiest cities by comparing them to other cities to  determine their relative risk levels.</a:t>
            </a:r>
            <a:endParaRPr lang="en-US"/>
          </a:p>
          <a:p>
            <a:pPr>
              <a:buClr>
                <a:srgbClr val="F4F74A"/>
              </a:buClr>
            </a:pPr>
            <a:r>
              <a:rPr lang="en-US" b="1">
                <a:latin typeface="Trebuchet MS"/>
              </a:rPr>
              <a:t>Truck Model Analysis</a:t>
            </a:r>
            <a:r>
              <a:rPr lang="en-US">
                <a:latin typeface="Trebuchet MS"/>
              </a:rPr>
              <a:t>: To evaluate and compare truck models using factors such as average risk factor and count of events.</a:t>
            </a:r>
            <a:endParaRPr lang="en-US"/>
          </a:p>
          <a:p>
            <a:pPr>
              <a:buClr>
                <a:srgbClr val="F4F74A"/>
              </a:buClr>
            </a:pPr>
            <a:r>
              <a:rPr lang="en-US" b="1">
                <a:latin typeface="Trebuchet MS"/>
              </a:rPr>
              <a:t>Driving Incident Analysis: </a:t>
            </a:r>
            <a:r>
              <a:rPr lang="en-US">
                <a:latin typeface="Trebuchet MS"/>
              </a:rPr>
              <a:t>To evaluate factors related to driving events.</a:t>
            </a:r>
            <a:endParaRPr lang="en-US"/>
          </a:p>
          <a:p>
            <a:pPr>
              <a:buClr>
                <a:srgbClr val="F4F74A"/>
              </a:buClr>
            </a:pPr>
            <a:endParaRPr lang="en-US"/>
          </a:p>
        </p:txBody>
      </p:sp>
      <p:pic>
        <p:nvPicPr>
          <p:cNvPr id="62" name="Picture 61" descr="Blurred micro image of a street traffic">
            <a:extLst>
              <a:ext uri="{FF2B5EF4-FFF2-40B4-BE49-F238E27FC236}">
                <a16:creationId xmlns:a16="http://schemas.microsoft.com/office/drawing/2014/main" id="{8A896EC6-A2A6-9EF1-046F-3DF80D9EFC01}"/>
              </a:ext>
            </a:extLst>
          </p:cNvPr>
          <p:cNvPicPr>
            <a:picLocks noChangeAspect="1"/>
          </p:cNvPicPr>
          <p:nvPr/>
        </p:nvPicPr>
        <p:blipFill rotWithShape="1">
          <a:blip r:embed="rId2"/>
          <a:srcRect l="21466" r="35948" b="1"/>
          <a:stretch/>
        </p:blipFill>
        <p:spPr>
          <a:xfrm>
            <a:off x="8042147" y="600075"/>
            <a:ext cx="3695828" cy="5792788"/>
          </a:xfrm>
          <a:prstGeom prst="rect">
            <a:avLst/>
          </a:prstGeom>
        </p:spPr>
      </p:pic>
    </p:spTree>
    <p:extLst>
      <p:ext uri="{BB962C8B-B14F-4D97-AF65-F5344CB8AC3E}">
        <p14:creationId xmlns:p14="http://schemas.microsoft.com/office/powerpoint/2010/main" val="423358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FAD4-B378-B2B1-FD96-ABDDC2C3251E}"/>
              </a:ext>
            </a:extLst>
          </p:cNvPr>
          <p:cNvSpPr>
            <a:spLocks noGrp="1"/>
          </p:cNvSpPr>
          <p:nvPr>
            <p:ph type="title"/>
          </p:nvPr>
        </p:nvSpPr>
        <p:spPr/>
        <p:txBody>
          <a:bodyPr/>
          <a:lstStyle/>
          <a:p>
            <a:r>
              <a:rPr lang="en-US"/>
              <a:t>Workflow</a:t>
            </a:r>
          </a:p>
        </p:txBody>
      </p:sp>
      <p:pic>
        <p:nvPicPr>
          <p:cNvPr id="4" name="Content Placeholder 3" descr="A computer screen shot of a diagram&#10;&#10;Description automatically generated">
            <a:extLst>
              <a:ext uri="{FF2B5EF4-FFF2-40B4-BE49-F238E27FC236}">
                <a16:creationId xmlns:a16="http://schemas.microsoft.com/office/drawing/2014/main" id="{5576A4BC-DB73-DCB9-3532-652511592AA1}"/>
              </a:ext>
            </a:extLst>
          </p:cNvPr>
          <p:cNvPicPr>
            <a:picLocks noGrp="1" noChangeAspect="1"/>
          </p:cNvPicPr>
          <p:nvPr>
            <p:ph idx="1"/>
          </p:nvPr>
        </p:nvPicPr>
        <p:blipFill rotWithShape="1">
          <a:blip r:embed="rId2"/>
          <a:stretch/>
        </p:blipFill>
        <p:spPr>
          <a:xfrm>
            <a:off x="425302" y="1839685"/>
            <a:ext cx="11344940" cy="5013695"/>
          </a:xfrm>
          <a:prstGeom prst="rect">
            <a:avLst/>
          </a:prstGeom>
        </p:spPr>
      </p:pic>
    </p:spTree>
    <p:extLst>
      <p:ext uri="{BB962C8B-B14F-4D97-AF65-F5344CB8AC3E}">
        <p14:creationId xmlns:p14="http://schemas.microsoft.com/office/powerpoint/2010/main" val="20339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DEF-0196-0109-70E8-BDBB58D652EA}"/>
              </a:ext>
            </a:extLst>
          </p:cNvPr>
          <p:cNvSpPr>
            <a:spLocks noGrp="1"/>
          </p:cNvSpPr>
          <p:nvPr>
            <p:ph type="title"/>
          </p:nvPr>
        </p:nvSpPr>
        <p:spPr>
          <a:xfrm>
            <a:off x="673754" y="643467"/>
            <a:ext cx="4203045" cy="1375608"/>
          </a:xfrm>
        </p:spPr>
        <p:txBody>
          <a:bodyPr anchor="ctr">
            <a:normAutofit/>
          </a:bodyPr>
          <a:lstStyle/>
          <a:p>
            <a:r>
              <a:rPr lang="en-US"/>
              <a:t>About the Data</a:t>
            </a:r>
          </a:p>
        </p:txBody>
      </p:sp>
      <p:sp>
        <p:nvSpPr>
          <p:cNvPr id="3" name="Content Placeholder 2">
            <a:extLst>
              <a:ext uri="{FF2B5EF4-FFF2-40B4-BE49-F238E27FC236}">
                <a16:creationId xmlns:a16="http://schemas.microsoft.com/office/drawing/2014/main" id="{85AE4C72-B228-EE80-AE56-F551D4B2CE56}"/>
              </a:ext>
            </a:extLst>
          </p:cNvPr>
          <p:cNvSpPr>
            <a:spLocks noGrp="1"/>
          </p:cNvSpPr>
          <p:nvPr>
            <p:ph idx="1"/>
          </p:nvPr>
        </p:nvSpPr>
        <p:spPr>
          <a:xfrm>
            <a:off x="673754" y="2160590"/>
            <a:ext cx="3973943" cy="3440110"/>
          </a:xfrm>
        </p:spPr>
        <p:txBody>
          <a:bodyPr vert="horz" lIns="91440" tIns="45720" rIns="91440" bIns="45720" rtlCol="0" anchor="t">
            <a:normAutofit/>
          </a:bodyPr>
          <a:lstStyle/>
          <a:p>
            <a:pPr marL="0" indent="0">
              <a:buNone/>
            </a:pPr>
            <a:r>
              <a:rPr lang="en-US" b="1" u="sng">
                <a:solidFill>
                  <a:schemeClr val="tx1">
                    <a:lumMod val="95000"/>
                    <a:lumOff val="5000"/>
                  </a:schemeClr>
                </a:solidFill>
              </a:rPr>
              <a:t>Important Columns for modelling</a:t>
            </a:r>
          </a:p>
          <a:p>
            <a:pPr marL="0" indent="0">
              <a:buNone/>
            </a:pPr>
            <a:endParaRPr lang="en-US" b="1" u="sng">
              <a:solidFill>
                <a:schemeClr val="tx1">
                  <a:lumMod val="95000"/>
                  <a:lumOff val="5000"/>
                </a:schemeClr>
              </a:solidFill>
            </a:endParaRPr>
          </a:p>
          <a:p>
            <a:pPr marL="342900" indent="-342900"/>
            <a:r>
              <a:rPr lang="en-US">
                <a:solidFill>
                  <a:schemeClr val="tx1">
                    <a:lumMod val="95000"/>
                    <a:lumOff val="5000"/>
                  </a:schemeClr>
                </a:solidFill>
              </a:rPr>
              <a:t>Driver_Average_mileage </a:t>
            </a:r>
            <a:endParaRPr lang="en-US" b="1" u="sng">
              <a:solidFill>
                <a:schemeClr val="tx1">
                  <a:lumMod val="95000"/>
                  <a:lumOff val="5000"/>
                </a:schemeClr>
              </a:solidFill>
            </a:endParaRPr>
          </a:p>
          <a:p>
            <a:pPr marL="342900" indent="-342900"/>
            <a:r>
              <a:rPr lang="en-US">
                <a:solidFill>
                  <a:schemeClr val="tx1">
                    <a:lumMod val="95000"/>
                    <a:lumOff val="5000"/>
                  </a:schemeClr>
                </a:solidFill>
              </a:rPr>
              <a:t>Total Miles </a:t>
            </a:r>
            <a:endParaRPr lang="en-US" b="1" u="sng">
              <a:solidFill>
                <a:schemeClr val="tx1">
                  <a:lumMod val="95000"/>
                  <a:lumOff val="5000"/>
                </a:schemeClr>
              </a:solidFill>
            </a:endParaRPr>
          </a:p>
          <a:p>
            <a:pPr marL="342900" indent="-342900"/>
            <a:r>
              <a:rPr lang="en-US">
                <a:solidFill>
                  <a:schemeClr val="tx1">
                    <a:lumMod val="95000"/>
                    <a:lumOff val="5000"/>
                  </a:schemeClr>
                </a:solidFill>
              </a:rPr>
              <a:t>Number of Events </a:t>
            </a:r>
            <a:endParaRPr lang="en-US" b="1" u="sng">
              <a:solidFill>
                <a:schemeClr val="tx1">
                  <a:lumMod val="95000"/>
                  <a:lumOff val="5000"/>
                </a:schemeClr>
              </a:solidFill>
            </a:endParaRPr>
          </a:p>
          <a:p>
            <a:pPr marL="342900" indent="-342900"/>
            <a:r>
              <a:rPr lang="en-US">
                <a:solidFill>
                  <a:schemeClr val="tx1">
                    <a:lumMod val="95000"/>
                    <a:lumOff val="5000"/>
                  </a:schemeClr>
                </a:solidFill>
              </a:rPr>
              <a:t>Risk Factor </a:t>
            </a:r>
            <a:endParaRPr lang="en-US" b="1" u="sng">
              <a:solidFill>
                <a:schemeClr val="tx1">
                  <a:lumMod val="95000"/>
                  <a:lumOff val="5000"/>
                </a:schemeClr>
              </a:solidFill>
            </a:endParaRPr>
          </a:p>
          <a:p>
            <a:pPr marL="342900" indent="-342900"/>
            <a:r>
              <a:rPr lang="en-US">
                <a:solidFill>
                  <a:schemeClr val="tx1">
                    <a:lumMod val="95000"/>
                    <a:lumOff val="5000"/>
                  </a:schemeClr>
                </a:solidFill>
              </a:rPr>
              <a:t>Scaled Risk Factor using min max approach </a:t>
            </a:r>
            <a:r>
              <a:rPr lang="en-US" b="1">
                <a:solidFill>
                  <a:schemeClr val="tx1">
                    <a:lumMod val="95000"/>
                    <a:lumOff val="5000"/>
                  </a:schemeClr>
                </a:solidFill>
              </a:rPr>
              <a:t> </a:t>
            </a:r>
            <a:endParaRPr lang="en-US" b="1" u="sng">
              <a:solidFill>
                <a:schemeClr val="tx1">
                  <a:lumMod val="95000"/>
                  <a:lumOff val="5000"/>
                </a:schemeClr>
              </a:solidFill>
            </a:endParaRPr>
          </a:p>
          <a:p>
            <a:pPr marL="305435" indent="-305435"/>
            <a:endParaRPr lang="en-US">
              <a:solidFill>
                <a:schemeClr val="tx1">
                  <a:lumMod val="95000"/>
                  <a:lumOff val="5000"/>
                </a:schemeClr>
              </a:solidFill>
            </a:endParaRPr>
          </a:p>
        </p:txBody>
      </p:sp>
      <p:pic>
        <p:nvPicPr>
          <p:cNvPr id="4" name="Content Placeholder 4">
            <a:extLst>
              <a:ext uri="{FF2B5EF4-FFF2-40B4-BE49-F238E27FC236}">
                <a16:creationId xmlns:a16="http://schemas.microsoft.com/office/drawing/2014/main" id="{88DCE3F1-2A7D-A990-8903-F6B06CE68C2C}"/>
              </a:ext>
            </a:extLst>
          </p:cNvPr>
          <p:cNvPicPr>
            <a:picLocks noChangeAspect="1"/>
          </p:cNvPicPr>
          <p:nvPr/>
        </p:nvPicPr>
        <p:blipFill>
          <a:blip r:embed="rId2"/>
          <a:stretch>
            <a:fillRect/>
          </a:stretch>
        </p:blipFill>
        <p:spPr>
          <a:xfrm>
            <a:off x="4397829" y="1926143"/>
            <a:ext cx="7120417" cy="3941257"/>
          </a:xfrm>
          <a:prstGeom prst="rect">
            <a:avLst/>
          </a:prstGeom>
        </p:spPr>
      </p:pic>
    </p:spTree>
    <p:extLst>
      <p:ext uri="{BB962C8B-B14F-4D97-AF65-F5344CB8AC3E}">
        <p14:creationId xmlns:p14="http://schemas.microsoft.com/office/powerpoint/2010/main" val="9774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C50500-3933-E540-1590-E7DBF357B948}"/>
              </a:ext>
            </a:extLst>
          </p:cNvPr>
          <p:cNvSpPr txBox="1"/>
          <p:nvPr/>
        </p:nvSpPr>
        <p:spPr>
          <a:xfrm>
            <a:off x="7063235" y="2537353"/>
            <a:ext cx="4015975" cy="822229"/>
          </a:xfrm>
          <a:prstGeom prst="rect">
            <a:avLst/>
          </a:prstGeom>
        </p:spPr>
        <p:txBody>
          <a:bodyPr vert="horz" lIns="91440" tIns="45720" rIns="91440" bIns="45720" rtlCol="0" anchor="t">
            <a:noAutofit/>
          </a:bodyPr>
          <a:lstStyle/>
          <a:p>
            <a:pPr defTabSz="416052">
              <a:lnSpc>
                <a:spcPct val="90000"/>
              </a:lnSpc>
              <a:spcBef>
                <a:spcPts val="910"/>
              </a:spcBef>
              <a:buClr>
                <a:schemeClr val="accent1"/>
              </a:buClr>
              <a:buSzPct val="80000"/>
            </a:pPr>
            <a:endParaRPr lang="en-US" sz="1274" kern="1200">
              <a:solidFill>
                <a:schemeClr val="tx1">
                  <a:lumMod val="75000"/>
                  <a:lumOff val="25000"/>
                </a:schemeClr>
              </a:solidFill>
              <a:latin typeface="+mn-lt"/>
              <a:ea typeface="+mn-ea"/>
              <a:cs typeface="+mn-cs"/>
            </a:endParaRPr>
          </a:p>
          <a:p>
            <a:pPr defTabSz="416052">
              <a:lnSpc>
                <a:spcPct val="90000"/>
              </a:lnSpc>
              <a:spcBef>
                <a:spcPts val="910"/>
              </a:spcBef>
              <a:buClr>
                <a:schemeClr val="accent1"/>
              </a:buClr>
              <a:buSzPct val="80000"/>
              <a:buFont typeface="Wingdings 3" charset="2"/>
              <a:buChar char=""/>
            </a:pPr>
            <a:endParaRPr lang="en-US" sz="1274" b="1" kern="1200">
              <a:solidFill>
                <a:schemeClr val="tx1">
                  <a:lumMod val="75000"/>
                  <a:lumOff val="25000"/>
                </a:schemeClr>
              </a:solidFill>
              <a:latin typeface="+mn-lt"/>
              <a:ea typeface="+mn-ea"/>
              <a:cs typeface="+mn-cs"/>
            </a:endParaRPr>
          </a:p>
          <a:p>
            <a:pPr>
              <a:lnSpc>
                <a:spcPct val="90000"/>
              </a:lnSpc>
              <a:spcBef>
                <a:spcPts val="1000"/>
              </a:spcBef>
              <a:buClr>
                <a:schemeClr val="accent1"/>
              </a:buClr>
              <a:buSzPct val="80000"/>
            </a:pPr>
            <a:endParaRPr lang="en-US" sz="1400">
              <a:solidFill>
                <a:schemeClr val="tx1">
                  <a:lumMod val="75000"/>
                  <a:lumOff val="25000"/>
                </a:schemeClr>
              </a:solidFill>
            </a:endParaRPr>
          </a:p>
        </p:txBody>
      </p:sp>
      <p:pic>
        <p:nvPicPr>
          <p:cNvPr id="6" name="Picture 5" descr="A diagram of a number of circles&#10;&#10;Description automatically generated with medium confidence">
            <a:extLst>
              <a:ext uri="{FF2B5EF4-FFF2-40B4-BE49-F238E27FC236}">
                <a16:creationId xmlns:a16="http://schemas.microsoft.com/office/drawing/2014/main" id="{56E97243-2AED-00F0-0AE5-DFDB3190F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991" y="1208591"/>
            <a:ext cx="3121206" cy="2591368"/>
          </a:xfrm>
          <a:prstGeom prst="rect">
            <a:avLst/>
          </a:prstGeom>
        </p:spPr>
      </p:pic>
      <p:pic>
        <p:nvPicPr>
          <p:cNvPr id="8" name="Picture 7" descr="A graph of a truck&#10;&#10;Description automatically generated">
            <a:extLst>
              <a:ext uri="{FF2B5EF4-FFF2-40B4-BE49-F238E27FC236}">
                <a16:creationId xmlns:a16="http://schemas.microsoft.com/office/drawing/2014/main" id="{B1900339-B2A3-B9E5-4960-33E8BC867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06" y="3711188"/>
            <a:ext cx="5068204" cy="2412204"/>
          </a:xfrm>
          <a:prstGeom prst="rect">
            <a:avLst/>
          </a:prstGeom>
        </p:spPr>
      </p:pic>
      <p:sp>
        <p:nvSpPr>
          <p:cNvPr id="26" name="TextBox 25">
            <a:extLst>
              <a:ext uri="{FF2B5EF4-FFF2-40B4-BE49-F238E27FC236}">
                <a16:creationId xmlns:a16="http://schemas.microsoft.com/office/drawing/2014/main" id="{47513B62-BCBA-A352-D355-13289FCC6B12}"/>
              </a:ext>
            </a:extLst>
          </p:cNvPr>
          <p:cNvSpPr txBox="1"/>
          <p:nvPr/>
        </p:nvSpPr>
        <p:spPr>
          <a:xfrm>
            <a:off x="6586222" y="1742241"/>
            <a:ext cx="4015975" cy="1569660"/>
          </a:xfrm>
          <a:prstGeom prst="rect">
            <a:avLst/>
          </a:prstGeom>
          <a:noFill/>
        </p:spPr>
        <p:txBody>
          <a:bodyPr wrap="square" rtlCol="0">
            <a:spAutoFit/>
          </a:bodyPr>
          <a:lstStyle/>
          <a:p>
            <a:pPr defTabSz="416052">
              <a:spcAft>
                <a:spcPts val="600"/>
              </a:spcAft>
            </a:pPr>
            <a:r>
              <a:rPr lang="en-US" sz="1600" b="1" kern="1200">
                <a:solidFill>
                  <a:schemeClr val="tx1">
                    <a:lumMod val="75000"/>
                    <a:lumOff val="25000"/>
                  </a:schemeClr>
                </a:solidFill>
                <a:latin typeface="+mn-lt"/>
                <a:ea typeface="+mn-ea"/>
                <a:cs typeface="+mn-cs"/>
              </a:rPr>
              <a:t>Count of Models</a:t>
            </a:r>
            <a:r>
              <a:rPr lang="en-US" sz="1600" kern="1200">
                <a:solidFill>
                  <a:schemeClr val="tx1">
                    <a:lumMod val="75000"/>
                    <a:lumOff val="25000"/>
                  </a:schemeClr>
                </a:solidFill>
                <a:latin typeface="+mn-lt"/>
                <a:ea typeface="+mn-ea"/>
                <a:cs typeface="+mn-cs"/>
              </a:rPr>
              <a:t>: This bubble chart shows the distribution of various truck models within the fleet. Each bubble represents a different truck model with its size corresponding to the count of trucks of that model. </a:t>
            </a:r>
          </a:p>
        </p:txBody>
      </p:sp>
      <p:sp>
        <p:nvSpPr>
          <p:cNvPr id="16" name="TextBox 15">
            <a:extLst>
              <a:ext uri="{FF2B5EF4-FFF2-40B4-BE49-F238E27FC236}">
                <a16:creationId xmlns:a16="http://schemas.microsoft.com/office/drawing/2014/main" id="{45E16A6C-FB34-4C20-B8F7-537FD45C6C98}"/>
              </a:ext>
            </a:extLst>
          </p:cNvPr>
          <p:cNvSpPr txBox="1"/>
          <p:nvPr/>
        </p:nvSpPr>
        <p:spPr>
          <a:xfrm>
            <a:off x="899699" y="603631"/>
            <a:ext cx="6047365" cy="584775"/>
          </a:xfrm>
          <a:prstGeom prst="rect">
            <a:avLst/>
          </a:prstGeom>
          <a:noFill/>
        </p:spPr>
        <p:txBody>
          <a:bodyPr wrap="square" rtlCol="0">
            <a:spAutoFit/>
          </a:bodyPr>
          <a:lstStyle/>
          <a:p>
            <a:r>
              <a:rPr lang="en-US" sz="3200" b="1" i="1"/>
              <a:t>TRUCK MODEL ANALYSIS</a:t>
            </a:r>
          </a:p>
        </p:txBody>
      </p:sp>
      <p:sp>
        <p:nvSpPr>
          <p:cNvPr id="19" name="TextBox 18">
            <a:extLst>
              <a:ext uri="{FF2B5EF4-FFF2-40B4-BE49-F238E27FC236}">
                <a16:creationId xmlns:a16="http://schemas.microsoft.com/office/drawing/2014/main" id="{36B0465E-664C-FF5A-C4E8-A5CC5CD4DCFA}"/>
              </a:ext>
            </a:extLst>
          </p:cNvPr>
          <p:cNvSpPr txBox="1"/>
          <p:nvPr/>
        </p:nvSpPr>
        <p:spPr>
          <a:xfrm>
            <a:off x="799375" y="4249271"/>
            <a:ext cx="3799519" cy="1569660"/>
          </a:xfrm>
          <a:prstGeom prst="rect">
            <a:avLst/>
          </a:prstGeom>
          <a:noFill/>
        </p:spPr>
        <p:txBody>
          <a:bodyPr wrap="square" rtlCol="0">
            <a:spAutoFit/>
          </a:bodyPr>
          <a:lstStyle/>
          <a:p>
            <a:r>
              <a:rPr lang="en-US" sz="1600" b="1" kern="1200">
                <a:solidFill>
                  <a:schemeClr val="tx1">
                    <a:lumMod val="75000"/>
                    <a:lumOff val="25000"/>
                  </a:schemeClr>
                </a:solidFill>
                <a:latin typeface="+mn-lt"/>
                <a:ea typeface="+mn-ea"/>
                <a:cs typeface="+mn-cs"/>
              </a:rPr>
              <a:t>Miles Driven by Truck Models</a:t>
            </a:r>
            <a:r>
              <a:rPr lang="en-US" sz="1600" kern="1200">
                <a:solidFill>
                  <a:schemeClr val="tx1">
                    <a:lumMod val="75000"/>
                    <a:lumOff val="25000"/>
                  </a:schemeClr>
                </a:solidFill>
                <a:latin typeface="+mn-lt"/>
                <a:ea typeface="+mn-ea"/>
                <a:cs typeface="+mn-cs"/>
              </a:rPr>
              <a:t>: This bar chart depicts the total miles driven by each truck model. It provides insights into how much each model is being used, which can be important for maintenance schedules and lifecycle management. </a:t>
            </a:r>
          </a:p>
        </p:txBody>
      </p:sp>
      <p:sp>
        <p:nvSpPr>
          <p:cNvPr id="21" name="Left Arrow 20">
            <a:extLst>
              <a:ext uri="{FF2B5EF4-FFF2-40B4-BE49-F238E27FC236}">
                <a16:creationId xmlns:a16="http://schemas.microsoft.com/office/drawing/2014/main" id="{6A6EB13C-B94F-189E-D764-8AE1E68978FF}"/>
              </a:ext>
            </a:extLst>
          </p:cNvPr>
          <p:cNvSpPr/>
          <p:nvPr/>
        </p:nvSpPr>
        <p:spPr>
          <a:xfrm>
            <a:off x="5230906" y="2138082"/>
            <a:ext cx="1075765" cy="591671"/>
          </a:xfrm>
          <a:prstGeom prst="lef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0BA1DD04-B9E0-53D9-C5B1-5D52E99DDE09}"/>
              </a:ext>
            </a:extLst>
          </p:cNvPr>
          <p:cNvSpPr/>
          <p:nvPr/>
        </p:nvSpPr>
        <p:spPr>
          <a:xfrm>
            <a:off x="4719918" y="4827494"/>
            <a:ext cx="1089211" cy="6185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03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CC75BA-82A4-CE54-E781-4864395BE64C}"/>
              </a:ext>
            </a:extLst>
          </p:cNvPr>
          <p:cNvSpPr txBox="1"/>
          <p:nvPr/>
        </p:nvSpPr>
        <p:spPr>
          <a:xfrm>
            <a:off x="8337176" y="3817084"/>
            <a:ext cx="3034832" cy="1734671"/>
          </a:xfrm>
          <a:prstGeom prst="rect">
            <a:avLst/>
          </a:prstGeom>
        </p:spPr>
        <p:txBody>
          <a:bodyPr vert="horz" lIns="91440" tIns="45720" rIns="91440" bIns="45720" rtlCol="0" anchor="t">
            <a:noAutofit/>
          </a:bodyPr>
          <a:lstStyle/>
          <a:p>
            <a:pPr defTabSz="420624">
              <a:lnSpc>
                <a:spcPct val="90000"/>
              </a:lnSpc>
              <a:spcBef>
                <a:spcPts val="920"/>
              </a:spcBef>
              <a:buClr>
                <a:schemeClr val="accent1"/>
              </a:buClr>
              <a:buSzPct val="80000"/>
            </a:pPr>
            <a:endParaRPr lang="en-US" sz="1656" kern="1200">
              <a:solidFill>
                <a:schemeClr val="tx1">
                  <a:lumMod val="75000"/>
                  <a:lumOff val="25000"/>
                </a:schemeClr>
              </a:solidFill>
              <a:latin typeface="Calibri"/>
              <a:ea typeface="+mn-ea"/>
              <a:cs typeface="Calibri"/>
            </a:endParaRPr>
          </a:p>
          <a:p>
            <a:pPr>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6" name="Right Arrow 5">
            <a:extLst>
              <a:ext uri="{FF2B5EF4-FFF2-40B4-BE49-F238E27FC236}">
                <a16:creationId xmlns:a16="http://schemas.microsoft.com/office/drawing/2014/main" id="{73A43CE1-F880-96A7-FD39-F7300199AD76}"/>
              </a:ext>
            </a:extLst>
          </p:cNvPr>
          <p:cNvSpPr/>
          <p:nvPr/>
        </p:nvSpPr>
        <p:spPr>
          <a:xfrm>
            <a:off x="4701908" y="1876388"/>
            <a:ext cx="896641" cy="544368"/>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9C6F7C8D-CB21-4F03-6D4F-C2A66C4D178A}"/>
              </a:ext>
            </a:extLst>
          </p:cNvPr>
          <p:cNvSpPr/>
          <p:nvPr/>
        </p:nvSpPr>
        <p:spPr>
          <a:xfrm>
            <a:off x="6460800" y="4933750"/>
            <a:ext cx="821686" cy="47380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B502F1-A2F1-536A-9422-7EC2F25C74C7}"/>
              </a:ext>
            </a:extLst>
          </p:cNvPr>
          <p:cNvSpPr txBox="1"/>
          <p:nvPr/>
        </p:nvSpPr>
        <p:spPr>
          <a:xfrm>
            <a:off x="1040030" y="709529"/>
            <a:ext cx="5963250" cy="584775"/>
          </a:xfrm>
          <a:prstGeom prst="rect">
            <a:avLst/>
          </a:prstGeom>
          <a:noFill/>
        </p:spPr>
        <p:txBody>
          <a:bodyPr wrap="square" rtlCol="0">
            <a:spAutoFit/>
          </a:bodyPr>
          <a:lstStyle/>
          <a:p>
            <a:r>
              <a:rPr lang="en-US" sz="3200" b="1" i="1"/>
              <a:t>TRUCK MODEL ANALYSIS</a:t>
            </a:r>
          </a:p>
        </p:txBody>
      </p:sp>
      <p:pic>
        <p:nvPicPr>
          <p:cNvPr id="2" name="Picture 2">
            <a:extLst>
              <a:ext uri="{FF2B5EF4-FFF2-40B4-BE49-F238E27FC236}">
                <a16:creationId xmlns:a16="http://schemas.microsoft.com/office/drawing/2014/main" id="{47DAA51F-620D-76CC-B650-B033834A1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06245"/>
            <a:ext cx="4995657" cy="25108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52EC9D0-26C1-A82B-1EF7-3CCACDAEC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19" y="3817084"/>
            <a:ext cx="5300636" cy="24942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652A5D-7583-5C41-1D83-294C3F926CA5}"/>
              </a:ext>
            </a:extLst>
          </p:cNvPr>
          <p:cNvSpPr txBox="1"/>
          <p:nvPr/>
        </p:nvSpPr>
        <p:spPr>
          <a:xfrm>
            <a:off x="1149376" y="1491458"/>
            <a:ext cx="3552532" cy="1077218"/>
          </a:xfrm>
          <a:prstGeom prst="rect">
            <a:avLst/>
          </a:prstGeom>
          <a:noFill/>
        </p:spPr>
        <p:txBody>
          <a:bodyPr wrap="square" rtlCol="0">
            <a:spAutoFit/>
          </a:bodyPr>
          <a:lstStyle/>
          <a:p>
            <a:r>
              <a:rPr lang="en-US" sz="1600" b="1">
                <a:solidFill>
                  <a:schemeClr val="tx1">
                    <a:lumMod val="85000"/>
                    <a:lumOff val="15000"/>
                  </a:schemeClr>
                </a:solidFill>
              </a:rPr>
              <a:t>Fuel Efficiency </a:t>
            </a:r>
            <a:r>
              <a:rPr lang="en-US" sz="1600">
                <a:solidFill>
                  <a:schemeClr val="tx1">
                    <a:lumMod val="85000"/>
                    <a:lumOff val="15000"/>
                  </a:schemeClr>
                </a:solidFill>
              </a:rPr>
              <a:t>The graph show the fuel efficiency changes from 2009 to 2013. Most Truck models had similar fuel efficiency after 3 years of operation.</a:t>
            </a:r>
          </a:p>
        </p:txBody>
      </p:sp>
      <p:sp>
        <p:nvSpPr>
          <p:cNvPr id="8" name="TextBox 7">
            <a:extLst>
              <a:ext uri="{FF2B5EF4-FFF2-40B4-BE49-F238E27FC236}">
                <a16:creationId xmlns:a16="http://schemas.microsoft.com/office/drawing/2014/main" id="{F29B4E52-EF16-1D4D-9B80-F3F1A67522B3}"/>
              </a:ext>
            </a:extLst>
          </p:cNvPr>
          <p:cNvSpPr txBox="1"/>
          <p:nvPr/>
        </p:nvSpPr>
        <p:spPr>
          <a:xfrm>
            <a:off x="7759498" y="4376500"/>
            <a:ext cx="3170744" cy="1600438"/>
          </a:xfrm>
          <a:prstGeom prst="rect">
            <a:avLst/>
          </a:prstGeom>
          <a:noFill/>
        </p:spPr>
        <p:txBody>
          <a:bodyPr wrap="square" rtlCol="0">
            <a:spAutoFit/>
          </a:bodyPr>
          <a:lstStyle/>
          <a:p>
            <a:r>
              <a:rPr lang="en-US" sz="1600" b="1" kern="1200">
                <a:solidFill>
                  <a:schemeClr val="tx1">
                    <a:lumMod val="85000"/>
                    <a:lumOff val="15000"/>
                  </a:schemeClr>
                </a:solidFill>
                <a:latin typeface="+mn-lt"/>
                <a:ea typeface="+mn-ea"/>
                <a:cs typeface="+mn-cs"/>
              </a:rPr>
              <a:t>Risk Factor by Model</a:t>
            </a:r>
            <a:r>
              <a:rPr lang="en-US" sz="1600" kern="1200">
                <a:solidFill>
                  <a:schemeClr val="tx1">
                    <a:lumMod val="85000"/>
                    <a:lumOff val="15000"/>
                  </a:schemeClr>
                </a:solidFill>
                <a:latin typeface="+mn-lt"/>
                <a:ea typeface="+mn-ea"/>
                <a:cs typeface="+mn-cs"/>
              </a:rPr>
              <a:t>: This bar chart ranks the truck models by a "Risk Factor" score, which likely assesses the safety or incident rate associated with each model. </a:t>
            </a:r>
          </a:p>
          <a:p>
            <a:endParaRPr lang="en-US"/>
          </a:p>
        </p:txBody>
      </p:sp>
    </p:spTree>
    <p:extLst>
      <p:ext uri="{BB962C8B-B14F-4D97-AF65-F5344CB8AC3E}">
        <p14:creationId xmlns:p14="http://schemas.microsoft.com/office/powerpoint/2010/main" val="269222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7339F9-D664-FF07-3392-6D6342CBD543}"/>
              </a:ext>
            </a:extLst>
          </p:cNvPr>
          <p:cNvSpPr txBox="1"/>
          <p:nvPr/>
        </p:nvSpPr>
        <p:spPr>
          <a:xfrm>
            <a:off x="7814836" y="1382642"/>
            <a:ext cx="3319828" cy="1441940"/>
          </a:xfrm>
          <a:prstGeom prst="rect">
            <a:avLst/>
          </a:prstGeom>
        </p:spPr>
        <p:txBody>
          <a:bodyPr vert="horz" lIns="91440" tIns="45720" rIns="91440" bIns="45720" rtlCol="0" anchor="t">
            <a:noAutofit/>
          </a:bodyPr>
          <a:lstStyle/>
          <a:p>
            <a:pPr defTabSz="416052">
              <a:lnSpc>
                <a:spcPct val="90000"/>
              </a:lnSpc>
              <a:spcBef>
                <a:spcPts val="910"/>
              </a:spcBef>
              <a:buClr>
                <a:schemeClr val="accent1"/>
              </a:buClr>
              <a:buSzPct val="80000"/>
            </a:pPr>
            <a:r>
              <a:rPr lang="en-US" sz="1638" b="1" kern="1200">
                <a:solidFill>
                  <a:schemeClr val="tx1">
                    <a:lumMod val="85000"/>
                    <a:lumOff val="15000"/>
                  </a:schemeClr>
                </a:solidFill>
                <a:highlight>
                  <a:srgbClr val="FFFFFF"/>
                </a:highlight>
                <a:latin typeface="+mn-lt"/>
                <a:ea typeface="+mn-ea"/>
                <a:cs typeface="+mn-cs"/>
              </a:rPr>
              <a:t>Chart - Common Driving Events:</a:t>
            </a:r>
            <a:r>
              <a:rPr lang="en-US" sz="1638" kern="1200">
                <a:solidFill>
                  <a:schemeClr val="tx1">
                    <a:lumMod val="85000"/>
                    <a:lumOff val="15000"/>
                  </a:schemeClr>
                </a:solidFill>
                <a:highlight>
                  <a:srgbClr val="FFFFFF"/>
                </a:highlight>
                <a:latin typeface="+mn-lt"/>
                <a:ea typeface="+mn-ea"/>
                <a:cs typeface="+mn-cs"/>
              </a:rPr>
              <a:t> This chart ranks the c</a:t>
            </a:r>
            <a:r>
              <a:rPr lang="en-US" sz="1638">
                <a:solidFill>
                  <a:schemeClr val="tx1">
                    <a:lumMod val="85000"/>
                    <a:lumOff val="15000"/>
                  </a:schemeClr>
                </a:solidFill>
                <a:highlight>
                  <a:srgbClr val="FFFFFF"/>
                </a:highlight>
              </a:rPr>
              <a:t>ities based on the</a:t>
            </a:r>
            <a:r>
              <a:rPr lang="en-US" sz="1638" kern="1200">
                <a:solidFill>
                  <a:schemeClr val="tx1">
                    <a:lumMod val="85000"/>
                    <a:lumOff val="15000"/>
                  </a:schemeClr>
                </a:solidFill>
                <a:highlight>
                  <a:srgbClr val="FFFFFF"/>
                </a:highlight>
                <a:latin typeface="+mn-lt"/>
                <a:ea typeface="+mn-ea"/>
                <a:cs typeface="+mn-cs"/>
              </a:rPr>
              <a:t> frequency of all four different types of driving incidents.</a:t>
            </a:r>
            <a:endParaRPr lang="en-US">
              <a:solidFill>
                <a:schemeClr val="tx1">
                  <a:lumMod val="85000"/>
                  <a:lumOff val="15000"/>
                </a:schemeClr>
              </a:solidFill>
            </a:endParaRPr>
          </a:p>
        </p:txBody>
      </p:sp>
      <p:pic>
        <p:nvPicPr>
          <p:cNvPr id="7" name="Picture 6" descr="A map with orange dots&#10;&#10;Description automatically generated">
            <a:extLst>
              <a:ext uri="{FF2B5EF4-FFF2-40B4-BE49-F238E27FC236}">
                <a16:creationId xmlns:a16="http://schemas.microsoft.com/office/drawing/2014/main" id="{ACF27A42-4969-2C37-5547-30436BCFCC00}"/>
              </a:ext>
            </a:extLst>
          </p:cNvPr>
          <p:cNvPicPr>
            <a:picLocks noChangeAspect="1"/>
          </p:cNvPicPr>
          <p:nvPr/>
        </p:nvPicPr>
        <p:blipFill>
          <a:blip r:embed="rId3"/>
          <a:stretch>
            <a:fillRect/>
          </a:stretch>
        </p:blipFill>
        <p:spPr>
          <a:xfrm>
            <a:off x="6796651" y="3025588"/>
            <a:ext cx="4650861" cy="3035764"/>
          </a:xfrm>
          <a:prstGeom prst="rect">
            <a:avLst/>
          </a:prstGeom>
        </p:spPr>
      </p:pic>
      <p:sp>
        <p:nvSpPr>
          <p:cNvPr id="2" name="TextBox 1">
            <a:extLst>
              <a:ext uri="{FF2B5EF4-FFF2-40B4-BE49-F238E27FC236}">
                <a16:creationId xmlns:a16="http://schemas.microsoft.com/office/drawing/2014/main" id="{B6D7D267-EA31-0DD7-D207-92EBC2792886}"/>
              </a:ext>
            </a:extLst>
          </p:cNvPr>
          <p:cNvSpPr txBox="1"/>
          <p:nvPr/>
        </p:nvSpPr>
        <p:spPr>
          <a:xfrm>
            <a:off x="941294" y="4608965"/>
            <a:ext cx="4704823" cy="1706557"/>
          </a:xfrm>
          <a:prstGeom prst="rect">
            <a:avLst/>
          </a:prstGeom>
          <a:noFill/>
        </p:spPr>
        <p:txBody>
          <a:bodyPr wrap="square" rtlCol="0">
            <a:spAutoFit/>
          </a:bodyPr>
          <a:lstStyle/>
          <a:p>
            <a:pPr defTabSz="416052">
              <a:spcAft>
                <a:spcPts val="600"/>
              </a:spcAft>
            </a:pPr>
            <a:r>
              <a:rPr lang="en-US" sz="1638" kern="1200">
                <a:solidFill>
                  <a:schemeClr val="tx1">
                    <a:lumMod val="75000"/>
                    <a:lumOff val="25000"/>
                  </a:schemeClr>
                </a:solidFill>
                <a:highlight>
                  <a:srgbClr val="FFFFFF"/>
                </a:highlight>
                <a:latin typeface="+mn-lt"/>
                <a:ea typeface="+mn-ea"/>
                <a:cs typeface="+mn-cs"/>
              </a:rPr>
              <a:t> </a:t>
            </a:r>
            <a:r>
              <a:rPr lang="en-US" sz="1600" b="1" kern="1200">
                <a:solidFill>
                  <a:schemeClr val="tx1">
                    <a:lumMod val="75000"/>
                    <a:lumOff val="25000"/>
                  </a:schemeClr>
                </a:solidFill>
                <a:highlight>
                  <a:srgbClr val="FFFFFF"/>
                </a:highlight>
                <a:latin typeface="+mn-lt"/>
                <a:ea typeface="+mn-ea"/>
                <a:cs typeface="+mn-cs"/>
              </a:rPr>
              <a:t>Geographical Map - Lane Departure Incidents:</a:t>
            </a:r>
            <a:r>
              <a:rPr lang="en-US" sz="1600" kern="1200">
                <a:solidFill>
                  <a:schemeClr val="tx1">
                    <a:lumMod val="75000"/>
                    <a:lumOff val="25000"/>
                  </a:schemeClr>
                </a:solidFill>
                <a:highlight>
                  <a:srgbClr val="FFFFFF"/>
                </a:highlight>
                <a:latin typeface="+mn-lt"/>
                <a:ea typeface="+mn-ea"/>
                <a:cs typeface="+mn-cs"/>
              </a:rPr>
              <a:t> The map highlights the distribution of lane departure incidents across various cities. The size of the circle represents the number of incidents, with larger circles indicating more incidents. </a:t>
            </a:r>
          </a:p>
          <a:p>
            <a:pPr>
              <a:spcAft>
                <a:spcPts val="600"/>
              </a:spcAft>
            </a:pPr>
            <a:endParaRPr lang="en-US"/>
          </a:p>
        </p:txBody>
      </p:sp>
      <p:sp>
        <p:nvSpPr>
          <p:cNvPr id="5" name="Left Arrow 4">
            <a:extLst>
              <a:ext uri="{FF2B5EF4-FFF2-40B4-BE49-F238E27FC236}">
                <a16:creationId xmlns:a16="http://schemas.microsoft.com/office/drawing/2014/main" id="{76B4A1EF-75BB-9DFE-6E4C-BDF5A6AAF347}"/>
              </a:ext>
            </a:extLst>
          </p:cNvPr>
          <p:cNvSpPr/>
          <p:nvPr/>
        </p:nvSpPr>
        <p:spPr>
          <a:xfrm>
            <a:off x="6965520" y="1789425"/>
            <a:ext cx="697882" cy="456234"/>
          </a:xfrm>
          <a:prstGeom prst="lef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758F6C86-DA95-4419-1871-49009DEAC52A}"/>
              </a:ext>
            </a:extLst>
          </p:cNvPr>
          <p:cNvSpPr/>
          <p:nvPr/>
        </p:nvSpPr>
        <p:spPr>
          <a:xfrm>
            <a:off x="5768788" y="5014177"/>
            <a:ext cx="669208" cy="4010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CB15B0-B6F3-8E35-4B5A-2AC3778208E5}"/>
              </a:ext>
            </a:extLst>
          </p:cNvPr>
          <p:cNvSpPr txBox="1"/>
          <p:nvPr/>
        </p:nvSpPr>
        <p:spPr>
          <a:xfrm>
            <a:off x="941294" y="685800"/>
            <a:ext cx="6722108" cy="584775"/>
          </a:xfrm>
          <a:prstGeom prst="rect">
            <a:avLst/>
          </a:prstGeom>
          <a:noFill/>
        </p:spPr>
        <p:txBody>
          <a:bodyPr wrap="square" rtlCol="0">
            <a:spAutoFit/>
          </a:bodyPr>
          <a:lstStyle/>
          <a:p>
            <a:r>
              <a:rPr lang="en-US" sz="3200" b="1" i="1"/>
              <a:t>GEOGRAPHICAL ANALYSIS</a:t>
            </a:r>
          </a:p>
        </p:txBody>
      </p:sp>
      <p:pic>
        <p:nvPicPr>
          <p:cNvPr id="9" name="Content Placeholder 3" descr="A screenshot of a calendar&#10;&#10;Description automatically generated">
            <a:extLst>
              <a:ext uri="{FF2B5EF4-FFF2-40B4-BE49-F238E27FC236}">
                <a16:creationId xmlns:a16="http://schemas.microsoft.com/office/drawing/2014/main" id="{2AAAA093-2FFB-F2BE-9BE9-9178AF224CF2}"/>
              </a:ext>
            </a:extLst>
          </p:cNvPr>
          <p:cNvPicPr>
            <a:picLocks noChangeAspect="1"/>
          </p:cNvPicPr>
          <p:nvPr/>
        </p:nvPicPr>
        <p:blipFill rotWithShape="1">
          <a:blip r:embed="rId4"/>
          <a:srcRect l="12903" r="-101" b="19076"/>
          <a:stretch/>
        </p:blipFill>
        <p:spPr>
          <a:xfrm>
            <a:off x="951903" y="1442747"/>
            <a:ext cx="5486091" cy="2994045"/>
          </a:xfrm>
          <a:prstGeom prst="rect">
            <a:avLst/>
          </a:prstGeom>
        </p:spPr>
      </p:pic>
    </p:spTree>
    <p:extLst>
      <p:ext uri="{BB962C8B-B14F-4D97-AF65-F5344CB8AC3E}">
        <p14:creationId xmlns:p14="http://schemas.microsoft.com/office/powerpoint/2010/main" val="404913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CC75BA-82A4-CE54-E781-4864395BE64C}"/>
              </a:ext>
            </a:extLst>
          </p:cNvPr>
          <p:cNvSpPr txBox="1"/>
          <p:nvPr/>
        </p:nvSpPr>
        <p:spPr>
          <a:xfrm>
            <a:off x="8337176" y="3817084"/>
            <a:ext cx="3034832" cy="1734671"/>
          </a:xfrm>
          <a:prstGeom prst="rect">
            <a:avLst/>
          </a:prstGeom>
        </p:spPr>
        <p:txBody>
          <a:bodyPr vert="horz" lIns="91440" tIns="45720" rIns="91440" bIns="45720" rtlCol="0" anchor="t">
            <a:noAutofit/>
          </a:bodyPr>
          <a:lstStyle/>
          <a:p>
            <a:pPr defTabSz="420624">
              <a:lnSpc>
                <a:spcPct val="90000"/>
              </a:lnSpc>
              <a:spcBef>
                <a:spcPts val="920"/>
              </a:spcBef>
              <a:buClr>
                <a:schemeClr val="accent1"/>
              </a:buClr>
              <a:buSzPct val="80000"/>
            </a:pPr>
            <a:r>
              <a:rPr lang="en-US" sz="1600" b="1" kern="1200">
                <a:solidFill>
                  <a:schemeClr val="tx1">
                    <a:lumMod val="85000"/>
                    <a:lumOff val="15000"/>
                  </a:schemeClr>
                </a:solidFill>
                <a:latin typeface="Calibri"/>
                <a:ea typeface="+mn-ea"/>
                <a:cs typeface="Calibri"/>
              </a:rPr>
              <a:t>Top 10 Risky Cities</a:t>
            </a:r>
            <a:r>
              <a:rPr lang="en-US" sz="1600" kern="1200">
                <a:solidFill>
                  <a:schemeClr val="tx1">
                    <a:lumMod val="85000"/>
                    <a:lumOff val="15000"/>
                  </a:schemeClr>
                </a:solidFill>
                <a:latin typeface="Calibri"/>
                <a:ea typeface="+mn-ea"/>
                <a:cs typeface="Calibri"/>
              </a:rPr>
              <a:t>: This bar chart ranks ten cities based on the "Count of Risk Factor", which is a metric derived from the sum of individual risk factors associated with events in each city. </a:t>
            </a:r>
          </a:p>
          <a:p>
            <a:pPr defTabSz="420624">
              <a:lnSpc>
                <a:spcPct val="90000"/>
              </a:lnSpc>
              <a:spcBef>
                <a:spcPts val="920"/>
              </a:spcBef>
              <a:buClr>
                <a:schemeClr val="accent1"/>
              </a:buClr>
              <a:buSzPct val="80000"/>
            </a:pPr>
            <a:endParaRPr lang="en-US" sz="1656" kern="1200">
              <a:solidFill>
                <a:schemeClr val="tx1">
                  <a:lumMod val="75000"/>
                  <a:lumOff val="25000"/>
                </a:schemeClr>
              </a:solidFill>
              <a:latin typeface="Calibri"/>
              <a:ea typeface="+mn-ea"/>
              <a:cs typeface="Calibri"/>
            </a:endParaRPr>
          </a:p>
          <a:p>
            <a:pPr>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sp>
        <p:nvSpPr>
          <p:cNvPr id="5" name="TextBox 4">
            <a:extLst>
              <a:ext uri="{FF2B5EF4-FFF2-40B4-BE49-F238E27FC236}">
                <a16:creationId xmlns:a16="http://schemas.microsoft.com/office/drawing/2014/main" id="{F46B7CE6-0A13-7672-D4B7-6216FBC4E688}"/>
              </a:ext>
            </a:extLst>
          </p:cNvPr>
          <p:cNvSpPr txBox="1"/>
          <p:nvPr/>
        </p:nvSpPr>
        <p:spPr>
          <a:xfrm>
            <a:off x="1383951" y="1661856"/>
            <a:ext cx="3374726" cy="1200329"/>
          </a:xfrm>
          <a:prstGeom prst="rect">
            <a:avLst/>
          </a:prstGeom>
          <a:noFill/>
        </p:spPr>
        <p:txBody>
          <a:bodyPr wrap="square" rtlCol="0">
            <a:spAutoFit/>
          </a:bodyPr>
          <a:lstStyle/>
          <a:p>
            <a:pPr defTabSz="420624">
              <a:lnSpc>
                <a:spcPct val="90000"/>
              </a:lnSpc>
              <a:spcBef>
                <a:spcPts val="920"/>
              </a:spcBef>
              <a:buClr>
                <a:schemeClr val="accent1"/>
              </a:buClr>
              <a:buSzPct val="80000"/>
            </a:pPr>
            <a:r>
              <a:rPr lang="en-US" sz="1600" b="1" i="0" u="none" strike="noStrike">
                <a:solidFill>
                  <a:srgbClr val="404040"/>
                </a:solidFill>
                <a:effectLst/>
                <a:latin typeface="Calibri" panose="020F0502020204030204" pitchFamily="34" charset="0"/>
              </a:rPr>
              <a:t>Occurrences of Different Events</a:t>
            </a:r>
            <a:r>
              <a:rPr lang="en-US" sz="1600" b="0" i="0" u="none" strike="noStrike">
                <a:solidFill>
                  <a:srgbClr val="404040"/>
                </a:solidFill>
                <a:effectLst/>
                <a:latin typeface="Calibri" panose="020F0502020204030204" pitchFamily="34" charset="0"/>
              </a:rPr>
              <a:t>: This graph provides a clear comparison of the frequency of four types of driving-related events recorded in the truck fleet data. </a:t>
            </a:r>
            <a:r>
              <a:rPr lang="en-US" sz="1600" b="0" i="0">
                <a:solidFill>
                  <a:srgbClr val="000000"/>
                </a:solidFill>
                <a:effectLst/>
                <a:latin typeface="Calibri" panose="020F0502020204030204" pitchFamily="34" charset="0"/>
              </a:rPr>
              <a:t>​</a:t>
            </a:r>
            <a:endParaRPr lang="en-US" sz="1600">
              <a:solidFill>
                <a:schemeClr val="tx1">
                  <a:lumMod val="75000"/>
                  <a:lumOff val="25000"/>
                </a:schemeClr>
              </a:solidFill>
              <a:latin typeface="Calibri"/>
              <a:cs typeface="Calibri"/>
            </a:endParaRPr>
          </a:p>
        </p:txBody>
      </p:sp>
      <p:sp>
        <p:nvSpPr>
          <p:cNvPr id="6" name="Right Arrow 5">
            <a:extLst>
              <a:ext uri="{FF2B5EF4-FFF2-40B4-BE49-F238E27FC236}">
                <a16:creationId xmlns:a16="http://schemas.microsoft.com/office/drawing/2014/main" id="{73A43CE1-F880-96A7-FD39-F7300199AD76}"/>
              </a:ext>
            </a:extLst>
          </p:cNvPr>
          <p:cNvSpPr/>
          <p:nvPr/>
        </p:nvSpPr>
        <p:spPr>
          <a:xfrm>
            <a:off x="4997183" y="1879750"/>
            <a:ext cx="635096" cy="544368"/>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9C6F7C8D-CB21-4F03-6D4F-C2A66C4D178A}"/>
              </a:ext>
            </a:extLst>
          </p:cNvPr>
          <p:cNvSpPr/>
          <p:nvPr/>
        </p:nvSpPr>
        <p:spPr>
          <a:xfrm>
            <a:off x="7712161" y="3938410"/>
            <a:ext cx="625015" cy="47380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B502F1-A2F1-536A-9422-7EC2F25C74C7}"/>
              </a:ext>
            </a:extLst>
          </p:cNvPr>
          <p:cNvSpPr txBox="1"/>
          <p:nvPr/>
        </p:nvSpPr>
        <p:spPr>
          <a:xfrm>
            <a:off x="1040030" y="709529"/>
            <a:ext cx="5963250" cy="584775"/>
          </a:xfrm>
          <a:prstGeom prst="rect">
            <a:avLst/>
          </a:prstGeom>
          <a:noFill/>
        </p:spPr>
        <p:txBody>
          <a:bodyPr wrap="square" rtlCol="0">
            <a:spAutoFit/>
          </a:bodyPr>
          <a:lstStyle/>
          <a:p>
            <a:r>
              <a:rPr lang="en-US" sz="3200" b="1" i="1"/>
              <a:t>DRIVING INCIDENT ANALYSIS</a:t>
            </a:r>
          </a:p>
        </p:txBody>
      </p:sp>
      <p:pic>
        <p:nvPicPr>
          <p:cNvPr id="12" name="Picture 11" descr="\">
            <a:extLst>
              <a:ext uri="{FF2B5EF4-FFF2-40B4-BE49-F238E27FC236}">
                <a16:creationId xmlns:a16="http://schemas.microsoft.com/office/drawing/2014/main" id="{C6AD3447-CEE6-C59E-4A9E-617E14C9F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30" y="3269251"/>
            <a:ext cx="6672130" cy="2879220"/>
          </a:xfrm>
          <a:prstGeom prst="rect">
            <a:avLst/>
          </a:prstGeom>
        </p:spPr>
      </p:pic>
      <p:pic>
        <p:nvPicPr>
          <p:cNvPr id="16" name="Picture 15" descr="A graph of different colored squares&#10;&#10;Description automatically generated">
            <a:extLst>
              <a:ext uri="{FF2B5EF4-FFF2-40B4-BE49-F238E27FC236}">
                <a16:creationId xmlns:a16="http://schemas.microsoft.com/office/drawing/2014/main" id="{6CDBCD39-BC8A-5996-4789-73354562E34B}"/>
              </a:ext>
            </a:extLst>
          </p:cNvPr>
          <p:cNvPicPr>
            <a:picLocks noChangeAspect="1"/>
          </p:cNvPicPr>
          <p:nvPr/>
        </p:nvPicPr>
        <p:blipFill>
          <a:blip r:embed="rId3"/>
          <a:stretch>
            <a:fillRect/>
          </a:stretch>
        </p:blipFill>
        <p:spPr>
          <a:xfrm>
            <a:off x="6373906" y="1196789"/>
            <a:ext cx="4531659" cy="1990162"/>
          </a:xfrm>
          <a:prstGeom prst="rect">
            <a:avLst/>
          </a:prstGeom>
        </p:spPr>
      </p:pic>
    </p:spTree>
    <p:extLst>
      <p:ext uri="{BB962C8B-B14F-4D97-AF65-F5344CB8AC3E}">
        <p14:creationId xmlns:p14="http://schemas.microsoft.com/office/powerpoint/2010/main" val="338783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0312-DD20-6B64-0AB4-9D6F5DE56D3E}"/>
              </a:ext>
            </a:extLst>
          </p:cNvPr>
          <p:cNvSpPr>
            <a:spLocks noGrp="1"/>
          </p:cNvSpPr>
          <p:nvPr>
            <p:ph type="title"/>
          </p:nvPr>
        </p:nvSpPr>
        <p:spPr>
          <a:xfrm>
            <a:off x="581192" y="702156"/>
            <a:ext cx="11029616" cy="1013800"/>
          </a:xfrm>
        </p:spPr>
        <p:txBody>
          <a:bodyPr>
            <a:normAutofit/>
          </a:bodyPr>
          <a:lstStyle/>
          <a:p>
            <a:r>
              <a:rPr lang="en-US">
                <a:solidFill>
                  <a:srgbClr val="FFFEFF"/>
                </a:solidFill>
              </a:rPr>
              <a:t>Conclusion</a:t>
            </a:r>
          </a:p>
        </p:txBody>
      </p:sp>
      <p:graphicFrame>
        <p:nvGraphicFramePr>
          <p:cNvPr id="261" name="Content Placeholder 5">
            <a:extLst>
              <a:ext uri="{FF2B5EF4-FFF2-40B4-BE49-F238E27FC236}">
                <a16:creationId xmlns:a16="http://schemas.microsoft.com/office/drawing/2014/main" id="{A77A4681-B045-8C9C-983C-42E65DF9DC7E}"/>
              </a:ext>
            </a:extLst>
          </p:cNvPr>
          <p:cNvGraphicFramePr>
            <a:graphicFrameLocks noGrp="1"/>
          </p:cNvGraphicFramePr>
          <p:nvPr>
            <p:ph idx="1"/>
            <p:extLst>
              <p:ext uri="{D42A27DB-BD31-4B8C-83A1-F6EECF244321}">
                <p14:modId xmlns:p14="http://schemas.microsoft.com/office/powerpoint/2010/main" val="373607277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55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B465D2B96B9D4CA7F3031A6B8448C7" ma:contentTypeVersion="12" ma:contentTypeDescription="Create a new document." ma:contentTypeScope="" ma:versionID="0391a8b3f8107c1ee443b257a89c673f">
  <xsd:schema xmlns:xsd="http://www.w3.org/2001/XMLSchema" xmlns:xs="http://www.w3.org/2001/XMLSchema" xmlns:p="http://schemas.microsoft.com/office/2006/metadata/properties" xmlns:ns3="5377f27d-3c73-495d-8e25-a6e8e9f3a027" xmlns:ns4="32cebdde-b3dc-4add-9d9f-baace33db1fe" targetNamespace="http://schemas.microsoft.com/office/2006/metadata/properties" ma:root="true" ma:fieldsID="02f74f1289fb2b524fffe577dfd3f26f" ns3:_="" ns4:_="">
    <xsd:import namespace="5377f27d-3c73-495d-8e25-a6e8e9f3a027"/>
    <xsd:import namespace="32cebdde-b3dc-4add-9d9f-baace33db1f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7f27d-3c73-495d-8e25-a6e8e9f3a0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cebdde-b3dc-4add-9d9f-baace33db1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377f27d-3c73-495d-8e25-a6e8e9f3a027" xsi:nil="true"/>
  </documentManagement>
</p:properties>
</file>

<file path=customXml/itemProps1.xml><?xml version="1.0" encoding="utf-8"?>
<ds:datastoreItem xmlns:ds="http://schemas.openxmlformats.org/officeDocument/2006/customXml" ds:itemID="{418BF894-0AE3-42EE-9D83-EBA23DABBCB2}">
  <ds:schemaRefs>
    <ds:schemaRef ds:uri="http://schemas.microsoft.com/sharepoint/v3/contenttype/forms"/>
  </ds:schemaRefs>
</ds:datastoreItem>
</file>

<file path=customXml/itemProps2.xml><?xml version="1.0" encoding="utf-8"?>
<ds:datastoreItem xmlns:ds="http://schemas.openxmlformats.org/officeDocument/2006/customXml" ds:itemID="{5DD8C4C2-7DFE-4BEE-94E4-416D4166D899}">
  <ds:schemaRefs>
    <ds:schemaRef ds:uri="32cebdde-b3dc-4add-9d9f-baace33db1fe"/>
    <ds:schemaRef ds:uri="5377f27d-3c73-495d-8e25-a6e8e9f3a0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596951-FA0C-44AA-BE0C-811E21C6B691}">
  <ds:schemaRefs>
    <ds:schemaRef ds:uri="32cebdde-b3dc-4add-9d9f-baace33db1fe"/>
    <ds:schemaRef ds:uri="5377f27d-3c73-495d-8e25-a6e8e9f3a0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Dividend</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lpstr>
      <vt:lpstr>PowerPoint Presentation</vt:lpstr>
      <vt:lpstr>Problem Statement</vt:lpstr>
      <vt:lpstr>Workflow</vt:lpstr>
      <vt:lpstr>About the Data</vt:lpstr>
      <vt:lpstr>PowerPoint Presentation</vt:lpstr>
      <vt:lpstr>PowerPoint Presentation</vt:lpstr>
      <vt:lpstr>PowerPoint Presentation</vt:lpstr>
      <vt:lpstr>PowerPoint Presentation</vt:lpstr>
      <vt:lpstr>Conclusion</vt:lpstr>
      <vt:lpstr>PowerPoint Presentation</vt:lpstr>
    </vt:vector>
  </TitlesOfParts>
  <Company>The Universtiy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Anujna</dc:creator>
  <cp:revision>5</cp:revision>
  <dcterms:created xsi:type="dcterms:W3CDTF">2024-05-02T02:14:00Z</dcterms:created>
  <dcterms:modified xsi:type="dcterms:W3CDTF">2024-11-07T05:53:42Z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0x0101005EB465D2B96B9D4CA7F3031A6B8448C7</vt:lpwstr>
  </property>
</Properties>
</file>