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9"/>
  </p:notesMasterIdLst>
  <p:handoutMasterIdLst>
    <p:handoutMasterId r:id="rId10"/>
  </p:handoutMasterIdLst>
  <p:sldIdLst>
    <p:sldId id="257" r:id="rId5"/>
    <p:sldId id="317" r:id="rId6"/>
    <p:sldId id="322" r:id="rId7"/>
    <p:sldId id="32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732" autoAdjust="0"/>
  </p:normalViewPr>
  <p:slideViewPr>
    <p:cSldViewPr snapToGrid="0">
      <p:cViewPr varScale="1">
        <p:scale>
          <a:sx n="48" d="100"/>
          <a:sy n="48" d="100"/>
        </p:scale>
        <p:origin x="1578"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 This is a video to present the project pitch for the fulfillment of the course Natural Language Processing in August 2022.</a:t>
            </a:r>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rtl="0">
              <a:spcBef>
                <a:spcPts val="0"/>
              </a:spcBef>
              <a:spcAft>
                <a:spcPts val="0"/>
              </a:spcAft>
            </a:pPr>
            <a:r>
              <a:rPr lang="en-US" sz="1800" b="0" i="0" u="none" strike="noStrike" dirty="0">
                <a:solidFill>
                  <a:srgbClr val="000000"/>
                </a:solidFill>
                <a:effectLst/>
                <a:latin typeface="Arial" panose="020B0604020202020204" pitchFamily="34" charset="0"/>
              </a:rPr>
              <a:t>What is our project about?</a:t>
            </a:r>
          </a:p>
          <a:p>
            <a:pPr indent="457200" rtl="0">
              <a:spcBef>
                <a:spcPts val="0"/>
              </a:spcBef>
              <a:spcAft>
                <a:spcPts val="0"/>
              </a:spcAft>
            </a:pPr>
            <a:r>
              <a:rPr lang="en-US" sz="1800" b="0" i="0" u="none" strike="noStrike" dirty="0">
                <a:solidFill>
                  <a:srgbClr val="000000"/>
                </a:solidFill>
                <a:effectLst/>
                <a:latin typeface="Arial" panose="020B0604020202020204" pitchFamily="34" charset="0"/>
              </a:rPr>
              <a:t>The World Wide Web provides its users with a plethora of resources for discussing and gaining information on many topics. Reddit is one such platform where users can submit questions to domain specific communities. Whether someone is into breaking news, sports, TV fan theories, or a never-ending stream of the internet's cutest animals, there's a community on Reddit for everyone. The community can share the content by posting stories, links, images, and videos and a plenty of textual data. Each post has a comments section the provides discussions on respective posts. There are over 10000 subreddits and user base close to 200 million.</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rtl="0" fontAlgn="base">
              <a:spcBef>
                <a:spcPts val="0"/>
              </a:spcBef>
              <a:spcAft>
                <a:spcPts val="0"/>
              </a:spcAft>
              <a:buFont typeface="+mj-lt"/>
              <a:buNone/>
            </a:pPr>
            <a:r>
              <a:rPr lang="en-US" sz="1800" b="0" i="0" u="none" strike="noStrike" dirty="0">
                <a:solidFill>
                  <a:srgbClr val="000000"/>
                </a:solidFill>
                <a:effectLst/>
                <a:latin typeface="Arial" panose="020B0604020202020204" pitchFamily="34" charset="0"/>
              </a:rPr>
              <a:t>What is the problem that we are trying to solve and why is it important?</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Firstly, Due to the large volume of Reddit posts, an automated method for text classification is needed to generate suggested forums in which to place a post, alleviating the need for administrators to manually digest and judge the relevancy of all newly submitted posts in the forum. </a:t>
            </a:r>
          </a:p>
          <a:p>
            <a:pPr marL="4572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 Secondly, we would like to implement text completion which is widely used to enhance the speed of communication as well as reducing the total time taken to compose text. They have applications in search engines and mobile devices to reduce the efforts of the end user</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03772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With this project, we want to understand and present an approach for feature extraction and text classification of posts </a:t>
            </a:r>
            <a:r>
              <a:rPr lang="en-US" sz="1800" b="0" i="0" u="none" strike="noStrike" dirty="0" err="1">
                <a:solidFill>
                  <a:srgbClr val="000000"/>
                </a:solidFill>
                <a:effectLst/>
                <a:latin typeface="Arial" panose="020B0604020202020204" pitchFamily="34" charset="0"/>
              </a:rPr>
              <a:t>subsetted</a:t>
            </a:r>
            <a:r>
              <a:rPr lang="en-US" sz="1800" b="0" i="0" u="none" strike="noStrike" dirty="0">
                <a:solidFill>
                  <a:srgbClr val="000000"/>
                </a:solidFill>
                <a:effectLst/>
                <a:latin typeface="Arial" panose="020B0604020202020204" pitchFamily="34" charset="0"/>
              </a:rPr>
              <a:t> to span 3 similar subreddit categories like machine learning, data science and artificial intelligence.  We want to </a:t>
            </a:r>
            <a:r>
              <a:rPr lang="en-US" dirty="0">
                <a:solidFill>
                  <a:schemeClr val="tx1"/>
                </a:solidFill>
                <a:latin typeface="Calibri" panose="020F0502020204030204" pitchFamily="34" charset="0"/>
                <a:ea typeface="Cambria" panose="02040503050406030204" pitchFamily="18" charset="0"/>
                <a:cs typeface="Calibri" panose="020F0502020204030204" pitchFamily="34" charset="0"/>
              </a:rPr>
              <a:t>Identify the vocabulary that differ from each other despite  their overlapping nature and also enhance querying their search engine with text completion</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741835"/>
            <a:ext cx="3565524" cy="2384898"/>
          </a:xfrm>
        </p:spPr>
        <p:txBody>
          <a:bodyPr anchor="b" anchorCtr="0">
            <a:normAutofit/>
          </a:bodyPr>
          <a:lstStyle/>
          <a:p>
            <a:r>
              <a:rPr lang="en-US" dirty="0"/>
              <a:t>NLP </a:t>
            </a:r>
            <a:br>
              <a:rPr lang="en-US" dirty="0"/>
            </a:br>
            <a:r>
              <a:rPr lang="en-US" dirty="0"/>
              <a:t>Project Pitch</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239820"/>
            <a:ext cx="3565524" cy="2876345"/>
          </a:xfrm>
        </p:spPr>
        <p:txBody>
          <a:bodyPr>
            <a:normAutofit fontScale="85000" lnSpcReduction="20000"/>
          </a:bodyPr>
          <a:lstStyle/>
          <a:p>
            <a:r>
              <a:rPr lang="en-US" dirty="0"/>
              <a:t>_____________</a:t>
            </a:r>
          </a:p>
          <a:p>
            <a:pPr>
              <a:lnSpc>
                <a:spcPct val="100000"/>
              </a:lnSpc>
            </a:pPr>
            <a:r>
              <a:rPr lang="en-US" dirty="0"/>
              <a:t>Himanshu Gaur</a:t>
            </a:r>
          </a:p>
          <a:p>
            <a:pPr>
              <a:lnSpc>
                <a:spcPct val="100000"/>
              </a:lnSpc>
            </a:pPr>
            <a:r>
              <a:rPr lang="en-US" dirty="0"/>
              <a:t>Krishna Sai Tejaswini Kambhampati</a:t>
            </a:r>
          </a:p>
          <a:p>
            <a:pPr>
              <a:lnSpc>
                <a:spcPct val="100000"/>
              </a:lnSpc>
            </a:pPr>
            <a:r>
              <a:rPr lang="en-US" dirty="0"/>
              <a:t>Laray Davis</a:t>
            </a:r>
          </a:p>
          <a:p>
            <a:pPr>
              <a:lnSpc>
                <a:spcPct val="100000"/>
              </a:lnSpc>
            </a:pPr>
            <a:r>
              <a:rPr lang="en-US" dirty="0"/>
              <a:t>_____________</a:t>
            </a:r>
          </a:p>
          <a:p>
            <a:pPr>
              <a:lnSpc>
                <a:spcPct val="100000"/>
              </a:lnSpc>
            </a:pPr>
            <a:r>
              <a:rPr lang="en-US" dirty="0"/>
              <a:t>Under the guidance of :</a:t>
            </a:r>
          </a:p>
          <a:p>
            <a:pPr>
              <a:lnSpc>
                <a:spcPct val="100000"/>
              </a:lnSpc>
            </a:pPr>
            <a:r>
              <a:rPr lang="en-US" dirty="0"/>
              <a:t>Prof. Michele Samaroni</a:t>
            </a:r>
          </a:p>
        </p:txBody>
      </p:sp>
      <p:pic>
        <p:nvPicPr>
          <p:cNvPr id="9" name="Audio 8">
            <a:hlinkClick r:id="" action="ppaction://media"/>
            <a:extLst>
              <a:ext uri="{FF2B5EF4-FFF2-40B4-BE49-F238E27FC236}">
                <a16:creationId xmlns:a16="http://schemas.microsoft.com/office/drawing/2014/main" id="{6B89F0AA-4C45-BBD8-D93F-E38505F83FB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2000" advTm="10134"/>
    </mc:Choice>
    <mc:Fallback>
      <p:transition spd="slow" advTm="101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13" name="TextBox 12">
            <a:extLst>
              <a:ext uri="{FF2B5EF4-FFF2-40B4-BE49-F238E27FC236}">
                <a16:creationId xmlns:a16="http://schemas.microsoft.com/office/drawing/2014/main" id="{449F193A-A472-E1F1-DDF2-3C84E9ABA913}"/>
              </a:ext>
            </a:extLst>
          </p:cNvPr>
          <p:cNvSpPr txBox="1"/>
          <p:nvPr/>
        </p:nvSpPr>
        <p:spPr>
          <a:xfrm flipH="1">
            <a:off x="896845" y="1695797"/>
            <a:ext cx="4473209" cy="3970318"/>
          </a:xfrm>
          <a:prstGeom prst="rect">
            <a:avLst/>
          </a:prstGeom>
          <a:noFill/>
        </p:spPr>
        <p:txBody>
          <a:bodyPr wrap="square" rtlCol="0">
            <a:spAutoFit/>
          </a:bodyPr>
          <a:lstStyle/>
          <a:p>
            <a:r>
              <a:rPr lang="en-US" sz="3600" dirty="0">
                <a:latin typeface="+mj-lt"/>
              </a:rPr>
              <a:t>Introduction :</a:t>
            </a:r>
          </a:p>
          <a:p>
            <a:endParaRPr lang="en-US" dirty="0"/>
          </a:p>
          <a:p>
            <a:pPr marL="285750" indent="-285750">
              <a:buFont typeface="Wingdings" panose="05000000000000000000" pitchFamily="2" charset="2"/>
              <a:buChar char="§"/>
            </a:pPr>
            <a:r>
              <a:rPr lang="en-US" sz="2000" dirty="0">
                <a:latin typeface="Calibri" panose="020F0502020204030204" pitchFamily="34" charset="0"/>
                <a:ea typeface="Cambria" panose="02040503050406030204" pitchFamily="18" charset="0"/>
                <a:cs typeface="Calibri" panose="020F0502020204030204" pitchFamily="34" charset="0"/>
              </a:rPr>
              <a:t>Reddit – A platform,  where users can submit questions to domain specific communities</a:t>
            </a:r>
          </a:p>
          <a:p>
            <a:pPr marL="285750" indent="-285750">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000" dirty="0">
                <a:latin typeface="Calibri" panose="020F0502020204030204" pitchFamily="34" charset="0"/>
                <a:ea typeface="Cambria" panose="02040503050406030204" pitchFamily="18" charset="0"/>
                <a:cs typeface="Calibri" panose="020F0502020204030204" pitchFamily="34" charset="0"/>
              </a:rPr>
              <a:t>Contains posts, comments and votes </a:t>
            </a:r>
          </a:p>
          <a:p>
            <a:endParaRPr lang="en-US" sz="2000" dirty="0">
              <a:latin typeface="Calibri" panose="020F0502020204030204" pitchFamily="34" charset="0"/>
              <a:ea typeface="Cambria" panose="02040503050406030204" pitchFamily="18"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ea typeface="Cambria" panose="02040503050406030204" pitchFamily="18" charset="0"/>
                <a:cs typeface="Calibri" panose="020F0502020204030204" pitchFamily="34" charset="0"/>
              </a:rPr>
              <a:t>Over 10000 communities (subreddits) &amp; User Base close to 200 million</a:t>
            </a:r>
          </a:p>
          <a:p>
            <a:pPr marL="285750" indent="-285750">
              <a:buFont typeface="Wingdings" panose="05000000000000000000" pitchFamily="2" charset="2"/>
              <a:buChar char="§"/>
            </a:pPr>
            <a:endParaRPr lang="en-US" sz="2000" dirty="0">
              <a:latin typeface="Calibri" panose="020F0502020204030204" pitchFamily="34" charset="0"/>
              <a:ea typeface="Cambria" panose="02040503050406030204" pitchFamily="18" charset="0"/>
              <a:cs typeface="Calibri" panose="020F0502020204030204" pitchFamily="34" charset="0"/>
            </a:endParaRPr>
          </a:p>
          <a:p>
            <a:endParaRPr lang="en-US" dirty="0"/>
          </a:p>
        </p:txBody>
      </p:sp>
      <p:pic>
        <p:nvPicPr>
          <p:cNvPr id="9" name="Audio 8">
            <a:hlinkClick r:id="" action="ppaction://media"/>
            <a:extLst>
              <a:ext uri="{FF2B5EF4-FFF2-40B4-BE49-F238E27FC236}">
                <a16:creationId xmlns:a16="http://schemas.microsoft.com/office/drawing/2014/main" id="{2BB92B25-BA86-563C-ACE7-4300B04AB05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slow" p14:dur="2000" advTm="49051"/>
    </mc:Choice>
    <mc:Fallback>
      <p:transition spd="slow" advTm="490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3" name="TextBox 12">
            <a:extLst>
              <a:ext uri="{FF2B5EF4-FFF2-40B4-BE49-F238E27FC236}">
                <a16:creationId xmlns:a16="http://schemas.microsoft.com/office/drawing/2014/main" id="{449F193A-A472-E1F1-DDF2-3C84E9ABA913}"/>
              </a:ext>
            </a:extLst>
          </p:cNvPr>
          <p:cNvSpPr txBox="1"/>
          <p:nvPr/>
        </p:nvSpPr>
        <p:spPr>
          <a:xfrm flipH="1">
            <a:off x="805662" y="1588635"/>
            <a:ext cx="5121046" cy="3970318"/>
          </a:xfrm>
          <a:prstGeom prst="rect">
            <a:avLst/>
          </a:prstGeom>
          <a:noFill/>
        </p:spPr>
        <p:txBody>
          <a:bodyPr wrap="square" rtlCol="0">
            <a:spAutoFit/>
          </a:bodyPr>
          <a:lstStyle/>
          <a:p>
            <a:r>
              <a:rPr lang="en-US" sz="3600" dirty="0">
                <a:latin typeface="+mj-lt"/>
              </a:rPr>
              <a:t>Problem Statement :</a:t>
            </a:r>
          </a:p>
          <a:p>
            <a:endParaRPr lang="en-US" dirty="0"/>
          </a:p>
          <a:p>
            <a:pPr marL="285750" indent="-285750">
              <a:buFont typeface="Wingdings" panose="05000000000000000000" pitchFamily="2" charset="2"/>
              <a:buChar char="§"/>
            </a:pPr>
            <a:r>
              <a:rPr lang="en-US" sz="2000" dirty="0">
                <a:latin typeface="Calibri" panose="020F0502020204030204" pitchFamily="34" charset="0"/>
                <a:ea typeface="Cambria" panose="02040503050406030204" pitchFamily="18" charset="0"/>
                <a:cs typeface="Calibri" panose="020F0502020204030204" pitchFamily="34" charset="0"/>
              </a:rPr>
              <a:t>Due to large volume of posts – An automated method for text classification, alleviates the need to manually digests the newly submitted posts in the forum </a:t>
            </a:r>
          </a:p>
          <a:p>
            <a:endParaRPr lang="en-US" sz="2000" dirty="0">
              <a:latin typeface="Calibri" panose="020F0502020204030204" pitchFamily="34" charset="0"/>
              <a:ea typeface="Cambria" panose="02040503050406030204" pitchFamily="18" charset="0"/>
              <a:cs typeface="Calibri" panose="020F0502020204030204" pitchFamily="34" charset="0"/>
            </a:endParaRPr>
          </a:p>
          <a:p>
            <a:pPr marL="285750" indent="-285750">
              <a:buFont typeface="Wingdings" panose="05000000000000000000" pitchFamily="2" charset="2"/>
              <a:buChar char="§"/>
            </a:pPr>
            <a:r>
              <a:rPr lang="en-US" sz="2000" dirty="0">
                <a:latin typeface="Calibri" panose="020F0502020204030204" pitchFamily="34" charset="0"/>
                <a:ea typeface="Cambria" panose="02040503050406030204" pitchFamily="18" charset="0"/>
                <a:cs typeface="Calibri" panose="020F0502020204030204" pitchFamily="34" charset="0"/>
              </a:rPr>
              <a:t>Text completion – To enhance the speed of communication and reduce total time taken to compose text ( for search engines to reduce the efforts of end user)</a:t>
            </a:r>
          </a:p>
          <a:p>
            <a:endParaRPr lang="en-US" dirty="0"/>
          </a:p>
        </p:txBody>
      </p:sp>
      <p:pic>
        <p:nvPicPr>
          <p:cNvPr id="3" name="Audio 2">
            <a:hlinkClick r:id="" action="ppaction://media"/>
            <a:extLst>
              <a:ext uri="{FF2B5EF4-FFF2-40B4-BE49-F238E27FC236}">
                <a16:creationId xmlns:a16="http://schemas.microsoft.com/office/drawing/2014/main" id="{570B2F03-11A8-0838-FCAD-0A58192A081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661610791"/>
      </p:ext>
    </p:extLst>
  </p:cSld>
  <p:clrMapOvr>
    <a:masterClrMapping/>
  </p:clrMapOvr>
  <mc:AlternateContent xmlns:mc="http://schemas.openxmlformats.org/markup-compatibility/2006">
    <mc:Choice xmlns:p14="http://schemas.microsoft.com/office/powerpoint/2010/main" Requires="p14">
      <p:transition spd="slow" p14:dur="2000" advTm="42433"/>
    </mc:Choice>
    <mc:Fallback>
      <p:transition spd="slow" advTm="424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sz="3600" dirty="0"/>
              <a:t>Dataset Description</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fontScale="92500" lnSpcReduction="20000"/>
          </a:bodyPr>
          <a:lstStyle/>
          <a:p>
            <a:pPr marL="285750" indent="-285750">
              <a:buFont typeface="Wingdings" panose="05000000000000000000" pitchFamily="2" charset="2"/>
              <a:buChar char="§"/>
            </a:pPr>
            <a:r>
              <a:rPr lang="en-US" dirty="0">
                <a:solidFill>
                  <a:schemeClr val="tx1"/>
                </a:solidFill>
                <a:latin typeface="Calibri" panose="020F0502020204030204" pitchFamily="34" charset="0"/>
                <a:ea typeface="Cambria" panose="02040503050406030204" pitchFamily="18" charset="0"/>
                <a:cs typeface="Calibri" panose="020F0502020204030204" pitchFamily="34" charset="0"/>
              </a:rPr>
              <a:t>3 similar subreddits like Machine learning , Data science. Artificial Intelligence</a:t>
            </a:r>
          </a:p>
          <a:p>
            <a:pPr marL="285750" indent="-285750">
              <a:buFont typeface="Wingdings" panose="05000000000000000000" pitchFamily="2" charset="2"/>
              <a:buChar char="§"/>
            </a:pPr>
            <a:r>
              <a:rPr lang="en-US" dirty="0">
                <a:solidFill>
                  <a:schemeClr val="tx1"/>
                </a:solidFill>
                <a:latin typeface="Calibri" panose="020F0502020204030204" pitchFamily="34" charset="0"/>
                <a:ea typeface="Cambria" panose="02040503050406030204" pitchFamily="18" charset="0"/>
                <a:cs typeface="Calibri" panose="020F0502020204030204" pitchFamily="34" charset="0"/>
              </a:rPr>
              <a:t>Identify the vocabulary that differ from each other despite  their overlapping nature and enhance querying with text completion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Sunday, August 14, 2022</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3" name="Audio 2">
            <a:hlinkClick r:id="" action="ppaction://media"/>
            <a:extLst>
              <a:ext uri="{FF2B5EF4-FFF2-40B4-BE49-F238E27FC236}">
                <a16:creationId xmlns:a16="http://schemas.microsoft.com/office/drawing/2014/main" id="{149B5B2A-24E8-3070-3763-BD443CE8042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4="http://schemas.microsoft.com/office/powerpoint/2010/main" Requires="p14">
      <p:transition spd="slow" p14:dur="2000" advTm="31589"/>
    </mc:Choice>
    <mc:Fallback>
      <p:transition spd="slow" advTm="315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{30A2194A-9589-46E7-916D-38DE13E298C9}tf33713516_win32</Template>
  <TotalTime>4545</TotalTime>
  <Words>486</Words>
  <Application>Microsoft Office PowerPoint</Application>
  <PresentationFormat>Widescreen</PresentationFormat>
  <Paragraphs>38</Paragraphs>
  <Slides>4</Slides>
  <Notes>4</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Cambria</vt:lpstr>
      <vt:lpstr>Gill Sans MT</vt:lpstr>
      <vt:lpstr>Walbaum Display</vt:lpstr>
      <vt:lpstr>Wingdings</vt:lpstr>
      <vt:lpstr>3DFloatVTI</vt:lpstr>
      <vt:lpstr>NLP  Project Pitch</vt:lpstr>
      <vt:lpstr>PowerPoint Presentation</vt:lpstr>
      <vt:lpstr>PowerPoint Presentation</vt:lpstr>
      <vt:lpstr>Dataset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Pitch</dc:title>
  <dc:creator>Tejaswini popuri</dc:creator>
  <cp:lastModifiedBy>Tejaswini popuri</cp:lastModifiedBy>
  <cp:revision>6</cp:revision>
  <dcterms:created xsi:type="dcterms:W3CDTF">2022-08-14T17:24:05Z</dcterms:created>
  <dcterms:modified xsi:type="dcterms:W3CDTF">2022-08-18T00:18:03Z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