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23.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2"/>
  </p:notesMasterIdLst>
  <p:sldIdLst>
    <p:sldId id="267" r:id="rId2"/>
    <p:sldId id="257" r:id="rId3"/>
    <p:sldId id="258" r:id="rId4"/>
    <p:sldId id="259" r:id="rId5"/>
    <p:sldId id="268" r:id="rId6"/>
    <p:sldId id="260" r:id="rId7"/>
    <p:sldId id="261" r:id="rId8"/>
    <p:sldId id="262" r:id="rId9"/>
    <p:sldId id="263" r:id="rId10"/>
    <p:sldId id="269" r:id="rId11"/>
    <p:sldId id="264" r:id="rId12"/>
    <p:sldId id="271" r:id="rId13"/>
    <p:sldId id="272" r:id="rId14"/>
    <p:sldId id="270" r:id="rId15"/>
    <p:sldId id="276" r:id="rId16"/>
    <p:sldId id="277" r:id="rId17"/>
    <p:sldId id="275" r:id="rId18"/>
    <p:sldId id="274" r:id="rId19"/>
    <p:sldId id="266" r:id="rId20"/>
    <p:sldId id="273" r:id="rId21"/>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2CB502C-117F-4CC6-A13C-9AB8578A0327}">
          <p14:sldIdLst>
            <p14:sldId id="267"/>
            <p14:sldId id="257"/>
            <p14:sldId id="258"/>
            <p14:sldId id="259"/>
            <p14:sldId id="268"/>
            <p14:sldId id="260"/>
            <p14:sldId id="261"/>
            <p14:sldId id="262"/>
            <p14:sldId id="263"/>
            <p14:sldId id="269"/>
            <p14:sldId id="264"/>
            <p14:sldId id="271"/>
            <p14:sldId id="272"/>
            <p14:sldId id="270"/>
            <p14:sldId id="276"/>
            <p14:sldId id="277"/>
            <p14:sldId id="275"/>
            <p14:sldId id="274"/>
            <p14:sldId id="266"/>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FC518-6752-4540-AEE5-82E574A41E06}" v="12" dt="2023-10-12T15:07:26.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610"/>
  </p:normalViewPr>
  <p:slideViewPr>
    <p:cSldViewPr snapToGrid="0" snapToObjects="1">
      <p:cViewPr>
        <p:scale>
          <a:sx n="100" d="100"/>
          <a:sy n="100" d="100"/>
        </p:scale>
        <p:origin x="87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06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https://indianauto.com/news/tata-motors-sale-chinese-nid6737</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https://bharathautos.com/2014-tata-motors-60-years-truck-manufacturing-jamshedpur.html</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https://surenews.org/tata-motors-announces-price-hike-across-its-entire-passenger-vehicle-range/</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https://www.pinterest.jp/pin/tata-motors-global-presence-in-2022--871587334107884985/</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https://www.merisarkar.com/business-news/tiago-ev-tata-motors-launches-one-of-the-most-affordable-electric-cars-in-india/4043/</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https://www.tatamotors.com/press/tata-motors-named-amongst-the-sustainability-leaders-in-global-automobile-industry-on-dow-jones-sustainability-index-djsi-2018/</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https://www.tatasteel.com/media/newsroom/press-releases/india/2019/tata-steelium-honoured-with-the-cii-award-for-customer-centricity-2019/</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https://joanalopesart.blogspot.com/2021/07/tatamotors-share-price-hometata-motors.html</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https://www.slideshare.net/kena65/tata-motors-1-1</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10/13/2023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r>
              <a:rPr lang="en-US"/>
              <a:t>
              </a:t>
            </a:r>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53818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4383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416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474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7676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94566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3718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10/13/2023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60720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10/13/2023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7339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10/13/2023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5557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10/13/2023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2483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35E72C73-2D91-4E12-BA25-F0AA0C03599B}" type="datetimeFigureOut">
              <a:rPr lang="en-US" smtClean="0"/>
              <a:t>10/13/2023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0846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2BE451C3-0FF4-47C4-B829-773ADF60F88C}" type="datetimeFigureOut">
              <a:rPr lang="en-US" smtClean="0"/>
              <a:t>10/13/2023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433005"/>
      </p:ext>
    </p:extLst>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7E9DD-B2F1-21C1-DF16-E00035B1F56E}"/>
              </a:ext>
            </a:extLst>
          </p:cNvPr>
          <p:cNvSpPr txBox="1"/>
          <p:nvPr/>
        </p:nvSpPr>
        <p:spPr>
          <a:xfrm>
            <a:off x="5210322" y="2640330"/>
            <a:ext cx="3560298" cy="1538883"/>
          </a:xfrm>
          <a:prstGeom prst="rect">
            <a:avLst/>
          </a:prstGeom>
          <a:noFill/>
        </p:spPr>
        <p:txBody>
          <a:bodyPr wrap="square" rtlCol="0">
            <a:spAutoFit/>
          </a:bodyPr>
          <a:lstStyle/>
          <a:p>
            <a:pPr algn="ctr"/>
            <a:r>
              <a:rPr lang="en-IN" sz="2400" u="sng" dirty="0">
                <a:latin typeface="Kristen ITC" panose="03050502040202030202" pitchFamily="66" charset="0"/>
              </a:rPr>
              <a:t>TEAM MEMBERS</a:t>
            </a:r>
          </a:p>
          <a:p>
            <a:pPr algn="ctr"/>
            <a:r>
              <a:rPr lang="en-IN" sz="1400" dirty="0">
                <a:latin typeface="Franklin Gothic Medium" panose="020B0603020102020204" pitchFamily="34" charset="0"/>
                <a:ea typeface="Cascadia Code" panose="020B0609020000020004" pitchFamily="49" charset="0"/>
                <a:cs typeface="Cascadia Code" panose="020B0609020000020004" pitchFamily="49" charset="0"/>
              </a:rPr>
              <a:t>AVALA TEJASWINI</a:t>
            </a:r>
          </a:p>
          <a:p>
            <a:pPr algn="ctr"/>
            <a:r>
              <a:rPr lang="en-IN" sz="1400" dirty="0">
                <a:latin typeface="Franklin Gothic Medium" panose="020B0603020102020204" pitchFamily="34" charset="0"/>
                <a:ea typeface="Cascadia Code" panose="020B0609020000020004" pitchFamily="49" charset="0"/>
                <a:cs typeface="Cascadia Code" panose="020B0609020000020004" pitchFamily="49" charset="0"/>
              </a:rPr>
              <a:t>BALAGA LOKESH KUMAR</a:t>
            </a:r>
          </a:p>
          <a:p>
            <a:pPr algn="ctr"/>
            <a:r>
              <a:rPr lang="en-IN" sz="1400" dirty="0">
                <a:latin typeface="Franklin Gothic Medium" panose="020B0603020102020204" pitchFamily="34" charset="0"/>
                <a:ea typeface="Cascadia Code" panose="020B0609020000020004" pitchFamily="49" charset="0"/>
                <a:cs typeface="Cascadia Code" panose="020B0609020000020004" pitchFamily="49" charset="0"/>
              </a:rPr>
              <a:t>BURALA DIWAKAR</a:t>
            </a:r>
          </a:p>
          <a:p>
            <a:pPr algn="ctr"/>
            <a:r>
              <a:rPr lang="en-IN" sz="1400" dirty="0">
                <a:latin typeface="Franklin Gothic Medium" panose="020B0603020102020204" pitchFamily="34" charset="0"/>
                <a:ea typeface="Cascadia Code" panose="020B0609020000020004" pitchFamily="49" charset="0"/>
                <a:cs typeface="Cascadia Code" panose="020B0609020000020004" pitchFamily="49" charset="0"/>
              </a:rPr>
              <a:t>GUDIYA HARINAD SAHU</a:t>
            </a:r>
          </a:p>
          <a:p>
            <a:pPr algn="ctr"/>
            <a:r>
              <a:rPr lang="en-IN" sz="1400" dirty="0">
                <a:latin typeface="Franklin Gothic Medium" panose="020B0603020102020204" pitchFamily="34" charset="0"/>
                <a:ea typeface="Cascadia Code" panose="020B0609020000020004" pitchFamily="49" charset="0"/>
                <a:cs typeface="Cascadia Code" panose="020B0609020000020004" pitchFamily="49" charset="0"/>
              </a:rPr>
              <a:t>VANDANA RAJA KUMAR</a:t>
            </a:r>
          </a:p>
        </p:txBody>
      </p:sp>
      <p:pic>
        <p:nvPicPr>
          <p:cNvPr id="15" name="Picture 14">
            <a:extLst>
              <a:ext uri="{FF2B5EF4-FFF2-40B4-BE49-F238E27FC236}">
                <a16:creationId xmlns:a16="http://schemas.microsoft.com/office/drawing/2014/main" id="{C9A1C4E8-3D0F-7A16-7FD4-2CF30CF07ECE}"/>
              </a:ext>
            </a:extLst>
          </p:cNvPr>
          <p:cNvPicPr>
            <a:picLocks noChangeAspect="1"/>
          </p:cNvPicPr>
          <p:nvPr/>
        </p:nvPicPr>
        <p:blipFill>
          <a:blip r:embed="rId2"/>
          <a:stretch>
            <a:fillRect/>
          </a:stretch>
        </p:blipFill>
        <p:spPr>
          <a:xfrm>
            <a:off x="-928688" y="-450712"/>
            <a:ext cx="6810375" cy="3791903"/>
          </a:xfrm>
          <a:prstGeom prst="rect">
            <a:avLst/>
          </a:prstGeom>
        </p:spPr>
      </p:pic>
    </p:spTree>
    <p:extLst>
      <p:ext uri="{BB962C8B-B14F-4D97-AF65-F5344CB8AC3E}">
        <p14:creationId xmlns:p14="http://schemas.microsoft.com/office/powerpoint/2010/main" val="1382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D643E-1EF5-1314-E4A0-79EC47004D59}"/>
              </a:ext>
            </a:extLst>
          </p:cNvPr>
          <p:cNvSpPr txBox="1"/>
          <p:nvPr/>
        </p:nvSpPr>
        <p:spPr>
          <a:xfrm>
            <a:off x="289560" y="304800"/>
            <a:ext cx="8039100" cy="1077218"/>
          </a:xfrm>
          <a:prstGeom prst="rect">
            <a:avLst/>
          </a:prstGeom>
          <a:noFill/>
        </p:spPr>
        <p:txBody>
          <a:bodyPr wrap="square">
            <a:spAutoFit/>
          </a:bodyPr>
          <a:lstStyle/>
          <a:p>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Transaction Settlement: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When your order is executed, the shares will be credited to your </a:t>
            </a:r>
            <a:r>
              <a:rPr kumimoji="0" lang="en-US" sz="16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rPr>
              <a:t>Demat</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 account, and the funds will be debited or credited accordingly.</a:t>
            </a:r>
          </a:p>
          <a:p>
            <a:endPar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endParaRPr>
          </a:p>
          <a:p>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7. Keep Records: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Maintain records of your transactions for tax and accounting purposes.</a:t>
            </a:r>
            <a:endParaRPr lang="en-IN" sz="1600" dirty="0">
              <a:latin typeface="Cambria" panose="02040503050406030204" pitchFamily="18" charset="0"/>
              <a:ea typeface="Cambria" panose="02040503050406030204" pitchFamily="18" charset="0"/>
            </a:endParaRPr>
          </a:p>
        </p:txBody>
      </p:sp>
      <p:pic>
        <p:nvPicPr>
          <p:cNvPr id="2050" name="Picture 2">
            <a:extLst>
              <a:ext uri="{FF2B5EF4-FFF2-40B4-BE49-F238E27FC236}">
                <a16:creationId xmlns:a16="http://schemas.microsoft.com/office/drawing/2014/main" id="{727D482F-74D6-561F-6685-08B478FFF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881" y="1693366"/>
            <a:ext cx="3996238" cy="2672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81396BB-8FB8-1223-4255-A202397D2B1B}"/>
              </a:ext>
            </a:extLst>
          </p:cNvPr>
          <p:cNvPicPr>
            <a:picLocks noChangeAspect="1"/>
          </p:cNvPicPr>
          <p:nvPr/>
        </p:nvPicPr>
        <p:blipFill>
          <a:blip r:embed="rId3"/>
          <a:stretch>
            <a:fillRect/>
          </a:stretch>
        </p:blipFill>
        <p:spPr>
          <a:xfrm>
            <a:off x="8316000" y="138320"/>
            <a:ext cx="828000" cy="577960"/>
          </a:xfrm>
          <a:prstGeom prst="rect">
            <a:avLst/>
          </a:prstGeom>
        </p:spPr>
      </p:pic>
    </p:spTree>
    <p:extLst>
      <p:ext uri="{BB962C8B-B14F-4D97-AF65-F5344CB8AC3E}">
        <p14:creationId xmlns:p14="http://schemas.microsoft.com/office/powerpoint/2010/main" val="1531816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86400" y="-121920"/>
            <a:ext cx="8577540" cy="1082040"/>
          </a:xfrm>
          <a:prstGeom prst="rect">
            <a:avLst/>
          </a:prstGeom>
          <a:noFill/>
          <a:ln/>
        </p:spPr>
        <p:txBody>
          <a:bodyPr wrap="square" rtlCol="0" anchor="ctr"/>
          <a:lstStyle/>
          <a:p>
            <a:r>
              <a:rPr lang="en-US" sz="2400" u="sng" dirty="0">
                <a:solidFill>
                  <a:schemeClr val="accent1">
                    <a:lumMod val="75000"/>
                  </a:schemeClr>
                </a:solidFill>
                <a:latin typeface="Algerian" panose="04020705040A02060702" pitchFamily="82" charset="0"/>
              </a:rPr>
              <a:t>SEO AND KEYWORDS RESEARCH OF TATA MOTORS</a:t>
            </a:r>
          </a:p>
        </p:txBody>
      </p:sp>
      <p:sp>
        <p:nvSpPr>
          <p:cNvPr id="8" name="Text 4"/>
          <p:cNvSpPr/>
          <p:nvPr/>
        </p:nvSpPr>
        <p:spPr>
          <a:xfrm>
            <a:off x="457200" y="1143000"/>
            <a:ext cx="4114800" cy="3200400"/>
          </a:xfrm>
          <a:prstGeom prst="rect">
            <a:avLst/>
          </a:prstGeom>
          <a:noFill/>
          <a:ln/>
        </p:spPr>
        <p:txBody>
          <a:bodyPr wrap="square" rtlCol="0" anchor="t"/>
          <a:lstStyle/>
          <a:p>
            <a:endParaRPr lang="en-US" sz="1600" dirty="0"/>
          </a:p>
        </p:txBody>
      </p:sp>
      <p:pic>
        <p:nvPicPr>
          <p:cNvPr id="3074" name="Picture 2" descr="SEO for Tata Motors">
            <a:extLst>
              <a:ext uri="{FF2B5EF4-FFF2-40B4-BE49-F238E27FC236}">
                <a16:creationId xmlns:a16="http://schemas.microsoft.com/office/drawing/2014/main" id="{0679DC26-9016-8E7D-3553-27EDD424C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169" y="2150788"/>
            <a:ext cx="3870905" cy="16668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668B7D5-0970-081B-F056-922C1FA3CADF}"/>
              </a:ext>
            </a:extLst>
          </p:cNvPr>
          <p:cNvSpPr txBox="1"/>
          <p:nvPr/>
        </p:nvSpPr>
        <p:spPr>
          <a:xfrm>
            <a:off x="243840" y="708660"/>
            <a:ext cx="6614160" cy="3554819"/>
          </a:xfrm>
          <a:prstGeom prst="rect">
            <a:avLst/>
          </a:prstGeom>
          <a:noFill/>
        </p:spPr>
        <p:txBody>
          <a:bodyPr wrap="square">
            <a:spAutoFit/>
          </a:bodyPr>
          <a:lstStyle/>
          <a:p>
            <a:r>
              <a:rPr lang="en-US" dirty="0"/>
              <a:t>(SEO) for Tata Motors, like any other company, involves optimizing their online presence to improve visibility in search engine results. Here are some general SEO strategies they might consider:</a:t>
            </a:r>
          </a:p>
          <a:p>
            <a:endParaRPr lang="en-US" sz="900" dirty="0">
              <a:solidFill>
                <a:schemeClr val="accent1">
                  <a:lumMod val="75000"/>
                </a:schemeClr>
              </a:solidFill>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*Keyword Research*</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*On-Page SEO*</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*Mobile Optimization*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*Quality Content*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*Local SEO.</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*Technical SEO*:</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*Backlink Building*</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*Social Media*</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*User Experience*</a:t>
            </a:r>
            <a:endParaRPr lang="en-IN"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7FE32552-E458-38EF-825E-6225D72994BF}"/>
              </a:ext>
            </a:extLst>
          </p:cNvPr>
          <p:cNvPicPr>
            <a:picLocks noChangeAspect="1"/>
          </p:cNvPicPr>
          <p:nvPr/>
        </p:nvPicPr>
        <p:blipFill>
          <a:blip r:embed="rId4"/>
          <a:stretch>
            <a:fillRect/>
          </a:stretch>
        </p:blipFill>
        <p:spPr>
          <a:xfrm>
            <a:off x="8316000" y="138320"/>
            <a:ext cx="741600" cy="441468"/>
          </a:xfrm>
          <a:prstGeom prst="rect">
            <a:avLst/>
          </a:prstGeom>
        </p:spPr>
      </p:pic>
      <p:pic>
        <p:nvPicPr>
          <p:cNvPr id="11" name="Picture 10">
            <a:extLst>
              <a:ext uri="{FF2B5EF4-FFF2-40B4-BE49-F238E27FC236}">
                <a16:creationId xmlns:a16="http://schemas.microsoft.com/office/drawing/2014/main" id="{8A8C8AFD-CCA6-2E7A-4BA6-609F883A9D44}"/>
              </a:ext>
            </a:extLst>
          </p:cNvPr>
          <p:cNvPicPr>
            <a:picLocks noChangeAspect="1"/>
          </p:cNvPicPr>
          <p:nvPr/>
        </p:nvPicPr>
        <p:blipFill>
          <a:blip r:embed="rId4"/>
          <a:stretch>
            <a:fillRect/>
          </a:stretch>
        </p:blipFill>
        <p:spPr>
          <a:xfrm>
            <a:off x="8316000" y="137160"/>
            <a:ext cx="741600" cy="4414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6A9424-7A0B-E3AB-2DEC-AB7211631420}"/>
              </a:ext>
            </a:extLst>
          </p:cNvPr>
          <p:cNvPicPr>
            <a:picLocks noChangeAspect="1"/>
          </p:cNvPicPr>
          <p:nvPr/>
        </p:nvPicPr>
        <p:blipFill>
          <a:blip r:embed="rId2"/>
          <a:stretch>
            <a:fillRect/>
          </a:stretch>
        </p:blipFill>
        <p:spPr>
          <a:xfrm>
            <a:off x="723900" y="806980"/>
            <a:ext cx="6217920" cy="3529540"/>
          </a:xfrm>
          <a:prstGeom prst="rect">
            <a:avLst/>
          </a:prstGeom>
        </p:spPr>
      </p:pic>
      <p:sp>
        <p:nvSpPr>
          <p:cNvPr id="5" name="TextBox 4">
            <a:extLst>
              <a:ext uri="{FF2B5EF4-FFF2-40B4-BE49-F238E27FC236}">
                <a16:creationId xmlns:a16="http://schemas.microsoft.com/office/drawing/2014/main" id="{8345B026-C82D-5388-AB5C-009DDA5C147A}"/>
              </a:ext>
            </a:extLst>
          </p:cNvPr>
          <p:cNvSpPr txBox="1"/>
          <p:nvPr/>
        </p:nvSpPr>
        <p:spPr>
          <a:xfrm>
            <a:off x="163830" y="53340"/>
            <a:ext cx="7901940" cy="584775"/>
          </a:xfrm>
          <a:prstGeom prst="rect">
            <a:avLst/>
          </a:prstGeom>
          <a:noFill/>
        </p:spPr>
        <p:txBody>
          <a:bodyPr wrap="square" rtlCol="0">
            <a:spAutoFit/>
          </a:bodyPr>
          <a:lstStyle/>
          <a:p>
            <a:r>
              <a:rPr lang="en-IN" sz="3200" u="sng" dirty="0">
                <a:solidFill>
                  <a:schemeClr val="accent1">
                    <a:lumMod val="75000"/>
                  </a:schemeClr>
                </a:solidFill>
                <a:latin typeface="Algerian" panose="04020705040A02060702" pitchFamily="82" charset="0"/>
              </a:rPr>
              <a:t>Keyword research</a:t>
            </a:r>
          </a:p>
        </p:txBody>
      </p:sp>
      <p:pic>
        <p:nvPicPr>
          <p:cNvPr id="6" name="Picture 5">
            <a:extLst>
              <a:ext uri="{FF2B5EF4-FFF2-40B4-BE49-F238E27FC236}">
                <a16:creationId xmlns:a16="http://schemas.microsoft.com/office/drawing/2014/main" id="{0BBF34D5-D24B-8E1C-A61B-D57834C3779F}"/>
              </a:ext>
            </a:extLst>
          </p:cNvPr>
          <p:cNvPicPr>
            <a:picLocks noChangeAspect="1"/>
          </p:cNvPicPr>
          <p:nvPr/>
        </p:nvPicPr>
        <p:blipFill>
          <a:blip r:embed="rId3"/>
          <a:stretch>
            <a:fillRect/>
          </a:stretch>
        </p:blipFill>
        <p:spPr>
          <a:xfrm>
            <a:off x="8065770" y="49530"/>
            <a:ext cx="914400" cy="666750"/>
          </a:xfrm>
          <a:prstGeom prst="rect">
            <a:avLst/>
          </a:prstGeom>
        </p:spPr>
      </p:pic>
    </p:spTree>
    <p:extLst>
      <p:ext uri="{BB962C8B-B14F-4D97-AF65-F5344CB8AC3E}">
        <p14:creationId xmlns:p14="http://schemas.microsoft.com/office/powerpoint/2010/main" val="102910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387947-4B53-2AF5-31FE-CCA9FE177744}"/>
              </a:ext>
            </a:extLst>
          </p:cNvPr>
          <p:cNvPicPr>
            <a:picLocks noChangeAspect="1"/>
          </p:cNvPicPr>
          <p:nvPr/>
        </p:nvPicPr>
        <p:blipFill>
          <a:blip r:embed="rId2"/>
          <a:stretch>
            <a:fillRect/>
          </a:stretch>
        </p:blipFill>
        <p:spPr>
          <a:xfrm>
            <a:off x="281940" y="1247662"/>
            <a:ext cx="2849880" cy="2232660"/>
          </a:xfrm>
          <a:prstGeom prst="rect">
            <a:avLst/>
          </a:prstGeom>
        </p:spPr>
      </p:pic>
      <p:pic>
        <p:nvPicPr>
          <p:cNvPr id="5" name="Picture 4">
            <a:extLst>
              <a:ext uri="{FF2B5EF4-FFF2-40B4-BE49-F238E27FC236}">
                <a16:creationId xmlns:a16="http://schemas.microsoft.com/office/drawing/2014/main" id="{E7C5221D-1057-4BDF-8364-FFEE7A503589}"/>
              </a:ext>
            </a:extLst>
          </p:cNvPr>
          <p:cNvPicPr>
            <a:picLocks noChangeAspect="1"/>
          </p:cNvPicPr>
          <p:nvPr/>
        </p:nvPicPr>
        <p:blipFill>
          <a:blip r:embed="rId3"/>
          <a:stretch>
            <a:fillRect/>
          </a:stretch>
        </p:blipFill>
        <p:spPr>
          <a:xfrm>
            <a:off x="2941320" y="1247662"/>
            <a:ext cx="3070862" cy="2232660"/>
          </a:xfrm>
          <a:prstGeom prst="rect">
            <a:avLst/>
          </a:prstGeom>
        </p:spPr>
      </p:pic>
      <p:pic>
        <p:nvPicPr>
          <p:cNvPr id="7" name="Picture 6">
            <a:extLst>
              <a:ext uri="{FF2B5EF4-FFF2-40B4-BE49-F238E27FC236}">
                <a16:creationId xmlns:a16="http://schemas.microsoft.com/office/drawing/2014/main" id="{7306F13C-1B85-0B5F-F783-3CBB60BB01AF}"/>
              </a:ext>
            </a:extLst>
          </p:cNvPr>
          <p:cNvPicPr>
            <a:picLocks noChangeAspect="1"/>
          </p:cNvPicPr>
          <p:nvPr/>
        </p:nvPicPr>
        <p:blipFill>
          <a:blip r:embed="rId4"/>
          <a:stretch>
            <a:fillRect/>
          </a:stretch>
        </p:blipFill>
        <p:spPr>
          <a:xfrm>
            <a:off x="6096000" y="268492"/>
            <a:ext cx="2956560" cy="4191000"/>
          </a:xfrm>
          <a:prstGeom prst="rect">
            <a:avLst/>
          </a:prstGeom>
        </p:spPr>
      </p:pic>
      <p:sp>
        <p:nvSpPr>
          <p:cNvPr id="8" name="TextBox 7">
            <a:extLst>
              <a:ext uri="{FF2B5EF4-FFF2-40B4-BE49-F238E27FC236}">
                <a16:creationId xmlns:a16="http://schemas.microsoft.com/office/drawing/2014/main" id="{0CF8A5A3-1BE3-AC5F-8410-7D1267BF2589}"/>
              </a:ext>
            </a:extLst>
          </p:cNvPr>
          <p:cNvSpPr txBox="1"/>
          <p:nvPr/>
        </p:nvSpPr>
        <p:spPr>
          <a:xfrm>
            <a:off x="358140" y="181375"/>
            <a:ext cx="3710940" cy="646331"/>
          </a:xfrm>
          <a:prstGeom prst="rect">
            <a:avLst/>
          </a:prstGeom>
          <a:noFill/>
        </p:spPr>
        <p:txBody>
          <a:bodyPr wrap="square" rtlCol="0">
            <a:spAutoFit/>
          </a:bodyPr>
          <a:lstStyle/>
          <a:p>
            <a:r>
              <a:rPr lang="en-IN" sz="3600" u="sng" dirty="0" err="1">
                <a:solidFill>
                  <a:schemeClr val="accent1">
                    <a:lumMod val="75000"/>
                  </a:schemeClr>
                </a:solidFill>
                <a:latin typeface="Algerian" panose="04020705040A02060702" pitchFamily="82" charset="0"/>
              </a:rPr>
              <a:t>Aduit</a:t>
            </a:r>
            <a:r>
              <a:rPr lang="en-IN" sz="3600" u="sng" dirty="0">
                <a:solidFill>
                  <a:schemeClr val="accent1">
                    <a:lumMod val="75000"/>
                  </a:schemeClr>
                </a:solidFill>
                <a:latin typeface="Algerian" panose="04020705040A02060702" pitchFamily="82" charset="0"/>
              </a:rPr>
              <a:t> report</a:t>
            </a:r>
          </a:p>
        </p:txBody>
      </p:sp>
      <p:pic>
        <p:nvPicPr>
          <p:cNvPr id="9" name="Picture 8">
            <a:extLst>
              <a:ext uri="{FF2B5EF4-FFF2-40B4-BE49-F238E27FC236}">
                <a16:creationId xmlns:a16="http://schemas.microsoft.com/office/drawing/2014/main" id="{CC065E6C-6B64-5D48-4471-B07FB4F87B82}"/>
              </a:ext>
            </a:extLst>
          </p:cNvPr>
          <p:cNvPicPr>
            <a:picLocks noChangeAspect="1"/>
          </p:cNvPicPr>
          <p:nvPr/>
        </p:nvPicPr>
        <p:blipFill>
          <a:blip r:embed="rId5"/>
          <a:stretch>
            <a:fillRect/>
          </a:stretch>
        </p:blipFill>
        <p:spPr>
          <a:xfrm>
            <a:off x="3614862" y="285065"/>
            <a:ext cx="743776" cy="438950"/>
          </a:xfrm>
          <a:prstGeom prst="rect">
            <a:avLst/>
          </a:prstGeom>
        </p:spPr>
      </p:pic>
    </p:spTree>
    <p:extLst>
      <p:ext uri="{BB962C8B-B14F-4D97-AF65-F5344CB8AC3E}">
        <p14:creationId xmlns:p14="http://schemas.microsoft.com/office/powerpoint/2010/main" val="72643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77A567A-FFEE-8343-6F1A-3F39E7AC9A6C}"/>
              </a:ext>
            </a:extLst>
          </p:cNvPr>
          <p:cNvSpPr txBox="1"/>
          <p:nvPr/>
        </p:nvSpPr>
        <p:spPr>
          <a:xfrm>
            <a:off x="274319" y="1047988"/>
            <a:ext cx="7345679" cy="3416320"/>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Understand your audience</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Content strategy</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Product information</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Storytelling</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Social media</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Blogging</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Video</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Visual content</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Customer support</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Curation</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Analytics</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consistency</a:t>
            </a:r>
          </a:p>
        </p:txBody>
      </p:sp>
      <p:pic>
        <p:nvPicPr>
          <p:cNvPr id="4100" name="Picture 4">
            <a:extLst>
              <a:ext uri="{FF2B5EF4-FFF2-40B4-BE49-F238E27FC236}">
                <a16:creationId xmlns:a16="http://schemas.microsoft.com/office/drawing/2014/main" id="{FC0B875D-EFAF-313A-54B7-6F3D1DD48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101" y="1844040"/>
            <a:ext cx="3070598" cy="195834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6ABDBACB-837A-CB9A-3422-79E3B8994205}"/>
              </a:ext>
            </a:extLst>
          </p:cNvPr>
          <p:cNvPicPr>
            <a:picLocks noChangeAspect="1"/>
          </p:cNvPicPr>
          <p:nvPr/>
        </p:nvPicPr>
        <p:blipFill>
          <a:blip r:embed="rId3"/>
          <a:stretch>
            <a:fillRect/>
          </a:stretch>
        </p:blipFill>
        <p:spPr>
          <a:xfrm>
            <a:off x="8316000" y="138320"/>
            <a:ext cx="741600" cy="441468"/>
          </a:xfrm>
          <a:prstGeom prst="rect">
            <a:avLst/>
          </a:prstGeom>
        </p:spPr>
      </p:pic>
      <p:sp>
        <p:nvSpPr>
          <p:cNvPr id="21" name="TextBox 20">
            <a:extLst>
              <a:ext uri="{FF2B5EF4-FFF2-40B4-BE49-F238E27FC236}">
                <a16:creationId xmlns:a16="http://schemas.microsoft.com/office/drawing/2014/main" id="{1A24D8B8-1712-2205-B1F4-185742005FB7}"/>
              </a:ext>
            </a:extLst>
          </p:cNvPr>
          <p:cNvSpPr txBox="1"/>
          <p:nvPr/>
        </p:nvSpPr>
        <p:spPr>
          <a:xfrm>
            <a:off x="209549" y="248067"/>
            <a:ext cx="7475220" cy="584775"/>
          </a:xfrm>
          <a:prstGeom prst="rect">
            <a:avLst/>
          </a:prstGeom>
          <a:noFill/>
        </p:spPr>
        <p:txBody>
          <a:bodyPr wrap="square" rtlCol="0">
            <a:spAutoFit/>
          </a:bodyPr>
          <a:lstStyle/>
          <a:p>
            <a:r>
              <a:rPr lang="en-IN" sz="3200" u="sng" dirty="0">
                <a:solidFill>
                  <a:schemeClr val="accent1">
                    <a:lumMod val="75000"/>
                  </a:schemeClr>
                </a:solidFill>
                <a:latin typeface="Algerian" panose="04020705040A02060702" pitchFamily="82" charset="0"/>
              </a:rPr>
              <a:t>Content creation and curation</a:t>
            </a:r>
          </a:p>
        </p:txBody>
      </p:sp>
    </p:spTree>
    <p:extLst>
      <p:ext uri="{BB962C8B-B14F-4D97-AF65-F5344CB8AC3E}">
        <p14:creationId xmlns:p14="http://schemas.microsoft.com/office/powerpoint/2010/main" val="39930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148CFA-C090-1251-68E6-E51B3B44CBA2}"/>
              </a:ext>
            </a:extLst>
          </p:cNvPr>
          <p:cNvPicPr>
            <a:picLocks noChangeAspect="1"/>
          </p:cNvPicPr>
          <p:nvPr/>
        </p:nvPicPr>
        <p:blipFill>
          <a:blip r:embed="rId2"/>
          <a:stretch>
            <a:fillRect/>
          </a:stretch>
        </p:blipFill>
        <p:spPr>
          <a:xfrm>
            <a:off x="912494" y="366712"/>
            <a:ext cx="7536257" cy="4243388"/>
          </a:xfrm>
          <a:prstGeom prst="rect">
            <a:avLst/>
          </a:prstGeom>
        </p:spPr>
      </p:pic>
    </p:spTree>
    <p:extLst>
      <p:ext uri="{BB962C8B-B14F-4D97-AF65-F5344CB8AC3E}">
        <p14:creationId xmlns:p14="http://schemas.microsoft.com/office/powerpoint/2010/main" val="221593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1FAB06-374C-FE16-5E0D-EAD89043078A}"/>
              </a:ext>
            </a:extLst>
          </p:cNvPr>
          <p:cNvPicPr>
            <a:picLocks noChangeAspect="1"/>
          </p:cNvPicPr>
          <p:nvPr/>
        </p:nvPicPr>
        <p:blipFill>
          <a:blip r:embed="rId2"/>
          <a:stretch>
            <a:fillRect/>
          </a:stretch>
        </p:blipFill>
        <p:spPr>
          <a:xfrm>
            <a:off x="1642110" y="152400"/>
            <a:ext cx="5859780" cy="4394835"/>
          </a:xfrm>
          <a:prstGeom prst="rect">
            <a:avLst/>
          </a:prstGeom>
        </p:spPr>
      </p:pic>
    </p:spTree>
    <p:extLst>
      <p:ext uri="{BB962C8B-B14F-4D97-AF65-F5344CB8AC3E}">
        <p14:creationId xmlns:p14="http://schemas.microsoft.com/office/powerpoint/2010/main" val="2399073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65E069-4DD7-A7A0-EC6E-93F1ACFD57B3}"/>
              </a:ext>
            </a:extLst>
          </p:cNvPr>
          <p:cNvPicPr>
            <a:picLocks noChangeAspect="1"/>
          </p:cNvPicPr>
          <p:nvPr/>
        </p:nvPicPr>
        <p:blipFill>
          <a:blip r:embed="rId2"/>
          <a:stretch>
            <a:fillRect/>
          </a:stretch>
        </p:blipFill>
        <p:spPr>
          <a:xfrm>
            <a:off x="1498759" y="950133"/>
            <a:ext cx="5991702" cy="3825102"/>
          </a:xfrm>
          <a:prstGeom prst="rect">
            <a:avLst/>
          </a:prstGeom>
        </p:spPr>
      </p:pic>
      <p:sp>
        <p:nvSpPr>
          <p:cNvPr id="6" name="TextBox 5">
            <a:extLst>
              <a:ext uri="{FF2B5EF4-FFF2-40B4-BE49-F238E27FC236}">
                <a16:creationId xmlns:a16="http://schemas.microsoft.com/office/drawing/2014/main" id="{F9516730-AA86-A247-689F-BC4565A2F625}"/>
              </a:ext>
            </a:extLst>
          </p:cNvPr>
          <p:cNvSpPr txBox="1"/>
          <p:nvPr/>
        </p:nvSpPr>
        <p:spPr>
          <a:xfrm>
            <a:off x="518160" y="488468"/>
            <a:ext cx="2804160" cy="461665"/>
          </a:xfrm>
          <a:prstGeom prst="rect">
            <a:avLst/>
          </a:prstGeom>
          <a:noFill/>
        </p:spPr>
        <p:txBody>
          <a:bodyPr wrap="square" rtlCol="0">
            <a:spAutoFit/>
          </a:bodyPr>
          <a:lstStyle/>
          <a:p>
            <a:r>
              <a:rPr lang="en-IN" sz="2400" u="sng" dirty="0">
                <a:solidFill>
                  <a:srgbClr val="C00000"/>
                </a:solidFill>
                <a:latin typeface="Algerian" panose="04020705040A02060702" pitchFamily="82" charset="0"/>
              </a:rPr>
              <a:t>POSTER DESIGN</a:t>
            </a:r>
          </a:p>
        </p:txBody>
      </p:sp>
    </p:spTree>
    <p:extLst>
      <p:ext uri="{BB962C8B-B14F-4D97-AF65-F5344CB8AC3E}">
        <p14:creationId xmlns:p14="http://schemas.microsoft.com/office/powerpoint/2010/main" val="1319883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AA8B-3E20-7F7D-41DF-FC5D1FCDF79B}"/>
              </a:ext>
            </a:extLst>
          </p:cNvPr>
          <p:cNvSpPr>
            <a:spLocks noGrp="1"/>
          </p:cNvSpPr>
          <p:nvPr>
            <p:ph type="ctrTitle"/>
          </p:nvPr>
        </p:nvSpPr>
        <p:spPr>
          <a:xfrm>
            <a:off x="739141" y="631643"/>
            <a:ext cx="6911339" cy="960937"/>
          </a:xfrm>
        </p:spPr>
        <p:txBody>
          <a:bodyPr>
            <a:normAutofit/>
          </a:bodyPr>
          <a:lstStyle/>
          <a:p>
            <a:r>
              <a:rPr lang="en-IN" sz="4000" u="sng" dirty="0">
                <a:solidFill>
                  <a:srgbClr val="002060"/>
                </a:solidFill>
                <a:latin typeface="Comic Sans MS" panose="030F0702030302020204" pitchFamily="66" charset="0"/>
              </a:rPr>
              <a:t>Instagram reel link</a:t>
            </a:r>
          </a:p>
        </p:txBody>
      </p:sp>
      <p:sp>
        <p:nvSpPr>
          <p:cNvPr id="3" name="Subtitle 2">
            <a:extLst>
              <a:ext uri="{FF2B5EF4-FFF2-40B4-BE49-F238E27FC236}">
                <a16:creationId xmlns:a16="http://schemas.microsoft.com/office/drawing/2014/main" id="{D3DB8735-3FB4-6D9E-FC70-571F8E3F945B}"/>
              </a:ext>
            </a:extLst>
          </p:cNvPr>
          <p:cNvSpPr>
            <a:spLocks noGrp="1"/>
          </p:cNvSpPr>
          <p:nvPr>
            <p:ph type="subTitle" idx="1"/>
          </p:nvPr>
        </p:nvSpPr>
        <p:spPr>
          <a:xfrm>
            <a:off x="2080035" y="2318292"/>
            <a:ext cx="6477804" cy="733216"/>
          </a:xfrm>
        </p:spPr>
        <p:txBody>
          <a:bodyPr>
            <a:normAutofit/>
          </a:bodyPr>
          <a:lstStyle/>
          <a:p>
            <a:r>
              <a:rPr lang="en-IN" sz="1200" dirty="0"/>
              <a:t>https://www.instagram.com/reel/CyVz7GfPzo4/?igshid=MzRlODBiNWFlZA==</a:t>
            </a:r>
          </a:p>
        </p:txBody>
      </p:sp>
      <p:pic>
        <p:nvPicPr>
          <p:cNvPr id="5" name="Picture 4">
            <a:extLst>
              <a:ext uri="{FF2B5EF4-FFF2-40B4-BE49-F238E27FC236}">
                <a16:creationId xmlns:a16="http://schemas.microsoft.com/office/drawing/2014/main" id="{C2B3BEC4-AAC4-1F56-AFFA-E02266FE273A}"/>
              </a:ext>
            </a:extLst>
          </p:cNvPr>
          <p:cNvPicPr>
            <a:picLocks noChangeAspect="1"/>
          </p:cNvPicPr>
          <p:nvPr/>
        </p:nvPicPr>
        <p:blipFill>
          <a:blip r:embed="rId2"/>
          <a:stretch>
            <a:fillRect/>
          </a:stretch>
        </p:blipFill>
        <p:spPr>
          <a:xfrm flipH="1">
            <a:off x="1819262" y="2329722"/>
            <a:ext cx="260773" cy="266700"/>
          </a:xfrm>
          <a:prstGeom prst="rect">
            <a:avLst/>
          </a:prstGeom>
        </p:spPr>
      </p:pic>
    </p:spTree>
    <p:extLst>
      <p:ext uri="{BB962C8B-B14F-4D97-AF65-F5344CB8AC3E}">
        <p14:creationId xmlns:p14="http://schemas.microsoft.com/office/powerpoint/2010/main" val="95918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image.slidesharecdn.com/tatamotors11-120713124336-phpapp02/95/tata-motors-1-1-9-728.jpg?cb=1342183773"/>
          <p:cNvPicPr>
            <a:picLocks noChangeAspect="1"/>
          </p:cNvPicPr>
          <p:nvPr/>
        </p:nvPicPr>
        <p:blipFill>
          <a:blip r:embed="rId3"/>
          <a:stretch>
            <a:fillRect/>
          </a:stretch>
        </p:blipFill>
        <p:spPr>
          <a:xfrm>
            <a:off x="1" y="1"/>
            <a:ext cx="9144000" cy="4580374"/>
          </a:xfrm>
          <a:prstGeom prst="rect">
            <a:avLst/>
          </a:prstGeom>
        </p:spPr>
      </p:pic>
      <p:pic>
        <p:nvPicPr>
          <p:cNvPr id="6" name="Picture 5">
            <a:extLst>
              <a:ext uri="{FF2B5EF4-FFF2-40B4-BE49-F238E27FC236}">
                <a16:creationId xmlns:a16="http://schemas.microsoft.com/office/drawing/2014/main" id="{6172ED86-0CAC-E318-E3C9-C7FBFA815B4B}"/>
              </a:ext>
            </a:extLst>
          </p:cNvPr>
          <p:cNvPicPr>
            <a:picLocks noChangeAspect="1"/>
          </p:cNvPicPr>
          <p:nvPr/>
        </p:nvPicPr>
        <p:blipFill>
          <a:blip r:embed="rId4"/>
          <a:stretch>
            <a:fillRect/>
          </a:stretch>
        </p:blipFill>
        <p:spPr>
          <a:xfrm>
            <a:off x="8269192" y="469335"/>
            <a:ext cx="743776" cy="438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228600"/>
            <a:ext cx="8229600" cy="822960"/>
          </a:xfrm>
          <a:prstGeom prst="rect">
            <a:avLst/>
          </a:prstGeom>
          <a:noFill/>
          <a:ln/>
        </p:spPr>
        <p:txBody>
          <a:bodyPr wrap="square" rtlCol="0" anchor="ctr"/>
          <a:lstStyle/>
          <a:p>
            <a:r>
              <a:rPr lang="en-US" sz="2400" b="1" u="sng" dirty="0">
                <a:solidFill>
                  <a:srgbClr val="1B558E"/>
                </a:solidFill>
                <a:latin typeface="Algerian" panose="04020705040A02060702" pitchFamily="82" charset="0"/>
                <a:ea typeface="Optima" pitchFamily="34" charset="-122"/>
                <a:cs typeface="Optima" pitchFamily="34" charset="-120"/>
              </a:rPr>
              <a:t>Introduction to Tata Motors</a:t>
            </a:r>
            <a:endParaRPr lang="en-US" sz="2400" u="sng" dirty="0">
              <a:latin typeface="Algerian" panose="04020705040A02060702" pitchFamily="82" charset="0"/>
            </a:endParaRPr>
          </a:p>
        </p:txBody>
      </p:sp>
      <p:sp>
        <p:nvSpPr>
          <p:cNvPr id="8" name="Text 4"/>
          <p:cNvSpPr/>
          <p:nvPr/>
        </p:nvSpPr>
        <p:spPr>
          <a:xfrm>
            <a:off x="457200" y="1143000"/>
            <a:ext cx="4114800" cy="3200400"/>
          </a:xfrm>
          <a:prstGeom prst="rect">
            <a:avLst/>
          </a:prstGeom>
          <a:noFill/>
          <a:ln/>
        </p:spPr>
        <p:txBody>
          <a:bodyPr wrap="square" rtlCol="0" anchor="t"/>
          <a:lstStyle/>
          <a:p>
            <a:pPr marL="285750" indent="-285750">
              <a:buFont typeface="Wingdings" panose="05000000000000000000" pitchFamily="2" charset="2"/>
              <a:buChar char="v"/>
            </a:pPr>
            <a:r>
              <a:rPr lang="en-US" dirty="0">
                <a:solidFill>
                  <a:srgbClr val="222222"/>
                </a:solidFill>
                <a:latin typeface="Cambria" panose="02040503050406030204" pitchFamily="18" charset="0"/>
                <a:ea typeface="Cambria" panose="02040503050406030204" pitchFamily="18" charset="0"/>
                <a:cs typeface="Optima" pitchFamily="34" charset="-120"/>
              </a:rPr>
              <a:t>Tata Motors is an Indian multinational automotive manufacturing company.</a:t>
            </a: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US" dirty="0">
                <a:solidFill>
                  <a:srgbClr val="222222"/>
                </a:solidFill>
                <a:latin typeface="Cambria" panose="02040503050406030204" pitchFamily="18" charset="0"/>
                <a:ea typeface="Cambria" panose="02040503050406030204" pitchFamily="18" charset="0"/>
                <a:cs typeface="Optima" pitchFamily="34" charset="-120"/>
              </a:rPr>
              <a:t>It is a part of the Tata Group, one of India's largest conglomerates.</a:t>
            </a: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US" dirty="0">
                <a:solidFill>
                  <a:srgbClr val="222222"/>
                </a:solidFill>
                <a:latin typeface="Cambria" panose="02040503050406030204" pitchFamily="18" charset="0"/>
                <a:ea typeface="Cambria" panose="02040503050406030204" pitchFamily="18" charset="0"/>
                <a:cs typeface="Optima" pitchFamily="34" charset="-120"/>
              </a:rPr>
              <a:t>Tata Motors is headquartered in Mumbai, Maharashtra, India.</a:t>
            </a:r>
            <a:endParaRPr lang="en-US"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3BC455CA-6D86-321F-DD98-0448A3052908}"/>
              </a:ext>
            </a:extLst>
          </p:cNvPr>
          <p:cNvPicPr>
            <a:picLocks noChangeAspect="1"/>
          </p:cNvPicPr>
          <p:nvPr/>
        </p:nvPicPr>
        <p:blipFill>
          <a:blip r:embed="rId3"/>
          <a:stretch>
            <a:fillRect/>
          </a:stretch>
        </p:blipFill>
        <p:spPr>
          <a:xfrm>
            <a:off x="7723163" y="21101"/>
            <a:ext cx="1269609" cy="695179"/>
          </a:xfrm>
          <a:prstGeom prst="rect">
            <a:avLst/>
          </a:prstGeom>
        </p:spPr>
      </p:pic>
      <p:pic>
        <p:nvPicPr>
          <p:cNvPr id="10" name="Picture 9">
            <a:extLst>
              <a:ext uri="{FF2B5EF4-FFF2-40B4-BE49-F238E27FC236}">
                <a16:creationId xmlns:a16="http://schemas.microsoft.com/office/drawing/2014/main" id="{F1BCA55A-A924-31C2-9EFA-5D014F7A18C9}"/>
              </a:ext>
            </a:extLst>
          </p:cNvPr>
          <p:cNvPicPr>
            <a:picLocks noChangeAspect="1"/>
          </p:cNvPicPr>
          <p:nvPr/>
        </p:nvPicPr>
        <p:blipFill>
          <a:blip r:embed="rId4"/>
          <a:stretch>
            <a:fillRect/>
          </a:stretch>
        </p:blipFill>
        <p:spPr>
          <a:xfrm>
            <a:off x="4759034" y="1051560"/>
            <a:ext cx="4064926" cy="3048695"/>
          </a:xfrm>
          <a:prstGeom prst="rect">
            <a:avLst/>
          </a:prstGeom>
        </p:spPr>
      </p:pic>
      <p:pic>
        <p:nvPicPr>
          <p:cNvPr id="12" name="Picture 11">
            <a:extLst>
              <a:ext uri="{FF2B5EF4-FFF2-40B4-BE49-F238E27FC236}">
                <a16:creationId xmlns:a16="http://schemas.microsoft.com/office/drawing/2014/main" id="{412FC801-E52A-3B1C-BFC8-374895EFA0E8}"/>
              </a:ext>
            </a:extLst>
          </p:cNvPr>
          <p:cNvPicPr>
            <a:picLocks noChangeAspect="1"/>
          </p:cNvPicPr>
          <p:nvPr/>
        </p:nvPicPr>
        <p:blipFill>
          <a:blip r:embed="rId5"/>
          <a:stretch>
            <a:fillRect/>
          </a:stretch>
        </p:blipFill>
        <p:spPr>
          <a:xfrm>
            <a:off x="83820" y="3459480"/>
            <a:ext cx="6012180" cy="23769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D5FFD0-1C37-DFCF-902D-EC3CA0D957F5}"/>
              </a:ext>
            </a:extLst>
          </p:cNvPr>
          <p:cNvPicPr>
            <a:picLocks noChangeAspect="1"/>
          </p:cNvPicPr>
          <p:nvPr/>
        </p:nvPicPr>
        <p:blipFill>
          <a:blip r:embed="rId2"/>
          <a:stretch>
            <a:fillRect/>
          </a:stretch>
        </p:blipFill>
        <p:spPr>
          <a:xfrm>
            <a:off x="-60960" y="0"/>
            <a:ext cx="9204960" cy="5143500"/>
          </a:xfrm>
          <a:prstGeom prst="rect">
            <a:avLst/>
          </a:prstGeom>
        </p:spPr>
      </p:pic>
      <p:pic>
        <p:nvPicPr>
          <p:cNvPr id="6" name="Picture 5">
            <a:extLst>
              <a:ext uri="{FF2B5EF4-FFF2-40B4-BE49-F238E27FC236}">
                <a16:creationId xmlns:a16="http://schemas.microsoft.com/office/drawing/2014/main" id="{530A62A5-D94D-B3EC-1E3E-10145CC534D5}"/>
              </a:ext>
            </a:extLst>
          </p:cNvPr>
          <p:cNvPicPr>
            <a:picLocks noChangeAspect="1"/>
          </p:cNvPicPr>
          <p:nvPr/>
        </p:nvPicPr>
        <p:blipFill>
          <a:blip r:embed="rId3"/>
          <a:stretch>
            <a:fillRect/>
          </a:stretch>
        </p:blipFill>
        <p:spPr>
          <a:xfrm>
            <a:off x="6774180" y="3442213"/>
            <a:ext cx="2153413" cy="1975608"/>
          </a:xfrm>
          <a:prstGeom prst="rect">
            <a:avLst/>
          </a:prstGeom>
        </p:spPr>
      </p:pic>
    </p:spTree>
    <p:extLst>
      <p:ext uri="{BB962C8B-B14F-4D97-AF65-F5344CB8AC3E}">
        <p14:creationId xmlns:p14="http://schemas.microsoft.com/office/powerpoint/2010/main" val="362716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207498"/>
            <a:ext cx="8229600" cy="822960"/>
          </a:xfrm>
          <a:prstGeom prst="rect">
            <a:avLst/>
          </a:prstGeom>
          <a:noFill/>
          <a:ln/>
        </p:spPr>
        <p:txBody>
          <a:bodyPr wrap="square" rtlCol="0" anchor="ctr"/>
          <a:lstStyle/>
          <a:p>
            <a:r>
              <a:rPr lang="en-US" sz="2400" b="1" u="sng" dirty="0">
                <a:solidFill>
                  <a:srgbClr val="1B558E"/>
                </a:solidFill>
                <a:latin typeface="Algerian" panose="04020705040A02060702" pitchFamily="82" charset="0"/>
                <a:ea typeface="Optima" pitchFamily="34" charset="-122"/>
                <a:cs typeface="Optima" pitchFamily="34" charset="-120"/>
              </a:rPr>
              <a:t>History and Background</a:t>
            </a:r>
            <a:endParaRPr lang="en-US" sz="2400" u="sng" dirty="0">
              <a:latin typeface="Algerian" panose="04020705040A02060702" pitchFamily="82" charset="0"/>
            </a:endParaRPr>
          </a:p>
        </p:txBody>
      </p:sp>
      <p:sp>
        <p:nvSpPr>
          <p:cNvPr id="8" name="Text 4"/>
          <p:cNvSpPr/>
          <p:nvPr/>
        </p:nvSpPr>
        <p:spPr>
          <a:xfrm>
            <a:off x="457200" y="1143000"/>
            <a:ext cx="4114800" cy="3200400"/>
          </a:xfrm>
          <a:prstGeom prst="rect">
            <a:avLst/>
          </a:prstGeom>
          <a:noFill/>
          <a:ln/>
        </p:spPr>
        <p:txBody>
          <a:bodyPr wrap="square" rtlCol="0" anchor="t"/>
          <a:lstStyle/>
          <a:p>
            <a:pPr marL="285750" indent="-285750">
              <a:buFont typeface="Wingdings" panose="05000000000000000000" pitchFamily="2" charset="2"/>
              <a:buChar char="v"/>
            </a:pPr>
            <a:r>
              <a:rPr lang="en-US" sz="1600" dirty="0">
                <a:solidFill>
                  <a:srgbClr val="222222"/>
                </a:solidFill>
                <a:latin typeface="Cambria" panose="02040503050406030204" pitchFamily="18" charset="0"/>
                <a:ea typeface="Cambria" panose="02040503050406030204" pitchFamily="18" charset="0"/>
                <a:cs typeface="Optima" pitchFamily="34" charset="-120"/>
              </a:rPr>
              <a:t>Tata Motors was founded in 1945 as Tata Engineering and Locomotive Co. Ltd. (TELCO).</a:t>
            </a: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US" sz="1600" dirty="0">
                <a:solidFill>
                  <a:srgbClr val="222222"/>
                </a:solidFill>
                <a:latin typeface="Cambria" panose="02040503050406030204" pitchFamily="18" charset="0"/>
                <a:ea typeface="Cambria" panose="02040503050406030204" pitchFamily="18" charset="0"/>
                <a:cs typeface="Optima" pitchFamily="34" charset="-120"/>
              </a:rPr>
              <a:t>It started as a manufacturer of locomotives and later diversified into commercial vehicles and passenger cars.</a:t>
            </a: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US" sz="1600" dirty="0">
                <a:solidFill>
                  <a:srgbClr val="222222"/>
                </a:solidFill>
                <a:latin typeface="Cambria" panose="02040503050406030204" pitchFamily="18" charset="0"/>
                <a:ea typeface="Cambria" panose="02040503050406030204" pitchFamily="18" charset="0"/>
                <a:cs typeface="Optima" pitchFamily="34" charset="-120"/>
              </a:rPr>
              <a:t>In 2008, Tata Motors acquired Jaguar Land Rover, a British luxury car manufacturer.</a:t>
            </a:r>
            <a:endParaRPr lang="en-US" sz="16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55F6EFF4-5F3A-D2F2-BAF3-2EA3BE77E94B}"/>
              </a:ext>
            </a:extLst>
          </p:cNvPr>
          <p:cNvPicPr>
            <a:picLocks noChangeAspect="1"/>
          </p:cNvPicPr>
          <p:nvPr/>
        </p:nvPicPr>
        <p:blipFill>
          <a:blip r:embed="rId3"/>
          <a:stretch>
            <a:fillRect/>
          </a:stretch>
        </p:blipFill>
        <p:spPr>
          <a:xfrm>
            <a:off x="7913076" y="94956"/>
            <a:ext cx="1062111" cy="685800"/>
          </a:xfrm>
          <a:prstGeom prst="rect">
            <a:avLst/>
          </a:prstGeom>
        </p:spPr>
      </p:pic>
      <p:pic>
        <p:nvPicPr>
          <p:cNvPr id="10" name="Picture 9">
            <a:extLst>
              <a:ext uri="{FF2B5EF4-FFF2-40B4-BE49-F238E27FC236}">
                <a16:creationId xmlns:a16="http://schemas.microsoft.com/office/drawing/2014/main" id="{30C0D0FD-D848-824D-4CFB-390709E83F6E}"/>
              </a:ext>
            </a:extLst>
          </p:cNvPr>
          <p:cNvPicPr>
            <a:picLocks noChangeAspect="1"/>
          </p:cNvPicPr>
          <p:nvPr/>
        </p:nvPicPr>
        <p:blipFill>
          <a:blip r:embed="rId4"/>
          <a:stretch>
            <a:fillRect/>
          </a:stretch>
        </p:blipFill>
        <p:spPr>
          <a:xfrm>
            <a:off x="4815327" y="1030458"/>
            <a:ext cx="4221994" cy="28938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320040"/>
            <a:ext cx="8229600" cy="822960"/>
          </a:xfrm>
          <a:prstGeom prst="rect">
            <a:avLst/>
          </a:prstGeom>
          <a:noFill/>
          <a:ln/>
        </p:spPr>
        <p:txBody>
          <a:bodyPr wrap="square" rtlCol="0" anchor="ctr"/>
          <a:lstStyle/>
          <a:p>
            <a:r>
              <a:rPr lang="en-US" sz="2400" u="sng" dirty="0">
                <a:solidFill>
                  <a:srgbClr val="002060"/>
                </a:solidFill>
                <a:latin typeface="Algerian" panose="04020705040A02060702" pitchFamily="82" charset="0"/>
              </a:rPr>
              <a:t>Digital marketing</a:t>
            </a:r>
          </a:p>
        </p:txBody>
      </p:sp>
      <p:sp>
        <p:nvSpPr>
          <p:cNvPr id="8" name="Text 4"/>
          <p:cNvSpPr/>
          <p:nvPr/>
        </p:nvSpPr>
        <p:spPr>
          <a:xfrm>
            <a:off x="457200" y="1143000"/>
            <a:ext cx="4114800" cy="3200400"/>
          </a:xfrm>
          <a:prstGeom prst="rect">
            <a:avLst/>
          </a:prstGeom>
          <a:noFill/>
          <a:ln/>
        </p:spPr>
        <p:txBody>
          <a:bodyPr wrap="square" rtlCol="0" anchor="t"/>
          <a:lstStyle/>
          <a:p>
            <a:pPr marL="342900" indent="-342900">
              <a:buFont typeface="+mj-lt"/>
              <a:buAutoNum type="arabicPeriod"/>
            </a:pPr>
            <a:endParaRPr lang="en-US" sz="1600" dirty="0"/>
          </a:p>
        </p:txBody>
      </p:sp>
      <p:sp>
        <p:nvSpPr>
          <p:cNvPr id="9" name="TextBox 8">
            <a:extLst>
              <a:ext uri="{FF2B5EF4-FFF2-40B4-BE49-F238E27FC236}">
                <a16:creationId xmlns:a16="http://schemas.microsoft.com/office/drawing/2014/main" id="{AECF23A7-C7FD-DBF4-28DB-C50D78A9F3B7}"/>
              </a:ext>
            </a:extLst>
          </p:cNvPr>
          <p:cNvSpPr txBox="1"/>
          <p:nvPr/>
        </p:nvSpPr>
        <p:spPr>
          <a:xfrm>
            <a:off x="457200" y="1143000"/>
            <a:ext cx="5451231" cy="3231654"/>
          </a:xfrm>
          <a:prstGeom prst="rect">
            <a:avLst/>
          </a:prstGeom>
          <a:noFill/>
        </p:spPr>
        <p:txBody>
          <a:bodyPr wrap="square">
            <a:spAutoFit/>
          </a:bodyPr>
          <a:lstStyle/>
          <a:p>
            <a:pPr marL="171450" indent="-171450" fontAlgn="base">
              <a:buFont typeface="Wingdings" panose="05000000000000000000" pitchFamily="2" charset="2"/>
              <a:buChar char="v"/>
            </a:pPr>
            <a:r>
              <a:rPr lang="en-US" sz="1200" b="0" i="0" dirty="0">
                <a:solidFill>
                  <a:schemeClr val="tx1">
                    <a:lumMod val="95000"/>
                    <a:lumOff val="5000"/>
                  </a:schemeClr>
                </a:solidFill>
                <a:effectLst/>
                <a:latin typeface="Cambria" panose="02040503050406030204" pitchFamily="18" charset="0"/>
                <a:ea typeface="Cambria" panose="02040503050406030204" pitchFamily="18" charset="0"/>
              </a:rPr>
              <a:t>     Tata Motors is one of India’s largest automobile manufacturers. Over the years, the company has become a well-known brand not only in India but also globally.</a:t>
            </a:r>
          </a:p>
          <a:p>
            <a:pPr marL="171450" indent="-171450" fontAlgn="base">
              <a:buFont typeface="Wingdings" panose="05000000000000000000" pitchFamily="2" charset="2"/>
              <a:buChar char="v"/>
            </a:pPr>
            <a:endParaRPr lang="en-US" sz="1200" b="0" i="0" dirty="0">
              <a:solidFill>
                <a:schemeClr val="tx1">
                  <a:lumMod val="95000"/>
                  <a:lumOff val="5000"/>
                </a:schemeClr>
              </a:solidFill>
              <a:effectLst/>
              <a:latin typeface="Cambria" panose="02040503050406030204" pitchFamily="18" charset="0"/>
              <a:ea typeface="Cambria" panose="02040503050406030204" pitchFamily="18" charset="0"/>
            </a:endParaRPr>
          </a:p>
          <a:p>
            <a:pPr marL="171450" indent="-171450" fontAlgn="base">
              <a:buFont typeface="Wingdings" panose="05000000000000000000" pitchFamily="2" charset="2"/>
              <a:buChar char="v"/>
            </a:pPr>
            <a:r>
              <a:rPr lang="en-US" sz="1200" b="0" i="0" dirty="0">
                <a:solidFill>
                  <a:schemeClr val="tx1">
                    <a:lumMod val="95000"/>
                    <a:lumOff val="5000"/>
                  </a:schemeClr>
                </a:solidFill>
                <a:effectLst/>
                <a:latin typeface="Cambria" panose="02040503050406030204" pitchFamily="18" charset="0"/>
                <a:ea typeface="Cambria" panose="02040503050406030204" pitchFamily="18" charset="0"/>
              </a:rPr>
              <a:t>   The company has been successful in establishing a strong presence in the domestic market and expanding its reach in international markets.</a:t>
            </a:r>
          </a:p>
          <a:p>
            <a:pPr marL="171450" indent="-171450" fontAlgn="base">
              <a:buFont typeface="Wingdings" panose="05000000000000000000" pitchFamily="2" charset="2"/>
              <a:buChar char="v"/>
            </a:pPr>
            <a:endParaRPr lang="en-US" sz="1200" b="0" i="0" dirty="0">
              <a:solidFill>
                <a:schemeClr val="tx1">
                  <a:lumMod val="95000"/>
                  <a:lumOff val="5000"/>
                </a:schemeClr>
              </a:solidFill>
              <a:effectLst/>
              <a:latin typeface="Cambria" panose="02040503050406030204" pitchFamily="18" charset="0"/>
              <a:ea typeface="Cambria" panose="02040503050406030204" pitchFamily="18" charset="0"/>
            </a:endParaRPr>
          </a:p>
          <a:p>
            <a:pPr marL="171450" indent="-171450" fontAlgn="base">
              <a:buFont typeface="Wingdings" panose="05000000000000000000" pitchFamily="2" charset="2"/>
              <a:buChar char="v"/>
            </a:pPr>
            <a:r>
              <a:rPr lang="en-US" sz="1200" b="0" i="0" dirty="0">
                <a:solidFill>
                  <a:schemeClr val="tx1">
                    <a:lumMod val="95000"/>
                    <a:lumOff val="5000"/>
                  </a:schemeClr>
                </a:solidFill>
                <a:effectLst/>
                <a:latin typeface="Cambria" panose="02040503050406030204" pitchFamily="18" charset="0"/>
                <a:ea typeface="Cambria" panose="02040503050406030204" pitchFamily="18" charset="0"/>
              </a:rPr>
              <a:t>The automobile industry is highly competitive, and to stay ahead, companies need to have a strong marketing strategy.</a:t>
            </a:r>
          </a:p>
          <a:p>
            <a:pPr marL="171450" indent="-171450" fontAlgn="base">
              <a:buFont typeface="Wingdings" panose="05000000000000000000" pitchFamily="2" charset="2"/>
              <a:buChar char="v"/>
            </a:pPr>
            <a:endParaRPr lang="en-US" sz="1200" b="0" i="0" dirty="0">
              <a:solidFill>
                <a:schemeClr val="tx1">
                  <a:lumMod val="95000"/>
                  <a:lumOff val="5000"/>
                </a:schemeClr>
              </a:solidFill>
              <a:effectLst/>
              <a:latin typeface="Cambria" panose="02040503050406030204" pitchFamily="18" charset="0"/>
              <a:ea typeface="Cambria" panose="02040503050406030204" pitchFamily="18" charset="0"/>
            </a:endParaRPr>
          </a:p>
          <a:p>
            <a:pPr marL="171450" indent="-171450" fontAlgn="base">
              <a:buFont typeface="Wingdings" panose="05000000000000000000" pitchFamily="2" charset="2"/>
              <a:buChar char="v"/>
            </a:pPr>
            <a:r>
              <a:rPr lang="en-US" sz="1200" b="0" i="0" dirty="0">
                <a:solidFill>
                  <a:schemeClr val="tx1">
                    <a:lumMod val="95000"/>
                    <a:lumOff val="5000"/>
                  </a:schemeClr>
                </a:solidFill>
                <a:effectLst/>
                <a:latin typeface="Cambria" panose="02040503050406030204" pitchFamily="18" charset="0"/>
                <a:ea typeface="Cambria" panose="02040503050406030204" pitchFamily="18" charset="0"/>
              </a:rPr>
              <a:t>In this in-depth case study, we will analyze Tata Motors’ marketing strategies and how they have helped the company succeed in a highly competitive market.</a:t>
            </a:r>
          </a:p>
          <a:p>
            <a:pPr marL="171450" indent="-171450" fontAlgn="base">
              <a:buFont typeface="Wingdings" panose="05000000000000000000" pitchFamily="2" charset="2"/>
              <a:buChar char="v"/>
            </a:pPr>
            <a:endParaRPr lang="en-US" sz="1200" b="0" i="0" dirty="0">
              <a:solidFill>
                <a:schemeClr val="tx1">
                  <a:lumMod val="95000"/>
                  <a:lumOff val="5000"/>
                </a:schemeClr>
              </a:solidFill>
              <a:effectLst/>
              <a:latin typeface="Cambria" panose="02040503050406030204" pitchFamily="18" charset="0"/>
              <a:ea typeface="Cambria" panose="02040503050406030204" pitchFamily="18" charset="0"/>
            </a:endParaRPr>
          </a:p>
          <a:p>
            <a:pPr marL="171450" indent="-171450" fontAlgn="base">
              <a:buFont typeface="Wingdings" panose="05000000000000000000" pitchFamily="2" charset="2"/>
              <a:buChar char="v"/>
            </a:pPr>
            <a:r>
              <a:rPr lang="en-US" sz="1200" b="0" i="0" dirty="0">
                <a:solidFill>
                  <a:schemeClr val="tx1">
                    <a:lumMod val="95000"/>
                    <a:lumOff val="5000"/>
                  </a:schemeClr>
                </a:solidFill>
                <a:effectLst/>
                <a:latin typeface="Cambria" panose="02040503050406030204" pitchFamily="18" charset="0"/>
                <a:ea typeface="Cambria" panose="02040503050406030204" pitchFamily="18" charset="0"/>
              </a:rPr>
              <a:t>We will take a closer look at the company’s branding, digital marketing, and social media strategies, as well as its efforts to target new customers and expand into new markets.  </a:t>
            </a:r>
          </a:p>
        </p:txBody>
      </p:sp>
      <p:pic>
        <p:nvPicPr>
          <p:cNvPr id="10" name="Picture 9">
            <a:extLst>
              <a:ext uri="{FF2B5EF4-FFF2-40B4-BE49-F238E27FC236}">
                <a16:creationId xmlns:a16="http://schemas.microsoft.com/office/drawing/2014/main" id="{AFDEBB04-D253-D7EA-39CA-BAF849C2C8B6}"/>
              </a:ext>
            </a:extLst>
          </p:cNvPr>
          <p:cNvPicPr>
            <a:picLocks noChangeAspect="1"/>
          </p:cNvPicPr>
          <p:nvPr/>
        </p:nvPicPr>
        <p:blipFill>
          <a:blip r:embed="rId3"/>
          <a:stretch>
            <a:fillRect/>
          </a:stretch>
        </p:blipFill>
        <p:spPr>
          <a:xfrm>
            <a:off x="6052624" y="1391824"/>
            <a:ext cx="2961836" cy="2486755"/>
          </a:xfrm>
          <a:prstGeom prst="rect">
            <a:avLst/>
          </a:prstGeom>
        </p:spPr>
      </p:pic>
      <p:pic>
        <p:nvPicPr>
          <p:cNvPr id="5" name="Picture 4">
            <a:extLst>
              <a:ext uri="{FF2B5EF4-FFF2-40B4-BE49-F238E27FC236}">
                <a16:creationId xmlns:a16="http://schemas.microsoft.com/office/drawing/2014/main" id="{DDBFB253-E16E-EAD9-366D-79DB759ECA27}"/>
              </a:ext>
            </a:extLst>
          </p:cNvPr>
          <p:cNvPicPr>
            <a:picLocks noChangeAspect="1"/>
          </p:cNvPicPr>
          <p:nvPr/>
        </p:nvPicPr>
        <p:blipFill>
          <a:blip r:embed="rId4"/>
          <a:stretch>
            <a:fillRect/>
          </a:stretch>
        </p:blipFill>
        <p:spPr>
          <a:xfrm>
            <a:off x="7909673" y="186982"/>
            <a:ext cx="1188494" cy="707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FC9C28-FD85-E086-7C70-E8CE8B9E9455}"/>
              </a:ext>
            </a:extLst>
          </p:cNvPr>
          <p:cNvSpPr txBox="1"/>
          <p:nvPr/>
        </p:nvSpPr>
        <p:spPr>
          <a:xfrm>
            <a:off x="168812" y="225082"/>
            <a:ext cx="8771206" cy="5355312"/>
          </a:xfrm>
          <a:prstGeom prst="rect">
            <a:avLst/>
          </a:prstGeom>
          <a:noFill/>
        </p:spPr>
        <p:txBody>
          <a:bodyPr wrap="square" rtlCol="0">
            <a:spAutoFit/>
          </a:bodyPr>
          <a:lstStyle/>
          <a:p>
            <a:pPr algn="l" fontAlgn="base"/>
            <a:r>
              <a:rPr lang="en-US" sz="1600" b="1" i="0" dirty="0">
                <a:solidFill>
                  <a:srgbClr val="000080"/>
                </a:solidFill>
                <a:effectLst/>
                <a:latin typeface="Andada"/>
              </a:rPr>
              <a:t>1.Tata Motors:- Social media marketing strategies </a:t>
            </a:r>
          </a:p>
          <a:p>
            <a:pPr algn="l" fontAlgn="base"/>
            <a:endParaRPr lang="en-US" sz="1600" b="0" i="0" dirty="0">
              <a:solidFill>
                <a:srgbClr val="333333"/>
              </a:solidFill>
              <a:effectLst/>
              <a:latin typeface="Andada"/>
            </a:endParaRPr>
          </a:p>
          <a:p>
            <a:pPr algn="l" fontAlgn="base"/>
            <a:r>
              <a:rPr lang="en-US" sz="1400" b="0" i="0" dirty="0">
                <a:solidFill>
                  <a:srgbClr val="000000"/>
                </a:solidFill>
                <a:effectLst/>
                <a:latin typeface="Cambria" panose="02040503050406030204" pitchFamily="18" charset="0"/>
                <a:ea typeface="Cambria" panose="02040503050406030204" pitchFamily="18" charset="0"/>
              </a:rPr>
              <a:t>The company uses social media to promote its brand values and share glimpses of how they contribute to the local community. They also discuss important issues and discuss the issue including gender equality, malnutrition, sanitation, and clean water, as well as other topics</a:t>
            </a:r>
            <a:r>
              <a:rPr lang="en-US" sz="1600" b="0" i="0" dirty="0">
                <a:solidFill>
                  <a:srgbClr val="000000"/>
                </a:solidFill>
                <a:effectLst/>
                <a:latin typeface="Andada"/>
              </a:rPr>
              <a:t>.</a:t>
            </a:r>
          </a:p>
          <a:p>
            <a:pPr algn="l" fontAlgn="base"/>
            <a:endParaRPr lang="en-US" sz="1600" dirty="0">
              <a:solidFill>
                <a:srgbClr val="000000"/>
              </a:solidFill>
              <a:latin typeface="Andada"/>
            </a:endParaRPr>
          </a:p>
          <a:p>
            <a:pPr marL="285750" indent="-285750" algn="l" fontAlgn="base">
              <a:buFont typeface="Arial" panose="020B0604020202020204" pitchFamily="34" charset="0"/>
              <a:buChar char="•"/>
            </a:pPr>
            <a:r>
              <a:rPr lang="en-US" sz="1400" b="0" i="0" dirty="0">
                <a:solidFill>
                  <a:srgbClr val="000000"/>
                </a:solidFill>
                <a:effectLst/>
                <a:latin typeface="Cambria" panose="02040503050406030204" pitchFamily="18" charset="0"/>
                <a:ea typeface="Cambria" panose="02040503050406030204" pitchFamily="18" charset="0"/>
              </a:rPr>
              <a:t>FACE BOOK STRATEGIES</a:t>
            </a:r>
          </a:p>
          <a:p>
            <a:pPr marL="285750" indent="-285750" algn="l" fontAlgn="base">
              <a:buFont typeface="Arial" panose="020B0604020202020204" pitchFamily="34" charset="0"/>
              <a:buChar char="•"/>
            </a:pPr>
            <a:r>
              <a:rPr lang="en-US" sz="1400" dirty="0">
                <a:solidFill>
                  <a:srgbClr val="000000"/>
                </a:solidFill>
                <a:latin typeface="Cambria" panose="02040503050406030204" pitchFamily="18" charset="0"/>
                <a:ea typeface="Cambria" panose="02040503050406030204" pitchFamily="18" charset="0"/>
              </a:rPr>
              <a:t>INSTAGRAM STRATEGIES</a:t>
            </a:r>
          </a:p>
          <a:p>
            <a:pPr marL="285750" indent="-285750" algn="l" fontAlgn="base">
              <a:buFont typeface="Arial" panose="020B0604020202020204" pitchFamily="34" charset="0"/>
              <a:buChar char="•"/>
            </a:pPr>
            <a:r>
              <a:rPr lang="en-US" sz="1400" b="0" i="0" dirty="0">
                <a:solidFill>
                  <a:srgbClr val="000000"/>
                </a:solidFill>
                <a:effectLst/>
                <a:latin typeface="Cambria" panose="02040503050406030204" pitchFamily="18" charset="0"/>
                <a:ea typeface="Cambria" panose="02040503050406030204" pitchFamily="18" charset="0"/>
              </a:rPr>
              <a:t>TWITTER STRATEGIES</a:t>
            </a:r>
          </a:p>
          <a:p>
            <a:pPr marL="285750" indent="-285750" algn="l" fontAlgn="base">
              <a:buFont typeface="Arial" panose="020B0604020202020204" pitchFamily="34" charset="0"/>
              <a:buChar char="•"/>
            </a:pPr>
            <a:endParaRPr lang="en-US" sz="1600" b="1" i="0" dirty="0">
              <a:solidFill>
                <a:srgbClr val="000080"/>
              </a:solidFill>
              <a:effectLst/>
              <a:latin typeface="Andada"/>
            </a:endParaRPr>
          </a:p>
          <a:p>
            <a:pPr algn="l" fontAlgn="base"/>
            <a:r>
              <a:rPr lang="en-US" sz="1600" b="1" i="0" dirty="0">
                <a:solidFill>
                  <a:srgbClr val="000080"/>
                </a:solidFill>
                <a:effectLst/>
                <a:latin typeface="Andada"/>
              </a:rPr>
              <a:t>2.Tata Motors: Website Design</a:t>
            </a:r>
          </a:p>
          <a:p>
            <a:pPr algn="l" fontAlgn="base"/>
            <a:endParaRPr lang="en-US" sz="1600" b="0" i="0" dirty="0">
              <a:solidFill>
                <a:srgbClr val="333333"/>
              </a:solidFill>
              <a:effectLst/>
              <a:latin typeface="Andada"/>
            </a:endParaRPr>
          </a:p>
          <a:p>
            <a:pPr algn="l" fontAlgn="base"/>
            <a:r>
              <a:rPr lang="en-US" sz="1600" b="0" i="0" dirty="0">
                <a:solidFill>
                  <a:srgbClr val="000000"/>
                </a:solidFill>
                <a:effectLst/>
                <a:latin typeface="Andada"/>
              </a:rPr>
              <a:t>  Tata Group’s website Tata Group has a user-friendly website filled with intriguing content that draws a      significant readership regularly. </a:t>
            </a:r>
          </a:p>
          <a:p>
            <a:pPr algn="l" fontAlgn="base"/>
            <a:endParaRPr lang="en-US" sz="1600" dirty="0">
              <a:solidFill>
                <a:srgbClr val="666666"/>
              </a:solidFill>
              <a:latin typeface="Andada"/>
            </a:endParaRPr>
          </a:p>
          <a:p>
            <a:pPr algn="l" fontAlgn="base"/>
            <a:r>
              <a:rPr lang="en-US" sz="1600" b="1" i="0" dirty="0">
                <a:solidFill>
                  <a:srgbClr val="000080"/>
                </a:solidFill>
                <a:effectLst/>
                <a:latin typeface="Andada"/>
              </a:rPr>
              <a:t>3.Tata Motor’s Paid Marketing Strategies</a:t>
            </a:r>
            <a:endParaRPr lang="en-US" sz="1600" b="0" i="0" dirty="0">
              <a:solidFill>
                <a:srgbClr val="333333"/>
              </a:solidFill>
              <a:effectLst/>
              <a:latin typeface="Andada"/>
            </a:endParaRPr>
          </a:p>
          <a:p>
            <a:pPr algn="l" fontAlgn="base"/>
            <a:r>
              <a:rPr lang="en-US" sz="1600" i="0" dirty="0">
                <a:solidFill>
                  <a:srgbClr val="666666"/>
                </a:solidFill>
                <a:effectLst/>
                <a:latin typeface="Cambria" panose="02040503050406030204" pitchFamily="18" charset="0"/>
                <a:ea typeface="Cambria" panose="02040503050406030204" pitchFamily="18" charset="0"/>
              </a:rPr>
              <a:t> </a:t>
            </a:r>
            <a:r>
              <a:rPr lang="en-US" sz="1600" i="0" dirty="0">
                <a:solidFill>
                  <a:srgbClr val="000000"/>
                </a:solidFill>
                <a:effectLst/>
                <a:latin typeface="Cambria" panose="02040503050406030204" pitchFamily="18" charset="0"/>
                <a:ea typeface="Cambria" panose="02040503050406030204" pitchFamily="18" charset="0"/>
              </a:rPr>
              <a:t>a)Facebook and Instagram Ads</a:t>
            </a:r>
            <a:endParaRPr lang="en-US" sz="1600" i="0" dirty="0">
              <a:solidFill>
                <a:srgbClr val="333333"/>
              </a:solidFill>
              <a:effectLst/>
              <a:latin typeface="Cambria" panose="02040503050406030204" pitchFamily="18" charset="0"/>
              <a:ea typeface="Cambria" panose="02040503050406030204" pitchFamily="18" charset="0"/>
            </a:endParaRPr>
          </a:p>
          <a:p>
            <a:pPr algn="l" fontAlgn="base"/>
            <a:r>
              <a:rPr lang="en-US" sz="1600" dirty="0">
                <a:solidFill>
                  <a:srgbClr val="000000"/>
                </a:solidFill>
                <a:latin typeface="Cambria" panose="02040503050406030204" pitchFamily="18" charset="0"/>
                <a:ea typeface="Cambria" panose="02040503050406030204" pitchFamily="18" charset="0"/>
              </a:rPr>
              <a:t> </a:t>
            </a:r>
            <a:r>
              <a:rPr lang="en-US" sz="1600" i="0" dirty="0">
                <a:solidFill>
                  <a:srgbClr val="000000"/>
                </a:solidFill>
                <a:effectLst/>
                <a:latin typeface="Cambria" panose="02040503050406030204" pitchFamily="18" charset="0"/>
                <a:ea typeface="Cambria" panose="02040503050406030204" pitchFamily="18" charset="0"/>
              </a:rPr>
              <a:t>b)Google Ads</a:t>
            </a:r>
            <a:endParaRPr lang="en-US" sz="1600" i="0" dirty="0">
              <a:solidFill>
                <a:srgbClr val="333333"/>
              </a:solidFill>
              <a:effectLst/>
              <a:latin typeface="Cambria" panose="02040503050406030204" pitchFamily="18" charset="0"/>
              <a:ea typeface="Cambria" panose="02040503050406030204" pitchFamily="18" charset="0"/>
            </a:endParaRPr>
          </a:p>
          <a:p>
            <a:pPr algn="l" fontAlgn="base"/>
            <a:endParaRPr lang="en-US" sz="1600" dirty="0">
              <a:solidFill>
                <a:srgbClr val="000000"/>
              </a:solidFill>
              <a:latin typeface="Andada"/>
            </a:endParaRPr>
          </a:p>
          <a:p>
            <a:pPr marL="285750" indent="-285750" algn="l" fontAlgn="base">
              <a:buFont typeface="Wingdings" panose="05000000000000000000" pitchFamily="2" charset="2"/>
              <a:buChar char="Ø"/>
            </a:pPr>
            <a:endParaRPr lang="en-US" sz="1600" b="0" i="0" dirty="0">
              <a:solidFill>
                <a:srgbClr val="000000"/>
              </a:solidFill>
              <a:effectLst/>
              <a:latin typeface="Andada"/>
            </a:endParaRPr>
          </a:p>
          <a:p>
            <a:pPr algn="r" fontAlgn="base"/>
            <a:endParaRPr lang="en-US" sz="1600" b="0" i="0" dirty="0">
              <a:solidFill>
                <a:srgbClr val="000000"/>
              </a:solidFill>
              <a:effectLst/>
              <a:latin typeface="Andada"/>
            </a:endParaRPr>
          </a:p>
          <a:p>
            <a:pPr algn="l" fontAlgn="base"/>
            <a:endParaRPr lang="en-US" sz="1600" b="0" i="0" dirty="0">
              <a:solidFill>
                <a:srgbClr val="666666"/>
              </a:solidFill>
              <a:effectLst/>
              <a:latin typeface="Andada"/>
            </a:endParaRPr>
          </a:p>
        </p:txBody>
      </p:sp>
      <p:pic>
        <p:nvPicPr>
          <p:cNvPr id="5" name="Picture 4">
            <a:extLst>
              <a:ext uri="{FF2B5EF4-FFF2-40B4-BE49-F238E27FC236}">
                <a16:creationId xmlns:a16="http://schemas.microsoft.com/office/drawing/2014/main" id="{B6A8321A-CB5E-B3A7-96DA-46BB6DAA86E4}"/>
              </a:ext>
            </a:extLst>
          </p:cNvPr>
          <p:cNvPicPr>
            <a:picLocks noChangeAspect="1"/>
          </p:cNvPicPr>
          <p:nvPr/>
        </p:nvPicPr>
        <p:blipFill>
          <a:blip r:embed="rId2"/>
          <a:stretch>
            <a:fillRect/>
          </a:stretch>
        </p:blipFill>
        <p:spPr>
          <a:xfrm>
            <a:off x="5743135" y="1429959"/>
            <a:ext cx="1990578" cy="1472779"/>
          </a:xfrm>
          <a:prstGeom prst="rect">
            <a:avLst/>
          </a:prstGeom>
        </p:spPr>
      </p:pic>
      <p:pic>
        <p:nvPicPr>
          <p:cNvPr id="3" name="Picture 2">
            <a:extLst>
              <a:ext uri="{FF2B5EF4-FFF2-40B4-BE49-F238E27FC236}">
                <a16:creationId xmlns:a16="http://schemas.microsoft.com/office/drawing/2014/main" id="{A732FE62-34F7-1339-9E05-4994289442DC}"/>
              </a:ext>
            </a:extLst>
          </p:cNvPr>
          <p:cNvPicPr>
            <a:picLocks noChangeAspect="1"/>
          </p:cNvPicPr>
          <p:nvPr/>
        </p:nvPicPr>
        <p:blipFill>
          <a:blip r:embed="rId3"/>
          <a:stretch>
            <a:fillRect/>
          </a:stretch>
        </p:blipFill>
        <p:spPr>
          <a:xfrm>
            <a:off x="8358202" y="93763"/>
            <a:ext cx="741600" cy="441468"/>
          </a:xfrm>
          <a:prstGeom prst="rect">
            <a:avLst/>
          </a:prstGeom>
        </p:spPr>
      </p:pic>
    </p:spTree>
    <p:extLst>
      <p:ext uri="{BB962C8B-B14F-4D97-AF65-F5344CB8AC3E}">
        <p14:creationId xmlns:p14="http://schemas.microsoft.com/office/powerpoint/2010/main" val="176233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207499"/>
            <a:ext cx="8229600" cy="822960"/>
          </a:xfrm>
          <a:prstGeom prst="rect">
            <a:avLst/>
          </a:prstGeom>
          <a:noFill/>
          <a:ln/>
        </p:spPr>
        <p:txBody>
          <a:bodyPr wrap="square" rtlCol="0" anchor="ctr"/>
          <a:lstStyle/>
          <a:p>
            <a:endParaRPr lang="en-US" sz="2400" dirty="0"/>
          </a:p>
        </p:txBody>
      </p:sp>
      <p:sp>
        <p:nvSpPr>
          <p:cNvPr id="9" name="TextBox 8">
            <a:extLst>
              <a:ext uri="{FF2B5EF4-FFF2-40B4-BE49-F238E27FC236}">
                <a16:creationId xmlns:a16="http://schemas.microsoft.com/office/drawing/2014/main" id="{39228D9C-7200-26F6-CCF5-D0F706BE4457}"/>
              </a:ext>
            </a:extLst>
          </p:cNvPr>
          <p:cNvSpPr txBox="1"/>
          <p:nvPr/>
        </p:nvSpPr>
        <p:spPr>
          <a:xfrm>
            <a:off x="362243" y="311176"/>
            <a:ext cx="8419514" cy="4185761"/>
          </a:xfrm>
          <a:prstGeom prst="rect">
            <a:avLst/>
          </a:prstGeom>
          <a:noFill/>
        </p:spPr>
        <p:txBody>
          <a:bodyPr wrap="square" rtlCol="0">
            <a:spAutoFit/>
          </a:bodyPr>
          <a:lstStyle/>
          <a:p>
            <a:r>
              <a:rPr lang="en-IN" sz="3600" u="sng" dirty="0">
                <a:solidFill>
                  <a:schemeClr val="accent1">
                    <a:lumMod val="75000"/>
                  </a:schemeClr>
                </a:solidFill>
                <a:latin typeface="Algerian" panose="04020705040A02060702" pitchFamily="82" charset="0"/>
              </a:rPr>
              <a:t>COMPANY BRAND</a:t>
            </a:r>
          </a:p>
          <a:p>
            <a:endParaRPr lang="en-IN" sz="1400" dirty="0">
              <a:latin typeface="Algerian" panose="04020705040A02060702" pitchFamily="82" charset="0"/>
            </a:endParaRP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rPr>
              <a:t>Tata Motors is an Indian multinational automotive manufacturing company and a member of the Tata Group. It is one of the largest automobile manufacturers in India and has a global presence.</a:t>
            </a:r>
          </a:p>
          <a:p>
            <a:pPr marL="285750" indent="-285750">
              <a:buFont typeface="Wingdings" panose="05000000000000000000" pitchFamily="2" charset="2"/>
              <a:buChar char="ü"/>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rPr>
              <a:t> Tata Motors is known for producing a wide range of vehicles, including cars, trucks, buses, and commercial vehicles. They have a reputation for their affordable and durable vehicles, and they are known for their innovation in electric and sustainable transportation solutions. </a:t>
            </a:r>
          </a:p>
          <a:p>
            <a:pPr marL="285750" indent="-285750">
              <a:buFont typeface="Wingdings" panose="05000000000000000000" pitchFamily="2" charset="2"/>
              <a:buChar char="ü"/>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rPr>
              <a:t>Some of their popular car models include the Tata Indica, Tata Nano, Tata Tiago, and Tata Harrier. The company has a strong presence in both the Indian and international automotive markets.</a:t>
            </a:r>
            <a:endParaRPr lang="en-IN"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863B92FC-B4D0-05FE-5A1F-CC4424D998F0}"/>
              </a:ext>
            </a:extLst>
          </p:cNvPr>
          <p:cNvPicPr>
            <a:picLocks noChangeAspect="1"/>
          </p:cNvPicPr>
          <p:nvPr/>
        </p:nvPicPr>
        <p:blipFill>
          <a:blip r:embed="rId3"/>
          <a:stretch>
            <a:fillRect/>
          </a:stretch>
        </p:blipFill>
        <p:spPr>
          <a:xfrm>
            <a:off x="8214359" y="145313"/>
            <a:ext cx="804203" cy="5760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228600"/>
            <a:ext cx="8229600" cy="822960"/>
          </a:xfrm>
          <a:prstGeom prst="rect">
            <a:avLst/>
          </a:prstGeom>
          <a:noFill/>
          <a:ln/>
        </p:spPr>
        <p:txBody>
          <a:bodyPr wrap="square" rtlCol="0" anchor="ctr"/>
          <a:lstStyle/>
          <a:p>
            <a:r>
              <a:rPr lang="en-US" sz="3600" u="sng" dirty="0">
                <a:solidFill>
                  <a:schemeClr val="accent1">
                    <a:lumMod val="75000"/>
                  </a:schemeClr>
                </a:solidFill>
                <a:latin typeface="Algerian" panose="04020705040A02060702" pitchFamily="82" charset="0"/>
              </a:rPr>
              <a:t>COMPANY STRATEGIES</a:t>
            </a:r>
          </a:p>
        </p:txBody>
      </p:sp>
      <p:sp>
        <p:nvSpPr>
          <p:cNvPr id="8" name="Text 4"/>
          <p:cNvSpPr/>
          <p:nvPr/>
        </p:nvSpPr>
        <p:spPr>
          <a:xfrm>
            <a:off x="457200" y="1143000"/>
            <a:ext cx="8229600" cy="3200400"/>
          </a:xfrm>
          <a:prstGeom prst="rect">
            <a:avLst/>
          </a:prstGeom>
          <a:noFill/>
          <a:ln/>
        </p:spPr>
        <p:txBody>
          <a:bodyPr wrap="square" rtlCol="0" anchor="t"/>
          <a:lstStyle/>
          <a:p>
            <a:endParaRPr lang="en-US" sz="1600" dirty="0"/>
          </a:p>
        </p:txBody>
      </p:sp>
      <p:sp>
        <p:nvSpPr>
          <p:cNvPr id="9" name="TextBox 8">
            <a:extLst>
              <a:ext uri="{FF2B5EF4-FFF2-40B4-BE49-F238E27FC236}">
                <a16:creationId xmlns:a16="http://schemas.microsoft.com/office/drawing/2014/main" id="{3F932ACC-E5EA-7E0E-1CB8-2DAD8763BDC4}"/>
              </a:ext>
            </a:extLst>
          </p:cNvPr>
          <p:cNvSpPr txBox="1"/>
          <p:nvPr/>
        </p:nvSpPr>
        <p:spPr>
          <a:xfrm>
            <a:off x="302456" y="1094422"/>
            <a:ext cx="8384344" cy="3170099"/>
          </a:xfrm>
          <a:prstGeom prst="rect">
            <a:avLst/>
          </a:prstGeom>
          <a:noFill/>
        </p:spPr>
        <p:txBody>
          <a:bodyPr wrap="square">
            <a:spAutoFit/>
          </a:bodyPr>
          <a:lstStyle/>
          <a:p>
            <a:r>
              <a:rPr lang="en-US" sz="1400" dirty="0">
                <a:latin typeface="Cambria" panose="02040503050406030204" pitchFamily="18" charset="0"/>
                <a:ea typeface="Cambria" panose="02040503050406030204" pitchFamily="18" charset="0"/>
                <a:sym typeface="Wingdings" panose="05000000000000000000" pitchFamily="2" charset="2"/>
              </a:rPr>
              <a:t>    </a:t>
            </a:r>
            <a:r>
              <a:rPr lang="en-US" sz="1400" dirty="0">
                <a:latin typeface="Cambria" panose="02040503050406030204" pitchFamily="18" charset="0"/>
                <a:ea typeface="Cambria" panose="02040503050406030204" pitchFamily="18" charset="0"/>
              </a:rPr>
              <a:t>Tata Motors, an Indian automotive company, has employed various strategies over the years </a:t>
            </a:r>
          </a:p>
          <a:p>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Global Expansion</a:t>
            </a:r>
            <a:r>
              <a:rPr lang="en-US" sz="1400" dirty="0">
                <a:latin typeface="Cambria" panose="02040503050406030204" pitchFamily="18" charset="0"/>
                <a:ea typeface="Cambria" panose="02040503050406030204" pitchFamily="18" charset="0"/>
              </a:rPr>
              <a:t>*: Tata Motors aimed to expand its global presence. They acquired Jaguar Land Rover (JLR) in 2008, which provided access to premium markets.</a:t>
            </a: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Product Diversification</a:t>
            </a:r>
            <a:r>
              <a:rPr lang="en-US" sz="1400" dirty="0">
                <a:latin typeface="Cambria" panose="02040503050406030204" pitchFamily="18" charset="0"/>
                <a:ea typeface="Cambria" panose="02040503050406030204" pitchFamily="18" charset="0"/>
              </a:rPr>
              <a:t>*: They focused on a diverse product portfolio, including passenger cars, commercial vehicles, and electric vehicles, catering to different market segments.</a:t>
            </a: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Innovation and Technology</a:t>
            </a:r>
            <a:r>
              <a:rPr lang="en-US" sz="1400" dirty="0">
                <a:latin typeface="Cambria" panose="02040503050406030204" pitchFamily="18" charset="0"/>
                <a:ea typeface="Cambria" panose="02040503050406030204" pitchFamily="18" charset="0"/>
              </a:rPr>
              <a:t>*: Tata Motors invested in research and development, particularly in electric and connected vehicles. Their electric car, the Tata </a:t>
            </a:r>
            <a:r>
              <a:rPr lang="en-US" sz="1400" dirty="0" err="1">
                <a:latin typeface="Cambria" panose="02040503050406030204" pitchFamily="18" charset="0"/>
                <a:ea typeface="Cambria" panose="02040503050406030204" pitchFamily="18" charset="0"/>
              </a:rPr>
              <a:t>Nexon</a:t>
            </a:r>
            <a:r>
              <a:rPr lang="en-US" sz="1400" dirty="0">
                <a:latin typeface="Cambria" panose="02040503050406030204" pitchFamily="18" charset="0"/>
                <a:ea typeface="Cambria" panose="02040503050406030204" pitchFamily="18" charset="0"/>
              </a:rPr>
              <a:t> EV, is an example of this.</a:t>
            </a: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Sustainability</a:t>
            </a:r>
            <a:r>
              <a:rPr lang="en-US" sz="1400" dirty="0">
                <a:latin typeface="Cambria" panose="02040503050406030204" pitchFamily="18" charset="0"/>
                <a:ea typeface="Cambria" panose="02040503050406030204" pitchFamily="18" charset="0"/>
              </a:rPr>
              <a:t>*: Like many automakers, Tata Motors was increasingly focused on sustainability and reducing emissions. This included the development of electric and hybrid vehicles.</a:t>
            </a: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Cost Optimization</a:t>
            </a:r>
            <a:r>
              <a:rPr lang="en-US" sz="1400" dirty="0">
                <a:latin typeface="Cambria" panose="02040503050406030204" pitchFamily="18" charset="0"/>
                <a:ea typeface="Cambria" panose="02040503050406030204" pitchFamily="18" charset="0"/>
              </a:rPr>
              <a:t>*: They aimed to improve cost-efficiency through various means, including streamlining operations and supply chain management.</a:t>
            </a: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Market Localization</a:t>
            </a:r>
            <a:r>
              <a:rPr lang="en-US" sz="1400" dirty="0">
                <a:latin typeface="Cambria" panose="02040503050406030204" pitchFamily="18" charset="0"/>
                <a:ea typeface="Cambria" panose="02040503050406030204" pitchFamily="18" charset="0"/>
              </a:rPr>
              <a:t>*: In various regions, they adapted their products to meet local preferences and regulations</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E3AB7805-4E8F-F052-5AC8-A7C79ED22A87}"/>
              </a:ext>
            </a:extLst>
          </p:cNvPr>
          <p:cNvPicPr>
            <a:picLocks noChangeAspect="1"/>
          </p:cNvPicPr>
          <p:nvPr/>
        </p:nvPicPr>
        <p:blipFill>
          <a:blip r:embed="rId3"/>
          <a:stretch>
            <a:fillRect/>
          </a:stretch>
        </p:blipFill>
        <p:spPr>
          <a:xfrm>
            <a:off x="8182816" y="82153"/>
            <a:ext cx="940900" cy="7179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187200" y="15240"/>
            <a:ext cx="8049600" cy="822960"/>
          </a:xfrm>
          <a:prstGeom prst="rect">
            <a:avLst/>
          </a:prstGeom>
          <a:noFill/>
          <a:ln/>
        </p:spPr>
        <p:txBody>
          <a:bodyPr wrap="square" rtlCol="0" anchor="ctr"/>
          <a:lstStyle/>
          <a:p>
            <a:r>
              <a:rPr lang="en-US" sz="3200" u="sng" dirty="0">
                <a:solidFill>
                  <a:schemeClr val="accent1">
                    <a:lumMod val="75000"/>
                  </a:schemeClr>
                </a:solidFill>
                <a:latin typeface="Algerian" panose="04020705040A02060702" pitchFamily="82" charset="0"/>
              </a:rPr>
              <a:t>TATA MOTORS THEIR BRAND STRATEGIES</a:t>
            </a:r>
          </a:p>
        </p:txBody>
      </p:sp>
      <p:sp>
        <p:nvSpPr>
          <p:cNvPr id="8" name="Text 4"/>
          <p:cNvSpPr/>
          <p:nvPr/>
        </p:nvSpPr>
        <p:spPr>
          <a:xfrm>
            <a:off x="365760" y="1143000"/>
            <a:ext cx="8665698"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a:t>
            </a:r>
            <a:endParaRPr lang="en-US" sz="1600" dirty="0"/>
          </a:p>
        </p:txBody>
      </p:sp>
      <p:sp>
        <p:nvSpPr>
          <p:cNvPr id="9" name="TextBox 8">
            <a:extLst>
              <a:ext uri="{FF2B5EF4-FFF2-40B4-BE49-F238E27FC236}">
                <a16:creationId xmlns:a16="http://schemas.microsoft.com/office/drawing/2014/main" id="{3B67C4ED-5CBD-6F90-B0AD-E9BA4B2A48B7}"/>
              </a:ext>
            </a:extLst>
          </p:cNvPr>
          <p:cNvSpPr txBox="1"/>
          <p:nvPr/>
        </p:nvSpPr>
        <p:spPr>
          <a:xfrm>
            <a:off x="187199" y="800100"/>
            <a:ext cx="6554379" cy="3431709"/>
          </a:xfrm>
          <a:prstGeom prst="rect">
            <a:avLst/>
          </a:prstGeom>
          <a:noFill/>
        </p:spPr>
        <p:txBody>
          <a:bodyPr wrap="square">
            <a:spAutoFit/>
          </a:bodyPr>
          <a:lstStyle/>
          <a:p>
            <a:r>
              <a:rPr lang="en-US" sz="1600" b="1" u="sng" dirty="0">
                <a:solidFill>
                  <a:schemeClr val="tx1">
                    <a:lumMod val="95000"/>
                    <a:lumOff val="5000"/>
                  </a:schemeClr>
                </a:solidFill>
                <a:latin typeface="Cambria" panose="02040503050406030204" pitchFamily="18" charset="0"/>
                <a:ea typeface="Cambria" panose="02040503050406030204" pitchFamily="18" charset="0"/>
              </a:rPr>
              <a:t>Tata Motors has employed various brand strategies to position itself </a:t>
            </a:r>
          </a:p>
          <a:p>
            <a:endParaRPr lang="en-US" sz="900" dirty="0">
              <a:solidFill>
                <a:schemeClr val="accent1">
                  <a:lumMod val="60000"/>
                  <a:lumOff val="40000"/>
                </a:schemeClr>
              </a:solidFill>
            </a:endParaRPr>
          </a:p>
          <a:p>
            <a:pPr marL="171450" indent="-171450">
              <a:buFont typeface="Wingdings" panose="05000000000000000000" pitchFamily="2" charset="2"/>
              <a:buChar char="§"/>
            </a:pPr>
            <a:r>
              <a:rPr lang="en-US" sz="1200" b="1" dirty="0"/>
              <a:t>Innovation: </a:t>
            </a:r>
            <a:r>
              <a:rPr lang="en-US" sz="1200" dirty="0"/>
              <a:t>Tata Motors has focused on innovation, particularly in the development of electric and eco-friendly vehicles. Their electric car, the Tata </a:t>
            </a:r>
            <a:r>
              <a:rPr lang="en-US" sz="1200" dirty="0" err="1"/>
              <a:t>Nexon</a:t>
            </a:r>
            <a:r>
              <a:rPr lang="en-US" sz="1200" dirty="0"/>
              <a:t> EV, is an example of this commitment to innovation</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Value for Money: </a:t>
            </a:r>
            <a:r>
              <a:rPr lang="en-US" sz="1200" dirty="0"/>
              <a:t>Tata Motors has positioned itself as a brand that offers value for money. They have focused on providing affordable and reliable vehicles, making them accessible to a broader consumer base.</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Social Responsibility: </a:t>
            </a:r>
            <a:r>
              <a:rPr lang="en-US" sz="1200" dirty="0"/>
              <a:t>Tata Motors has emphasized its commitment to corporate social responsibility and sustainability. This strategy aligns with changing consumer preferences for environmentally friendly and socially responsible brands</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Quality Improvement: </a:t>
            </a:r>
            <a:r>
              <a:rPr lang="en-US" sz="1200" dirty="0"/>
              <a:t>Over the years, Tata Motors has made efforts to improve the quality       and reliability of their vehicles, which has positively impacted their brand </a:t>
            </a:r>
            <a:r>
              <a:rPr lang="en-US" sz="1200" dirty="0" err="1"/>
              <a:t>perception.It's</a:t>
            </a:r>
            <a:r>
              <a:rPr lang="en-US" sz="1200" dirty="0"/>
              <a:t> important to note that brand strategies can evolve over time, so Tata Motors' approach may have changed since my last knowledge update in September 2021. </a:t>
            </a:r>
            <a:endParaRPr lang="en-IN" sz="1200" dirty="0"/>
          </a:p>
        </p:txBody>
      </p:sp>
      <p:pic>
        <p:nvPicPr>
          <p:cNvPr id="10" name="Picture 9">
            <a:extLst>
              <a:ext uri="{FF2B5EF4-FFF2-40B4-BE49-F238E27FC236}">
                <a16:creationId xmlns:a16="http://schemas.microsoft.com/office/drawing/2014/main" id="{BA0C914A-B8BE-23A6-CC56-CDFE38C6379C}"/>
              </a:ext>
            </a:extLst>
          </p:cNvPr>
          <p:cNvPicPr>
            <a:picLocks noChangeAspect="1"/>
          </p:cNvPicPr>
          <p:nvPr/>
        </p:nvPicPr>
        <p:blipFill>
          <a:blip r:embed="rId3"/>
          <a:stretch>
            <a:fillRect/>
          </a:stretch>
        </p:blipFill>
        <p:spPr>
          <a:xfrm>
            <a:off x="8316000" y="138320"/>
            <a:ext cx="741600" cy="441468"/>
          </a:xfrm>
          <a:prstGeom prst="rect">
            <a:avLst/>
          </a:prstGeom>
        </p:spPr>
      </p:pic>
      <p:pic>
        <p:nvPicPr>
          <p:cNvPr id="11" name="Picture 10">
            <a:extLst>
              <a:ext uri="{FF2B5EF4-FFF2-40B4-BE49-F238E27FC236}">
                <a16:creationId xmlns:a16="http://schemas.microsoft.com/office/drawing/2014/main" id="{A7C98767-4485-1F21-D471-90688B4DD195}"/>
              </a:ext>
            </a:extLst>
          </p:cNvPr>
          <p:cNvPicPr>
            <a:picLocks noChangeAspect="1"/>
          </p:cNvPicPr>
          <p:nvPr/>
        </p:nvPicPr>
        <p:blipFill>
          <a:blip r:embed="rId4"/>
          <a:stretch>
            <a:fillRect/>
          </a:stretch>
        </p:blipFill>
        <p:spPr>
          <a:xfrm>
            <a:off x="6637278" y="1513924"/>
            <a:ext cx="2186682" cy="2042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175260" y="80844"/>
            <a:ext cx="8229600" cy="822960"/>
          </a:xfrm>
          <a:prstGeom prst="rect">
            <a:avLst/>
          </a:prstGeom>
          <a:noFill/>
          <a:ln/>
        </p:spPr>
        <p:txBody>
          <a:bodyPr wrap="square" rtlCol="0" anchor="ctr"/>
          <a:lstStyle/>
          <a:p>
            <a:r>
              <a:rPr lang="en-US" sz="3000" u="sng" dirty="0">
                <a:solidFill>
                  <a:schemeClr val="accent1">
                    <a:lumMod val="75000"/>
                  </a:schemeClr>
                </a:solidFill>
                <a:latin typeface="Algerian" panose="04020705040A02060702" pitchFamily="82" charset="0"/>
              </a:rPr>
              <a:t>MARKETING SHARES OF TATA MOTORS</a:t>
            </a:r>
          </a:p>
        </p:txBody>
      </p:sp>
      <p:sp>
        <p:nvSpPr>
          <p:cNvPr id="8" name="Text 4"/>
          <p:cNvSpPr/>
          <p:nvPr/>
        </p:nvSpPr>
        <p:spPr>
          <a:xfrm>
            <a:off x="457200" y="1143000"/>
            <a:ext cx="4114800" cy="3200400"/>
          </a:xfrm>
          <a:prstGeom prst="rect">
            <a:avLst/>
          </a:prstGeom>
          <a:noFill/>
          <a:ln/>
        </p:spPr>
        <p:txBody>
          <a:bodyPr wrap="square" rtlCol="0" anchor="t"/>
          <a:lstStyle/>
          <a:p>
            <a:endParaRPr lang="en-US" sz="1600" dirty="0"/>
          </a:p>
        </p:txBody>
      </p:sp>
      <p:sp>
        <p:nvSpPr>
          <p:cNvPr id="9" name="TextBox 8">
            <a:extLst>
              <a:ext uri="{FF2B5EF4-FFF2-40B4-BE49-F238E27FC236}">
                <a16:creationId xmlns:a16="http://schemas.microsoft.com/office/drawing/2014/main" id="{35C809F1-E435-08F8-3463-209DE96DC8DF}"/>
              </a:ext>
            </a:extLst>
          </p:cNvPr>
          <p:cNvSpPr txBox="1"/>
          <p:nvPr/>
        </p:nvSpPr>
        <p:spPr>
          <a:xfrm>
            <a:off x="106680" y="818984"/>
            <a:ext cx="9037320" cy="3431709"/>
          </a:xfrm>
          <a:prstGeom prst="rect">
            <a:avLst/>
          </a:prstGeom>
          <a:noFill/>
        </p:spPr>
        <p:txBody>
          <a:bodyPr wrap="square">
            <a:spAutoFit/>
          </a:bodyPr>
          <a:lstStyle/>
          <a:p>
            <a:r>
              <a:rPr lang="en-US" sz="1700" u="sng" dirty="0">
                <a:solidFill>
                  <a:schemeClr val="tx1">
                    <a:lumMod val="95000"/>
                    <a:lumOff val="5000"/>
                  </a:schemeClr>
                </a:solidFill>
                <a:latin typeface="Bahnschrift SemiBold" panose="020B0502040204020203" pitchFamily="34" charset="0"/>
              </a:rPr>
              <a:t>The market shares of a company of Tata Motors, you would typically need to go through</a:t>
            </a:r>
          </a:p>
          <a:p>
            <a:endParaRPr lang="en-US" dirty="0">
              <a:solidFill>
                <a:schemeClr val="accent1">
                  <a:lumMod val="60000"/>
                  <a:lumOff val="40000"/>
                </a:schemeClr>
              </a:solidFill>
              <a:latin typeface="Bahnschrift SemiBold" panose="020B0502040204020203" pitchFamily="34"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Open a </a:t>
            </a:r>
            <a:r>
              <a:rPr lang="en-US" sz="1400" b="1" dirty="0" err="1">
                <a:latin typeface="Cambria" panose="02040503050406030204" pitchFamily="18" charset="0"/>
                <a:ea typeface="Cambria" panose="02040503050406030204" pitchFamily="18" charset="0"/>
              </a:rPr>
              <a:t>Demat</a:t>
            </a:r>
            <a:r>
              <a:rPr lang="en-US" sz="1400" b="1" dirty="0">
                <a:latin typeface="Cambria" panose="02040503050406030204" pitchFamily="18" charset="0"/>
                <a:ea typeface="Cambria" panose="02040503050406030204" pitchFamily="18" charset="0"/>
              </a:rPr>
              <a:t> Account: </a:t>
            </a:r>
            <a:r>
              <a:rPr lang="en-US" sz="1400" dirty="0">
                <a:latin typeface="Cambria" panose="02040503050406030204" pitchFamily="18" charset="0"/>
                <a:ea typeface="Cambria" panose="02040503050406030204" pitchFamily="18" charset="0"/>
              </a:rPr>
              <a:t>You'll need a </a:t>
            </a:r>
            <a:r>
              <a:rPr lang="en-US" sz="1400" dirty="0" err="1">
                <a:latin typeface="Cambria" panose="02040503050406030204" pitchFamily="18" charset="0"/>
                <a:ea typeface="Cambria" panose="02040503050406030204" pitchFamily="18" charset="0"/>
              </a:rPr>
              <a:t>Demat</a:t>
            </a:r>
            <a:r>
              <a:rPr lang="en-US" sz="1400" dirty="0">
                <a:latin typeface="Cambria" panose="02040503050406030204" pitchFamily="18" charset="0"/>
                <a:ea typeface="Cambria" panose="02040503050406030204" pitchFamily="18" charset="0"/>
              </a:rPr>
              <a:t> (Dematerialized) account to hold your shares in electronic form</a:t>
            </a:r>
          </a:p>
          <a:p>
            <a:pPr marL="285750" indent="-285750">
              <a:buFont typeface="Wingdings" panose="05000000000000000000" pitchFamily="2" charset="2"/>
              <a:buChar char="§"/>
            </a:pPr>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Choose a Stockbroker: </a:t>
            </a:r>
            <a:r>
              <a:rPr lang="en-US" sz="1400" dirty="0">
                <a:latin typeface="Cambria" panose="02040503050406030204" pitchFamily="18" charset="0"/>
                <a:ea typeface="Cambria" panose="02040503050406030204" pitchFamily="18" charset="0"/>
              </a:rPr>
              <a:t>Select a reputable stockbroker or use an online trading platform to facilitate the buying and selling of Tata Motors shares.</a:t>
            </a:r>
          </a:p>
          <a:p>
            <a:pPr marL="285750" indent="-285750">
              <a:buFont typeface="Wingdings" panose="05000000000000000000" pitchFamily="2" charset="2"/>
              <a:buChar char="§"/>
            </a:pPr>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Place an Order: </a:t>
            </a:r>
            <a:r>
              <a:rPr lang="en-US" sz="1400" dirty="0">
                <a:latin typeface="Cambria" panose="02040503050406030204" pitchFamily="18" charset="0"/>
                <a:ea typeface="Cambria" panose="02040503050406030204" pitchFamily="18" charset="0"/>
              </a:rPr>
              <a:t>Once you have an account, you can place buy or sell orders for Tata Motors shares, specifying the quantity and price at which you want to trade.</a:t>
            </a:r>
          </a:p>
          <a:p>
            <a:pPr marL="285750" indent="-285750">
              <a:buFont typeface="Wingdings" panose="05000000000000000000" pitchFamily="2" charset="2"/>
              <a:buChar char="§"/>
            </a:pPr>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Market or Limit Orders: </a:t>
            </a:r>
            <a:r>
              <a:rPr lang="en-US" sz="1400" dirty="0">
                <a:latin typeface="Cambria" panose="02040503050406030204" pitchFamily="18" charset="0"/>
                <a:ea typeface="Cambria" panose="02040503050406030204" pitchFamily="18" charset="0"/>
              </a:rPr>
              <a:t>You can place market orders (buy/sell at the current market price) or limit orders (buy/sell at a specific price).</a:t>
            </a:r>
          </a:p>
          <a:p>
            <a:pPr marL="285750" indent="-285750">
              <a:buFont typeface="Wingdings" panose="05000000000000000000" pitchFamily="2" charset="2"/>
              <a:buChar char="§"/>
            </a:pPr>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Monitor the Market: </a:t>
            </a:r>
            <a:r>
              <a:rPr lang="en-US" sz="1400" dirty="0">
                <a:latin typeface="Cambria" panose="02040503050406030204" pitchFamily="18" charset="0"/>
                <a:ea typeface="Cambria" panose="02040503050406030204" pitchFamily="18" charset="0"/>
              </a:rPr>
              <a:t>Keep an eye on the stock's performance, news, and market conditions to make informed decisions.</a:t>
            </a:r>
            <a:endParaRPr lang="en-IN" sz="1400"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86BDB10A-9275-1975-6158-9BC591568D84}"/>
              </a:ext>
            </a:extLst>
          </p:cNvPr>
          <p:cNvPicPr>
            <a:picLocks noChangeAspect="1"/>
          </p:cNvPicPr>
          <p:nvPr/>
        </p:nvPicPr>
        <p:blipFill>
          <a:blip r:embed="rId3"/>
          <a:stretch>
            <a:fillRect/>
          </a:stretch>
        </p:blipFill>
        <p:spPr>
          <a:xfrm>
            <a:off x="8316000" y="138320"/>
            <a:ext cx="741600" cy="441468"/>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610</TotalTime>
  <Words>1304</Words>
  <Application>Microsoft Office PowerPoint</Application>
  <PresentationFormat>On-screen Show (16:9)</PresentationFormat>
  <Paragraphs>135</Paragraphs>
  <Slides>20</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Algerian</vt:lpstr>
      <vt:lpstr>Andada</vt:lpstr>
      <vt:lpstr>Arial</vt:lpstr>
      <vt:lpstr>Bahnschrift SemiBold</vt:lpstr>
      <vt:lpstr>Calibri</vt:lpstr>
      <vt:lpstr>Cambria</vt:lpstr>
      <vt:lpstr>Comic Sans MS</vt:lpstr>
      <vt:lpstr>Franklin Gothic Medium</vt:lpstr>
      <vt:lpstr>Gill Sans MT</vt:lpstr>
      <vt:lpstr>Kristen ITC</vt:lpstr>
      <vt:lpstr>Optima</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Instagram reel link</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MOTORS</dc:title>
  <dc:subject>TATA MOTORS</dc:subject>
  <dc:creator>SlideMake.com</dc:creator>
  <cp:lastModifiedBy>RAHUL TAMADA</cp:lastModifiedBy>
  <cp:revision>2</cp:revision>
  <dcterms:created xsi:type="dcterms:W3CDTF">2023-10-11T08:12:30Z</dcterms:created>
  <dcterms:modified xsi:type="dcterms:W3CDTF">2023-10-13T13:49:51Z</dcterms:modified>
</cp:coreProperties>
</file>