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3"/>
  </p:sldMasterIdLst>
  <p:notesMasterIdLst>
    <p:notesMasterId r:id="rId12"/>
  </p:notesMasterIdLst>
  <p:sldIdLst>
    <p:sldId id="301" r:id="rId4"/>
    <p:sldId id="302" r:id="rId5"/>
    <p:sldId id="303" r:id="rId6"/>
    <p:sldId id="304" r:id="rId7"/>
    <p:sldId id="305" r:id="rId8"/>
    <p:sldId id="306" r:id="rId9"/>
    <p:sldId id="307" r:id="rId10"/>
    <p:sldId id="308" r:id="rId11"/>
    <p:sldId id="309" r:id="rId13"/>
    <p:sldId id="310" r:id="rId14"/>
    <p:sldId id="311" r:id="rId15"/>
    <p:sldId id="312" r:id="rId16"/>
    <p:sldId id="320" r:id="rId17"/>
    <p:sldId id="313" r:id="rId18"/>
    <p:sldId id="325" r:id="rId19"/>
    <p:sldId id="326" r:id="rId20"/>
    <p:sldId id="314" r:id="rId21"/>
    <p:sldId id="315" r:id="rId22"/>
    <p:sldId id="316" r:id="rId23"/>
    <p:sldId id="317" r:id="rId24"/>
    <p:sldId id="318" r:id="rId25"/>
    <p:sldId id="319" r:id="rId26"/>
  </p:sldIdLst>
  <p:sldSz cx="12192000" cy="6858000" type="screen16x9"/>
  <p:notesSz cx="6858000" cy="9144000"/>
  <p:embeddedFontLst>
    <p:embeddedFont>
      <p:font typeface="Microsoft YaHei Light" panose="020B0502040204020203" charset="-122"/>
      <p:regular r:id="rId30"/>
    </p:embeddedFont>
    <p:embeddedFont>
      <p:font typeface="Microsoft YaHei" panose="020B0503020204020204" charset="-122"/>
      <p:regular r:id="rId31"/>
    </p:embeddedFont>
    <p:embeddedFont>
      <p:font typeface="Cambria" panose="02040503050406030204" pitchFamily="18" charset="0"/>
      <p:regular r:id="rId32"/>
      <p:bold r:id="rId33"/>
      <p:italic r:id="rId34"/>
      <p:boldItalic r:id="rId35"/>
    </p:embeddedFont>
    <p:embeddedFont>
      <p:font typeface="Arial Narrow" panose="020B0606020202030204" pitchFamily="34" charset="0"/>
      <p:regular r:id="rId36"/>
      <p:bold r:id="rId37"/>
      <p:italic r:id="rId38"/>
      <p:boldItalic r:id="rId39"/>
    </p:embeddedFont>
    <p:embeddedFont>
      <p:font typeface="Calibri" panose="020F0502020204030204"/>
      <p:regular r:id="rId40"/>
      <p:bold r:id="rId41"/>
      <p:italic r:id="rId42"/>
      <p:boldItalic r:id="rId43"/>
    </p:embeddedFont>
    <p:embeddedFont>
      <p:font typeface="等线" panose="02010600030101010101" charset="-122"/>
      <p:regular r:id="rId44"/>
    </p:embeddedFont>
    <p:embeddedFont>
      <p:font typeface="等线 Light" panose="02010600030101010101" charset="-122"/>
      <p:regular r:id="rId4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803"/>
    <a:srgbClr val="9ABECD"/>
    <a:srgbClr val="9AC0CF"/>
    <a:srgbClr val="535353"/>
    <a:srgbClr val="3A3A3A"/>
    <a:srgbClr val="C2C2C2"/>
    <a:srgbClr val="D5D5D5"/>
    <a:srgbClr val="F5F5F5"/>
    <a:srgbClr val="FCFCFC"/>
    <a:srgbClr val="897D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55" autoAdjust="0"/>
    <p:restoredTop sz="94660"/>
  </p:normalViewPr>
  <p:slideViewPr>
    <p:cSldViewPr snapToGrid="0" showGuides="1">
      <p:cViewPr>
        <p:scale>
          <a:sx n="25" d="100"/>
          <a:sy n="25" d="100"/>
        </p:scale>
        <p:origin x="1098" y="97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font" Target="fonts/font16.fntdata"/><Relationship Id="rId44" Type="http://schemas.openxmlformats.org/officeDocument/2006/relationships/font" Target="fonts/font15.fntdata"/><Relationship Id="rId43" Type="http://schemas.openxmlformats.org/officeDocument/2006/relationships/font" Target="fonts/font14.fntdata"/><Relationship Id="rId42" Type="http://schemas.openxmlformats.org/officeDocument/2006/relationships/font" Target="fonts/font13.fntdata"/><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slide" Target="slides/slide1.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13"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14"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F797E-0F98-4FBF-B001-2F886ADDD41F}" type="datetimeFigureOut">
              <a:rPr lang="zh-CN" altLang="en-US" smtClean="0"/>
            </a:fld>
            <a:endParaRPr lang="zh-CN" altLang="en-US"/>
          </a:p>
        </p:txBody>
      </p:sp>
      <p:sp>
        <p:nvSpPr>
          <p:cNvPr id="1048715"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zh-CN" altLang="en-US"/>
          </a:p>
        </p:txBody>
      </p:sp>
      <p:sp>
        <p:nvSpPr>
          <p:cNvPr id="1048716"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17"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18"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D27B4-F875-477E-9EE1-9D4B0D1998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58" name=""/>
        <p:cNvGrpSpPr/>
        <p:nvPr/>
      </p:nvGrpSpPr>
      <p:grpSpPr>
        <a:xfrm>
          <a:off x="0" y="0"/>
          <a:ext cx="0" cy="0"/>
          <a:chOff x="0" y="0"/>
          <a:chExt cx="0" cy="0"/>
        </a:xfrm>
      </p:grpSpPr>
      <p:sp>
        <p:nvSpPr>
          <p:cNvPr id="1048660"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1048661"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48662" name="日期占位符 3"/>
          <p:cNvSpPr>
            <a:spLocks noGrp="1"/>
          </p:cNvSpPr>
          <p:nvPr>
            <p:ph type="dt" sz="half" idx="10"/>
          </p:nvPr>
        </p:nvSpPr>
        <p:spPr/>
        <p:txBody>
          <a:bodyPr/>
          <a:p>
            <a:fld id="{97BF4A51-10B2-433A-ADB8-406F392DA89E}" type="datetimeFigureOut">
              <a:rPr lang="zh-CN" altLang="en-US" smtClean="0"/>
            </a:fld>
            <a:endParaRPr lang="zh-CN" altLang="en-US"/>
          </a:p>
        </p:txBody>
      </p:sp>
      <p:sp>
        <p:nvSpPr>
          <p:cNvPr id="1048663" name="页脚占位符 4"/>
          <p:cNvSpPr>
            <a:spLocks noGrp="1"/>
          </p:cNvSpPr>
          <p:nvPr>
            <p:ph type="ftr" sz="quarter" idx="11"/>
          </p:nvPr>
        </p:nvSpPr>
        <p:spPr/>
        <p:txBody>
          <a:bodyPr/>
          <a:p>
            <a:endParaRPr lang="zh-CN" altLang="en-US"/>
          </a:p>
        </p:txBody>
      </p:sp>
      <p:sp>
        <p:nvSpPr>
          <p:cNvPr id="1048664" name="灯片编号占位符 5"/>
          <p:cNvSpPr>
            <a:spLocks noGrp="1"/>
          </p:cNvSpPr>
          <p:nvPr>
            <p:ph type="sldNum" sz="quarter" idx="12"/>
          </p:nvPr>
        </p:nvSpPr>
        <p:spPr/>
        <p:txBody>
          <a:bodyPr/>
          <a:p>
            <a:fld id="{8C253F59-1630-4D8F-A124-436A6BF89A1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63" name=""/>
        <p:cNvGrpSpPr/>
        <p:nvPr/>
      </p:nvGrpSpPr>
      <p:grpSpPr>
        <a:xfrm>
          <a:off x="0" y="0"/>
          <a:ext cx="0" cy="0"/>
          <a:chOff x="0" y="0"/>
          <a:chExt cx="0" cy="0"/>
        </a:xfrm>
      </p:grpSpPr>
      <p:sp>
        <p:nvSpPr>
          <p:cNvPr id="1048680" name="标题 1"/>
          <p:cNvSpPr>
            <a:spLocks noGrp="1"/>
          </p:cNvSpPr>
          <p:nvPr>
            <p:ph type="title"/>
          </p:nvPr>
        </p:nvSpPr>
        <p:spPr/>
        <p:txBody>
          <a:bodyPr/>
          <a:p>
            <a:r>
              <a:rPr lang="zh-CN" altLang="en-US"/>
              <a:t>单击此处编辑母版标题样式</a:t>
            </a:r>
            <a:endParaRPr lang="zh-CN" altLang="en-US"/>
          </a:p>
        </p:txBody>
      </p:sp>
      <p:sp>
        <p:nvSpPr>
          <p:cNvPr id="1048681" name="竖排文字占位符 2"/>
          <p:cNvSpPr>
            <a:spLocks noGrp="1"/>
          </p:cNvSpPr>
          <p:nvPr>
            <p:ph type="body" orient="vert" idx="1" hasCustomPrompt="1"/>
          </p:nvPr>
        </p:nvSpPr>
        <p:spPr/>
        <p:txBody>
          <a:bodyPr vert="eaVert"/>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82" name="日期占位符 3"/>
          <p:cNvSpPr>
            <a:spLocks noGrp="1"/>
          </p:cNvSpPr>
          <p:nvPr>
            <p:ph type="dt" sz="half" idx="10"/>
          </p:nvPr>
        </p:nvSpPr>
        <p:spPr/>
        <p:txBody>
          <a:bodyPr/>
          <a:p>
            <a:fld id="{97BF4A51-10B2-433A-ADB8-406F392DA89E}" type="datetimeFigureOut">
              <a:rPr lang="zh-CN" altLang="en-US" smtClean="0"/>
            </a:fld>
            <a:endParaRPr lang="zh-CN" altLang="en-US"/>
          </a:p>
        </p:txBody>
      </p:sp>
      <p:sp>
        <p:nvSpPr>
          <p:cNvPr id="1048683" name="页脚占位符 4"/>
          <p:cNvSpPr>
            <a:spLocks noGrp="1"/>
          </p:cNvSpPr>
          <p:nvPr>
            <p:ph type="ftr" sz="quarter" idx="11"/>
          </p:nvPr>
        </p:nvSpPr>
        <p:spPr/>
        <p:txBody>
          <a:bodyPr/>
          <a:p>
            <a:endParaRPr lang="zh-CN" altLang="en-US"/>
          </a:p>
        </p:txBody>
      </p:sp>
      <p:sp>
        <p:nvSpPr>
          <p:cNvPr id="1048684" name="灯片编号占位符 5"/>
          <p:cNvSpPr>
            <a:spLocks noGrp="1"/>
          </p:cNvSpPr>
          <p:nvPr>
            <p:ph type="sldNum" sz="quarter" idx="12"/>
          </p:nvPr>
        </p:nvSpPr>
        <p:spPr/>
        <p:txBody>
          <a:bodyPr/>
          <a:p>
            <a:fld id="{8C253F59-1630-4D8F-A124-436A6BF89A1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61" name=""/>
        <p:cNvGrpSpPr/>
        <p:nvPr/>
      </p:nvGrpSpPr>
      <p:grpSpPr>
        <a:xfrm>
          <a:off x="0" y="0"/>
          <a:ext cx="0" cy="0"/>
          <a:chOff x="0" y="0"/>
          <a:chExt cx="0" cy="0"/>
        </a:xfrm>
      </p:grpSpPr>
      <p:sp>
        <p:nvSpPr>
          <p:cNvPr id="1048669" name="竖排标题 1"/>
          <p:cNvSpPr>
            <a:spLocks noGrp="1"/>
          </p:cNvSpPr>
          <p:nvPr>
            <p:ph type="title" orient="vert"/>
          </p:nvPr>
        </p:nvSpPr>
        <p:spPr>
          <a:xfrm>
            <a:off x="8724900" y="365125"/>
            <a:ext cx="2628900" cy="5811838"/>
          </a:xfrm>
        </p:spPr>
        <p:txBody>
          <a:bodyPr vert="eaVert"/>
          <a:p>
            <a:r>
              <a:rPr lang="zh-CN" altLang="en-US"/>
              <a:t>单击此处编辑母版标题样式</a:t>
            </a:r>
            <a:endParaRPr lang="zh-CN" altLang="en-US"/>
          </a:p>
        </p:txBody>
      </p:sp>
      <p:sp>
        <p:nvSpPr>
          <p:cNvPr id="1048670" name="竖排文字占位符 2"/>
          <p:cNvSpPr>
            <a:spLocks noGrp="1"/>
          </p:cNvSpPr>
          <p:nvPr>
            <p:ph type="body" orient="vert" idx="1" hasCustomPrompt="1"/>
          </p:nvPr>
        </p:nvSpPr>
        <p:spPr>
          <a:xfrm>
            <a:off x="838200" y="365125"/>
            <a:ext cx="7734300" cy="5811838"/>
          </a:xfrm>
        </p:spPr>
        <p:txBody>
          <a:bodyPr vert="eaVert"/>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71" name="日期占位符 3"/>
          <p:cNvSpPr>
            <a:spLocks noGrp="1"/>
          </p:cNvSpPr>
          <p:nvPr>
            <p:ph type="dt" sz="half" idx="10"/>
          </p:nvPr>
        </p:nvSpPr>
        <p:spPr/>
        <p:txBody>
          <a:bodyPr/>
          <a:p>
            <a:fld id="{97BF4A51-10B2-433A-ADB8-406F392DA89E}" type="datetimeFigureOut">
              <a:rPr lang="zh-CN" altLang="en-US" smtClean="0"/>
            </a:fld>
            <a:endParaRPr lang="zh-CN" altLang="en-US"/>
          </a:p>
        </p:txBody>
      </p:sp>
      <p:sp>
        <p:nvSpPr>
          <p:cNvPr id="1048672" name="页脚占位符 4"/>
          <p:cNvSpPr>
            <a:spLocks noGrp="1"/>
          </p:cNvSpPr>
          <p:nvPr>
            <p:ph type="ftr" sz="quarter" idx="11"/>
          </p:nvPr>
        </p:nvSpPr>
        <p:spPr/>
        <p:txBody>
          <a:bodyPr/>
          <a:p>
            <a:endParaRPr lang="zh-CN" altLang="en-US"/>
          </a:p>
        </p:txBody>
      </p:sp>
      <p:sp>
        <p:nvSpPr>
          <p:cNvPr id="1048673" name="灯片编号占位符 5"/>
          <p:cNvSpPr>
            <a:spLocks noGrp="1"/>
          </p:cNvSpPr>
          <p:nvPr>
            <p:ph type="sldNum" sz="quarter" idx="12"/>
          </p:nvPr>
        </p:nvSpPr>
        <p:spPr/>
        <p:txBody>
          <a:bodyPr/>
          <a:p>
            <a:fld id="{8C253F59-1630-4D8F-A124-436A6BF89A1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60"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57" name=""/>
        <p:cNvGrpSpPr/>
        <p:nvPr/>
      </p:nvGrpSpPr>
      <p:grpSpPr>
        <a:xfrm>
          <a:off x="0" y="0"/>
          <a:ext cx="0" cy="0"/>
          <a:chOff x="0" y="0"/>
          <a:chExt cx="0" cy="0"/>
        </a:xfrm>
      </p:grpSpPr>
      <p:sp>
        <p:nvSpPr>
          <p:cNvPr id="1048655"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1048656"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1048657" name="日期占位符 3"/>
          <p:cNvSpPr>
            <a:spLocks noGrp="1"/>
          </p:cNvSpPr>
          <p:nvPr>
            <p:ph type="dt" sz="half" idx="10"/>
          </p:nvPr>
        </p:nvSpPr>
        <p:spPr/>
        <p:txBody>
          <a:bodyPr/>
          <a:p>
            <a:fld id="{202087CC-62F7-4E36-91BC-CE7427806420}" type="datetimeFigureOut">
              <a:rPr lang="zh-CN" altLang="en-US" smtClean="0"/>
            </a:fld>
            <a:endParaRPr lang="zh-CN" altLang="en-US"/>
          </a:p>
        </p:txBody>
      </p:sp>
      <p:sp>
        <p:nvSpPr>
          <p:cNvPr id="1048658" name="页脚占位符 4"/>
          <p:cNvSpPr>
            <a:spLocks noGrp="1"/>
          </p:cNvSpPr>
          <p:nvPr>
            <p:ph type="ftr" sz="quarter" idx="11"/>
          </p:nvPr>
        </p:nvSpPr>
        <p:spPr/>
        <p:txBody>
          <a:bodyPr/>
          <a:p>
            <a:endParaRPr lang="zh-CN" altLang="en-US"/>
          </a:p>
        </p:txBody>
      </p:sp>
      <p:sp>
        <p:nvSpPr>
          <p:cNvPr id="1048659" name="灯片编号占位符 5"/>
          <p:cNvSpPr>
            <a:spLocks noGrp="1"/>
          </p:cNvSpPr>
          <p:nvPr>
            <p:ph type="sldNum" sz="quarter" idx="12"/>
          </p:nvPr>
        </p:nvSpPr>
        <p:spPr/>
        <p:txBody>
          <a:bodyPr/>
          <a:p>
            <a:fld id="{BEA3A76C-C44A-4C0E-871A-891100A2AB7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35" name=""/>
        <p:cNvGrpSpPr/>
        <p:nvPr/>
      </p:nvGrpSpPr>
      <p:grpSpPr>
        <a:xfrm>
          <a:off x="0" y="0"/>
          <a:ext cx="0" cy="0"/>
          <a:chOff x="0" y="0"/>
          <a:chExt cx="0" cy="0"/>
        </a:xfrm>
      </p:grpSpPr>
      <p:sp>
        <p:nvSpPr>
          <p:cNvPr id="1048581" name="标题 1"/>
          <p:cNvSpPr>
            <a:spLocks noGrp="1"/>
          </p:cNvSpPr>
          <p:nvPr>
            <p:ph type="title"/>
          </p:nvPr>
        </p:nvSpPr>
        <p:spPr/>
        <p:txBody>
          <a:bodyPr/>
          <a:p>
            <a:r>
              <a:rPr lang="zh-CN" altLang="en-US"/>
              <a:t>单击此处编辑母版标题样式</a:t>
            </a:r>
            <a:endParaRPr lang="zh-CN" altLang="en-US"/>
          </a:p>
        </p:txBody>
      </p:sp>
      <p:sp>
        <p:nvSpPr>
          <p:cNvPr id="1048582" name="内容占位符 2"/>
          <p:cNvSpPr>
            <a:spLocks noGrp="1"/>
          </p:cNvSpPr>
          <p:nvPr>
            <p:ph idx="1" hasCustomPrompt="1"/>
          </p:nvPr>
        </p:nvSpPr>
        <p:spPr/>
        <p:txBody>
          <a:bodyPr/>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83" name="日期占位符 3"/>
          <p:cNvSpPr>
            <a:spLocks noGrp="1"/>
          </p:cNvSpPr>
          <p:nvPr>
            <p:ph type="dt" sz="half" idx="10"/>
          </p:nvPr>
        </p:nvSpPr>
        <p:spPr/>
        <p:txBody>
          <a:bodyPr/>
          <a:p>
            <a:fld id="{97BF4A51-10B2-433A-ADB8-406F392DA89E}" type="datetimeFigureOut">
              <a:rPr lang="zh-CN" altLang="en-US" smtClean="0"/>
            </a:fld>
            <a:endParaRPr lang="zh-CN" altLang="en-US"/>
          </a:p>
        </p:txBody>
      </p:sp>
      <p:sp>
        <p:nvSpPr>
          <p:cNvPr id="1048584" name="页脚占位符 4"/>
          <p:cNvSpPr>
            <a:spLocks noGrp="1"/>
          </p:cNvSpPr>
          <p:nvPr>
            <p:ph type="ftr" sz="quarter" idx="11"/>
          </p:nvPr>
        </p:nvSpPr>
        <p:spPr/>
        <p:txBody>
          <a:bodyPr/>
          <a:p>
            <a:endParaRPr lang="zh-CN" altLang="en-US"/>
          </a:p>
        </p:txBody>
      </p:sp>
      <p:sp>
        <p:nvSpPr>
          <p:cNvPr id="1048585" name="灯片编号占位符 5"/>
          <p:cNvSpPr>
            <a:spLocks noGrp="1"/>
          </p:cNvSpPr>
          <p:nvPr>
            <p:ph type="sldNum" sz="quarter" idx="12"/>
          </p:nvPr>
        </p:nvSpPr>
        <p:spPr/>
        <p:txBody>
          <a:bodyPr/>
          <a:p>
            <a:fld id="{8C253F59-1630-4D8F-A124-436A6BF89A1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64" name=""/>
        <p:cNvGrpSpPr/>
        <p:nvPr/>
      </p:nvGrpSpPr>
      <p:grpSpPr>
        <a:xfrm>
          <a:off x="0" y="0"/>
          <a:ext cx="0" cy="0"/>
          <a:chOff x="0" y="0"/>
          <a:chExt cx="0" cy="0"/>
        </a:xfrm>
      </p:grpSpPr>
      <p:sp>
        <p:nvSpPr>
          <p:cNvPr id="1048685"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1048686"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1048687" name="日期占位符 3"/>
          <p:cNvSpPr>
            <a:spLocks noGrp="1"/>
          </p:cNvSpPr>
          <p:nvPr>
            <p:ph type="dt" sz="half" idx="10"/>
          </p:nvPr>
        </p:nvSpPr>
        <p:spPr/>
        <p:txBody>
          <a:bodyPr/>
          <a:p>
            <a:fld id="{97BF4A51-10B2-433A-ADB8-406F392DA89E}" type="datetimeFigureOut">
              <a:rPr lang="zh-CN" altLang="en-US" smtClean="0"/>
            </a:fld>
            <a:endParaRPr lang="zh-CN" altLang="en-US"/>
          </a:p>
        </p:txBody>
      </p:sp>
      <p:sp>
        <p:nvSpPr>
          <p:cNvPr id="1048688" name="页脚占位符 4"/>
          <p:cNvSpPr>
            <a:spLocks noGrp="1"/>
          </p:cNvSpPr>
          <p:nvPr>
            <p:ph type="ftr" sz="quarter" idx="11"/>
          </p:nvPr>
        </p:nvSpPr>
        <p:spPr/>
        <p:txBody>
          <a:bodyPr/>
          <a:p>
            <a:endParaRPr lang="zh-CN" altLang="en-US"/>
          </a:p>
        </p:txBody>
      </p:sp>
      <p:sp>
        <p:nvSpPr>
          <p:cNvPr id="1048689" name="灯片编号占位符 5"/>
          <p:cNvSpPr>
            <a:spLocks noGrp="1"/>
          </p:cNvSpPr>
          <p:nvPr>
            <p:ph type="sldNum" sz="quarter" idx="12"/>
          </p:nvPr>
        </p:nvSpPr>
        <p:spPr/>
        <p:txBody>
          <a:bodyPr/>
          <a:p>
            <a:fld id="{8C253F59-1630-4D8F-A124-436A6BF89A1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65" name=""/>
        <p:cNvGrpSpPr/>
        <p:nvPr/>
      </p:nvGrpSpPr>
      <p:grpSpPr>
        <a:xfrm>
          <a:off x="0" y="0"/>
          <a:ext cx="0" cy="0"/>
          <a:chOff x="0" y="0"/>
          <a:chExt cx="0" cy="0"/>
        </a:xfrm>
      </p:grpSpPr>
      <p:sp>
        <p:nvSpPr>
          <p:cNvPr id="1048690" name="标题 1"/>
          <p:cNvSpPr>
            <a:spLocks noGrp="1"/>
          </p:cNvSpPr>
          <p:nvPr>
            <p:ph type="title"/>
          </p:nvPr>
        </p:nvSpPr>
        <p:spPr/>
        <p:txBody>
          <a:bodyPr/>
          <a:p>
            <a:r>
              <a:rPr lang="zh-CN" altLang="en-US"/>
              <a:t>单击此处编辑母版标题样式</a:t>
            </a:r>
            <a:endParaRPr lang="zh-CN" altLang="en-US"/>
          </a:p>
        </p:txBody>
      </p:sp>
      <p:sp>
        <p:nvSpPr>
          <p:cNvPr id="1048691" name="内容占位符 2"/>
          <p:cNvSpPr>
            <a:spLocks noGrp="1"/>
          </p:cNvSpPr>
          <p:nvPr>
            <p:ph sz="half" idx="1" hasCustomPrompt="1"/>
          </p:nvPr>
        </p:nvSpPr>
        <p:spPr>
          <a:xfrm>
            <a:off x="838200" y="1825625"/>
            <a:ext cx="5181600" cy="4351338"/>
          </a:xfrm>
        </p:spPr>
        <p:txBody>
          <a:bodyPr/>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92" name="内容占位符 3"/>
          <p:cNvSpPr>
            <a:spLocks noGrp="1"/>
          </p:cNvSpPr>
          <p:nvPr>
            <p:ph sz="half" idx="2" hasCustomPrompt="1"/>
          </p:nvPr>
        </p:nvSpPr>
        <p:spPr>
          <a:xfrm>
            <a:off x="6172200" y="1825625"/>
            <a:ext cx="5181600" cy="4351338"/>
          </a:xfrm>
        </p:spPr>
        <p:txBody>
          <a:bodyPr/>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93" name="日期占位符 4"/>
          <p:cNvSpPr>
            <a:spLocks noGrp="1"/>
          </p:cNvSpPr>
          <p:nvPr>
            <p:ph type="dt" sz="half" idx="10"/>
          </p:nvPr>
        </p:nvSpPr>
        <p:spPr/>
        <p:txBody>
          <a:bodyPr/>
          <a:p>
            <a:fld id="{97BF4A51-10B2-433A-ADB8-406F392DA89E}" type="datetimeFigureOut">
              <a:rPr lang="zh-CN" altLang="en-US" smtClean="0"/>
            </a:fld>
            <a:endParaRPr lang="zh-CN" altLang="en-US"/>
          </a:p>
        </p:txBody>
      </p:sp>
      <p:sp>
        <p:nvSpPr>
          <p:cNvPr id="1048694" name="页脚占位符 5"/>
          <p:cNvSpPr>
            <a:spLocks noGrp="1"/>
          </p:cNvSpPr>
          <p:nvPr>
            <p:ph type="ftr" sz="quarter" idx="11"/>
          </p:nvPr>
        </p:nvSpPr>
        <p:spPr/>
        <p:txBody>
          <a:bodyPr/>
          <a:p>
            <a:endParaRPr lang="zh-CN" altLang="en-US"/>
          </a:p>
        </p:txBody>
      </p:sp>
      <p:sp>
        <p:nvSpPr>
          <p:cNvPr id="1048695" name="灯片编号占位符 6"/>
          <p:cNvSpPr>
            <a:spLocks noGrp="1"/>
          </p:cNvSpPr>
          <p:nvPr>
            <p:ph type="sldNum" sz="quarter" idx="12"/>
          </p:nvPr>
        </p:nvSpPr>
        <p:spPr/>
        <p:txBody>
          <a:bodyPr/>
          <a:p>
            <a:fld id="{8C253F59-1630-4D8F-A124-436A6BF89A1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66" name=""/>
        <p:cNvGrpSpPr/>
        <p:nvPr/>
      </p:nvGrpSpPr>
      <p:grpSpPr>
        <a:xfrm>
          <a:off x="0" y="0"/>
          <a:ext cx="0" cy="0"/>
          <a:chOff x="0" y="0"/>
          <a:chExt cx="0" cy="0"/>
        </a:xfrm>
      </p:grpSpPr>
      <p:sp>
        <p:nvSpPr>
          <p:cNvPr id="1048696" name="标题 1"/>
          <p:cNvSpPr>
            <a:spLocks noGrp="1"/>
          </p:cNvSpPr>
          <p:nvPr>
            <p:ph type="title"/>
          </p:nvPr>
        </p:nvSpPr>
        <p:spPr>
          <a:xfrm>
            <a:off x="839788" y="365125"/>
            <a:ext cx="10515600" cy="1325563"/>
          </a:xfrm>
        </p:spPr>
        <p:txBody>
          <a:bodyPr/>
          <a:p>
            <a:r>
              <a:rPr lang="zh-CN" altLang="en-US"/>
              <a:t>单击此处编辑母版标题样式</a:t>
            </a:r>
            <a:endParaRPr lang="zh-CN" altLang="en-US"/>
          </a:p>
        </p:txBody>
      </p:sp>
      <p:sp>
        <p:nvSpPr>
          <p:cNvPr id="1048697"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48698" name="内容占位符 3"/>
          <p:cNvSpPr>
            <a:spLocks noGrp="1"/>
          </p:cNvSpPr>
          <p:nvPr>
            <p:ph sz="half" idx="2" hasCustomPrompt="1"/>
          </p:nvPr>
        </p:nvSpPr>
        <p:spPr>
          <a:xfrm>
            <a:off x="839788" y="2505075"/>
            <a:ext cx="5157787" cy="3684588"/>
          </a:xfrm>
        </p:spPr>
        <p:txBody>
          <a:bodyPr/>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99"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48700" name="内容占位符 5"/>
          <p:cNvSpPr>
            <a:spLocks noGrp="1"/>
          </p:cNvSpPr>
          <p:nvPr>
            <p:ph sz="quarter" idx="4" hasCustomPrompt="1"/>
          </p:nvPr>
        </p:nvSpPr>
        <p:spPr>
          <a:xfrm>
            <a:off x="6172200" y="2505075"/>
            <a:ext cx="5183188" cy="3684588"/>
          </a:xfrm>
        </p:spPr>
        <p:txBody>
          <a:bodyPr/>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01" name="日期占位符 6"/>
          <p:cNvSpPr>
            <a:spLocks noGrp="1"/>
          </p:cNvSpPr>
          <p:nvPr>
            <p:ph type="dt" sz="half" idx="10"/>
          </p:nvPr>
        </p:nvSpPr>
        <p:spPr/>
        <p:txBody>
          <a:bodyPr/>
          <a:p>
            <a:fld id="{97BF4A51-10B2-433A-ADB8-406F392DA89E}" type="datetimeFigureOut">
              <a:rPr lang="zh-CN" altLang="en-US" smtClean="0"/>
            </a:fld>
            <a:endParaRPr lang="zh-CN" altLang="en-US"/>
          </a:p>
        </p:txBody>
      </p:sp>
      <p:sp>
        <p:nvSpPr>
          <p:cNvPr id="1048702" name="页脚占位符 7"/>
          <p:cNvSpPr>
            <a:spLocks noGrp="1"/>
          </p:cNvSpPr>
          <p:nvPr>
            <p:ph type="ftr" sz="quarter" idx="11"/>
          </p:nvPr>
        </p:nvSpPr>
        <p:spPr/>
        <p:txBody>
          <a:bodyPr/>
          <a:p>
            <a:endParaRPr lang="zh-CN" altLang="en-US"/>
          </a:p>
        </p:txBody>
      </p:sp>
      <p:sp>
        <p:nvSpPr>
          <p:cNvPr id="1048703" name="灯片编号占位符 8"/>
          <p:cNvSpPr>
            <a:spLocks noGrp="1"/>
          </p:cNvSpPr>
          <p:nvPr>
            <p:ph type="sldNum" sz="quarter" idx="12"/>
          </p:nvPr>
        </p:nvSpPr>
        <p:spPr/>
        <p:txBody>
          <a:bodyPr/>
          <a:p>
            <a:fld id="{8C253F59-1630-4D8F-A124-436A6BF89A1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59" name=""/>
        <p:cNvGrpSpPr/>
        <p:nvPr/>
      </p:nvGrpSpPr>
      <p:grpSpPr>
        <a:xfrm>
          <a:off x="0" y="0"/>
          <a:ext cx="0" cy="0"/>
          <a:chOff x="0" y="0"/>
          <a:chExt cx="0" cy="0"/>
        </a:xfrm>
      </p:grpSpPr>
      <p:sp>
        <p:nvSpPr>
          <p:cNvPr id="1048665" name="标题 1"/>
          <p:cNvSpPr>
            <a:spLocks noGrp="1"/>
          </p:cNvSpPr>
          <p:nvPr>
            <p:ph type="title"/>
          </p:nvPr>
        </p:nvSpPr>
        <p:spPr/>
        <p:txBody>
          <a:bodyPr/>
          <a:p>
            <a:r>
              <a:rPr lang="zh-CN" altLang="en-US"/>
              <a:t>单击此处编辑母版标题样式</a:t>
            </a:r>
            <a:endParaRPr lang="zh-CN" altLang="en-US"/>
          </a:p>
        </p:txBody>
      </p:sp>
      <p:sp>
        <p:nvSpPr>
          <p:cNvPr id="1048666" name="日期占位符 2"/>
          <p:cNvSpPr>
            <a:spLocks noGrp="1"/>
          </p:cNvSpPr>
          <p:nvPr>
            <p:ph type="dt" sz="half" idx="10"/>
          </p:nvPr>
        </p:nvSpPr>
        <p:spPr/>
        <p:txBody>
          <a:bodyPr/>
          <a:p>
            <a:fld id="{97BF4A51-10B2-433A-ADB8-406F392DA89E}" type="datetimeFigureOut">
              <a:rPr lang="zh-CN" altLang="en-US" smtClean="0"/>
            </a:fld>
            <a:endParaRPr lang="zh-CN" altLang="en-US"/>
          </a:p>
        </p:txBody>
      </p:sp>
      <p:sp>
        <p:nvSpPr>
          <p:cNvPr id="1048667" name="页脚占位符 3"/>
          <p:cNvSpPr>
            <a:spLocks noGrp="1"/>
          </p:cNvSpPr>
          <p:nvPr>
            <p:ph type="ftr" sz="quarter" idx="11"/>
          </p:nvPr>
        </p:nvSpPr>
        <p:spPr/>
        <p:txBody>
          <a:bodyPr/>
          <a:p>
            <a:endParaRPr lang="zh-CN" altLang="en-US"/>
          </a:p>
        </p:txBody>
      </p:sp>
      <p:sp>
        <p:nvSpPr>
          <p:cNvPr id="1048668" name="灯片编号占位符 4"/>
          <p:cNvSpPr>
            <a:spLocks noGrp="1"/>
          </p:cNvSpPr>
          <p:nvPr>
            <p:ph type="sldNum" sz="quarter" idx="12"/>
          </p:nvPr>
        </p:nvSpPr>
        <p:spPr/>
        <p:txBody>
          <a:bodyPr/>
          <a:p>
            <a:fld id="{8C253F59-1630-4D8F-A124-436A6BF89A1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67" name=""/>
        <p:cNvGrpSpPr/>
        <p:nvPr/>
      </p:nvGrpSpPr>
      <p:grpSpPr>
        <a:xfrm>
          <a:off x="0" y="0"/>
          <a:ext cx="0" cy="0"/>
          <a:chOff x="0" y="0"/>
          <a:chExt cx="0" cy="0"/>
        </a:xfrm>
      </p:grpSpPr>
      <p:sp>
        <p:nvSpPr>
          <p:cNvPr id="1048704" name="日期占位符 1"/>
          <p:cNvSpPr>
            <a:spLocks noGrp="1"/>
          </p:cNvSpPr>
          <p:nvPr>
            <p:ph type="dt" sz="half" idx="10"/>
          </p:nvPr>
        </p:nvSpPr>
        <p:spPr/>
        <p:txBody>
          <a:bodyPr/>
          <a:p>
            <a:fld id="{97BF4A51-10B2-433A-ADB8-406F392DA89E}" type="datetimeFigureOut">
              <a:rPr lang="zh-CN" altLang="en-US" smtClean="0"/>
            </a:fld>
            <a:endParaRPr lang="zh-CN" altLang="en-US"/>
          </a:p>
        </p:txBody>
      </p:sp>
      <p:sp>
        <p:nvSpPr>
          <p:cNvPr id="1048705" name="页脚占位符 2"/>
          <p:cNvSpPr>
            <a:spLocks noGrp="1"/>
          </p:cNvSpPr>
          <p:nvPr>
            <p:ph type="ftr" sz="quarter" idx="11"/>
          </p:nvPr>
        </p:nvSpPr>
        <p:spPr/>
        <p:txBody>
          <a:bodyPr/>
          <a:p>
            <a:endParaRPr lang="zh-CN" altLang="en-US"/>
          </a:p>
        </p:txBody>
      </p:sp>
      <p:sp>
        <p:nvSpPr>
          <p:cNvPr id="1048706" name="灯片编号占位符 3"/>
          <p:cNvSpPr>
            <a:spLocks noGrp="1"/>
          </p:cNvSpPr>
          <p:nvPr>
            <p:ph type="sldNum" sz="quarter" idx="12"/>
          </p:nvPr>
        </p:nvSpPr>
        <p:spPr/>
        <p:txBody>
          <a:bodyPr/>
          <a:p>
            <a:fld id="{8C253F59-1630-4D8F-A124-436A6BF89A1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68" name=""/>
        <p:cNvGrpSpPr/>
        <p:nvPr/>
      </p:nvGrpSpPr>
      <p:grpSpPr>
        <a:xfrm>
          <a:off x="0" y="0"/>
          <a:ext cx="0" cy="0"/>
          <a:chOff x="0" y="0"/>
          <a:chExt cx="0" cy="0"/>
        </a:xfrm>
      </p:grpSpPr>
      <p:sp>
        <p:nvSpPr>
          <p:cNvPr id="1048707"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08"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09"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1048710" name="日期占位符 4"/>
          <p:cNvSpPr>
            <a:spLocks noGrp="1"/>
          </p:cNvSpPr>
          <p:nvPr>
            <p:ph type="dt" sz="half" idx="10"/>
          </p:nvPr>
        </p:nvSpPr>
        <p:spPr/>
        <p:txBody>
          <a:bodyPr/>
          <a:p>
            <a:fld id="{97BF4A51-10B2-433A-ADB8-406F392DA89E}" type="datetimeFigureOut">
              <a:rPr lang="zh-CN" altLang="en-US" smtClean="0"/>
            </a:fld>
            <a:endParaRPr lang="zh-CN" altLang="en-US"/>
          </a:p>
        </p:txBody>
      </p:sp>
      <p:sp>
        <p:nvSpPr>
          <p:cNvPr id="1048711" name="页脚占位符 5"/>
          <p:cNvSpPr>
            <a:spLocks noGrp="1"/>
          </p:cNvSpPr>
          <p:nvPr>
            <p:ph type="ftr" sz="quarter" idx="11"/>
          </p:nvPr>
        </p:nvSpPr>
        <p:spPr/>
        <p:txBody>
          <a:bodyPr/>
          <a:p>
            <a:endParaRPr lang="zh-CN" altLang="en-US"/>
          </a:p>
        </p:txBody>
      </p:sp>
      <p:sp>
        <p:nvSpPr>
          <p:cNvPr id="1048712" name="灯片编号占位符 6"/>
          <p:cNvSpPr>
            <a:spLocks noGrp="1"/>
          </p:cNvSpPr>
          <p:nvPr>
            <p:ph type="sldNum" sz="quarter" idx="12"/>
          </p:nvPr>
        </p:nvSpPr>
        <p:spPr/>
        <p:txBody>
          <a:bodyPr/>
          <a:p>
            <a:fld id="{8C253F59-1630-4D8F-A124-436A6BF89A1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62" name=""/>
        <p:cNvGrpSpPr/>
        <p:nvPr/>
      </p:nvGrpSpPr>
      <p:grpSpPr>
        <a:xfrm>
          <a:off x="0" y="0"/>
          <a:ext cx="0" cy="0"/>
          <a:chOff x="0" y="0"/>
          <a:chExt cx="0" cy="0"/>
        </a:xfrm>
      </p:grpSpPr>
      <p:sp>
        <p:nvSpPr>
          <p:cNvPr id="1048674"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675"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76"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1048677" name="日期占位符 4"/>
          <p:cNvSpPr>
            <a:spLocks noGrp="1"/>
          </p:cNvSpPr>
          <p:nvPr>
            <p:ph type="dt" sz="half" idx="10"/>
          </p:nvPr>
        </p:nvSpPr>
        <p:spPr/>
        <p:txBody>
          <a:bodyPr/>
          <a:p>
            <a:fld id="{97BF4A51-10B2-433A-ADB8-406F392DA89E}" type="datetimeFigureOut">
              <a:rPr lang="zh-CN" altLang="en-US" smtClean="0"/>
            </a:fld>
            <a:endParaRPr lang="zh-CN" altLang="en-US"/>
          </a:p>
        </p:txBody>
      </p:sp>
      <p:sp>
        <p:nvSpPr>
          <p:cNvPr id="1048678" name="页脚占位符 5"/>
          <p:cNvSpPr>
            <a:spLocks noGrp="1"/>
          </p:cNvSpPr>
          <p:nvPr>
            <p:ph type="ftr" sz="quarter" idx="11"/>
          </p:nvPr>
        </p:nvSpPr>
        <p:spPr/>
        <p:txBody>
          <a:bodyPr/>
          <a:p>
            <a:endParaRPr lang="zh-CN" altLang="en-US"/>
          </a:p>
        </p:txBody>
      </p:sp>
      <p:sp>
        <p:nvSpPr>
          <p:cNvPr id="1048679" name="灯片编号占位符 6"/>
          <p:cNvSpPr>
            <a:spLocks noGrp="1"/>
          </p:cNvSpPr>
          <p:nvPr>
            <p:ph type="sldNum" sz="quarter" idx="12"/>
          </p:nvPr>
        </p:nvSpPr>
        <p:spPr/>
        <p:txBody>
          <a:bodyPr/>
          <a:p>
            <a:fld id="{8C253F59-1630-4D8F-A124-436A6BF89A1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F4A51-10B2-433A-ADB8-406F392DA89E}" type="datetimeFigureOut">
              <a:rPr lang="zh-CN" altLang="en-US" smtClean="0"/>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53F59-1630-4D8F-A124-436A6BF89A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55" name=""/>
        <p:cNvGrpSpPr/>
        <p:nvPr/>
      </p:nvGrpSpPr>
      <p:grpSpPr>
        <a:xfrm>
          <a:off x="0" y="0"/>
          <a:ext cx="0" cy="0"/>
          <a:chOff x="0" y="0"/>
          <a:chExt cx="0" cy="0"/>
        </a:xfrm>
      </p:grpSpPr>
      <p:sp>
        <p:nvSpPr>
          <p:cNvPr id="1048650"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p>
            <a:r>
              <a:rPr lang="zh-CN" altLang="en-US"/>
              <a:t>单击此处编辑母版标题样式</a:t>
            </a:r>
            <a:endParaRPr lang="zh-CN" altLang="en-US"/>
          </a:p>
        </p:txBody>
      </p:sp>
      <p:sp>
        <p:nvSpPr>
          <p:cNvPr id="1048651"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5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Light" panose="020B0502040204020203" charset="-122"/>
                <a:ea typeface="Microsoft YaHei Light" panose="020B0502040204020203" charset="-122"/>
              </a:defRPr>
            </a:lvl1pPr>
          </a:lstStyle>
          <a:p>
            <a:fld id="{82F288E0-7875-42C4-84C8-98DBBD3BF4D2}" type="datetimeFigureOut">
              <a:rPr lang="zh-CN" altLang="en-US" smtClean="0"/>
            </a:fld>
            <a:endParaRPr lang="zh-CN" altLang="en-US"/>
          </a:p>
        </p:txBody>
      </p:sp>
      <p:sp>
        <p:nvSpPr>
          <p:cNvPr id="104865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Light" panose="020B0502040204020203" charset="-122"/>
                <a:ea typeface="Microsoft YaHei Light" panose="020B0502040204020203" charset="-122"/>
              </a:defRPr>
            </a:lvl1pPr>
          </a:lstStyle>
          <a:p>
            <a:endParaRPr lang="zh-CN" altLang="en-US"/>
          </a:p>
        </p:txBody>
      </p:sp>
      <p:sp>
        <p:nvSpPr>
          <p:cNvPr id="104865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Light" panose="020B0502040204020203" charset="-122"/>
                <a:ea typeface="Microsoft YaHei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Microsoft YaHei" panose="020B0503020204020204" charset="-122"/>
          <a:ea typeface="Microsoft YaHei"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Microsoft YaHei" panose="020B0503020204020204" charset="-122"/>
          <a:ea typeface="Microsoft YaHei"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Microsoft YaHei" panose="020B0503020204020204" charset="-122"/>
          <a:ea typeface="Microsoft YaHei"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Microsoft YaHei" panose="020B0503020204020204" charset="-122"/>
          <a:ea typeface="Microsoft YaHei"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Microsoft YaHei" panose="020B0503020204020204" charset="-122"/>
          <a:ea typeface="Microsoft YaHei"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Microsoft YaHei" panose="020B0503020204020204" charset="-122"/>
          <a:ea typeface="Microsoft YaHei"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6" name="图文框 41"/>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597" name="Rectangle 13"/>
          <p:cNvSpPr/>
          <p:nvPr/>
        </p:nvSpPr>
        <p:spPr>
          <a:xfrm>
            <a:off x="3759561" y="527065"/>
            <a:ext cx="4672876" cy="447040"/>
          </a:xfrm>
          <a:prstGeom prst="rect">
            <a:avLst/>
          </a:prstGeom>
        </p:spPr>
        <p:txBody>
          <a:bodyPr wrap="none">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sz="2400" b="1" dirty="0">
                <a:latin typeface="Cambria" panose="02040503050406030204" pitchFamily="18" charset="0"/>
                <a:ea typeface="Cambria" panose="02040503050406030204" pitchFamily="18" charset="0"/>
              </a:rPr>
              <a:t>A Project Stage I Presentation on</a:t>
            </a:r>
            <a:endParaRPr lang="en-US" sz="2400" dirty="0">
              <a:latin typeface="Cambria" panose="02040503050406030204" pitchFamily="18" charset="0"/>
              <a:ea typeface="Cambria" panose="02040503050406030204" pitchFamily="18" charset="0"/>
            </a:endParaRPr>
          </a:p>
        </p:txBody>
      </p:sp>
      <p:sp>
        <p:nvSpPr>
          <p:cNvPr id="1048598" name="TextBox 1048651"/>
          <p:cNvSpPr txBox="1"/>
          <p:nvPr/>
        </p:nvSpPr>
        <p:spPr>
          <a:xfrm>
            <a:off x="3759561" y="974104"/>
            <a:ext cx="5821906" cy="11582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400" b="1" i="1">
                <a:solidFill>
                  <a:srgbClr val="02A5E3"/>
                </a:solidFill>
                <a:latin typeface="Arial" panose="020B0604020202020204"/>
              </a:rPr>
              <a:t>Stress detection in person by image processing and Machine Learning
</a:t>
            </a:r>
            <a:endParaRPr lang="en-US" sz="2400" b="1" i="1">
              <a:solidFill>
                <a:srgbClr val="02A5E3"/>
              </a:solidFill>
              <a:latin typeface="Arial" panose="020B0604020202020204"/>
            </a:endParaRPr>
          </a:p>
        </p:txBody>
      </p:sp>
      <p:sp>
        <p:nvSpPr>
          <p:cNvPr id="1048599" name="Rectangle 15"/>
          <p:cNvSpPr/>
          <p:nvPr/>
        </p:nvSpPr>
        <p:spPr>
          <a:xfrm>
            <a:off x="4880609" y="1957610"/>
            <a:ext cx="2430780" cy="764540"/>
          </a:xfrm>
          <a:prstGeom prst="rect">
            <a:avLst/>
          </a:prstGeom>
        </p:spPr>
        <p:txBody>
          <a:bodyPr wrap="none">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b="1" dirty="0">
                <a:latin typeface="Cambria" panose="02040503050406030204" pitchFamily="18" charset="0"/>
                <a:ea typeface="Cambria" panose="02040503050406030204" pitchFamily="18" charset="0"/>
              </a:rPr>
              <a:t>Under the Guidance of</a:t>
            </a:r>
            <a:endParaRPr lang="en-US" b="1" dirty="0">
              <a:latin typeface="Cambria" panose="02040503050406030204" pitchFamily="18" charset="0"/>
              <a:ea typeface="Cambria" panose="02040503050406030204" pitchFamily="18" charset="0"/>
            </a:endParaRPr>
          </a:p>
          <a:p>
            <a:endParaRPr lang="en-US" sz="700" b="1" dirty="0">
              <a:latin typeface="Cambria" panose="02040503050406030204" pitchFamily="18" charset="0"/>
              <a:ea typeface="Cambria" panose="02040503050406030204" pitchFamily="18" charset="0"/>
            </a:endParaRPr>
          </a:p>
          <a:p>
            <a:r>
              <a:rPr lang="en-US" sz="2000" b="1" i="1" dirty="0">
                <a:solidFill>
                  <a:srgbClr val="E46C0A"/>
                </a:solidFill>
                <a:latin typeface="Cambria" panose="02040503050406030204" pitchFamily="18" charset="0"/>
                <a:ea typeface="Cambria" panose="02040503050406030204" pitchFamily="18" charset="0"/>
              </a:rPr>
              <a:t>   </a:t>
            </a:r>
            <a:r>
              <a:rPr lang="en-US" sz="2000" b="1" i="1" dirty="0" err="1">
                <a:solidFill>
                  <a:srgbClr val="E46C0A"/>
                </a:solidFill>
                <a:latin typeface="Cambria" panose="02040503050406030204" pitchFamily="18" charset="0"/>
                <a:ea typeface="Cambria" panose="02040503050406030204" pitchFamily="18" charset="0"/>
              </a:rPr>
              <a:t>MR.Chetan</a:t>
            </a:r>
            <a:r>
              <a:rPr lang="en-US" sz="2000" b="1" i="1" dirty="0">
                <a:solidFill>
                  <a:srgbClr val="E46C0A"/>
                </a:solidFill>
                <a:latin typeface="Cambria" panose="02040503050406030204" pitchFamily="18" charset="0"/>
                <a:ea typeface="Cambria" panose="02040503050406030204" pitchFamily="18" charset="0"/>
              </a:rPr>
              <a:t> Patil </a:t>
            </a:r>
            <a:endParaRPr lang="en-US" sz="2000" b="1" i="1" dirty="0">
              <a:solidFill>
                <a:srgbClr val="E46C0A"/>
              </a:solidFill>
              <a:latin typeface="Cambria" panose="02040503050406030204" pitchFamily="18" charset="0"/>
              <a:ea typeface="Cambria" panose="02040503050406030204" pitchFamily="18" charset="0"/>
            </a:endParaRPr>
          </a:p>
        </p:txBody>
      </p:sp>
      <p:sp>
        <p:nvSpPr>
          <p:cNvPr id="1048600" name="Rectangle 16"/>
          <p:cNvSpPr/>
          <p:nvPr/>
        </p:nvSpPr>
        <p:spPr>
          <a:xfrm>
            <a:off x="3972452" y="2722149"/>
            <a:ext cx="4589781" cy="1678941"/>
          </a:xfrm>
          <a:prstGeom prst="rect">
            <a:avLst/>
          </a:prstGeom>
        </p:spPr>
        <p:txBody>
          <a:bodyPr wrap="none">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b="1" dirty="0">
                <a:latin typeface="Cambria" panose="02040503050406030204" pitchFamily="18" charset="0"/>
                <a:ea typeface="Cambria" panose="02040503050406030204" pitchFamily="18" charset="0"/>
              </a:rPr>
              <a:t>Presented by</a:t>
            </a:r>
            <a:endParaRPr lang="en-US" b="1" dirty="0">
              <a:latin typeface="Cambria" panose="02040503050406030204" pitchFamily="18" charset="0"/>
              <a:ea typeface="Cambria" panose="02040503050406030204" pitchFamily="18" charset="0"/>
            </a:endParaRPr>
          </a:p>
          <a:p>
            <a:pPr algn="ctr"/>
            <a:endParaRPr lang="en-US" sz="700" b="1" dirty="0">
              <a:latin typeface="Cambria" panose="02040503050406030204" pitchFamily="18" charset="0"/>
              <a:ea typeface="Cambria" panose="02040503050406030204" pitchFamily="18" charset="0"/>
            </a:endParaRPr>
          </a:p>
          <a:p>
            <a:pPr algn="ctr"/>
            <a:r>
              <a:rPr lang="en-US" sz="2000" b="1" i="1" dirty="0">
                <a:solidFill>
                  <a:srgbClr val="E46C0A"/>
                </a:solidFill>
                <a:latin typeface="Cambria" panose="02040503050406030204" pitchFamily="18" charset="0"/>
                <a:ea typeface="Cambria" panose="02040503050406030204" pitchFamily="18" charset="0"/>
              </a:rPr>
              <a:t>Tejaswini Anil Aher(B190582001)</a:t>
            </a:r>
            <a:endParaRPr lang="zh-CN" altLang="en-US" dirty="0"/>
          </a:p>
          <a:p>
            <a:pPr algn="ctr"/>
            <a:r>
              <a:rPr lang="en-US" sz="2000" b="1" i="1" dirty="0">
                <a:solidFill>
                  <a:srgbClr val="E46C0A"/>
                </a:solidFill>
                <a:latin typeface="Cambria" panose="02040503050406030204" pitchFamily="18" charset="0"/>
                <a:ea typeface="Cambria" panose="02040503050406030204" pitchFamily="18" charset="0"/>
              </a:rPr>
              <a:t>   Vaishnavi Anil bhosale (B190582006)</a:t>
            </a:r>
            <a:endParaRPr lang="zh-CN" altLang="en-US" dirty="0"/>
          </a:p>
          <a:p>
            <a:pPr algn="ctr"/>
            <a:r>
              <a:rPr lang="en-US" sz="2000" b="1" i="1" dirty="0">
                <a:solidFill>
                  <a:srgbClr val="E46C0A"/>
                </a:solidFill>
                <a:latin typeface="Cambria" panose="02040503050406030204" pitchFamily="18" charset="0"/>
                <a:ea typeface="Cambria" panose="02040503050406030204" pitchFamily="18" charset="0"/>
              </a:rPr>
              <a:t>Pooja Ganpat Gawali (B190582017)</a:t>
            </a:r>
            <a:endParaRPr lang="en-US" sz="2000" i="1" dirty="0">
              <a:solidFill>
                <a:srgbClr val="E46C0A"/>
              </a:solidFill>
              <a:latin typeface="Cambria" panose="02040503050406030204" pitchFamily="18" charset="0"/>
              <a:ea typeface="Cambria" panose="02040503050406030204" pitchFamily="18" charset="0"/>
            </a:endParaRPr>
          </a:p>
          <a:p>
            <a:pPr algn="ctr"/>
            <a:r>
              <a:rPr lang="en-US" sz="2000" b="1" i="1" dirty="0">
                <a:solidFill>
                  <a:srgbClr val="E46C0A"/>
                </a:solidFill>
                <a:latin typeface="Cambria" panose="02040503050406030204" pitchFamily="18" charset="0"/>
                <a:ea typeface="Cambria" panose="02040503050406030204" pitchFamily="18" charset="0"/>
              </a:rPr>
              <a:t>Gayatri Vinod Ushir (B190582069)</a:t>
            </a:r>
            <a:endParaRPr lang="en-US" sz="2000" i="1" dirty="0">
              <a:solidFill>
                <a:srgbClr val="E46C0A"/>
              </a:solidFill>
              <a:latin typeface="Cambria" panose="02040503050406030204" pitchFamily="18" charset="0"/>
              <a:ea typeface="Cambria" panose="02040503050406030204" pitchFamily="18" charset="0"/>
            </a:endParaRPr>
          </a:p>
        </p:txBody>
      </p:sp>
      <p:sp>
        <p:nvSpPr>
          <p:cNvPr id="1048601" name="Rectangle 19"/>
          <p:cNvSpPr/>
          <p:nvPr/>
        </p:nvSpPr>
        <p:spPr>
          <a:xfrm>
            <a:off x="3411681" y="4401090"/>
            <a:ext cx="6357966" cy="369332"/>
          </a:xfrm>
          <a:prstGeom prst="rect">
            <a:avLst/>
          </a:prstGeom>
        </p:spPr>
        <p:txBody>
          <a:bodyPr wrap="square">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b="1" dirty="0">
                <a:latin typeface="Cambria" panose="02040503050406030204" pitchFamily="18" charset="0"/>
                <a:ea typeface="Cambria" panose="02040503050406030204" pitchFamily="18" charset="0"/>
              </a:rPr>
              <a:t>Department of Artificial Intelligence &amp; Data Science</a:t>
            </a:r>
            <a:endParaRPr lang="en-US" b="1" dirty="0">
              <a:latin typeface="Cambria" panose="02040503050406030204" pitchFamily="18" charset="0"/>
              <a:ea typeface="Cambria" panose="02040503050406030204" pitchFamily="18" charset="0"/>
            </a:endParaRPr>
          </a:p>
        </p:txBody>
      </p:sp>
      <p:pic>
        <p:nvPicPr>
          <p:cNvPr id="2097156" name="Picture 18" descr="mcoerc.png"/>
          <p:cNvPicPr/>
          <p:nvPr/>
        </p:nvPicPr>
        <p:blipFill>
          <a:blip r:embed="rId1" cstate="print"/>
          <a:stretch>
            <a:fillRect/>
          </a:stretch>
        </p:blipFill>
        <p:spPr>
          <a:xfrm>
            <a:off x="5778675" y="4770422"/>
            <a:ext cx="855467" cy="976845"/>
          </a:xfrm>
          <a:prstGeom prst="rect">
            <a:avLst/>
          </a:prstGeom>
        </p:spPr>
      </p:pic>
      <p:sp>
        <p:nvSpPr>
          <p:cNvPr id="1048602" name="Rectangle 17"/>
          <p:cNvSpPr/>
          <p:nvPr/>
        </p:nvSpPr>
        <p:spPr>
          <a:xfrm>
            <a:off x="2939208" y="5558622"/>
            <a:ext cx="6830438" cy="1005839"/>
          </a:xfrm>
          <a:prstGeom prst="rect">
            <a:avLst/>
          </a:prstGeom>
        </p:spPr>
        <p:txBody>
          <a:bodyPr wrap="none">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lnSpc>
                <a:spcPct val="150000"/>
              </a:lnSpc>
            </a:pPr>
            <a:r>
              <a:rPr lang="en-US" sz="2000" b="1" dirty="0" err="1">
                <a:latin typeface="Cambria" panose="02040503050406030204" pitchFamily="18" charset="0"/>
                <a:ea typeface="Cambria" panose="02040503050406030204" pitchFamily="18" charset="0"/>
              </a:rPr>
              <a:t>Matoshri</a:t>
            </a:r>
            <a:r>
              <a:rPr lang="en-US" sz="2000" b="1" dirty="0">
                <a:latin typeface="Cambria" panose="02040503050406030204" pitchFamily="18" charset="0"/>
                <a:ea typeface="Cambria" panose="02040503050406030204" pitchFamily="18" charset="0"/>
              </a:rPr>
              <a:t> College of Engineering &amp; Research Centre, </a:t>
            </a:r>
            <a:r>
              <a:rPr lang="en-US" sz="2000" b="1" dirty="0" err="1">
                <a:latin typeface="Cambria" panose="02040503050406030204" pitchFamily="18" charset="0"/>
                <a:ea typeface="Cambria" panose="02040503050406030204" pitchFamily="18" charset="0"/>
              </a:rPr>
              <a:t>Nashik</a:t>
            </a:r>
            <a:endParaRPr lang="en-US" sz="2000" b="1" dirty="0">
              <a:latin typeface="Cambria" panose="02040503050406030204" pitchFamily="18" charset="0"/>
              <a:ea typeface="Cambria" panose="02040503050406030204" pitchFamily="18" charset="0"/>
            </a:endParaRPr>
          </a:p>
          <a:p>
            <a:pPr algn="ctr">
              <a:lnSpc>
                <a:spcPct val="150000"/>
              </a:lnSpc>
            </a:pPr>
            <a:r>
              <a:rPr lang="en-US" sz="2000" b="1" dirty="0">
                <a:latin typeface="Cambria" panose="02040503050406030204" pitchFamily="18" charset="0"/>
                <a:ea typeface="Cambria" panose="02040503050406030204" pitchFamily="18" charset="0"/>
              </a:rPr>
              <a:t>2023-2024 </a:t>
            </a:r>
            <a:endParaRPr lang="en-US" sz="2000"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fractur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6" name="图文框 41"/>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27" name="Title 1"/>
          <p:cNvSpPr>
            <a:spLocks noGrp="1"/>
          </p:cNvSpPr>
          <p:nvPr/>
        </p:nvSpPr>
        <p:spPr>
          <a:xfrm>
            <a:off x="277448" y="253001"/>
            <a:ext cx="11637102" cy="875854"/>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3600" b="1" dirty="0">
                <a:latin typeface="Arial Narrow" panose="020B0606020202030204" pitchFamily="34" charset="0"/>
                <a:ea typeface="Cambria" panose="02040503050406030204" pitchFamily="18" charset="0"/>
              </a:rPr>
              <a:t>Algorithms </a:t>
            </a:r>
            <a:endParaRPr lang="en-US" sz="3600" b="1" dirty="0">
              <a:latin typeface="Cambria" panose="02040503050406030204" pitchFamily="18" charset="0"/>
              <a:ea typeface="Cambria" panose="02040503050406030204" pitchFamily="18" charset="0"/>
            </a:endParaRPr>
          </a:p>
        </p:txBody>
      </p:sp>
      <p:pic>
        <p:nvPicPr>
          <p:cNvPr id="2097166" name="Picture 13" descr="mcoerc.png"/>
          <p:cNvPicPr/>
          <p:nvPr/>
        </p:nvPicPr>
        <p:blipFill>
          <a:blip r:embed="rId1" cstate="print"/>
          <a:stretch>
            <a:fillRect/>
          </a:stretch>
        </p:blipFill>
        <p:spPr>
          <a:xfrm>
            <a:off x="389122" y="442554"/>
            <a:ext cx="630535" cy="720000"/>
          </a:xfrm>
          <a:prstGeom prst="rect">
            <a:avLst/>
          </a:prstGeom>
        </p:spPr>
      </p:pic>
      <p:sp>
        <p:nvSpPr>
          <p:cNvPr id="1048628" name="TextBox 1048609"/>
          <p:cNvSpPr txBox="1"/>
          <p:nvPr/>
        </p:nvSpPr>
        <p:spPr>
          <a:xfrm>
            <a:off x="431084" y="1162554"/>
            <a:ext cx="5749637" cy="5105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b="1" dirty="0">
                <a:solidFill>
                  <a:srgbClr val="000000"/>
                </a:solidFill>
                <a:latin typeface="Arial" panose="020B0604020202020204"/>
              </a:rPr>
              <a:t>1.Convolutional Neural Network</a:t>
            </a:r>
            <a:endParaRPr lang="en-US" sz="2800" b="1" dirty="0">
              <a:solidFill>
                <a:srgbClr val="000000"/>
              </a:solidFill>
              <a:latin typeface="Arial" panose="020B0604020202020204"/>
            </a:endParaRPr>
          </a:p>
        </p:txBody>
      </p:sp>
      <p:sp>
        <p:nvSpPr>
          <p:cNvPr id="1048629" name="TextBox 1048610"/>
          <p:cNvSpPr txBox="1"/>
          <p:nvPr/>
        </p:nvSpPr>
        <p:spPr>
          <a:xfrm>
            <a:off x="694055" y="1639570"/>
            <a:ext cx="10842625" cy="4547235"/>
          </a:xfrm>
          <a:prstGeom prst="rect">
            <a:avLst/>
          </a:prstGeom>
        </p:spPr>
        <p:txBody>
          <a:bodyPr wrap="square" rtlCol="0">
            <a:no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0" indent="0" algn="just">
              <a:buNone/>
            </a:pPr>
            <a:r>
              <a:rPr lang="en-US" sz="2400" b="1" dirty="0">
                <a:solidFill>
                  <a:srgbClr val="000000"/>
                </a:solidFill>
                <a:latin typeface="Arial" panose="020B0604020202020204"/>
              </a:rPr>
              <a:t>Step 1:Convolution layers</a:t>
            </a:r>
            <a:r>
              <a:rPr lang="en-US" sz="2400" b="1" dirty="0">
                <a:solidFill>
                  <a:srgbClr val="000000"/>
                </a:solidFill>
                <a:latin typeface="Arial" panose="020B0604020202020204"/>
              </a:rPr>
              <a:t>:</a:t>
            </a:r>
            <a:r>
              <a:rPr lang="en-US" sz="2400" b="1" dirty="0">
                <a:solidFill>
                  <a:srgbClr val="000000"/>
                </a:solidFill>
                <a:latin typeface="Arial" panose="020B0604020202020204"/>
              </a:rPr>
              <a:t> </a:t>
            </a:r>
            <a:r>
              <a:rPr lang="en-US" sz="2400" b="0" dirty="0">
                <a:solidFill>
                  <a:srgbClr val="000000"/>
                </a:solidFill>
                <a:latin typeface="Arial" panose="020B0604020202020204"/>
              </a:rPr>
              <a:t>A C</a:t>
            </a:r>
            <a:r>
              <a:rPr lang="en-US" sz="2400" b="0" dirty="0">
                <a:solidFill>
                  <a:srgbClr val="000000"/>
                </a:solidFill>
                <a:latin typeface="Arial" panose="020B0604020202020204"/>
              </a:rPr>
              <a:t>N</a:t>
            </a:r>
            <a:r>
              <a:rPr lang="en-US" sz="2400" b="0" dirty="0">
                <a:solidFill>
                  <a:srgbClr val="000000"/>
                </a:solidFill>
                <a:latin typeface="Arial" panose="020B0604020202020204"/>
              </a:rPr>
              <a:t>N</a:t>
            </a:r>
            <a:r>
              <a:rPr lang="en-US" sz="2400" b="0" dirty="0">
                <a:solidFill>
                  <a:srgbClr val="000000"/>
                </a:solidFill>
                <a:latin typeface="Arial" panose="020B0604020202020204"/>
              </a:rPr>
              <a:t> lay</a:t>
            </a:r>
            <a:r>
              <a:rPr lang="en-US" sz="2400" b="0" dirty="0">
                <a:solidFill>
                  <a:srgbClr val="000000"/>
                </a:solidFill>
                <a:latin typeface="Arial" panose="020B0604020202020204"/>
              </a:rPr>
              <a:t>e</a:t>
            </a:r>
            <a:r>
              <a:rPr lang="en-US" sz="2400" b="0" dirty="0">
                <a:solidFill>
                  <a:srgbClr val="000000"/>
                </a:solidFill>
                <a:latin typeface="Arial" panose="020B0604020202020204"/>
              </a:rPr>
              <a:t>r</a:t>
            </a:r>
            <a:r>
              <a:rPr lang="en-US" sz="2400" b="0" dirty="0">
                <a:solidFill>
                  <a:srgbClr val="000000"/>
                </a:solidFill>
                <a:latin typeface="Arial" panose="020B0604020202020204"/>
              </a:rPr>
              <a:t> </a:t>
            </a:r>
            <a:r>
              <a:rPr lang="en-US" sz="2400" b="0" dirty="0">
                <a:solidFill>
                  <a:srgbClr val="000000"/>
                </a:solidFill>
                <a:latin typeface="Arial" panose="020B0604020202020204"/>
              </a:rPr>
              <a:t>that performs feature extraction, which consists of a combination of linear and nonlinear</a:t>
            </a:r>
            <a:r>
              <a:rPr lang="en-US" sz="2400" b="0" dirty="0">
                <a:solidFill>
                  <a:srgbClr val="000000"/>
                </a:solidFill>
                <a:latin typeface="Arial" panose="020B0604020202020204"/>
              </a:rPr>
              <a:t> </a:t>
            </a:r>
            <a:r>
              <a:rPr lang="en-US" altLang="en-US" sz="2400" b="0" dirty="0">
                <a:solidFill>
                  <a:srgbClr val="000000"/>
                </a:solidFill>
                <a:latin typeface="Arial" panose="020B0604020202020204"/>
              </a:rPr>
              <a:t>o</a:t>
            </a:r>
            <a:r>
              <a:rPr lang="en-US" altLang="en-US" sz="2400" b="0" dirty="0">
                <a:solidFill>
                  <a:srgbClr val="000000"/>
                </a:solidFill>
                <a:latin typeface="Arial" panose="020B0604020202020204"/>
              </a:rPr>
              <a:t>p</a:t>
            </a:r>
            <a:r>
              <a:rPr lang="en-US" altLang="en-US" sz="2400" b="0" dirty="0">
                <a:solidFill>
                  <a:srgbClr val="000000"/>
                </a:solidFill>
                <a:latin typeface="Arial" panose="020B0604020202020204"/>
              </a:rPr>
              <a:t>e</a:t>
            </a:r>
            <a:r>
              <a:rPr lang="en-US" altLang="en-US" sz="2400" b="0" dirty="0">
                <a:solidFill>
                  <a:srgbClr val="000000"/>
                </a:solidFill>
                <a:latin typeface="Arial" panose="020B0604020202020204"/>
              </a:rPr>
              <a:t>r</a:t>
            </a:r>
            <a:r>
              <a:rPr lang="en-US" altLang="en-US" sz="2400" b="0" dirty="0">
                <a:solidFill>
                  <a:srgbClr val="000000"/>
                </a:solidFill>
                <a:latin typeface="Arial" panose="020B0604020202020204"/>
              </a:rPr>
              <a:t>a</a:t>
            </a:r>
            <a:r>
              <a:rPr lang="en-US" altLang="en-US" sz="2400" b="0" dirty="0">
                <a:solidFill>
                  <a:srgbClr val="000000"/>
                </a:solidFill>
                <a:latin typeface="Arial" panose="020B0604020202020204"/>
              </a:rPr>
              <a:t>tions</a:t>
            </a:r>
            <a:r>
              <a:rPr lang="en-US" altLang="en-US" sz="2400" b="1" dirty="0">
                <a:solidFill>
                  <a:srgbClr val="000000"/>
                </a:solidFill>
                <a:latin typeface="Arial" panose="020B0604020202020204"/>
              </a:rPr>
              <a:t> </a:t>
            </a:r>
            <a:r>
              <a:rPr lang="en-US" altLang="en-US" sz="2400" b="1" dirty="0">
                <a:solidFill>
                  <a:srgbClr val="000000"/>
                </a:solidFill>
                <a:latin typeface="Arial" panose="020B0604020202020204"/>
              </a:rPr>
              <a:t>.</a:t>
            </a:r>
            <a:endParaRPr lang="zh-CN" altLang="en-US" b="1"/>
          </a:p>
          <a:p>
            <a:pPr marL="0" indent="0" algn="just">
              <a:buNone/>
            </a:pPr>
            <a:endParaRPr lang="zh-CN" altLang="en-US" b="1"/>
          </a:p>
          <a:p>
            <a:pPr marL="0" indent="0" algn="just">
              <a:buNone/>
            </a:pPr>
            <a:r>
              <a:rPr lang="en-US" sz="2400" b="1" dirty="0">
                <a:solidFill>
                  <a:srgbClr val="000000"/>
                </a:solidFill>
                <a:latin typeface="Arial" panose="020B0604020202020204"/>
              </a:rPr>
              <a:t>Step 2:Nonlinear activation function</a:t>
            </a:r>
            <a:r>
              <a:rPr lang="en-US" sz="2400" b="1" dirty="0">
                <a:solidFill>
                  <a:srgbClr val="000000"/>
                </a:solidFill>
                <a:latin typeface="Arial" panose="020B0604020202020204"/>
              </a:rPr>
              <a:t>:</a:t>
            </a:r>
            <a:r>
              <a:rPr lang="en-US" sz="2400" b="0" dirty="0">
                <a:solidFill>
                  <a:srgbClr val="000000"/>
                </a:solidFill>
                <a:latin typeface="Arial" panose="020B0604020202020204"/>
              </a:rPr>
              <a:t>The outputs of a linear operation suc</a:t>
            </a:r>
            <a:r>
              <a:rPr lang="en-US" sz="2400" b="0" dirty="0">
                <a:solidFill>
                  <a:srgbClr val="000000"/>
                </a:solidFill>
                <a:latin typeface="Arial" panose="020B0604020202020204"/>
              </a:rPr>
              <a:t>h</a:t>
            </a:r>
            <a:r>
              <a:rPr lang="en-US" sz="2400" b="0" dirty="0">
                <a:solidFill>
                  <a:srgbClr val="000000"/>
                </a:solidFill>
                <a:latin typeface="Arial" panose="020B0604020202020204"/>
              </a:rPr>
              <a:t> </a:t>
            </a:r>
            <a:r>
              <a:rPr lang="en-US" sz="2400" b="0" dirty="0">
                <a:solidFill>
                  <a:srgbClr val="000000"/>
                </a:solidFill>
                <a:latin typeface="Arial" panose="020B0604020202020204"/>
              </a:rPr>
              <a:t>a</a:t>
            </a:r>
            <a:r>
              <a:rPr lang="en-US" sz="2400" b="0" dirty="0">
                <a:solidFill>
                  <a:srgbClr val="000000"/>
                </a:solidFill>
                <a:latin typeface="Arial" panose="020B0604020202020204"/>
              </a:rPr>
              <a:t>s</a:t>
            </a:r>
            <a:r>
              <a:rPr lang="en-US" sz="2400" b="0" dirty="0">
                <a:solidFill>
                  <a:srgbClr val="000000"/>
                </a:solidFill>
                <a:latin typeface="Arial" panose="020B0604020202020204"/>
              </a:rPr>
              <a:t> </a:t>
            </a:r>
            <a:r>
              <a:rPr lang="en-US" sz="2400" b="0" dirty="0">
                <a:solidFill>
                  <a:srgbClr val="000000"/>
                </a:solidFill>
                <a:latin typeface="Arial" panose="020B0604020202020204"/>
              </a:rPr>
              <a:t>passed </a:t>
            </a:r>
            <a:r>
              <a:rPr lang="en-US" sz="2400" b="0" dirty="0">
                <a:solidFill>
                  <a:srgbClr val="000000"/>
                </a:solidFill>
                <a:latin typeface="Arial" panose="020B0604020202020204"/>
              </a:rPr>
              <a:t>a nonlinear activation function</a:t>
            </a:r>
            <a:r>
              <a:rPr lang="en-US" sz="2400" b="0" dirty="0">
                <a:solidFill>
                  <a:srgbClr val="000000"/>
                </a:solidFill>
                <a:latin typeface="Arial" panose="020B0604020202020204"/>
              </a:rPr>
              <a:t> </a:t>
            </a:r>
            <a:r>
              <a:rPr lang="en-US" sz="2400" b="0" dirty="0">
                <a:solidFill>
                  <a:srgbClr val="000000"/>
                </a:solidFill>
                <a:latin typeface="Arial" panose="020B0604020202020204"/>
              </a:rPr>
              <a:t>t</a:t>
            </a:r>
            <a:r>
              <a:rPr lang="en-US" sz="2400" b="0" dirty="0">
                <a:solidFill>
                  <a:srgbClr val="000000"/>
                </a:solidFill>
                <a:latin typeface="Arial" panose="020B0604020202020204"/>
              </a:rPr>
              <a:t>h</a:t>
            </a:r>
            <a:r>
              <a:rPr lang="en-US" sz="2400" b="0" dirty="0">
                <a:solidFill>
                  <a:srgbClr val="000000"/>
                </a:solidFill>
                <a:latin typeface="Arial" panose="020B0604020202020204"/>
              </a:rPr>
              <a:t>e</a:t>
            </a:r>
            <a:r>
              <a:rPr lang="en-US" sz="2400" b="0" dirty="0">
                <a:solidFill>
                  <a:srgbClr val="000000"/>
                </a:solidFill>
                <a:latin typeface="Arial" panose="020B0604020202020204"/>
              </a:rPr>
              <a:t>y</a:t>
            </a:r>
            <a:r>
              <a:rPr lang="en-US" sz="2400" b="0" dirty="0">
                <a:solidFill>
                  <a:srgbClr val="000000"/>
                </a:solidFill>
                <a:latin typeface="Arial" panose="020B0604020202020204"/>
              </a:rPr>
              <a:t> </a:t>
            </a:r>
            <a:r>
              <a:rPr lang="en-US" sz="2400" b="0" dirty="0">
                <a:solidFill>
                  <a:srgbClr val="000000"/>
                </a:solidFill>
                <a:latin typeface="Arial" panose="020B0604020202020204"/>
              </a:rPr>
              <a:t>are </a:t>
            </a:r>
            <a:r>
              <a:rPr lang="en-US" sz="2400" b="0" dirty="0">
                <a:solidFill>
                  <a:srgbClr val="000000"/>
                </a:solidFill>
                <a:latin typeface="Arial" panose="020B0604020202020204"/>
              </a:rPr>
              <a:t>c</a:t>
            </a:r>
            <a:r>
              <a:rPr lang="en-US" sz="2400" b="0" dirty="0">
                <a:solidFill>
                  <a:srgbClr val="000000"/>
                </a:solidFill>
                <a:latin typeface="Arial" panose="020B0604020202020204"/>
              </a:rPr>
              <a:t>o</a:t>
            </a:r>
            <a:r>
              <a:rPr lang="en-US" sz="2400" b="0" dirty="0">
                <a:solidFill>
                  <a:srgbClr val="000000"/>
                </a:solidFill>
                <a:latin typeface="Arial" panose="020B0604020202020204"/>
              </a:rPr>
              <a:t>m</a:t>
            </a:r>
            <a:r>
              <a:rPr lang="en-US" sz="2400" b="0" dirty="0">
                <a:solidFill>
                  <a:srgbClr val="000000"/>
                </a:solidFill>
                <a:latin typeface="Arial" panose="020B0604020202020204"/>
              </a:rPr>
              <a:t>m</a:t>
            </a:r>
            <a:r>
              <a:rPr lang="en-US" sz="2400" b="0" dirty="0">
                <a:solidFill>
                  <a:srgbClr val="000000"/>
                </a:solidFill>
                <a:latin typeface="Arial" panose="020B0604020202020204"/>
              </a:rPr>
              <a:t>o</a:t>
            </a:r>
            <a:r>
              <a:rPr lang="en-US" sz="2400" b="0" dirty="0">
                <a:solidFill>
                  <a:srgbClr val="000000"/>
                </a:solidFill>
                <a:latin typeface="Arial" panose="020B0604020202020204"/>
              </a:rPr>
              <a:t>n</a:t>
            </a:r>
            <a:r>
              <a:rPr lang="en-US" sz="2400" b="0" dirty="0">
                <a:solidFill>
                  <a:srgbClr val="000000"/>
                </a:solidFill>
                <a:latin typeface="Arial" panose="020B0604020202020204"/>
              </a:rPr>
              <a:t>ly </a:t>
            </a:r>
            <a:r>
              <a:rPr lang="en-US" sz="2400" b="0" dirty="0">
                <a:solidFill>
                  <a:srgbClr val="000000"/>
                </a:solidFill>
                <a:latin typeface="Arial" panose="020B0604020202020204"/>
              </a:rPr>
              <a:t>u</a:t>
            </a:r>
            <a:r>
              <a:rPr lang="en-US" sz="2400" b="0" dirty="0">
                <a:solidFill>
                  <a:srgbClr val="000000"/>
                </a:solidFill>
                <a:latin typeface="Arial" panose="020B0604020202020204"/>
              </a:rPr>
              <a:t>s</a:t>
            </a:r>
            <a:r>
              <a:rPr lang="en-US" sz="2400" b="0" dirty="0">
                <a:solidFill>
                  <a:srgbClr val="000000"/>
                </a:solidFill>
                <a:latin typeface="Arial" panose="020B0604020202020204"/>
              </a:rPr>
              <a:t>e</a:t>
            </a:r>
            <a:r>
              <a:rPr lang="en-US" sz="2400" b="0" dirty="0">
                <a:solidFill>
                  <a:srgbClr val="000000"/>
                </a:solidFill>
                <a:latin typeface="Arial" panose="020B0604020202020204"/>
              </a:rPr>
              <a:t>d</a:t>
            </a:r>
            <a:r>
              <a:rPr lang="en-US" sz="2400" b="0" dirty="0">
                <a:solidFill>
                  <a:srgbClr val="000000"/>
                </a:solidFill>
                <a:latin typeface="Arial" panose="020B0604020202020204"/>
              </a:rPr>
              <a:t> </a:t>
            </a:r>
            <a:r>
              <a:rPr lang="en-US" sz="2400" b="0" dirty="0">
                <a:solidFill>
                  <a:srgbClr val="000000"/>
                </a:solidFill>
                <a:latin typeface="Arial" panose="020B0604020202020204"/>
              </a:rPr>
              <a:t>r</a:t>
            </a:r>
            <a:r>
              <a:rPr lang="en-US" sz="2400" b="0" dirty="0">
                <a:solidFill>
                  <a:srgbClr val="000000"/>
                </a:solidFill>
                <a:latin typeface="Arial" panose="020B0604020202020204"/>
              </a:rPr>
              <a:t>e</a:t>
            </a:r>
            <a:r>
              <a:rPr lang="en-US" sz="2400" b="0" dirty="0">
                <a:solidFill>
                  <a:srgbClr val="000000"/>
                </a:solidFill>
                <a:latin typeface="Arial" panose="020B0604020202020204"/>
              </a:rPr>
              <a:t>c</a:t>
            </a:r>
            <a:r>
              <a:rPr lang="en-US" sz="2400" b="0" dirty="0">
                <a:solidFill>
                  <a:srgbClr val="000000"/>
                </a:solidFill>
                <a:latin typeface="Arial" panose="020B0604020202020204"/>
              </a:rPr>
              <a:t>t</a:t>
            </a:r>
            <a:r>
              <a:rPr lang="en-US" sz="2400" b="0" dirty="0">
                <a:solidFill>
                  <a:srgbClr val="000000"/>
                </a:solidFill>
                <a:latin typeface="Arial" panose="020B0604020202020204"/>
              </a:rPr>
              <a:t>i</a:t>
            </a:r>
            <a:r>
              <a:rPr lang="en-US" sz="2400" b="0" dirty="0">
                <a:solidFill>
                  <a:srgbClr val="000000"/>
                </a:solidFill>
                <a:latin typeface="Arial" panose="020B0604020202020204"/>
              </a:rPr>
              <a:t>fied </a:t>
            </a:r>
            <a:r>
              <a:rPr lang="en-US" sz="2400" b="0" dirty="0">
                <a:solidFill>
                  <a:srgbClr val="000000"/>
                </a:solidFill>
                <a:latin typeface="Arial" panose="020B0604020202020204"/>
              </a:rPr>
              <a:t>linear unit (ReLU).</a:t>
            </a:r>
            <a:endParaRPr lang="en-US" sz="2400" b="1" dirty="0">
              <a:solidFill>
                <a:srgbClr val="000000"/>
              </a:solidFill>
              <a:latin typeface="Arial" panose="020B0604020202020204"/>
            </a:endParaRPr>
          </a:p>
          <a:p>
            <a:pPr marL="0" indent="0" algn="just">
              <a:buNone/>
            </a:pPr>
            <a:endParaRPr lang="en-US" sz="2400" b="1" dirty="0">
              <a:solidFill>
                <a:srgbClr val="000000"/>
              </a:solidFill>
              <a:latin typeface="Arial" panose="020B0604020202020204"/>
            </a:endParaRPr>
          </a:p>
          <a:p>
            <a:pPr marL="0" indent="0" algn="just">
              <a:buNone/>
            </a:pPr>
            <a:r>
              <a:rPr lang="en-US" sz="2400" b="1" dirty="0">
                <a:solidFill>
                  <a:srgbClr val="000000"/>
                </a:solidFill>
                <a:latin typeface="Arial" panose="020B0604020202020204"/>
              </a:rPr>
              <a:t>Step 3:Pooling layer</a:t>
            </a:r>
            <a:r>
              <a:rPr lang="en-US" sz="2400" b="1" dirty="0">
                <a:solidFill>
                  <a:srgbClr val="000000"/>
                </a:solidFill>
                <a:latin typeface="Arial" panose="020B0604020202020204"/>
              </a:rPr>
              <a:t> </a:t>
            </a:r>
            <a:r>
              <a:rPr lang="en-US" sz="2400" b="1" dirty="0">
                <a:solidFill>
                  <a:srgbClr val="000000"/>
                </a:solidFill>
                <a:latin typeface="Arial" panose="020B0604020202020204"/>
              </a:rPr>
              <a:t>:</a:t>
            </a:r>
            <a:r>
              <a:rPr lang="en-US" sz="2400" b="0" dirty="0">
                <a:solidFill>
                  <a:srgbClr val="000000"/>
                </a:solidFill>
                <a:latin typeface="Arial" panose="020B0604020202020204"/>
              </a:rPr>
              <a:t>A pooling layer provides a typical down sampling operation which reduces the in-plane</a:t>
            </a:r>
            <a:r>
              <a:rPr lang="en-US" sz="2400" b="0" dirty="0">
                <a:solidFill>
                  <a:srgbClr val="000000"/>
                </a:solidFill>
                <a:latin typeface="Arial" panose="020B0604020202020204"/>
              </a:rPr>
              <a:t> </a:t>
            </a:r>
            <a:r>
              <a:rPr lang="en-US" sz="2400" b="0" dirty="0">
                <a:solidFill>
                  <a:srgbClr val="000000"/>
                </a:solidFill>
                <a:latin typeface="Arial" panose="020B0604020202020204"/>
              </a:rPr>
              <a:t>dimensionality</a:t>
            </a:r>
            <a:r>
              <a:rPr lang="en-US" sz="2400" b="0" dirty="0">
                <a:solidFill>
                  <a:srgbClr val="000000"/>
                </a:solidFill>
                <a:latin typeface="Arial" panose="020B0604020202020204"/>
              </a:rPr>
              <a:t>.</a:t>
            </a:r>
            <a:endParaRPr lang="en-US" sz="2400" b="0" dirty="0">
              <a:solidFill>
                <a:srgbClr val="000000"/>
              </a:solidFill>
              <a:latin typeface="Arial" panose="020B0604020202020204"/>
            </a:endParaRPr>
          </a:p>
          <a:p>
            <a:pPr marL="0" indent="0" algn="just">
              <a:buNone/>
            </a:pPr>
            <a:endParaRPr lang="en-US" sz="2400" b="0" dirty="0">
              <a:solidFill>
                <a:srgbClr val="000000"/>
              </a:solidFill>
              <a:latin typeface="Arial" panose="020B0604020202020204"/>
            </a:endParaRPr>
          </a:p>
          <a:p>
            <a:pPr marL="0" indent="0" algn="just">
              <a:buNone/>
            </a:pPr>
            <a:r>
              <a:rPr lang="en-US" sz="2400" b="1" dirty="0">
                <a:solidFill>
                  <a:srgbClr val="000000"/>
                </a:solidFill>
                <a:latin typeface="Arial" panose="020B0604020202020204"/>
              </a:rPr>
              <a:t>Step 4:Fully connected layer</a:t>
            </a:r>
            <a:r>
              <a:rPr lang="en-US" sz="2400" b="1" dirty="0">
                <a:solidFill>
                  <a:srgbClr val="000000"/>
                </a:solidFill>
                <a:latin typeface="Arial" panose="020B0604020202020204"/>
              </a:rPr>
              <a:t> </a:t>
            </a:r>
            <a:r>
              <a:rPr lang="en-US" sz="2400" b="1" dirty="0">
                <a:solidFill>
                  <a:srgbClr val="000000"/>
                </a:solidFill>
                <a:latin typeface="Arial" panose="020B0604020202020204"/>
              </a:rPr>
              <a:t>:</a:t>
            </a:r>
            <a:r>
              <a:rPr lang="en-US" sz="2400" b="1" dirty="0">
                <a:solidFill>
                  <a:srgbClr val="000000"/>
                </a:solidFill>
                <a:latin typeface="Arial" panose="020B0604020202020204"/>
              </a:rPr>
              <a:t>: </a:t>
            </a:r>
            <a:r>
              <a:rPr lang="en-US" sz="2400" b="0" dirty="0">
                <a:solidFill>
                  <a:srgbClr val="000000"/>
                </a:solidFill>
                <a:latin typeface="Arial" panose="020B0604020202020204"/>
              </a:rPr>
              <a:t>The output feature maps of the final convolution or pooling layer is typically</a:t>
            </a:r>
            <a:r>
              <a:rPr lang="en-US" sz="2400" b="0" dirty="0">
                <a:solidFill>
                  <a:srgbClr val="000000"/>
                </a:solidFill>
                <a:latin typeface="Arial" panose="020B0604020202020204"/>
              </a:rPr>
              <a:t> </a:t>
            </a:r>
            <a:r>
              <a:rPr lang="en-US" sz="2400" b="0" dirty="0">
                <a:solidFill>
                  <a:srgbClr val="000000"/>
                </a:solidFill>
                <a:latin typeface="Arial" panose="020B0604020202020204"/>
              </a:rPr>
              <a:t>flattened</a:t>
            </a:r>
            <a:r>
              <a:rPr lang="en-US" sz="2400" b="1" dirty="0">
                <a:solidFill>
                  <a:srgbClr val="000000"/>
                </a:solidFill>
                <a:latin typeface="Arial" panose="020B0604020202020204"/>
              </a:rPr>
              <a:t>.</a:t>
            </a:r>
            <a:endParaRPr lang="en-US" sz="2400" b="0" dirty="0">
              <a:solidFill>
                <a:srgbClr val="000000"/>
              </a:solidFill>
              <a:latin typeface="Arial" panose="020B0604020202020204"/>
            </a:endParaRPr>
          </a:p>
          <a:p>
            <a:pPr marL="0" indent="0" algn="just">
              <a:buNone/>
            </a:pPr>
            <a:endParaRPr lang="en-US" sz="2400" b="0" dirty="0">
              <a:solidFill>
                <a:srgbClr val="000000"/>
              </a:solidFill>
              <a:latin typeface="Arial" panose="020B0604020202020204"/>
            </a:endParaRPr>
          </a:p>
          <a:p>
            <a:pPr marL="0" indent="0" algn="just">
              <a:buNone/>
            </a:pPr>
            <a:endParaRPr lang="en-US" sz="2400" b="1" dirty="0">
              <a:solidFill>
                <a:srgbClr val="000000"/>
              </a:solidFill>
              <a:latin typeface="Arial" panose="020B06040202020202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fractur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0" name="图文框 10"/>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31" name="Title 1"/>
          <p:cNvSpPr>
            <a:spLocks noGrp="1"/>
          </p:cNvSpPr>
          <p:nvPr/>
        </p:nvSpPr>
        <p:spPr>
          <a:xfrm>
            <a:off x="253365" y="207645"/>
            <a:ext cx="11664315" cy="1092835"/>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3600" b="1" dirty="0">
                <a:latin typeface="Arial Narrow" panose="020B0606020202030204" pitchFamily="34" charset="0"/>
                <a:ea typeface="Cambria" panose="02040503050406030204" pitchFamily="18" charset="0"/>
              </a:rPr>
              <a:t>Algorithms</a:t>
            </a:r>
            <a:endParaRPr lang="en-US" sz="2800" b="1" dirty="0">
              <a:latin typeface="Cambria" panose="02040503050406030204" pitchFamily="18" charset="0"/>
              <a:ea typeface="Cambria" panose="02040503050406030204" pitchFamily="18" charset="0"/>
            </a:endParaRPr>
          </a:p>
        </p:txBody>
      </p:sp>
      <p:pic>
        <p:nvPicPr>
          <p:cNvPr id="2097167" name="Picture 13" descr="mcoerc.png"/>
          <p:cNvPicPr/>
          <p:nvPr/>
        </p:nvPicPr>
        <p:blipFill>
          <a:blip r:embed="rId1" cstate="print"/>
          <a:stretch>
            <a:fillRect/>
          </a:stretch>
        </p:blipFill>
        <p:spPr>
          <a:xfrm>
            <a:off x="389122" y="442554"/>
            <a:ext cx="630535" cy="720000"/>
          </a:xfrm>
          <a:prstGeom prst="rect">
            <a:avLst/>
          </a:prstGeom>
        </p:spPr>
      </p:pic>
      <p:sp>
        <p:nvSpPr>
          <p:cNvPr id="1048632" name="TextBox 1048589"/>
          <p:cNvSpPr txBox="1"/>
          <p:nvPr/>
        </p:nvSpPr>
        <p:spPr>
          <a:xfrm>
            <a:off x="397604" y="1356359"/>
            <a:ext cx="11396792" cy="3977641"/>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b="1">
                <a:solidFill>
                  <a:srgbClr val="000000"/>
                </a:solidFill>
                <a:latin typeface="Arial" panose="020B0604020202020204"/>
              </a:rPr>
              <a:t>2.Haar Cascade Algorithm</a:t>
            </a:r>
            <a:endParaRPr lang="en-US" sz="2800" b="1">
              <a:solidFill>
                <a:srgbClr val="000000"/>
              </a:solidFill>
              <a:latin typeface="Arial" panose="020B0604020202020204"/>
            </a:endParaRPr>
          </a:p>
          <a:p>
            <a:endParaRPr lang="zh-CN" altLang="en-US"/>
          </a:p>
          <a:p>
            <a:pPr algn="just"/>
            <a:r>
              <a:rPr lang="en-US" altLang="en-US" sz="2400" b="1">
                <a:solidFill>
                  <a:srgbClr val="000000"/>
                </a:solidFill>
                <a:latin typeface="Arial" panose="020B0604020202020204"/>
              </a:rPr>
              <a:t>Step 1:</a:t>
            </a:r>
            <a:r>
              <a:rPr lang="en-US" altLang="en-US" sz="2400" b="1">
                <a:solidFill>
                  <a:srgbClr val="000000"/>
                </a:solidFill>
                <a:latin typeface="Arial" panose="020B0604020202020204"/>
              </a:rPr>
              <a:t>Haar Features Calculation: </a:t>
            </a:r>
            <a:r>
              <a:rPr lang="en-US" altLang="en-US" sz="2400" b="0">
                <a:solidFill>
                  <a:srgbClr val="000000"/>
                </a:solidFill>
                <a:latin typeface="Arial" panose="020B0604020202020204"/>
              </a:rPr>
              <a:t>Gathering the Haar features is the first stage.</a:t>
            </a:r>
            <a:endParaRPr lang="zh-CN" altLang="en-US" sz="2400"/>
          </a:p>
          <a:p>
            <a:pPr algn="just"/>
            <a:endParaRPr lang="zh-CN" altLang="en-US" sz="2400"/>
          </a:p>
          <a:p>
            <a:pPr algn="just"/>
            <a:r>
              <a:rPr lang="en-US" altLang="en-US" sz="2400" b="1">
                <a:solidFill>
                  <a:srgbClr val="000000"/>
                </a:solidFill>
                <a:latin typeface="Arial" panose="020B0604020202020204"/>
              </a:rPr>
              <a:t>Step 2:Integral Image Creation:</a:t>
            </a:r>
            <a:r>
              <a:rPr lang="en-US" altLang="en-US" sz="2400" b="0">
                <a:solidFill>
                  <a:srgbClr val="000000"/>
                </a:solidFill>
                <a:latin typeface="Arial" panose="020B0604020202020204"/>
              </a:rPr>
              <a:t> Creating Integral Images reduces the calculation.</a:t>
            </a:r>
            <a:endParaRPr lang="zh-CN" altLang="en-US" sz="2400"/>
          </a:p>
          <a:p>
            <a:pPr algn="just"/>
            <a:endParaRPr lang="zh-CN" altLang="en-US" sz="2400"/>
          </a:p>
          <a:p>
            <a:pPr algn="just"/>
            <a:r>
              <a:rPr lang="en-US" altLang="en-US" sz="2400" b="1">
                <a:solidFill>
                  <a:srgbClr val="000000"/>
                </a:solidFill>
                <a:latin typeface="Arial" panose="020B0604020202020204"/>
              </a:rPr>
              <a:t>Step 3:Adaboost Training:</a:t>
            </a:r>
            <a:r>
              <a:rPr lang="en-US" altLang="en-US" sz="2400" b="0">
                <a:solidFill>
                  <a:srgbClr val="000000"/>
                </a:solidFill>
                <a:latin typeface="Arial" panose="020B0604020202020204"/>
              </a:rPr>
              <a:t> The ”weak classifiers” are combined by Adaboost Training to produce a ”strong </a:t>
            </a:r>
            <a:r>
              <a:rPr lang="en-US" altLang="en-US" sz="2400" b="0">
                <a:solidFill>
                  <a:srgbClr val="000000"/>
                </a:solidFill>
                <a:latin typeface="Arial" panose="020B0604020202020204"/>
              </a:rPr>
              <a:t>classifier” that the object detection method can use.</a:t>
            </a:r>
            <a:endParaRPr lang="en-US" altLang="en-US" sz="2400" b="0">
              <a:solidFill>
                <a:srgbClr val="000000"/>
              </a:solidFill>
              <a:latin typeface="Arial" panose="020B0604020202020204"/>
            </a:endParaRPr>
          </a:p>
          <a:p>
            <a:pPr algn="just"/>
            <a:endParaRPr lang="zh-CN" altLang="en-US" sz="2400"/>
          </a:p>
          <a:p>
            <a:pPr algn="just"/>
            <a:r>
              <a:rPr lang="en-US" altLang="en-US" sz="2400" b="1">
                <a:solidFill>
                  <a:srgbClr val="000000"/>
                </a:solidFill>
                <a:latin typeface="Arial" panose="020B0604020202020204"/>
              </a:rPr>
              <a:t>Step 4:Cascading Classifiers Implementation:</a:t>
            </a:r>
            <a:r>
              <a:rPr lang="en-US" altLang="en-US" sz="2400" b="0">
                <a:solidFill>
                  <a:srgbClr val="000000"/>
                </a:solidFill>
                <a:latin typeface="Arial" panose="020B0604020202020204"/>
              </a:rPr>
              <a:t> Every sage at this point is actually a group of inexperi-enced students.</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250">
        <p14:shre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3" name="图文框 10"/>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34" name="Title 1"/>
          <p:cNvSpPr>
            <a:spLocks noGrp="1"/>
          </p:cNvSpPr>
          <p:nvPr/>
        </p:nvSpPr>
        <p:spPr>
          <a:xfrm>
            <a:off x="179122" y="212570"/>
            <a:ext cx="11833756" cy="1084759"/>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3600" b="1" dirty="0">
                <a:latin typeface="Arial Narrow" panose="020B0606020202030204" pitchFamily="34" charset="0"/>
                <a:ea typeface="Cambria" panose="02040503050406030204" pitchFamily="18" charset="0"/>
              </a:rPr>
              <a:t>D</a:t>
            </a:r>
            <a:r>
              <a:rPr lang="en-US" sz="3600" b="1" dirty="0">
                <a:latin typeface="Arial Narrow" panose="020B0606020202030204" pitchFamily="34" charset="0"/>
                <a:ea typeface="Cambria" panose="02040503050406030204" pitchFamily="18" charset="0"/>
              </a:rPr>
              <a:t>e</a:t>
            </a:r>
            <a:r>
              <a:rPr lang="en-US" sz="3600" b="1" dirty="0">
                <a:latin typeface="Arial Narrow" panose="020B0606020202030204" pitchFamily="34" charset="0"/>
                <a:ea typeface="Cambria" panose="02040503050406030204" pitchFamily="18" charset="0"/>
              </a:rPr>
              <a:t>s</a:t>
            </a:r>
            <a:r>
              <a:rPr lang="en-US" sz="3600" b="1" dirty="0">
                <a:latin typeface="Arial Narrow" panose="020B0606020202030204" pitchFamily="34" charset="0"/>
                <a:ea typeface="Cambria" panose="02040503050406030204" pitchFamily="18" charset="0"/>
              </a:rPr>
              <a:t>i</a:t>
            </a:r>
            <a:r>
              <a:rPr lang="en-US" sz="3600" b="1" dirty="0">
                <a:latin typeface="Arial Narrow" panose="020B0606020202030204" pitchFamily="34" charset="0"/>
                <a:ea typeface="Cambria" panose="02040503050406030204" pitchFamily="18" charset="0"/>
              </a:rPr>
              <a:t>gn </a:t>
            </a:r>
            <a:endParaRPr lang="en-US" sz="2800" b="1" dirty="0">
              <a:latin typeface="Cambria" panose="02040503050406030204" pitchFamily="18" charset="0"/>
              <a:ea typeface="Cambria" panose="02040503050406030204" pitchFamily="18" charset="0"/>
            </a:endParaRPr>
          </a:p>
        </p:txBody>
      </p:sp>
      <p:pic>
        <p:nvPicPr>
          <p:cNvPr id="2097168" name="Picture 13" descr="mcoerc.png"/>
          <p:cNvPicPr/>
          <p:nvPr/>
        </p:nvPicPr>
        <p:blipFill>
          <a:blip r:embed="rId1" cstate="print"/>
          <a:stretch>
            <a:fillRect/>
          </a:stretch>
        </p:blipFill>
        <p:spPr>
          <a:xfrm>
            <a:off x="389122" y="442554"/>
            <a:ext cx="630535" cy="720000"/>
          </a:xfrm>
          <a:prstGeom prst="rect">
            <a:avLst/>
          </a:prstGeom>
        </p:spPr>
      </p:pic>
      <p:sp>
        <p:nvSpPr>
          <p:cNvPr id="1048635" name="TextBox 1048589"/>
          <p:cNvSpPr txBox="1"/>
          <p:nvPr/>
        </p:nvSpPr>
        <p:spPr>
          <a:xfrm>
            <a:off x="704389" y="1527312"/>
            <a:ext cx="5143500" cy="5105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b="1">
                <a:solidFill>
                  <a:srgbClr val="000000"/>
                </a:solidFill>
                <a:latin typeface="Arial" panose="020B0604020202020204"/>
              </a:rPr>
              <a:t>1</a:t>
            </a:r>
            <a:r>
              <a:rPr lang="en-US" sz="2800" b="1">
                <a:solidFill>
                  <a:srgbClr val="000000"/>
                </a:solidFill>
                <a:latin typeface="Arial" panose="020B0604020202020204"/>
              </a:rPr>
              <a:t>.</a:t>
            </a:r>
            <a:r>
              <a:rPr lang="en-US" sz="2800" b="1">
                <a:solidFill>
                  <a:srgbClr val="000000"/>
                </a:solidFill>
                <a:latin typeface="Arial" panose="020B0604020202020204"/>
              </a:rPr>
              <a:t>D</a:t>
            </a:r>
            <a:r>
              <a:rPr lang="en-US" sz="2800" b="1">
                <a:solidFill>
                  <a:srgbClr val="000000"/>
                </a:solidFill>
                <a:latin typeface="Arial" panose="020B0604020202020204"/>
              </a:rPr>
              <a:t>F</a:t>
            </a:r>
            <a:r>
              <a:rPr lang="en-US" sz="2800" b="1">
                <a:solidFill>
                  <a:srgbClr val="000000"/>
                </a:solidFill>
                <a:latin typeface="Arial" panose="020B0604020202020204"/>
              </a:rPr>
              <a:t>D</a:t>
            </a:r>
            <a:endParaRPr lang="zh-CN" altLang="en-US"/>
          </a:p>
        </p:txBody>
      </p:sp>
      <p:pic>
        <p:nvPicPr>
          <p:cNvPr id="2097169" name="Picture 2097168"/>
          <p:cNvPicPr/>
          <p:nvPr/>
        </p:nvPicPr>
        <p:blipFill>
          <a:blip r:embed="rId2"/>
          <a:stretch>
            <a:fillRect/>
          </a:stretch>
        </p:blipFill>
        <p:spPr>
          <a:xfrm>
            <a:off x="1821493" y="2037852"/>
            <a:ext cx="8638134" cy="2231454"/>
          </a:xfrm>
          <a:prstGeom prst="rect">
            <a:avLst/>
          </a:prstGeom>
        </p:spPr>
      </p:pic>
      <p:sp>
        <p:nvSpPr>
          <p:cNvPr id="1048636" name="TextBox 1048589"/>
          <p:cNvSpPr txBox="1"/>
          <p:nvPr/>
        </p:nvSpPr>
        <p:spPr>
          <a:xfrm>
            <a:off x="4229576" y="4779845"/>
            <a:ext cx="4805795" cy="5105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b="1">
                <a:solidFill>
                  <a:srgbClr val="000000"/>
                </a:solidFill>
                <a:latin typeface="Arial" panose="020B0604020202020204"/>
              </a:rPr>
              <a:t>F</a:t>
            </a:r>
            <a:r>
              <a:rPr lang="en-US" sz="2800" b="1">
                <a:solidFill>
                  <a:srgbClr val="000000"/>
                </a:solidFill>
                <a:latin typeface="Arial" panose="020B0604020202020204"/>
              </a:rPr>
              <a:t>i</a:t>
            </a:r>
            <a:r>
              <a:rPr lang="en-US" sz="2800" b="1">
                <a:solidFill>
                  <a:srgbClr val="000000"/>
                </a:solidFill>
                <a:latin typeface="Arial" panose="020B0604020202020204"/>
              </a:rPr>
              <a:t>g</a:t>
            </a:r>
            <a:r>
              <a:rPr lang="en-US" sz="2800" b="1">
                <a:solidFill>
                  <a:srgbClr val="000000"/>
                </a:solidFill>
                <a:latin typeface="Arial" panose="020B0604020202020204"/>
              </a:rPr>
              <a:t> </a:t>
            </a:r>
            <a:r>
              <a:rPr lang="en-US" sz="2800" b="1">
                <a:solidFill>
                  <a:srgbClr val="000000"/>
                </a:solidFill>
                <a:latin typeface="Arial" panose="020B0604020202020204"/>
              </a:rPr>
              <a:t>.</a:t>
            </a:r>
            <a:r>
              <a:rPr lang="en-US" sz="2800" b="1">
                <a:solidFill>
                  <a:srgbClr val="000000"/>
                </a:solidFill>
                <a:latin typeface="Arial" panose="020B0604020202020204"/>
              </a:rPr>
              <a:t>D</a:t>
            </a:r>
            <a:r>
              <a:rPr lang="en-US" sz="2800" b="1">
                <a:solidFill>
                  <a:srgbClr val="000000"/>
                </a:solidFill>
                <a:latin typeface="Arial" panose="020B0604020202020204"/>
              </a:rPr>
              <a:t>a</a:t>
            </a:r>
            <a:r>
              <a:rPr lang="en-US" sz="2800" b="1">
                <a:solidFill>
                  <a:srgbClr val="000000"/>
                </a:solidFill>
                <a:latin typeface="Arial" panose="020B0604020202020204"/>
              </a:rPr>
              <a:t>t</a:t>
            </a:r>
            <a:r>
              <a:rPr lang="en-US" sz="2800" b="1">
                <a:solidFill>
                  <a:srgbClr val="000000"/>
                </a:solidFill>
                <a:latin typeface="Arial" panose="020B0604020202020204"/>
              </a:rPr>
              <a:t>a</a:t>
            </a:r>
            <a:r>
              <a:rPr lang="en-US" sz="2800" b="1">
                <a:solidFill>
                  <a:srgbClr val="000000"/>
                </a:solidFill>
                <a:latin typeface="Arial" panose="020B0604020202020204"/>
              </a:rPr>
              <a:t> flow </a:t>
            </a:r>
            <a:r>
              <a:rPr lang="en-US" sz="2800" b="1">
                <a:solidFill>
                  <a:srgbClr val="000000"/>
                </a:solidFill>
                <a:latin typeface="Arial" panose="020B0604020202020204"/>
              </a:rPr>
              <a:t>d</a:t>
            </a:r>
            <a:r>
              <a:rPr lang="en-US" sz="2800" b="1">
                <a:solidFill>
                  <a:srgbClr val="000000"/>
                </a:solidFill>
                <a:latin typeface="Arial" panose="020B0604020202020204"/>
              </a:rPr>
              <a:t>i</a:t>
            </a:r>
            <a:r>
              <a:rPr lang="en-US" sz="2800" b="1">
                <a:solidFill>
                  <a:srgbClr val="000000"/>
                </a:solidFill>
                <a:latin typeface="Arial" panose="020B0604020202020204"/>
              </a:rPr>
              <a:t>agram </a:t>
            </a:r>
            <a:r>
              <a:rPr lang="en-US" sz="2800" b="1">
                <a:solidFill>
                  <a:srgbClr val="000000"/>
                </a:solidFill>
                <a:latin typeface="Arial" panose="020B0604020202020204"/>
              </a:rPr>
              <a:t>-</a:t>
            </a:r>
            <a:r>
              <a:rPr lang="en-US" sz="2800" b="1">
                <a:solidFill>
                  <a:srgbClr val="000000"/>
                </a:solidFill>
                <a:latin typeface="Arial" panose="020B0604020202020204"/>
              </a:rPr>
              <a:t>0</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p14:shre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24" name="图文框 10"/>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25" name="Title 1"/>
          <p:cNvSpPr>
            <a:spLocks noGrp="1"/>
          </p:cNvSpPr>
          <p:nvPr/>
        </p:nvSpPr>
        <p:spPr>
          <a:xfrm>
            <a:off x="179122" y="212570"/>
            <a:ext cx="11833756" cy="1084759"/>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3600" b="1" dirty="0">
                <a:latin typeface="Arial Narrow" panose="020B0606020202030204" pitchFamily="34" charset="0"/>
                <a:ea typeface="Cambria" panose="02040503050406030204" pitchFamily="18" charset="0"/>
              </a:rPr>
              <a:t>D</a:t>
            </a:r>
            <a:r>
              <a:rPr lang="en-US" sz="3600" b="1" dirty="0">
                <a:latin typeface="Arial Narrow" panose="020B0606020202030204" pitchFamily="34" charset="0"/>
                <a:ea typeface="Cambria" panose="02040503050406030204" pitchFamily="18" charset="0"/>
              </a:rPr>
              <a:t>e</a:t>
            </a:r>
            <a:r>
              <a:rPr lang="en-US" sz="3600" b="1" dirty="0">
                <a:latin typeface="Arial Narrow" panose="020B0606020202030204" pitchFamily="34" charset="0"/>
                <a:ea typeface="Cambria" panose="02040503050406030204" pitchFamily="18" charset="0"/>
              </a:rPr>
              <a:t>s</a:t>
            </a:r>
            <a:r>
              <a:rPr lang="en-US" sz="3600" b="1" dirty="0">
                <a:latin typeface="Arial Narrow" panose="020B0606020202030204" pitchFamily="34" charset="0"/>
                <a:ea typeface="Cambria" panose="02040503050406030204" pitchFamily="18" charset="0"/>
              </a:rPr>
              <a:t>i</a:t>
            </a:r>
            <a:r>
              <a:rPr lang="en-US" sz="3600" b="1" dirty="0">
                <a:latin typeface="Arial Narrow" panose="020B0606020202030204" pitchFamily="34" charset="0"/>
                <a:ea typeface="Cambria" panose="02040503050406030204" pitchFamily="18" charset="0"/>
              </a:rPr>
              <a:t>gn </a:t>
            </a:r>
            <a:endParaRPr lang="en-US" sz="2800" b="1" dirty="0">
              <a:latin typeface="Cambria" panose="02040503050406030204" pitchFamily="18" charset="0"/>
              <a:ea typeface="Cambria" panose="02040503050406030204" pitchFamily="18" charset="0"/>
            </a:endParaRPr>
          </a:p>
        </p:txBody>
      </p:sp>
      <p:pic>
        <p:nvPicPr>
          <p:cNvPr id="2097174" name="Picture 13" descr="mcoerc.png"/>
          <p:cNvPicPr/>
          <p:nvPr/>
        </p:nvPicPr>
        <p:blipFill>
          <a:blip r:embed="rId1" cstate="print"/>
          <a:stretch>
            <a:fillRect/>
          </a:stretch>
        </p:blipFill>
        <p:spPr>
          <a:xfrm>
            <a:off x="389122" y="442554"/>
            <a:ext cx="630535" cy="720000"/>
          </a:xfrm>
          <a:prstGeom prst="rect">
            <a:avLst/>
          </a:prstGeom>
        </p:spPr>
      </p:pic>
      <p:sp>
        <p:nvSpPr>
          <p:cNvPr id="1048726" name="TextBox 1048589"/>
          <p:cNvSpPr txBox="1"/>
          <p:nvPr/>
        </p:nvSpPr>
        <p:spPr>
          <a:xfrm>
            <a:off x="704389" y="1527312"/>
            <a:ext cx="5143500" cy="5105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altLang="en-US" sz="2800" b="1">
                <a:solidFill>
                  <a:srgbClr val="000000"/>
                </a:solidFill>
                <a:latin typeface="Arial" panose="020B0604020202020204"/>
              </a:rPr>
              <a:t>2</a:t>
            </a:r>
            <a:r>
              <a:rPr lang="en-US" altLang="en-US" sz="2800" b="1">
                <a:solidFill>
                  <a:srgbClr val="000000"/>
                </a:solidFill>
                <a:latin typeface="Arial" panose="020B0604020202020204"/>
              </a:rPr>
              <a:t>.</a:t>
            </a:r>
            <a:r>
              <a:rPr lang="en-US" altLang="en-US" sz="2800" b="1">
                <a:solidFill>
                  <a:srgbClr val="000000"/>
                </a:solidFill>
                <a:latin typeface="Arial" panose="020B0604020202020204"/>
              </a:rPr>
              <a:t>D</a:t>
            </a:r>
            <a:r>
              <a:rPr lang="en-US" altLang="en-US" sz="2800" b="1">
                <a:solidFill>
                  <a:srgbClr val="000000"/>
                </a:solidFill>
                <a:latin typeface="Arial" panose="020B0604020202020204"/>
              </a:rPr>
              <a:t>F</a:t>
            </a:r>
            <a:r>
              <a:rPr lang="en-US" altLang="en-US" sz="2800" b="1">
                <a:solidFill>
                  <a:srgbClr val="000000"/>
                </a:solidFill>
                <a:latin typeface="Arial" panose="020B0604020202020204"/>
              </a:rPr>
              <a:t>D</a:t>
            </a:r>
            <a:endParaRPr lang="zh-CN" altLang="en-US"/>
          </a:p>
        </p:txBody>
      </p:sp>
      <p:sp>
        <p:nvSpPr>
          <p:cNvPr id="1048727" name="TextBox 1048589"/>
          <p:cNvSpPr txBox="1"/>
          <p:nvPr/>
        </p:nvSpPr>
        <p:spPr>
          <a:xfrm>
            <a:off x="4229576" y="4779845"/>
            <a:ext cx="4805795" cy="5105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b="1">
                <a:solidFill>
                  <a:srgbClr val="000000"/>
                </a:solidFill>
                <a:latin typeface="Arial" panose="020B0604020202020204"/>
              </a:rPr>
              <a:t>F</a:t>
            </a:r>
            <a:r>
              <a:rPr lang="en-US" sz="2800" b="1">
                <a:solidFill>
                  <a:srgbClr val="000000"/>
                </a:solidFill>
                <a:latin typeface="Arial" panose="020B0604020202020204"/>
              </a:rPr>
              <a:t>i</a:t>
            </a:r>
            <a:r>
              <a:rPr lang="en-US" sz="2800" b="1">
                <a:solidFill>
                  <a:srgbClr val="000000"/>
                </a:solidFill>
                <a:latin typeface="Arial" panose="020B0604020202020204"/>
              </a:rPr>
              <a:t>g</a:t>
            </a:r>
            <a:r>
              <a:rPr lang="en-US" sz="2800" b="1">
                <a:solidFill>
                  <a:srgbClr val="000000"/>
                </a:solidFill>
                <a:latin typeface="Arial" panose="020B0604020202020204"/>
              </a:rPr>
              <a:t> </a:t>
            </a:r>
            <a:r>
              <a:rPr lang="en-US" sz="2800" b="1">
                <a:solidFill>
                  <a:srgbClr val="000000"/>
                </a:solidFill>
                <a:latin typeface="Arial" panose="020B0604020202020204"/>
              </a:rPr>
              <a:t>.</a:t>
            </a:r>
            <a:r>
              <a:rPr lang="en-US" sz="2800" b="1">
                <a:solidFill>
                  <a:srgbClr val="000000"/>
                </a:solidFill>
                <a:latin typeface="Arial" panose="020B0604020202020204"/>
              </a:rPr>
              <a:t>D</a:t>
            </a:r>
            <a:r>
              <a:rPr lang="en-US" sz="2800" b="1">
                <a:solidFill>
                  <a:srgbClr val="000000"/>
                </a:solidFill>
                <a:latin typeface="Arial" panose="020B0604020202020204"/>
              </a:rPr>
              <a:t>a</a:t>
            </a:r>
            <a:r>
              <a:rPr lang="en-US" sz="2800" b="1">
                <a:solidFill>
                  <a:srgbClr val="000000"/>
                </a:solidFill>
                <a:latin typeface="Arial" panose="020B0604020202020204"/>
              </a:rPr>
              <a:t>t</a:t>
            </a:r>
            <a:r>
              <a:rPr lang="en-US" sz="2800" b="1">
                <a:solidFill>
                  <a:srgbClr val="000000"/>
                </a:solidFill>
                <a:latin typeface="Arial" panose="020B0604020202020204"/>
              </a:rPr>
              <a:t>a</a:t>
            </a:r>
            <a:r>
              <a:rPr lang="en-US" sz="2800" b="1">
                <a:solidFill>
                  <a:srgbClr val="000000"/>
                </a:solidFill>
                <a:latin typeface="Arial" panose="020B0604020202020204"/>
              </a:rPr>
              <a:t> flow </a:t>
            </a:r>
            <a:r>
              <a:rPr lang="en-US" sz="2800" b="1">
                <a:solidFill>
                  <a:srgbClr val="000000"/>
                </a:solidFill>
                <a:latin typeface="Arial" panose="020B0604020202020204"/>
              </a:rPr>
              <a:t>d</a:t>
            </a:r>
            <a:r>
              <a:rPr lang="en-US" sz="2800" b="1">
                <a:solidFill>
                  <a:srgbClr val="000000"/>
                </a:solidFill>
                <a:latin typeface="Arial" panose="020B0604020202020204"/>
              </a:rPr>
              <a:t>i</a:t>
            </a:r>
            <a:r>
              <a:rPr lang="en-US" sz="2800" b="1">
                <a:solidFill>
                  <a:srgbClr val="000000"/>
                </a:solidFill>
                <a:latin typeface="Arial" panose="020B0604020202020204"/>
              </a:rPr>
              <a:t>agram </a:t>
            </a:r>
            <a:r>
              <a:rPr lang="en-US" sz="2800" b="1">
                <a:solidFill>
                  <a:srgbClr val="000000"/>
                </a:solidFill>
                <a:latin typeface="Arial" panose="020B0604020202020204"/>
              </a:rPr>
              <a:t>-</a:t>
            </a:r>
            <a:r>
              <a:rPr lang="en-US" sz="2800" b="1">
                <a:solidFill>
                  <a:srgbClr val="000000"/>
                </a:solidFill>
                <a:latin typeface="Arial" panose="020B0604020202020204"/>
              </a:rPr>
              <a:t>1</a:t>
            </a:r>
            <a:endParaRPr lang="zh-CN" altLang="en-US"/>
          </a:p>
        </p:txBody>
      </p:sp>
      <p:pic>
        <p:nvPicPr>
          <p:cNvPr id="2097177" name="Picture 2097176"/>
          <p:cNvPicPr/>
          <p:nvPr/>
        </p:nvPicPr>
        <p:blipFill>
          <a:blip r:embed="rId2"/>
          <a:stretch>
            <a:fillRect/>
          </a:stretch>
        </p:blipFill>
        <p:spPr>
          <a:xfrm>
            <a:off x="1373909" y="2044565"/>
            <a:ext cx="9444182" cy="27688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250">
        <p14:shre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7" name="图文框 10"/>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38" name="Title 1"/>
          <p:cNvSpPr>
            <a:spLocks noGrp="1"/>
          </p:cNvSpPr>
          <p:nvPr/>
        </p:nvSpPr>
        <p:spPr>
          <a:xfrm>
            <a:off x="179122" y="212570"/>
            <a:ext cx="11833756" cy="1084759"/>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3600" b="1" dirty="0">
                <a:latin typeface="Arial Narrow" panose="020B0606020202030204" pitchFamily="34" charset="0"/>
                <a:ea typeface="Cambria" panose="02040503050406030204" pitchFamily="18" charset="0"/>
              </a:rPr>
              <a:t>D</a:t>
            </a:r>
            <a:r>
              <a:rPr lang="en-US" sz="3600" b="1" dirty="0">
                <a:latin typeface="Arial Narrow" panose="020B0606020202030204" pitchFamily="34" charset="0"/>
                <a:ea typeface="Cambria" panose="02040503050406030204" pitchFamily="18" charset="0"/>
              </a:rPr>
              <a:t>e</a:t>
            </a:r>
            <a:r>
              <a:rPr lang="en-US" sz="3600" b="1" dirty="0">
                <a:latin typeface="Arial Narrow" panose="020B0606020202030204" pitchFamily="34" charset="0"/>
                <a:ea typeface="Cambria" panose="02040503050406030204" pitchFamily="18" charset="0"/>
              </a:rPr>
              <a:t>s</a:t>
            </a:r>
            <a:r>
              <a:rPr lang="en-US" sz="3600" b="1" dirty="0">
                <a:latin typeface="Arial Narrow" panose="020B0606020202030204" pitchFamily="34" charset="0"/>
                <a:ea typeface="Cambria" panose="02040503050406030204" pitchFamily="18" charset="0"/>
              </a:rPr>
              <a:t>i</a:t>
            </a:r>
            <a:r>
              <a:rPr lang="en-US" sz="3600" b="1" dirty="0">
                <a:latin typeface="Arial Narrow" panose="020B0606020202030204" pitchFamily="34" charset="0"/>
                <a:ea typeface="Cambria" panose="02040503050406030204" pitchFamily="18" charset="0"/>
              </a:rPr>
              <a:t>gn </a:t>
            </a:r>
            <a:endParaRPr lang="en-US" sz="2800" b="1" dirty="0">
              <a:latin typeface="Cambria" panose="02040503050406030204" pitchFamily="18" charset="0"/>
              <a:ea typeface="Cambria" panose="02040503050406030204" pitchFamily="18" charset="0"/>
            </a:endParaRPr>
          </a:p>
        </p:txBody>
      </p:sp>
      <p:pic>
        <p:nvPicPr>
          <p:cNvPr id="2097170" name="Picture 13" descr="mcoerc.png"/>
          <p:cNvPicPr/>
          <p:nvPr/>
        </p:nvPicPr>
        <p:blipFill>
          <a:blip r:embed="rId1" cstate="print"/>
          <a:stretch>
            <a:fillRect/>
          </a:stretch>
        </p:blipFill>
        <p:spPr>
          <a:xfrm>
            <a:off x="389122" y="442554"/>
            <a:ext cx="630535" cy="720000"/>
          </a:xfrm>
          <a:prstGeom prst="rect">
            <a:avLst/>
          </a:prstGeom>
        </p:spPr>
      </p:pic>
      <p:sp>
        <p:nvSpPr>
          <p:cNvPr id="1048639" name="TextBox 1048589"/>
          <p:cNvSpPr txBox="1"/>
          <p:nvPr/>
        </p:nvSpPr>
        <p:spPr>
          <a:xfrm>
            <a:off x="704388" y="1527312"/>
            <a:ext cx="5143500" cy="5105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altLang="en-US" sz="2800" b="1">
                <a:solidFill>
                  <a:srgbClr val="000000"/>
                </a:solidFill>
                <a:latin typeface="Arial" panose="020B0604020202020204"/>
              </a:rPr>
              <a:t>3</a:t>
            </a:r>
            <a:r>
              <a:rPr lang="en-US" altLang="en-US" sz="2800" b="1">
                <a:solidFill>
                  <a:srgbClr val="000000"/>
                </a:solidFill>
                <a:latin typeface="Arial" panose="020B0604020202020204"/>
              </a:rPr>
              <a:t>.</a:t>
            </a:r>
            <a:r>
              <a:rPr lang="en-US" altLang="en-US" sz="2800" b="1">
                <a:solidFill>
                  <a:srgbClr val="000000"/>
                </a:solidFill>
                <a:latin typeface="Arial" panose="020B0604020202020204"/>
              </a:rPr>
              <a:t>U</a:t>
            </a:r>
            <a:r>
              <a:rPr lang="en-US" altLang="en-US" sz="2800" b="1">
                <a:solidFill>
                  <a:srgbClr val="000000"/>
                </a:solidFill>
                <a:latin typeface="Arial" panose="020B0604020202020204"/>
              </a:rPr>
              <a:t>M</a:t>
            </a:r>
            <a:r>
              <a:rPr lang="en-US" altLang="en-US" sz="2800" b="1">
                <a:solidFill>
                  <a:srgbClr val="000000"/>
                </a:solidFill>
                <a:latin typeface="Arial" panose="020B0604020202020204"/>
              </a:rPr>
              <a:t>L</a:t>
            </a:r>
            <a:endParaRPr lang="zh-CN" altLang="en-US"/>
          </a:p>
        </p:txBody>
      </p:sp>
      <p:pic>
        <p:nvPicPr>
          <p:cNvPr id="2097171" name="Picture 2097170"/>
          <p:cNvPicPr/>
          <p:nvPr/>
        </p:nvPicPr>
        <p:blipFill>
          <a:blip r:embed="rId2"/>
          <a:stretch>
            <a:fillRect/>
          </a:stretch>
        </p:blipFill>
        <p:spPr>
          <a:xfrm>
            <a:off x="2344480" y="1804760"/>
            <a:ext cx="6765594" cy="3682779"/>
          </a:xfrm>
          <a:prstGeom prst="rect">
            <a:avLst/>
          </a:prstGeom>
        </p:spPr>
      </p:pic>
      <p:sp>
        <p:nvSpPr>
          <p:cNvPr id="1048640" name="TextBox 1048589"/>
          <p:cNvSpPr txBox="1"/>
          <p:nvPr/>
        </p:nvSpPr>
        <p:spPr>
          <a:xfrm>
            <a:off x="3276138" y="5764986"/>
            <a:ext cx="4805795" cy="5105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b="1">
                <a:solidFill>
                  <a:srgbClr val="000000"/>
                </a:solidFill>
                <a:latin typeface="Arial" panose="020B0604020202020204"/>
              </a:rPr>
              <a:t>F</a:t>
            </a:r>
            <a:r>
              <a:rPr lang="en-US" sz="2800" b="1">
                <a:solidFill>
                  <a:srgbClr val="000000"/>
                </a:solidFill>
                <a:latin typeface="Arial" panose="020B0604020202020204"/>
              </a:rPr>
              <a:t>i</a:t>
            </a:r>
            <a:r>
              <a:rPr lang="en-US" sz="2800" b="1">
                <a:solidFill>
                  <a:srgbClr val="000000"/>
                </a:solidFill>
                <a:latin typeface="Arial" panose="020B0604020202020204"/>
              </a:rPr>
              <a:t>g</a:t>
            </a:r>
            <a:r>
              <a:rPr lang="en-US" sz="2800" b="1">
                <a:solidFill>
                  <a:srgbClr val="000000"/>
                </a:solidFill>
                <a:latin typeface="Arial" panose="020B0604020202020204"/>
              </a:rPr>
              <a:t> </a:t>
            </a:r>
            <a:r>
              <a:rPr lang="en-US" sz="2800" b="1">
                <a:solidFill>
                  <a:srgbClr val="000000"/>
                </a:solidFill>
                <a:latin typeface="Arial" panose="020B0604020202020204"/>
              </a:rPr>
              <a:t>.</a:t>
            </a:r>
            <a:r>
              <a:rPr lang="en-US" sz="2800" b="1">
                <a:solidFill>
                  <a:srgbClr val="000000"/>
                </a:solidFill>
                <a:latin typeface="Arial" panose="020B0604020202020204"/>
              </a:rPr>
              <a:t>U</a:t>
            </a:r>
            <a:r>
              <a:rPr lang="en-US" sz="2800" b="1">
                <a:solidFill>
                  <a:srgbClr val="000000"/>
                </a:solidFill>
                <a:latin typeface="Arial" panose="020B0604020202020204"/>
              </a:rPr>
              <a:t>s</a:t>
            </a:r>
            <a:r>
              <a:rPr lang="en-US" sz="2800" b="1">
                <a:solidFill>
                  <a:srgbClr val="000000"/>
                </a:solidFill>
                <a:latin typeface="Arial" panose="020B0604020202020204"/>
              </a:rPr>
              <a:t>e</a:t>
            </a:r>
            <a:r>
              <a:rPr lang="en-US" sz="2800" b="1">
                <a:solidFill>
                  <a:srgbClr val="000000"/>
                </a:solidFill>
                <a:latin typeface="Arial" panose="020B0604020202020204"/>
              </a:rPr>
              <a:t> </a:t>
            </a:r>
            <a:r>
              <a:rPr lang="en-US" sz="2800" b="1">
                <a:solidFill>
                  <a:srgbClr val="000000"/>
                </a:solidFill>
                <a:latin typeface="Arial" panose="020B0604020202020204"/>
              </a:rPr>
              <a:t>c</a:t>
            </a:r>
            <a:r>
              <a:rPr lang="en-US" sz="2800" b="1">
                <a:solidFill>
                  <a:srgbClr val="000000"/>
                </a:solidFill>
                <a:latin typeface="Arial" panose="020B0604020202020204"/>
              </a:rPr>
              <a:t>a</a:t>
            </a:r>
            <a:r>
              <a:rPr lang="en-US" sz="2800" b="1">
                <a:solidFill>
                  <a:srgbClr val="000000"/>
                </a:solidFill>
                <a:latin typeface="Arial" panose="020B0604020202020204"/>
              </a:rPr>
              <a:t>s</a:t>
            </a:r>
            <a:r>
              <a:rPr lang="en-US" sz="2800" b="1">
                <a:solidFill>
                  <a:srgbClr val="000000"/>
                </a:solidFill>
                <a:latin typeface="Arial" panose="020B0604020202020204"/>
              </a:rPr>
              <a:t>e </a:t>
            </a:r>
            <a:r>
              <a:rPr lang="en-US" sz="2800" b="1">
                <a:solidFill>
                  <a:srgbClr val="000000"/>
                </a:solidFill>
                <a:latin typeface="Arial" panose="020B0604020202020204"/>
              </a:rPr>
              <a:t>d</a:t>
            </a:r>
            <a:r>
              <a:rPr lang="en-US" sz="2800" b="1">
                <a:solidFill>
                  <a:srgbClr val="000000"/>
                </a:solidFill>
                <a:latin typeface="Arial" panose="020B0604020202020204"/>
              </a:rPr>
              <a:t>i</a:t>
            </a:r>
            <a:r>
              <a:rPr lang="en-US" sz="2800" b="1">
                <a:solidFill>
                  <a:srgbClr val="000000"/>
                </a:solidFill>
                <a:latin typeface="Arial" panose="020B0604020202020204"/>
              </a:rPr>
              <a:t>g</a:t>
            </a:r>
            <a:r>
              <a:rPr lang="en-US" sz="2800" b="1">
                <a:solidFill>
                  <a:srgbClr val="000000"/>
                </a:solidFill>
                <a:latin typeface="Arial" panose="020B0604020202020204"/>
              </a:rPr>
              <a:t>r</a:t>
            </a:r>
            <a:r>
              <a:rPr lang="en-US" sz="2800" b="1">
                <a:solidFill>
                  <a:srgbClr val="000000"/>
                </a:solidFill>
                <a:latin typeface="Arial" panose="020B0604020202020204"/>
              </a:rPr>
              <a:t>a</a:t>
            </a:r>
            <a:r>
              <a:rPr lang="en-US" sz="2800" b="1">
                <a:solidFill>
                  <a:srgbClr val="000000"/>
                </a:solidFill>
                <a:latin typeface="Arial" panose="020B0604020202020204"/>
              </a:rPr>
              <a:t>m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p14:shre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42" name="图文框 10"/>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43" name="Title 1"/>
          <p:cNvSpPr>
            <a:spLocks noGrp="1"/>
          </p:cNvSpPr>
          <p:nvPr/>
        </p:nvSpPr>
        <p:spPr>
          <a:xfrm>
            <a:off x="179122" y="212570"/>
            <a:ext cx="11833756" cy="1084759"/>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3600" b="1" dirty="0">
                <a:latin typeface="Arial Narrow" panose="020B0606020202030204" pitchFamily="34" charset="0"/>
                <a:ea typeface="Cambria" panose="02040503050406030204" pitchFamily="18" charset="0"/>
              </a:rPr>
              <a:t>D</a:t>
            </a:r>
            <a:r>
              <a:rPr lang="en-US" sz="3600" b="1" dirty="0">
                <a:latin typeface="Arial Narrow" panose="020B0606020202030204" pitchFamily="34" charset="0"/>
                <a:ea typeface="Cambria" panose="02040503050406030204" pitchFamily="18" charset="0"/>
              </a:rPr>
              <a:t>e</a:t>
            </a:r>
            <a:r>
              <a:rPr lang="en-US" sz="3600" b="1" dirty="0">
                <a:latin typeface="Arial Narrow" panose="020B0606020202030204" pitchFamily="34" charset="0"/>
                <a:ea typeface="Cambria" panose="02040503050406030204" pitchFamily="18" charset="0"/>
              </a:rPr>
              <a:t>s</a:t>
            </a:r>
            <a:r>
              <a:rPr lang="en-US" sz="3600" b="1" dirty="0">
                <a:latin typeface="Arial Narrow" panose="020B0606020202030204" pitchFamily="34" charset="0"/>
                <a:ea typeface="Cambria" panose="02040503050406030204" pitchFamily="18" charset="0"/>
              </a:rPr>
              <a:t>i</a:t>
            </a:r>
            <a:r>
              <a:rPr lang="en-US" sz="3600" b="1" dirty="0">
                <a:latin typeface="Arial Narrow" panose="020B0606020202030204" pitchFamily="34" charset="0"/>
                <a:ea typeface="Cambria" panose="02040503050406030204" pitchFamily="18" charset="0"/>
              </a:rPr>
              <a:t>gn </a:t>
            </a:r>
            <a:endParaRPr lang="en-US" sz="2800" b="1" dirty="0">
              <a:latin typeface="Cambria" panose="02040503050406030204" pitchFamily="18" charset="0"/>
              <a:ea typeface="Cambria" panose="02040503050406030204" pitchFamily="18" charset="0"/>
            </a:endParaRPr>
          </a:p>
        </p:txBody>
      </p:sp>
      <p:pic>
        <p:nvPicPr>
          <p:cNvPr id="2097186" name="Picture 13" descr="mcoerc.png"/>
          <p:cNvPicPr/>
          <p:nvPr/>
        </p:nvPicPr>
        <p:blipFill>
          <a:blip r:embed="rId1" cstate="print"/>
          <a:stretch>
            <a:fillRect/>
          </a:stretch>
        </p:blipFill>
        <p:spPr>
          <a:xfrm>
            <a:off x="389122" y="442554"/>
            <a:ext cx="630535" cy="720000"/>
          </a:xfrm>
          <a:prstGeom prst="rect">
            <a:avLst/>
          </a:prstGeom>
        </p:spPr>
      </p:pic>
      <p:sp>
        <p:nvSpPr>
          <p:cNvPr id="1048744" name="TextBox 1048589"/>
          <p:cNvSpPr txBox="1"/>
          <p:nvPr/>
        </p:nvSpPr>
        <p:spPr>
          <a:xfrm>
            <a:off x="704389" y="1527312"/>
            <a:ext cx="5143500" cy="5105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altLang="en-US" sz="2800" b="1">
                <a:solidFill>
                  <a:srgbClr val="000000"/>
                </a:solidFill>
                <a:latin typeface="Arial" panose="020B0604020202020204"/>
              </a:rPr>
              <a:t>4</a:t>
            </a:r>
            <a:r>
              <a:rPr lang="en-US" altLang="en-US" sz="2800" b="1">
                <a:solidFill>
                  <a:srgbClr val="000000"/>
                </a:solidFill>
                <a:latin typeface="Arial" panose="020B0604020202020204"/>
              </a:rPr>
              <a:t>.</a:t>
            </a:r>
            <a:r>
              <a:rPr lang="en-US" altLang="en-US" sz="2800" b="1">
                <a:solidFill>
                  <a:srgbClr val="000000"/>
                </a:solidFill>
                <a:latin typeface="Arial" panose="020B0604020202020204"/>
              </a:rPr>
              <a:t>S</a:t>
            </a:r>
            <a:r>
              <a:rPr lang="en-US" altLang="en-US" sz="2800" b="1">
                <a:solidFill>
                  <a:srgbClr val="000000"/>
                </a:solidFill>
                <a:latin typeface="Arial" panose="020B0604020202020204"/>
              </a:rPr>
              <a:t>e</a:t>
            </a:r>
            <a:r>
              <a:rPr lang="en-US" altLang="en-US" sz="2800" b="1">
                <a:solidFill>
                  <a:srgbClr val="000000"/>
                </a:solidFill>
                <a:latin typeface="Arial" panose="020B0604020202020204"/>
              </a:rPr>
              <a:t>q</a:t>
            </a:r>
            <a:r>
              <a:rPr lang="en-US" altLang="en-US" sz="2800" b="1">
                <a:solidFill>
                  <a:srgbClr val="000000"/>
                </a:solidFill>
                <a:latin typeface="Arial" panose="020B0604020202020204"/>
              </a:rPr>
              <a:t>u</a:t>
            </a:r>
            <a:r>
              <a:rPr lang="en-US" altLang="en-US" sz="2800" b="1">
                <a:solidFill>
                  <a:srgbClr val="000000"/>
                </a:solidFill>
                <a:latin typeface="Arial" panose="020B0604020202020204"/>
              </a:rPr>
              <a:t>e</a:t>
            </a:r>
            <a:r>
              <a:rPr lang="en-US" altLang="en-US" sz="2800" b="1">
                <a:solidFill>
                  <a:srgbClr val="000000"/>
                </a:solidFill>
                <a:latin typeface="Arial" panose="020B0604020202020204"/>
              </a:rPr>
              <a:t>n</a:t>
            </a:r>
            <a:r>
              <a:rPr lang="en-US" altLang="en-US" sz="2800" b="1">
                <a:solidFill>
                  <a:srgbClr val="000000"/>
                </a:solidFill>
                <a:latin typeface="Arial" panose="020B0604020202020204"/>
              </a:rPr>
              <a:t>c</a:t>
            </a:r>
            <a:r>
              <a:rPr lang="en-US" altLang="en-US" sz="2800" b="1">
                <a:solidFill>
                  <a:srgbClr val="000000"/>
                </a:solidFill>
                <a:latin typeface="Arial" panose="020B0604020202020204"/>
              </a:rPr>
              <a:t>e</a:t>
            </a:r>
            <a:r>
              <a:rPr lang="en-US" altLang="en-US" sz="2800" b="1">
                <a:solidFill>
                  <a:srgbClr val="000000"/>
                </a:solidFill>
                <a:latin typeface="Arial" panose="020B0604020202020204"/>
              </a:rPr>
              <a:t> </a:t>
            </a:r>
            <a:r>
              <a:rPr lang="en-US" altLang="en-US" sz="2800" b="1">
                <a:solidFill>
                  <a:srgbClr val="000000"/>
                </a:solidFill>
                <a:latin typeface="Arial" panose="020B0604020202020204"/>
              </a:rPr>
              <a:t>D</a:t>
            </a:r>
            <a:r>
              <a:rPr lang="en-US" altLang="en-US" sz="2800" b="1">
                <a:solidFill>
                  <a:srgbClr val="000000"/>
                </a:solidFill>
                <a:latin typeface="Arial" panose="020B0604020202020204"/>
              </a:rPr>
              <a:t>i</a:t>
            </a:r>
            <a:r>
              <a:rPr lang="en-US" altLang="en-US" sz="2800" b="1">
                <a:solidFill>
                  <a:srgbClr val="000000"/>
                </a:solidFill>
                <a:latin typeface="Arial" panose="020B0604020202020204"/>
              </a:rPr>
              <a:t>g</a:t>
            </a:r>
            <a:r>
              <a:rPr lang="en-US" altLang="en-US" sz="2800" b="1">
                <a:solidFill>
                  <a:srgbClr val="000000"/>
                </a:solidFill>
                <a:latin typeface="Arial" panose="020B0604020202020204"/>
              </a:rPr>
              <a:t>r</a:t>
            </a:r>
            <a:r>
              <a:rPr lang="en-US" altLang="en-US" sz="2800" b="1">
                <a:solidFill>
                  <a:srgbClr val="000000"/>
                </a:solidFill>
                <a:latin typeface="Arial" panose="020B0604020202020204"/>
              </a:rPr>
              <a:t>a</a:t>
            </a:r>
            <a:r>
              <a:rPr lang="en-US" altLang="en-US" sz="2800" b="1">
                <a:solidFill>
                  <a:srgbClr val="000000"/>
                </a:solidFill>
                <a:latin typeface="Arial" panose="020B0604020202020204"/>
              </a:rPr>
              <a:t>m </a:t>
            </a:r>
            <a:endParaRPr lang="zh-CN" altLang="en-US"/>
          </a:p>
        </p:txBody>
      </p:sp>
      <p:sp>
        <p:nvSpPr>
          <p:cNvPr id="1048745" name="TextBox 1048589"/>
          <p:cNvSpPr txBox="1"/>
          <p:nvPr/>
        </p:nvSpPr>
        <p:spPr>
          <a:xfrm>
            <a:off x="5105979" y="5887524"/>
            <a:ext cx="4805795" cy="5105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b="1">
                <a:solidFill>
                  <a:srgbClr val="000000"/>
                </a:solidFill>
                <a:latin typeface="Arial" panose="020B0604020202020204"/>
              </a:rPr>
              <a:t>F</a:t>
            </a:r>
            <a:r>
              <a:rPr lang="en-US" sz="2800" b="1">
                <a:solidFill>
                  <a:srgbClr val="000000"/>
                </a:solidFill>
                <a:latin typeface="Arial" panose="020B0604020202020204"/>
              </a:rPr>
              <a:t>i</a:t>
            </a:r>
            <a:r>
              <a:rPr lang="en-US" sz="2800" b="1">
                <a:solidFill>
                  <a:srgbClr val="000000"/>
                </a:solidFill>
                <a:latin typeface="Arial" panose="020B0604020202020204"/>
              </a:rPr>
              <a:t>g</a:t>
            </a:r>
            <a:r>
              <a:rPr lang="en-US" sz="2800" b="1">
                <a:solidFill>
                  <a:srgbClr val="000000"/>
                </a:solidFill>
                <a:latin typeface="Arial" panose="020B0604020202020204"/>
              </a:rPr>
              <a:t> </a:t>
            </a:r>
            <a:r>
              <a:rPr lang="en-US" sz="2800" b="1">
                <a:solidFill>
                  <a:srgbClr val="000000"/>
                </a:solidFill>
                <a:latin typeface="Arial" panose="020B0604020202020204"/>
              </a:rPr>
              <a:t>.</a:t>
            </a:r>
            <a:r>
              <a:rPr lang="en-US" sz="2800" b="1">
                <a:solidFill>
                  <a:srgbClr val="000000"/>
                </a:solidFill>
                <a:latin typeface="Arial" panose="020B0604020202020204"/>
              </a:rPr>
              <a:t> Sequence </a:t>
            </a:r>
            <a:r>
              <a:rPr lang="en-US" sz="2800" b="1">
                <a:solidFill>
                  <a:srgbClr val="000000"/>
                </a:solidFill>
                <a:latin typeface="Arial" panose="020B0604020202020204"/>
              </a:rPr>
              <a:t>digram </a:t>
            </a:r>
            <a:endParaRPr lang="zh-CN" altLang="en-US"/>
          </a:p>
        </p:txBody>
      </p:sp>
      <p:pic>
        <p:nvPicPr>
          <p:cNvPr id="2097189" name="Picture 2097188"/>
          <p:cNvPicPr/>
          <p:nvPr/>
        </p:nvPicPr>
        <p:blipFill>
          <a:blip r:embed="rId2"/>
          <a:stretch>
            <a:fillRect/>
          </a:stretch>
        </p:blipFill>
        <p:spPr>
          <a:xfrm>
            <a:off x="4196715" y="1527175"/>
            <a:ext cx="6253480" cy="4361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250">
        <p14:shre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751" name="图文框 10"/>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52" name="Title 1"/>
          <p:cNvSpPr>
            <a:spLocks noGrp="1"/>
          </p:cNvSpPr>
          <p:nvPr/>
        </p:nvSpPr>
        <p:spPr>
          <a:xfrm>
            <a:off x="179122" y="212570"/>
            <a:ext cx="11833756" cy="1084759"/>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3600" b="1" dirty="0">
                <a:latin typeface="Arial Narrow" panose="020B0606020202030204" pitchFamily="34" charset="0"/>
                <a:ea typeface="Cambria" panose="02040503050406030204" pitchFamily="18" charset="0"/>
              </a:rPr>
              <a:t>D</a:t>
            </a:r>
            <a:r>
              <a:rPr lang="en-US" sz="3600" b="1" dirty="0">
                <a:latin typeface="Arial Narrow" panose="020B0606020202030204" pitchFamily="34" charset="0"/>
                <a:ea typeface="Cambria" panose="02040503050406030204" pitchFamily="18" charset="0"/>
              </a:rPr>
              <a:t>e</a:t>
            </a:r>
            <a:r>
              <a:rPr lang="en-US" sz="3600" b="1" dirty="0">
                <a:latin typeface="Arial Narrow" panose="020B0606020202030204" pitchFamily="34" charset="0"/>
                <a:ea typeface="Cambria" panose="02040503050406030204" pitchFamily="18" charset="0"/>
              </a:rPr>
              <a:t>s</a:t>
            </a:r>
            <a:r>
              <a:rPr lang="en-US" sz="3600" b="1" dirty="0">
                <a:latin typeface="Arial Narrow" panose="020B0606020202030204" pitchFamily="34" charset="0"/>
                <a:ea typeface="Cambria" panose="02040503050406030204" pitchFamily="18" charset="0"/>
              </a:rPr>
              <a:t>i</a:t>
            </a:r>
            <a:r>
              <a:rPr lang="en-US" sz="3600" b="1" dirty="0">
                <a:latin typeface="Arial Narrow" panose="020B0606020202030204" pitchFamily="34" charset="0"/>
                <a:ea typeface="Cambria" panose="02040503050406030204" pitchFamily="18" charset="0"/>
              </a:rPr>
              <a:t>gn </a:t>
            </a:r>
            <a:endParaRPr lang="en-US" sz="2800" b="1" dirty="0">
              <a:latin typeface="Cambria" panose="02040503050406030204" pitchFamily="18" charset="0"/>
              <a:ea typeface="Cambria" panose="02040503050406030204" pitchFamily="18" charset="0"/>
            </a:endParaRPr>
          </a:p>
        </p:txBody>
      </p:sp>
      <p:pic>
        <p:nvPicPr>
          <p:cNvPr id="2097190" name="Picture 13" descr="mcoerc.png"/>
          <p:cNvPicPr/>
          <p:nvPr/>
        </p:nvPicPr>
        <p:blipFill>
          <a:blip r:embed="rId1" cstate="print"/>
          <a:stretch>
            <a:fillRect/>
          </a:stretch>
        </p:blipFill>
        <p:spPr>
          <a:xfrm>
            <a:off x="389122" y="442554"/>
            <a:ext cx="630535" cy="720000"/>
          </a:xfrm>
          <a:prstGeom prst="rect">
            <a:avLst/>
          </a:prstGeom>
        </p:spPr>
      </p:pic>
      <p:sp>
        <p:nvSpPr>
          <p:cNvPr id="1048753" name="TextBox 1048589"/>
          <p:cNvSpPr txBox="1"/>
          <p:nvPr/>
        </p:nvSpPr>
        <p:spPr>
          <a:xfrm>
            <a:off x="704389" y="1527312"/>
            <a:ext cx="5143500" cy="5105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altLang="en-US" sz="2800" b="1">
                <a:solidFill>
                  <a:srgbClr val="000000"/>
                </a:solidFill>
                <a:latin typeface="Arial" panose="020B0604020202020204"/>
              </a:rPr>
              <a:t>5</a:t>
            </a:r>
            <a:r>
              <a:rPr lang="en-US" altLang="en-US" sz="2800" b="1">
                <a:solidFill>
                  <a:srgbClr val="000000"/>
                </a:solidFill>
                <a:latin typeface="Arial" panose="020B0604020202020204"/>
              </a:rPr>
              <a:t>.</a:t>
            </a:r>
            <a:r>
              <a:rPr lang="en-US" altLang="en-US" sz="2800" b="1">
                <a:solidFill>
                  <a:srgbClr val="000000"/>
                </a:solidFill>
                <a:latin typeface="Arial" panose="020B0604020202020204"/>
              </a:rPr>
              <a:t>A</a:t>
            </a:r>
            <a:r>
              <a:rPr lang="en-US" altLang="en-US" sz="2800" b="1">
                <a:solidFill>
                  <a:srgbClr val="000000"/>
                </a:solidFill>
                <a:latin typeface="Arial" panose="020B0604020202020204"/>
              </a:rPr>
              <a:t>c</a:t>
            </a:r>
            <a:r>
              <a:rPr lang="en-US" altLang="en-US" sz="2800" b="1">
                <a:solidFill>
                  <a:srgbClr val="000000"/>
                </a:solidFill>
                <a:latin typeface="Arial" panose="020B0604020202020204"/>
              </a:rPr>
              <a:t>t</a:t>
            </a:r>
            <a:r>
              <a:rPr lang="en-US" altLang="en-US" sz="2800" b="1">
                <a:solidFill>
                  <a:srgbClr val="000000"/>
                </a:solidFill>
                <a:latin typeface="Arial" panose="020B0604020202020204"/>
              </a:rPr>
              <a:t>i</a:t>
            </a:r>
            <a:r>
              <a:rPr lang="en-US" altLang="en-US" sz="2800" b="1">
                <a:solidFill>
                  <a:srgbClr val="000000"/>
                </a:solidFill>
                <a:latin typeface="Arial" panose="020B0604020202020204"/>
              </a:rPr>
              <a:t>v</a:t>
            </a:r>
            <a:r>
              <a:rPr lang="en-US" altLang="en-US" sz="2800" b="1">
                <a:solidFill>
                  <a:srgbClr val="000000"/>
                </a:solidFill>
                <a:latin typeface="Arial" panose="020B0604020202020204"/>
              </a:rPr>
              <a:t>i</a:t>
            </a:r>
            <a:r>
              <a:rPr lang="en-US" altLang="en-US" sz="2800" b="1">
                <a:solidFill>
                  <a:srgbClr val="000000"/>
                </a:solidFill>
                <a:latin typeface="Arial" panose="020B0604020202020204"/>
              </a:rPr>
              <a:t>t</a:t>
            </a:r>
            <a:r>
              <a:rPr lang="en-US" altLang="en-US" sz="2800" b="1">
                <a:solidFill>
                  <a:srgbClr val="000000"/>
                </a:solidFill>
                <a:latin typeface="Arial" panose="020B0604020202020204"/>
              </a:rPr>
              <a:t>y</a:t>
            </a:r>
            <a:r>
              <a:rPr lang="en-US" altLang="en-US" sz="2800" b="1">
                <a:solidFill>
                  <a:srgbClr val="000000"/>
                </a:solidFill>
                <a:latin typeface="Arial" panose="020B0604020202020204"/>
              </a:rPr>
              <a:t> </a:t>
            </a:r>
            <a:r>
              <a:rPr lang="en-US" altLang="en-US" sz="2800" b="1">
                <a:solidFill>
                  <a:srgbClr val="000000"/>
                </a:solidFill>
                <a:latin typeface="Arial" panose="020B0604020202020204"/>
              </a:rPr>
              <a:t>D</a:t>
            </a:r>
            <a:r>
              <a:rPr lang="en-US" altLang="en-US" sz="2800" b="1">
                <a:solidFill>
                  <a:srgbClr val="000000"/>
                </a:solidFill>
                <a:latin typeface="Arial" panose="020B0604020202020204"/>
              </a:rPr>
              <a:t>i</a:t>
            </a:r>
            <a:r>
              <a:rPr lang="en-US" altLang="en-US" sz="2800" b="1">
                <a:solidFill>
                  <a:srgbClr val="000000"/>
                </a:solidFill>
                <a:latin typeface="Arial" panose="020B0604020202020204"/>
              </a:rPr>
              <a:t>g</a:t>
            </a:r>
            <a:r>
              <a:rPr lang="en-US" altLang="en-US" sz="2800" b="1">
                <a:solidFill>
                  <a:srgbClr val="000000"/>
                </a:solidFill>
                <a:latin typeface="Arial" panose="020B0604020202020204"/>
              </a:rPr>
              <a:t>r</a:t>
            </a:r>
            <a:r>
              <a:rPr lang="en-US" altLang="en-US" sz="2800" b="1">
                <a:solidFill>
                  <a:srgbClr val="000000"/>
                </a:solidFill>
                <a:latin typeface="Arial" panose="020B0604020202020204"/>
              </a:rPr>
              <a:t>a</a:t>
            </a:r>
            <a:r>
              <a:rPr lang="en-US" altLang="en-US" sz="2800" b="1">
                <a:solidFill>
                  <a:srgbClr val="000000"/>
                </a:solidFill>
                <a:latin typeface="Arial" panose="020B0604020202020204"/>
              </a:rPr>
              <a:t>m </a:t>
            </a:r>
            <a:endParaRPr lang="zh-CN" altLang="en-US"/>
          </a:p>
        </p:txBody>
      </p:sp>
      <p:sp>
        <p:nvSpPr>
          <p:cNvPr id="1048754" name="TextBox 1048589"/>
          <p:cNvSpPr txBox="1"/>
          <p:nvPr/>
        </p:nvSpPr>
        <p:spPr>
          <a:xfrm>
            <a:off x="5294547" y="6044730"/>
            <a:ext cx="4805795" cy="5105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b="1">
                <a:solidFill>
                  <a:srgbClr val="000000"/>
                </a:solidFill>
                <a:latin typeface="Arial" panose="020B0604020202020204"/>
              </a:rPr>
              <a:t>F</a:t>
            </a:r>
            <a:r>
              <a:rPr lang="en-US" sz="2800" b="1">
                <a:solidFill>
                  <a:srgbClr val="000000"/>
                </a:solidFill>
                <a:latin typeface="Arial" panose="020B0604020202020204"/>
              </a:rPr>
              <a:t>i</a:t>
            </a:r>
            <a:r>
              <a:rPr lang="en-US" sz="2800" b="1">
                <a:solidFill>
                  <a:srgbClr val="000000"/>
                </a:solidFill>
                <a:latin typeface="Arial" panose="020B0604020202020204"/>
              </a:rPr>
              <a:t>g</a:t>
            </a:r>
            <a:r>
              <a:rPr lang="en-US" sz="2800" b="1">
                <a:solidFill>
                  <a:srgbClr val="000000"/>
                </a:solidFill>
                <a:latin typeface="Arial" panose="020B0604020202020204"/>
              </a:rPr>
              <a:t> </a:t>
            </a:r>
            <a:r>
              <a:rPr lang="en-US" sz="2800" b="1">
                <a:solidFill>
                  <a:srgbClr val="000000"/>
                </a:solidFill>
                <a:latin typeface="Arial" panose="020B0604020202020204"/>
              </a:rPr>
              <a:t>.</a:t>
            </a:r>
            <a:r>
              <a:rPr lang="en-US" sz="2800" b="1">
                <a:solidFill>
                  <a:srgbClr val="000000"/>
                </a:solidFill>
                <a:latin typeface="Arial" panose="020B0604020202020204"/>
              </a:rPr>
              <a:t> Activity </a:t>
            </a:r>
            <a:r>
              <a:rPr lang="en-US" sz="2800" b="1">
                <a:solidFill>
                  <a:srgbClr val="000000"/>
                </a:solidFill>
                <a:latin typeface="Arial" panose="020B0604020202020204"/>
              </a:rPr>
              <a:t>Digram </a:t>
            </a:r>
            <a:endParaRPr lang="zh-CN" altLang="en-US"/>
          </a:p>
        </p:txBody>
      </p:sp>
      <p:pic>
        <p:nvPicPr>
          <p:cNvPr id="2097193" name="Picture 2097192"/>
          <p:cNvPicPr/>
          <p:nvPr/>
        </p:nvPicPr>
        <p:blipFill>
          <a:blip r:embed="rId2"/>
          <a:stretch>
            <a:fillRect/>
          </a:stretch>
        </p:blipFill>
        <p:spPr>
          <a:xfrm>
            <a:off x="3843190" y="1162553"/>
            <a:ext cx="6257153" cy="45794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250">
        <p14:shre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41" name="图文框 8"/>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42" name="Title 1"/>
          <p:cNvSpPr>
            <a:spLocks noGrp="1"/>
          </p:cNvSpPr>
          <p:nvPr/>
        </p:nvSpPr>
        <p:spPr>
          <a:xfrm>
            <a:off x="225529" y="270222"/>
            <a:ext cx="11740942" cy="1076252"/>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2800" b="1" dirty="0">
                <a:latin typeface="Arial Narrow" panose="020B0606020202030204" pitchFamily="34" charset="0"/>
              </a:rPr>
              <a:t> </a:t>
            </a:r>
            <a:r>
              <a:rPr lang="en-US" sz="3600" b="1" dirty="0">
                <a:latin typeface="Arial Narrow" panose="020B0606020202030204" pitchFamily="34" charset="0"/>
              </a:rPr>
              <a:t>Software &amp; Hardware Requirements </a:t>
            </a:r>
            <a:endParaRPr lang="en-US" sz="2800" b="1" dirty="0">
              <a:latin typeface="Cambria" panose="02040503050406030204" pitchFamily="18" charset="0"/>
              <a:ea typeface="Cambria" panose="02040503050406030204" pitchFamily="18" charset="0"/>
            </a:endParaRPr>
          </a:p>
        </p:txBody>
      </p:sp>
      <p:pic>
        <p:nvPicPr>
          <p:cNvPr id="2097172" name="Picture 13" descr="mcoerc.png"/>
          <p:cNvPicPr/>
          <p:nvPr/>
        </p:nvPicPr>
        <p:blipFill>
          <a:blip r:embed="rId1" cstate="print"/>
          <a:stretch>
            <a:fillRect/>
          </a:stretch>
        </p:blipFill>
        <p:spPr>
          <a:xfrm>
            <a:off x="389122" y="442554"/>
            <a:ext cx="630535" cy="720000"/>
          </a:xfrm>
          <a:prstGeom prst="rect">
            <a:avLst/>
          </a:prstGeom>
        </p:spPr>
      </p:pic>
      <p:sp>
        <p:nvSpPr>
          <p:cNvPr id="1048643" name="TextBox 1048598"/>
          <p:cNvSpPr txBox="1"/>
          <p:nvPr/>
        </p:nvSpPr>
        <p:spPr>
          <a:xfrm>
            <a:off x="704387" y="1518805"/>
            <a:ext cx="4572000" cy="5105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b="1" dirty="0">
                <a:solidFill>
                  <a:srgbClr val="000000"/>
                </a:solidFill>
                <a:latin typeface="Arial" panose="020B0604020202020204"/>
              </a:rPr>
              <a:t>Software requirements:</a:t>
            </a:r>
            <a:endParaRPr lang="en-US" sz="2800" b="1" dirty="0">
              <a:solidFill>
                <a:srgbClr val="000000"/>
              </a:solidFill>
              <a:latin typeface="Arial" panose="020B0604020202020204"/>
            </a:endParaRPr>
          </a:p>
        </p:txBody>
      </p:sp>
      <p:sp>
        <p:nvSpPr>
          <p:cNvPr id="1048644" name="TextBox 1048599"/>
          <p:cNvSpPr txBox="1"/>
          <p:nvPr/>
        </p:nvSpPr>
        <p:spPr>
          <a:xfrm>
            <a:off x="704389" y="2029344"/>
            <a:ext cx="8643155" cy="22250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400" dirty="0">
                <a:solidFill>
                  <a:srgbClr val="000000"/>
                </a:solidFill>
                <a:latin typeface="Arial" panose="020B0604020202020204"/>
              </a:rPr>
              <a:t>Operating system  	: 	Windows 10.
Coding Language  	: 	Python
IDE		       	:</a:t>
            </a:r>
            <a:r>
              <a:rPr lang="en-US" sz="2400" dirty="0">
                <a:solidFill>
                  <a:srgbClr val="000000"/>
                </a:solidFill>
                <a:latin typeface="Arial" panose="020B0604020202020204"/>
              </a:rPr>
              <a:t> </a:t>
            </a:r>
            <a:r>
              <a:rPr lang="en-US" sz="2400" dirty="0">
                <a:solidFill>
                  <a:srgbClr val="000000"/>
                </a:solidFill>
                <a:latin typeface="Arial" panose="020B0604020202020204"/>
              </a:rPr>
              <a:t> </a:t>
            </a:r>
            <a:r>
              <a:rPr lang="en-US" sz="2400" dirty="0">
                <a:solidFill>
                  <a:srgbClr val="000000"/>
                </a:solidFill>
                <a:latin typeface="Arial" panose="020B0604020202020204"/>
              </a:rPr>
              <a:t> </a:t>
            </a:r>
            <a:r>
              <a:rPr lang="en-US" sz="2400" dirty="0">
                <a:solidFill>
                  <a:srgbClr val="000000"/>
                </a:solidFill>
                <a:latin typeface="Arial" panose="020B0604020202020204"/>
              </a:rPr>
              <a:t> </a:t>
            </a:r>
            <a:r>
              <a:rPr lang="en-US" sz="2400" dirty="0">
                <a:solidFill>
                  <a:srgbClr val="000000"/>
                </a:solidFill>
                <a:latin typeface="Arial" panose="020B0604020202020204"/>
              </a:rPr>
              <a:t> </a:t>
            </a:r>
            <a:r>
              <a:rPr lang="en-US" sz="2400" dirty="0">
                <a:solidFill>
                  <a:srgbClr val="000000"/>
                </a:solidFill>
                <a:latin typeface="Arial" panose="020B0604020202020204"/>
              </a:rPr>
              <a:t> </a:t>
            </a:r>
            <a:r>
              <a:rPr lang="en-US" sz="2400" dirty="0">
                <a:solidFill>
                  <a:srgbClr val="000000"/>
                </a:solidFill>
                <a:latin typeface="Arial" panose="020B0604020202020204"/>
              </a:rPr>
              <a:t> </a:t>
            </a:r>
            <a:r>
              <a:rPr lang="en-US" sz="2400" dirty="0">
                <a:solidFill>
                  <a:srgbClr val="000000"/>
                </a:solidFill>
                <a:latin typeface="Arial" panose="020B0604020202020204"/>
              </a:rPr>
              <a:t> </a:t>
            </a:r>
            <a:r>
              <a:rPr lang="en-US" sz="2400" dirty="0">
                <a:solidFill>
                  <a:srgbClr val="000000"/>
                </a:solidFill>
                <a:latin typeface="Arial" panose="020B0604020202020204"/>
              </a:rPr>
              <a:t> </a:t>
            </a:r>
            <a:r>
              <a:rPr lang="en-US" sz="2400" dirty="0">
                <a:solidFill>
                  <a:srgbClr val="000000"/>
                </a:solidFill>
                <a:latin typeface="Arial" panose="020B0604020202020204"/>
              </a:rPr>
              <a:t> </a:t>
            </a:r>
            <a:r>
              <a:rPr lang="en-US" sz="2400" dirty="0">
                <a:solidFill>
                  <a:srgbClr val="000000"/>
                </a:solidFill>
                <a:latin typeface="Arial" panose="020B0604020202020204"/>
              </a:rPr>
              <a:t> </a:t>
            </a:r>
            <a:r>
              <a:rPr lang="en-US" sz="2400" dirty="0">
                <a:solidFill>
                  <a:srgbClr val="000000"/>
                </a:solidFill>
                <a:latin typeface="Arial" panose="020B0604020202020204"/>
              </a:rPr>
              <a:t>Spyder
Database		:	 SQLite.
</a:t>
            </a:r>
            <a:endParaRPr lang="zh-CN" altLang="en-US"/>
          </a:p>
        </p:txBody>
      </p:sp>
      <p:sp>
        <p:nvSpPr>
          <p:cNvPr id="1048645" name="TextBox 1048600"/>
          <p:cNvSpPr txBox="1"/>
          <p:nvPr/>
        </p:nvSpPr>
        <p:spPr>
          <a:xfrm>
            <a:off x="704388" y="3743844"/>
            <a:ext cx="4572000" cy="5105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b="1">
                <a:solidFill>
                  <a:srgbClr val="000000"/>
                </a:solidFill>
                <a:latin typeface="Arial" panose="020B0604020202020204"/>
              </a:rPr>
              <a:t>Hardware requirements:</a:t>
            </a:r>
            <a:endParaRPr lang="en-US" sz="2800" b="1">
              <a:solidFill>
                <a:srgbClr val="000000"/>
              </a:solidFill>
              <a:latin typeface="Arial" panose="020B0604020202020204"/>
            </a:endParaRPr>
          </a:p>
        </p:txBody>
      </p:sp>
      <p:sp>
        <p:nvSpPr>
          <p:cNvPr id="1048646" name="TextBox 1048601"/>
          <p:cNvSpPr txBox="1"/>
          <p:nvPr/>
        </p:nvSpPr>
        <p:spPr>
          <a:xfrm>
            <a:off x="704388" y="4254384"/>
            <a:ext cx="7160220" cy="2186941"/>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dirty="0">
                <a:solidFill>
                  <a:srgbClr val="000000"/>
                </a:solidFill>
                <a:latin typeface="Arial" panose="020B0604020202020204"/>
              </a:rPr>
              <a:t>System	 :  Intel I5  Processor.
Hard Disk     :   500 GB.
Ram		 : 8 GB
</a:t>
            </a:r>
            <a:endParaRPr lang="en-US" sz="2800" dirty="0">
              <a:solidFill>
                <a:srgbClr val="000000"/>
              </a:solidFill>
              <a:latin typeface="Arial" panose="020B06040202020202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47" name="图文框 8"/>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48" name="Title 1"/>
          <p:cNvSpPr>
            <a:spLocks noGrp="1"/>
          </p:cNvSpPr>
          <p:nvPr/>
        </p:nvSpPr>
        <p:spPr>
          <a:xfrm>
            <a:off x="216027" y="239530"/>
            <a:ext cx="11759946" cy="1077995"/>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2800" b="1" dirty="0">
                <a:latin typeface="Arial Narrow" panose="020B0606020202030204" pitchFamily="34" charset="0"/>
              </a:rPr>
              <a:t> </a:t>
            </a:r>
            <a:r>
              <a:rPr lang="en-US" sz="3600" b="1" dirty="0">
                <a:latin typeface="Arial Narrow" panose="020B0606020202030204" pitchFamily="34" charset="0"/>
              </a:rPr>
              <a:t>Applications</a:t>
            </a:r>
            <a:endParaRPr lang="en-US" sz="2800" b="1" dirty="0">
              <a:latin typeface="Cambria" panose="02040503050406030204" pitchFamily="18" charset="0"/>
              <a:ea typeface="Cambria" panose="02040503050406030204" pitchFamily="18" charset="0"/>
            </a:endParaRPr>
          </a:p>
        </p:txBody>
      </p:sp>
      <p:pic>
        <p:nvPicPr>
          <p:cNvPr id="2097173" name="Picture 13" descr="mcoerc.png"/>
          <p:cNvPicPr/>
          <p:nvPr/>
        </p:nvPicPr>
        <p:blipFill>
          <a:blip r:embed="rId1" cstate="print"/>
          <a:stretch>
            <a:fillRect/>
          </a:stretch>
        </p:blipFill>
        <p:spPr>
          <a:xfrm>
            <a:off x="389122" y="442554"/>
            <a:ext cx="630535" cy="720000"/>
          </a:xfrm>
          <a:prstGeom prst="rect">
            <a:avLst/>
          </a:prstGeom>
        </p:spPr>
      </p:pic>
      <p:sp>
        <p:nvSpPr>
          <p:cNvPr id="1048649" name="TextBox 1048618"/>
          <p:cNvSpPr txBox="1"/>
          <p:nvPr/>
        </p:nvSpPr>
        <p:spPr>
          <a:xfrm>
            <a:off x="471928" y="1520548"/>
            <a:ext cx="11400006" cy="4523105"/>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457200" indent="-457200" algn="just">
              <a:buFont typeface="+mj-lt"/>
              <a:buAutoNum type="arabicPeriod"/>
            </a:pPr>
            <a:r>
              <a:rPr lang="en-US" sz="2400" b="1" dirty="0">
                <a:latin typeface="Arial" panose="020B0604020202020204"/>
              </a:rPr>
              <a:t>Mental Health Monitoring</a:t>
            </a:r>
            <a:r>
              <a:rPr lang="en-US" sz="2400" b="1" dirty="0">
                <a:latin typeface="Arial" panose="020B0604020202020204"/>
              </a:rPr>
              <a:t> </a:t>
            </a:r>
            <a:r>
              <a:rPr lang="en-US" sz="2400" dirty="0">
                <a:latin typeface="Arial" panose="020B0604020202020204"/>
              </a:rPr>
              <a:t>:</a:t>
            </a:r>
            <a:r>
              <a:rPr lang="en-US" sz="2400" dirty="0">
                <a:latin typeface="Arial" panose="020B0604020202020204"/>
              </a:rPr>
              <a:t>Detecting stress through facial expressions and physiological data can assist in monitoring</a:t>
            </a:r>
            <a:r>
              <a:rPr lang="en-US" sz="2400" dirty="0">
                <a:latin typeface="Arial" panose="020B0604020202020204"/>
              </a:rPr>
              <a:t> </a:t>
            </a:r>
            <a:r>
              <a:rPr lang="en-US" sz="2400" dirty="0">
                <a:latin typeface="Arial" panose="020B0604020202020204"/>
              </a:rPr>
              <a:t>i</a:t>
            </a:r>
            <a:r>
              <a:rPr lang="en-US" altLang="en-US" sz="2400">
                <a:latin typeface="Arial" panose="020B0604020202020204"/>
              </a:rPr>
              <a:t>ndividuals with mental health conditions, such as anxiety disorders and depression.</a:t>
            </a:r>
            <a:endParaRPr lang="zh-CN" altLang="en-US" sz="2400"/>
          </a:p>
          <a:p>
            <a:pPr marL="457200" indent="-457200" algn="just">
              <a:buFont typeface="+mj-lt"/>
              <a:buAutoNum type="arabicPeriod"/>
            </a:pPr>
            <a:r>
              <a:rPr lang="en-US" sz="2400" b="1" dirty="0">
                <a:latin typeface="Arial" panose="020B0604020202020204"/>
              </a:rPr>
              <a:t>Human Resources and Workplace</a:t>
            </a:r>
            <a:r>
              <a:rPr lang="en-US" sz="2400" b="1" dirty="0">
                <a:latin typeface="Arial" panose="020B0604020202020204"/>
              </a:rPr>
              <a:t> :</a:t>
            </a:r>
            <a:r>
              <a:rPr lang="en-US" sz="2400" b="0" dirty="0">
                <a:latin typeface="Arial" panose="020B0604020202020204"/>
              </a:rPr>
              <a:t>Employers can use stress detection to monitor employee well-being and provide support </a:t>
            </a:r>
            <a:r>
              <a:rPr lang="zh-CN" altLang="en-US" sz="2400" b="0">
                <a:latin typeface="Arial" panose="020B0604020202020204" pitchFamily="34" charset="0"/>
                <a:cs typeface="Arial" panose="020B0604020202020204" pitchFamily="34" charset="0"/>
              </a:rPr>
              <a:t>when necessary to reduce workplace stress and improve productivity.</a:t>
            </a:r>
            <a:endParaRPr lang="zh-CN" altLang="en-US" sz="2400" b="0">
              <a:latin typeface="Arial" panose="020B0604020202020204" pitchFamily="34" charset="0"/>
              <a:cs typeface="Arial" panose="020B0604020202020204" pitchFamily="34" charset="0"/>
            </a:endParaRPr>
          </a:p>
          <a:p>
            <a:pPr marL="457200" indent="-457200" algn="just">
              <a:buFont typeface="+mj-lt"/>
              <a:buAutoNum type="arabicPeriod"/>
            </a:pPr>
            <a:r>
              <a:rPr lang="en-US" sz="2400" b="1" dirty="0">
                <a:latin typeface="Arial" panose="020B0604020202020204"/>
              </a:rPr>
              <a:t>Medical Diagnostics </a:t>
            </a:r>
            <a:r>
              <a:rPr lang="en-US" sz="2400" b="1" dirty="0">
                <a:latin typeface="Arial" panose="020B0604020202020204"/>
              </a:rPr>
              <a:t>:</a:t>
            </a:r>
            <a:r>
              <a:rPr lang="en-US" sz="2400" b="1" dirty="0">
                <a:latin typeface="Arial" panose="020B0604020202020204"/>
              </a:rPr>
              <a:t> </a:t>
            </a:r>
            <a:r>
              <a:rPr lang="en-US" sz="2400" b="0" dirty="0">
                <a:latin typeface="Arial" panose="020B0604020202020204"/>
              </a:rPr>
              <a:t>Stress detection can aid in diagnosing or monitoring stress-related health conditions, such</a:t>
            </a:r>
            <a:r>
              <a:rPr lang="en-US" sz="2400" b="0" dirty="0">
                <a:latin typeface="Arial" panose="020B0604020202020204"/>
              </a:rPr>
              <a:t> </a:t>
            </a:r>
            <a:r>
              <a:rPr lang="en-US" altLang="en-US" sz="2400" b="0">
                <a:latin typeface="Arial" panose="020B0604020202020204"/>
              </a:rPr>
              <a:t>as cardiovascular diseases and hypertension.</a:t>
            </a:r>
            <a:endParaRPr lang="zh-CN" altLang="en-US" sz="2400" b="0"/>
          </a:p>
          <a:p>
            <a:pPr marL="457200" indent="-457200" algn="just">
              <a:buFont typeface="+mj-lt"/>
              <a:buAutoNum type="arabicPeriod"/>
            </a:pPr>
            <a:r>
              <a:rPr lang="en-US" sz="2400" b="1" dirty="0">
                <a:latin typeface="Arial" panose="020B0604020202020204"/>
              </a:rPr>
              <a:t>Education and E-Learning</a:t>
            </a:r>
            <a:r>
              <a:rPr lang="en-US" sz="2400" b="1" dirty="0">
                <a:latin typeface="Arial" panose="020B0604020202020204"/>
              </a:rPr>
              <a:t>:</a:t>
            </a:r>
            <a:r>
              <a:rPr lang="en-US" sz="2400" b="1" dirty="0">
                <a:latin typeface="Arial" panose="020B0604020202020204"/>
              </a:rPr>
              <a:t> </a:t>
            </a:r>
            <a:r>
              <a:rPr lang="en-US" sz="2400" b="0" dirty="0">
                <a:latin typeface="Arial" panose="020B0604020202020204"/>
              </a:rPr>
              <a:t>Stress detection can be applied in educational settings to monitor students' stress levels and</a:t>
            </a:r>
            <a:r>
              <a:rPr lang="en-US" sz="2400" b="0" dirty="0">
                <a:latin typeface="Arial" panose="020B0604020202020204"/>
              </a:rPr>
              <a:t> </a:t>
            </a:r>
            <a:r>
              <a:rPr lang="en-US" altLang="en-US" sz="2400" b="0">
                <a:latin typeface="Arial" panose="020B0604020202020204"/>
              </a:rPr>
              <a:t>offer support when needed, especially in remote learning environments.</a:t>
            </a:r>
            <a:endParaRPr lang="zh-CN" altLang="en-US" sz="2400" b="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3" name="图文框 8"/>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594" name="Title 1"/>
          <p:cNvSpPr>
            <a:spLocks noGrp="1"/>
          </p:cNvSpPr>
          <p:nvPr/>
        </p:nvSpPr>
        <p:spPr>
          <a:xfrm>
            <a:off x="257810" y="260985"/>
            <a:ext cx="11674475" cy="1127760"/>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2800" b="1" dirty="0">
                <a:latin typeface="Arial Narrow" panose="020B0606020202030204" pitchFamily="34" charset="0"/>
              </a:rPr>
              <a:t> </a:t>
            </a:r>
            <a:r>
              <a:rPr lang="en-US" sz="3600" b="1" dirty="0">
                <a:latin typeface="Arial Narrow" panose="020B0606020202030204" pitchFamily="34" charset="0"/>
              </a:rPr>
              <a:t>Advantages </a:t>
            </a:r>
            <a:endParaRPr lang="en-US" sz="2800" b="1" dirty="0">
              <a:latin typeface="Cambria" panose="02040503050406030204" pitchFamily="18" charset="0"/>
              <a:ea typeface="Cambria" panose="02040503050406030204" pitchFamily="18" charset="0"/>
            </a:endParaRPr>
          </a:p>
        </p:txBody>
      </p:sp>
      <p:pic>
        <p:nvPicPr>
          <p:cNvPr id="2097155" name="Picture 13" descr="mcoerc.png"/>
          <p:cNvPicPr/>
          <p:nvPr/>
        </p:nvPicPr>
        <p:blipFill>
          <a:blip r:embed="rId1" cstate="print"/>
          <a:stretch>
            <a:fillRect/>
          </a:stretch>
        </p:blipFill>
        <p:spPr>
          <a:xfrm>
            <a:off x="389122" y="442554"/>
            <a:ext cx="630535" cy="720000"/>
          </a:xfrm>
          <a:prstGeom prst="rect">
            <a:avLst/>
          </a:prstGeom>
        </p:spPr>
      </p:pic>
      <p:sp>
        <p:nvSpPr>
          <p:cNvPr id="1048595" name="TextBox 1048634"/>
          <p:cNvSpPr txBox="1"/>
          <p:nvPr/>
        </p:nvSpPr>
        <p:spPr>
          <a:xfrm>
            <a:off x="1019657" y="1949111"/>
            <a:ext cx="8043160" cy="31140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457200" indent="-457200" algn="just">
              <a:buFont typeface="Arial" panose="020B0604020202020204"/>
              <a:buChar char="•"/>
            </a:pPr>
            <a:r>
              <a:rPr lang="en-US" sz="2400" dirty="0">
                <a:solidFill>
                  <a:srgbClr val="000000"/>
                </a:solidFill>
                <a:latin typeface="Arial" panose="020B0604020202020204"/>
              </a:rPr>
              <a:t>Data is collected from real-time sensors and a data set is created for different ages and male and female users. </a:t>
            </a:r>
            <a:endParaRPr lang="en-US" sz="2400" dirty="0">
              <a:solidFill>
                <a:srgbClr val="000000"/>
              </a:solidFill>
              <a:latin typeface="Arial" panose="020B0604020202020204"/>
            </a:endParaRPr>
          </a:p>
          <a:p>
            <a:pPr marL="457200" indent="-457200" algn="just">
              <a:buFont typeface="Arial" panose="020B0604020202020204"/>
              <a:buChar char="•"/>
            </a:pPr>
            <a:endParaRPr lang="zh-CN" altLang="en-US"/>
          </a:p>
          <a:p>
            <a:pPr marL="457200" indent="-457200" algn="just">
              <a:buFont typeface="Arial" panose="020B0604020202020204"/>
              <a:buChar char="•"/>
            </a:pPr>
            <a:r>
              <a:rPr lang="en-US" sz="2400" dirty="0">
                <a:solidFill>
                  <a:srgbClr val="000000"/>
                </a:solidFill>
                <a:latin typeface="Arial" panose="020B0604020202020204"/>
              </a:rPr>
              <a:t>Data is trained using machine learning which helps automate the process of stress detection. </a:t>
            </a:r>
            <a:endParaRPr lang="en-US" sz="2400" dirty="0">
              <a:solidFill>
                <a:srgbClr val="000000"/>
              </a:solidFill>
              <a:latin typeface="Arial" panose="020B0604020202020204"/>
            </a:endParaRPr>
          </a:p>
          <a:p>
            <a:pPr marL="457200" indent="-457200" algn="just">
              <a:buFont typeface="Arial" panose="020B0604020202020204"/>
              <a:buChar char="•"/>
            </a:pPr>
            <a:endParaRPr lang="zh-CN" altLang="en-US"/>
          </a:p>
          <a:p>
            <a:pPr marL="457200" indent="-457200" algn="just">
              <a:buFont typeface="Arial" panose="020B0604020202020204"/>
              <a:buChar char="•"/>
            </a:pPr>
            <a:r>
              <a:rPr lang="en-US" sz="2400" dirty="0">
                <a:solidFill>
                  <a:srgbClr val="000000"/>
                </a:solidFill>
                <a:latin typeface="Arial" panose="020B0604020202020204"/>
              </a:rPr>
              <a:t>The web applications can help users to easily check their stress state based on their features. </a:t>
            </a:r>
            <a:endParaRPr lang="en-US" sz="2400" dirty="0">
              <a:solidFill>
                <a:srgbClr val="000000"/>
              </a:solidFill>
              <a:latin typeface="Arial" panose="020B06040202020202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3" name="图文框 41"/>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04" name="TextBox 8"/>
          <p:cNvSpPr txBox="1"/>
          <p:nvPr/>
        </p:nvSpPr>
        <p:spPr>
          <a:xfrm>
            <a:off x="609893" y="1432559"/>
            <a:ext cx="8405842" cy="5425440"/>
          </a:xfrm>
          <a:prstGeom prst="rect">
            <a:avLst/>
          </a:prstGeom>
          <a:noFill/>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indent="360045">
              <a:lnSpc>
                <a:spcPct val="150000"/>
              </a:lnSpc>
              <a:buFont typeface="+mj-lt"/>
              <a:buAutoNum type="arabicPeriod"/>
            </a:pPr>
            <a:r>
              <a:rPr lang="en-US" sz="2400" b="1" dirty="0">
                <a:solidFill>
                  <a:srgbClr val="0D0D0D"/>
                </a:solidFill>
                <a:latin typeface="Cambria" panose="02040503050406030204" pitchFamily="18" charset="0"/>
                <a:ea typeface="Cambria" panose="02040503050406030204" pitchFamily="18" charset="0"/>
              </a:rPr>
              <a:t>Introduction (Needs ,Problem </a:t>
            </a:r>
            <a:r>
              <a:rPr lang="en-US" sz="2400" b="1" dirty="0" err="1">
                <a:solidFill>
                  <a:srgbClr val="0D0D0D"/>
                </a:solidFill>
                <a:latin typeface="Cambria" panose="02040503050406030204" pitchFamily="18" charset="0"/>
                <a:ea typeface="Cambria" panose="02040503050406030204" pitchFamily="18" charset="0"/>
              </a:rPr>
              <a:t>statement,Objectives</a:t>
            </a:r>
            <a:r>
              <a:rPr lang="en-US" sz="2400" b="1" dirty="0">
                <a:solidFill>
                  <a:srgbClr val="0D0D0D"/>
                </a:solidFill>
                <a:latin typeface="Cambria" panose="02040503050406030204" pitchFamily="18" charset="0"/>
                <a:ea typeface="Cambria" panose="02040503050406030204" pitchFamily="18" charset="0"/>
              </a:rPr>
              <a:t>)</a:t>
            </a:r>
            <a:endParaRPr lang="en-US" sz="2400" b="1" dirty="0">
              <a:solidFill>
                <a:srgbClr val="0D0D0D"/>
              </a:solidFill>
              <a:latin typeface="Cambria" panose="02040503050406030204" pitchFamily="18" charset="0"/>
              <a:ea typeface="Cambria" panose="02040503050406030204" pitchFamily="18" charset="0"/>
            </a:endParaRPr>
          </a:p>
          <a:p>
            <a:pPr indent="360045">
              <a:lnSpc>
                <a:spcPct val="150000"/>
              </a:lnSpc>
              <a:buFont typeface="+mj-lt"/>
              <a:buAutoNum type="arabicPeriod"/>
            </a:pPr>
            <a:r>
              <a:rPr lang="en-US" sz="2400" b="1" dirty="0">
                <a:solidFill>
                  <a:srgbClr val="0D0D0D"/>
                </a:solidFill>
                <a:latin typeface="Cambria" panose="02040503050406030204" pitchFamily="18" charset="0"/>
                <a:ea typeface="Cambria" panose="02040503050406030204" pitchFamily="18" charset="0"/>
              </a:rPr>
              <a:t>Literature Survey</a:t>
            </a:r>
            <a:endParaRPr lang="en-US" sz="2400" b="1" dirty="0">
              <a:solidFill>
                <a:srgbClr val="0D0D0D"/>
              </a:solidFill>
              <a:latin typeface="Cambria" panose="02040503050406030204" pitchFamily="18" charset="0"/>
              <a:ea typeface="Cambria" panose="02040503050406030204" pitchFamily="18" charset="0"/>
            </a:endParaRPr>
          </a:p>
          <a:p>
            <a:pPr indent="360045">
              <a:lnSpc>
                <a:spcPct val="150000"/>
              </a:lnSpc>
              <a:buFont typeface="+mj-lt"/>
              <a:buAutoNum type="arabicPeriod"/>
            </a:pPr>
            <a:r>
              <a:rPr lang="en-US" sz="2400" b="1" dirty="0">
                <a:solidFill>
                  <a:srgbClr val="0D0D0D"/>
                </a:solidFill>
                <a:latin typeface="Cambria" panose="02040503050406030204" pitchFamily="18" charset="0"/>
                <a:ea typeface="Cambria" panose="02040503050406030204" pitchFamily="18" charset="0"/>
              </a:rPr>
              <a:t>Proposed System Architecture</a:t>
            </a:r>
            <a:endParaRPr lang="en-US" sz="2400" b="1" dirty="0">
              <a:solidFill>
                <a:srgbClr val="0D0D0D"/>
              </a:solidFill>
              <a:latin typeface="Cambria" panose="02040503050406030204" pitchFamily="18" charset="0"/>
              <a:ea typeface="Cambria" panose="02040503050406030204" pitchFamily="18" charset="0"/>
            </a:endParaRPr>
          </a:p>
          <a:p>
            <a:pPr indent="360045">
              <a:lnSpc>
                <a:spcPct val="150000"/>
              </a:lnSpc>
              <a:buFont typeface="+mj-lt"/>
              <a:buAutoNum type="arabicPeriod"/>
            </a:pPr>
            <a:r>
              <a:rPr lang="en-US" altLang="en-US" sz="2400" b="1" dirty="0">
                <a:solidFill>
                  <a:srgbClr val="0D0D0D"/>
                </a:solidFill>
                <a:latin typeface="Cambria" panose="02040503050406030204" pitchFamily="18" charset="0"/>
                <a:ea typeface="Cambria" panose="02040503050406030204" pitchFamily="18" charset="0"/>
              </a:rPr>
              <a:t>D</a:t>
            </a:r>
            <a:r>
              <a:rPr lang="en-US" altLang="en-US" sz="2400" b="1" dirty="0">
                <a:solidFill>
                  <a:srgbClr val="0D0D0D"/>
                </a:solidFill>
                <a:latin typeface="Cambria" panose="02040503050406030204" pitchFamily="18" charset="0"/>
                <a:ea typeface="Cambria" panose="02040503050406030204" pitchFamily="18" charset="0"/>
              </a:rPr>
              <a:t>e</a:t>
            </a:r>
            <a:r>
              <a:rPr lang="en-US" altLang="en-US" sz="2400" b="1" dirty="0">
                <a:solidFill>
                  <a:srgbClr val="0D0D0D"/>
                </a:solidFill>
                <a:latin typeface="Cambria" panose="02040503050406030204" pitchFamily="18" charset="0"/>
                <a:ea typeface="Cambria" panose="02040503050406030204" pitchFamily="18" charset="0"/>
              </a:rPr>
              <a:t>tails </a:t>
            </a:r>
            <a:r>
              <a:rPr lang="en-US" altLang="en-US" sz="2400" b="1" dirty="0">
                <a:solidFill>
                  <a:srgbClr val="0D0D0D"/>
                </a:solidFill>
                <a:latin typeface="Cambria" panose="02040503050406030204" pitchFamily="18" charset="0"/>
                <a:ea typeface="Cambria" panose="02040503050406030204" pitchFamily="18" charset="0"/>
              </a:rPr>
              <a:t>of </a:t>
            </a:r>
            <a:r>
              <a:rPr lang="en-US" altLang="en-US" sz="2400" b="1" dirty="0">
                <a:solidFill>
                  <a:srgbClr val="0D0D0D"/>
                </a:solidFill>
                <a:latin typeface="Cambria" panose="02040503050406030204" pitchFamily="18" charset="0"/>
                <a:ea typeface="Cambria" panose="02040503050406030204" pitchFamily="18" charset="0"/>
              </a:rPr>
              <a:t>m</a:t>
            </a:r>
            <a:r>
              <a:rPr lang="en-US" altLang="en-US" sz="2400" b="1" dirty="0">
                <a:solidFill>
                  <a:srgbClr val="0D0D0D"/>
                </a:solidFill>
                <a:latin typeface="Cambria" panose="02040503050406030204" pitchFamily="18" charset="0"/>
                <a:ea typeface="Cambria" panose="02040503050406030204" pitchFamily="18" charset="0"/>
              </a:rPr>
              <a:t>o</a:t>
            </a:r>
            <a:r>
              <a:rPr lang="en-US" altLang="en-US" sz="2400" b="1" dirty="0">
                <a:solidFill>
                  <a:srgbClr val="0D0D0D"/>
                </a:solidFill>
                <a:latin typeface="Cambria" panose="02040503050406030204" pitchFamily="18" charset="0"/>
                <a:ea typeface="Cambria" panose="02040503050406030204" pitchFamily="18" charset="0"/>
              </a:rPr>
              <a:t>d</a:t>
            </a:r>
            <a:r>
              <a:rPr lang="en-US" altLang="en-US" sz="2400" b="1" dirty="0">
                <a:solidFill>
                  <a:srgbClr val="0D0D0D"/>
                </a:solidFill>
                <a:latin typeface="Cambria" panose="02040503050406030204" pitchFamily="18" charset="0"/>
                <a:ea typeface="Cambria" panose="02040503050406030204" pitchFamily="18" charset="0"/>
              </a:rPr>
              <a:t>u</a:t>
            </a:r>
            <a:r>
              <a:rPr lang="en-US" altLang="en-US" sz="2400" b="1" dirty="0">
                <a:solidFill>
                  <a:srgbClr val="0D0D0D"/>
                </a:solidFill>
                <a:latin typeface="Cambria" panose="02040503050406030204" pitchFamily="18" charset="0"/>
                <a:ea typeface="Cambria" panose="02040503050406030204" pitchFamily="18" charset="0"/>
              </a:rPr>
              <a:t>l</a:t>
            </a:r>
            <a:r>
              <a:rPr lang="en-US" altLang="en-US" sz="2400" b="1" dirty="0">
                <a:solidFill>
                  <a:srgbClr val="0D0D0D"/>
                </a:solidFill>
                <a:latin typeface="Cambria" panose="02040503050406030204" pitchFamily="18" charset="0"/>
                <a:ea typeface="Cambria" panose="02040503050406030204" pitchFamily="18" charset="0"/>
              </a:rPr>
              <a:t>e</a:t>
            </a:r>
            <a:r>
              <a:rPr lang="en-US" altLang="en-US" sz="2400" b="1" dirty="0">
                <a:solidFill>
                  <a:srgbClr val="0D0D0D"/>
                </a:solidFill>
                <a:latin typeface="Cambria" panose="02040503050406030204" pitchFamily="18" charset="0"/>
                <a:ea typeface="Cambria" panose="02040503050406030204" pitchFamily="18" charset="0"/>
              </a:rPr>
              <a:t>s</a:t>
            </a:r>
            <a:endParaRPr lang="zh-CN" altLang="en-US"/>
          </a:p>
          <a:p>
            <a:pPr indent="360045">
              <a:lnSpc>
                <a:spcPct val="150000"/>
              </a:lnSpc>
              <a:buFont typeface="+mj-lt"/>
              <a:buAutoNum type="arabicPeriod"/>
            </a:pPr>
            <a:r>
              <a:rPr lang="en-US" altLang="en-US" sz="2400" b="1" dirty="0">
                <a:solidFill>
                  <a:srgbClr val="0D0D0D"/>
                </a:solidFill>
                <a:latin typeface="Cambria" panose="02040503050406030204" pitchFamily="18" charset="0"/>
                <a:ea typeface="Cambria" panose="02040503050406030204" pitchFamily="18" charset="0"/>
              </a:rPr>
              <a:t>Algorithms </a:t>
            </a:r>
            <a:endParaRPr lang="zh-CN" altLang="en-US" dirty="0"/>
          </a:p>
          <a:p>
            <a:pPr indent="360045">
              <a:lnSpc>
                <a:spcPct val="150000"/>
              </a:lnSpc>
              <a:buFont typeface="+mj-lt"/>
              <a:buAutoNum type="arabicPeriod"/>
            </a:pPr>
            <a:r>
              <a:rPr lang="en-US" altLang="en-US" sz="2400" b="1" dirty="0">
                <a:solidFill>
                  <a:srgbClr val="0D0D0D"/>
                </a:solidFill>
                <a:latin typeface="Cambria" panose="02040503050406030204" pitchFamily="18" charset="0"/>
                <a:ea typeface="Cambria" panose="02040503050406030204" pitchFamily="18" charset="0"/>
              </a:rPr>
              <a:t>D</a:t>
            </a:r>
            <a:r>
              <a:rPr lang="en-US" altLang="en-US" sz="2400" b="1" dirty="0">
                <a:solidFill>
                  <a:srgbClr val="0D0D0D"/>
                </a:solidFill>
                <a:latin typeface="Cambria" panose="02040503050406030204" pitchFamily="18" charset="0"/>
                <a:ea typeface="Cambria" panose="02040503050406030204" pitchFamily="18" charset="0"/>
              </a:rPr>
              <a:t>e</a:t>
            </a:r>
            <a:r>
              <a:rPr lang="en-US" altLang="en-US" sz="2400" b="1" dirty="0">
                <a:solidFill>
                  <a:srgbClr val="0D0D0D"/>
                </a:solidFill>
                <a:latin typeface="Cambria" panose="02040503050406030204" pitchFamily="18" charset="0"/>
                <a:ea typeface="Cambria" panose="02040503050406030204" pitchFamily="18" charset="0"/>
              </a:rPr>
              <a:t>s</a:t>
            </a:r>
            <a:r>
              <a:rPr lang="en-US" altLang="en-US" sz="2400" b="1" dirty="0">
                <a:solidFill>
                  <a:srgbClr val="0D0D0D"/>
                </a:solidFill>
                <a:latin typeface="Cambria" panose="02040503050406030204" pitchFamily="18" charset="0"/>
                <a:ea typeface="Cambria" panose="02040503050406030204" pitchFamily="18" charset="0"/>
              </a:rPr>
              <a:t>i</a:t>
            </a:r>
            <a:r>
              <a:rPr lang="en-US" altLang="en-US" sz="2400" b="1" dirty="0">
                <a:solidFill>
                  <a:srgbClr val="0D0D0D"/>
                </a:solidFill>
                <a:latin typeface="Cambria" panose="02040503050406030204" pitchFamily="18" charset="0"/>
                <a:ea typeface="Cambria" panose="02040503050406030204" pitchFamily="18" charset="0"/>
              </a:rPr>
              <a:t>gn</a:t>
            </a:r>
            <a:endParaRPr lang="zh-CN" altLang="en-US" dirty="0"/>
          </a:p>
          <a:p>
            <a:pPr indent="360045">
              <a:lnSpc>
                <a:spcPct val="150000"/>
              </a:lnSpc>
              <a:buFont typeface="+mj-lt"/>
              <a:buAutoNum type="arabicPeriod"/>
            </a:pPr>
            <a:r>
              <a:rPr lang="en-US" sz="2400" b="1" dirty="0">
                <a:solidFill>
                  <a:srgbClr val="0D0D0D"/>
                </a:solidFill>
                <a:latin typeface="Cambria" panose="02040503050406030204" pitchFamily="18" charset="0"/>
                <a:ea typeface="Cambria" panose="02040503050406030204" pitchFamily="18" charset="0"/>
              </a:rPr>
              <a:t>Software Hardware Requirements</a:t>
            </a:r>
            <a:endParaRPr lang="en-US" sz="2400" b="1" dirty="0">
              <a:solidFill>
                <a:srgbClr val="0D0D0D"/>
              </a:solidFill>
              <a:latin typeface="Cambria" panose="02040503050406030204" pitchFamily="18" charset="0"/>
              <a:ea typeface="Cambria" panose="02040503050406030204" pitchFamily="18" charset="0"/>
            </a:endParaRPr>
          </a:p>
          <a:p>
            <a:pPr indent="360045">
              <a:lnSpc>
                <a:spcPct val="150000"/>
              </a:lnSpc>
              <a:buFont typeface="+mj-lt"/>
              <a:buAutoNum type="arabicPeriod"/>
            </a:pPr>
            <a:r>
              <a:rPr lang="en-US" sz="2400" b="1" dirty="0">
                <a:solidFill>
                  <a:srgbClr val="0D0D0D"/>
                </a:solidFill>
                <a:latin typeface="Cambria" panose="02040503050406030204" pitchFamily="18" charset="0"/>
                <a:ea typeface="Cambria" panose="02040503050406030204" pitchFamily="18" charset="0"/>
              </a:rPr>
              <a:t>Expected Result </a:t>
            </a:r>
            <a:endParaRPr lang="zh-CN" altLang="en-US" dirty="0"/>
          </a:p>
          <a:p>
            <a:pPr indent="360045">
              <a:lnSpc>
                <a:spcPct val="150000"/>
              </a:lnSpc>
              <a:buFont typeface="+mj-lt"/>
              <a:buAutoNum type="arabicPeriod"/>
            </a:pPr>
            <a:r>
              <a:rPr lang="en-US" sz="2400" b="1" dirty="0">
                <a:solidFill>
                  <a:srgbClr val="0D0D0D"/>
                </a:solidFill>
                <a:latin typeface="Cambria" panose="02040503050406030204" pitchFamily="18" charset="0"/>
                <a:ea typeface="Cambria" panose="02040503050406030204" pitchFamily="18" charset="0"/>
              </a:rPr>
              <a:t>References</a:t>
            </a:r>
            <a:endParaRPr lang="en-US" sz="2400" b="1" dirty="0">
              <a:solidFill>
                <a:srgbClr val="0D0D0D"/>
              </a:solidFill>
              <a:latin typeface="Cambria" panose="02040503050406030204" pitchFamily="18" charset="0"/>
              <a:ea typeface="Cambria" panose="02040503050406030204" pitchFamily="18" charset="0"/>
            </a:endParaRPr>
          </a:p>
          <a:p>
            <a:pPr marL="0" indent="0">
              <a:lnSpc>
                <a:spcPct val="150000"/>
              </a:lnSpc>
              <a:buNone/>
            </a:pPr>
            <a:endParaRPr lang="en-US" sz="2400" b="1" dirty="0">
              <a:latin typeface="Arial Narrow" panose="020B0606020202030204" pitchFamily="34" charset="0"/>
            </a:endParaRPr>
          </a:p>
        </p:txBody>
      </p:sp>
      <p:sp>
        <p:nvSpPr>
          <p:cNvPr id="1048605" name="Title 1"/>
          <p:cNvSpPr>
            <a:spLocks noGrp="1"/>
          </p:cNvSpPr>
          <p:nvPr/>
        </p:nvSpPr>
        <p:spPr>
          <a:xfrm>
            <a:off x="174006" y="173430"/>
            <a:ext cx="11843989" cy="1085699"/>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2800" b="1" dirty="0">
                <a:latin typeface="Arial Narrow" panose="020B0606020202030204" pitchFamily="34" charset="0"/>
              </a:rPr>
              <a:t> </a:t>
            </a:r>
            <a:r>
              <a:rPr lang="en-US" sz="3600" b="1" dirty="0">
                <a:latin typeface="Cambria" panose="02040503050406030204" pitchFamily="18" charset="0"/>
                <a:ea typeface="Cambria" panose="02040503050406030204" pitchFamily="18" charset="0"/>
              </a:rPr>
              <a:t>Presentation Outline</a:t>
            </a:r>
            <a:endParaRPr lang="en-US" sz="2800" b="1" dirty="0">
              <a:latin typeface="Cambria" panose="02040503050406030204" pitchFamily="18" charset="0"/>
              <a:ea typeface="Cambria" panose="02040503050406030204" pitchFamily="18" charset="0"/>
            </a:endParaRPr>
          </a:p>
        </p:txBody>
      </p:sp>
      <p:pic>
        <p:nvPicPr>
          <p:cNvPr id="2097157" name="Picture 13" descr="mcoerc.png"/>
          <p:cNvPicPr/>
          <p:nvPr/>
        </p:nvPicPr>
        <p:blipFill>
          <a:blip r:embed="rId1" cstate="print"/>
          <a:stretch>
            <a:fillRect/>
          </a:stretch>
        </p:blipFill>
        <p:spPr>
          <a:xfrm>
            <a:off x="609892" y="356278"/>
            <a:ext cx="630535" cy="720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fractur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0" name="图文框 8"/>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591" name="Title 1"/>
          <p:cNvSpPr>
            <a:spLocks noGrp="1"/>
          </p:cNvSpPr>
          <p:nvPr/>
        </p:nvSpPr>
        <p:spPr>
          <a:xfrm>
            <a:off x="272860" y="266438"/>
            <a:ext cx="11646278" cy="1067575"/>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3600" b="1" dirty="0">
                <a:latin typeface="Arial Narrow" panose="020B0606020202030204" pitchFamily="34" charset="0"/>
                <a:ea typeface="Cambria" panose="02040503050406030204" pitchFamily="18" charset="0"/>
              </a:rPr>
              <a:t>C</a:t>
            </a:r>
            <a:r>
              <a:rPr lang="en-US" sz="3600" b="1" dirty="0">
                <a:latin typeface="Arial Narrow" panose="020B0606020202030204" pitchFamily="34" charset="0"/>
                <a:ea typeface="Cambria" panose="02040503050406030204" pitchFamily="18" charset="0"/>
              </a:rPr>
              <a:t>o</a:t>
            </a:r>
            <a:r>
              <a:rPr lang="en-US" sz="3600" b="1" dirty="0">
                <a:latin typeface="Arial Narrow" panose="020B0606020202030204" pitchFamily="34" charset="0"/>
                <a:ea typeface="Cambria" panose="02040503050406030204" pitchFamily="18" charset="0"/>
              </a:rPr>
              <a:t>n</a:t>
            </a:r>
            <a:r>
              <a:rPr lang="en-US" sz="3600" b="1" dirty="0">
                <a:latin typeface="Arial Narrow" panose="020B0606020202030204" pitchFamily="34" charset="0"/>
                <a:ea typeface="Cambria" panose="02040503050406030204" pitchFamily="18" charset="0"/>
              </a:rPr>
              <a:t>c</a:t>
            </a:r>
            <a:r>
              <a:rPr lang="en-US" sz="3600" b="1" dirty="0">
                <a:latin typeface="Arial Narrow" panose="020B0606020202030204" pitchFamily="34" charset="0"/>
                <a:ea typeface="Cambria" panose="02040503050406030204" pitchFamily="18" charset="0"/>
              </a:rPr>
              <a:t>l</a:t>
            </a:r>
            <a:r>
              <a:rPr lang="en-US" sz="3600" b="1" dirty="0">
                <a:latin typeface="Arial Narrow" panose="020B0606020202030204" pitchFamily="34" charset="0"/>
                <a:ea typeface="Cambria" panose="02040503050406030204" pitchFamily="18" charset="0"/>
              </a:rPr>
              <a:t>usion </a:t>
            </a:r>
            <a:endParaRPr lang="en-US" sz="3600" b="1" dirty="0">
              <a:latin typeface="Cambria" panose="02040503050406030204" pitchFamily="18" charset="0"/>
              <a:ea typeface="Cambria" panose="02040503050406030204" pitchFamily="18" charset="0"/>
            </a:endParaRPr>
          </a:p>
        </p:txBody>
      </p:sp>
      <p:pic>
        <p:nvPicPr>
          <p:cNvPr id="2097154" name="Picture 13" descr="mcoerc.png"/>
          <p:cNvPicPr/>
          <p:nvPr/>
        </p:nvPicPr>
        <p:blipFill>
          <a:blip r:embed="rId1" cstate="print"/>
          <a:stretch>
            <a:fillRect/>
          </a:stretch>
        </p:blipFill>
        <p:spPr>
          <a:xfrm>
            <a:off x="389122" y="442554"/>
            <a:ext cx="630535" cy="720000"/>
          </a:xfrm>
          <a:prstGeom prst="rect">
            <a:avLst/>
          </a:prstGeom>
        </p:spPr>
      </p:pic>
      <p:sp>
        <p:nvSpPr>
          <p:cNvPr id="1048592" name="Text Box 1048587"/>
          <p:cNvSpPr txBox="1"/>
          <p:nvPr/>
        </p:nvSpPr>
        <p:spPr>
          <a:xfrm>
            <a:off x="1019810" y="1449705"/>
            <a:ext cx="10253980" cy="3355341"/>
          </a:xfrm>
          <a:prstGeom prst="rect">
            <a:avLst/>
          </a:prstGeom>
        </p:spPr>
        <p:txBody>
          <a:bodyPr wrap="square" rtlCol="0" anchor="t" anchorCtr="1">
            <a:spAutoFit/>
          </a:bodyPr>
          <a:p>
            <a:pPr algn="just"/>
            <a:r>
              <a:rPr lang="en-US" sz="2400">
                <a:solidFill>
                  <a:srgbClr val="000000"/>
                </a:solidFill>
                <a:latin typeface="Arial" panose="020B0604020202020204" pitchFamily="34" charset="0"/>
                <a:cs typeface="Arial" panose="020B0604020202020204" pitchFamily="34" charset="0"/>
              </a:rPr>
              <a:t>The live project on stress detection in individuals through image processing and machine learning has demonstrated its potential as a valuable tool in addressing the complex issue of stress.</a:t>
            </a:r>
            <a:r>
              <a:rPr lang="en-US" sz="2400">
                <a:solidFill>
                  <a:srgbClr val="000000"/>
                </a:solidFill>
                <a:latin typeface="Arial" panose="020B0604020202020204" pitchFamily="34" charset="0"/>
                <a:cs typeface="Arial" panose="020B0604020202020204" pitchFamily="34" charset="0"/>
              </a:rPr>
              <a:t> By collecting and preprocessing a diverse dataset, extracting relevant features, and employing machine learning models, particularly Convolutional Neural Networks (CNN), the project successfully classified</a:t>
            </a:r>
            <a:r>
              <a:rPr lang="en-US" sz="2400">
                <a:solidFill>
                  <a:srgbClr val="000000"/>
                </a:solidFill>
                <a:latin typeface="Arial" panose="020B0604020202020204" pitchFamily="34" charset="0"/>
                <a:cs typeface="Arial" panose="020B0604020202020204" pitchFamily="34" charset="0"/>
              </a:rPr>
              <a:t> individuals as ”stressed” or ”not stressed” based on facial and physiological cues. The real-time stress monitoring capability, powered by OpenCV, has practical applications for continuous assessment.</a:t>
            </a:r>
            <a:r>
              <a:rPr lang="en-US" sz="2800">
                <a:solidFill>
                  <a:srgbClr val="000000"/>
                </a:solidFill>
              </a:rPr>
              <a:t> </a:t>
            </a:r>
            <a:endParaRPr lang="en-IN" sz="280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87" name="图文框 8"/>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588" name="Title 1"/>
          <p:cNvSpPr>
            <a:spLocks noGrp="1"/>
          </p:cNvSpPr>
          <p:nvPr/>
        </p:nvSpPr>
        <p:spPr>
          <a:xfrm>
            <a:off x="265430" y="207645"/>
            <a:ext cx="11694160" cy="1137920"/>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2800" b="1" dirty="0">
                <a:latin typeface="Arial Narrow" panose="020B0606020202030204" pitchFamily="34" charset="0"/>
                <a:ea typeface="Cambria" panose="02040503050406030204" pitchFamily="18" charset="0"/>
              </a:rPr>
              <a:t>References</a:t>
            </a:r>
            <a:endParaRPr lang="en-US" sz="2800" b="1" dirty="0">
              <a:latin typeface="Cambria" panose="02040503050406030204" pitchFamily="18" charset="0"/>
              <a:ea typeface="Cambria" panose="02040503050406030204" pitchFamily="18" charset="0"/>
            </a:endParaRPr>
          </a:p>
        </p:txBody>
      </p:sp>
      <p:pic>
        <p:nvPicPr>
          <p:cNvPr id="2097153" name="Picture 13" descr="mcoerc.png"/>
          <p:cNvPicPr/>
          <p:nvPr/>
        </p:nvPicPr>
        <p:blipFill>
          <a:blip r:embed="rId1" cstate="print"/>
          <a:stretch>
            <a:fillRect/>
          </a:stretch>
        </p:blipFill>
        <p:spPr>
          <a:xfrm>
            <a:off x="389122" y="442554"/>
            <a:ext cx="630535" cy="720000"/>
          </a:xfrm>
          <a:prstGeom prst="rect">
            <a:avLst/>
          </a:prstGeom>
        </p:spPr>
      </p:pic>
      <p:sp>
        <p:nvSpPr>
          <p:cNvPr id="1048589" name="TextBox 1048706"/>
          <p:cNvSpPr txBox="1"/>
          <p:nvPr/>
        </p:nvSpPr>
        <p:spPr>
          <a:xfrm>
            <a:off x="813435" y="1580515"/>
            <a:ext cx="10681335" cy="5069841"/>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just"/>
            <a:r>
              <a:rPr lang="en-US" sz="2400">
                <a:solidFill>
                  <a:srgbClr val="000000"/>
                </a:solidFill>
                <a:latin typeface="Arial" panose="020B0604020202020204"/>
              </a:rPr>
              <a:t>[1] S. A. Singh, P. K. Gupta, M. Rajeshwari, and T. Janumala, ‘‘Detection of stress using biosensors,’’ Mater. Today, vol. 5, no. 10, pp. 21003–21010, 2018. 
[2] J. Ogorevc, A. Podlesek, G. Geršak, and J. Drnovšek, ‘‘The effect of mental stress on psychophysiological parameters,’’ in Proc. IEEE Int. Symp. Med. Meas. Appl., Bari, Italy, May 2011, pp. 294–299. </a:t>
            </a:r>
            <a:endParaRPr lang="en-US" sz="2400">
              <a:solidFill>
                <a:srgbClr val="000000"/>
              </a:solidFill>
            </a:endParaRPr>
          </a:p>
          <a:p>
            <a:pPr algn="just"/>
            <a:r>
              <a:rPr lang="en-US" sz="2400">
                <a:solidFill>
                  <a:srgbClr val="000000"/>
                </a:solidFill>
                <a:latin typeface="Arial" panose="020B0604020202020204"/>
              </a:rPr>
              <a:t>[3] A. Fernandes, R. Helawar, R. Lokesh, T. Tari, and A. V. Shahapurkar, ‘‘Determination of stress using blood pressure and galvanic skin response,’’ in Proc. Int. Conf. Commun. Netw. Technol., Dec. 2014, pp. 165–168.</a:t>
            </a:r>
            <a:endParaRPr lang="en-US" sz="2400">
              <a:solidFill>
                <a:srgbClr val="000000"/>
              </a:solidFill>
            </a:endParaRPr>
          </a:p>
          <a:p>
            <a:pPr algn="just"/>
            <a:r>
              <a:rPr lang="en-US" sz="2400">
                <a:solidFill>
                  <a:srgbClr val="000000"/>
                </a:solidFill>
                <a:latin typeface="Arial" panose="020B0604020202020204"/>
              </a:rPr>
              <a:t> [4] B. Massot, N. Baltenneck, C. Gehin, A. Dittmar, and E. McAdams, ‘‘Objective evaluation of stress with the blind by the monitoring of autonomic nervous system activity,’’ in Proc. Annu. Int. Conf. IEEE Eng. Med. Biol., Buenos Aires, Argentina, Aug. 2010, pp. 1429–1432. 
</a:t>
            </a:r>
            <a:endParaRPr lang="en-US" sz="240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86" name="图文框 8"/>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pic>
        <p:nvPicPr>
          <p:cNvPr id="2097152" name="Picture 2097177"/>
          <p:cNvPicPr/>
          <p:nvPr/>
        </p:nvPicPr>
        <p:blipFill>
          <a:blip r:embed="rId1"/>
          <a:stretch>
            <a:fillRect/>
          </a:stretch>
        </p:blipFill>
        <p:spPr>
          <a:xfrm>
            <a:off x="168396" y="313001"/>
            <a:ext cx="11857287" cy="623199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6" name="图文框 41"/>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07" name="Title 1"/>
          <p:cNvSpPr>
            <a:spLocks noGrp="1"/>
          </p:cNvSpPr>
          <p:nvPr/>
        </p:nvSpPr>
        <p:spPr>
          <a:xfrm>
            <a:off x="262255" y="192405"/>
            <a:ext cx="11668125" cy="900430"/>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2800" b="1" dirty="0">
                <a:latin typeface="Arial Narrow" panose="020B0606020202030204" pitchFamily="34" charset="0"/>
              </a:rPr>
              <a:t> </a:t>
            </a:r>
            <a:r>
              <a:rPr lang="en-US" sz="3600" b="1" dirty="0">
                <a:latin typeface="Cambria" panose="02040503050406030204" pitchFamily="18" charset="0"/>
                <a:ea typeface="Cambria" panose="02040503050406030204" pitchFamily="18" charset="0"/>
              </a:rPr>
              <a:t>Introduction</a:t>
            </a:r>
            <a:endParaRPr lang="en-US" sz="2800" b="1" dirty="0">
              <a:latin typeface="Cambria" panose="02040503050406030204" pitchFamily="18" charset="0"/>
              <a:ea typeface="Cambria" panose="02040503050406030204" pitchFamily="18" charset="0"/>
            </a:endParaRPr>
          </a:p>
        </p:txBody>
      </p:sp>
      <p:pic>
        <p:nvPicPr>
          <p:cNvPr id="2097158" name="Picture 13" descr="mcoerc.png"/>
          <p:cNvPicPr/>
          <p:nvPr/>
        </p:nvPicPr>
        <p:blipFill>
          <a:blip r:embed="rId1" cstate="print"/>
          <a:stretch>
            <a:fillRect/>
          </a:stretch>
        </p:blipFill>
        <p:spPr>
          <a:xfrm>
            <a:off x="605299" y="481095"/>
            <a:ext cx="828572" cy="611109"/>
          </a:xfrm>
          <a:prstGeom prst="rect">
            <a:avLst/>
          </a:prstGeom>
        </p:spPr>
      </p:pic>
      <p:sp>
        <p:nvSpPr>
          <p:cNvPr id="1048608" name="TextBox 1048667"/>
          <p:cNvSpPr txBox="1"/>
          <p:nvPr/>
        </p:nvSpPr>
        <p:spPr>
          <a:xfrm>
            <a:off x="871998" y="1945722"/>
            <a:ext cx="9677017" cy="3446145"/>
          </a:xfrm>
          <a:prstGeom prst="rect">
            <a:avLst/>
          </a:prstGeom>
        </p:spPr>
        <p:txBody>
          <a:bodyPr wrap="square" rtlCol="0" anchor="ctr">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just"/>
            <a:r>
              <a:rPr lang="en-US" sz="2400" dirty="0">
                <a:solidFill>
                  <a:srgbClr val="000000"/>
                </a:solidFill>
                <a:latin typeface="Arial" panose="020B0604020202020204"/>
              </a:rPr>
              <a:t>Stress detection in individuals using image processing and machine learning is a fascinating area of research and technology. This approach leverages computer vision and artificial intelligence to identify signs of stress in people based on their facial expressions and other visual cues. The system involves data </a:t>
            </a:r>
            <a:r>
              <a:rPr lang="en-US" sz="2400" dirty="0" err="1">
                <a:solidFill>
                  <a:srgbClr val="000000"/>
                </a:solidFill>
                <a:latin typeface="Arial" panose="020B0604020202020204"/>
              </a:rPr>
              <a:t>collection,Facial</a:t>
            </a:r>
            <a:r>
              <a:rPr lang="en-US" sz="2400" dirty="0">
                <a:solidFill>
                  <a:srgbClr val="000000"/>
                </a:solidFill>
                <a:latin typeface="Arial" panose="020B0604020202020204"/>
              </a:rPr>
              <a:t> Feature </a:t>
            </a:r>
            <a:r>
              <a:rPr lang="en-US" sz="2400" dirty="0" err="1">
                <a:solidFill>
                  <a:srgbClr val="000000"/>
                </a:solidFill>
                <a:latin typeface="Arial" panose="020B0604020202020204"/>
              </a:rPr>
              <a:t>Extrac</a:t>
            </a:r>
            <a:r>
              <a:rPr lang="en-IN" altLang="en-US" sz="2400" dirty="0" err="1">
                <a:solidFill>
                  <a:srgbClr val="000000"/>
                </a:solidFill>
                <a:latin typeface="Arial" panose="020B0604020202020204"/>
              </a:rPr>
              <a:t>t</a:t>
            </a:r>
            <a:r>
              <a:rPr lang="en-US" sz="2400" dirty="0" err="1">
                <a:solidFill>
                  <a:srgbClr val="000000"/>
                </a:solidFill>
                <a:latin typeface="Arial" panose="020B0604020202020204"/>
              </a:rPr>
              <a:t>ion,Machine</a:t>
            </a:r>
            <a:r>
              <a:rPr lang="en-US" sz="2400" dirty="0">
                <a:solidFill>
                  <a:srgbClr val="000000"/>
                </a:solidFill>
                <a:latin typeface="Arial" panose="020B0604020202020204"/>
              </a:rPr>
              <a:t> Learning </a:t>
            </a:r>
            <a:r>
              <a:rPr lang="en-US" sz="2400" dirty="0" err="1">
                <a:solidFill>
                  <a:srgbClr val="000000"/>
                </a:solidFill>
                <a:latin typeface="Arial" panose="020B0604020202020204"/>
              </a:rPr>
              <a:t>Models,Learning</a:t>
            </a:r>
            <a:r>
              <a:rPr lang="en-US" sz="2400" dirty="0">
                <a:solidFill>
                  <a:srgbClr val="000000"/>
                </a:solidFill>
                <a:latin typeface="Arial" panose="020B0604020202020204"/>
              </a:rPr>
              <a:t> and </a:t>
            </a:r>
            <a:r>
              <a:rPr lang="en-US" sz="2400" dirty="0" err="1">
                <a:solidFill>
                  <a:srgbClr val="000000"/>
                </a:solidFill>
                <a:latin typeface="Arial" panose="020B0604020202020204"/>
              </a:rPr>
              <a:t>Training,Real</a:t>
            </a:r>
            <a:r>
              <a:rPr lang="en-US" sz="2400" dirty="0">
                <a:solidFill>
                  <a:srgbClr val="000000"/>
                </a:solidFill>
                <a:latin typeface="Arial" panose="020B0604020202020204"/>
              </a:rPr>
              <a:t> -Time </a:t>
            </a:r>
            <a:r>
              <a:rPr lang="en-US" sz="2400" dirty="0">
                <a:solidFill>
                  <a:srgbClr val="000000"/>
                </a:solidFill>
                <a:latin typeface="Arial" panose="020B0604020202020204"/>
              </a:rPr>
              <a:t>A</a:t>
            </a:r>
            <a:r>
              <a:rPr lang="en-US" sz="2400" dirty="0">
                <a:solidFill>
                  <a:srgbClr val="000000"/>
                </a:solidFill>
                <a:latin typeface="Arial" panose="020B0604020202020204"/>
              </a:rPr>
              <a:t>pplicatio</a:t>
            </a:r>
            <a:r>
              <a:rPr lang="en-US" sz="2400" dirty="0">
                <a:solidFill>
                  <a:srgbClr val="000000"/>
                </a:solidFill>
                <a:latin typeface="Arial" panose="020B0604020202020204"/>
              </a:rPr>
              <a:t>n</a:t>
            </a:r>
            <a:r>
              <a:rPr lang="en-US" sz="2400" dirty="0">
                <a:solidFill>
                  <a:srgbClr val="000000"/>
                </a:solidFill>
                <a:latin typeface="Arial" panose="020B0604020202020204"/>
              </a:rPr>
              <a:t>.</a:t>
            </a:r>
            <a:r>
              <a:rPr lang="en-US" sz="2800" dirty="0">
                <a:solidFill>
                  <a:srgbClr val="000000"/>
                </a:solidFill>
                <a:latin typeface="Arial" panose="020B0604020202020204"/>
              </a:rPr>
              <a:t>
</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fractur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图文框 41"/>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10" name="Title 1"/>
          <p:cNvSpPr>
            <a:spLocks noGrp="1"/>
          </p:cNvSpPr>
          <p:nvPr/>
        </p:nvSpPr>
        <p:spPr>
          <a:xfrm>
            <a:off x="194982" y="228646"/>
            <a:ext cx="11802034" cy="1081853"/>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2800" b="1" dirty="0">
                <a:latin typeface="Arial Narrow" panose="020B0606020202030204" pitchFamily="34" charset="0"/>
              </a:rPr>
              <a:t> </a:t>
            </a:r>
            <a:r>
              <a:rPr lang="en-US" sz="3600" b="1" dirty="0">
                <a:latin typeface="Arial Narrow" panose="020B0606020202030204" pitchFamily="34" charset="0"/>
              </a:rPr>
              <a:t>Needs </a:t>
            </a:r>
            <a:endParaRPr lang="en-US" sz="2800" b="1" dirty="0">
              <a:latin typeface="Cambria" panose="02040503050406030204" pitchFamily="18" charset="0"/>
              <a:ea typeface="Cambria" panose="02040503050406030204" pitchFamily="18" charset="0"/>
            </a:endParaRPr>
          </a:p>
        </p:txBody>
      </p:sp>
      <p:pic>
        <p:nvPicPr>
          <p:cNvPr id="2097159" name="Picture 13" descr="mcoerc.png"/>
          <p:cNvPicPr/>
          <p:nvPr/>
        </p:nvPicPr>
        <p:blipFill>
          <a:blip r:embed="rId1" cstate="print"/>
          <a:stretch>
            <a:fillRect/>
          </a:stretch>
        </p:blipFill>
        <p:spPr>
          <a:xfrm>
            <a:off x="580432" y="409572"/>
            <a:ext cx="630535" cy="720000"/>
          </a:xfrm>
          <a:prstGeom prst="rect">
            <a:avLst/>
          </a:prstGeom>
        </p:spPr>
      </p:pic>
      <p:sp>
        <p:nvSpPr>
          <p:cNvPr id="1048611" name="TextBox 2"/>
          <p:cNvSpPr txBox="1"/>
          <p:nvPr/>
        </p:nvSpPr>
        <p:spPr>
          <a:xfrm>
            <a:off x="1210966" y="1778367"/>
            <a:ext cx="5684230" cy="1869440"/>
          </a:xfrm>
          <a:prstGeom prst="rect">
            <a:avLst/>
          </a:prstGeom>
          <a:noFill/>
        </p:spPr>
        <p:txBody>
          <a:bodyPr wrap="square">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just"/>
            <a:r>
              <a:rPr lang="en-IN" sz="2400" dirty="0">
                <a:latin typeface="Calibri" panose="020F0502020204030204"/>
              </a:rPr>
              <a:t>1.Early Intervention</a:t>
            </a:r>
            <a:endParaRPr lang="en-IN" sz="2400" dirty="0">
              <a:latin typeface="Calibri" panose="020F0502020204030204"/>
            </a:endParaRPr>
          </a:p>
          <a:p>
            <a:pPr algn="just"/>
            <a:r>
              <a:rPr lang="en-IN" sz="2400" dirty="0">
                <a:latin typeface="Calibri" panose="020F0502020204030204"/>
              </a:rPr>
              <a:t>2.Mental Health Monitoring</a:t>
            </a:r>
            <a:endParaRPr lang="en-IN" sz="2400" dirty="0">
              <a:latin typeface="Calibri" panose="020F0502020204030204"/>
            </a:endParaRPr>
          </a:p>
          <a:p>
            <a:pPr algn="just"/>
            <a:r>
              <a:rPr lang="en-IN" sz="2400" dirty="0">
                <a:latin typeface="Calibri" panose="020F0502020204030204"/>
              </a:rPr>
              <a:t>3. Workplace Productivity</a:t>
            </a:r>
            <a:endParaRPr lang="en-IN" sz="2400" dirty="0">
              <a:latin typeface="Calibri" panose="020F0502020204030204"/>
            </a:endParaRPr>
          </a:p>
          <a:p>
            <a:pPr algn="just"/>
            <a:r>
              <a:rPr lang="en-IN" sz="2400" dirty="0">
                <a:latin typeface="Calibri" panose="020F0502020204030204"/>
              </a:rPr>
              <a:t>4. Healthcare</a:t>
            </a:r>
            <a:endParaRPr lang="en-IN" sz="2400" dirty="0">
              <a:latin typeface="Calibri" panose="020F0502020204030204"/>
            </a:endParaRPr>
          </a:p>
          <a:p>
            <a:pPr algn="just"/>
            <a:r>
              <a:rPr lang="en-IN" sz="2400" dirty="0">
                <a:latin typeface="Calibri" panose="020F0502020204030204"/>
              </a:rPr>
              <a:t>5. Improving Quality of Life</a:t>
            </a:r>
            <a:endParaRPr lang="en-IN" sz="2400" dirty="0">
              <a:latin typeface="Calibri" panose="020F05020202040302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2" name="图文框 41"/>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13" name="Title 1"/>
          <p:cNvSpPr>
            <a:spLocks noGrp="1"/>
          </p:cNvSpPr>
          <p:nvPr/>
        </p:nvSpPr>
        <p:spPr>
          <a:xfrm>
            <a:off x="247616" y="218078"/>
            <a:ext cx="11696768" cy="1072201"/>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2800" b="1" dirty="0">
                <a:latin typeface="Arial Narrow" panose="020B0606020202030204" pitchFamily="34" charset="0"/>
              </a:rPr>
              <a:t> </a:t>
            </a:r>
            <a:r>
              <a:rPr lang="en-US" sz="3600" b="1" dirty="0">
                <a:latin typeface="Cambria" panose="02040503050406030204" pitchFamily="18" charset="0"/>
                <a:ea typeface="Cambria" panose="02040503050406030204" pitchFamily="18" charset="0"/>
              </a:rPr>
              <a:t>Problem statement </a:t>
            </a:r>
            <a:endParaRPr lang="en-US" sz="2800" b="1" dirty="0">
              <a:latin typeface="Cambria" panose="02040503050406030204" pitchFamily="18" charset="0"/>
              <a:ea typeface="Cambria" panose="02040503050406030204" pitchFamily="18" charset="0"/>
            </a:endParaRPr>
          </a:p>
        </p:txBody>
      </p:sp>
      <p:pic>
        <p:nvPicPr>
          <p:cNvPr id="2097160" name="Picture 13" descr="mcoerc.png"/>
          <p:cNvPicPr/>
          <p:nvPr/>
        </p:nvPicPr>
        <p:blipFill>
          <a:blip r:embed="rId1" cstate="print"/>
          <a:stretch>
            <a:fillRect/>
          </a:stretch>
        </p:blipFill>
        <p:spPr>
          <a:xfrm>
            <a:off x="476706" y="309089"/>
            <a:ext cx="563709" cy="890176"/>
          </a:xfrm>
          <a:prstGeom prst="rect">
            <a:avLst/>
          </a:prstGeom>
        </p:spPr>
      </p:pic>
      <p:sp>
        <p:nvSpPr>
          <p:cNvPr id="1048614" name="TextBox 1048675"/>
          <p:cNvSpPr txBox="1"/>
          <p:nvPr/>
        </p:nvSpPr>
        <p:spPr>
          <a:xfrm>
            <a:off x="1040415" y="1995755"/>
            <a:ext cx="8770153" cy="22250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just">
              <a:lnSpc>
                <a:spcPct val="100000"/>
              </a:lnSpc>
            </a:pPr>
            <a:r>
              <a:rPr lang="en-US" sz="2400" dirty="0">
                <a:latin typeface="Arial" panose="020B0604020202020204"/>
              </a:rPr>
              <a:t>The problem definition for a stress detection project is to develop a system or technology that can accurately identify and measure the level of stress in individuals based on various physiological and behavioral cues, such as heart rate, skin conductance, facial expressions, speech patterns, or other relevant indicators. </a:t>
            </a:r>
            <a:endParaRPr lang="en-US" sz="2400" b="1" i="0" dirty="0">
              <a:solidFill>
                <a:srgbClr val="000000"/>
              </a:solidFill>
              <a:latin typeface="Times New Roman" panose="02020603050405020304"/>
              <a:ea typeface="Times New Roman" panose="02020603050405020304"/>
              <a:cs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fractur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5" name="图文框 41"/>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16" name="Title 1"/>
          <p:cNvSpPr>
            <a:spLocks noGrp="1"/>
          </p:cNvSpPr>
          <p:nvPr/>
        </p:nvSpPr>
        <p:spPr>
          <a:xfrm>
            <a:off x="204600" y="229675"/>
            <a:ext cx="11721562" cy="1074476"/>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3600" b="1" dirty="0">
                <a:latin typeface="Arial Narrow" panose="020B0606020202030204" pitchFamily="34" charset="0"/>
                <a:ea typeface="Cambria" panose="02040503050406030204" pitchFamily="18" charset="0"/>
              </a:rPr>
              <a:t>Objectives</a:t>
            </a:r>
            <a:endParaRPr lang="en-US" sz="3600" b="1" dirty="0">
              <a:latin typeface="Cambria" panose="02040503050406030204" pitchFamily="18" charset="0"/>
              <a:ea typeface="Cambria" panose="02040503050406030204" pitchFamily="18" charset="0"/>
            </a:endParaRPr>
          </a:p>
        </p:txBody>
      </p:sp>
      <p:pic>
        <p:nvPicPr>
          <p:cNvPr id="2097161" name="Picture 13" descr="mcoerc.png"/>
          <p:cNvPicPr/>
          <p:nvPr/>
        </p:nvPicPr>
        <p:blipFill>
          <a:blip r:embed="rId1" cstate="print"/>
          <a:stretch>
            <a:fillRect/>
          </a:stretch>
        </p:blipFill>
        <p:spPr>
          <a:xfrm>
            <a:off x="522814" y="292075"/>
            <a:ext cx="630535" cy="720000"/>
          </a:xfrm>
          <a:prstGeom prst="rect">
            <a:avLst/>
          </a:prstGeom>
        </p:spPr>
      </p:pic>
      <p:sp>
        <p:nvSpPr>
          <p:cNvPr id="1048617" name="Text Box 1048623"/>
          <p:cNvSpPr txBox="1"/>
          <p:nvPr/>
        </p:nvSpPr>
        <p:spPr>
          <a:xfrm>
            <a:off x="838200" y="1685290"/>
            <a:ext cx="8806180" cy="4886960"/>
          </a:xfrm>
          <a:prstGeom prst="rect">
            <a:avLst/>
          </a:prstGeom>
        </p:spPr>
        <p:txBody>
          <a:bodyPr wrap="square" rtlCol="0">
            <a:no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just"/>
            <a:r>
              <a:rPr lang="en-US" sz="2400">
                <a:solidFill>
                  <a:srgbClr val="000000"/>
                </a:solidFill>
                <a:latin typeface="Arial" panose="020B0604020202020204"/>
              </a:rPr>
              <a:t>• The objective of a stress detection project is to develop a system or method that can accurately identify</a:t>
            </a:r>
            <a:r>
              <a:rPr lang="en-US" sz="2400">
                <a:solidFill>
                  <a:srgbClr val="000000"/>
                </a:solidFill>
                <a:latin typeface="Arial" panose="020B0604020202020204"/>
              </a:rPr>
              <a:t> </a:t>
            </a:r>
            <a:r>
              <a:rPr lang="en-US" sz="2400">
                <a:solidFill>
                  <a:srgbClr val="000000"/>
                </a:solidFill>
                <a:latin typeface="Arial" panose="020B0604020202020204"/>
              </a:rPr>
              <a:t>and quantify stress levels in individuals, typically through physiological, behavioral, or</a:t>
            </a:r>
            <a:r>
              <a:rPr lang="en-US" sz="2400">
                <a:solidFill>
                  <a:srgbClr val="000000"/>
                </a:solidFill>
                <a:latin typeface="Arial" panose="020B0604020202020204"/>
              </a:rPr>
              <a:t> </a:t>
            </a:r>
            <a:r>
              <a:rPr lang="en-US" sz="2400">
                <a:solidFill>
                  <a:srgbClr val="000000"/>
                </a:solidFill>
                <a:latin typeface="Arial" panose="020B0604020202020204"/>
              </a:rPr>
              <a:t>psychological</a:t>
            </a:r>
            <a:r>
              <a:rPr lang="en-US" sz="2400">
                <a:solidFill>
                  <a:srgbClr val="000000"/>
                </a:solidFill>
                <a:latin typeface="Arial" panose="020B0604020202020204"/>
              </a:rPr>
              <a:t> </a:t>
            </a:r>
            <a:r>
              <a:rPr lang="en-US" sz="2400">
                <a:solidFill>
                  <a:srgbClr val="000000"/>
                </a:solidFill>
                <a:latin typeface="Arial" panose="020B0604020202020204"/>
              </a:rPr>
              <a:t>indicators.</a:t>
            </a:r>
            <a:endParaRPr lang="en-US" sz="2400">
              <a:solidFill>
                <a:srgbClr val="000000"/>
              </a:solidFill>
              <a:latin typeface="Arial" panose="020B0604020202020204"/>
            </a:endParaRPr>
          </a:p>
          <a:p>
            <a:pPr algn="just"/>
            <a:r>
              <a:rPr lang="en-US" sz="2400">
                <a:solidFill>
                  <a:srgbClr val="000000"/>
                </a:solidFill>
                <a:latin typeface="Arial" panose="020B0604020202020204"/>
              </a:rPr>
              <a:t>
• To identify the impact of depression and other serious mental illnesses
</a:t>
            </a:r>
            <a:endParaRPr lang="en-US" sz="2400">
              <a:solidFill>
                <a:srgbClr val="000000"/>
              </a:solidFill>
              <a:latin typeface="Arial" panose="020B0604020202020204"/>
            </a:endParaRPr>
          </a:p>
          <a:p>
            <a:pPr algn="just"/>
            <a:r>
              <a:rPr lang="en-US" sz="2400">
                <a:solidFill>
                  <a:srgbClr val="000000"/>
                </a:solidFill>
                <a:latin typeface="Arial" panose="020B0604020202020204"/>
              </a:rPr>
              <a:t>• To increase awareness of the prevalence and consequences of untreated depression in the older adult.
</a:t>
            </a:r>
            <a:endParaRPr lang="en-US" sz="2400">
              <a:solidFill>
                <a:srgbClr val="000000"/>
              </a:solidFill>
              <a:latin typeface="Arial" panose="020B0604020202020204"/>
            </a:endParaRPr>
          </a:p>
          <a:p>
            <a:pPr algn="just"/>
            <a:r>
              <a:rPr lang="en-US" sz="2400">
                <a:solidFill>
                  <a:srgbClr val="000000"/>
                </a:solidFill>
                <a:latin typeface="Arial" panose="020B0604020202020204"/>
              </a:rPr>
              <a:t>• To define mood and affect.
</a:t>
            </a:r>
            <a:endParaRPr lang="en-US" sz="240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8" name="图文框 41"/>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19" name="Title 1"/>
          <p:cNvSpPr>
            <a:spLocks noGrp="1"/>
          </p:cNvSpPr>
          <p:nvPr/>
        </p:nvSpPr>
        <p:spPr>
          <a:xfrm>
            <a:off x="203438" y="116943"/>
            <a:ext cx="11785124" cy="1080302"/>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2800" b="1" dirty="0">
                <a:latin typeface="Arial Narrow" panose="020B0606020202030204" pitchFamily="34" charset="0"/>
              </a:rPr>
              <a:t> </a:t>
            </a:r>
            <a:r>
              <a:rPr lang="en-US" sz="3600" b="1" dirty="0">
                <a:latin typeface="Arial Narrow" panose="020B0606020202030204" pitchFamily="34" charset="0"/>
              </a:rPr>
              <a:t>Literature Survey </a:t>
            </a:r>
            <a:endParaRPr lang="en-US" sz="2800" b="1" dirty="0">
              <a:latin typeface="Cambria" panose="02040503050406030204" pitchFamily="18" charset="0"/>
              <a:ea typeface="Cambria" panose="02040503050406030204" pitchFamily="18" charset="0"/>
            </a:endParaRPr>
          </a:p>
        </p:txBody>
      </p:sp>
      <p:pic>
        <p:nvPicPr>
          <p:cNvPr id="2097162" name="Picture 13" descr="mcoerc.png"/>
          <p:cNvPicPr/>
          <p:nvPr/>
        </p:nvPicPr>
        <p:blipFill>
          <a:blip r:embed="rId1" cstate="print"/>
          <a:stretch>
            <a:fillRect/>
          </a:stretch>
        </p:blipFill>
        <p:spPr>
          <a:xfrm>
            <a:off x="482482" y="296725"/>
            <a:ext cx="630535" cy="720000"/>
          </a:xfrm>
          <a:prstGeom prst="rect">
            <a:avLst/>
          </a:prstGeom>
        </p:spPr>
      </p:pic>
      <p:graphicFrame>
        <p:nvGraphicFramePr>
          <p:cNvPr id="4194304" name="Table 4194303"/>
          <p:cNvGraphicFramePr/>
          <p:nvPr/>
        </p:nvGraphicFramePr>
        <p:xfrm>
          <a:off x="482481" y="1455689"/>
          <a:ext cx="11158220" cy="4547235"/>
        </p:xfrm>
        <a:graphic>
          <a:graphicData uri="http://schemas.openxmlformats.org/drawingml/2006/table">
            <a:tbl>
              <a:tblPr firstRow="1" bandRow="1">
                <a:tableStyleId>{7DF18680-E054-41AD-8BC1-D1AEF772440D}</a:tableStyleId>
              </a:tblPr>
              <a:tblGrid>
                <a:gridCol w="624011"/>
                <a:gridCol w="3921125"/>
                <a:gridCol w="3889375"/>
                <a:gridCol w="2723550"/>
              </a:tblGrid>
              <a:tr h="623453">
                <a:tc>
                  <a:txBody>
                    <a:bodyPr/>
                    <a:p>
                      <a:r>
                        <a:rPr lang="en-US" dirty="0"/>
                        <a:t>Sr No</a:t>
                      </a:r>
                      <a:endParaRPr lang="en-IN" dirty="0"/>
                    </a:p>
                  </a:txBody>
                  <a:tcPr/>
                </a:tc>
                <a:tc>
                  <a:txBody>
                    <a:bodyPr/>
                    <a:p>
                      <a:r>
                        <a:rPr lang="en-IN" dirty="0"/>
                        <a:t>Name of paper</a:t>
                      </a:r>
                      <a:endParaRPr lang="en-IN" dirty="0"/>
                    </a:p>
                  </a:txBody>
                  <a:tcPr/>
                </a:tc>
                <a:tc>
                  <a:txBody>
                    <a:bodyPr/>
                    <a:p>
                      <a:r>
                        <a:rPr lang="en-IN" dirty="0"/>
                        <a:t>Author name</a:t>
                      </a:r>
                      <a:endParaRPr lang="en-IN" dirty="0"/>
                    </a:p>
                  </a:txBody>
                  <a:tcPr/>
                </a:tc>
                <a:tc>
                  <a:txBody>
                    <a:bodyPr/>
                    <a:p>
                      <a:r>
                        <a:rPr lang="en-IN" dirty="0"/>
                        <a:t>                Year</a:t>
                      </a:r>
                      <a:endParaRPr lang="en-IN" dirty="0"/>
                    </a:p>
                  </a:txBody>
                  <a:tcPr/>
                </a:tc>
              </a:tr>
              <a:tr h="1200785">
                <a:tc>
                  <a:txBody>
                    <a:bodyPr/>
                    <a:p>
                      <a:endParaRPr lang="en-US" dirty="0"/>
                    </a:p>
                    <a:p>
                      <a:r>
                        <a:rPr lang="en-IN" dirty="0"/>
                        <a:t>1</a:t>
                      </a:r>
                      <a:endParaRPr lang="en-IN" dirty="0"/>
                    </a:p>
                  </a:txBody>
                  <a:tcPr/>
                </a:tc>
                <a:tc>
                  <a:txBody>
                    <a:bodyPr/>
                    <a:p>
                      <a:r>
                        <a:rPr lang="en-US" dirty="0">
                          <a:latin typeface="Arial" panose="020B0604020202020204" pitchFamily="34" charset="0"/>
                          <a:cs typeface="Arial" panose="020B0604020202020204" pitchFamily="34" charset="0"/>
                        </a:rPr>
                        <a:t>A Summarization of the Visual Depression Databases for Depression Detection</a:t>
                      </a:r>
                      <a:endParaRPr lang="en-IN" dirty="0">
                        <a:latin typeface="Arial" panose="020B0604020202020204" pitchFamily="34" charset="0"/>
                        <a:cs typeface="Arial" panose="020B0604020202020204" pitchFamily="34" charset="0"/>
                      </a:endParaRPr>
                    </a:p>
                  </a:txBody>
                  <a:tcPr/>
                </a:tc>
                <a:tc>
                  <a:txBody>
                    <a:bodyPr/>
                    <a:p>
                      <a:r>
                        <a:rPr lang="en-IN" dirty="0" err="1">
                          <a:latin typeface="Arial" panose="020B0604020202020204" pitchFamily="34" charset="0"/>
                          <a:cs typeface="Arial" panose="020B0604020202020204" pitchFamily="34" charset="0"/>
                        </a:rPr>
                        <a:t>Arselan</a:t>
                      </a:r>
                      <a:r>
                        <a:rPr lang="en-IN" dirty="0">
                          <a:latin typeface="Arial" panose="020B0604020202020204" pitchFamily="34" charset="0"/>
                          <a:cs typeface="Arial" panose="020B0604020202020204" pitchFamily="34" charset="0"/>
                        </a:rPr>
                        <a:t> Ashraf; Teddy Surya </a:t>
                      </a:r>
                      <a:r>
                        <a:rPr lang="en-IN" dirty="0" err="1">
                          <a:latin typeface="Arial" panose="020B0604020202020204" pitchFamily="34" charset="0"/>
                          <a:cs typeface="Arial" panose="020B0604020202020204" pitchFamily="34" charset="0"/>
                        </a:rPr>
                        <a:t>Gunawan;Farah</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DiyanaAbdul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Rahman;Mira</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Kartiwi</a:t>
                      </a:r>
                      <a:endParaRPr lang="en-IN" dirty="0">
                        <a:latin typeface="Arial" panose="020B0604020202020204" pitchFamily="34" charset="0"/>
                        <a:cs typeface="Arial" panose="020B0604020202020204" pitchFamily="34" charset="0"/>
                      </a:endParaRPr>
                    </a:p>
                  </a:txBody>
                  <a:tcPr/>
                </a:tc>
                <a:tc>
                  <a:txBody>
                    <a:bodyPr/>
                    <a:p>
                      <a:r>
                        <a:rPr lang="en-IN" dirty="0"/>
                        <a:t>    </a:t>
                      </a:r>
                      <a:r>
                        <a:rPr lang="en-IN" sz="2400"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2019 IEEE</a:t>
                      </a:r>
                      <a:endParaRPr lang="en-IN" sz="1800" dirty="0">
                        <a:latin typeface="Arial" panose="020B0604020202020204" pitchFamily="34" charset="0"/>
                        <a:cs typeface="Arial" panose="020B0604020202020204" pitchFamily="34" charset="0"/>
                      </a:endParaRPr>
                    </a:p>
                  </a:txBody>
                  <a:tcPr/>
                </a:tc>
              </a:tr>
              <a:tr h="1353214">
                <a:tc>
                  <a:txBody>
                    <a:bodyPr/>
                    <a:p>
                      <a:endParaRPr lang="en-US" dirty="0"/>
                    </a:p>
                    <a:p>
                      <a:r>
                        <a:rPr lang="en-IN" dirty="0"/>
                        <a:t>2</a:t>
                      </a:r>
                      <a:endParaRPr lang="en-IN" dirty="0"/>
                    </a:p>
                  </a:txBody>
                  <a:tcPr/>
                </a:tc>
                <a:tc>
                  <a:txBody>
                    <a:bodyPr/>
                    <a:p>
                      <a:r>
                        <a:rPr lang="en-US" dirty="0">
                          <a:latin typeface="Arial" panose="020B0604020202020204" pitchFamily="34" charset="0"/>
                          <a:cs typeface="Arial" panose="020B0604020202020204" pitchFamily="34" charset="0"/>
                        </a:rPr>
                        <a:t>A New Method for Discovering Daily Depression from Tweets to Monitor Peoples Depression Status</a:t>
                      </a:r>
                      <a:endParaRPr lang="en-IN" dirty="0">
                        <a:latin typeface="Arial" panose="020B0604020202020204" pitchFamily="34" charset="0"/>
                        <a:cs typeface="Arial" panose="020B0604020202020204" pitchFamily="34" charset="0"/>
                      </a:endParaRPr>
                    </a:p>
                  </a:txBody>
                  <a:tcPr/>
                </a:tc>
                <a:tc>
                  <a:txBody>
                    <a:bodyPr/>
                    <a:p>
                      <a:r>
                        <a:rPr lang="en-US" dirty="0">
                          <a:latin typeface="Arial" panose="020B0604020202020204" pitchFamily="34" charset="0"/>
                          <a:cs typeface="Arial" panose="020B0604020202020204" pitchFamily="34" charset="0"/>
                        </a:rPr>
                        <a:t>Sudha </a:t>
                      </a:r>
                      <a:r>
                        <a:rPr lang="en-US" dirty="0" err="1">
                          <a:latin typeface="Arial" panose="020B0604020202020204" pitchFamily="34" charset="0"/>
                          <a:cs typeface="Arial" panose="020B0604020202020204" pitchFamily="34" charset="0"/>
                        </a:rPr>
                        <a:t>Tushara</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Sadasiv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uni</a:t>
                      </a:r>
                      <a:r>
                        <a:rPr lang="en-US" dirty="0">
                          <a:latin typeface="Arial" panose="020B0604020202020204" pitchFamily="34" charset="0"/>
                          <a:cs typeface="Arial" panose="020B0604020202020204" pitchFamily="34" charset="0"/>
                        </a:rPr>
                        <a:t>; Yan </a:t>
                      </a:r>
                      <a:r>
                        <a:rPr lang="en-US" dirty="0" err="1">
                          <a:latin typeface="Arial" panose="020B0604020202020204" pitchFamily="34" charset="0"/>
                          <a:cs typeface="Arial" panose="020B0604020202020204" pitchFamily="34" charset="0"/>
                        </a:rPr>
                        <a:t>qing</a:t>
                      </a:r>
                      <a:r>
                        <a:rPr lang="en-US" dirty="0">
                          <a:latin typeface="Arial" panose="020B0604020202020204" pitchFamily="34" charset="0"/>
                          <a:cs typeface="Arial" panose="020B0604020202020204" pitchFamily="34" charset="0"/>
                        </a:rPr>
                        <a:t> Zhang </a:t>
                      </a:r>
                      <a:endParaRPr lang="en-IN" dirty="0">
                        <a:latin typeface="Arial" panose="020B0604020202020204" pitchFamily="34" charset="0"/>
                        <a:cs typeface="Arial" panose="020B0604020202020204" pitchFamily="34" charset="0"/>
                      </a:endParaRPr>
                    </a:p>
                  </a:txBody>
                  <a:tcPr/>
                </a:tc>
                <a:tc>
                  <a:txBody>
                    <a:bodyPr/>
                    <a:p>
                      <a:r>
                        <a:rPr lang="en-IN" altLang="en-US" dirty="0"/>
                        <a:t>      </a:t>
                      </a:r>
                      <a:r>
                        <a:rPr lang="en-IN" altLang="en-US" sz="2400" dirty="0">
                          <a:latin typeface="Arial" panose="020B0604020202020204" pitchFamily="34" charset="0"/>
                          <a:cs typeface="Arial" panose="020B0604020202020204" pitchFamily="34" charset="0"/>
                        </a:rPr>
                        <a:t> </a:t>
                      </a:r>
                      <a:r>
                        <a:rPr lang="en-IN" altLang="en-US" sz="1800" dirty="0">
                          <a:latin typeface="Arial" panose="020B0604020202020204" pitchFamily="34" charset="0"/>
                          <a:cs typeface="Arial" panose="020B0604020202020204" pitchFamily="34" charset="0"/>
                        </a:rPr>
                        <a:t>2020 IEEE</a:t>
                      </a:r>
                      <a:r>
                        <a:rPr lang="en-US" sz="1800"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txBody>
                  <a:tcPr/>
                </a:tc>
              </a:tr>
              <a:tr h="1353214">
                <a:tc>
                  <a:txBody>
                    <a:bodyPr/>
                    <a:p>
                      <a:endParaRPr lang="en-US" dirty="0"/>
                    </a:p>
                    <a:p>
                      <a:r>
                        <a:rPr lang="en-IN" dirty="0"/>
                        <a:t>3</a:t>
                      </a:r>
                      <a:endParaRPr lang="en-IN" dirty="0"/>
                    </a:p>
                  </a:txBody>
                  <a:tcPr/>
                </a:tc>
                <a:tc>
                  <a:txBody>
                    <a:bodyPr/>
                    <a:p>
                      <a:r>
                        <a:rPr lang="en-US" dirty="0">
                          <a:latin typeface="Arial" panose="020B0604020202020204" pitchFamily="34" charset="0"/>
                          <a:cs typeface="Arial" panose="020B0604020202020204" pitchFamily="34" charset="0"/>
                        </a:rPr>
                        <a:t>Real-Time CNN Based ST Depression Episode Detection Using Single-Lead ECG</a:t>
                      </a:r>
                      <a:endParaRPr lang="en-US" dirty="0">
                        <a:latin typeface="Arial" panose="020B0604020202020204" pitchFamily="34" charset="0"/>
                        <a:cs typeface="Arial" panose="020B0604020202020204" pitchFamily="34" charset="0"/>
                      </a:endParaRPr>
                    </a:p>
                  </a:txBody>
                  <a:tcPr/>
                </a:tc>
                <a:tc>
                  <a:txBody>
                    <a:bodyPr/>
                    <a:p>
                      <a:r>
                        <a:rPr lang="en-US" dirty="0">
                          <a:latin typeface="Arial" panose="020B0604020202020204" pitchFamily="34" charset="0"/>
                          <a:cs typeface="Arial" panose="020B0604020202020204" pitchFamily="34" charset="0"/>
                        </a:rPr>
                        <a:t>Erhan </a:t>
                      </a:r>
                      <a:r>
                        <a:rPr lang="en-US" dirty="0" err="1">
                          <a:latin typeface="Arial" panose="020B0604020202020204" pitchFamily="34" charset="0"/>
                          <a:cs typeface="Arial" panose="020B0604020202020204" pitchFamily="34" charset="0"/>
                        </a:rPr>
                        <a:t>Tiryaki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Akshay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Sonawane</a:t>
                      </a:r>
                      <a:r>
                        <a:rPr lang="en-US" dirty="0">
                          <a:latin typeface="Arial" panose="020B0604020202020204" pitchFamily="34" charset="0"/>
                          <a:cs typeface="Arial" panose="020B0604020202020204" pitchFamily="34" charset="0"/>
                        </a:rPr>
                        <a:t>; Lak </a:t>
                      </a:r>
                      <a:r>
                        <a:rPr lang="en-US" dirty="0" err="1">
                          <a:latin typeface="Arial" panose="020B0604020202020204" pitchFamily="34" charset="0"/>
                          <a:cs typeface="Arial" panose="020B0604020202020204" pitchFamily="34" charset="0"/>
                        </a:rPr>
                        <a:t>shman</a:t>
                      </a:r>
                      <a:r>
                        <a:rPr lang="en-US" dirty="0">
                          <a:latin typeface="Arial" panose="020B0604020202020204" pitchFamily="34" charset="0"/>
                          <a:cs typeface="Arial" panose="020B0604020202020204" pitchFamily="34" charset="0"/>
                        </a:rPr>
                        <a:t> Tamil </a:t>
                      </a:r>
                      <a:endParaRPr lang="en-IN" dirty="0">
                        <a:latin typeface="Arial" panose="020B0604020202020204" pitchFamily="34" charset="0"/>
                        <a:cs typeface="Arial" panose="020B0604020202020204" pitchFamily="34" charset="0"/>
                      </a:endParaRPr>
                    </a:p>
                  </a:txBody>
                  <a:tcPr/>
                </a:tc>
                <a:tc>
                  <a:txBody>
                    <a:bodyPr/>
                    <a:p>
                      <a:r>
                        <a:rPr lang="en-IN" dirty="0"/>
                        <a:t>      </a:t>
                      </a:r>
                      <a:r>
                        <a:rPr lang="en-IN" dirty="0">
                          <a:latin typeface="Arial" panose="020B0604020202020204" pitchFamily="34" charset="0"/>
                          <a:cs typeface="Arial" panose="020B0604020202020204" pitchFamily="34" charset="0"/>
                        </a:rPr>
                        <a:t>  2021 IEEE</a:t>
                      </a:r>
                      <a:endParaRPr lang="en-IN" dirty="0">
                        <a:latin typeface="Arial" panose="020B0604020202020204" pitchFamily="34" charset="0"/>
                        <a:cs typeface="Arial" panose="020B0604020202020204" pitchFamily="34" charset="0"/>
                      </a:endParaRPr>
                    </a:p>
                  </a:txBody>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0" name="图文框 41"/>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21" name="Title 1"/>
          <p:cNvSpPr>
            <a:spLocks noGrp="1"/>
          </p:cNvSpPr>
          <p:nvPr/>
        </p:nvSpPr>
        <p:spPr>
          <a:xfrm>
            <a:off x="279156" y="214744"/>
            <a:ext cx="11633688" cy="1066421"/>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2800" b="1" dirty="0">
                <a:latin typeface="Arial Narrow" panose="020B0606020202030204" pitchFamily="34" charset="0"/>
              </a:rPr>
              <a:t> </a:t>
            </a:r>
            <a:r>
              <a:rPr lang="en-US" sz="3600" b="1" dirty="0">
                <a:latin typeface="Arial Narrow" panose="020B0606020202030204" pitchFamily="34" charset="0"/>
              </a:rPr>
              <a:t>Propose System Architecture </a:t>
            </a:r>
            <a:endParaRPr lang="en-US" sz="2800" b="1" dirty="0">
              <a:latin typeface="Cambria" panose="02040503050406030204" pitchFamily="18" charset="0"/>
              <a:ea typeface="Cambria" panose="02040503050406030204" pitchFamily="18" charset="0"/>
            </a:endParaRPr>
          </a:p>
        </p:txBody>
      </p:sp>
      <p:pic>
        <p:nvPicPr>
          <p:cNvPr id="2097163" name="Picture 13" descr="mcoerc.png"/>
          <p:cNvPicPr/>
          <p:nvPr/>
        </p:nvPicPr>
        <p:blipFill>
          <a:blip r:embed="rId1" cstate="print"/>
          <a:stretch>
            <a:fillRect/>
          </a:stretch>
        </p:blipFill>
        <p:spPr>
          <a:xfrm>
            <a:off x="663394" y="387953"/>
            <a:ext cx="630535" cy="720000"/>
          </a:xfrm>
          <a:prstGeom prst="rect">
            <a:avLst/>
          </a:prstGeom>
        </p:spPr>
      </p:pic>
      <p:pic>
        <p:nvPicPr>
          <p:cNvPr id="2097164" name="Picture 3"/>
          <p:cNvPicPr/>
          <p:nvPr/>
        </p:nvPicPr>
        <p:blipFill>
          <a:blip r:embed="rId2"/>
          <a:stretch>
            <a:fillRect/>
          </a:stretch>
        </p:blipFill>
        <p:spPr>
          <a:xfrm>
            <a:off x="6188075" y="1710690"/>
            <a:ext cx="5724525" cy="4465320"/>
          </a:xfrm>
          <a:prstGeom prst="rect">
            <a:avLst/>
          </a:prstGeom>
        </p:spPr>
      </p:pic>
      <p:sp>
        <p:nvSpPr>
          <p:cNvPr id="1048622" name="Text Box 1048628"/>
          <p:cNvSpPr txBox="1"/>
          <p:nvPr/>
        </p:nvSpPr>
        <p:spPr>
          <a:xfrm>
            <a:off x="281451" y="1473842"/>
            <a:ext cx="5905845" cy="5631180"/>
          </a:xfrm>
          <a:prstGeom prst="rect">
            <a:avLst/>
          </a:prstGeom>
        </p:spPr>
        <p:txBody>
          <a:bodyPr wrap="square" rtlCol="0">
            <a:spAutoFit/>
          </a:bodyPr>
          <a:p>
            <a:pPr marL="342900" indent="-342900" algn="just">
              <a:buFont typeface="Arial" panose="020B0604020202020204"/>
              <a:buChar char="•"/>
            </a:pPr>
            <a:r>
              <a:rPr lang="en-US" sz="2400">
                <a:solidFill>
                  <a:srgbClr val="000000"/>
                </a:solidFill>
                <a:latin typeface="Arial" panose="020B0604020202020204" pitchFamily="34" charset="0"/>
                <a:cs typeface="Arial" panose="020B0604020202020204" pitchFamily="34" charset="0"/>
              </a:rPr>
              <a:t>The proposed system for facia</a:t>
            </a:r>
            <a:r>
              <a:rPr lang="en-US" sz="2400">
                <a:solidFill>
                  <a:srgbClr val="000000"/>
                </a:solidFill>
                <a:latin typeface="Arial" panose="020B0604020202020204" pitchFamily="34" charset="0"/>
                <a:cs typeface="Arial" panose="020B0604020202020204" pitchFamily="34" charset="0"/>
              </a:rPr>
              <a:t>l expression-based stress detection combines the power of</a:t>
            </a:r>
            <a:r>
              <a:rPr lang="en-IN" altLang="en-US" sz="2400">
                <a:solidFill>
                  <a:srgbClr val="000000"/>
                </a:solidFill>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Convolutional Neural</a:t>
            </a:r>
            <a:r>
              <a:rPr lang="en-US" sz="2400">
                <a:solidFill>
                  <a:srgbClr val="000000"/>
                </a:solidFill>
                <a:latin typeface="Arial" panose="020B0604020202020204" pitchFamily="34" charset="0"/>
                <a:cs typeface="Arial" panose="020B0604020202020204" pitchFamily="34" charset="0"/>
              </a:rPr>
              <a:t> Networks (CNNs) and Haar Cascade for a comprehensive and accurate approach to assess stress levels based</a:t>
            </a:r>
            <a:r>
              <a:rPr lang="en-US" sz="2400">
                <a:solidFill>
                  <a:srgbClr val="000000"/>
                </a:solidFill>
                <a:latin typeface="Arial" panose="020B0604020202020204" pitchFamily="34" charset="0"/>
                <a:cs typeface="Arial" panose="020B0604020202020204" pitchFamily="34" charset="0"/>
              </a:rPr>
              <a:t> on facial expressions.</a:t>
            </a:r>
            <a:endParaRPr lang="en-IN" sz="240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a:buChar char="•"/>
            </a:pPr>
            <a:r>
              <a:rPr lang="en-US" sz="2400">
                <a:solidFill>
                  <a:srgbClr val="000000"/>
                </a:solidFill>
                <a:latin typeface="Arial" panose="020B0604020202020204" pitchFamily="34" charset="0"/>
                <a:cs typeface="Arial" panose="020B0604020202020204" pitchFamily="34" charset="0"/>
              </a:rPr>
              <a:t>. The system begins with data collection, gathering a diverse dataset that includes image</a:t>
            </a:r>
            <a:r>
              <a:rPr lang="en-US" sz="2400">
                <a:solidFill>
                  <a:srgbClr val="000000"/>
                </a:solidFill>
                <a:latin typeface="Arial" panose="020B0604020202020204" pitchFamily="34" charset="0"/>
                <a:cs typeface="Arial" panose="020B0604020202020204" pitchFamily="34" charset="0"/>
              </a:rPr>
              <a:t> or videos of individuals displaying a range of emotions, including those associated with stress. </a:t>
            </a:r>
            <a:endParaRPr lang="en-IN" sz="240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a:buChar char="•"/>
            </a:pPr>
            <a:endParaRPr lang="en-IN" sz="2400">
              <a:solidFill>
                <a:srgbClr val="000000"/>
              </a:solidFill>
            </a:endParaRPr>
          </a:p>
          <a:p>
            <a:r>
              <a:rPr lang="en-US" sz="2400">
                <a:solidFill>
                  <a:srgbClr val="000000"/>
                </a:solidFill>
              </a:rPr>
              <a:t> </a:t>
            </a:r>
            <a:endParaRPr lang="en-IN" sz="240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fractur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图文框 41"/>
          <p:cNvSpPr/>
          <p:nvPr/>
        </p:nvSpPr>
        <p:spPr>
          <a:xfrm>
            <a:off x="0" y="0"/>
            <a:ext cx="12192000" cy="6857999"/>
          </a:xfrm>
          <a:prstGeom prst="frame">
            <a:avLst>
              <a:gd name="adj1" fmla="val 37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24" name="Title 1"/>
          <p:cNvSpPr>
            <a:spLocks noGrp="1"/>
          </p:cNvSpPr>
          <p:nvPr/>
        </p:nvSpPr>
        <p:spPr>
          <a:xfrm>
            <a:off x="146358" y="257173"/>
            <a:ext cx="11899282" cy="1090765"/>
          </a:xfrm>
          <a:prstGeom prst="rect">
            <a:avLst/>
          </a:prstGeom>
          <a:solidFill>
            <a:srgbClr val="99CC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rgbClr val="000000"/>
                </a:solidFill>
                <a:latin typeface="+mj-lt"/>
                <a:ea typeface="+mj-ea"/>
                <a:cs typeface="+mj-cs"/>
              </a:defRPr>
            </a:lvl1pPr>
          </a:lstStyle>
          <a:p>
            <a:pPr indent="1198880" algn="just"/>
            <a:r>
              <a:rPr lang="en-US" sz="2800" b="1" dirty="0">
                <a:latin typeface="Cambria" panose="02040503050406030204" pitchFamily="18" charset="0"/>
                <a:ea typeface="Cambria" panose="02040503050406030204" pitchFamily="18" charset="0"/>
              </a:rPr>
              <a:t>D</a:t>
            </a:r>
            <a:r>
              <a:rPr lang="en-US" sz="2800" b="1" dirty="0">
                <a:latin typeface="Cambria" panose="02040503050406030204" pitchFamily="18" charset="0"/>
                <a:ea typeface="Cambria" panose="02040503050406030204" pitchFamily="18" charset="0"/>
              </a:rPr>
              <a:t>e</a:t>
            </a:r>
            <a:r>
              <a:rPr lang="en-US" sz="2800" b="1" dirty="0">
                <a:latin typeface="Cambria" panose="02040503050406030204" pitchFamily="18" charset="0"/>
                <a:ea typeface="Cambria" panose="02040503050406030204" pitchFamily="18" charset="0"/>
              </a:rPr>
              <a:t>t</a:t>
            </a:r>
            <a:r>
              <a:rPr lang="en-US" sz="2800" b="1" dirty="0">
                <a:latin typeface="Cambria" panose="02040503050406030204" pitchFamily="18" charset="0"/>
                <a:ea typeface="Cambria" panose="02040503050406030204" pitchFamily="18" charset="0"/>
              </a:rPr>
              <a:t>a</a:t>
            </a:r>
            <a:r>
              <a:rPr lang="en-US" sz="2800" b="1" dirty="0">
                <a:latin typeface="Cambria" panose="02040503050406030204" pitchFamily="18" charset="0"/>
                <a:ea typeface="Cambria" panose="02040503050406030204" pitchFamily="18" charset="0"/>
              </a:rPr>
              <a:t>ils </a:t>
            </a:r>
            <a:r>
              <a:rPr lang="en-US" sz="2800" b="1" dirty="0">
                <a:latin typeface="Cambria" panose="02040503050406030204" pitchFamily="18" charset="0"/>
                <a:ea typeface="Cambria" panose="02040503050406030204" pitchFamily="18" charset="0"/>
              </a:rPr>
              <a:t>of </a:t>
            </a:r>
            <a:r>
              <a:rPr lang="en-US" sz="2800" b="1" dirty="0">
                <a:latin typeface="Cambria" panose="02040503050406030204" pitchFamily="18" charset="0"/>
                <a:ea typeface="Cambria" panose="02040503050406030204" pitchFamily="18" charset="0"/>
              </a:rPr>
              <a:t>M</a:t>
            </a:r>
            <a:r>
              <a:rPr lang="en-US" sz="2800" b="1" dirty="0">
                <a:latin typeface="Cambria" panose="02040503050406030204" pitchFamily="18" charset="0"/>
                <a:ea typeface="Cambria" panose="02040503050406030204" pitchFamily="18" charset="0"/>
              </a:rPr>
              <a:t>o</a:t>
            </a:r>
            <a:r>
              <a:rPr lang="en-US" sz="2800" b="1" dirty="0">
                <a:latin typeface="Cambria" panose="02040503050406030204" pitchFamily="18" charset="0"/>
                <a:ea typeface="Cambria" panose="02040503050406030204" pitchFamily="18" charset="0"/>
              </a:rPr>
              <a:t>d</a:t>
            </a:r>
            <a:r>
              <a:rPr lang="en-US" sz="2800" b="1" dirty="0">
                <a:latin typeface="Cambria" panose="02040503050406030204" pitchFamily="18" charset="0"/>
                <a:ea typeface="Cambria" panose="02040503050406030204" pitchFamily="18" charset="0"/>
              </a:rPr>
              <a:t>u</a:t>
            </a:r>
            <a:r>
              <a:rPr lang="en-US" sz="2800" b="1" dirty="0">
                <a:latin typeface="Cambria" panose="02040503050406030204" pitchFamily="18" charset="0"/>
                <a:ea typeface="Cambria" panose="02040503050406030204" pitchFamily="18" charset="0"/>
              </a:rPr>
              <a:t>l</a:t>
            </a:r>
            <a:r>
              <a:rPr lang="en-US" sz="2800" b="1" dirty="0">
                <a:latin typeface="Cambria" panose="02040503050406030204" pitchFamily="18" charset="0"/>
                <a:ea typeface="Cambria" panose="02040503050406030204" pitchFamily="18" charset="0"/>
              </a:rPr>
              <a:t>e</a:t>
            </a:r>
            <a:r>
              <a:rPr lang="en-US" sz="2800" b="1" dirty="0">
                <a:latin typeface="Cambria" panose="02040503050406030204" pitchFamily="18" charset="0"/>
                <a:ea typeface="Cambria" panose="02040503050406030204" pitchFamily="18" charset="0"/>
              </a:rPr>
              <a:t>s</a:t>
            </a:r>
            <a:r>
              <a:rPr lang="en-US" sz="2800" b="1" dirty="0">
                <a:latin typeface="Cambria" panose="02040503050406030204" pitchFamily="18" charset="0"/>
                <a:ea typeface="Cambria" panose="02040503050406030204" pitchFamily="18" charset="0"/>
              </a:rPr>
              <a:t> </a:t>
            </a:r>
            <a:endParaRPr lang="en-US" sz="2800" b="1" dirty="0">
              <a:latin typeface="Cambria" panose="02040503050406030204" pitchFamily="18" charset="0"/>
              <a:ea typeface="Cambria" panose="02040503050406030204" pitchFamily="18" charset="0"/>
            </a:endParaRPr>
          </a:p>
        </p:txBody>
      </p:sp>
      <p:pic>
        <p:nvPicPr>
          <p:cNvPr id="2097165" name="Picture 13" descr="mcoerc.png"/>
          <p:cNvPicPr/>
          <p:nvPr/>
        </p:nvPicPr>
        <p:blipFill>
          <a:blip r:embed="rId1" cstate="print"/>
          <a:stretch>
            <a:fillRect/>
          </a:stretch>
        </p:blipFill>
        <p:spPr>
          <a:xfrm>
            <a:off x="389122" y="442554"/>
            <a:ext cx="630535" cy="720000"/>
          </a:xfrm>
          <a:prstGeom prst="rect">
            <a:avLst/>
          </a:prstGeom>
        </p:spPr>
      </p:pic>
      <p:sp>
        <p:nvSpPr>
          <p:cNvPr id="1048625" name="Text Box 1048631"/>
          <p:cNvSpPr txBox="1"/>
          <p:nvPr/>
        </p:nvSpPr>
        <p:spPr>
          <a:xfrm>
            <a:off x="325120" y="1348105"/>
            <a:ext cx="11580495" cy="5816600"/>
          </a:xfrm>
          <a:prstGeom prst="rect">
            <a:avLst/>
          </a:prstGeom>
        </p:spPr>
        <p:txBody>
          <a:bodyPr wrap="square" rtlCol="0">
            <a:noAutofit/>
          </a:bodyPr>
          <a:p>
            <a:pPr marL="457200" indent="-457200">
              <a:buFont typeface="Arial" panose="020B0604020202020204"/>
              <a:buChar char="•"/>
            </a:pPr>
            <a:r>
              <a:rPr lang="en-US" sz="2400" b="1">
                <a:solidFill>
                  <a:srgbClr val="000000"/>
                </a:solidFill>
                <a:latin typeface="Arial" panose="020B0604020202020204" pitchFamily="34" charset="0"/>
                <a:cs typeface="Arial" panose="020B0604020202020204" pitchFamily="34" charset="0"/>
              </a:rPr>
              <a:t>Registration : </a:t>
            </a:r>
            <a:r>
              <a:rPr lang="en-US" sz="2400" b="0">
                <a:solidFill>
                  <a:srgbClr val="000000"/>
                </a:solidFill>
                <a:latin typeface="Arial" panose="020B0604020202020204" pitchFamily="34" charset="0"/>
                <a:cs typeface="Arial" panose="020B0604020202020204" pitchFamily="34" charset="0"/>
              </a:rPr>
              <a:t>Thise</a:t>
            </a:r>
            <a:r>
              <a:rPr lang="en-US" sz="2400" b="0">
                <a:solidFill>
                  <a:srgbClr val="000000"/>
                </a:solidFill>
                <a:latin typeface="Arial" panose="020B0604020202020204" pitchFamily="34" charset="0"/>
                <a:cs typeface="Arial" panose="020B0604020202020204" pitchFamily="34" charset="0"/>
              </a:rPr>
              <a:t> module Initially, </a:t>
            </a:r>
            <a:r>
              <a:rPr lang="en-IN" altLang="en-US" sz="2400" b="0">
                <a:solidFill>
                  <a:srgbClr val="000000"/>
                </a:solidFill>
                <a:latin typeface="Arial" panose="020B0604020202020204" pitchFamily="34" charset="0"/>
                <a:cs typeface="Arial" panose="020B0604020202020204" pitchFamily="34" charset="0"/>
              </a:rPr>
              <a:t>fill the details to registre and creates account.</a:t>
            </a:r>
            <a:endParaRPr lang="en-IN" altLang="en-US" sz="2400" b="0">
              <a:solidFill>
                <a:srgbClr val="000000"/>
              </a:solidFill>
              <a:latin typeface="Arial" panose="020B0604020202020204" pitchFamily="34" charset="0"/>
              <a:cs typeface="Arial" panose="020B0604020202020204" pitchFamily="34" charset="0"/>
            </a:endParaRPr>
          </a:p>
          <a:p>
            <a:pPr marL="457200" indent="-457200">
              <a:buFont typeface="Arial" panose="020B0604020202020204"/>
              <a:buChar char="•"/>
            </a:pPr>
            <a:endParaRPr lang="en-IN" altLang="en-US" sz="2400" b="0">
              <a:solidFill>
                <a:srgbClr val="000000"/>
              </a:solidFill>
              <a:latin typeface="Arial" panose="020B0604020202020204" pitchFamily="34" charset="0"/>
              <a:cs typeface="Arial" panose="020B0604020202020204" pitchFamily="34" charset="0"/>
            </a:endParaRPr>
          </a:p>
          <a:p>
            <a:pPr marL="457200" indent="-457200">
              <a:buFont typeface="Arial" panose="020B0604020202020204"/>
              <a:buChar char="•"/>
            </a:pPr>
            <a:r>
              <a:rPr lang="en-US" sz="2400" b="1">
                <a:solidFill>
                  <a:srgbClr val="000000"/>
                </a:solidFill>
                <a:latin typeface="Arial" panose="020B0604020202020204" pitchFamily="34" charset="0"/>
                <a:cs typeface="Arial" panose="020B0604020202020204" pitchFamily="34" charset="0"/>
              </a:rPr>
              <a:t>Login :</a:t>
            </a:r>
            <a:r>
              <a:rPr lang="en-US" sz="2400" b="0">
                <a:solidFill>
                  <a:srgbClr val="000000"/>
                </a:solidFill>
                <a:latin typeface="Arial" panose="020B0604020202020204" pitchFamily="34" charset="0"/>
                <a:cs typeface="Arial" panose="020B0604020202020204" pitchFamily="34" charset="0"/>
              </a:rPr>
              <a:t> Initially, users authenticate  a secure login process, Once logged in, the system utilizes image processing techniques to capture and analyze facial expressions in real-time. </a:t>
            </a:r>
            <a:endParaRPr lang="en-IN" sz="2400" b="1">
              <a:solidFill>
                <a:srgbClr val="000000"/>
              </a:solidFill>
              <a:latin typeface="Arial" panose="020B0604020202020204" pitchFamily="34" charset="0"/>
              <a:cs typeface="Arial" panose="020B0604020202020204" pitchFamily="34" charset="0"/>
            </a:endParaRPr>
          </a:p>
          <a:p>
            <a:pPr marL="457200" indent="-457200">
              <a:buFont typeface="Arial" panose="020B0604020202020204"/>
              <a:buChar char="•"/>
            </a:pPr>
            <a:endParaRPr lang="en-IN" sz="2400" b="1">
              <a:solidFill>
                <a:srgbClr val="000000"/>
              </a:solidFill>
              <a:latin typeface="Arial" panose="020B0604020202020204" pitchFamily="34" charset="0"/>
              <a:cs typeface="Arial" panose="020B0604020202020204" pitchFamily="34" charset="0"/>
            </a:endParaRPr>
          </a:p>
          <a:p>
            <a:pPr marL="457200" indent="-457200">
              <a:buFont typeface="Arial" panose="020B0604020202020204"/>
              <a:buChar char="•"/>
            </a:pPr>
            <a:r>
              <a:rPr lang="en-US" sz="2400" b="1">
                <a:solidFill>
                  <a:srgbClr val="000000"/>
                </a:solidFill>
                <a:latin typeface="Arial" panose="020B0604020202020204" pitchFamily="34" charset="0"/>
                <a:cs typeface="Arial" panose="020B0604020202020204" pitchFamily="34" charset="0"/>
              </a:rPr>
              <a:t>Training using images dataset : </a:t>
            </a:r>
            <a:r>
              <a:rPr lang="en-US" sz="2400" b="0">
                <a:solidFill>
                  <a:srgbClr val="000000"/>
                </a:solidFill>
                <a:latin typeface="Arial" panose="020B0604020202020204" pitchFamily="34" charset="0"/>
                <a:cs typeface="Arial" panose="020B0604020202020204" pitchFamily="34" charset="0"/>
              </a:rPr>
              <a:t>T</a:t>
            </a:r>
            <a:r>
              <a:rPr lang="en-IN" altLang="en-US" sz="2400" b="0">
                <a:solidFill>
                  <a:srgbClr val="000000"/>
                </a:solidFill>
                <a:latin typeface="Arial" panose="020B0604020202020204" pitchFamily="34" charset="0"/>
                <a:cs typeface="Arial" panose="020B0604020202020204" pitchFamily="34" charset="0"/>
              </a:rPr>
              <a:t>his </a:t>
            </a:r>
            <a:r>
              <a:rPr lang="en-US" sz="2400" b="0">
                <a:solidFill>
                  <a:srgbClr val="000000"/>
                </a:solidFill>
                <a:latin typeface="Arial" panose="020B0604020202020204" pitchFamily="34" charset="0"/>
                <a:cs typeface="Arial" panose="020B0604020202020204" pitchFamily="34" charset="0"/>
              </a:rPr>
              <a:t>mod</a:t>
            </a:r>
            <a:r>
              <a:rPr lang="en-US" sz="2400" b="0">
                <a:solidFill>
                  <a:srgbClr val="000000"/>
                </a:solidFill>
                <a:latin typeface="Arial" panose="020B0604020202020204" pitchFamily="34" charset="0"/>
                <a:cs typeface="Arial" panose="020B0604020202020204" pitchFamily="34" charset="0"/>
              </a:rPr>
              <a:t>ule a</a:t>
            </a:r>
            <a:r>
              <a:rPr lang="en-US" sz="2400" b="0">
                <a:solidFill>
                  <a:srgbClr val="000000"/>
                </a:solidFill>
                <a:latin typeface="Arial" panose="020B0604020202020204" pitchFamily="34" charset="0"/>
                <a:cs typeface="Arial" panose="020B0604020202020204" pitchFamily="34" charset="0"/>
              </a:rPr>
              <a:t>re diverse and well-curated dataset of facial images depicting various stress levels is collected. </a:t>
            </a:r>
            <a:endParaRPr lang="en-US" sz="2400" b="0">
              <a:solidFill>
                <a:srgbClr val="000000"/>
              </a:solidFill>
              <a:latin typeface="Arial" panose="020B0604020202020204" pitchFamily="34" charset="0"/>
              <a:cs typeface="Arial" panose="020B0604020202020204" pitchFamily="34" charset="0"/>
            </a:endParaRPr>
          </a:p>
          <a:p>
            <a:pPr marL="457200" indent="-457200">
              <a:buFont typeface="Arial" panose="020B0604020202020204"/>
              <a:buChar char="•"/>
            </a:pPr>
            <a:endParaRPr lang="en-US" sz="2400" b="0">
              <a:solidFill>
                <a:srgbClr val="000000"/>
              </a:solidFill>
              <a:latin typeface="Arial" panose="020B0604020202020204" pitchFamily="34" charset="0"/>
              <a:cs typeface="Arial" panose="020B0604020202020204" pitchFamily="34" charset="0"/>
            </a:endParaRPr>
          </a:p>
          <a:p>
            <a:pPr marL="457200" indent="-457200">
              <a:buFont typeface="Arial" panose="020B0604020202020204"/>
              <a:buChar char="•"/>
            </a:pPr>
            <a:r>
              <a:rPr lang="en-IN" sz="2400" b="0">
                <a:solidFill>
                  <a:srgbClr val="000000"/>
                </a:solidFill>
                <a:latin typeface="Arial" panose="020B0604020202020204" pitchFamily="34" charset="0"/>
                <a:cs typeface="Arial" panose="020B0604020202020204" pitchFamily="34" charset="0"/>
              </a:rPr>
              <a:t> </a:t>
            </a:r>
            <a:r>
              <a:rPr lang="en-IN" sz="2400" b="1">
                <a:solidFill>
                  <a:srgbClr val="000000"/>
                </a:solidFill>
                <a:latin typeface="Arial" panose="020B0604020202020204" pitchFamily="34" charset="0"/>
                <a:cs typeface="Arial" panose="020B0604020202020204" pitchFamily="34" charset="0"/>
              </a:rPr>
              <a:t>Analysis model:</a:t>
            </a:r>
            <a:r>
              <a:rPr lang="en-US" sz="2400">
                <a:solidFill>
                  <a:srgbClr val="000000"/>
                </a:solidFill>
                <a:latin typeface="Arial" panose="020B0604020202020204" pitchFamily="34" charset="0"/>
                <a:cs typeface="Arial" panose="020B0604020202020204" pitchFamily="34" charset="0"/>
                <a:sym typeface="+mn-ea"/>
              </a:rPr>
              <a:t>T</a:t>
            </a:r>
            <a:r>
              <a:rPr lang="en-IN" altLang="en-US" sz="2400">
                <a:solidFill>
                  <a:srgbClr val="000000"/>
                </a:solidFill>
                <a:latin typeface="Arial" panose="020B0604020202020204" pitchFamily="34" charset="0"/>
                <a:cs typeface="Arial" panose="020B0604020202020204" pitchFamily="34" charset="0"/>
                <a:sym typeface="+mn-ea"/>
              </a:rPr>
              <a:t>his </a:t>
            </a:r>
            <a:r>
              <a:rPr lang="en-US" sz="2400">
                <a:solidFill>
                  <a:srgbClr val="000000"/>
                </a:solidFill>
                <a:latin typeface="Arial" panose="020B0604020202020204" pitchFamily="34" charset="0"/>
                <a:cs typeface="Arial" panose="020B0604020202020204" pitchFamily="34" charset="0"/>
                <a:sym typeface="+mn-ea"/>
              </a:rPr>
              <a:t>module are</a:t>
            </a:r>
            <a:r>
              <a:rPr lang="en-IN" altLang="en-US" sz="2400">
                <a:solidFill>
                  <a:srgbClr val="000000"/>
                </a:solidFill>
                <a:latin typeface="Arial" panose="020B0604020202020204" pitchFamily="34" charset="0"/>
                <a:cs typeface="Arial" panose="020B0604020202020204" pitchFamily="34" charset="0"/>
                <a:sym typeface="+mn-ea"/>
              </a:rPr>
              <a:t> used for the analysis process</a:t>
            </a:r>
            <a:r>
              <a:rPr lang="en-US" sz="2400">
                <a:solidFill>
                  <a:srgbClr val="000000"/>
                </a:solidFill>
                <a:latin typeface="Arial" panose="020B0604020202020204" pitchFamily="34" charset="0"/>
                <a:cs typeface="Arial" panose="020B0604020202020204" pitchFamily="34" charset="0"/>
                <a:sym typeface="+mn-ea"/>
              </a:rPr>
              <a:t>. </a:t>
            </a:r>
            <a:endParaRPr lang="en-US" sz="2400">
              <a:solidFill>
                <a:srgbClr val="000000"/>
              </a:solidFill>
              <a:latin typeface="Arial" panose="020B0604020202020204" pitchFamily="34" charset="0"/>
              <a:cs typeface="Arial" panose="020B0604020202020204" pitchFamily="34" charset="0"/>
              <a:sym typeface="+mn-ea"/>
            </a:endParaRPr>
          </a:p>
          <a:p>
            <a:pPr marL="457200" indent="-457200">
              <a:buFont typeface="Arial" panose="020B0604020202020204"/>
              <a:buChar char="•"/>
            </a:pPr>
            <a:endParaRPr lang="en-US" sz="2400" b="0">
              <a:solidFill>
                <a:srgbClr val="000000"/>
              </a:solidFill>
              <a:latin typeface="Arial" panose="020B0604020202020204" pitchFamily="34" charset="0"/>
              <a:cs typeface="Arial" panose="020B0604020202020204" pitchFamily="34" charset="0"/>
              <a:sym typeface="+mn-ea"/>
            </a:endParaRPr>
          </a:p>
          <a:p>
            <a:pPr marL="457200" indent="-457200">
              <a:buFont typeface="Arial" panose="020B0604020202020204"/>
              <a:buChar char="•"/>
            </a:pPr>
            <a:r>
              <a:rPr lang="en-IN" altLang="en-US" sz="2400" b="1">
                <a:solidFill>
                  <a:srgbClr val="000000"/>
                </a:solidFill>
                <a:latin typeface="Arial" panose="020B0604020202020204" pitchFamily="34" charset="0"/>
                <a:cs typeface="Arial" panose="020B0604020202020204" pitchFamily="34" charset="0"/>
                <a:sym typeface="+mn-ea"/>
              </a:rPr>
              <a:t>Recommendation</a:t>
            </a:r>
            <a:r>
              <a:rPr lang="en-IN" altLang="en-US" sz="2400">
                <a:solidFill>
                  <a:srgbClr val="000000"/>
                </a:solidFill>
                <a:latin typeface="Arial" panose="020B0604020202020204" pitchFamily="34" charset="0"/>
                <a:cs typeface="Arial" panose="020B0604020202020204" pitchFamily="34" charset="0"/>
                <a:sym typeface="+mn-ea"/>
              </a:rPr>
              <a:t>:this model displays the evolution of analysis model and gives the recommendation</a:t>
            </a:r>
            <a:endParaRPr lang="en-US" sz="2400" b="0">
              <a:solidFill>
                <a:srgbClr val="000000"/>
              </a:solidFill>
              <a:latin typeface="Arial" panose="020B0604020202020204" pitchFamily="34" charset="0"/>
              <a:cs typeface="Arial" panose="020B0604020202020204" pitchFamily="34" charset="0"/>
            </a:endParaRPr>
          </a:p>
          <a:p>
            <a:pPr marL="457200" indent="-457200">
              <a:buFont typeface="Arial" panose="020B0604020202020204"/>
              <a:buChar char="•"/>
            </a:pPr>
            <a:endParaRPr lang="en-IN" sz="2400" b="1">
              <a:solidFill>
                <a:srgbClr val="00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fracture"/>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7591</Words>
  <Application>WPS Presentation</Application>
  <PresentationFormat/>
  <Paragraphs>202</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22</vt:i4>
      </vt:variant>
    </vt:vector>
  </HeadingPairs>
  <TitlesOfParts>
    <vt:vector size="37" baseType="lpstr">
      <vt:lpstr>Arial</vt:lpstr>
      <vt:lpstr>SimSun</vt:lpstr>
      <vt:lpstr>Wingdings</vt:lpstr>
      <vt:lpstr>Microsoft YaHei Light</vt:lpstr>
      <vt:lpstr>Microsoft YaHei</vt:lpstr>
      <vt:lpstr>Cambria</vt:lpstr>
      <vt:lpstr>Arial</vt:lpstr>
      <vt:lpstr>Arial Narrow</vt:lpstr>
      <vt:lpstr>Calibri</vt:lpstr>
      <vt:lpstr>Times New Roman</vt:lpstr>
      <vt:lpstr>等线</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DELL</cp:lastModifiedBy>
  <cp:revision>5</cp:revision>
  <dcterms:created xsi:type="dcterms:W3CDTF">2023-11-21T05:01:00Z</dcterms:created>
  <dcterms:modified xsi:type="dcterms:W3CDTF">2024-04-15T06:34:10Z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b8d63db8aff941e49cfe14e60779077e</vt:lpwstr>
  </property>
</Properties>
</file>