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9" r:id="rId6"/>
    <p:sldId id="260" r:id="rId7"/>
    <p:sldId id="261" r:id="rId8"/>
    <p:sldId id="262" r:id="rId9"/>
    <p:sldId id="264" r:id="rId10"/>
    <p:sldId id="265" r:id="rId11"/>
    <p:sldId id="266" r:id="rId12"/>
    <p:sldId id="267" r:id="rId13"/>
    <p:sldId id="268" r:id="rId14"/>
    <p:sldId id="270" r:id="rId15"/>
    <p:sldId id="280" r:id="rId16"/>
    <p:sldId id="281" r:id="rId17"/>
    <p:sldId id="282" r:id="rId18"/>
    <p:sldId id="271" r:id="rId19"/>
    <p:sldId id="283" r:id="rId20"/>
    <p:sldId id="272" r:id="rId21"/>
    <p:sldId id="273" r:id="rId22"/>
    <p:sldId id="293" r:id="rId23"/>
    <p:sldId id="294" r:id="rId24"/>
    <p:sldId id="297" r:id="rId25"/>
    <p:sldId id="295" r:id="rId26"/>
    <p:sldId id="296" r:id="rId27"/>
    <p:sldId id="298" r:id="rId28"/>
    <p:sldId id="274" r:id="rId29"/>
    <p:sldId id="275" r:id="rId30"/>
    <p:sldId id="276" r:id="rId31"/>
    <p:sldId id="277" r:id="rId32"/>
    <p:sldId id="278" r:id="rId33"/>
    <p:sldId id="279"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268"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6190609-C52B-4DBC-AF8E-7C1CBA5621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FF0BE9F-D7F7-42A1-826B-698FCD55F577}">
      <dgm:prSet/>
      <dgm:spPr/>
      <dgm:t>
        <a:bodyPr/>
        <a:lstStyle/>
        <a:p>
          <a:r>
            <a:rPr lang="en-US"/>
            <a:t>A SQL Join statement is used to combine data or rows from two or more tables based on a common field between them. Different types of Joins are:</a:t>
          </a:r>
        </a:p>
      </dgm:t>
    </dgm:pt>
    <dgm:pt modelId="{CA8A6E6D-2C2C-49CE-97C0-1BA74961D995}" type="parTrans" cxnId="{D9929C27-CEEF-406A-B5FE-CD5E3D7044A4}">
      <dgm:prSet/>
      <dgm:spPr/>
      <dgm:t>
        <a:bodyPr/>
        <a:lstStyle/>
        <a:p>
          <a:endParaRPr lang="en-US"/>
        </a:p>
      </dgm:t>
    </dgm:pt>
    <dgm:pt modelId="{E4F39381-DF82-45B6-A412-918EBF340433}" type="sibTrans" cxnId="{D9929C27-CEEF-406A-B5FE-CD5E3D7044A4}">
      <dgm:prSet/>
      <dgm:spPr/>
      <dgm:t>
        <a:bodyPr/>
        <a:lstStyle/>
        <a:p>
          <a:endParaRPr lang="en-US"/>
        </a:p>
      </dgm:t>
    </dgm:pt>
    <dgm:pt modelId="{E41DBC8C-B7F0-44D7-BC66-D8B364521763}">
      <dgm:prSet/>
      <dgm:spPr/>
      <dgm:t>
        <a:bodyPr/>
        <a:lstStyle/>
        <a:p>
          <a:r>
            <a:rPr lang="en-US"/>
            <a:t>INNER JOIN</a:t>
          </a:r>
        </a:p>
      </dgm:t>
    </dgm:pt>
    <dgm:pt modelId="{45A422D7-9644-48C2-BEF8-A2CFEBD1DE3B}" type="parTrans" cxnId="{AB2B55D8-E852-4A62-AAB0-DFED5B48859A}">
      <dgm:prSet/>
      <dgm:spPr/>
      <dgm:t>
        <a:bodyPr/>
        <a:lstStyle/>
        <a:p>
          <a:endParaRPr lang="en-US"/>
        </a:p>
      </dgm:t>
    </dgm:pt>
    <dgm:pt modelId="{ABEC1C32-8FA2-44FF-985E-2A89DD56CDD7}" type="sibTrans" cxnId="{AB2B55D8-E852-4A62-AAB0-DFED5B48859A}">
      <dgm:prSet/>
      <dgm:spPr/>
      <dgm:t>
        <a:bodyPr/>
        <a:lstStyle/>
        <a:p>
          <a:endParaRPr lang="en-US"/>
        </a:p>
      </dgm:t>
    </dgm:pt>
    <dgm:pt modelId="{DAD23A77-1C89-4056-9CF8-21AD7101BE88}">
      <dgm:prSet/>
      <dgm:spPr/>
      <dgm:t>
        <a:bodyPr/>
        <a:lstStyle/>
        <a:p>
          <a:r>
            <a:rPr lang="en-US"/>
            <a:t>LEFT JOIN</a:t>
          </a:r>
        </a:p>
      </dgm:t>
    </dgm:pt>
    <dgm:pt modelId="{0B5CFE42-63BC-4A57-B5A3-E36CB2CCD37C}" type="parTrans" cxnId="{AF665960-4088-40C5-8506-F331173F071E}">
      <dgm:prSet/>
      <dgm:spPr/>
      <dgm:t>
        <a:bodyPr/>
        <a:lstStyle/>
        <a:p>
          <a:endParaRPr lang="en-US"/>
        </a:p>
      </dgm:t>
    </dgm:pt>
    <dgm:pt modelId="{949B0DCB-B8E3-42D2-B80E-53587AC3DE40}" type="sibTrans" cxnId="{AF665960-4088-40C5-8506-F331173F071E}">
      <dgm:prSet/>
      <dgm:spPr/>
      <dgm:t>
        <a:bodyPr/>
        <a:lstStyle/>
        <a:p>
          <a:endParaRPr lang="en-US"/>
        </a:p>
      </dgm:t>
    </dgm:pt>
    <dgm:pt modelId="{2C357D01-006C-45D3-AF72-567E569EE863}">
      <dgm:prSet/>
      <dgm:spPr/>
      <dgm:t>
        <a:bodyPr/>
        <a:lstStyle/>
        <a:p>
          <a:r>
            <a:rPr lang="en-US"/>
            <a:t>RIGHT JOIN</a:t>
          </a:r>
        </a:p>
      </dgm:t>
    </dgm:pt>
    <dgm:pt modelId="{8E9F100A-6F3F-43FA-9956-9DC1494B2C39}" type="parTrans" cxnId="{63F72318-60C9-446C-81A6-D5631C18B2AE}">
      <dgm:prSet/>
      <dgm:spPr/>
      <dgm:t>
        <a:bodyPr/>
        <a:lstStyle/>
        <a:p>
          <a:endParaRPr lang="en-US"/>
        </a:p>
      </dgm:t>
    </dgm:pt>
    <dgm:pt modelId="{BD529EDB-BAA5-4A7F-9E4F-5532E7D15ED7}" type="sibTrans" cxnId="{63F72318-60C9-446C-81A6-D5631C18B2AE}">
      <dgm:prSet/>
      <dgm:spPr/>
      <dgm:t>
        <a:bodyPr/>
        <a:lstStyle/>
        <a:p>
          <a:endParaRPr lang="en-US"/>
        </a:p>
      </dgm:t>
    </dgm:pt>
    <dgm:pt modelId="{87C2C645-9232-4931-930C-41EFF2C09370}">
      <dgm:prSet/>
      <dgm:spPr/>
      <dgm:t>
        <a:bodyPr/>
        <a:lstStyle/>
        <a:p>
          <a:r>
            <a:rPr lang="en-US"/>
            <a:t>FULL JOIN</a:t>
          </a:r>
        </a:p>
      </dgm:t>
    </dgm:pt>
    <dgm:pt modelId="{76252F6F-CA88-4959-810C-CEBA8ABC4E56}" type="parTrans" cxnId="{A7019695-6C25-4D60-8DC4-430617D7B6AF}">
      <dgm:prSet/>
      <dgm:spPr/>
      <dgm:t>
        <a:bodyPr/>
        <a:lstStyle/>
        <a:p>
          <a:endParaRPr lang="en-US"/>
        </a:p>
      </dgm:t>
    </dgm:pt>
    <dgm:pt modelId="{50380F0F-0307-4944-B810-6A99DB874E61}" type="sibTrans" cxnId="{A7019695-6C25-4D60-8DC4-430617D7B6AF}">
      <dgm:prSet/>
      <dgm:spPr/>
      <dgm:t>
        <a:bodyPr/>
        <a:lstStyle/>
        <a:p>
          <a:endParaRPr lang="en-US"/>
        </a:p>
      </dgm:t>
    </dgm:pt>
    <dgm:pt modelId="{7346302D-3127-466B-8E1D-8BADE3316563}" type="pres">
      <dgm:prSet presAssocID="{96190609-C52B-4DBC-AF8E-7C1CBA5621FB}" presName="root" presStyleCnt="0">
        <dgm:presLayoutVars>
          <dgm:dir/>
          <dgm:resizeHandles val="exact"/>
        </dgm:presLayoutVars>
      </dgm:prSet>
      <dgm:spPr/>
    </dgm:pt>
    <dgm:pt modelId="{5F5FF7B4-D1D5-4F06-987D-F858DDA0D10A}" type="pres">
      <dgm:prSet presAssocID="{BFF0BE9F-D7F7-42A1-826B-698FCD55F577}" presName="compNode" presStyleCnt="0"/>
      <dgm:spPr/>
    </dgm:pt>
    <dgm:pt modelId="{663E20E6-184E-4B9C-BC9F-BFA109646B22}" type="pres">
      <dgm:prSet presAssocID="{BFF0BE9F-D7F7-42A1-826B-698FCD55F577}" presName="bgRect" presStyleLbl="bgShp" presStyleIdx="0" presStyleCnt="5"/>
      <dgm:spPr/>
    </dgm:pt>
    <dgm:pt modelId="{0F86F5B7-0D00-44C1-A92C-B4967B37F003}" type="pres">
      <dgm:prSet presAssocID="{BFF0BE9F-D7F7-42A1-826B-698FCD55F57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23866C8-BB45-4E6F-A400-2DD95D51D93E}" type="pres">
      <dgm:prSet presAssocID="{BFF0BE9F-D7F7-42A1-826B-698FCD55F577}" presName="spaceRect" presStyleCnt="0"/>
      <dgm:spPr/>
    </dgm:pt>
    <dgm:pt modelId="{4A96340F-2924-4928-864C-716BB71C6CD8}" type="pres">
      <dgm:prSet presAssocID="{BFF0BE9F-D7F7-42A1-826B-698FCD55F577}" presName="parTx" presStyleLbl="revTx" presStyleIdx="0" presStyleCnt="5">
        <dgm:presLayoutVars>
          <dgm:chMax val="0"/>
          <dgm:chPref val="0"/>
        </dgm:presLayoutVars>
      </dgm:prSet>
      <dgm:spPr/>
    </dgm:pt>
    <dgm:pt modelId="{F91CBEAC-A06D-4672-90C0-92C25BE56C39}" type="pres">
      <dgm:prSet presAssocID="{E4F39381-DF82-45B6-A412-918EBF340433}" presName="sibTrans" presStyleCnt="0"/>
      <dgm:spPr/>
    </dgm:pt>
    <dgm:pt modelId="{CA1DD434-E211-402F-B4B7-0AF1C8BD0BB9}" type="pres">
      <dgm:prSet presAssocID="{E41DBC8C-B7F0-44D7-BC66-D8B364521763}" presName="compNode" presStyleCnt="0"/>
      <dgm:spPr/>
    </dgm:pt>
    <dgm:pt modelId="{C991FA96-F2A7-4E8A-8B40-8BCEC4C5D9A6}" type="pres">
      <dgm:prSet presAssocID="{E41DBC8C-B7F0-44D7-BC66-D8B364521763}" presName="bgRect" presStyleLbl="bgShp" presStyleIdx="1" presStyleCnt="5"/>
      <dgm:spPr/>
    </dgm:pt>
    <dgm:pt modelId="{5FB137CE-FEC2-48C8-A37F-4BA960274438}" type="pres">
      <dgm:prSet presAssocID="{E41DBC8C-B7F0-44D7-BC66-D8B36452176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195B0DF-10EE-4070-A537-6B55510B7473}" type="pres">
      <dgm:prSet presAssocID="{E41DBC8C-B7F0-44D7-BC66-D8B364521763}" presName="spaceRect" presStyleCnt="0"/>
      <dgm:spPr/>
    </dgm:pt>
    <dgm:pt modelId="{22B009AF-BD7E-4193-A632-08979D1D9263}" type="pres">
      <dgm:prSet presAssocID="{E41DBC8C-B7F0-44D7-BC66-D8B364521763}" presName="parTx" presStyleLbl="revTx" presStyleIdx="1" presStyleCnt="5">
        <dgm:presLayoutVars>
          <dgm:chMax val="0"/>
          <dgm:chPref val="0"/>
        </dgm:presLayoutVars>
      </dgm:prSet>
      <dgm:spPr/>
    </dgm:pt>
    <dgm:pt modelId="{AD2B95AB-C4C3-4019-8382-98298CE7D526}" type="pres">
      <dgm:prSet presAssocID="{ABEC1C32-8FA2-44FF-985E-2A89DD56CDD7}" presName="sibTrans" presStyleCnt="0"/>
      <dgm:spPr/>
    </dgm:pt>
    <dgm:pt modelId="{372FA387-6D04-4A5E-8E21-13BA5ED55CC9}" type="pres">
      <dgm:prSet presAssocID="{DAD23A77-1C89-4056-9CF8-21AD7101BE88}" presName="compNode" presStyleCnt="0"/>
      <dgm:spPr/>
    </dgm:pt>
    <dgm:pt modelId="{231855FF-7CCB-4EBD-A905-E3A62808ECC8}" type="pres">
      <dgm:prSet presAssocID="{DAD23A77-1C89-4056-9CF8-21AD7101BE88}" presName="bgRect" presStyleLbl="bgShp" presStyleIdx="2" presStyleCnt="5"/>
      <dgm:spPr/>
    </dgm:pt>
    <dgm:pt modelId="{23BD8F5C-E58C-4C76-AB58-F199170C6351}" type="pres">
      <dgm:prSet presAssocID="{DAD23A77-1C89-4056-9CF8-21AD7101BE8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Straight"/>
        </a:ext>
      </dgm:extLst>
    </dgm:pt>
    <dgm:pt modelId="{8DB245A9-BB71-45F9-BF56-F4BD79DA4209}" type="pres">
      <dgm:prSet presAssocID="{DAD23A77-1C89-4056-9CF8-21AD7101BE88}" presName="spaceRect" presStyleCnt="0"/>
      <dgm:spPr/>
    </dgm:pt>
    <dgm:pt modelId="{C3431437-CD2B-4DDC-80E6-3933ACECD762}" type="pres">
      <dgm:prSet presAssocID="{DAD23A77-1C89-4056-9CF8-21AD7101BE88}" presName="parTx" presStyleLbl="revTx" presStyleIdx="2" presStyleCnt="5">
        <dgm:presLayoutVars>
          <dgm:chMax val="0"/>
          <dgm:chPref val="0"/>
        </dgm:presLayoutVars>
      </dgm:prSet>
      <dgm:spPr/>
    </dgm:pt>
    <dgm:pt modelId="{CD2F58CC-EB13-4604-9756-D46425515E38}" type="pres">
      <dgm:prSet presAssocID="{949B0DCB-B8E3-42D2-B80E-53587AC3DE40}" presName="sibTrans" presStyleCnt="0"/>
      <dgm:spPr/>
    </dgm:pt>
    <dgm:pt modelId="{86D36693-0C94-4857-B963-FAE7B502D069}" type="pres">
      <dgm:prSet presAssocID="{2C357D01-006C-45D3-AF72-567E569EE863}" presName="compNode" presStyleCnt="0"/>
      <dgm:spPr/>
    </dgm:pt>
    <dgm:pt modelId="{DE0E3A61-B163-48F4-BE62-1720997F5DA2}" type="pres">
      <dgm:prSet presAssocID="{2C357D01-006C-45D3-AF72-567E569EE863}" presName="bgRect" presStyleLbl="bgShp" presStyleIdx="3" presStyleCnt="5"/>
      <dgm:spPr/>
    </dgm:pt>
    <dgm:pt modelId="{7AB62261-50AD-4AFE-92EA-1832FE038AC6}" type="pres">
      <dgm:prSet presAssocID="{2C357D01-006C-45D3-AF72-567E569EE8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Slight curve"/>
        </a:ext>
      </dgm:extLst>
    </dgm:pt>
    <dgm:pt modelId="{18256A13-90A2-4A5B-BC60-D2542EE309D8}" type="pres">
      <dgm:prSet presAssocID="{2C357D01-006C-45D3-AF72-567E569EE863}" presName="spaceRect" presStyleCnt="0"/>
      <dgm:spPr/>
    </dgm:pt>
    <dgm:pt modelId="{E0FBC71B-1001-437C-871A-AA32C8E2D639}" type="pres">
      <dgm:prSet presAssocID="{2C357D01-006C-45D3-AF72-567E569EE863}" presName="parTx" presStyleLbl="revTx" presStyleIdx="3" presStyleCnt="5">
        <dgm:presLayoutVars>
          <dgm:chMax val="0"/>
          <dgm:chPref val="0"/>
        </dgm:presLayoutVars>
      </dgm:prSet>
      <dgm:spPr/>
    </dgm:pt>
    <dgm:pt modelId="{7AC1DC33-26B9-41AF-A681-53EE747EA982}" type="pres">
      <dgm:prSet presAssocID="{BD529EDB-BAA5-4A7F-9E4F-5532E7D15ED7}" presName="sibTrans" presStyleCnt="0"/>
      <dgm:spPr/>
    </dgm:pt>
    <dgm:pt modelId="{71D80D97-4321-4C8F-9D19-A2E2F9528835}" type="pres">
      <dgm:prSet presAssocID="{87C2C645-9232-4931-930C-41EFF2C09370}" presName="compNode" presStyleCnt="0"/>
      <dgm:spPr/>
    </dgm:pt>
    <dgm:pt modelId="{7536B39E-4B70-45DA-9025-D0FD2B60161C}" type="pres">
      <dgm:prSet presAssocID="{87C2C645-9232-4931-930C-41EFF2C09370}" presName="bgRect" presStyleLbl="bgShp" presStyleIdx="4" presStyleCnt="5"/>
      <dgm:spPr/>
    </dgm:pt>
    <dgm:pt modelId="{7B3B3ECD-7774-4135-A800-36AF8BDF0F35}" type="pres">
      <dgm:prSet presAssocID="{87C2C645-9232-4931-930C-41EFF2C093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k"/>
        </a:ext>
      </dgm:extLst>
    </dgm:pt>
    <dgm:pt modelId="{4193A3D4-81D2-44CA-98A0-B20ED548317D}" type="pres">
      <dgm:prSet presAssocID="{87C2C645-9232-4931-930C-41EFF2C09370}" presName="spaceRect" presStyleCnt="0"/>
      <dgm:spPr/>
    </dgm:pt>
    <dgm:pt modelId="{7210E931-CCC8-4A20-84AD-88CD2A3648E0}" type="pres">
      <dgm:prSet presAssocID="{87C2C645-9232-4931-930C-41EFF2C09370}" presName="parTx" presStyleLbl="revTx" presStyleIdx="4" presStyleCnt="5">
        <dgm:presLayoutVars>
          <dgm:chMax val="0"/>
          <dgm:chPref val="0"/>
        </dgm:presLayoutVars>
      </dgm:prSet>
      <dgm:spPr/>
    </dgm:pt>
  </dgm:ptLst>
  <dgm:cxnLst>
    <dgm:cxn modelId="{63F72318-60C9-446C-81A6-D5631C18B2AE}" srcId="{96190609-C52B-4DBC-AF8E-7C1CBA5621FB}" destId="{2C357D01-006C-45D3-AF72-567E569EE863}" srcOrd="3" destOrd="0" parTransId="{8E9F100A-6F3F-43FA-9956-9DC1494B2C39}" sibTransId="{BD529EDB-BAA5-4A7F-9E4F-5532E7D15ED7}"/>
    <dgm:cxn modelId="{D9929C27-CEEF-406A-B5FE-CD5E3D7044A4}" srcId="{96190609-C52B-4DBC-AF8E-7C1CBA5621FB}" destId="{BFF0BE9F-D7F7-42A1-826B-698FCD55F577}" srcOrd="0" destOrd="0" parTransId="{CA8A6E6D-2C2C-49CE-97C0-1BA74961D995}" sibTransId="{E4F39381-DF82-45B6-A412-918EBF340433}"/>
    <dgm:cxn modelId="{AF665960-4088-40C5-8506-F331173F071E}" srcId="{96190609-C52B-4DBC-AF8E-7C1CBA5621FB}" destId="{DAD23A77-1C89-4056-9CF8-21AD7101BE88}" srcOrd="2" destOrd="0" parTransId="{0B5CFE42-63BC-4A57-B5A3-E36CB2CCD37C}" sibTransId="{949B0DCB-B8E3-42D2-B80E-53587AC3DE40}"/>
    <dgm:cxn modelId="{C7350462-8FC8-48D2-AAA3-B782BE5E2D9A}" type="presOf" srcId="{BFF0BE9F-D7F7-42A1-826B-698FCD55F577}" destId="{4A96340F-2924-4928-864C-716BB71C6CD8}" srcOrd="0" destOrd="0" presId="urn:microsoft.com/office/officeart/2018/2/layout/IconVerticalSolidList"/>
    <dgm:cxn modelId="{9A95FB66-8A3C-4DFC-93CB-81A1738313D8}" type="presOf" srcId="{2C357D01-006C-45D3-AF72-567E569EE863}" destId="{E0FBC71B-1001-437C-871A-AA32C8E2D639}" srcOrd="0" destOrd="0" presId="urn:microsoft.com/office/officeart/2018/2/layout/IconVerticalSolidList"/>
    <dgm:cxn modelId="{A7019695-6C25-4D60-8DC4-430617D7B6AF}" srcId="{96190609-C52B-4DBC-AF8E-7C1CBA5621FB}" destId="{87C2C645-9232-4931-930C-41EFF2C09370}" srcOrd="4" destOrd="0" parTransId="{76252F6F-CA88-4959-810C-CEBA8ABC4E56}" sibTransId="{50380F0F-0307-4944-B810-6A99DB874E61}"/>
    <dgm:cxn modelId="{725F549B-7C11-4C0A-BEE4-9954A17B0E4F}" type="presOf" srcId="{96190609-C52B-4DBC-AF8E-7C1CBA5621FB}" destId="{7346302D-3127-466B-8E1D-8BADE3316563}" srcOrd="0" destOrd="0" presId="urn:microsoft.com/office/officeart/2018/2/layout/IconVerticalSolidList"/>
    <dgm:cxn modelId="{C3DE0DC7-1AD5-46B1-9A29-669DCF3CC623}" type="presOf" srcId="{DAD23A77-1C89-4056-9CF8-21AD7101BE88}" destId="{C3431437-CD2B-4DDC-80E6-3933ACECD762}" srcOrd="0" destOrd="0" presId="urn:microsoft.com/office/officeart/2018/2/layout/IconVerticalSolidList"/>
    <dgm:cxn modelId="{EA8680CE-6833-4888-9355-E9BEDAD1FBA9}" type="presOf" srcId="{E41DBC8C-B7F0-44D7-BC66-D8B364521763}" destId="{22B009AF-BD7E-4193-A632-08979D1D9263}" srcOrd="0" destOrd="0" presId="urn:microsoft.com/office/officeart/2018/2/layout/IconVerticalSolidList"/>
    <dgm:cxn modelId="{AB2B55D8-E852-4A62-AAB0-DFED5B48859A}" srcId="{96190609-C52B-4DBC-AF8E-7C1CBA5621FB}" destId="{E41DBC8C-B7F0-44D7-BC66-D8B364521763}" srcOrd="1" destOrd="0" parTransId="{45A422D7-9644-48C2-BEF8-A2CFEBD1DE3B}" sibTransId="{ABEC1C32-8FA2-44FF-985E-2A89DD56CDD7}"/>
    <dgm:cxn modelId="{3B3957E6-D461-4822-B8CD-5193B933BCDF}" type="presOf" srcId="{87C2C645-9232-4931-930C-41EFF2C09370}" destId="{7210E931-CCC8-4A20-84AD-88CD2A3648E0}" srcOrd="0" destOrd="0" presId="urn:microsoft.com/office/officeart/2018/2/layout/IconVerticalSolidList"/>
    <dgm:cxn modelId="{FC2DB366-1015-4272-9131-6C9BA84E56BF}" type="presParOf" srcId="{7346302D-3127-466B-8E1D-8BADE3316563}" destId="{5F5FF7B4-D1D5-4F06-987D-F858DDA0D10A}" srcOrd="0" destOrd="0" presId="urn:microsoft.com/office/officeart/2018/2/layout/IconVerticalSolidList"/>
    <dgm:cxn modelId="{B585FEB9-1FD8-4856-9C3D-73E4CA234C31}" type="presParOf" srcId="{5F5FF7B4-D1D5-4F06-987D-F858DDA0D10A}" destId="{663E20E6-184E-4B9C-BC9F-BFA109646B22}" srcOrd="0" destOrd="0" presId="urn:microsoft.com/office/officeart/2018/2/layout/IconVerticalSolidList"/>
    <dgm:cxn modelId="{17BC958A-9AD5-4D0B-A12A-2B23B0CDEC45}" type="presParOf" srcId="{5F5FF7B4-D1D5-4F06-987D-F858DDA0D10A}" destId="{0F86F5B7-0D00-44C1-A92C-B4967B37F003}" srcOrd="1" destOrd="0" presId="urn:microsoft.com/office/officeart/2018/2/layout/IconVerticalSolidList"/>
    <dgm:cxn modelId="{36DC457E-3C7A-498F-9EDA-70C96AF7D4A0}" type="presParOf" srcId="{5F5FF7B4-D1D5-4F06-987D-F858DDA0D10A}" destId="{E23866C8-BB45-4E6F-A400-2DD95D51D93E}" srcOrd="2" destOrd="0" presId="urn:microsoft.com/office/officeart/2018/2/layout/IconVerticalSolidList"/>
    <dgm:cxn modelId="{1ADE894C-75DD-4CFF-B7B9-CB20A304911E}" type="presParOf" srcId="{5F5FF7B4-D1D5-4F06-987D-F858DDA0D10A}" destId="{4A96340F-2924-4928-864C-716BB71C6CD8}" srcOrd="3" destOrd="0" presId="urn:microsoft.com/office/officeart/2018/2/layout/IconVerticalSolidList"/>
    <dgm:cxn modelId="{C0CDA2C7-98C7-4C0E-B172-C1FC083DE96D}" type="presParOf" srcId="{7346302D-3127-466B-8E1D-8BADE3316563}" destId="{F91CBEAC-A06D-4672-90C0-92C25BE56C39}" srcOrd="1" destOrd="0" presId="urn:microsoft.com/office/officeart/2018/2/layout/IconVerticalSolidList"/>
    <dgm:cxn modelId="{1E5BAB7D-7D43-44D6-B8A1-F912B739DE65}" type="presParOf" srcId="{7346302D-3127-466B-8E1D-8BADE3316563}" destId="{CA1DD434-E211-402F-B4B7-0AF1C8BD0BB9}" srcOrd="2" destOrd="0" presId="urn:microsoft.com/office/officeart/2018/2/layout/IconVerticalSolidList"/>
    <dgm:cxn modelId="{77E7763E-1A5E-4C4E-B64B-C099346DA840}" type="presParOf" srcId="{CA1DD434-E211-402F-B4B7-0AF1C8BD0BB9}" destId="{C991FA96-F2A7-4E8A-8B40-8BCEC4C5D9A6}" srcOrd="0" destOrd="0" presId="urn:microsoft.com/office/officeart/2018/2/layout/IconVerticalSolidList"/>
    <dgm:cxn modelId="{207EE268-3074-4695-907B-651B3B82C5F9}" type="presParOf" srcId="{CA1DD434-E211-402F-B4B7-0AF1C8BD0BB9}" destId="{5FB137CE-FEC2-48C8-A37F-4BA960274438}" srcOrd="1" destOrd="0" presId="urn:microsoft.com/office/officeart/2018/2/layout/IconVerticalSolidList"/>
    <dgm:cxn modelId="{58BF650E-9B96-4D82-9E7F-7379EBE3D46F}" type="presParOf" srcId="{CA1DD434-E211-402F-B4B7-0AF1C8BD0BB9}" destId="{0195B0DF-10EE-4070-A537-6B55510B7473}" srcOrd="2" destOrd="0" presId="urn:microsoft.com/office/officeart/2018/2/layout/IconVerticalSolidList"/>
    <dgm:cxn modelId="{13FD3325-90BB-49A4-9852-FB85D5F93C8C}" type="presParOf" srcId="{CA1DD434-E211-402F-B4B7-0AF1C8BD0BB9}" destId="{22B009AF-BD7E-4193-A632-08979D1D9263}" srcOrd="3" destOrd="0" presId="urn:microsoft.com/office/officeart/2018/2/layout/IconVerticalSolidList"/>
    <dgm:cxn modelId="{F8FCEBAB-AA49-4CF4-9B65-CE0EE18BF6E9}" type="presParOf" srcId="{7346302D-3127-466B-8E1D-8BADE3316563}" destId="{AD2B95AB-C4C3-4019-8382-98298CE7D526}" srcOrd="3" destOrd="0" presId="urn:microsoft.com/office/officeart/2018/2/layout/IconVerticalSolidList"/>
    <dgm:cxn modelId="{4816DC6F-4D66-4F32-9241-76597C918553}" type="presParOf" srcId="{7346302D-3127-466B-8E1D-8BADE3316563}" destId="{372FA387-6D04-4A5E-8E21-13BA5ED55CC9}" srcOrd="4" destOrd="0" presId="urn:microsoft.com/office/officeart/2018/2/layout/IconVerticalSolidList"/>
    <dgm:cxn modelId="{E2372AB9-8CA1-4542-9FFE-FD8E339177ED}" type="presParOf" srcId="{372FA387-6D04-4A5E-8E21-13BA5ED55CC9}" destId="{231855FF-7CCB-4EBD-A905-E3A62808ECC8}" srcOrd="0" destOrd="0" presId="urn:microsoft.com/office/officeart/2018/2/layout/IconVerticalSolidList"/>
    <dgm:cxn modelId="{F3D4C39B-7A35-4FEE-AC2F-5EA49F5FC951}" type="presParOf" srcId="{372FA387-6D04-4A5E-8E21-13BA5ED55CC9}" destId="{23BD8F5C-E58C-4C76-AB58-F199170C6351}" srcOrd="1" destOrd="0" presId="urn:microsoft.com/office/officeart/2018/2/layout/IconVerticalSolidList"/>
    <dgm:cxn modelId="{79FE244F-19F4-49BB-A24C-DE47B1663AE8}" type="presParOf" srcId="{372FA387-6D04-4A5E-8E21-13BA5ED55CC9}" destId="{8DB245A9-BB71-45F9-BF56-F4BD79DA4209}" srcOrd="2" destOrd="0" presId="urn:microsoft.com/office/officeart/2018/2/layout/IconVerticalSolidList"/>
    <dgm:cxn modelId="{F16A6EB0-2E98-4633-8D88-7F838C4476EA}" type="presParOf" srcId="{372FA387-6D04-4A5E-8E21-13BA5ED55CC9}" destId="{C3431437-CD2B-4DDC-80E6-3933ACECD762}" srcOrd="3" destOrd="0" presId="urn:microsoft.com/office/officeart/2018/2/layout/IconVerticalSolidList"/>
    <dgm:cxn modelId="{23CFDC0D-F834-4375-B7F6-D685AFB2C32F}" type="presParOf" srcId="{7346302D-3127-466B-8E1D-8BADE3316563}" destId="{CD2F58CC-EB13-4604-9756-D46425515E38}" srcOrd="5" destOrd="0" presId="urn:microsoft.com/office/officeart/2018/2/layout/IconVerticalSolidList"/>
    <dgm:cxn modelId="{015394E8-1B60-4571-98AA-A2BBAE2B718E}" type="presParOf" srcId="{7346302D-3127-466B-8E1D-8BADE3316563}" destId="{86D36693-0C94-4857-B963-FAE7B502D069}" srcOrd="6" destOrd="0" presId="urn:microsoft.com/office/officeart/2018/2/layout/IconVerticalSolidList"/>
    <dgm:cxn modelId="{326A6D9B-EAEF-470D-A656-059E90632BBB}" type="presParOf" srcId="{86D36693-0C94-4857-B963-FAE7B502D069}" destId="{DE0E3A61-B163-48F4-BE62-1720997F5DA2}" srcOrd="0" destOrd="0" presId="urn:microsoft.com/office/officeart/2018/2/layout/IconVerticalSolidList"/>
    <dgm:cxn modelId="{7DE5F824-A0D0-4775-9F82-6DACB9CDC6F3}" type="presParOf" srcId="{86D36693-0C94-4857-B963-FAE7B502D069}" destId="{7AB62261-50AD-4AFE-92EA-1832FE038AC6}" srcOrd="1" destOrd="0" presId="urn:microsoft.com/office/officeart/2018/2/layout/IconVerticalSolidList"/>
    <dgm:cxn modelId="{4E309AD0-2514-454C-AB25-18326EB5FB76}" type="presParOf" srcId="{86D36693-0C94-4857-B963-FAE7B502D069}" destId="{18256A13-90A2-4A5B-BC60-D2542EE309D8}" srcOrd="2" destOrd="0" presId="urn:microsoft.com/office/officeart/2018/2/layout/IconVerticalSolidList"/>
    <dgm:cxn modelId="{087A00B3-FED6-4E79-AEC2-FDA59AB4634A}" type="presParOf" srcId="{86D36693-0C94-4857-B963-FAE7B502D069}" destId="{E0FBC71B-1001-437C-871A-AA32C8E2D639}" srcOrd="3" destOrd="0" presId="urn:microsoft.com/office/officeart/2018/2/layout/IconVerticalSolidList"/>
    <dgm:cxn modelId="{65DF9C18-AF6B-46D7-BD3D-A6CCF31E4C4B}" type="presParOf" srcId="{7346302D-3127-466B-8E1D-8BADE3316563}" destId="{7AC1DC33-26B9-41AF-A681-53EE747EA982}" srcOrd="7" destOrd="0" presId="urn:microsoft.com/office/officeart/2018/2/layout/IconVerticalSolidList"/>
    <dgm:cxn modelId="{BFDCD4BD-314A-4B3B-8365-F813055EEC13}" type="presParOf" srcId="{7346302D-3127-466B-8E1D-8BADE3316563}" destId="{71D80D97-4321-4C8F-9D19-A2E2F9528835}" srcOrd="8" destOrd="0" presId="urn:microsoft.com/office/officeart/2018/2/layout/IconVerticalSolidList"/>
    <dgm:cxn modelId="{BF682B18-D024-400B-8236-68FC34356D88}" type="presParOf" srcId="{71D80D97-4321-4C8F-9D19-A2E2F9528835}" destId="{7536B39E-4B70-45DA-9025-D0FD2B60161C}" srcOrd="0" destOrd="0" presId="urn:microsoft.com/office/officeart/2018/2/layout/IconVerticalSolidList"/>
    <dgm:cxn modelId="{30DD69EE-6A80-4A31-915A-B28C0412BD7A}" type="presParOf" srcId="{71D80D97-4321-4C8F-9D19-A2E2F9528835}" destId="{7B3B3ECD-7774-4135-A800-36AF8BDF0F35}" srcOrd="1" destOrd="0" presId="urn:microsoft.com/office/officeart/2018/2/layout/IconVerticalSolidList"/>
    <dgm:cxn modelId="{EF7C79A3-C36C-44A8-B88A-6BA707E7571C}" type="presParOf" srcId="{71D80D97-4321-4C8F-9D19-A2E2F9528835}" destId="{4193A3D4-81D2-44CA-98A0-B20ED548317D}" srcOrd="2" destOrd="0" presId="urn:microsoft.com/office/officeart/2018/2/layout/IconVerticalSolidList"/>
    <dgm:cxn modelId="{B9DAB6DD-5674-41F8-83DE-D89254C390B1}" type="presParOf" srcId="{71D80D97-4321-4C8F-9D19-A2E2F9528835}" destId="{7210E931-CCC8-4A20-84AD-88CD2A3648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B2303-2E5B-4ED5-94F1-1D924AF63F6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3C07FBC-F490-4545-8CF0-F971559ACEF8}">
      <dgm:prSet/>
      <dgm:spPr/>
      <dgm:t>
        <a:bodyPr/>
        <a:lstStyle/>
        <a:p>
          <a:r>
            <a:rPr lang="en-US"/>
            <a:t>Privileges: Privileges defines the access rights provided to a user on a database object. There are two types of privileges.</a:t>
          </a:r>
        </a:p>
      </dgm:t>
    </dgm:pt>
    <dgm:pt modelId="{EF94720E-2865-4C24-9224-457BE436E613}" type="parTrans" cxnId="{B9DF5B6A-C1C6-4F3D-BD21-3F1E183CA608}">
      <dgm:prSet/>
      <dgm:spPr/>
      <dgm:t>
        <a:bodyPr/>
        <a:lstStyle/>
        <a:p>
          <a:endParaRPr lang="en-US"/>
        </a:p>
      </dgm:t>
    </dgm:pt>
    <dgm:pt modelId="{22B6D534-E369-42D4-B942-0EF2879A6DF1}" type="sibTrans" cxnId="{B9DF5B6A-C1C6-4F3D-BD21-3F1E183CA608}">
      <dgm:prSet/>
      <dgm:spPr/>
      <dgm:t>
        <a:bodyPr/>
        <a:lstStyle/>
        <a:p>
          <a:endParaRPr lang="en-US"/>
        </a:p>
      </dgm:t>
    </dgm:pt>
    <dgm:pt modelId="{117B9E9D-1C3C-4546-91C6-26BBB1D12D99}">
      <dgm:prSet/>
      <dgm:spPr/>
      <dgm:t>
        <a:bodyPr/>
        <a:lstStyle/>
        <a:p>
          <a:r>
            <a:rPr lang="en-US" b="1"/>
            <a:t>For example:</a:t>
          </a:r>
          <a:r>
            <a:rPr lang="en-US"/>
            <a:t> To grant CREATE TABLE privilege to a user by creating a testing role</a:t>
          </a:r>
        </a:p>
      </dgm:t>
    </dgm:pt>
    <dgm:pt modelId="{387B573D-8FC2-48D1-ABC1-07DF7D78BB79}" type="parTrans" cxnId="{BDF31830-9E05-4526-9922-B5F2C1A9501F}">
      <dgm:prSet/>
      <dgm:spPr/>
      <dgm:t>
        <a:bodyPr/>
        <a:lstStyle/>
        <a:p>
          <a:endParaRPr lang="en-US"/>
        </a:p>
      </dgm:t>
    </dgm:pt>
    <dgm:pt modelId="{79FEB9A2-61E1-4124-B455-DF3FF6EEA601}" type="sibTrans" cxnId="{BDF31830-9E05-4526-9922-B5F2C1A9501F}">
      <dgm:prSet/>
      <dgm:spPr/>
      <dgm:t>
        <a:bodyPr/>
        <a:lstStyle/>
        <a:p>
          <a:endParaRPr lang="en-US"/>
        </a:p>
      </dgm:t>
    </dgm:pt>
    <dgm:pt modelId="{895DAD98-A028-4834-9A31-C0B9A04C9DDF}">
      <dgm:prSet/>
      <dgm:spPr/>
      <dgm:t>
        <a:bodyPr/>
        <a:lstStyle/>
        <a:p>
          <a:r>
            <a:rPr lang="en-US"/>
            <a:t>First, create a testing Role</a:t>
          </a:r>
        </a:p>
      </dgm:t>
    </dgm:pt>
    <dgm:pt modelId="{A8927799-EA7F-4EF6-8066-09123B67940D}" type="parTrans" cxnId="{11776ECC-C1B5-450E-B32D-70C42F379D20}">
      <dgm:prSet/>
      <dgm:spPr/>
      <dgm:t>
        <a:bodyPr/>
        <a:lstStyle/>
        <a:p>
          <a:endParaRPr lang="en-US"/>
        </a:p>
      </dgm:t>
    </dgm:pt>
    <dgm:pt modelId="{037AFD39-0119-48DF-B458-E6F04EF9E0F8}" type="sibTrans" cxnId="{11776ECC-C1B5-450E-B32D-70C42F379D20}">
      <dgm:prSet/>
      <dgm:spPr/>
      <dgm:t>
        <a:bodyPr/>
        <a:lstStyle/>
        <a:p>
          <a:endParaRPr lang="en-US"/>
        </a:p>
      </dgm:t>
    </dgm:pt>
    <dgm:pt modelId="{D7D22F1E-0AB8-46C4-872D-307C70532688}">
      <dgm:prSet/>
      <dgm:spPr/>
      <dgm:t>
        <a:bodyPr/>
        <a:lstStyle/>
        <a:p>
          <a:r>
            <a:rPr lang="en-US"/>
            <a:t>Second, grant a CREATE TABLE privilege to the ROLE testing. You can add more privileges to the ROLE.</a:t>
          </a:r>
        </a:p>
      </dgm:t>
    </dgm:pt>
    <dgm:pt modelId="{2BE802ED-1399-4FEA-B878-43837FDCA433}" type="parTrans" cxnId="{8A0E5F40-E893-42EA-A780-6928FC9756E0}">
      <dgm:prSet/>
      <dgm:spPr/>
      <dgm:t>
        <a:bodyPr/>
        <a:lstStyle/>
        <a:p>
          <a:endParaRPr lang="en-US"/>
        </a:p>
      </dgm:t>
    </dgm:pt>
    <dgm:pt modelId="{A39AD6CD-F8A7-4689-AC64-8BD2454BD967}" type="sibTrans" cxnId="{8A0E5F40-E893-42EA-A780-6928FC9756E0}">
      <dgm:prSet/>
      <dgm:spPr/>
      <dgm:t>
        <a:bodyPr/>
        <a:lstStyle/>
        <a:p>
          <a:endParaRPr lang="en-US"/>
        </a:p>
      </dgm:t>
    </dgm:pt>
    <dgm:pt modelId="{54C36A57-A3D2-42B6-BC85-92D5989081A4}">
      <dgm:prSet/>
      <dgm:spPr/>
      <dgm:t>
        <a:bodyPr/>
        <a:lstStyle/>
        <a:p>
          <a:r>
            <a:rPr lang="en-US"/>
            <a:t>GRANT CREATE TO ‘testing@localhost’;</a:t>
          </a:r>
        </a:p>
      </dgm:t>
    </dgm:pt>
    <dgm:pt modelId="{CA7E8AA5-5279-4F8A-A6F4-6738C1A668BB}" type="parTrans" cxnId="{A79FF6E1-9970-4A66-9123-66D95BEA7431}">
      <dgm:prSet/>
      <dgm:spPr/>
      <dgm:t>
        <a:bodyPr/>
        <a:lstStyle/>
        <a:p>
          <a:endParaRPr lang="en-US"/>
        </a:p>
      </dgm:t>
    </dgm:pt>
    <dgm:pt modelId="{8D93FBA4-3905-4FCB-84A0-E49FCCC3EB47}" type="sibTrans" cxnId="{A79FF6E1-9970-4A66-9123-66D95BEA7431}">
      <dgm:prSet/>
      <dgm:spPr/>
      <dgm:t>
        <a:bodyPr/>
        <a:lstStyle/>
        <a:p>
          <a:endParaRPr lang="en-US"/>
        </a:p>
      </dgm:t>
    </dgm:pt>
    <dgm:pt modelId="{F1FDBCEE-4A9F-4F36-8D97-0636C35B2534}" type="pres">
      <dgm:prSet presAssocID="{A87B2303-2E5B-4ED5-94F1-1D924AF63F6E}" presName="root" presStyleCnt="0">
        <dgm:presLayoutVars>
          <dgm:dir/>
          <dgm:resizeHandles val="exact"/>
        </dgm:presLayoutVars>
      </dgm:prSet>
      <dgm:spPr/>
    </dgm:pt>
    <dgm:pt modelId="{E24B29C3-8382-4702-8D60-1CEF62F17DC2}" type="pres">
      <dgm:prSet presAssocID="{F3C07FBC-F490-4545-8CF0-F971559ACEF8}" presName="compNode" presStyleCnt="0"/>
      <dgm:spPr/>
    </dgm:pt>
    <dgm:pt modelId="{846ACFCA-37D7-4B7B-85F5-96BB4AE85F25}" type="pres">
      <dgm:prSet presAssocID="{F3C07FBC-F490-4545-8CF0-F971559ACEF8}" presName="bgRect" presStyleLbl="bgShp" presStyleIdx="0" presStyleCnt="5"/>
      <dgm:spPr/>
    </dgm:pt>
    <dgm:pt modelId="{45893A58-2BD6-4E62-BEA5-6070CD2B88D9}" type="pres">
      <dgm:prSet presAssocID="{F3C07FBC-F490-4545-8CF0-F971559ACE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2EA0CC71-07C0-4387-97CA-B49442BEA601}" type="pres">
      <dgm:prSet presAssocID="{F3C07FBC-F490-4545-8CF0-F971559ACEF8}" presName="spaceRect" presStyleCnt="0"/>
      <dgm:spPr/>
    </dgm:pt>
    <dgm:pt modelId="{0F85128A-0155-44C4-A74B-FB09FBD25A11}" type="pres">
      <dgm:prSet presAssocID="{F3C07FBC-F490-4545-8CF0-F971559ACEF8}" presName="parTx" presStyleLbl="revTx" presStyleIdx="0" presStyleCnt="5">
        <dgm:presLayoutVars>
          <dgm:chMax val="0"/>
          <dgm:chPref val="0"/>
        </dgm:presLayoutVars>
      </dgm:prSet>
      <dgm:spPr/>
    </dgm:pt>
    <dgm:pt modelId="{864E37EA-E322-414B-9DD7-35B2DF64274F}" type="pres">
      <dgm:prSet presAssocID="{22B6D534-E369-42D4-B942-0EF2879A6DF1}" presName="sibTrans" presStyleCnt="0"/>
      <dgm:spPr/>
    </dgm:pt>
    <dgm:pt modelId="{23F6C237-03E9-4B5F-B1FF-DB8D7B6DFD2B}" type="pres">
      <dgm:prSet presAssocID="{117B9E9D-1C3C-4546-91C6-26BBB1D12D99}" presName="compNode" presStyleCnt="0"/>
      <dgm:spPr/>
    </dgm:pt>
    <dgm:pt modelId="{1AB68721-4692-4B80-8F45-DD826A677641}" type="pres">
      <dgm:prSet presAssocID="{117B9E9D-1C3C-4546-91C6-26BBB1D12D99}" presName="bgRect" presStyleLbl="bgShp" presStyleIdx="1" presStyleCnt="5"/>
      <dgm:spPr/>
    </dgm:pt>
    <dgm:pt modelId="{0F4BC2E3-0283-4E2D-91EA-BE3919BB2733}" type="pres">
      <dgm:prSet presAssocID="{117B9E9D-1C3C-4546-91C6-26BBB1D12D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3115C4C6-4A4B-4DB9-B63F-8C2DCE209AC6}" type="pres">
      <dgm:prSet presAssocID="{117B9E9D-1C3C-4546-91C6-26BBB1D12D99}" presName="spaceRect" presStyleCnt="0"/>
      <dgm:spPr/>
    </dgm:pt>
    <dgm:pt modelId="{AD698BBC-7F95-4119-AA40-B58B2CAA1FEB}" type="pres">
      <dgm:prSet presAssocID="{117B9E9D-1C3C-4546-91C6-26BBB1D12D99}" presName="parTx" presStyleLbl="revTx" presStyleIdx="1" presStyleCnt="5">
        <dgm:presLayoutVars>
          <dgm:chMax val="0"/>
          <dgm:chPref val="0"/>
        </dgm:presLayoutVars>
      </dgm:prSet>
      <dgm:spPr/>
    </dgm:pt>
    <dgm:pt modelId="{CDDEF529-1F73-4E42-A481-E5D9D0A43CC6}" type="pres">
      <dgm:prSet presAssocID="{79FEB9A2-61E1-4124-B455-DF3FF6EEA601}" presName="sibTrans" presStyleCnt="0"/>
      <dgm:spPr/>
    </dgm:pt>
    <dgm:pt modelId="{1A3F4962-4902-4741-A618-239DB0C43B3A}" type="pres">
      <dgm:prSet presAssocID="{895DAD98-A028-4834-9A31-C0B9A04C9DDF}" presName="compNode" presStyleCnt="0"/>
      <dgm:spPr/>
    </dgm:pt>
    <dgm:pt modelId="{5B1679C3-67B9-45DE-BECF-BB50C6F6D7AB}" type="pres">
      <dgm:prSet presAssocID="{895DAD98-A028-4834-9A31-C0B9A04C9DDF}" presName="bgRect" presStyleLbl="bgShp" presStyleIdx="2" presStyleCnt="5"/>
      <dgm:spPr/>
    </dgm:pt>
    <dgm:pt modelId="{1594F75A-36A4-4153-8383-BFEEA1236808}" type="pres">
      <dgm:prSet presAssocID="{895DAD98-A028-4834-9A31-C0B9A04C9D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luencer"/>
        </a:ext>
      </dgm:extLst>
    </dgm:pt>
    <dgm:pt modelId="{2D6CDAB9-662A-45A5-AFC2-A920598C1DC4}" type="pres">
      <dgm:prSet presAssocID="{895DAD98-A028-4834-9A31-C0B9A04C9DDF}" presName="spaceRect" presStyleCnt="0"/>
      <dgm:spPr/>
    </dgm:pt>
    <dgm:pt modelId="{57D9FAF9-72D1-4260-82B8-AD8B180DF664}" type="pres">
      <dgm:prSet presAssocID="{895DAD98-A028-4834-9A31-C0B9A04C9DDF}" presName="parTx" presStyleLbl="revTx" presStyleIdx="2" presStyleCnt="5">
        <dgm:presLayoutVars>
          <dgm:chMax val="0"/>
          <dgm:chPref val="0"/>
        </dgm:presLayoutVars>
      </dgm:prSet>
      <dgm:spPr/>
    </dgm:pt>
    <dgm:pt modelId="{9FE7961B-C0F2-4310-A2D0-26FBEEAB9F47}" type="pres">
      <dgm:prSet presAssocID="{037AFD39-0119-48DF-B458-E6F04EF9E0F8}" presName="sibTrans" presStyleCnt="0"/>
      <dgm:spPr/>
    </dgm:pt>
    <dgm:pt modelId="{73F465E7-7B0B-424A-ABE7-4B335FBE4557}" type="pres">
      <dgm:prSet presAssocID="{D7D22F1E-0AB8-46C4-872D-307C70532688}" presName="compNode" presStyleCnt="0"/>
      <dgm:spPr/>
    </dgm:pt>
    <dgm:pt modelId="{AF6F0C40-C939-4514-BE6E-8E572F96AA8E}" type="pres">
      <dgm:prSet presAssocID="{D7D22F1E-0AB8-46C4-872D-307C70532688}" presName="bgRect" presStyleLbl="bgShp" presStyleIdx="3" presStyleCnt="5"/>
      <dgm:spPr/>
    </dgm:pt>
    <dgm:pt modelId="{7C9C8F0F-2ACD-40DF-ABAA-110AA036D0CE}" type="pres">
      <dgm:prSet presAssocID="{D7D22F1E-0AB8-46C4-872D-307C705326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F2615DFA-DC6A-4A29-B381-C1AA791A313E}" type="pres">
      <dgm:prSet presAssocID="{D7D22F1E-0AB8-46C4-872D-307C70532688}" presName="spaceRect" presStyleCnt="0"/>
      <dgm:spPr/>
    </dgm:pt>
    <dgm:pt modelId="{D51EECA5-F6D5-4C06-AB66-1FB9576A3694}" type="pres">
      <dgm:prSet presAssocID="{D7D22F1E-0AB8-46C4-872D-307C70532688}" presName="parTx" presStyleLbl="revTx" presStyleIdx="3" presStyleCnt="5">
        <dgm:presLayoutVars>
          <dgm:chMax val="0"/>
          <dgm:chPref val="0"/>
        </dgm:presLayoutVars>
      </dgm:prSet>
      <dgm:spPr/>
    </dgm:pt>
    <dgm:pt modelId="{0BB6B901-218B-4737-B0A2-B326EB33F42B}" type="pres">
      <dgm:prSet presAssocID="{A39AD6CD-F8A7-4689-AC64-8BD2454BD967}" presName="sibTrans" presStyleCnt="0"/>
      <dgm:spPr/>
    </dgm:pt>
    <dgm:pt modelId="{4B7DA89A-93CF-4F40-A27E-CDB9AE665325}" type="pres">
      <dgm:prSet presAssocID="{54C36A57-A3D2-42B6-BC85-92D5989081A4}" presName="compNode" presStyleCnt="0"/>
      <dgm:spPr/>
    </dgm:pt>
    <dgm:pt modelId="{5AD84A65-5559-4A04-8F5E-CB59F2CA9C0C}" type="pres">
      <dgm:prSet presAssocID="{54C36A57-A3D2-42B6-BC85-92D5989081A4}" presName="bgRect" presStyleLbl="bgShp" presStyleIdx="4" presStyleCnt="5"/>
      <dgm:spPr/>
    </dgm:pt>
    <dgm:pt modelId="{A63DDDB6-414F-4045-A351-EB8630417785}" type="pres">
      <dgm:prSet presAssocID="{54C36A57-A3D2-42B6-BC85-92D5989081A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B6E5BC98-18D9-42AA-9CBD-ECD383CD9419}" type="pres">
      <dgm:prSet presAssocID="{54C36A57-A3D2-42B6-BC85-92D5989081A4}" presName="spaceRect" presStyleCnt="0"/>
      <dgm:spPr/>
    </dgm:pt>
    <dgm:pt modelId="{413CE95C-977F-4CAF-938A-81545770FD40}" type="pres">
      <dgm:prSet presAssocID="{54C36A57-A3D2-42B6-BC85-92D5989081A4}" presName="parTx" presStyleLbl="revTx" presStyleIdx="4" presStyleCnt="5">
        <dgm:presLayoutVars>
          <dgm:chMax val="0"/>
          <dgm:chPref val="0"/>
        </dgm:presLayoutVars>
      </dgm:prSet>
      <dgm:spPr/>
    </dgm:pt>
  </dgm:ptLst>
  <dgm:cxnLst>
    <dgm:cxn modelId="{C672B62B-0FB1-4FCB-B7B6-70792C7A6C9B}" type="presOf" srcId="{117B9E9D-1C3C-4546-91C6-26BBB1D12D99}" destId="{AD698BBC-7F95-4119-AA40-B58B2CAA1FEB}" srcOrd="0" destOrd="0" presId="urn:microsoft.com/office/officeart/2018/2/layout/IconVerticalSolidList"/>
    <dgm:cxn modelId="{BDF31830-9E05-4526-9922-B5F2C1A9501F}" srcId="{A87B2303-2E5B-4ED5-94F1-1D924AF63F6E}" destId="{117B9E9D-1C3C-4546-91C6-26BBB1D12D99}" srcOrd="1" destOrd="0" parTransId="{387B573D-8FC2-48D1-ABC1-07DF7D78BB79}" sibTransId="{79FEB9A2-61E1-4124-B455-DF3FF6EEA601}"/>
    <dgm:cxn modelId="{8A0E5F40-E893-42EA-A780-6928FC9756E0}" srcId="{A87B2303-2E5B-4ED5-94F1-1D924AF63F6E}" destId="{D7D22F1E-0AB8-46C4-872D-307C70532688}" srcOrd="3" destOrd="0" parTransId="{2BE802ED-1399-4FEA-B878-43837FDCA433}" sibTransId="{A39AD6CD-F8A7-4689-AC64-8BD2454BD967}"/>
    <dgm:cxn modelId="{FCB43A63-5154-474B-823B-F187BBFDDE3E}" type="presOf" srcId="{D7D22F1E-0AB8-46C4-872D-307C70532688}" destId="{D51EECA5-F6D5-4C06-AB66-1FB9576A3694}" srcOrd="0" destOrd="0" presId="urn:microsoft.com/office/officeart/2018/2/layout/IconVerticalSolidList"/>
    <dgm:cxn modelId="{B9DF5B6A-C1C6-4F3D-BD21-3F1E183CA608}" srcId="{A87B2303-2E5B-4ED5-94F1-1D924AF63F6E}" destId="{F3C07FBC-F490-4545-8CF0-F971559ACEF8}" srcOrd="0" destOrd="0" parTransId="{EF94720E-2865-4C24-9224-457BE436E613}" sibTransId="{22B6D534-E369-42D4-B942-0EF2879A6DF1}"/>
    <dgm:cxn modelId="{D579BB4F-214E-47F1-A9C1-660FF8715354}" type="presOf" srcId="{895DAD98-A028-4834-9A31-C0B9A04C9DDF}" destId="{57D9FAF9-72D1-4260-82B8-AD8B180DF664}" srcOrd="0" destOrd="0" presId="urn:microsoft.com/office/officeart/2018/2/layout/IconVerticalSolidList"/>
    <dgm:cxn modelId="{67638358-4A53-41FB-900D-A27A82EB9CEB}" type="presOf" srcId="{F3C07FBC-F490-4545-8CF0-F971559ACEF8}" destId="{0F85128A-0155-44C4-A74B-FB09FBD25A11}" srcOrd="0" destOrd="0" presId="urn:microsoft.com/office/officeart/2018/2/layout/IconVerticalSolidList"/>
    <dgm:cxn modelId="{0C5A1F89-9531-4002-B645-269893593201}" type="presOf" srcId="{A87B2303-2E5B-4ED5-94F1-1D924AF63F6E}" destId="{F1FDBCEE-4A9F-4F36-8D97-0636C35B2534}" srcOrd="0" destOrd="0" presId="urn:microsoft.com/office/officeart/2018/2/layout/IconVerticalSolidList"/>
    <dgm:cxn modelId="{69A57597-F1CF-4327-9444-0C82D3ABFB46}" type="presOf" srcId="{54C36A57-A3D2-42B6-BC85-92D5989081A4}" destId="{413CE95C-977F-4CAF-938A-81545770FD40}" srcOrd="0" destOrd="0" presId="urn:microsoft.com/office/officeart/2018/2/layout/IconVerticalSolidList"/>
    <dgm:cxn modelId="{11776ECC-C1B5-450E-B32D-70C42F379D20}" srcId="{A87B2303-2E5B-4ED5-94F1-1D924AF63F6E}" destId="{895DAD98-A028-4834-9A31-C0B9A04C9DDF}" srcOrd="2" destOrd="0" parTransId="{A8927799-EA7F-4EF6-8066-09123B67940D}" sibTransId="{037AFD39-0119-48DF-B458-E6F04EF9E0F8}"/>
    <dgm:cxn modelId="{A79FF6E1-9970-4A66-9123-66D95BEA7431}" srcId="{A87B2303-2E5B-4ED5-94F1-1D924AF63F6E}" destId="{54C36A57-A3D2-42B6-BC85-92D5989081A4}" srcOrd="4" destOrd="0" parTransId="{CA7E8AA5-5279-4F8A-A6F4-6738C1A668BB}" sibTransId="{8D93FBA4-3905-4FCB-84A0-E49FCCC3EB47}"/>
    <dgm:cxn modelId="{FEA93FDE-9A92-44A1-9C12-9EE5CC2F3E40}" type="presParOf" srcId="{F1FDBCEE-4A9F-4F36-8D97-0636C35B2534}" destId="{E24B29C3-8382-4702-8D60-1CEF62F17DC2}" srcOrd="0" destOrd="0" presId="urn:microsoft.com/office/officeart/2018/2/layout/IconVerticalSolidList"/>
    <dgm:cxn modelId="{C168DC34-FD4C-4235-BB97-BFB416FA007B}" type="presParOf" srcId="{E24B29C3-8382-4702-8D60-1CEF62F17DC2}" destId="{846ACFCA-37D7-4B7B-85F5-96BB4AE85F25}" srcOrd="0" destOrd="0" presId="urn:microsoft.com/office/officeart/2018/2/layout/IconVerticalSolidList"/>
    <dgm:cxn modelId="{0025B87D-FEFC-41F1-A4AF-C998F538D05B}" type="presParOf" srcId="{E24B29C3-8382-4702-8D60-1CEF62F17DC2}" destId="{45893A58-2BD6-4E62-BEA5-6070CD2B88D9}" srcOrd="1" destOrd="0" presId="urn:microsoft.com/office/officeart/2018/2/layout/IconVerticalSolidList"/>
    <dgm:cxn modelId="{26292600-50FE-410B-9AF3-D2B96D7DBD6D}" type="presParOf" srcId="{E24B29C3-8382-4702-8D60-1CEF62F17DC2}" destId="{2EA0CC71-07C0-4387-97CA-B49442BEA601}" srcOrd="2" destOrd="0" presId="urn:microsoft.com/office/officeart/2018/2/layout/IconVerticalSolidList"/>
    <dgm:cxn modelId="{EE83F3C8-9D68-4779-BC9C-F32DE20B240F}" type="presParOf" srcId="{E24B29C3-8382-4702-8D60-1CEF62F17DC2}" destId="{0F85128A-0155-44C4-A74B-FB09FBD25A11}" srcOrd="3" destOrd="0" presId="urn:microsoft.com/office/officeart/2018/2/layout/IconVerticalSolidList"/>
    <dgm:cxn modelId="{0C9A3EB6-071C-4194-A2A6-9246A3C5E82B}" type="presParOf" srcId="{F1FDBCEE-4A9F-4F36-8D97-0636C35B2534}" destId="{864E37EA-E322-414B-9DD7-35B2DF64274F}" srcOrd="1" destOrd="0" presId="urn:microsoft.com/office/officeart/2018/2/layout/IconVerticalSolidList"/>
    <dgm:cxn modelId="{2F9451C3-A7FC-462A-BE7B-26067A507EAE}" type="presParOf" srcId="{F1FDBCEE-4A9F-4F36-8D97-0636C35B2534}" destId="{23F6C237-03E9-4B5F-B1FF-DB8D7B6DFD2B}" srcOrd="2" destOrd="0" presId="urn:microsoft.com/office/officeart/2018/2/layout/IconVerticalSolidList"/>
    <dgm:cxn modelId="{C3A5EEB6-2BF9-46A4-9BCE-E6511D8C26DD}" type="presParOf" srcId="{23F6C237-03E9-4B5F-B1FF-DB8D7B6DFD2B}" destId="{1AB68721-4692-4B80-8F45-DD826A677641}" srcOrd="0" destOrd="0" presId="urn:microsoft.com/office/officeart/2018/2/layout/IconVerticalSolidList"/>
    <dgm:cxn modelId="{AE24F15F-6324-4300-8F1D-661C239EB513}" type="presParOf" srcId="{23F6C237-03E9-4B5F-B1FF-DB8D7B6DFD2B}" destId="{0F4BC2E3-0283-4E2D-91EA-BE3919BB2733}" srcOrd="1" destOrd="0" presId="urn:microsoft.com/office/officeart/2018/2/layout/IconVerticalSolidList"/>
    <dgm:cxn modelId="{61CF7C25-A4DE-41AE-A31C-86A6F2842E6F}" type="presParOf" srcId="{23F6C237-03E9-4B5F-B1FF-DB8D7B6DFD2B}" destId="{3115C4C6-4A4B-4DB9-B63F-8C2DCE209AC6}" srcOrd="2" destOrd="0" presId="urn:microsoft.com/office/officeart/2018/2/layout/IconVerticalSolidList"/>
    <dgm:cxn modelId="{9851A9B4-7C1E-40A8-B6D2-75AC41D3E4DA}" type="presParOf" srcId="{23F6C237-03E9-4B5F-B1FF-DB8D7B6DFD2B}" destId="{AD698BBC-7F95-4119-AA40-B58B2CAA1FEB}" srcOrd="3" destOrd="0" presId="urn:microsoft.com/office/officeart/2018/2/layout/IconVerticalSolidList"/>
    <dgm:cxn modelId="{F5DC137A-14B9-4C35-91D9-3609E1EAE6D8}" type="presParOf" srcId="{F1FDBCEE-4A9F-4F36-8D97-0636C35B2534}" destId="{CDDEF529-1F73-4E42-A481-E5D9D0A43CC6}" srcOrd="3" destOrd="0" presId="urn:microsoft.com/office/officeart/2018/2/layout/IconVerticalSolidList"/>
    <dgm:cxn modelId="{2C552E39-2C8C-4CAC-A5A1-916C828F2602}" type="presParOf" srcId="{F1FDBCEE-4A9F-4F36-8D97-0636C35B2534}" destId="{1A3F4962-4902-4741-A618-239DB0C43B3A}" srcOrd="4" destOrd="0" presId="urn:microsoft.com/office/officeart/2018/2/layout/IconVerticalSolidList"/>
    <dgm:cxn modelId="{BE69E3AF-6C4B-43EA-B7F5-62F9A9EBA6BE}" type="presParOf" srcId="{1A3F4962-4902-4741-A618-239DB0C43B3A}" destId="{5B1679C3-67B9-45DE-BECF-BB50C6F6D7AB}" srcOrd="0" destOrd="0" presId="urn:microsoft.com/office/officeart/2018/2/layout/IconVerticalSolidList"/>
    <dgm:cxn modelId="{EBB262CE-1F78-4654-B0C4-342F66D872BC}" type="presParOf" srcId="{1A3F4962-4902-4741-A618-239DB0C43B3A}" destId="{1594F75A-36A4-4153-8383-BFEEA1236808}" srcOrd="1" destOrd="0" presId="urn:microsoft.com/office/officeart/2018/2/layout/IconVerticalSolidList"/>
    <dgm:cxn modelId="{71963903-99C9-478C-AB2D-B85476E2DB6C}" type="presParOf" srcId="{1A3F4962-4902-4741-A618-239DB0C43B3A}" destId="{2D6CDAB9-662A-45A5-AFC2-A920598C1DC4}" srcOrd="2" destOrd="0" presId="urn:microsoft.com/office/officeart/2018/2/layout/IconVerticalSolidList"/>
    <dgm:cxn modelId="{091F5383-51DB-4E97-91E2-6CE53DAE489E}" type="presParOf" srcId="{1A3F4962-4902-4741-A618-239DB0C43B3A}" destId="{57D9FAF9-72D1-4260-82B8-AD8B180DF664}" srcOrd="3" destOrd="0" presId="urn:microsoft.com/office/officeart/2018/2/layout/IconVerticalSolidList"/>
    <dgm:cxn modelId="{EECC74FC-B9F7-4742-8033-6C8BB1640A41}" type="presParOf" srcId="{F1FDBCEE-4A9F-4F36-8D97-0636C35B2534}" destId="{9FE7961B-C0F2-4310-A2D0-26FBEEAB9F47}" srcOrd="5" destOrd="0" presId="urn:microsoft.com/office/officeart/2018/2/layout/IconVerticalSolidList"/>
    <dgm:cxn modelId="{D21D051C-CC99-41FD-9119-ABBE0EB83BBC}" type="presParOf" srcId="{F1FDBCEE-4A9F-4F36-8D97-0636C35B2534}" destId="{73F465E7-7B0B-424A-ABE7-4B335FBE4557}" srcOrd="6" destOrd="0" presId="urn:microsoft.com/office/officeart/2018/2/layout/IconVerticalSolidList"/>
    <dgm:cxn modelId="{39ADBAC5-B2B6-4B00-A904-AD02D38D49DC}" type="presParOf" srcId="{73F465E7-7B0B-424A-ABE7-4B335FBE4557}" destId="{AF6F0C40-C939-4514-BE6E-8E572F96AA8E}" srcOrd="0" destOrd="0" presId="urn:microsoft.com/office/officeart/2018/2/layout/IconVerticalSolidList"/>
    <dgm:cxn modelId="{19C46309-CAD5-408F-9D57-321E34C6BC29}" type="presParOf" srcId="{73F465E7-7B0B-424A-ABE7-4B335FBE4557}" destId="{7C9C8F0F-2ACD-40DF-ABAA-110AA036D0CE}" srcOrd="1" destOrd="0" presId="urn:microsoft.com/office/officeart/2018/2/layout/IconVerticalSolidList"/>
    <dgm:cxn modelId="{C0C9CCCE-6821-488E-BEA8-698E4FF4C919}" type="presParOf" srcId="{73F465E7-7B0B-424A-ABE7-4B335FBE4557}" destId="{F2615DFA-DC6A-4A29-B381-C1AA791A313E}" srcOrd="2" destOrd="0" presId="urn:microsoft.com/office/officeart/2018/2/layout/IconVerticalSolidList"/>
    <dgm:cxn modelId="{4FD20E37-3706-4CB5-AFFE-7992EDC228BB}" type="presParOf" srcId="{73F465E7-7B0B-424A-ABE7-4B335FBE4557}" destId="{D51EECA5-F6D5-4C06-AB66-1FB9576A3694}" srcOrd="3" destOrd="0" presId="urn:microsoft.com/office/officeart/2018/2/layout/IconVerticalSolidList"/>
    <dgm:cxn modelId="{713408AB-780C-4031-9CDA-D72779D02E23}" type="presParOf" srcId="{F1FDBCEE-4A9F-4F36-8D97-0636C35B2534}" destId="{0BB6B901-218B-4737-B0A2-B326EB33F42B}" srcOrd="7" destOrd="0" presId="urn:microsoft.com/office/officeart/2018/2/layout/IconVerticalSolidList"/>
    <dgm:cxn modelId="{856E5777-D1B9-48A6-B201-5C0B5119E30F}" type="presParOf" srcId="{F1FDBCEE-4A9F-4F36-8D97-0636C35B2534}" destId="{4B7DA89A-93CF-4F40-A27E-CDB9AE665325}" srcOrd="8" destOrd="0" presId="urn:microsoft.com/office/officeart/2018/2/layout/IconVerticalSolidList"/>
    <dgm:cxn modelId="{DD25C134-B77B-4347-997C-126296020B64}" type="presParOf" srcId="{4B7DA89A-93CF-4F40-A27E-CDB9AE665325}" destId="{5AD84A65-5559-4A04-8F5E-CB59F2CA9C0C}" srcOrd="0" destOrd="0" presId="urn:microsoft.com/office/officeart/2018/2/layout/IconVerticalSolidList"/>
    <dgm:cxn modelId="{2A6B6A8F-A6F9-45E9-82C2-5106D3BB935E}" type="presParOf" srcId="{4B7DA89A-93CF-4F40-A27E-CDB9AE665325}" destId="{A63DDDB6-414F-4045-A351-EB8630417785}" srcOrd="1" destOrd="0" presId="urn:microsoft.com/office/officeart/2018/2/layout/IconVerticalSolidList"/>
    <dgm:cxn modelId="{26F9106C-631D-4A76-8429-ABBA1CCCDE67}" type="presParOf" srcId="{4B7DA89A-93CF-4F40-A27E-CDB9AE665325}" destId="{B6E5BC98-18D9-42AA-9CBD-ECD383CD9419}" srcOrd="2" destOrd="0" presId="urn:microsoft.com/office/officeart/2018/2/layout/IconVerticalSolidList"/>
    <dgm:cxn modelId="{838B1577-A8B1-4DC9-89DC-5FCC55A73F31}" type="presParOf" srcId="{4B7DA89A-93CF-4F40-A27E-CDB9AE665325}" destId="{413CE95C-977F-4CAF-938A-81545770FD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E20E6-184E-4B9C-BC9F-BFA109646B22}">
      <dsp:nvSpPr>
        <dsp:cNvPr id="0" name=""/>
        <dsp:cNvSpPr/>
      </dsp:nvSpPr>
      <dsp:spPr>
        <a:xfrm>
          <a:off x="0" y="3679"/>
          <a:ext cx="7012370" cy="7836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6F5B7-0D00-44C1-A92C-B4967B37F003}">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96340F-2924-4928-864C-716BB71C6CD8}">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90000"/>
            </a:lnSpc>
            <a:spcBef>
              <a:spcPct val="0"/>
            </a:spcBef>
            <a:spcAft>
              <a:spcPct val="35000"/>
            </a:spcAft>
            <a:buNone/>
          </a:pPr>
          <a:r>
            <a:rPr lang="en-US" sz="1400" kern="1200"/>
            <a:t>A SQL Join statement is used to combine data or rows from two or more tables based on a common field between them. Different types of Joins are:</a:t>
          </a:r>
        </a:p>
      </dsp:txBody>
      <dsp:txXfrm>
        <a:off x="905091" y="3679"/>
        <a:ext cx="6107278" cy="783628"/>
      </dsp:txXfrm>
    </dsp:sp>
    <dsp:sp modelId="{C991FA96-F2A7-4E8A-8B40-8BCEC4C5D9A6}">
      <dsp:nvSpPr>
        <dsp:cNvPr id="0" name=""/>
        <dsp:cNvSpPr/>
      </dsp:nvSpPr>
      <dsp:spPr>
        <a:xfrm>
          <a:off x="0" y="983215"/>
          <a:ext cx="7012370" cy="7836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137CE-FEC2-48C8-A37F-4BA960274438}">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B009AF-BD7E-4193-A632-08979D1D9263}">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90000"/>
            </a:lnSpc>
            <a:spcBef>
              <a:spcPct val="0"/>
            </a:spcBef>
            <a:spcAft>
              <a:spcPct val="35000"/>
            </a:spcAft>
            <a:buNone/>
          </a:pPr>
          <a:r>
            <a:rPr lang="en-US" sz="1400" kern="1200"/>
            <a:t>INNER JOIN</a:t>
          </a:r>
        </a:p>
      </dsp:txBody>
      <dsp:txXfrm>
        <a:off x="905091" y="983215"/>
        <a:ext cx="6107278" cy="783628"/>
      </dsp:txXfrm>
    </dsp:sp>
    <dsp:sp modelId="{231855FF-7CCB-4EBD-A905-E3A62808ECC8}">
      <dsp:nvSpPr>
        <dsp:cNvPr id="0" name=""/>
        <dsp:cNvSpPr/>
      </dsp:nvSpPr>
      <dsp:spPr>
        <a:xfrm>
          <a:off x="0" y="1962751"/>
          <a:ext cx="7012370" cy="7836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D8F5C-E58C-4C76-AB58-F199170C6351}">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431437-CD2B-4DDC-80E6-3933ACECD762}">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90000"/>
            </a:lnSpc>
            <a:spcBef>
              <a:spcPct val="0"/>
            </a:spcBef>
            <a:spcAft>
              <a:spcPct val="35000"/>
            </a:spcAft>
            <a:buNone/>
          </a:pPr>
          <a:r>
            <a:rPr lang="en-US" sz="1400" kern="1200"/>
            <a:t>LEFT JOIN</a:t>
          </a:r>
        </a:p>
      </dsp:txBody>
      <dsp:txXfrm>
        <a:off x="905091" y="1962751"/>
        <a:ext cx="6107278" cy="783628"/>
      </dsp:txXfrm>
    </dsp:sp>
    <dsp:sp modelId="{DE0E3A61-B163-48F4-BE62-1720997F5DA2}">
      <dsp:nvSpPr>
        <dsp:cNvPr id="0" name=""/>
        <dsp:cNvSpPr/>
      </dsp:nvSpPr>
      <dsp:spPr>
        <a:xfrm>
          <a:off x="0" y="2942287"/>
          <a:ext cx="7012370" cy="7836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62261-50AD-4AFE-92EA-1832FE038AC6}">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BC71B-1001-437C-871A-AA32C8E2D639}">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90000"/>
            </a:lnSpc>
            <a:spcBef>
              <a:spcPct val="0"/>
            </a:spcBef>
            <a:spcAft>
              <a:spcPct val="35000"/>
            </a:spcAft>
            <a:buNone/>
          </a:pPr>
          <a:r>
            <a:rPr lang="en-US" sz="1400" kern="1200"/>
            <a:t>RIGHT JOIN</a:t>
          </a:r>
        </a:p>
      </dsp:txBody>
      <dsp:txXfrm>
        <a:off x="905091" y="2942287"/>
        <a:ext cx="6107278" cy="783628"/>
      </dsp:txXfrm>
    </dsp:sp>
    <dsp:sp modelId="{7536B39E-4B70-45DA-9025-D0FD2B60161C}">
      <dsp:nvSpPr>
        <dsp:cNvPr id="0" name=""/>
        <dsp:cNvSpPr/>
      </dsp:nvSpPr>
      <dsp:spPr>
        <a:xfrm>
          <a:off x="0" y="3921823"/>
          <a:ext cx="7012370" cy="7836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B3ECD-7774-4135-A800-36AF8BDF0F35}">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10E931-CCC8-4A20-84AD-88CD2A3648E0}">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90000"/>
            </a:lnSpc>
            <a:spcBef>
              <a:spcPct val="0"/>
            </a:spcBef>
            <a:spcAft>
              <a:spcPct val="35000"/>
            </a:spcAft>
            <a:buNone/>
          </a:pPr>
          <a:r>
            <a:rPr lang="en-US" sz="1400" kern="1200"/>
            <a:t>FULL JOIN</a:t>
          </a:r>
        </a:p>
      </dsp:txBody>
      <dsp:txXfrm>
        <a:off x="905091" y="3921823"/>
        <a:ext cx="6107278" cy="78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ACFCA-37D7-4B7B-85F5-96BB4AE85F25}">
      <dsp:nvSpPr>
        <dsp:cNvPr id="0" name=""/>
        <dsp:cNvSpPr/>
      </dsp:nvSpPr>
      <dsp:spPr>
        <a:xfrm>
          <a:off x="0" y="3679"/>
          <a:ext cx="7012370" cy="7836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93A58-2BD6-4E62-BEA5-6070CD2B88D9}">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85128A-0155-44C4-A74B-FB09FBD25A11}">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n-US" sz="1600" kern="1200"/>
            <a:t>Privileges: Privileges defines the access rights provided to a user on a database object. There are two types of privileges.</a:t>
          </a:r>
        </a:p>
      </dsp:txBody>
      <dsp:txXfrm>
        <a:off x="905091" y="3679"/>
        <a:ext cx="6107278" cy="783628"/>
      </dsp:txXfrm>
    </dsp:sp>
    <dsp:sp modelId="{1AB68721-4692-4B80-8F45-DD826A677641}">
      <dsp:nvSpPr>
        <dsp:cNvPr id="0" name=""/>
        <dsp:cNvSpPr/>
      </dsp:nvSpPr>
      <dsp:spPr>
        <a:xfrm>
          <a:off x="0" y="983215"/>
          <a:ext cx="7012370" cy="7836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BC2E3-0283-4E2D-91EA-BE3919BB2733}">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698BBC-7F95-4119-AA40-B58B2CAA1FEB}">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n-US" sz="1600" b="1" kern="1200"/>
            <a:t>For example:</a:t>
          </a:r>
          <a:r>
            <a:rPr lang="en-US" sz="1600" kern="1200"/>
            <a:t> To grant CREATE TABLE privilege to a user by creating a testing role</a:t>
          </a:r>
        </a:p>
      </dsp:txBody>
      <dsp:txXfrm>
        <a:off x="905091" y="983215"/>
        <a:ext cx="6107278" cy="783628"/>
      </dsp:txXfrm>
    </dsp:sp>
    <dsp:sp modelId="{5B1679C3-67B9-45DE-BECF-BB50C6F6D7AB}">
      <dsp:nvSpPr>
        <dsp:cNvPr id="0" name=""/>
        <dsp:cNvSpPr/>
      </dsp:nvSpPr>
      <dsp:spPr>
        <a:xfrm>
          <a:off x="0" y="1962751"/>
          <a:ext cx="7012370" cy="7836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4F75A-36A4-4153-8383-BFEEA1236808}">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D9FAF9-72D1-4260-82B8-AD8B180DF664}">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n-US" sz="1600" kern="1200"/>
            <a:t>First, create a testing Role</a:t>
          </a:r>
        </a:p>
      </dsp:txBody>
      <dsp:txXfrm>
        <a:off x="905091" y="1962751"/>
        <a:ext cx="6107278" cy="783628"/>
      </dsp:txXfrm>
    </dsp:sp>
    <dsp:sp modelId="{AF6F0C40-C939-4514-BE6E-8E572F96AA8E}">
      <dsp:nvSpPr>
        <dsp:cNvPr id="0" name=""/>
        <dsp:cNvSpPr/>
      </dsp:nvSpPr>
      <dsp:spPr>
        <a:xfrm>
          <a:off x="0" y="2942287"/>
          <a:ext cx="7012370" cy="7836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C8F0F-2ACD-40DF-ABAA-110AA036D0CE}">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1EECA5-F6D5-4C06-AB66-1FB9576A3694}">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n-US" sz="1600" kern="1200"/>
            <a:t>Second, grant a CREATE TABLE privilege to the ROLE testing. You can add more privileges to the ROLE.</a:t>
          </a:r>
        </a:p>
      </dsp:txBody>
      <dsp:txXfrm>
        <a:off x="905091" y="2942287"/>
        <a:ext cx="6107278" cy="783628"/>
      </dsp:txXfrm>
    </dsp:sp>
    <dsp:sp modelId="{5AD84A65-5559-4A04-8F5E-CB59F2CA9C0C}">
      <dsp:nvSpPr>
        <dsp:cNvPr id="0" name=""/>
        <dsp:cNvSpPr/>
      </dsp:nvSpPr>
      <dsp:spPr>
        <a:xfrm>
          <a:off x="0" y="3921823"/>
          <a:ext cx="7012370" cy="7836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DDDB6-414F-4045-A351-EB8630417785}">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3CE95C-977F-4CAF-938A-81545770FD40}">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711200">
            <a:lnSpc>
              <a:spcPct val="90000"/>
            </a:lnSpc>
            <a:spcBef>
              <a:spcPct val="0"/>
            </a:spcBef>
            <a:spcAft>
              <a:spcPct val="35000"/>
            </a:spcAft>
            <a:buNone/>
          </a:pPr>
          <a:r>
            <a:rPr lang="en-US" sz="1600" kern="1200"/>
            <a:t>GRANT CREATE TO ‘testing@localhost’;</a:t>
          </a:r>
        </a:p>
      </dsp:txBody>
      <dsp:txXfrm>
        <a:off x="905091" y="3921823"/>
        <a:ext cx="6107278" cy="7836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48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35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7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658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358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982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690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824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118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310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978617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1" r:id="rId7"/>
    <p:sldLayoutId id="2147483722" r:id="rId8"/>
    <p:sldLayoutId id="2147483723" r:id="rId9"/>
    <p:sldLayoutId id="2147483724" r:id="rId10"/>
    <p:sldLayoutId id="2147483726"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pp.diagrams.net/#G1mBeNUym173bZGVujCP-rvSH5Bhi0WJPn" TargetMode="External"/><Relationship Id="rId2" Type="http://schemas.openxmlformats.org/officeDocument/2006/relationships/hyperlink" Target="https://www.google.com/search?q=sql+backup+plan+example&amp;hl=en&amp;sxsrf=ALeKk01GgUTefoHTGiYBwYsb_bhoHqOPhA:1587331622403&amp;source=lnms&amp;tbm=isch&amp;sa=X&amp;ved=2ahUKEwjtxvmLt_XoAhVAlXIEHToMCZYQ_AUoAXoECAwQAw&amp;biw=1422&amp;bih=678#imgrc=MwxXC9DGMFOFkM" TargetMode="External"/><Relationship Id="rId1" Type="http://schemas.openxmlformats.org/officeDocument/2006/relationships/slideLayout" Target="../slideLayouts/slideLayout2.xml"/><Relationship Id="rId4" Type="http://schemas.openxmlformats.org/officeDocument/2006/relationships/hyperlink" Target="https://www.geeksforgeeks.org/sql-tutoria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a:extLst>
              <a:ext uri="{FF2B5EF4-FFF2-40B4-BE49-F238E27FC236}">
                <a16:creationId xmlns:a16="http://schemas.microsoft.com/office/drawing/2014/main" id="{1135E764-A416-499C-916D-10A30A5998A5}"/>
              </a:ext>
            </a:extLst>
          </p:cNvPr>
          <p:cNvPicPr>
            <a:picLocks noChangeAspect="1"/>
          </p:cNvPicPr>
          <p:nvPr/>
        </p:nvPicPr>
        <p:blipFill rotWithShape="1">
          <a:blip r:embed="rId2"/>
          <a:srcRect/>
          <a:stretch/>
        </p:blipFill>
        <p:spPr>
          <a:xfrm>
            <a:off x="-3047" y="10"/>
            <a:ext cx="12191999" cy="6857990"/>
          </a:xfrm>
          <a:prstGeom prst="rect">
            <a:avLst/>
          </a:prstGeom>
        </p:spPr>
      </p:pic>
      <p:sp>
        <p:nvSpPr>
          <p:cNvPr id="29" name="Rectangle 2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938B7-B643-414C-B336-548DC7EC224E}"/>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Online shopping system</a:t>
            </a:r>
          </a:p>
        </p:txBody>
      </p:sp>
      <p:sp>
        <p:nvSpPr>
          <p:cNvPr id="3" name="Subtitle 2">
            <a:extLst>
              <a:ext uri="{FF2B5EF4-FFF2-40B4-BE49-F238E27FC236}">
                <a16:creationId xmlns:a16="http://schemas.microsoft.com/office/drawing/2014/main" id="{138B36D3-58A9-45BF-83E6-53337867F19C}"/>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a:solidFill>
                  <a:schemeClr val="bg1"/>
                </a:solidFill>
              </a:rPr>
              <a:t>- Tejaswini Talekar (Team champion)</a:t>
            </a:r>
          </a:p>
        </p:txBody>
      </p:sp>
      <p:cxnSp>
        <p:nvCxnSpPr>
          <p:cNvPr id="30" name="Straight Connector 2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0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p:txBody>
          <a:bodyPr/>
          <a:lstStyle/>
          <a:p>
            <a:r>
              <a:rPr lang="en-US" dirty="0"/>
              <a:t>Between, like</a:t>
            </a:r>
          </a:p>
        </p:txBody>
      </p:sp>
      <p:sp>
        <p:nvSpPr>
          <p:cNvPr id="3" name="Content Placeholder 2">
            <a:extLst>
              <a:ext uri="{FF2B5EF4-FFF2-40B4-BE49-F238E27FC236}">
                <a16:creationId xmlns:a16="http://schemas.microsoft.com/office/drawing/2014/main" id="{FB1B9C33-CED6-4CC2-9D07-23B51AA22BD8}"/>
              </a:ext>
            </a:extLst>
          </p:cNvPr>
          <p:cNvSpPr>
            <a:spLocks noGrp="1"/>
          </p:cNvSpPr>
          <p:nvPr>
            <p:ph idx="1"/>
          </p:nvPr>
        </p:nvSpPr>
        <p:spPr>
          <a:xfrm>
            <a:off x="581192" y="2340864"/>
            <a:ext cx="11029615" cy="432816"/>
          </a:xfrm>
        </p:spPr>
        <p:txBody>
          <a:bodyPr/>
          <a:lstStyle/>
          <a:p>
            <a:r>
              <a:rPr lang="en-US" dirty="0"/>
              <a:t>select * from </a:t>
            </a:r>
            <a:r>
              <a:rPr lang="en-US" dirty="0" err="1"/>
              <a:t>user_info</a:t>
            </a:r>
            <a:r>
              <a:rPr lang="en-US" dirty="0"/>
              <a:t> where DATE_OF_BIRTH between '1994-01-01' and '1997-01-01' order by DATE_OF_BIRTH;</a:t>
            </a:r>
          </a:p>
        </p:txBody>
      </p:sp>
      <p:pic>
        <p:nvPicPr>
          <p:cNvPr id="4" name="Picture 3">
            <a:extLst>
              <a:ext uri="{FF2B5EF4-FFF2-40B4-BE49-F238E27FC236}">
                <a16:creationId xmlns:a16="http://schemas.microsoft.com/office/drawing/2014/main" id="{91F1DFBE-214A-4564-87A4-18BC8DC2E75E}"/>
              </a:ext>
            </a:extLst>
          </p:cNvPr>
          <p:cNvPicPr>
            <a:picLocks noChangeAspect="1"/>
          </p:cNvPicPr>
          <p:nvPr/>
        </p:nvPicPr>
        <p:blipFill>
          <a:blip r:embed="rId2"/>
          <a:stretch>
            <a:fillRect/>
          </a:stretch>
        </p:blipFill>
        <p:spPr>
          <a:xfrm>
            <a:off x="0" y="2957612"/>
            <a:ext cx="12192000" cy="1126709"/>
          </a:xfrm>
          <a:prstGeom prst="rect">
            <a:avLst/>
          </a:prstGeom>
        </p:spPr>
      </p:pic>
      <p:sp>
        <p:nvSpPr>
          <p:cNvPr id="12" name="Content Placeholder 2">
            <a:extLst>
              <a:ext uri="{FF2B5EF4-FFF2-40B4-BE49-F238E27FC236}">
                <a16:creationId xmlns:a16="http://schemas.microsoft.com/office/drawing/2014/main" id="{891A0B1A-8BB5-4E5F-ADCA-8975B06C87D1}"/>
              </a:ext>
            </a:extLst>
          </p:cNvPr>
          <p:cNvSpPr txBox="1">
            <a:spLocks/>
          </p:cNvSpPr>
          <p:nvPr/>
        </p:nvSpPr>
        <p:spPr>
          <a:xfrm>
            <a:off x="581191" y="4372864"/>
            <a:ext cx="11029615" cy="432816"/>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 select * from </a:t>
            </a:r>
            <a:r>
              <a:rPr lang="en-US" dirty="0" err="1"/>
              <a:t>user_info</a:t>
            </a:r>
            <a:r>
              <a:rPr lang="en-US" dirty="0"/>
              <a:t> where FNAME like '%n' having GENDER = 'Male';</a:t>
            </a:r>
          </a:p>
        </p:txBody>
      </p:sp>
      <p:pic>
        <p:nvPicPr>
          <p:cNvPr id="6" name="Picture 5">
            <a:extLst>
              <a:ext uri="{FF2B5EF4-FFF2-40B4-BE49-F238E27FC236}">
                <a16:creationId xmlns:a16="http://schemas.microsoft.com/office/drawing/2014/main" id="{B78042C0-9E8D-44EB-B50A-9780ED0E6694}"/>
              </a:ext>
            </a:extLst>
          </p:cNvPr>
          <p:cNvPicPr>
            <a:picLocks noChangeAspect="1"/>
          </p:cNvPicPr>
          <p:nvPr/>
        </p:nvPicPr>
        <p:blipFill>
          <a:blip r:embed="rId3"/>
          <a:stretch>
            <a:fillRect/>
          </a:stretch>
        </p:blipFill>
        <p:spPr>
          <a:xfrm>
            <a:off x="0" y="5311451"/>
            <a:ext cx="12192000" cy="844393"/>
          </a:xfrm>
          <a:prstGeom prst="rect">
            <a:avLst/>
          </a:prstGeom>
        </p:spPr>
      </p:pic>
    </p:spTree>
    <p:extLst>
      <p:ext uri="{BB962C8B-B14F-4D97-AF65-F5344CB8AC3E}">
        <p14:creationId xmlns:p14="http://schemas.microsoft.com/office/powerpoint/2010/main" val="307059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a:xfrm>
            <a:off x="601255" y="702155"/>
            <a:ext cx="3409783" cy="324188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Combing queries </a:t>
            </a:r>
          </a:p>
        </p:txBody>
      </p:sp>
      <p:sp>
        <p:nvSpPr>
          <p:cNvPr id="3" name="Content Placeholder 2">
            <a:extLst>
              <a:ext uri="{FF2B5EF4-FFF2-40B4-BE49-F238E27FC236}">
                <a16:creationId xmlns:a16="http://schemas.microsoft.com/office/drawing/2014/main" id="{FB1B9C33-CED6-4CC2-9D07-23B51AA22BD8}"/>
              </a:ext>
            </a:extLst>
          </p:cNvPr>
          <p:cNvSpPr>
            <a:spLocks noGrp="1"/>
          </p:cNvSpPr>
          <p:nvPr>
            <p:ph idx="1"/>
          </p:nvPr>
        </p:nvSpPr>
        <p:spPr>
          <a:xfrm>
            <a:off x="4308731" y="643617"/>
            <a:ext cx="7282013" cy="3823607"/>
          </a:xfrm>
        </p:spPr>
        <p:txBody>
          <a:bodyPr>
            <a:normAutofit/>
          </a:bodyPr>
          <a:lstStyle/>
          <a:p>
            <a:r>
              <a:rPr lang="en-US" sz="2000" b="1" dirty="0">
                <a:solidFill>
                  <a:schemeClr val="bg1"/>
                </a:solidFill>
              </a:rPr>
              <a:t>select </a:t>
            </a:r>
            <a:r>
              <a:rPr lang="en-US" sz="2000" b="1" dirty="0" err="1">
                <a:solidFill>
                  <a:schemeClr val="bg1"/>
                </a:solidFill>
              </a:rPr>
              <a:t>Post_ID</a:t>
            </a:r>
            <a:r>
              <a:rPr lang="en-US" sz="2000" b="1" dirty="0">
                <a:solidFill>
                  <a:schemeClr val="bg1"/>
                </a:solidFill>
              </a:rPr>
              <a:t>, </a:t>
            </a:r>
            <a:r>
              <a:rPr lang="en-US" sz="2000" b="1" dirty="0" err="1">
                <a:solidFill>
                  <a:schemeClr val="bg1"/>
                </a:solidFill>
              </a:rPr>
              <a:t>Negotiable,Rate,Is_Available</a:t>
            </a:r>
            <a:r>
              <a:rPr lang="en-US" sz="2000" b="1" dirty="0">
                <a:solidFill>
                  <a:schemeClr val="bg1"/>
                </a:solidFill>
              </a:rPr>
              <a:t>   from post where Negotiable = 'Yes' and Rate &lt; 200 and </a:t>
            </a:r>
            <a:r>
              <a:rPr lang="en-US" sz="2000" b="1" dirty="0" err="1">
                <a:solidFill>
                  <a:schemeClr val="bg1"/>
                </a:solidFill>
              </a:rPr>
              <a:t>Is_Available</a:t>
            </a:r>
            <a:r>
              <a:rPr lang="en-US" sz="2000" b="1" dirty="0">
                <a:solidFill>
                  <a:schemeClr val="bg1"/>
                </a:solidFill>
              </a:rPr>
              <a:t>='Yes’;</a:t>
            </a: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p:txBody>
      </p:sp>
      <p:pic>
        <p:nvPicPr>
          <p:cNvPr id="4" name="Picture 3">
            <a:extLst>
              <a:ext uri="{FF2B5EF4-FFF2-40B4-BE49-F238E27FC236}">
                <a16:creationId xmlns:a16="http://schemas.microsoft.com/office/drawing/2014/main" id="{7844B35B-626E-44A9-B4E8-6CA49781CC0C}"/>
              </a:ext>
            </a:extLst>
          </p:cNvPr>
          <p:cNvPicPr>
            <a:picLocks noChangeAspect="1"/>
          </p:cNvPicPr>
          <p:nvPr/>
        </p:nvPicPr>
        <p:blipFill>
          <a:blip r:embed="rId2"/>
          <a:stretch>
            <a:fillRect/>
          </a:stretch>
        </p:blipFill>
        <p:spPr>
          <a:xfrm>
            <a:off x="4626395" y="3481263"/>
            <a:ext cx="6831503" cy="2744916"/>
          </a:xfrm>
          <a:prstGeom prst="rect">
            <a:avLst/>
          </a:prstGeom>
        </p:spPr>
      </p:pic>
    </p:spTree>
    <p:extLst>
      <p:ext uri="{BB962C8B-B14F-4D97-AF65-F5344CB8AC3E}">
        <p14:creationId xmlns:p14="http://schemas.microsoft.com/office/powerpoint/2010/main" val="15121818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p:txBody>
          <a:bodyPr/>
          <a:lstStyle/>
          <a:p>
            <a:r>
              <a:rPr lang="en-US" dirty="0"/>
              <a:t>Limit, Is not null</a:t>
            </a:r>
          </a:p>
        </p:txBody>
      </p:sp>
      <p:sp>
        <p:nvSpPr>
          <p:cNvPr id="3" name="Content Placeholder 2">
            <a:extLst>
              <a:ext uri="{FF2B5EF4-FFF2-40B4-BE49-F238E27FC236}">
                <a16:creationId xmlns:a16="http://schemas.microsoft.com/office/drawing/2014/main" id="{FB1B9C33-CED6-4CC2-9D07-23B51AA22BD8}"/>
              </a:ext>
            </a:extLst>
          </p:cNvPr>
          <p:cNvSpPr>
            <a:spLocks noGrp="1"/>
          </p:cNvSpPr>
          <p:nvPr>
            <p:ph idx="1"/>
          </p:nvPr>
        </p:nvSpPr>
        <p:spPr>
          <a:xfrm>
            <a:off x="476249" y="4294632"/>
            <a:ext cx="11029615" cy="535686"/>
          </a:xfrm>
        </p:spPr>
        <p:txBody>
          <a:bodyPr/>
          <a:lstStyle/>
          <a:p>
            <a:r>
              <a:rPr lang="en-US" b="1" dirty="0"/>
              <a:t>select * from post where </a:t>
            </a:r>
            <a:r>
              <a:rPr lang="en-US" b="1" dirty="0" err="1"/>
              <a:t>Approved_By</a:t>
            </a:r>
            <a:r>
              <a:rPr lang="en-US" b="1" dirty="0"/>
              <a:t> IS NOT NULL;</a:t>
            </a:r>
          </a:p>
        </p:txBody>
      </p:sp>
      <p:pic>
        <p:nvPicPr>
          <p:cNvPr id="4" name="Picture 3">
            <a:extLst>
              <a:ext uri="{FF2B5EF4-FFF2-40B4-BE49-F238E27FC236}">
                <a16:creationId xmlns:a16="http://schemas.microsoft.com/office/drawing/2014/main" id="{387691FC-2D05-47B3-B9D1-5A145F7541D1}"/>
              </a:ext>
            </a:extLst>
          </p:cNvPr>
          <p:cNvPicPr>
            <a:picLocks noChangeAspect="1"/>
          </p:cNvPicPr>
          <p:nvPr/>
        </p:nvPicPr>
        <p:blipFill>
          <a:blip r:embed="rId2"/>
          <a:stretch>
            <a:fillRect/>
          </a:stretch>
        </p:blipFill>
        <p:spPr>
          <a:xfrm>
            <a:off x="1019175" y="3324295"/>
            <a:ext cx="9467850" cy="781050"/>
          </a:xfrm>
          <a:prstGeom prst="rect">
            <a:avLst/>
          </a:prstGeom>
        </p:spPr>
      </p:pic>
      <p:sp>
        <p:nvSpPr>
          <p:cNvPr id="5" name="Content Placeholder 2">
            <a:extLst>
              <a:ext uri="{FF2B5EF4-FFF2-40B4-BE49-F238E27FC236}">
                <a16:creationId xmlns:a16="http://schemas.microsoft.com/office/drawing/2014/main" id="{8C00E2B0-7D9A-474A-BEEE-90F2BB5B0D4E}"/>
              </a:ext>
            </a:extLst>
          </p:cNvPr>
          <p:cNvSpPr txBox="1">
            <a:spLocks/>
          </p:cNvSpPr>
          <p:nvPr/>
        </p:nvSpPr>
        <p:spPr>
          <a:xfrm>
            <a:off x="733592" y="2493264"/>
            <a:ext cx="11029615" cy="535686"/>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select * from </a:t>
            </a:r>
            <a:r>
              <a:rPr lang="en-US" b="1" dirty="0" err="1"/>
              <a:t>order_info</a:t>
            </a:r>
            <a:r>
              <a:rPr lang="en-US" b="1" dirty="0"/>
              <a:t> where </a:t>
            </a:r>
            <a:r>
              <a:rPr lang="en-US" b="1" dirty="0" err="1"/>
              <a:t>Order_Status</a:t>
            </a:r>
            <a:r>
              <a:rPr lang="en-US" b="1" dirty="0"/>
              <a:t> = 'Completed' limit 1;</a:t>
            </a:r>
          </a:p>
        </p:txBody>
      </p:sp>
      <p:pic>
        <p:nvPicPr>
          <p:cNvPr id="6" name="Picture 5">
            <a:extLst>
              <a:ext uri="{FF2B5EF4-FFF2-40B4-BE49-F238E27FC236}">
                <a16:creationId xmlns:a16="http://schemas.microsoft.com/office/drawing/2014/main" id="{A4DD4256-4B3A-46FD-92CC-6E8CA84A420C}"/>
              </a:ext>
            </a:extLst>
          </p:cNvPr>
          <p:cNvPicPr>
            <a:picLocks noChangeAspect="1"/>
          </p:cNvPicPr>
          <p:nvPr/>
        </p:nvPicPr>
        <p:blipFill>
          <a:blip r:embed="rId3"/>
          <a:stretch>
            <a:fillRect/>
          </a:stretch>
        </p:blipFill>
        <p:spPr>
          <a:xfrm>
            <a:off x="0" y="5181740"/>
            <a:ext cx="12192000" cy="704710"/>
          </a:xfrm>
          <a:prstGeom prst="rect">
            <a:avLst/>
          </a:prstGeom>
        </p:spPr>
      </p:pic>
    </p:spTree>
    <p:extLst>
      <p:ext uri="{BB962C8B-B14F-4D97-AF65-F5344CB8AC3E}">
        <p14:creationId xmlns:p14="http://schemas.microsoft.com/office/powerpoint/2010/main" val="118789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join</a:t>
            </a:r>
          </a:p>
        </p:txBody>
      </p:sp>
      <p:sp>
        <p:nvSpPr>
          <p:cNvPr id="19"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091D6696-D72B-4B8A-9B67-4C6E3AB3F5CA}"/>
              </a:ext>
            </a:extLst>
          </p:cNvPr>
          <p:cNvGraphicFramePr>
            <a:graphicFrameLocks noGrp="1"/>
          </p:cNvGraphicFramePr>
          <p:nvPr>
            <p:ph idx="1"/>
            <p:extLst>
              <p:ext uri="{D42A27DB-BD31-4B8C-83A1-F6EECF244321}">
                <p14:modId xmlns:p14="http://schemas.microsoft.com/office/powerpoint/2010/main" val="216190649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47925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3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624670" y="110212"/>
            <a:ext cx="3568661" cy="2256390"/>
          </a:xfrm>
        </p:spPr>
        <p:txBody>
          <a:bodyPr vert="horz" lIns="91440" tIns="45720" rIns="91440" bIns="45720" rtlCol="0" anchor="ctr">
            <a:normAutofit/>
          </a:bodyPr>
          <a:lstStyle/>
          <a:p>
            <a:r>
              <a:rPr lang="en-US" dirty="0"/>
              <a:t>Inner join</a:t>
            </a:r>
          </a:p>
        </p:txBody>
      </p:sp>
      <p:sp>
        <p:nvSpPr>
          <p:cNvPr id="1033" name="Rectangle 14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14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4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0" name="Content Placeholder 1029">
            <a:extLst>
              <a:ext uri="{FF2B5EF4-FFF2-40B4-BE49-F238E27FC236}">
                <a16:creationId xmlns:a16="http://schemas.microsoft.com/office/drawing/2014/main" id="{C8F3E0A0-F1AD-48B9-B8A9-CA5DF6F81F1E}"/>
              </a:ext>
            </a:extLst>
          </p:cNvPr>
          <p:cNvSpPr>
            <a:spLocks noGrp="1"/>
          </p:cNvSpPr>
          <p:nvPr>
            <p:ph idx="1"/>
          </p:nvPr>
        </p:nvSpPr>
        <p:spPr>
          <a:xfrm>
            <a:off x="4450348" y="1714021"/>
            <a:ext cx="7183597" cy="1800030"/>
          </a:xfrm>
        </p:spPr>
        <p:txBody>
          <a:bodyPr vert="horz" lIns="91440" tIns="45720" rIns="91440" bIns="45720" rtlCol="0">
            <a:normAutofit/>
          </a:bodyPr>
          <a:lstStyle/>
          <a:p>
            <a:pPr marL="0" indent="0">
              <a:buClr>
                <a:srgbClr val="C34D64"/>
              </a:buClr>
              <a:buNone/>
            </a:pPr>
            <a:r>
              <a:rPr lang="en-US" b="1" cap="all" dirty="0"/>
              <a:t>Select Post.*, </a:t>
            </a:r>
            <a:r>
              <a:rPr lang="en-US" b="1" cap="all" dirty="0" err="1"/>
              <a:t>User_info</a:t>
            </a:r>
            <a:r>
              <a:rPr lang="en-US" b="1" cap="all" dirty="0"/>
              <a:t>.*From Post INNER JOIN </a:t>
            </a:r>
            <a:r>
              <a:rPr lang="en-US" b="1" cap="all" dirty="0" err="1"/>
              <a:t>User_info</a:t>
            </a:r>
            <a:r>
              <a:rPr lang="en-US" b="1" cap="all" dirty="0"/>
              <a:t> ON </a:t>
            </a:r>
            <a:r>
              <a:rPr lang="en-US" b="1" cap="all" dirty="0" err="1"/>
              <a:t>Post.User_ID</a:t>
            </a:r>
            <a:r>
              <a:rPr lang="en-US" b="1" cap="all" dirty="0"/>
              <a:t> = </a:t>
            </a:r>
            <a:r>
              <a:rPr lang="en-US" b="1" cap="all" dirty="0" err="1"/>
              <a:t>User_info.User_ID</a:t>
            </a:r>
            <a:r>
              <a:rPr lang="en-US" b="1" cap="all" dirty="0"/>
              <a:t>;</a:t>
            </a:r>
          </a:p>
        </p:txBody>
      </p:sp>
      <p:pic>
        <p:nvPicPr>
          <p:cNvPr id="1026" name="Picture 2">
            <a:extLst>
              <a:ext uri="{FF2B5EF4-FFF2-40B4-BE49-F238E27FC236}">
                <a16:creationId xmlns:a16="http://schemas.microsoft.com/office/drawing/2014/main" id="{0558B4E0-2B2C-48EC-AF76-A41835F014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670" y="1851616"/>
            <a:ext cx="2903603" cy="15248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EC24D75-F939-427A-83FA-4D58F0289D02}"/>
              </a:ext>
            </a:extLst>
          </p:cNvPr>
          <p:cNvPicPr>
            <a:picLocks noChangeAspect="1"/>
          </p:cNvPicPr>
          <p:nvPr/>
        </p:nvPicPr>
        <p:blipFill>
          <a:blip r:embed="rId3"/>
          <a:stretch>
            <a:fillRect/>
          </a:stretch>
        </p:blipFill>
        <p:spPr>
          <a:xfrm>
            <a:off x="1391335" y="4151951"/>
            <a:ext cx="10354132" cy="2562647"/>
          </a:xfrm>
          <a:prstGeom prst="rect">
            <a:avLst/>
          </a:prstGeom>
        </p:spPr>
      </p:pic>
    </p:spTree>
    <p:extLst>
      <p:ext uri="{BB962C8B-B14F-4D97-AF65-F5344CB8AC3E}">
        <p14:creationId xmlns:p14="http://schemas.microsoft.com/office/powerpoint/2010/main" val="401475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601531" y="895720"/>
            <a:ext cx="3568661" cy="2256390"/>
          </a:xfrm>
        </p:spPr>
        <p:txBody>
          <a:bodyPr vert="horz" lIns="91440" tIns="45720" rIns="91440" bIns="45720" rtlCol="0" anchor="ctr">
            <a:normAutofit/>
          </a:bodyPr>
          <a:lstStyle/>
          <a:p>
            <a:r>
              <a:rPr lang="en-US" dirty="0" err="1"/>
              <a:t>Leftjoin</a:t>
            </a:r>
            <a:endParaRPr lang="en-US" dirty="0"/>
          </a:p>
        </p:txBody>
      </p:sp>
      <p:sp>
        <p:nvSpPr>
          <p:cNvPr id="1030" name="Content Placeholder 1029">
            <a:extLst>
              <a:ext uri="{FF2B5EF4-FFF2-40B4-BE49-F238E27FC236}">
                <a16:creationId xmlns:a16="http://schemas.microsoft.com/office/drawing/2014/main" id="{C8F3E0A0-F1AD-48B9-B8A9-CA5DF6F81F1E}"/>
              </a:ext>
            </a:extLst>
          </p:cNvPr>
          <p:cNvSpPr>
            <a:spLocks noGrp="1"/>
          </p:cNvSpPr>
          <p:nvPr>
            <p:ph idx="1"/>
          </p:nvPr>
        </p:nvSpPr>
        <p:spPr>
          <a:xfrm>
            <a:off x="4406872" y="1242013"/>
            <a:ext cx="7183597" cy="1800030"/>
          </a:xfrm>
        </p:spPr>
        <p:txBody>
          <a:bodyPr vert="horz" lIns="91440" tIns="45720" rIns="91440" bIns="45720" rtlCol="0">
            <a:normAutofit/>
          </a:bodyPr>
          <a:lstStyle/>
          <a:p>
            <a:pPr marL="0" indent="0">
              <a:buClr>
                <a:srgbClr val="C34D64"/>
              </a:buClr>
              <a:buNone/>
            </a:pPr>
            <a:r>
              <a:rPr lang="en-US" b="1" cap="all" dirty="0"/>
              <a:t>select </a:t>
            </a:r>
            <a:r>
              <a:rPr lang="en-US" b="1" cap="all" dirty="0" err="1"/>
              <a:t>Post.Post_ID</a:t>
            </a:r>
            <a:r>
              <a:rPr lang="en-US" b="1" cap="all" dirty="0"/>
              <a:t>, </a:t>
            </a:r>
            <a:r>
              <a:rPr lang="en-US" b="1" cap="all" dirty="0" err="1"/>
              <a:t>User_info.User_ID</a:t>
            </a:r>
            <a:r>
              <a:rPr lang="en-US" b="1" cap="all" dirty="0"/>
              <a:t>, </a:t>
            </a:r>
            <a:r>
              <a:rPr lang="en-US" b="1" cap="all" dirty="0" err="1"/>
              <a:t>Post.LocationFrom</a:t>
            </a:r>
            <a:r>
              <a:rPr lang="en-US" b="1" cap="all" dirty="0"/>
              <a:t> Post LEFT JOIN </a:t>
            </a:r>
            <a:r>
              <a:rPr lang="en-US" b="1" cap="all" dirty="0" err="1"/>
              <a:t>User_info</a:t>
            </a:r>
            <a:r>
              <a:rPr lang="en-US" b="1" cap="all" dirty="0"/>
              <a:t> ON </a:t>
            </a:r>
            <a:r>
              <a:rPr lang="en-US" b="1" cap="all" dirty="0" err="1"/>
              <a:t>Post.User_ID</a:t>
            </a:r>
            <a:r>
              <a:rPr lang="en-US" b="1" cap="all" dirty="0"/>
              <a:t> = </a:t>
            </a:r>
            <a:r>
              <a:rPr lang="en-US" b="1" cap="all" dirty="0" err="1"/>
              <a:t>User_info.User_ID</a:t>
            </a:r>
            <a:r>
              <a:rPr lang="en-US" b="1" cap="all" dirty="0"/>
              <a:t>;</a:t>
            </a:r>
          </a:p>
        </p:txBody>
      </p:sp>
      <p:pic>
        <p:nvPicPr>
          <p:cNvPr id="2052" name="Picture 4">
            <a:extLst>
              <a:ext uri="{FF2B5EF4-FFF2-40B4-BE49-F238E27FC236}">
                <a16:creationId xmlns:a16="http://schemas.microsoft.com/office/drawing/2014/main" id="{EC248A97-95B7-4B9D-A807-81F4BC995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08" y="3533616"/>
            <a:ext cx="3152775" cy="20662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38E7D4-2FAF-4EE0-932C-5A8B5EB969C8}"/>
              </a:ext>
            </a:extLst>
          </p:cNvPr>
          <p:cNvPicPr>
            <a:picLocks noChangeAspect="1"/>
          </p:cNvPicPr>
          <p:nvPr/>
        </p:nvPicPr>
        <p:blipFill>
          <a:blip r:embed="rId3"/>
          <a:stretch>
            <a:fillRect/>
          </a:stretch>
        </p:blipFill>
        <p:spPr>
          <a:xfrm>
            <a:off x="5233054" y="3152110"/>
            <a:ext cx="4143375" cy="3467100"/>
          </a:xfrm>
          <a:prstGeom prst="rect">
            <a:avLst/>
          </a:prstGeom>
        </p:spPr>
      </p:pic>
    </p:spTree>
    <p:extLst>
      <p:ext uri="{BB962C8B-B14F-4D97-AF65-F5344CB8AC3E}">
        <p14:creationId xmlns:p14="http://schemas.microsoft.com/office/powerpoint/2010/main" val="43564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601531" y="895720"/>
            <a:ext cx="3568661" cy="2256390"/>
          </a:xfrm>
        </p:spPr>
        <p:txBody>
          <a:bodyPr vert="horz" lIns="91440" tIns="45720" rIns="91440" bIns="45720" rtlCol="0" anchor="ctr">
            <a:normAutofit/>
          </a:bodyPr>
          <a:lstStyle/>
          <a:p>
            <a:r>
              <a:rPr lang="en-US" dirty="0"/>
              <a:t>Right join</a:t>
            </a:r>
          </a:p>
        </p:txBody>
      </p:sp>
      <p:sp>
        <p:nvSpPr>
          <p:cNvPr id="1030" name="Content Placeholder 1029">
            <a:extLst>
              <a:ext uri="{FF2B5EF4-FFF2-40B4-BE49-F238E27FC236}">
                <a16:creationId xmlns:a16="http://schemas.microsoft.com/office/drawing/2014/main" id="{C8F3E0A0-F1AD-48B9-B8A9-CA5DF6F81F1E}"/>
              </a:ext>
            </a:extLst>
          </p:cNvPr>
          <p:cNvSpPr>
            <a:spLocks noGrp="1"/>
          </p:cNvSpPr>
          <p:nvPr>
            <p:ph idx="1"/>
          </p:nvPr>
        </p:nvSpPr>
        <p:spPr>
          <a:xfrm>
            <a:off x="4406872" y="1242013"/>
            <a:ext cx="7183597" cy="1800030"/>
          </a:xfrm>
        </p:spPr>
        <p:txBody>
          <a:bodyPr vert="horz" lIns="91440" tIns="45720" rIns="91440" bIns="45720" rtlCol="0">
            <a:normAutofit/>
          </a:bodyPr>
          <a:lstStyle/>
          <a:p>
            <a:pPr marL="0" indent="0">
              <a:buClr>
                <a:srgbClr val="C34D64"/>
              </a:buClr>
              <a:buNone/>
            </a:pPr>
            <a:r>
              <a:rPr lang="en-US" b="1" cap="all" dirty="0"/>
              <a:t>Select </a:t>
            </a:r>
            <a:r>
              <a:rPr lang="en-US" b="1" cap="all" dirty="0" err="1"/>
              <a:t>o.Order_ID</a:t>
            </a:r>
            <a:r>
              <a:rPr lang="en-US" b="1" cap="all" dirty="0"/>
              <a:t>, </a:t>
            </a:r>
            <a:r>
              <a:rPr lang="en-US" b="1" cap="all" dirty="0" err="1"/>
              <a:t>o.User_ID</a:t>
            </a:r>
            <a:r>
              <a:rPr lang="en-US" b="1" cap="all" dirty="0"/>
              <a:t>, </a:t>
            </a:r>
            <a:r>
              <a:rPr lang="en-US" b="1" cap="all" dirty="0" err="1"/>
              <a:t>o.Post_ID</a:t>
            </a:r>
            <a:r>
              <a:rPr lang="en-US" b="1" cap="all" dirty="0"/>
              <a:t> , </a:t>
            </a:r>
            <a:r>
              <a:rPr lang="en-US" b="1" cap="all" dirty="0" err="1"/>
              <a:t>i</a:t>
            </a:r>
            <a:r>
              <a:rPr lang="en-US" b="1" cap="all" dirty="0"/>
              <a:t>.*From </a:t>
            </a:r>
            <a:r>
              <a:rPr lang="en-US" b="1" cap="all" dirty="0" err="1"/>
              <a:t>order_info</a:t>
            </a:r>
            <a:r>
              <a:rPr lang="en-US" b="1" cap="all" dirty="0"/>
              <a:t> </a:t>
            </a:r>
            <a:r>
              <a:rPr lang="en-US" b="1" cap="all" dirty="0" err="1"/>
              <a:t>oRight</a:t>
            </a:r>
            <a:r>
              <a:rPr lang="en-US" b="1" cap="all" dirty="0"/>
              <a:t> JOIN invoice </a:t>
            </a:r>
            <a:r>
              <a:rPr lang="en-US" b="1" cap="all" dirty="0" err="1"/>
              <a:t>i</a:t>
            </a:r>
            <a:r>
              <a:rPr lang="en-US" b="1" cap="all" dirty="0"/>
              <a:t> ON </a:t>
            </a:r>
            <a:r>
              <a:rPr lang="en-US" b="1" cap="all" dirty="0" err="1"/>
              <a:t>o.Order_ID</a:t>
            </a:r>
            <a:r>
              <a:rPr lang="en-US" b="1" cap="all" dirty="0"/>
              <a:t> = </a:t>
            </a:r>
            <a:r>
              <a:rPr lang="en-US" b="1" cap="all" dirty="0" err="1"/>
              <a:t>i.Order_ID</a:t>
            </a:r>
            <a:r>
              <a:rPr lang="en-US" b="1" cap="all" dirty="0"/>
              <a:t> order by </a:t>
            </a:r>
            <a:r>
              <a:rPr lang="en-US" b="1" cap="all" dirty="0" err="1"/>
              <a:t>o.Order_ID</a:t>
            </a:r>
            <a:r>
              <a:rPr lang="en-US" b="1" cap="all" dirty="0"/>
              <a:t>;</a:t>
            </a:r>
          </a:p>
        </p:txBody>
      </p:sp>
      <p:pic>
        <p:nvPicPr>
          <p:cNvPr id="4098" name="Picture 2">
            <a:extLst>
              <a:ext uri="{FF2B5EF4-FFF2-40B4-BE49-F238E27FC236}">
                <a16:creationId xmlns:a16="http://schemas.microsoft.com/office/drawing/2014/main" id="{BF0AE657-C0DF-4DAE-8B01-211DAEB30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1" y="2917198"/>
            <a:ext cx="371475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4FD352F-E4C0-479B-8937-BA960857F34D}"/>
              </a:ext>
            </a:extLst>
          </p:cNvPr>
          <p:cNvPicPr>
            <a:picLocks noChangeAspect="1"/>
          </p:cNvPicPr>
          <p:nvPr/>
        </p:nvPicPr>
        <p:blipFill>
          <a:blip r:embed="rId3"/>
          <a:stretch>
            <a:fillRect/>
          </a:stretch>
        </p:blipFill>
        <p:spPr>
          <a:xfrm>
            <a:off x="4406872" y="3533554"/>
            <a:ext cx="7239000" cy="1800030"/>
          </a:xfrm>
          <a:prstGeom prst="rect">
            <a:avLst/>
          </a:prstGeom>
        </p:spPr>
      </p:pic>
    </p:spTree>
    <p:extLst>
      <p:ext uri="{BB962C8B-B14F-4D97-AF65-F5344CB8AC3E}">
        <p14:creationId xmlns:p14="http://schemas.microsoft.com/office/powerpoint/2010/main" val="178248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601531" y="895720"/>
            <a:ext cx="3568661" cy="2256390"/>
          </a:xfrm>
        </p:spPr>
        <p:txBody>
          <a:bodyPr vert="horz" lIns="91440" tIns="45720" rIns="91440" bIns="45720" rtlCol="0" anchor="ctr">
            <a:normAutofit/>
          </a:bodyPr>
          <a:lstStyle/>
          <a:p>
            <a:r>
              <a:rPr lang="en-US" dirty="0"/>
              <a:t>Full join</a:t>
            </a:r>
          </a:p>
        </p:txBody>
      </p:sp>
      <p:sp>
        <p:nvSpPr>
          <p:cNvPr id="1030" name="Content Placeholder 1029">
            <a:extLst>
              <a:ext uri="{FF2B5EF4-FFF2-40B4-BE49-F238E27FC236}">
                <a16:creationId xmlns:a16="http://schemas.microsoft.com/office/drawing/2014/main" id="{C8F3E0A0-F1AD-48B9-B8A9-CA5DF6F81F1E}"/>
              </a:ext>
            </a:extLst>
          </p:cNvPr>
          <p:cNvSpPr>
            <a:spLocks noGrp="1"/>
          </p:cNvSpPr>
          <p:nvPr>
            <p:ph idx="1"/>
          </p:nvPr>
        </p:nvSpPr>
        <p:spPr>
          <a:xfrm>
            <a:off x="4406872" y="1242013"/>
            <a:ext cx="7183597" cy="1800030"/>
          </a:xfrm>
        </p:spPr>
        <p:txBody>
          <a:bodyPr vert="horz" lIns="91440" tIns="45720" rIns="91440" bIns="45720" rtlCol="0">
            <a:normAutofit/>
          </a:bodyPr>
          <a:lstStyle/>
          <a:p>
            <a:pPr marL="0" indent="0">
              <a:buClr>
                <a:srgbClr val="C34D64"/>
              </a:buClr>
              <a:buNone/>
            </a:pPr>
            <a:r>
              <a:rPr lang="en-US" b="1" cap="all" dirty="0"/>
              <a:t>Select r.*, </a:t>
            </a:r>
            <a:r>
              <a:rPr lang="en-US" b="1" cap="all" dirty="0" err="1"/>
              <a:t>u.User_IDFrom</a:t>
            </a:r>
            <a:r>
              <a:rPr lang="en-US" b="1" cap="all" dirty="0"/>
              <a:t> </a:t>
            </a:r>
            <a:r>
              <a:rPr lang="en-US" b="1" cap="all" dirty="0" err="1"/>
              <a:t>User_role</a:t>
            </a:r>
            <a:r>
              <a:rPr lang="en-US" b="1" cap="all" dirty="0"/>
              <a:t> </a:t>
            </a:r>
            <a:r>
              <a:rPr lang="en-US" b="1" cap="all" dirty="0" err="1"/>
              <a:t>rFULL</a:t>
            </a:r>
            <a:r>
              <a:rPr lang="en-US" b="1" cap="all" dirty="0"/>
              <a:t> OUTER JOIN  </a:t>
            </a:r>
            <a:r>
              <a:rPr lang="en-US" b="1" cap="all" dirty="0" err="1"/>
              <a:t>User_info</a:t>
            </a:r>
            <a:r>
              <a:rPr lang="en-US" b="1" cap="all" dirty="0"/>
              <a:t> u ON </a:t>
            </a:r>
            <a:r>
              <a:rPr lang="en-US" b="1" cap="all" dirty="0" err="1"/>
              <a:t>r.role</a:t>
            </a:r>
            <a:r>
              <a:rPr lang="en-US" b="1" cap="all" dirty="0"/>
              <a:t> = </a:t>
            </a:r>
            <a:r>
              <a:rPr lang="en-US" b="1" cap="all" dirty="0" err="1"/>
              <a:t>u.role</a:t>
            </a:r>
            <a:r>
              <a:rPr lang="en-US" b="1" cap="all" dirty="0"/>
              <a:t>;</a:t>
            </a:r>
          </a:p>
        </p:txBody>
      </p:sp>
      <p:pic>
        <p:nvPicPr>
          <p:cNvPr id="5122" name="Picture 2">
            <a:extLst>
              <a:ext uri="{FF2B5EF4-FFF2-40B4-BE49-F238E27FC236}">
                <a16:creationId xmlns:a16="http://schemas.microsoft.com/office/drawing/2014/main" id="{D7256E9E-031E-4190-BEB1-AF27895EF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40" y="2828556"/>
            <a:ext cx="3094423" cy="29753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0DEB044-5BD2-44DC-A16E-F852D0E2BB8E}"/>
              </a:ext>
            </a:extLst>
          </p:cNvPr>
          <p:cNvPicPr>
            <a:picLocks noChangeAspect="1"/>
          </p:cNvPicPr>
          <p:nvPr/>
        </p:nvPicPr>
        <p:blipFill>
          <a:blip r:embed="rId3"/>
          <a:stretch>
            <a:fillRect/>
          </a:stretch>
        </p:blipFill>
        <p:spPr>
          <a:xfrm>
            <a:off x="4026544" y="3509576"/>
            <a:ext cx="7669270" cy="1936895"/>
          </a:xfrm>
          <a:prstGeom prst="rect">
            <a:avLst/>
          </a:prstGeom>
        </p:spPr>
      </p:pic>
    </p:spTree>
    <p:extLst>
      <p:ext uri="{BB962C8B-B14F-4D97-AF65-F5344CB8AC3E}">
        <p14:creationId xmlns:p14="http://schemas.microsoft.com/office/powerpoint/2010/main" val="606856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803189" y="1209184"/>
            <a:ext cx="3089189" cy="4734416"/>
          </a:xfrm>
        </p:spPr>
        <p:txBody>
          <a:bodyPr anchor="ctr">
            <a:normAutofit/>
          </a:bodyPr>
          <a:lstStyle/>
          <a:p>
            <a:r>
              <a:rPr lang="en-US" sz="4100">
                <a:solidFill>
                  <a:srgbClr val="FFFFFF"/>
                </a:solidFill>
              </a:rPr>
              <a:t>Subqueries</a:t>
            </a:r>
          </a:p>
        </p:txBody>
      </p:sp>
      <p:sp>
        <p:nvSpPr>
          <p:cNvPr id="3" name="Content Placeholder 2">
            <a:extLst>
              <a:ext uri="{FF2B5EF4-FFF2-40B4-BE49-F238E27FC236}">
                <a16:creationId xmlns:a16="http://schemas.microsoft.com/office/drawing/2014/main" id="{00543430-EE6C-4636-9ABA-04151654F482}"/>
              </a:ext>
            </a:extLst>
          </p:cNvPr>
          <p:cNvSpPr>
            <a:spLocks noGrp="1"/>
          </p:cNvSpPr>
          <p:nvPr>
            <p:ph idx="1"/>
          </p:nvPr>
        </p:nvSpPr>
        <p:spPr>
          <a:xfrm>
            <a:off x="4561870" y="723899"/>
            <a:ext cx="7183597" cy="3178249"/>
          </a:xfrm>
        </p:spPr>
        <p:txBody>
          <a:bodyPr>
            <a:normAutofit/>
          </a:bodyPr>
          <a:lstStyle/>
          <a:p>
            <a:r>
              <a:rPr lang="en-US" sz="2000" b="1" dirty="0"/>
              <a:t>select * from </a:t>
            </a:r>
            <a:r>
              <a:rPr lang="en-US" sz="2000" b="1" dirty="0" err="1"/>
              <a:t>User_info</a:t>
            </a:r>
            <a:r>
              <a:rPr lang="en-US" sz="2000" b="1" dirty="0"/>
              <a:t> where </a:t>
            </a:r>
            <a:r>
              <a:rPr lang="en-US" sz="2000" b="1" dirty="0" err="1"/>
              <a:t>User_id</a:t>
            </a:r>
            <a:r>
              <a:rPr lang="en-US" sz="2000" b="1" dirty="0"/>
              <a:t> in (Select </a:t>
            </a:r>
            <a:r>
              <a:rPr lang="en-US" sz="2000" b="1" dirty="0" err="1"/>
              <a:t>User_ID</a:t>
            </a:r>
            <a:r>
              <a:rPr lang="en-US" sz="2000" b="1" dirty="0"/>
              <a:t> from post where </a:t>
            </a:r>
            <a:r>
              <a:rPr lang="en-US" sz="2000" b="1" dirty="0" err="1"/>
              <a:t>Approval_Date</a:t>
            </a:r>
            <a:r>
              <a:rPr lang="en-US" sz="2000" b="1" dirty="0"/>
              <a:t> &gt; '2019-12-12') and gender = '</a:t>
            </a:r>
            <a:r>
              <a:rPr lang="en-US" sz="2000" b="1" dirty="0" err="1"/>
              <a:t>female'order</a:t>
            </a:r>
            <a:r>
              <a:rPr lang="en-US" sz="2000" b="1" dirty="0"/>
              <a:t> by role ;</a:t>
            </a:r>
          </a:p>
          <a:p>
            <a:endParaRPr lang="en-US" sz="2000" b="1" dirty="0"/>
          </a:p>
          <a:p>
            <a:endParaRPr lang="en-US" sz="2000" b="1" dirty="0"/>
          </a:p>
        </p:txBody>
      </p:sp>
      <p:pic>
        <p:nvPicPr>
          <p:cNvPr id="5" name="Picture 4">
            <a:extLst>
              <a:ext uri="{FF2B5EF4-FFF2-40B4-BE49-F238E27FC236}">
                <a16:creationId xmlns:a16="http://schemas.microsoft.com/office/drawing/2014/main" id="{26E6A5A9-5B3F-4D7E-BFB9-ADCBF127B3D0}"/>
              </a:ext>
            </a:extLst>
          </p:cNvPr>
          <p:cNvPicPr>
            <a:picLocks noChangeAspect="1"/>
          </p:cNvPicPr>
          <p:nvPr/>
        </p:nvPicPr>
        <p:blipFill>
          <a:blip r:embed="rId2"/>
          <a:stretch>
            <a:fillRect/>
          </a:stretch>
        </p:blipFill>
        <p:spPr>
          <a:xfrm>
            <a:off x="4449056" y="4091950"/>
            <a:ext cx="7409223" cy="1016423"/>
          </a:xfrm>
          <a:prstGeom prst="rect">
            <a:avLst/>
          </a:prstGeom>
        </p:spPr>
      </p:pic>
    </p:spTree>
    <p:extLst>
      <p:ext uri="{BB962C8B-B14F-4D97-AF65-F5344CB8AC3E}">
        <p14:creationId xmlns:p14="http://schemas.microsoft.com/office/powerpoint/2010/main" val="80737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DC42F-31B7-4738-8EA6-ADD1B209ABE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Privileges </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54BBFA7-7B49-490C-AC4D-F6BF763D52F2}"/>
              </a:ext>
            </a:extLst>
          </p:cNvPr>
          <p:cNvGraphicFramePr>
            <a:graphicFrameLocks noGrp="1"/>
          </p:cNvGraphicFramePr>
          <p:nvPr>
            <p:ph idx="1"/>
            <p:extLst>
              <p:ext uri="{D42A27DB-BD31-4B8C-83A1-F6EECF244321}">
                <p14:modId xmlns:p14="http://schemas.microsoft.com/office/powerpoint/2010/main" val="36569639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6290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45AE8-5A8B-4FDB-B9AE-83825D0B8866}"/>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content</a:t>
            </a:r>
          </a:p>
        </p:txBody>
      </p:sp>
      <p:sp>
        <p:nvSpPr>
          <p:cNvPr id="19"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AD397C-7C1B-4C86-9894-90534FE8CF27}"/>
              </a:ext>
            </a:extLst>
          </p:cNvPr>
          <p:cNvSpPr>
            <a:spLocks noGrp="1"/>
          </p:cNvSpPr>
          <p:nvPr>
            <p:ph idx="1"/>
          </p:nvPr>
        </p:nvSpPr>
        <p:spPr>
          <a:xfrm>
            <a:off x="5117586" y="1124998"/>
            <a:ext cx="6143248" cy="4608003"/>
          </a:xfrm>
        </p:spPr>
        <p:txBody>
          <a:bodyPr>
            <a:normAutofit fontScale="70000" lnSpcReduction="20000"/>
          </a:bodyPr>
          <a:lstStyle/>
          <a:p>
            <a:r>
              <a:rPr lang="en-US" sz="2000" dirty="0"/>
              <a:t>1. Introduction</a:t>
            </a:r>
          </a:p>
          <a:p>
            <a:r>
              <a:rPr lang="en-US" sz="2000" dirty="0"/>
              <a:t>2. Tables and ERD</a:t>
            </a:r>
          </a:p>
          <a:p>
            <a:r>
              <a:rPr lang="en-US" sz="2000" dirty="0"/>
              <a:t>3. Create DB</a:t>
            </a:r>
          </a:p>
          <a:p>
            <a:r>
              <a:rPr lang="en-US" sz="2000" dirty="0"/>
              <a:t>4. Create Tables</a:t>
            </a:r>
          </a:p>
          <a:p>
            <a:r>
              <a:rPr lang="en-US" sz="2000" dirty="0"/>
              <a:t>5. SQL Functions	</a:t>
            </a:r>
          </a:p>
          <a:p>
            <a:r>
              <a:rPr lang="en-US" sz="2000" dirty="0"/>
              <a:t>JOINS</a:t>
            </a:r>
          </a:p>
          <a:p>
            <a:r>
              <a:rPr lang="en-US" sz="2000" dirty="0"/>
              <a:t>Subqueries</a:t>
            </a:r>
          </a:p>
          <a:p>
            <a:r>
              <a:rPr lang="en-US" sz="2000" dirty="0"/>
              <a:t>User Privileges</a:t>
            </a:r>
          </a:p>
          <a:p>
            <a:r>
              <a:rPr lang="en-US" sz="2000" dirty="0"/>
              <a:t>Commit, Rollback and </a:t>
            </a:r>
            <a:r>
              <a:rPr lang="en-US" sz="2000" dirty="0" err="1"/>
              <a:t>Savepoints</a:t>
            </a:r>
            <a:endParaRPr lang="en-US" sz="2000" dirty="0"/>
          </a:p>
          <a:p>
            <a:r>
              <a:rPr lang="en-US" sz="2000" dirty="0"/>
              <a:t>Stored Procedures</a:t>
            </a:r>
          </a:p>
          <a:p>
            <a:r>
              <a:rPr lang="en-US" sz="2000" dirty="0"/>
              <a:t>Triggers</a:t>
            </a:r>
          </a:p>
          <a:p>
            <a:r>
              <a:rPr lang="en-US" sz="2000" dirty="0"/>
              <a:t>View</a:t>
            </a:r>
          </a:p>
          <a:p>
            <a:r>
              <a:rPr lang="en-US" sz="2000" dirty="0"/>
              <a:t>Backup</a:t>
            </a:r>
          </a:p>
          <a:p>
            <a:endParaRPr lang="en-US" sz="2000" dirty="0"/>
          </a:p>
        </p:txBody>
      </p:sp>
    </p:spTree>
    <p:extLst>
      <p:ext uri="{BB962C8B-B14F-4D97-AF65-F5344CB8AC3E}">
        <p14:creationId xmlns:p14="http://schemas.microsoft.com/office/powerpoint/2010/main" val="25196526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User privilages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3" name="Content Placeholder 3">
            <a:extLst>
              <a:ext uri="{FF2B5EF4-FFF2-40B4-BE49-F238E27FC236}">
                <a16:creationId xmlns:a16="http://schemas.microsoft.com/office/drawing/2014/main" id="{FC07A869-C9A2-4566-A79D-CD0900305256}"/>
              </a:ext>
            </a:extLst>
          </p:cNvPr>
          <p:cNvGraphicFramePr>
            <a:graphicFrameLocks noGrp="1"/>
          </p:cNvGraphicFramePr>
          <p:nvPr>
            <p:ph idx="1"/>
          </p:nvPr>
        </p:nvGraphicFramePr>
        <p:xfrm>
          <a:off x="4598438" y="1300823"/>
          <a:ext cx="7012371" cy="4801291"/>
        </p:xfrm>
        <a:graphic>
          <a:graphicData uri="http://schemas.openxmlformats.org/drawingml/2006/table">
            <a:tbl>
              <a:tblPr firstRow="1" bandRow="1">
                <a:noFill/>
              </a:tblPr>
              <a:tblGrid>
                <a:gridCol w="1873544">
                  <a:extLst>
                    <a:ext uri="{9D8B030D-6E8A-4147-A177-3AD203B41FA5}">
                      <a16:colId xmlns:a16="http://schemas.microsoft.com/office/drawing/2014/main" val="37364782"/>
                    </a:ext>
                  </a:extLst>
                </a:gridCol>
                <a:gridCol w="5138827">
                  <a:extLst>
                    <a:ext uri="{9D8B030D-6E8A-4147-A177-3AD203B41FA5}">
                      <a16:colId xmlns:a16="http://schemas.microsoft.com/office/drawing/2014/main" val="3019514492"/>
                    </a:ext>
                  </a:extLst>
                </a:gridCol>
              </a:tblGrid>
              <a:tr h="1030470">
                <a:tc>
                  <a:txBody>
                    <a:bodyPr/>
                    <a:lstStyle/>
                    <a:p>
                      <a:pPr algn="ctr"/>
                      <a:r>
                        <a:rPr lang="en-US" sz="2100" b="1">
                          <a:solidFill>
                            <a:srgbClr val="FFFFFF"/>
                          </a:solidFill>
                          <a:effectLst/>
                        </a:rPr>
                        <a:t>Object Privileges</a:t>
                      </a:r>
                    </a:p>
                  </a:txBody>
                  <a:tcPr marL="294982" marR="176989" marT="176989" marB="176989"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2100" b="1">
                          <a:solidFill>
                            <a:srgbClr val="FFFFFF"/>
                          </a:solidFill>
                          <a:effectLst/>
                        </a:rPr>
                        <a:t>Description</a:t>
                      </a:r>
                    </a:p>
                  </a:txBody>
                  <a:tcPr marL="294982" marR="176989" marT="176989" marB="176989"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241121406"/>
                  </a:ext>
                </a:extLst>
              </a:tr>
              <a:tr h="715823">
                <a:tc>
                  <a:txBody>
                    <a:bodyPr/>
                    <a:lstStyle/>
                    <a:p>
                      <a:pPr algn="ctr"/>
                      <a:r>
                        <a:rPr lang="en-US" sz="2100">
                          <a:solidFill>
                            <a:schemeClr val="tx1">
                              <a:lumMod val="85000"/>
                              <a:lumOff val="15000"/>
                            </a:schemeClr>
                          </a:solidFill>
                          <a:effectLst/>
                        </a:rPr>
                        <a:t>INSERT</a:t>
                      </a:r>
                    </a:p>
                  </a:txBody>
                  <a:tcPr marL="294982" marR="176989" marT="176989" marB="17698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100">
                          <a:solidFill>
                            <a:schemeClr val="tx1">
                              <a:lumMod val="85000"/>
                              <a:lumOff val="15000"/>
                            </a:schemeClr>
                          </a:solidFill>
                          <a:effectLst/>
                        </a:rPr>
                        <a:t>allows users to insert rows into a table.</a:t>
                      </a:r>
                    </a:p>
                  </a:txBody>
                  <a:tcPr marL="294982" marR="176989" marT="176989" marB="17698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80391525"/>
                  </a:ext>
                </a:extLst>
              </a:tr>
              <a:tr h="1030470">
                <a:tc>
                  <a:txBody>
                    <a:bodyPr/>
                    <a:lstStyle/>
                    <a:p>
                      <a:pPr algn="ctr"/>
                      <a:r>
                        <a:rPr lang="en-US" sz="2100">
                          <a:solidFill>
                            <a:schemeClr val="tx1">
                              <a:lumMod val="85000"/>
                              <a:lumOff val="15000"/>
                            </a:schemeClr>
                          </a:solidFill>
                          <a:effectLst/>
                        </a:rPr>
                        <a:t>SELECT</a:t>
                      </a:r>
                    </a:p>
                  </a:txBody>
                  <a:tcPr marL="294982" marR="176989" marT="176989" marB="17698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100">
                          <a:solidFill>
                            <a:schemeClr val="tx1">
                              <a:lumMod val="85000"/>
                              <a:lumOff val="15000"/>
                            </a:schemeClr>
                          </a:solidFill>
                          <a:effectLst/>
                        </a:rPr>
                        <a:t>allows users to select data from a database object.</a:t>
                      </a:r>
                    </a:p>
                  </a:txBody>
                  <a:tcPr marL="294982" marR="176989" marT="176989" marB="17698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30393084"/>
                  </a:ext>
                </a:extLst>
              </a:tr>
              <a:tr h="715823">
                <a:tc>
                  <a:txBody>
                    <a:bodyPr/>
                    <a:lstStyle/>
                    <a:p>
                      <a:pPr algn="ctr"/>
                      <a:r>
                        <a:rPr lang="en-US" sz="2100">
                          <a:solidFill>
                            <a:schemeClr val="tx1">
                              <a:lumMod val="85000"/>
                              <a:lumOff val="15000"/>
                            </a:schemeClr>
                          </a:solidFill>
                          <a:effectLst/>
                        </a:rPr>
                        <a:t>UPDATE</a:t>
                      </a:r>
                    </a:p>
                  </a:txBody>
                  <a:tcPr marL="294982" marR="176989" marT="176989" marB="17698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100">
                          <a:solidFill>
                            <a:schemeClr val="tx1">
                              <a:lumMod val="85000"/>
                              <a:lumOff val="15000"/>
                            </a:schemeClr>
                          </a:solidFill>
                          <a:effectLst/>
                        </a:rPr>
                        <a:t>allows user to update data in a table.</a:t>
                      </a:r>
                    </a:p>
                  </a:txBody>
                  <a:tcPr marL="294982" marR="176989" marT="176989" marB="17698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510461078"/>
                  </a:ext>
                </a:extLst>
              </a:tr>
              <a:tr h="1030470">
                <a:tc>
                  <a:txBody>
                    <a:bodyPr/>
                    <a:lstStyle/>
                    <a:p>
                      <a:pPr algn="ctr"/>
                      <a:r>
                        <a:rPr lang="en-US" sz="2100">
                          <a:solidFill>
                            <a:schemeClr val="tx1">
                              <a:lumMod val="85000"/>
                              <a:lumOff val="15000"/>
                            </a:schemeClr>
                          </a:solidFill>
                          <a:effectLst/>
                        </a:rPr>
                        <a:t>EXECUTE</a:t>
                      </a:r>
                    </a:p>
                  </a:txBody>
                  <a:tcPr marL="294982" marR="176989" marT="176989" marB="176989"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2100">
                          <a:solidFill>
                            <a:schemeClr val="tx1">
                              <a:lumMod val="85000"/>
                              <a:lumOff val="15000"/>
                            </a:schemeClr>
                          </a:solidFill>
                          <a:effectLst/>
                        </a:rPr>
                        <a:t>allows user to execute a stored procedure or a function.</a:t>
                      </a:r>
                    </a:p>
                  </a:txBody>
                  <a:tcPr marL="294982" marR="176989" marT="176989" marB="176989"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810915443"/>
                  </a:ext>
                </a:extLst>
              </a:tr>
            </a:tbl>
          </a:graphicData>
        </a:graphic>
      </p:graphicFrame>
    </p:spTree>
    <p:extLst>
      <p:ext uri="{BB962C8B-B14F-4D97-AF65-F5344CB8AC3E}">
        <p14:creationId xmlns:p14="http://schemas.microsoft.com/office/powerpoint/2010/main" val="117416500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p:txBody>
          <a:bodyPr/>
          <a:lstStyle/>
          <a:p>
            <a:r>
              <a:rPr lang="en-US" dirty="0"/>
              <a:t>Grant privileges</a:t>
            </a:r>
          </a:p>
        </p:txBody>
      </p:sp>
      <p:pic>
        <p:nvPicPr>
          <p:cNvPr id="4" name="Content Placeholder 3">
            <a:extLst>
              <a:ext uri="{FF2B5EF4-FFF2-40B4-BE49-F238E27FC236}">
                <a16:creationId xmlns:a16="http://schemas.microsoft.com/office/drawing/2014/main" id="{0375D161-B103-459B-9307-63EF02FECE39}"/>
              </a:ext>
            </a:extLst>
          </p:cNvPr>
          <p:cNvPicPr>
            <a:picLocks noGrp="1"/>
          </p:cNvPicPr>
          <p:nvPr>
            <p:ph idx="1"/>
          </p:nvPr>
        </p:nvPicPr>
        <p:blipFill>
          <a:blip r:embed="rId2"/>
          <a:stretch>
            <a:fillRect/>
          </a:stretch>
        </p:blipFill>
        <p:spPr>
          <a:xfrm>
            <a:off x="1090039" y="2127288"/>
            <a:ext cx="9356650" cy="2295728"/>
          </a:xfrm>
          <a:prstGeom prst="rect">
            <a:avLst/>
          </a:prstGeom>
        </p:spPr>
      </p:pic>
      <p:pic>
        <p:nvPicPr>
          <p:cNvPr id="5" name="Picture 4">
            <a:extLst>
              <a:ext uri="{FF2B5EF4-FFF2-40B4-BE49-F238E27FC236}">
                <a16:creationId xmlns:a16="http://schemas.microsoft.com/office/drawing/2014/main" id="{5AD9EED7-DB73-4F4F-8F0B-C87FE779310A}"/>
              </a:ext>
            </a:extLst>
          </p:cNvPr>
          <p:cNvPicPr/>
          <p:nvPr/>
        </p:nvPicPr>
        <p:blipFill>
          <a:blip r:embed="rId3"/>
          <a:stretch>
            <a:fillRect/>
          </a:stretch>
        </p:blipFill>
        <p:spPr>
          <a:xfrm>
            <a:off x="2359679" y="5061571"/>
            <a:ext cx="6817371" cy="1449397"/>
          </a:xfrm>
          <a:prstGeom prst="rect">
            <a:avLst/>
          </a:prstGeom>
        </p:spPr>
      </p:pic>
    </p:spTree>
    <p:extLst>
      <p:ext uri="{BB962C8B-B14F-4D97-AF65-F5344CB8AC3E}">
        <p14:creationId xmlns:p14="http://schemas.microsoft.com/office/powerpoint/2010/main" val="251330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CA47-9F71-4A01-99CA-FB726AD8A95B}"/>
              </a:ext>
            </a:extLst>
          </p:cNvPr>
          <p:cNvSpPr>
            <a:spLocks noGrp="1"/>
          </p:cNvSpPr>
          <p:nvPr>
            <p:ph type="title"/>
          </p:nvPr>
        </p:nvSpPr>
        <p:spPr/>
        <p:txBody>
          <a:bodyPr/>
          <a:lstStyle/>
          <a:p>
            <a:r>
              <a:rPr lang="en-US" dirty="0"/>
              <a:t>Revoke privileges</a:t>
            </a:r>
          </a:p>
        </p:txBody>
      </p:sp>
      <p:sp>
        <p:nvSpPr>
          <p:cNvPr id="3" name="Content Placeholder 2">
            <a:extLst>
              <a:ext uri="{FF2B5EF4-FFF2-40B4-BE49-F238E27FC236}">
                <a16:creationId xmlns:a16="http://schemas.microsoft.com/office/drawing/2014/main" id="{7A180C8E-F5E1-4DFF-B5B7-52BB343EED5B}"/>
              </a:ext>
            </a:extLst>
          </p:cNvPr>
          <p:cNvSpPr>
            <a:spLocks noGrp="1"/>
          </p:cNvSpPr>
          <p:nvPr>
            <p:ph idx="1"/>
          </p:nvPr>
        </p:nvSpPr>
        <p:spPr>
          <a:xfrm>
            <a:off x="581192" y="2148288"/>
            <a:ext cx="11029615" cy="1188719"/>
          </a:xfrm>
        </p:spPr>
        <p:txBody>
          <a:bodyPr>
            <a:normAutofit/>
          </a:bodyPr>
          <a:lstStyle/>
          <a:p>
            <a:r>
              <a:rPr lang="en-US" sz="1600" b="1" dirty="0"/>
              <a:t>This will revoke the permissions given to the user. </a:t>
            </a:r>
            <a:r>
              <a:rPr lang="en-US" sz="1600" b="1" dirty="0" err="1"/>
              <a:t>E.g</a:t>
            </a:r>
            <a:r>
              <a:rPr lang="en-US" sz="1600" b="1" dirty="0"/>
              <a:t> from below image, we can see that we have revoked the table update privilege from Developer</a:t>
            </a:r>
          </a:p>
          <a:p>
            <a:endParaRPr lang="en-US" sz="1050" b="1" dirty="0"/>
          </a:p>
        </p:txBody>
      </p:sp>
      <p:pic>
        <p:nvPicPr>
          <p:cNvPr id="4" name="Picture 3">
            <a:extLst>
              <a:ext uri="{FF2B5EF4-FFF2-40B4-BE49-F238E27FC236}">
                <a16:creationId xmlns:a16="http://schemas.microsoft.com/office/drawing/2014/main" id="{3A5BA041-0833-47E2-B760-75609A782736}"/>
              </a:ext>
            </a:extLst>
          </p:cNvPr>
          <p:cNvPicPr>
            <a:picLocks noChangeAspect="1"/>
          </p:cNvPicPr>
          <p:nvPr/>
        </p:nvPicPr>
        <p:blipFill>
          <a:blip r:embed="rId2"/>
          <a:stretch>
            <a:fillRect/>
          </a:stretch>
        </p:blipFill>
        <p:spPr>
          <a:xfrm>
            <a:off x="837281" y="3512677"/>
            <a:ext cx="9771961" cy="2768511"/>
          </a:xfrm>
          <a:prstGeom prst="rect">
            <a:avLst/>
          </a:prstGeom>
        </p:spPr>
      </p:pic>
    </p:spTree>
    <p:extLst>
      <p:ext uri="{BB962C8B-B14F-4D97-AF65-F5344CB8AC3E}">
        <p14:creationId xmlns:p14="http://schemas.microsoft.com/office/powerpoint/2010/main" val="128681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5DFA-788A-4F34-837D-C41830A57ECF}"/>
              </a:ext>
            </a:extLst>
          </p:cNvPr>
          <p:cNvSpPr>
            <a:spLocks noGrp="1"/>
          </p:cNvSpPr>
          <p:nvPr>
            <p:ph type="title"/>
          </p:nvPr>
        </p:nvSpPr>
        <p:spPr/>
        <p:txBody>
          <a:bodyPr/>
          <a:lstStyle/>
          <a:p>
            <a:r>
              <a:rPr lang="en-US" dirty="0"/>
              <a:t>Commit</a:t>
            </a:r>
          </a:p>
        </p:txBody>
      </p:sp>
      <p:pic>
        <p:nvPicPr>
          <p:cNvPr id="4" name="Content Placeholder 3">
            <a:extLst>
              <a:ext uri="{FF2B5EF4-FFF2-40B4-BE49-F238E27FC236}">
                <a16:creationId xmlns:a16="http://schemas.microsoft.com/office/drawing/2014/main" id="{D266679E-8139-45C3-966B-AB2C6FA5D751}"/>
              </a:ext>
            </a:extLst>
          </p:cNvPr>
          <p:cNvPicPr>
            <a:picLocks noGrp="1" noChangeAspect="1"/>
          </p:cNvPicPr>
          <p:nvPr>
            <p:ph idx="1"/>
          </p:nvPr>
        </p:nvPicPr>
        <p:blipFill>
          <a:blip r:embed="rId2"/>
          <a:stretch>
            <a:fillRect/>
          </a:stretch>
        </p:blipFill>
        <p:spPr>
          <a:xfrm>
            <a:off x="1723138" y="2341563"/>
            <a:ext cx="8745724" cy="3633787"/>
          </a:xfrm>
          <a:prstGeom prst="rect">
            <a:avLst/>
          </a:prstGeom>
        </p:spPr>
      </p:pic>
    </p:spTree>
    <p:extLst>
      <p:ext uri="{BB962C8B-B14F-4D97-AF65-F5344CB8AC3E}">
        <p14:creationId xmlns:p14="http://schemas.microsoft.com/office/powerpoint/2010/main" val="2498984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8735DFA-788A-4F34-837D-C41830A57ECF}"/>
              </a:ext>
            </a:extLst>
          </p:cNvPr>
          <p:cNvSpPr>
            <a:spLocks noGrp="1"/>
          </p:cNvSpPr>
          <p:nvPr>
            <p:ph type="title"/>
          </p:nvPr>
        </p:nvSpPr>
        <p:spPr>
          <a:xfrm>
            <a:off x="584200" y="1524001"/>
            <a:ext cx="3412067" cy="4281888"/>
          </a:xfrm>
        </p:spPr>
        <p:txBody>
          <a:bodyPr vert="horz" lIns="91440" tIns="45720" rIns="91440" bIns="45720" rtlCol="0" anchor="b">
            <a:noAutofit/>
          </a:bodyPr>
          <a:lstStyle/>
          <a:p>
            <a:br>
              <a:rPr lang="en-US" sz="1800" b="1" dirty="0">
                <a:solidFill>
                  <a:schemeClr val="bg1"/>
                </a:solidFill>
                <a:latin typeface="+mn-lt"/>
              </a:rPr>
            </a:br>
            <a:br>
              <a:rPr lang="en-US" sz="1800" b="1" dirty="0">
                <a:solidFill>
                  <a:schemeClr val="bg1"/>
                </a:solidFill>
                <a:latin typeface="+mn-lt"/>
              </a:rPr>
            </a:br>
            <a:r>
              <a:rPr lang="en-US" sz="2400" b="1" dirty="0" err="1">
                <a:solidFill>
                  <a:schemeClr val="bg1"/>
                </a:solidFill>
                <a:latin typeface="+mn-lt"/>
              </a:rPr>
              <a:t>ROLLBACK</a:t>
            </a:r>
            <a:r>
              <a:rPr lang="en-US" sz="2400" b="1" dirty="0">
                <a:solidFill>
                  <a:schemeClr val="bg1"/>
                </a:solidFill>
                <a:latin typeface="+mn-lt"/>
              </a:rPr>
              <a:t> is the SQL command that is used for reverting changes performed by a transaction. When a ROLLBACK command is issued it reverts all the changes since last COMMIT or ROLLBACK.</a:t>
            </a:r>
            <a:endParaRPr lang="en-US" sz="1800" b="1" dirty="0">
              <a:solidFill>
                <a:schemeClr val="bg1"/>
              </a:solidFill>
              <a:latin typeface="+mn-lt"/>
            </a:endParaRPr>
          </a:p>
        </p:txBody>
      </p:sp>
      <p:pic>
        <p:nvPicPr>
          <p:cNvPr id="7" name="Content Placeholder 6">
            <a:extLst>
              <a:ext uri="{FF2B5EF4-FFF2-40B4-BE49-F238E27FC236}">
                <a16:creationId xmlns:a16="http://schemas.microsoft.com/office/drawing/2014/main" id="{4812773C-6FF6-4604-9921-48DFBB890FD8}"/>
              </a:ext>
            </a:extLst>
          </p:cNvPr>
          <p:cNvPicPr>
            <a:picLocks noGrp="1" noChangeAspect="1"/>
          </p:cNvPicPr>
          <p:nvPr>
            <p:ph idx="1"/>
          </p:nvPr>
        </p:nvPicPr>
        <p:blipFill>
          <a:blip r:embed="rId2"/>
          <a:stretch>
            <a:fillRect/>
          </a:stretch>
        </p:blipFill>
        <p:spPr>
          <a:xfrm>
            <a:off x="4765053" y="1142460"/>
            <a:ext cx="6764864" cy="4549371"/>
          </a:xfrm>
          <a:prstGeom prst="rect">
            <a:avLst/>
          </a:prstGeom>
        </p:spPr>
      </p:pic>
    </p:spTree>
    <p:extLst>
      <p:ext uri="{BB962C8B-B14F-4D97-AF65-F5344CB8AC3E}">
        <p14:creationId xmlns:p14="http://schemas.microsoft.com/office/powerpoint/2010/main" val="4190226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5DFA-788A-4F34-837D-C41830A57ECF}"/>
              </a:ext>
            </a:extLst>
          </p:cNvPr>
          <p:cNvSpPr>
            <a:spLocks noGrp="1"/>
          </p:cNvSpPr>
          <p:nvPr>
            <p:ph type="title"/>
          </p:nvPr>
        </p:nvSpPr>
        <p:spPr>
          <a:xfrm>
            <a:off x="601255" y="702155"/>
            <a:ext cx="3409783" cy="1300365"/>
          </a:xfrm>
        </p:spPr>
        <p:txBody>
          <a:bodyPr>
            <a:normAutofit/>
          </a:bodyPr>
          <a:lstStyle/>
          <a:p>
            <a:r>
              <a:rPr lang="en-US" dirty="0" err="1">
                <a:solidFill>
                  <a:srgbClr val="FFFFFF"/>
                </a:solidFill>
              </a:rPr>
              <a:t>Savepoint</a:t>
            </a:r>
            <a:endParaRPr lang="en-US" dirty="0">
              <a:solidFill>
                <a:srgbClr val="FFFFFF"/>
              </a:solidFill>
            </a:endParaRPr>
          </a:p>
        </p:txBody>
      </p:sp>
      <p:sp>
        <p:nvSpPr>
          <p:cNvPr id="8" name="Content Placeholder 7">
            <a:extLst>
              <a:ext uri="{FF2B5EF4-FFF2-40B4-BE49-F238E27FC236}">
                <a16:creationId xmlns:a16="http://schemas.microsoft.com/office/drawing/2014/main" id="{57C2B2FA-4A20-45F8-815A-CFB12E91BA93}"/>
              </a:ext>
            </a:extLst>
          </p:cNvPr>
          <p:cNvSpPr>
            <a:spLocks noGrp="1"/>
          </p:cNvSpPr>
          <p:nvPr>
            <p:ph idx="1"/>
          </p:nvPr>
        </p:nvSpPr>
        <p:spPr>
          <a:xfrm>
            <a:off x="601255" y="2177142"/>
            <a:ext cx="3409782" cy="3823607"/>
          </a:xfrm>
        </p:spPr>
        <p:txBody>
          <a:bodyPr>
            <a:normAutofit/>
          </a:bodyPr>
          <a:lstStyle/>
          <a:p>
            <a:r>
              <a:rPr lang="en-US" dirty="0"/>
              <a:t>A SAVEPOINT is a point in a transaction in which you can roll the transaction back to a certain point without rolling back the entire transaction.</a:t>
            </a:r>
            <a:endParaRPr lang="en-US" dirty="0">
              <a:solidFill>
                <a:srgbClr val="FFFFFF"/>
              </a:solidFill>
            </a:endParaRPr>
          </a:p>
        </p:txBody>
      </p:sp>
      <p:pic>
        <p:nvPicPr>
          <p:cNvPr id="4" name="Content Placeholder 3">
            <a:extLst>
              <a:ext uri="{FF2B5EF4-FFF2-40B4-BE49-F238E27FC236}">
                <a16:creationId xmlns:a16="http://schemas.microsoft.com/office/drawing/2014/main" id="{1CFEA398-1B47-43E4-AF63-52737592F7C3}"/>
              </a:ext>
            </a:extLst>
          </p:cNvPr>
          <p:cNvPicPr>
            <a:picLocks noChangeAspect="1"/>
          </p:cNvPicPr>
          <p:nvPr/>
        </p:nvPicPr>
        <p:blipFill>
          <a:blip r:embed="rId2"/>
          <a:stretch>
            <a:fillRect/>
          </a:stretch>
        </p:blipFill>
        <p:spPr>
          <a:xfrm>
            <a:off x="4592231" y="1148819"/>
            <a:ext cx="6831503" cy="4542949"/>
          </a:xfrm>
          <a:prstGeom prst="rect">
            <a:avLst/>
          </a:prstGeom>
        </p:spPr>
      </p:pic>
    </p:spTree>
    <p:extLst>
      <p:ext uri="{BB962C8B-B14F-4D97-AF65-F5344CB8AC3E}">
        <p14:creationId xmlns:p14="http://schemas.microsoft.com/office/powerpoint/2010/main" val="339334971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8735DFA-788A-4F34-837D-C41830A57ECF}"/>
              </a:ext>
            </a:extLst>
          </p:cNvPr>
          <p:cNvSpPr>
            <a:spLocks noGrp="1"/>
          </p:cNvSpPr>
          <p:nvPr>
            <p:ph type="title"/>
          </p:nvPr>
        </p:nvSpPr>
        <p:spPr>
          <a:xfrm>
            <a:off x="584200" y="1524001"/>
            <a:ext cx="3412067" cy="1512759"/>
          </a:xfrm>
        </p:spPr>
        <p:txBody>
          <a:bodyPr vert="horz" lIns="91440" tIns="45720" rIns="91440" bIns="45720" rtlCol="0" anchor="b">
            <a:normAutofit/>
          </a:bodyPr>
          <a:lstStyle/>
          <a:p>
            <a:r>
              <a:rPr lang="en-US" sz="3600" dirty="0">
                <a:solidFill>
                  <a:srgbClr val="FFFFFF"/>
                </a:solidFill>
              </a:rPr>
              <a:t>Lock the table</a:t>
            </a:r>
          </a:p>
        </p:txBody>
      </p:sp>
      <p:pic>
        <p:nvPicPr>
          <p:cNvPr id="4" name="Content Placeholder 3">
            <a:extLst>
              <a:ext uri="{FF2B5EF4-FFF2-40B4-BE49-F238E27FC236}">
                <a16:creationId xmlns:a16="http://schemas.microsoft.com/office/drawing/2014/main" id="{0A62E3B5-2B9D-4091-9643-701FAE70469E}"/>
              </a:ext>
            </a:extLst>
          </p:cNvPr>
          <p:cNvPicPr>
            <a:picLocks noGrp="1" noChangeAspect="1"/>
          </p:cNvPicPr>
          <p:nvPr>
            <p:ph idx="1"/>
          </p:nvPr>
        </p:nvPicPr>
        <p:blipFill>
          <a:blip r:embed="rId2"/>
          <a:stretch>
            <a:fillRect/>
          </a:stretch>
        </p:blipFill>
        <p:spPr>
          <a:xfrm>
            <a:off x="4765053" y="1759754"/>
            <a:ext cx="6764864" cy="3314783"/>
          </a:xfrm>
          <a:prstGeom prst="rect">
            <a:avLst/>
          </a:prstGeom>
        </p:spPr>
      </p:pic>
    </p:spTree>
    <p:extLst>
      <p:ext uri="{BB962C8B-B14F-4D97-AF65-F5344CB8AC3E}">
        <p14:creationId xmlns:p14="http://schemas.microsoft.com/office/powerpoint/2010/main" val="31579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2036AC3-F138-4FB2-BE1E-93F657E235C6}"/>
              </a:ext>
            </a:extLst>
          </p:cNvPr>
          <p:cNvSpPr>
            <a:spLocks noGrp="1"/>
          </p:cNvSpPr>
          <p:nvPr>
            <p:ph type="title"/>
          </p:nvPr>
        </p:nvSpPr>
        <p:spPr>
          <a:xfrm>
            <a:off x="583101" y="752821"/>
            <a:ext cx="3412067" cy="3478384"/>
          </a:xfrm>
        </p:spPr>
        <p:txBody>
          <a:bodyPr vert="horz" lIns="91440" tIns="45720" rIns="91440" bIns="45720" rtlCol="0" anchor="b">
            <a:normAutofit/>
          </a:bodyPr>
          <a:lstStyle/>
          <a:p>
            <a:r>
              <a:rPr lang="en-US" sz="3600" dirty="0">
                <a:solidFill>
                  <a:srgbClr val="FFFFFF"/>
                </a:solidFill>
              </a:rPr>
              <a:t>Unlock the tables</a:t>
            </a:r>
          </a:p>
        </p:txBody>
      </p:sp>
      <p:pic>
        <p:nvPicPr>
          <p:cNvPr id="4" name="Content Placeholder 3">
            <a:extLst>
              <a:ext uri="{FF2B5EF4-FFF2-40B4-BE49-F238E27FC236}">
                <a16:creationId xmlns:a16="http://schemas.microsoft.com/office/drawing/2014/main" id="{E749A522-5F29-48F2-93EF-E671DE50659A}"/>
              </a:ext>
            </a:extLst>
          </p:cNvPr>
          <p:cNvPicPr>
            <a:picLocks noGrp="1" noChangeAspect="1"/>
          </p:cNvPicPr>
          <p:nvPr>
            <p:ph idx="1"/>
          </p:nvPr>
        </p:nvPicPr>
        <p:blipFill>
          <a:blip r:embed="rId2"/>
          <a:stretch>
            <a:fillRect/>
          </a:stretch>
        </p:blipFill>
        <p:spPr>
          <a:xfrm>
            <a:off x="4765053" y="2368592"/>
            <a:ext cx="6764864" cy="2097107"/>
          </a:xfrm>
          <a:prstGeom prst="rect">
            <a:avLst/>
          </a:prstGeom>
        </p:spPr>
      </p:pic>
    </p:spTree>
    <p:extLst>
      <p:ext uri="{BB962C8B-B14F-4D97-AF65-F5344CB8AC3E}">
        <p14:creationId xmlns:p14="http://schemas.microsoft.com/office/powerpoint/2010/main" val="226967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705745" y="980660"/>
            <a:ext cx="6792657" cy="4878137"/>
          </a:xfrm>
        </p:spPr>
        <p:txBody>
          <a:bodyPr anchor="ctr">
            <a:normAutofit/>
          </a:bodyPr>
          <a:lstStyle/>
          <a:p>
            <a:pPr algn="ctr"/>
            <a:r>
              <a:rPr lang="en-US" sz="4800" dirty="0">
                <a:solidFill>
                  <a:schemeClr val="tx2"/>
                </a:solidFill>
              </a:rPr>
              <a:t>Stored Procedures</a:t>
            </a:r>
          </a:p>
        </p:txBody>
      </p:sp>
      <p:sp>
        <p:nvSpPr>
          <p:cNvPr id="10" name="Rectangle 9">
            <a:extLst>
              <a:ext uri="{FF2B5EF4-FFF2-40B4-BE49-F238E27FC236}">
                <a16:creationId xmlns:a16="http://schemas.microsoft.com/office/drawing/2014/main" id="{1A75B5EE-3124-4314-90F7-8D9AFE941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0129C37-C465-4475-927F-B861932A3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543430-EE6C-4636-9ABA-04151654F482}"/>
              </a:ext>
            </a:extLst>
          </p:cNvPr>
          <p:cNvSpPr>
            <a:spLocks noGrp="1"/>
          </p:cNvSpPr>
          <p:nvPr>
            <p:ph idx="1"/>
          </p:nvPr>
        </p:nvSpPr>
        <p:spPr>
          <a:xfrm>
            <a:off x="8119870" y="1046922"/>
            <a:ext cx="3164356" cy="4811877"/>
          </a:xfrm>
        </p:spPr>
        <p:txBody>
          <a:bodyPr>
            <a:normAutofit/>
          </a:bodyPr>
          <a:lstStyle/>
          <a:p>
            <a:pPr marL="0" indent="0">
              <a:buNone/>
            </a:pPr>
            <a:endParaRPr lang="en-US" b="1" dirty="0"/>
          </a:p>
          <a:p>
            <a:r>
              <a:rPr lang="en-US" dirty="0"/>
              <a:t>A stored procedure is a subroutine available to applications that access a relational database management system. Such procedures are stored in the database data dictionary. </a:t>
            </a:r>
          </a:p>
        </p:txBody>
      </p:sp>
      <p:sp>
        <p:nvSpPr>
          <p:cNvPr id="14" name="Rectangle 13">
            <a:extLst>
              <a:ext uri="{FF2B5EF4-FFF2-40B4-BE49-F238E27FC236}">
                <a16:creationId xmlns:a16="http://schemas.microsoft.com/office/drawing/2014/main" id="{8F92C143-3594-4735-B621-397DDDA5F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4F560E9-CCDC-4F8F-BA20-41F114098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6311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581192" y="138631"/>
            <a:ext cx="11029616" cy="1188720"/>
          </a:xfrm>
        </p:spPr>
        <p:txBody>
          <a:bodyPr/>
          <a:lstStyle/>
          <a:p>
            <a:r>
              <a:rPr lang="en-US" dirty="0"/>
              <a:t>Procedure to calculate total amount</a:t>
            </a:r>
          </a:p>
        </p:txBody>
      </p:sp>
      <p:pic>
        <p:nvPicPr>
          <p:cNvPr id="4" name="Content Placeholder 3">
            <a:extLst>
              <a:ext uri="{FF2B5EF4-FFF2-40B4-BE49-F238E27FC236}">
                <a16:creationId xmlns:a16="http://schemas.microsoft.com/office/drawing/2014/main" id="{53DE23CE-FEE6-4FA6-8B9F-7BFABBE2767B}"/>
              </a:ext>
            </a:extLst>
          </p:cNvPr>
          <p:cNvPicPr>
            <a:picLocks noGrp="1" noChangeAspect="1"/>
          </p:cNvPicPr>
          <p:nvPr>
            <p:ph idx="1"/>
          </p:nvPr>
        </p:nvPicPr>
        <p:blipFill>
          <a:blip r:embed="rId2"/>
          <a:stretch>
            <a:fillRect/>
          </a:stretch>
        </p:blipFill>
        <p:spPr>
          <a:xfrm>
            <a:off x="797387" y="1537207"/>
            <a:ext cx="9839325" cy="2095500"/>
          </a:xfrm>
          <a:prstGeom prst="rect">
            <a:avLst/>
          </a:prstGeom>
        </p:spPr>
      </p:pic>
      <p:sp>
        <p:nvSpPr>
          <p:cNvPr id="5" name="Rectangle 4">
            <a:extLst>
              <a:ext uri="{FF2B5EF4-FFF2-40B4-BE49-F238E27FC236}">
                <a16:creationId xmlns:a16="http://schemas.microsoft.com/office/drawing/2014/main" id="{F8096331-8593-445F-B17B-504341C3E5F1}"/>
              </a:ext>
            </a:extLst>
          </p:cNvPr>
          <p:cNvSpPr/>
          <p:nvPr/>
        </p:nvSpPr>
        <p:spPr>
          <a:xfrm>
            <a:off x="3059743" y="3974585"/>
            <a:ext cx="4711546" cy="369332"/>
          </a:xfrm>
          <a:prstGeom prst="rect">
            <a:avLst/>
          </a:prstGeom>
        </p:spPr>
        <p:txBody>
          <a:bodyPr wrap="none">
            <a:spAutoFit/>
          </a:bodyPr>
          <a:lstStyle/>
          <a:p>
            <a:r>
              <a:rPr lang="en-US" b="1" dirty="0"/>
              <a:t>CALL `shopping`.`</a:t>
            </a:r>
            <a:r>
              <a:rPr lang="en-US" b="1" dirty="0" err="1"/>
              <a:t>Cal_TotalAmt</a:t>
            </a:r>
            <a:r>
              <a:rPr lang="en-US" b="1" dirty="0"/>
              <a:t>`('OR002');</a:t>
            </a:r>
          </a:p>
        </p:txBody>
      </p:sp>
      <p:pic>
        <p:nvPicPr>
          <p:cNvPr id="6" name="Picture 5">
            <a:extLst>
              <a:ext uri="{FF2B5EF4-FFF2-40B4-BE49-F238E27FC236}">
                <a16:creationId xmlns:a16="http://schemas.microsoft.com/office/drawing/2014/main" id="{390FC5A3-7791-414C-AB1F-13F9172DF0E2}"/>
              </a:ext>
            </a:extLst>
          </p:cNvPr>
          <p:cNvPicPr>
            <a:picLocks noChangeAspect="1"/>
          </p:cNvPicPr>
          <p:nvPr/>
        </p:nvPicPr>
        <p:blipFill>
          <a:blip r:embed="rId3"/>
          <a:stretch>
            <a:fillRect/>
          </a:stretch>
        </p:blipFill>
        <p:spPr>
          <a:xfrm>
            <a:off x="2321553" y="5424460"/>
            <a:ext cx="5355460" cy="778033"/>
          </a:xfrm>
          <a:prstGeom prst="rect">
            <a:avLst/>
          </a:prstGeom>
        </p:spPr>
      </p:pic>
    </p:spTree>
    <p:extLst>
      <p:ext uri="{BB962C8B-B14F-4D97-AF65-F5344CB8AC3E}">
        <p14:creationId xmlns:p14="http://schemas.microsoft.com/office/powerpoint/2010/main" val="314408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5483D-D505-4D4B-8416-5300E4BA2B7C}"/>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Introduction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E31455B-3467-4F9B-9CDF-ABBC2D4EE6E5}"/>
              </a:ext>
            </a:extLst>
          </p:cNvPr>
          <p:cNvSpPr>
            <a:spLocks noGrp="1"/>
          </p:cNvSpPr>
          <p:nvPr>
            <p:ph idx="1"/>
          </p:nvPr>
        </p:nvSpPr>
        <p:spPr>
          <a:xfrm>
            <a:off x="5117586" y="1124998"/>
            <a:ext cx="6143248" cy="4608003"/>
          </a:xfrm>
        </p:spPr>
        <p:txBody>
          <a:bodyPr>
            <a:normAutofit/>
          </a:bodyPr>
          <a:lstStyle/>
          <a:p>
            <a:r>
              <a:rPr lang="en-US" sz="2000"/>
              <a:t>In the presentation, we will go through the basic SQL implementation of Functions, Procedures, Subqueries, Triggers and views.</a:t>
            </a:r>
          </a:p>
          <a:p>
            <a:endParaRPr lang="en-US" sz="2000"/>
          </a:p>
        </p:txBody>
      </p:sp>
    </p:spTree>
    <p:extLst>
      <p:ext uri="{BB962C8B-B14F-4D97-AF65-F5344CB8AC3E}">
        <p14:creationId xmlns:p14="http://schemas.microsoft.com/office/powerpoint/2010/main" val="331099224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26B1B5A-2A6E-4C31-BE80-14804AFBE64C}"/>
              </a:ext>
            </a:extLst>
          </p:cNvPr>
          <p:cNvPicPr>
            <a:picLocks noGrp="1" noChangeAspect="1"/>
          </p:cNvPicPr>
          <p:nvPr>
            <p:ph idx="1"/>
          </p:nvPr>
        </p:nvPicPr>
        <p:blipFill>
          <a:blip r:embed="rId2"/>
          <a:stretch>
            <a:fillRect/>
          </a:stretch>
        </p:blipFill>
        <p:spPr>
          <a:xfrm>
            <a:off x="441139" y="1765848"/>
            <a:ext cx="5331481" cy="986323"/>
          </a:xfrm>
          <a:prstGeom prst="rect">
            <a:avLst/>
          </a:prstGeom>
        </p:spPr>
      </p:pic>
      <p:cxnSp>
        <p:nvCxnSpPr>
          <p:cNvPr id="22" name="Straight Connector 21">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19756AE-0981-4D12-867A-661B682732E1}"/>
              </a:ext>
            </a:extLst>
          </p:cNvPr>
          <p:cNvPicPr>
            <a:picLocks noChangeAspect="1"/>
          </p:cNvPicPr>
          <p:nvPr/>
        </p:nvPicPr>
        <p:blipFill>
          <a:blip r:embed="rId3"/>
          <a:stretch>
            <a:fillRect/>
          </a:stretch>
        </p:blipFill>
        <p:spPr>
          <a:xfrm>
            <a:off x="6417735" y="1192714"/>
            <a:ext cx="5331478" cy="2132591"/>
          </a:xfrm>
          <a:prstGeom prst="rect">
            <a:avLst/>
          </a:prstGeom>
        </p:spPr>
      </p:pic>
      <p:sp>
        <p:nvSpPr>
          <p:cNvPr id="24" name="Rectangle 23">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chemeClr val="tx1"/>
                </a:solidFill>
              </a:rPr>
              <a:t>Procedure to update the invoice</a:t>
            </a:r>
          </a:p>
        </p:txBody>
      </p:sp>
    </p:spTree>
    <p:extLst>
      <p:ext uri="{BB962C8B-B14F-4D97-AF65-F5344CB8AC3E}">
        <p14:creationId xmlns:p14="http://schemas.microsoft.com/office/powerpoint/2010/main" val="96191860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Triggers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543430-EE6C-4636-9ABA-04151654F482}"/>
              </a:ext>
            </a:extLst>
          </p:cNvPr>
          <p:cNvSpPr>
            <a:spLocks noGrp="1"/>
          </p:cNvSpPr>
          <p:nvPr>
            <p:ph idx="1"/>
          </p:nvPr>
        </p:nvSpPr>
        <p:spPr>
          <a:xfrm>
            <a:off x="5117586" y="1124998"/>
            <a:ext cx="6143248" cy="4608003"/>
          </a:xfrm>
        </p:spPr>
        <p:txBody>
          <a:bodyPr>
            <a:normAutofit/>
          </a:bodyPr>
          <a:lstStyle/>
          <a:p>
            <a:r>
              <a:rPr lang="en-US" sz="2000" dirty="0"/>
              <a:t>A </a:t>
            </a:r>
            <a:r>
              <a:rPr lang="en-US" sz="2000" b="1" dirty="0"/>
              <a:t>trigger</a:t>
            </a:r>
            <a:r>
              <a:rPr lang="en-US" sz="2000" dirty="0"/>
              <a:t> is a stored procedure in database which automatically invokes whenever a special event in the database occurs. For example, a </a:t>
            </a:r>
            <a:r>
              <a:rPr lang="en-US" sz="2000" b="1" dirty="0"/>
              <a:t>trigger</a:t>
            </a:r>
            <a:r>
              <a:rPr lang="en-US" sz="2000" dirty="0"/>
              <a:t> can be invoked when a row is inserted into a specified table or when certain table columns are being updated.</a:t>
            </a:r>
          </a:p>
        </p:txBody>
      </p:sp>
    </p:spTree>
    <p:extLst>
      <p:ext uri="{BB962C8B-B14F-4D97-AF65-F5344CB8AC3E}">
        <p14:creationId xmlns:p14="http://schemas.microsoft.com/office/powerpoint/2010/main" val="36509110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p:txBody>
          <a:bodyPr/>
          <a:lstStyle/>
          <a:p>
            <a:r>
              <a:rPr lang="en-US" dirty="0"/>
              <a:t>Insert and update trigger</a:t>
            </a:r>
          </a:p>
        </p:txBody>
      </p:sp>
      <p:pic>
        <p:nvPicPr>
          <p:cNvPr id="4" name="Content Placeholder 3">
            <a:extLst>
              <a:ext uri="{FF2B5EF4-FFF2-40B4-BE49-F238E27FC236}">
                <a16:creationId xmlns:a16="http://schemas.microsoft.com/office/drawing/2014/main" id="{9442612F-C4F5-4567-8F5C-DE1890C32997}"/>
              </a:ext>
            </a:extLst>
          </p:cNvPr>
          <p:cNvPicPr>
            <a:picLocks noGrp="1" noChangeAspect="1"/>
          </p:cNvPicPr>
          <p:nvPr>
            <p:ph idx="1"/>
          </p:nvPr>
        </p:nvPicPr>
        <p:blipFill>
          <a:blip r:embed="rId2"/>
          <a:stretch>
            <a:fillRect/>
          </a:stretch>
        </p:blipFill>
        <p:spPr>
          <a:xfrm>
            <a:off x="1675742" y="2341563"/>
            <a:ext cx="8840515" cy="3633787"/>
          </a:xfrm>
          <a:prstGeom prst="rect">
            <a:avLst/>
          </a:prstGeom>
        </p:spPr>
      </p:pic>
    </p:spTree>
    <p:extLst>
      <p:ext uri="{BB962C8B-B14F-4D97-AF65-F5344CB8AC3E}">
        <p14:creationId xmlns:p14="http://schemas.microsoft.com/office/powerpoint/2010/main" val="2686264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66E-F085-473D-9600-E11517929C85}"/>
              </a:ext>
            </a:extLst>
          </p:cNvPr>
          <p:cNvSpPr>
            <a:spLocks noGrp="1"/>
          </p:cNvSpPr>
          <p:nvPr>
            <p:ph type="title"/>
          </p:nvPr>
        </p:nvSpPr>
        <p:spPr/>
        <p:txBody>
          <a:bodyPr/>
          <a:lstStyle/>
          <a:p>
            <a:r>
              <a:rPr lang="en-US" dirty="0"/>
              <a:t>Trigger to set the date</a:t>
            </a:r>
          </a:p>
        </p:txBody>
      </p:sp>
      <p:pic>
        <p:nvPicPr>
          <p:cNvPr id="4" name="Content Placeholder 3">
            <a:extLst>
              <a:ext uri="{FF2B5EF4-FFF2-40B4-BE49-F238E27FC236}">
                <a16:creationId xmlns:a16="http://schemas.microsoft.com/office/drawing/2014/main" id="{A21D8D84-3EA8-4B38-9FFF-25FBD8751A45}"/>
              </a:ext>
            </a:extLst>
          </p:cNvPr>
          <p:cNvPicPr>
            <a:picLocks noGrp="1" noChangeAspect="1"/>
          </p:cNvPicPr>
          <p:nvPr>
            <p:ph idx="1"/>
          </p:nvPr>
        </p:nvPicPr>
        <p:blipFill>
          <a:blip r:embed="rId2"/>
          <a:stretch>
            <a:fillRect/>
          </a:stretch>
        </p:blipFill>
        <p:spPr>
          <a:xfrm>
            <a:off x="2081212" y="3148806"/>
            <a:ext cx="8029575" cy="2019300"/>
          </a:xfrm>
          <a:prstGeom prst="rect">
            <a:avLst/>
          </a:prstGeom>
        </p:spPr>
      </p:pic>
    </p:spTree>
    <p:extLst>
      <p:ext uri="{BB962C8B-B14F-4D97-AF65-F5344CB8AC3E}">
        <p14:creationId xmlns:p14="http://schemas.microsoft.com/office/powerpoint/2010/main" val="365006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411F3-E018-4428-9C2B-64A4DC570233}"/>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view</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E8932C-DD7A-4B23-A30D-29A1006227E6}"/>
              </a:ext>
            </a:extLst>
          </p:cNvPr>
          <p:cNvSpPr>
            <a:spLocks noGrp="1"/>
          </p:cNvSpPr>
          <p:nvPr>
            <p:ph idx="1"/>
          </p:nvPr>
        </p:nvSpPr>
        <p:spPr>
          <a:xfrm>
            <a:off x="5117586" y="1124998"/>
            <a:ext cx="6143248" cy="4608003"/>
          </a:xfrm>
        </p:spPr>
        <p:txBody>
          <a:bodyPr>
            <a:normAutofit/>
          </a:bodyPr>
          <a:lstStyle/>
          <a:p>
            <a:r>
              <a:rPr lang="en-US" sz="2000" dirty="0"/>
              <a:t>In a database, a view is the result set of a stored query on the data, which the database users can query just as they would in a persistent database collection object. This pre-established query command is kept in the database dictionary.</a:t>
            </a:r>
          </a:p>
        </p:txBody>
      </p:sp>
    </p:spTree>
    <p:extLst>
      <p:ext uri="{BB962C8B-B14F-4D97-AF65-F5344CB8AC3E}">
        <p14:creationId xmlns:p14="http://schemas.microsoft.com/office/powerpoint/2010/main" val="531146091"/>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9D9F416B-5AAA-431D-80BB-EBFD8E19F7B0}"/>
              </a:ext>
            </a:extLst>
          </p:cNvPr>
          <p:cNvPicPr>
            <a:picLocks noChangeAspect="1"/>
          </p:cNvPicPr>
          <p:nvPr/>
        </p:nvPicPr>
        <p:blipFill>
          <a:blip r:embed="rId2"/>
          <a:stretch>
            <a:fillRect/>
          </a:stretch>
        </p:blipFill>
        <p:spPr>
          <a:xfrm>
            <a:off x="441139" y="1425966"/>
            <a:ext cx="5331481" cy="1666087"/>
          </a:xfrm>
          <a:prstGeom prst="rect">
            <a:avLst/>
          </a:prstGeom>
        </p:spPr>
      </p:pic>
      <p:cxnSp>
        <p:nvCxnSpPr>
          <p:cNvPr id="14" name="Straight Connector 13">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590A69E-93D2-41CF-8520-48805AF6D550}"/>
              </a:ext>
            </a:extLst>
          </p:cNvPr>
          <p:cNvPicPr>
            <a:picLocks noChangeAspect="1"/>
          </p:cNvPicPr>
          <p:nvPr/>
        </p:nvPicPr>
        <p:blipFill>
          <a:blip r:embed="rId3"/>
          <a:stretch>
            <a:fillRect/>
          </a:stretch>
        </p:blipFill>
        <p:spPr>
          <a:xfrm>
            <a:off x="6417735" y="1392645"/>
            <a:ext cx="5331478" cy="1732730"/>
          </a:xfrm>
          <a:prstGeom prst="rect">
            <a:avLst/>
          </a:prstGeom>
        </p:spPr>
      </p:pic>
      <p:sp>
        <p:nvSpPr>
          <p:cNvPr id="16" name="Rectangle 1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0411F3-E018-4428-9C2B-64A4DC570233}"/>
              </a:ext>
            </a:extLst>
          </p:cNvPr>
          <p:cNvSpPr>
            <a:spLocks noGrp="1"/>
          </p:cNvSpPr>
          <p:nvPr>
            <p:ph type="title"/>
          </p:nvPr>
        </p:nvSpPr>
        <p:spPr>
          <a:xfrm>
            <a:off x="679600" y="4596992"/>
            <a:ext cx="9340700" cy="1607013"/>
          </a:xfrm>
        </p:spPr>
        <p:txBody>
          <a:bodyPr anchor="ctr">
            <a:normAutofit/>
          </a:bodyPr>
          <a:lstStyle/>
          <a:p>
            <a:r>
              <a:rPr lang="en-US" sz="3100" dirty="0">
                <a:solidFill>
                  <a:srgbClr val="FFFFFF"/>
                </a:solidFill>
              </a:rPr>
              <a:t>Simple view for unapproved posts</a:t>
            </a:r>
          </a:p>
        </p:txBody>
      </p:sp>
      <p:sp>
        <p:nvSpPr>
          <p:cNvPr id="9" name="Content Placeholder 8">
            <a:extLst>
              <a:ext uri="{FF2B5EF4-FFF2-40B4-BE49-F238E27FC236}">
                <a16:creationId xmlns:a16="http://schemas.microsoft.com/office/drawing/2014/main" id="{42E40852-3A2D-4D5A-AEDD-E4C820DFAEF2}"/>
              </a:ext>
            </a:extLst>
          </p:cNvPr>
          <p:cNvSpPr>
            <a:spLocks noGrp="1"/>
          </p:cNvSpPr>
          <p:nvPr>
            <p:ph idx="1"/>
          </p:nvPr>
        </p:nvSpPr>
        <p:spPr>
          <a:xfrm>
            <a:off x="4271491" y="4596992"/>
            <a:ext cx="7240909" cy="1607012"/>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801608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7CE35ED-E2D8-4F89-9C4F-F20183A09693}"/>
              </a:ext>
            </a:extLst>
          </p:cNvPr>
          <p:cNvPicPr>
            <a:picLocks noGrp="1" noChangeAspect="1"/>
          </p:cNvPicPr>
          <p:nvPr>
            <p:ph idx="1"/>
          </p:nvPr>
        </p:nvPicPr>
        <p:blipFill>
          <a:blip r:embed="rId2"/>
          <a:stretch>
            <a:fillRect/>
          </a:stretch>
        </p:blipFill>
        <p:spPr>
          <a:xfrm>
            <a:off x="441139" y="1390755"/>
            <a:ext cx="5463895" cy="2034709"/>
          </a:xfrm>
          <a:prstGeom prst="rect">
            <a:avLst/>
          </a:prstGeom>
        </p:spPr>
      </p:pic>
      <p:cxnSp>
        <p:nvCxnSpPr>
          <p:cNvPr id="21" name="Straight Connector 20">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1DF989B-6EF1-4378-AA29-ADC455CF1020}"/>
              </a:ext>
            </a:extLst>
          </p:cNvPr>
          <p:cNvPicPr>
            <a:picLocks noChangeAspect="1"/>
          </p:cNvPicPr>
          <p:nvPr/>
        </p:nvPicPr>
        <p:blipFill>
          <a:blip r:embed="rId3"/>
          <a:stretch>
            <a:fillRect/>
          </a:stretch>
        </p:blipFill>
        <p:spPr>
          <a:xfrm>
            <a:off x="7183930" y="1489323"/>
            <a:ext cx="3641917" cy="1839861"/>
          </a:xfrm>
          <a:prstGeom prst="rect">
            <a:avLst/>
          </a:prstGeom>
        </p:spPr>
      </p:pic>
      <p:sp>
        <p:nvSpPr>
          <p:cNvPr id="23" name="Rectangle 2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0411F3-E018-4428-9C2B-64A4DC570233}"/>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chemeClr val="tx1"/>
                </a:solidFill>
              </a:rPr>
              <a:t>View for top 3 posts</a:t>
            </a:r>
          </a:p>
        </p:txBody>
      </p:sp>
    </p:spTree>
    <p:extLst>
      <p:ext uri="{BB962C8B-B14F-4D97-AF65-F5344CB8AC3E}">
        <p14:creationId xmlns:p14="http://schemas.microsoft.com/office/powerpoint/2010/main" val="293776002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11F3-E018-4428-9C2B-64A4DC570233}"/>
              </a:ext>
            </a:extLst>
          </p:cNvPr>
          <p:cNvSpPr>
            <a:spLocks noGrp="1"/>
          </p:cNvSpPr>
          <p:nvPr>
            <p:ph type="title"/>
          </p:nvPr>
        </p:nvSpPr>
        <p:spPr/>
        <p:txBody>
          <a:bodyPr>
            <a:normAutofit fontScale="90000"/>
          </a:bodyPr>
          <a:lstStyle/>
          <a:p>
            <a:r>
              <a:rPr lang="en-US" dirty="0"/>
              <a:t>View for product which is available more than 10 days</a:t>
            </a:r>
          </a:p>
        </p:txBody>
      </p:sp>
      <p:pic>
        <p:nvPicPr>
          <p:cNvPr id="4" name="Content Placeholder 3">
            <a:extLst>
              <a:ext uri="{FF2B5EF4-FFF2-40B4-BE49-F238E27FC236}">
                <a16:creationId xmlns:a16="http://schemas.microsoft.com/office/drawing/2014/main" id="{A3B54DEE-17CA-404B-A006-77CC15C754EE}"/>
              </a:ext>
            </a:extLst>
          </p:cNvPr>
          <p:cNvPicPr>
            <a:picLocks noGrp="1" noChangeAspect="1"/>
          </p:cNvPicPr>
          <p:nvPr>
            <p:ph idx="1"/>
          </p:nvPr>
        </p:nvPicPr>
        <p:blipFill>
          <a:blip r:embed="rId2"/>
          <a:stretch>
            <a:fillRect/>
          </a:stretch>
        </p:blipFill>
        <p:spPr>
          <a:xfrm>
            <a:off x="581025" y="3127620"/>
            <a:ext cx="11029950" cy="2061672"/>
          </a:xfrm>
          <a:prstGeom prst="rect">
            <a:avLst/>
          </a:prstGeom>
        </p:spPr>
      </p:pic>
    </p:spTree>
    <p:extLst>
      <p:ext uri="{BB962C8B-B14F-4D97-AF65-F5344CB8AC3E}">
        <p14:creationId xmlns:p14="http://schemas.microsoft.com/office/powerpoint/2010/main" val="195827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0411F3-E018-4428-9C2B-64A4DC57023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Backup</a:t>
            </a:r>
          </a:p>
        </p:txBody>
      </p:sp>
      <p:sp>
        <p:nvSpPr>
          <p:cNvPr id="7" name="Content Placeholder 2">
            <a:extLst>
              <a:ext uri="{FF2B5EF4-FFF2-40B4-BE49-F238E27FC236}">
                <a16:creationId xmlns:a16="http://schemas.microsoft.com/office/drawing/2014/main" id="{73E8932C-DD7A-4B23-A30D-29A1006227E6}"/>
              </a:ext>
            </a:extLst>
          </p:cNvPr>
          <p:cNvSpPr>
            <a:spLocks noGrp="1"/>
          </p:cNvSpPr>
          <p:nvPr>
            <p:ph idx="1"/>
          </p:nvPr>
        </p:nvSpPr>
        <p:spPr>
          <a:xfrm>
            <a:off x="4534935" y="1037968"/>
            <a:ext cx="6725899" cy="4820832"/>
          </a:xfrm>
        </p:spPr>
        <p:txBody>
          <a:bodyPr>
            <a:normAutofit/>
          </a:bodyPr>
          <a:lstStyle/>
          <a:p>
            <a:r>
              <a:rPr lang="en-US" sz="1800" b="1" dirty="0"/>
              <a:t>What does Backup do?</a:t>
            </a:r>
          </a:p>
          <a:p>
            <a:r>
              <a:rPr lang="en-US" sz="1800" b="1" dirty="0"/>
              <a:t>It copies the data or log records from a SQL Server database or its transaction log to a backup device, such as a disk, to create a data backup or log backup</a:t>
            </a:r>
          </a:p>
          <a:p>
            <a:endParaRPr lang="en-US" sz="1800" b="1" dirty="0"/>
          </a:p>
          <a:p>
            <a:endParaRPr lang="en-US" sz="1800" b="1" dirty="0"/>
          </a:p>
          <a:p>
            <a:r>
              <a:rPr lang="en-US" sz="1800" b="1" dirty="0"/>
              <a:t>What is the need for backup?</a:t>
            </a:r>
          </a:p>
          <a:p>
            <a:r>
              <a:rPr lang="en-US" sz="1800" b="1" dirty="0"/>
              <a:t>The main reason for data backup is to save important files if a system crash or hard drive failure occurs. There should be additional data backups if the original backups result in data corruption or hard drive failure.</a:t>
            </a:r>
          </a:p>
        </p:txBody>
      </p:sp>
    </p:spTree>
    <p:extLst>
      <p:ext uri="{BB962C8B-B14F-4D97-AF65-F5344CB8AC3E}">
        <p14:creationId xmlns:p14="http://schemas.microsoft.com/office/powerpoint/2010/main" val="831271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411F3-E018-4428-9C2B-64A4DC570233}"/>
              </a:ext>
            </a:extLst>
          </p:cNvPr>
          <p:cNvSpPr>
            <a:spLocks noGrp="1"/>
          </p:cNvSpPr>
          <p:nvPr>
            <p:ph type="title"/>
          </p:nvPr>
        </p:nvSpPr>
        <p:spPr>
          <a:xfrm>
            <a:off x="4241830" y="702156"/>
            <a:ext cx="7368978" cy="1188720"/>
          </a:xfrm>
        </p:spPr>
        <p:txBody>
          <a:bodyPr>
            <a:normAutofit/>
          </a:bodyPr>
          <a:lstStyle/>
          <a:p>
            <a:r>
              <a:rPr lang="en-US"/>
              <a:t>Types of backups</a:t>
            </a:r>
          </a:p>
        </p:txBody>
      </p:sp>
      <p:sp>
        <p:nvSpPr>
          <p:cNvPr id="52" name="Rectangle 44">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46">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48">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5" name="Graphic 39" descr="Database">
            <a:extLst>
              <a:ext uri="{FF2B5EF4-FFF2-40B4-BE49-F238E27FC236}">
                <a16:creationId xmlns:a16="http://schemas.microsoft.com/office/drawing/2014/main" id="{267A06AE-C1B6-413A-98B5-5F47E4371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6" name="Content Placeholder 2">
            <a:extLst>
              <a:ext uri="{FF2B5EF4-FFF2-40B4-BE49-F238E27FC236}">
                <a16:creationId xmlns:a16="http://schemas.microsoft.com/office/drawing/2014/main" id="{73E8932C-DD7A-4B23-A30D-29A1006227E6}"/>
              </a:ext>
            </a:extLst>
          </p:cNvPr>
          <p:cNvSpPr>
            <a:spLocks noGrp="1"/>
          </p:cNvSpPr>
          <p:nvPr>
            <p:ph idx="1"/>
          </p:nvPr>
        </p:nvSpPr>
        <p:spPr>
          <a:xfrm>
            <a:off x="4241829" y="2340864"/>
            <a:ext cx="7019005" cy="3634486"/>
          </a:xfrm>
        </p:spPr>
        <p:txBody>
          <a:bodyPr>
            <a:normAutofit/>
          </a:bodyPr>
          <a:lstStyle/>
          <a:p>
            <a:pPr>
              <a:lnSpc>
                <a:spcPct val="110000"/>
              </a:lnSpc>
            </a:pPr>
            <a:r>
              <a:rPr lang="en-US" b="1"/>
              <a:t>Full backup</a:t>
            </a:r>
            <a:br>
              <a:rPr lang="en-US"/>
            </a:br>
            <a:r>
              <a:rPr lang="en-US"/>
              <a:t>A data backup that contains all the data in a specific database or set of filegroups or files, and also enough log to allow for recovering that data.</a:t>
            </a:r>
          </a:p>
          <a:p>
            <a:pPr>
              <a:lnSpc>
                <a:spcPct val="110000"/>
              </a:lnSpc>
            </a:pPr>
            <a:r>
              <a:rPr lang="en-US" b="1"/>
              <a:t>Partial backup</a:t>
            </a:r>
            <a:br>
              <a:rPr lang="en-US"/>
            </a:br>
            <a:r>
              <a:rPr lang="en-US"/>
              <a:t>Contains data from only some of the filegroups in a database, including the data in the primary filegroup, every read/write filegroup, and any optionally-specified read-only files.</a:t>
            </a:r>
          </a:p>
          <a:p>
            <a:pPr>
              <a:lnSpc>
                <a:spcPct val="110000"/>
              </a:lnSpc>
            </a:pPr>
            <a:r>
              <a:rPr lang="en-US" b="1"/>
              <a:t>Log backup</a:t>
            </a:r>
            <a:br>
              <a:rPr lang="en-US"/>
            </a:br>
            <a:r>
              <a:rPr lang="en-US"/>
              <a:t>A backup of transaction logs that includes all log records that were not backed up in a previous log backup. (full recovery model)</a:t>
            </a:r>
          </a:p>
          <a:p>
            <a:pPr>
              <a:lnSpc>
                <a:spcPct val="110000"/>
              </a:lnSpc>
            </a:pPr>
            <a:r>
              <a:rPr lang="en-US" b="1"/>
              <a:t>File backup</a:t>
            </a:r>
            <a:br>
              <a:rPr lang="en-US"/>
            </a:br>
            <a:r>
              <a:rPr lang="en-US"/>
              <a:t>A backup of one or more database files or filegroups.</a:t>
            </a:r>
          </a:p>
          <a:p>
            <a:pPr>
              <a:lnSpc>
                <a:spcPct val="110000"/>
              </a:lnSpc>
            </a:pPr>
            <a:endParaRPr lang="en-US"/>
          </a:p>
        </p:txBody>
      </p:sp>
    </p:spTree>
    <p:extLst>
      <p:ext uri="{BB962C8B-B14F-4D97-AF65-F5344CB8AC3E}">
        <p14:creationId xmlns:p14="http://schemas.microsoft.com/office/powerpoint/2010/main" val="206203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94AB-D267-43FD-B88F-6D8BCB536CB3}"/>
              </a:ext>
            </a:extLst>
          </p:cNvPr>
          <p:cNvSpPr>
            <a:spLocks noGrp="1"/>
          </p:cNvSpPr>
          <p:nvPr>
            <p:ph type="title"/>
          </p:nvPr>
        </p:nvSpPr>
        <p:spPr/>
        <p:txBody>
          <a:bodyPr/>
          <a:lstStyle/>
          <a:p>
            <a:r>
              <a:rPr lang="en-US" dirty="0"/>
              <a:t>ERD</a:t>
            </a:r>
          </a:p>
        </p:txBody>
      </p:sp>
      <p:pic>
        <p:nvPicPr>
          <p:cNvPr id="5" name="Content Placeholder 4" descr="A screenshot of a cell phone&#10;&#10;Description automatically generated">
            <a:extLst>
              <a:ext uri="{FF2B5EF4-FFF2-40B4-BE49-F238E27FC236}">
                <a16:creationId xmlns:a16="http://schemas.microsoft.com/office/drawing/2014/main" id="{0899C5EA-6D2F-48FC-8283-006C71067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081" y="2225041"/>
            <a:ext cx="7863840" cy="4288790"/>
          </a:xfrm>
        </p:spPr>
      </p:pic>
    </p:spTree>
    <p:extLst>
      <p:ext uri="{BB962C8B-B14F-4D97-AF65-F5344CB8AC3E}">
        <p14:creationId xmlns:p14="http://schemas.microsoft.com/office/powerpoint/2010/main" val="3952931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170" name="Picture 2" descr="Incremental backup and restore">
            <a:extLst>
              <a:ext uri="{FF2B5EF4-FFF2-40B4-BE49-F238E27FC236}">
                <a16:creationId xmlns:a16="http://schemas.microsoft.com/office/drawing/2014/main" id="{D66E0ED4-F393-4488-A84E-A35AFBA606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7998" y="1046101"/>
            <a:ext cx="11297469" cy="2629583"/>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DD5365-CACB-471D-AD62-6624D1643C9B}"/>
              </a:ext>
            </a:extLst>
          </p:cNvPr>
          <p:cNvSpPr>
            <a:spLocks noGrp="1"/>
          </p:cNvSpPr>
          <p:nvPr>
            <p:ph type="title"/>
          </p:nvPr>
        </p:nvSpPr>
        <p:spPr>
          <a:xfrm>
            <a:off x="803189" y="4482548"/>
            <a:ext cx="3089189" cy="1461052"/>
          </a:xfrm>
        </p:spPr>
        <p:txBody>
          <a:bodyPr anchor="ctr">
            <a:normAutofit/>
          </a:bodyPr>
          <a:lstStyle/>
          <a:p>
            <a:r>
              <a:rPr lang="en-US">
                <a:solidFill>
                  <a:srgbClr val="FFFFFF"/>
                </a:solidFill>
              </a:rPr>
              <a:t>Backup Plan</a:t>
            </a:r>
          </a:p>
        </p:txBody>
      </p:sp>
      <p:sp>
        <p:nvSpPr>
          <p:cNvPr id="3" name="Content Placeholder 2">
            <a:extLst>
              <a:ext uri="{FF2B5EF4-FFF2-40B4-BE49-F238E27FC236}">
                <a16:creationId xmlns:a16="http://schemas.microsoft.com/office/drawing/2014/main" id="{4759974A-6997-4572-8F23-5ADEDA019675}"/>
              </a:ext>
            </a:extLst>
          </p:cNvPr>
          <p:cNvSpPr>
            <a:spLocks noGrp="1"/>
          </p:cNvSpPr>
          <p:nvPr>
            <p:ph idx="1"/>
          </p:nvPr>
        </p:nvSpPr>
        <p:spPr>
          <a:xfrm>
            <a:off x="4561870" y="4149587"/>
            <a:ext cx="7183597" cy="2256390"/>
          </a:xfrm>
        </p:spPr>
        <p:txBody>
          <a:bodyPr>
            <a:normAutofit fontScale="92500" lnSpcReduction="20000"/>
          </a:bodyPr>
          <a:lstStyle/>
          <a:p>
            <a:endParaRPr lang="en-US" b="1" dirty="0"/>
          </a:p>
          <a:p>
            <a:endParaRPr lang="en-US" b="1" dirty="0"/>
          </a:p>
          <a:p>
            <a:endParaRPr lang="en-US" b="1" dirty="0"/>
          </a:p>
          <a:p>
            <a:endParaRPr lang="en-US" b="1" dirty="0"/>
          </a:p>
          <a:p>
            <a:r>
              <a:rPr lang="en-US" b="1" dirty="0"/>
              <a:t>Lets consider we have to design the backup plan for this online shopping management system. As full back up takes more time and so we want to take full backups only when there is no traffic or when the application is stable.</a:t>
            </a:r>
          </a:p>
          <a:p>
            <a:endParaRPr lang="en-US" b="1" dirty="0"/>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2504738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5365-CACB-471D-AD62-6624D1643C9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4759974A-6997-4572-8F23-5ADEDA019675}"/>
              </a:ext>
            </a:extLst>
          </p:cNvPr>
          <p:cNvSpPr>
            <a:spLocks noGrp="1"/>
          </p:cNvSpPr>
          <p:nvPr>
            <p:ph idx="1"/>
          </p:nvPr>
        </p:nvSpPr>
        <p:spPr/>
        <p:txBody>
          <a:bodyPr/>
          <a:lstStyle/>
          <a:p>
            <a:r>
              <a:rPr lang="en-US" dirty="0">
                <a:hlinkClick r:id="rId2"/>
              </a:rPr>
              <a:t>https://www.google.com/search?q=sql+backup+plan+example&amp;hl=en&amp;sxsrf=ALeKk01GgUTefoHTGiYBwYsb_bhoHqOPhA:1587331622403&amp;source=lnms&amp;tbm=isch&amp;sa=X&amp;ved=2ahUKEwjtxvmLt_XoAhVAlXIEHToMCZYQ_AUoAXoECAwQAw&amp;biw=1422&amp;bih=678#imgrc=MwxXC9DGMFOFkM</a:t>
            </a:r>
            <a:endParaRPr lang="en-US" dirty="0"/>
          </a:p>
          <a:p>
            <a:r>
              <a:rPr lang="en-US" dirty="0">
                <a:hlinkClick r:id="rId3"/>
              </a:rPr>
              <a:t>https://app.diagrams.net/#G1mBeNUym173bZGVujCP-rvSH5Bhi0WJPn</a:t>
            </a:r>
            <a:endParaRPr lang="en-US" dirty="0"/>
          </a:p>
          <a:p>
            <a:r>
              <a:rPr lang="en-US" dirty="0">
                <a:hlinkClick r:id="rId4"/>
              </a:rPr>
              <a:t>https://www.geeksforgeeks.org/sql-tutorial/</a:t>
            </a:r>
            <a:endParaRPr lang="en-US" dirty="0"/>
          </a:p>
        </p:txBody>
      </p:sp>
    </p:spTree>
    <p:extLst>
      <p:ext uri="{BB962C8B-B14F-4D97-AF65-F5344CB8AC3E}">
        <p14:creationId xmlns:p14="http://schemas.microsoft.com/office/powerpoint/2010/main" val="1413891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unglasses Face with Solid Fill">
            <a:extLst>
              <a:ext uri="{FF2B5EF4-FFF2-40B4-BE49-F238E27FC236}">
                <a16:creationId xmlns:a16="http://schemas.microsoft.com/office/drawing/2014/main" id="{451CD069-31A0-4AE8-8B89-31CAEB5108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26" name="Rectangle 25">
            <a:extLst>
              <a:ext uri="{FF2B5EF4-FFF2-40B4-BE49-F238E27FC236}">
                <a16:creationId xmlns:a16="http://schemas.microsoft.com/office/drawing/2014/main" id="{6C60306D-4E52-44F2-9372-D634B17B8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DD5365-CACB-471D-AD62-6624D1643C9B}"/>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3600">
                <a:solidFill>
                  <a:srgbClr val="FFFFFF"/>
                </a:solidFill>
              </a:rPr>
              <a:t>Thank you !</a:t>
            </a:r>
          </a:p>
        </p:txBody>
      </p:sp>
    </p:spTree>
    <p:extLst>
      <p:ext uri="{BB962C8B-B14F-4D97-AF65-F5344CB8AC3E}">
        <p14:creationId xmlns:p14="http://schemas.microsoft.com/office/powerpoint/2010/main" val="29447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CF2DCC-71D6-4BEA-902B-BA9EDD62FA7F}"/>
              </a:ext>
            </a:extLst>
          </p:cNvPr>
          <p:cNvPicPr>
            <a:picLocks noChangeAspect="1"/>
          </p:cNvPicPr>
          <p:nvPr/>
        </p:nvPicPr>
        <p:blipFill>
          <a:blip r:embed="rId2"/>
          <a:stretch>
            <a:fillRect/>
          </a:stretch>
        </p:blipFill>
        <p:spPr>
          <a:xfrm>
            <a:off x="546801" y="541065"/>
            <a:ext cx="5265735" cy="3435892"/>
          </a:xfrm>
          <a:prstGeom prst="rect">
            <a:avLst/>
          </a:prstGeom>
        </p:spPr>
      </p:pic>
      <p:pic>
        <p:nvPicPr>
          <p:cNvPr id="4" name="Content Placeholder 3">
            <a:extLst>
              <a:ext uri="{FF2B5EF4-FFF2-40B4-BE49-F238E27FC236}">
                <a16:creationId xmlns:a16="http://schemas.microsoft.com/office/drawing/2014/main" id="{F8280496-506D-44DF-A9B4-8D82D7A68718}"/>
              </a:ext>
            </a:extLst>
          </p:cNvPr>
          <p:cNvPicPr>
            <a:picLocks noGrp="1" noChangeAspect="1"/>
          </p:cNvPicPr>
          <p:nvPr>
            <p:ph idx="1"/>
          </p:nvPr>
        </p:nvPicPr>
        <p:blipFill>
          <a:blip r:embed="rId3"/>
          <a:stretch>
            <a:fillRect/>
          </a:stretch>
        </p:blipFill>
        <p:spPr>
          <a:xfrm>
            <a:off x="5896060" y="692573"/>
            <a:ext cx="6174937" cy="2686097"/>
          </a:xfrm>
          <a:prstGeom prst="rect">
            <a:avLst/>
          </a:prstGeom>
        </p:spPr>
      </p:pic>
      <p:sp>
        <p:nvSpPr>
          <p:cNvPr id="20" name="Rectangle 19">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C6DF46-99E1-47DF-A24E-63794BE60338}"/>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Set 1: create DB, Use db and drop db</a:t>
            </a:r>
          </a:p>
        </p:txBody>
      </p:sp>
    </p:spTree>
    <p:extLst>
      <p:ext uri="{BB962C8B-B14F-4D97-AF65-F5344CB8AC3E}">
        <p14:creationId xmlns:p14="http://schemas.microsoft.com/office/powerpoint/2010/main" val="355096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769A94-4CBF-4FB0-A5D3-DE85008CC974}"/>
              </a:ext>
            </a:extLst>
          </p:cNvPr>
          <p:cNvSpPr>
            <a:spLocks noGrp="1"/>
          </p:cNvSpPr>
          <p:nvPr>
            <p:ph type="title"/>
          </p:nvPr>
        </p:nvSpPr>
        <p:spPr>
          <a:xfrm>
            <a:off x="601255" y="702155"/>
            <a:ext cx="3409783" cy="1300365"/>
          </a:xfrm>
        </p:spPr>
        <p:txBody>
          <a:bodyPr>
            <a:normAutofit fontScale="90000"/>
          </a:bodyPr>
          <a:lstStyle/>
          <a:p>
            <a:r>
              <a:rPr lang="en-US" sz="2800" dirty="0">
                <a:solidFill>
                  <a:srgbClr val="FFFFFF"/>
                </a:solidFill>
              </a:rPr>
              <a:t>SET 2: Create tables and demonstration of different data types</a:t>
            </a:r>
          </a:p>
        </p:txBody>
      </p:sp>
      <p:sp>
        <p:nvSpPr>
          <p:cNvPr id="8" name="Content Placeholder 7">
            <a:extLst>
              <a:ext uri="{FF2B5EF4-FFF2-40B4-BE49-F238E27FC236}">
                <a16:creationId xmlns:a16="http://schemas.microsoft.com/office/drawing/2014/main" id="{691D4E09-7745-4322-B06C-747214A6C661}"/>
              </a:ext>
            </a:extLst>
          </p:cNvPr>
          <p:cNvSpPr>
            <a:spLocks noGrp="1"/>
          </p:cNvSpPr>
          <p:nvPr>
            <p:ph idx="1"/>
          </p:nvPr>
        </p:nvSpPr>
        <p:spPr>
          <a:xfrm>
            <a:off x="601255" y="2177142"/>
            <a:ext cx="3409782" cy="3823607"/>
          </a:xfrm>
        </p:spPr>
        <p:txBody>
          <a:bodyPr>
            <a:normAutofit/>
          </a:bodyPr>
          <a:lstStyle/>
          <a:p>
            <a:r>
              <a:rPr lang="en-US" dirty="0">
                <a:solidFill>
                  <a:srgbClr val="FFFFFF"/>
                </a:solidFill>
              </a:rPr>
              <a:t>This will create a database shopping</a:t>
            </a:r>
          </a:p>
          <a:p>
            <a:r>
              <a:rPr lang="en-US" dirty="0">
                <a:solidFill>
                  <a:srgbClr val="FFFFFF"/>
                </a:solidFill>
              </a:rPr>
              <a:t>The first table created was </a:t>
            </a:r>
            <a:r>
              <a:rPr lang="en-US" dirty="0" err="1">
                <a:solidFill>
                  <a:srgbClr val="FFFFFF"/>
                </a:solidFill>
              </a:rPr>
              <a:t>user_role</a:t>
            </a:r>
            <a:r>
              <a:rPr lang="en-US" dirty="0">
                <a:solidFill>
                  <a:srgbClr val="FFFFFF"/>
                </a:solidFill>
              </a:rPr>
              <a:t> where role is a primary key</a:t>
            </a:r>
          </a:p>
          <a:p>
            <a:r>
              <a:rPr lang="en-US" dirty="0">
                <a:solidFill>
                  <a:srgbClr val="FFFFFF"/>
                </a:solidFill>
              </a:rPr>
              <a:t>Created another table </a:t>
            </a:r>
            <a:r>
              <a:rPr lang="en-US" dirty="0" err="1">
                <a:solidFill>
                  <a:srgbClr val="FFFFFF"/>
                </a:solidFill>
              </a:rPr>
              <a:t>User_info</a:t>
            </a:r>
            <a:r>
              <a:rPr lang="en-US" dirty="0">
                <a:solidFill>
                  <a:srgbClr val="FFFFFF"/>
                </a:solidFill>
              </a:rPr>
              <a:t>, which will store all the information related </a:t>
            </a:r>
            <a:r>
              <a:rPr lang="en-US" dirty="0" err="1">
                <a:solidFill>
                  <a:srgbClr val="FFFFFF"/>
                </a:solidFill>
              </a:rPr>
              <a:t>touser</a:t>
            </a:r>
            <a:endParaRPr lang="en-US" dirty="0">
              <a:solidFill>
                <a:srgbClr val="FFFFFF"/>
              </a:solidFill>
            </a:endParaRPr>
          </a:p>
        </p:txBody>
      </p:sp>
      <p:pic>
        <p:nvPicPr>
          <p:cNvPr id="4" name="Content Placeholder 3" descr="A screenshot of a cell phone&#10;&#10;Description automatically generated">
            <a:extLst>
              <a:ext uri="{FF2B5EF4-FFF2-40B4-BE49-F238E27FC236}">
                <a16:creationId xmlns:a16="http://schemas.microsoft.com/office/drawing/2014/main" id="{8D7639B0-E3BC-4282-ACC4-00F637228F42}"/>
              </a:ext>
            </a:extLst>
          </p:cNvPr>
          <p:cNvPicPr>
            <a:picLocks noChangeAspect="1"/>
          </p:cNvPicPr>
          <p:nvPr/>
        </p:nvPicPr>
        <p:blipFill>
          <a:blip r:embed="rId2"/>
          <a:stretch>
            <a:fillRect/>
          </a:stretch>
        </p:blipFill>
        <p:spPr>
          <a:xfrm>
            <a:off x="5285623" y="936141"/>
            <a:ext cx="5444718" cy="4968305"/>
          </a:xfrm>
          <a:prstGeom prst="rect">
            <a:avLst/>
          </a:prstGeom>
        </p:spPr>
      </p:pic>
    </p:spTree>
    <p:extLst>
      <p:ext uri="{BB962C8B-B14F-4D97-AF65-F5344CB8AC3E}">
        <p14:creationId xmlns:p14="http://schemas.microsoft.com/office/powerpoint/2010/main" val="31133583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a:xfrm>
            <a:off x="601255" y="702155"/>
            <a:ext cx="3409783" cy="1300365"/>
          </a:xfrm>
        </p:spPr>
        <p:txBody>
          <a:bodyPr>
            <a:noAutofit/>
          </a:bodyPr>
          <a:lstStyle/>
          <a:p>
            <a:r>
              <a:rPr lang="en-US" sz="2400" dirty="0">
                <a:solidFill>
                  <a:srgbClr val="FFFFFF"/>
                </a:solidFill>
              </a:rPr>
              <a:t>SET 2: Create tables and demonstration of different data types</a:t>
            </a:r>
          </a:p>
        </p:txBody>
      </p:sp>
      <p:sp>
        <p:nvSpPr>
          <p:cNvPr id="8" name="Content Placeholder 7">
            <a:extLst>
              <a:ext uri="{FF2B5EF4-FFF2-40B4-BE49-F238E27FC236}">
                <a16:creationId xmlns:a16="http://schemas.microsoft.com/office/drawing/2014/main" id="{D6B74D31-0B3D-4356-B03A-9C2C16C87EE4}"/>
              </a:ext>
            </a:extLst>
          </p:cNvPr>
          <p:cNvSpPr>
            <a:spLocks noGrp="1"/>
          </p:cNvSpPr>
          <p:nvPr>
            <p:ph idx="1"/>
          </p:nvPr>
        </p:nvSpPr>
        <p:spPr>
          <a:xfrm>
            <a:off x="601255" y="2177142"/>
            <a:ext cx="3409782" cy="3823607"/>
          </a:xfrm>
        </p:spPr>
        <p:txBody>
          <a:bodyPr>
            <a:normAutofit/>
          </a:bodyPr>
          <a:lstStyle/>
          <a:p>
            <a:r>
              <a:rPr lang="en-US" dirty="0">
                <a:solidFill>
                  <a:srgbClr val="FFFFFF"/>
                </a:solidFill>
              </a:rPr>
              <a:t>Table Invoice : to store the purchase history and to show the total amount of order purchased by the user</a:t>
            </a:r>
          </a:p>
          <a:p>
            <a:r>
              <a:rPr lang="en-US" dirty="0">
                <a:solidFill>
                  <a:srgbClr val="FFFFFF"/>
                </a:solidFill>
              </a:rPr>
              <a:t>Table Post: The online post of the product</a:t>
            </a:r>
          </a:p>
        </p:txBody>
      </p:sp>
      <p:pic>
        <p:nvPicPr>
          <p:cNvPr id="4" name="Content Placeholder 3">
            <a:extLst>
              <a:ext uri="{FF2B5EF4-FFF2-40B4-BE49-F238E27FC236}">
                <a16:creationId xmlns:a16="http://schemas.microsoft.com/office/drawing/2014/main" id="{3C7C631F-9B76-4149-A8AA-2048EDBBDFE2}"/>
              </a:ext>
            </a:extLst>
          </p:cNvPr>
          <p:cNvPicPr>
            <a:picLocks noChangeAspect="1"/>
          </p:cNvPicPr>
          <p:nvPr/>
        </p:nvPicPr>
        <p:blipFill>
          <a:blip r:embed="rId2"/>
          <a:stretch>
            <a:fillRect/>
          </a:stretch>
        </p:blipFill>
        <p:spPr>
          <a:xfrm>
            <a:off x="5393085" y="936141"/>
            <a:ext cx="5229795" cy="4968305"/>
          </a:xfrm>
          <a:prstGeom prst="rect">
            <a:avLst/>
          </a:prstGeom>
        </p:spPr>
      </p:pic>
    </p:spTree>
    <p:extLst>
      <p:ext uri="{BB962C8B-B14F-4D97-AF65-F5344CB8AC3E}">
        <p14:creationId xmlns:p14="http://schemas.microsoft.com/office/powerpoint/2010/main" val="41624929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a:xfrm>
            <a:off x="601255" y="702155"/>
            <a:ext cx="3409783" cy="1300365"/>
          </a:xfrm>
        </p:spPr>
        <p:txBody>
          <a:bodyPr>
            <a:noAutofit/>
          </a:bodyPr>
          <a:lstStyle/>
          <a:p>
            <a:r>
              <a:rPr lang="en-US" sz="2400" dirty="0">
                <a:solidFill>
                  <a:srgbClr val="FFFFFF"/>
                </a:solidFill>
              </a:rPr>
              <a:t>SET 2: Create tables and demonstration of different data types</a:t>
            </a:r>
          </a:p>
        </p:txBody>
      </p:sp>
      <p:sp>
        <p:nvSpPr>
          <p:cNvPr id="8" name="Content Placeholder 7">
            <a:extLst>
              <a:ext uri="{FF2B5EF4-FFF2-40B4-BE49-F238E27FC236}">
                <a16:creationId xmlns:a16="http://schemas.microsoft.com/office/drawing/2014/main" id="{CA908615-12AC-4DD8-8706-9B06B4896FFB}"/>
              </a:ext>
            </a:extLst>
          </p:cNvPr>
          <p:cNvSpPr>
            <a:spLocks noGrp="1"/>
          </p:cNvSpPr>
          <p:nvPr>
            <p:ph idx="1"/>
          </p:nvPr>
        </p:nvSpPr>
        <p:spPr>
          <a:xfrm>
            <a:off x="601255" y="2177142"/>
            <a:ext cx="3409782" cy="3823607"/>
          </a:xfrm>
        </p:spPr>
        <p:txBody>
          <a:bodyPr>
            <a:normAutofit/>
          </a:bodyPr>
          <a:lstStyle/>
          <a:p>
            <a:r>
              <a:rPr lang="en-US" dirty="0">
                <a:solidFill>
                  <a:srgbClr val="FFFFFF"/>
                </a:solidFill>
              </a:rPr>
              <a:t>Table </a:t>
            </a:r>
            <a:r>
              <a:rPr lang="en-US" dirty="0" err="1">
                <a:solidFill>
                  <a:srgbClr val="FFFFFF"/>
                </a:solidFill>
              </a:rPr>
              <a:t>Order_info</a:t>
            </a:r>
            <a:r>
              <a:rPr lang="en-US" dirty="0">
                <a:solidFill>
                  <a:srgbClr val="FFFFFF"/>
                </a:solidFill>
              </a:rPr>
              <a:t>: To store the details of the order placed by the user</a:t>
            </a:r>
          </a:p>
          <a:p>
            <a:r>
              <a:rPr lang="en-US" dirty="0">
                <a:solidFill>
                  <a:srgbClr val="FFFFFF"/>
                </a:solidFill>
              </a:rPr>
              <a:t>Table Product: Product </a:t>
            </a:r>
            <a:r>
              <a:rPr lang="en-US" dirty="0" err="1">
                <a:solidFill>
                  <a:srgbClr val="FFFFFF"/>
                </a:solidFill>
              </a:rPr>
              <a:t>catlog</a:t>
            </a:r>
            <a:r>
              <a:rPr lang="en-US" dirty="0">
                <a:solidFill>
                  <a:srgbClr val="FFFFFF"/>
                </a:solidFill>
              </a:rPr>
              <a:t> containing all the products</a:t>
            </a:r>
          </a:p>
        </p:txBody>
      </p:sp>
      <p:pic>
        <p:nvPicPr>
          <p:cNvPr id="4" name="Content Placeholder 3">
            <a:extLst>
              <a:ext uri="{FF2B5EF4-FFF2-40B4-BE49-F238E27FC236}">
                <a16:creationId xmlns:a16="http://schemas.microsoft.com/office/drawing/2014/main" id="{9D151848-ED25-4968-B276-85D501A8223C}"/>
              </a:ext>
            </a:extLst>
          </p:cNvPr>
          <p:cNvPicPr>
            <a:picLocks noChangeAspect="1"/>
          </p:cNvPicPr>
          <p:nvPr/>
        </p:nvPicPr>
        <p:blipFill>
          <a:blip r:embed="rId2"/>
          <a:stretch>
            <a:fillRect/>
          </a:stretch>
        </p:blipFill>
        <p:spPr>
          <a:xfrm>
            <a:off x="4739360" y="936141"/>
            <a:ext cx="6537244" cy="4968305"/>
          </a:xfrm>
          <a:prstGeom prst="rect">
            <a:avLst/>
          </a:prstGeom>
        </p:spPr>
      </p:pic>
    </p:spTree>
    <p:extLst>
      <p:ext uri="{BB962C8B-B14F-4D97-AF65-F5344CB8AC3E}">
        <p14:creationId xmlns:p14="http://schemas.microsoft.com/office/powerpoint/2010/main" val="23092916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851B5B-924E-4192-80BC-2BDC1F0514AC}"/>
              </a:ext>
            </a:extLst>
          </p:cNvPr>
          <p:cNvSpPr>
            <a:spLocks noGrp="1"/>
          </p:cNvSpPr>
          <p:nvPr>
            <p:ph type="title"/>
          </p:nvPr>
        </p:nvSpPr>
        <p:spPr>
          <a:xfrm>
            <a:off x="803189" y="1209184"/>
            <a:ext cx="3089189" cy="4734416"/>
          </a:xfrm>
        </p:spPr>
        <p:txBody>
          <a:bodyPr anchor="ctr">
            <a:normAutofit/>
          </a:bodyPr>
          <a:lstStyle/>
          <a:p>
            <a:r>
              <a:rPr lang="en-US" sz="4100">
                <a:solidFill>
                  <a:srgbClr val="FFFFFF"/>
                </a:solidFill>
              </a:rPr>
              <a:t>Set 3 : Select – From – Where – Group By – Having - Order By – Limit </a:t>
            </a:r>
          </a:p>
        </p:txBody>
      </p:sp>
      <p:sp>
        <p:nvSpPr>
          <p:cNvPr id="3" name="Content Placeholder 2">
            <a:extLst>
              <a:ext uri="{FF2B5EF4-FFF2-40B4-BE49-F238E27FC236}">
                <a16:creationId xmlns:a16="http://schemas.microsoft.com/office/drawing/2014/main" id="{FB1B9C33-CED6-4CC2-9D07-23B51AA22BD8}"/>
              </a:ext>
            </a:extLst>
          </p:cNvPr>
          <p:cNvSpPr>
            <a:spLocks noGrp="1"/>
          </p:cNvSpPr>
          <p:nvPr>
            <p:ph idx="1"/>
          </p:nvPr>
        </p:nvSpPr>
        <p:spPr>
          <a:xfrm>
            <a:off x="4561870" y="1319068"/>
            <a:ext cx="7183597" cy="1389344"/>
          </a:xfrm>
        </p:spPr>
        <p:txBody>
          <a:bodyPr>
            <a:normAutofit/>
          </a:bodyPr>
          <a:lstStyle/>
          <a:p>
            <a:pPr marL="0" indent="0">
              <a:buNone/>
            </a:pPr>
            <a:r>
              <a:rPr lang="en-US" b="1" dirty="0"/>
              <a:t>Select </a:t>
            </a:r>
            <a:r>
              <a:rPr lang="en-US" b="1" dirty="0" err="1"/>
              <a:t>Post_ID</a:t>
            </a:r>
            <a:r>
              <a:rPr lang="en-US" b="1" dirty="0"/>
              <a:t>, </a:t>
            </a:r>
            <a:r>
              <a:rPr lang="en-US" b="1" dirty="0" err="1"/>
              <a:t>User_ID,Description,Negotiable</a:t>
            </a:r>
            <a:r>
              <a:rPr lang="en-US" b="1" dirty="0"/>
              <a:t>, </a:t>
            </a:r>
            <a:r>
              <a:rPr lang="en-US" b="1" dirty="0" err="1"/>
              <a:t>User_ID</a:t>
            </a:r>
            <a:r>
              <a:rPr lang="en-US" b="1" dirty="0"/>
              <a:t> from post where Negotiable = 'Yes' group by </a:t>
            </a:r>
            <a:r>
              <a:rPr lang="en-US" b="1" dirty="0" err="1"/>
              <a:t>User_ID</a:t>
            </a:r>
            <a:r>
              <a:rPr lang="en-US" b="1" dirty="0"/>
              <a:t>;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275CA8C-8753-48EA-94C1-EB58929DE18D}"/>
              </a:ext>
            </a:extLst>
          </p:cNvPr>
          <p:cNvPicPr>
            <a:picLocks noChangeAspect="1"/>
          </p:cNvPicPr>
          <p:nvPr/>
        </p:nvPicPr>
        <p:blipFill>
          <a:blip r:embed="rId2"/>
          <a:stretch>
            <a:fillRect/>
          </a:stretch>
        </p:blipFill>
        <p:spPr>
          <a:xfrm>
            <a:off x="4772953" y="2668806"/>
            <a:ext cx="6615858" cy="2961565"/>
          </a:xfrm>
          <a:prstGeom prst="rect">
            <a:avLst/>
          </a:prstGeom>
        </p:spPr>
      </p:pic>
    </p:spTree>
    <p:extLst>
      <p:ext uri="{BB962C8B-B14F-4D97-AF65-F5344CB8AC3E}">
        <p14:creationId xmlns:p14="http://schemas.microsoft.com/office/powerpoint/2010/main" val="252258940"/>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42441"/>
      </a:dk2>
      <a:lt2>
        <a:srgbClr val="E2E8E7"/>
      </a:lt2>
      <a:accent1>
        <a:srgbClr val="C34D64"/>
      </a:accent1>
      <a:accent2>
        <a:srgbClr val="B13B83"/>
      </a:accent2>
      <a:accent3>
        <a:srgbClr val="C04DC3"/>
      </a:accent3>
      <a:accent4>
        <a:srgbClr val="7D3BB1"/>
      </a:accent4>
      <a:accent5>
        <a:srgbClr val="5D4DC3"/>
      </a:accent5>
      <a:accent6>
        <a:srgbClr val="3B5CB1"/>
      </a:accent6>
      <a:hlink>
        <a:srgbClr val="8161CA"/>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TotalTime>
  <Words>1337</Words>
  <Application>Microsoft Office PowerPoint</Application>
  <PresentationFormat>Widescreen</PresentationFormat>
  <Paragraphs>126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Univers</vt:lpstr>
      <vt:lpstr>Univers Condensed</vt:lpstr>
      <vt:lpstr>Wingdings 2</vt:lpstr>
      <vt:lpstr>DividendVTI</vt:lpstr>
      <vt:lpstr>Online shopping system</vt:lpstr>
      <vt:lpstr>content</vt:lpstr>
      <vt:lpstr>Introduction</vt:lpstr>
      <vt:lpstr>ERD</vt:lpstr>
      <vt:lpstr>Set 1: create DB, Use db and drop db</vt:lpstr>
      <vt:lpstr>SET 2: Create tables and demonstration of different data types</vt:lpstr>
      <vt:lpstr>SET 2: Create tables and demonstration of different data types</vt:lpstr>
      <vt:lpstr>SET 2: Create tables and demonstration of different data types</vt:lpstr>
      <vt:lpstr>Set 3 : Select – From – Where – Group By – Having - Order By – Limit </vt:lpstr>
      <vt:lpstr>Between, like</vt:lpstr>
      <vt:lpstr>                   Combing queries </vt:lpstr>
      <vt:lpstr>Limit, Is not null</vt:lpstr>
      <vt:lpstr>join</vt:lpstr>
      <vt:lpstr>Inner join</vt:lpstr>
      <vt:lpstr>Leftjoin</vt:lpstr>
      <vt:lpstr>Right join</vt:lpstr>
      <vt:lpstr>Full join</vt:lpstr>
      <vt:lpstr>Subqueries</vt:lpstr>
      <vt:lpstr>Privileges </vt:lpstr>
      <vt:lpstr>User privilages</vt:lpstr>
      <vt:lpstr>Grant privileges</vt:lpstr>
      <vt:lpstr>Revoke privileges</vt:lpstr>
      <vt:lpstr>Commit</vt:lpstr>
      <vt:lpstr>  ROLLBACK is the SQL command that is used for reverting changes performed by a transaction. When a ROLLBACK command is issued it reverts all the changes since last COMMIT or ROLLBACK.</vt:lpstr>
      <vt:lpstr>Savepoint</vt:lpstr>
      <vt:lpstr>Lock the table</vt:lpstr>
      <vt:lpstr>Unlock the tables</vt:lpstr>
      <vt:lpstr>Stored Procedures</vt:lpstr>
      <vt:lpstr>Procedure to calculate total amount</vt:lpstr>
      <vt:lpstr>Procedure to update the invoice</vt:lpstr>
      <vt:lpstr>Triggers</vt:lpstr>
      <vt:lpstr>Insert and update trigger</vt:lpstr>
      <vt:lpstr>Trigger to set the date</vt:lpstr>
      <vt:lpstr>view</vt:lpstr>
      <vt:lpstr>Simple view for unapproved posts</vt:lpstr>
      <vt:lpstr>View for top 3 posts</vt:lpstr>
      <vt:lpstr>View for product which is available more than 10 days</vt:lpstr>
      <vt:lpstr>Backup</vt:lpstr>
      <vt:lpstr>Types of backups</vt:lpstr>
      <vt:lpstr>Backup Plan</vt:lpstr>
      <vt:lpstr>Citations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dc:title>
  <dc:creator>Tejaswini Talekar</dc:creator>
  <cp:lastModifiedBy>Tejaswini Talekar</cp:lastModifiedBy>
  <cp:revision>1</cp:revision>
  <dcterms:created xsi:type="dcterms:W3CDTF">2020-04-19T22:10:01Z</dcterms:created>
  <dcterms:modified xsi:type="dcterms:W3CDTF">2020-04-19T22:11:53Z</dcterms:modified>
</cp:coreProperties>
</file>