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18288000" cy="10287000"/>
  <p:embeddedFontLst>
    <p:embeddedFont>
      <p:font typeface="Tahoma"/>
      <p:regular r:id="rId18"/>
      <p:bold r:id="rId19"/>
    </p:embeddedFont>
    <p:embeddedFont>
      <p:font typeface="Arial Black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iW9RgSinb7C8eZavy0AIU8gzZd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Black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Tahoma-bold.fntdata"/><Relationship Id="rId6" Type="http://schemas.openxmlformats.org/officeDocument/2006/relationships/slide" Target="slides/slide1.xml"/><Relationship Id="rId18" Type="http://schemas.openxmlformats.org/officeDocument/2006/relationships/font" Target="fonts/Tahom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BF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" name="Google Shape;1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585181"/>
            <a:ext cx="14823673" cy="870181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/>
          <p:nvPr>
            <p:ph type="ctrTitle"/>
          </p:nvPr>
        </p:nvSpPr>
        <p:spPr>
          <a:xfrm>
            <a:off x="4922450" y="3657506"/>
            <a:ext cx="883793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000">
                <a:solidFill>
                  <a:srgbClr val="0375D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" type="subTitle"/>
          </p:nvPr>
        </p:nvSpPr>
        <p:spPr>
          <a:xfrm>
            <a:off x="6494199" y="5410075"/>
            <a:ext cx="6041390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50">
                <a:solidFill>
                  <a:srgbClr val="2A2A2A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718951" y="590645"/>
            <a:ext cx="10097208" cy="1610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000">
                <a:solidFill>
                  <a:srgbClr val="0375D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1737965" y="2431318"/>
            <a:ext cx="15407640" cy="6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50">
                <a:solidFill>
                  <a:srgbClr val="2A2A2A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>
            <p:ph type="title"/>
          </p:nvPr>
        </p:nvSpPr>
        <p:spPr>
          <a:xfrm>
            <a:off x="3718951" y="590645"/>
            <a:ext cx="10097208" cy="1610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000">
                <a:solidFill>
                  <a:srgbClr val="0375D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type="title"/>
          </p:nvPr>
        </p:nvSpPr>
        <p:spPr>
          <a:xfrm>
            <a:off x="3718951" y="590645"/>
            <a:ext cx="10097208" cy="1610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000">
                <a:solidFill>
                  <a:srgbClr val="0375D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BF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3"/>
          <p:cNvSpPr txBox="1"/>
          <p:nvPr>
            <p:ph type="title"/>
          </p:nvPr>
        </p:nvSpPr>
        <p:spPr>
          <a:xfrm>
            <a:off x="3718951" y="590645"/>
            <a:ext cx="10097208" cy="1610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000" u="none" cap="none" strike="noStrike">
                <a:solidFill>
                  <a:srgbClr val="0375D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3"/>
          <p:cNvSpPr txBox="1"/>
          <p:nvPr>
            <p:ph idx="1" type="body"/>
          </p:nvPr>
        </p:nvSpPr>
        <p:spPr>
          <a:xfrm>
            <a:off x="1737965" y="2431318"/>
            <a:ext cx="15407640" cy="6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50" u="none" cap="none" strike="noStrike">
                <a:solidFill>
                  <a:srgbClr val="2A2A2A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3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3.png"/><Relationship Id="rId4" Type="http://schemas.openxmlformats.org/officeDocument/2006/relationships/image" Target="../media/image42.png"/><Relationship Id="rId5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28.png"/><Relationship Id="rId5" Type="http://schemas.openxmlformats.org/officeDocument/2006/relationships/image" Target="../media/image21.png"/><Relationship Id="rId6" Type="http://schemas.openxmlformats.org/officeDocument/2006/relationships/image" Target="../media/image2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8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34.png"/><Relationship Id="rId13" Type="http://schemas.openxmlformats.org/officeDocument/2006/relationships/image" Target="../media/image29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6.png"/><Relationship Id="rId4" Type="http://schemas.openxmlformats.org/officeDocument/2006/relationships/image" Target="../media/image20.png"/><Relationship Id="rId9" Type="http://schemas.openxmlformats.org/officeDocument/2006/relationships/image" Target="../media/image31.png"/><Relationship Id="rId15" Type="http://schemas.openxmlformats.org/officeDocument/2006/relationships/image" Target="../media/image37.png"/><Relationship Id="rId14" Type="http://schemas.openxmlformats.org/officeDocument/2006/relationships/image" Target="../media/image33.png"/><Relationship Id="rId16" Type="http://schemas.openxmlformats.org/officeDocument/2006/relationships/image" Target="../media/image39.jpg"/><Relationship Id="rId5" Type="http://schemas.openxmlformats.org/officeDocument/2006/relationships/image" Target="../media/image24.png"/><Relationship Id="rId6" Type="http://schemas.openxmlformats.org/officeDocument/2006/relationships/image" Target="../media/image26.png"/><Relationship Id="rId7" Type="http://schemas.openxmlformats.org/officeDocument/2006/relationships/image" Target="../media/image25.png"/><Relationship Id="rId8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0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4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5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2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46.png"/><Relationship Id="rId5" Type="http://schemas.openxmlformats.org/officeDocument/2006/relationships/image" Target="../media/image41.png"/><Relationship Id="rId6" Type="http://schemas.openxmlformats.org/officeDocument/2006/relationships/image" Target="../media/image15.jpg"/><Relationship Id="rId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>
            <p:ph type="ctrTitle"/>
          </p:nvPr>
        </p:nvSpPr>
        <p:spPr>
          <a:xfrm>
            <a:off x="4922450" y="3657506"/>
            <a:ext cx="883793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2A2A2A"/>
                </a:solidFill>
              </a:rPr>
              <a:t>Data Lake Analytics</a:t>
            </a:r>
            <a:endParaRPr sz="7000"/>
          </a:p>
        </p:txBody>
      </p:sp>
      <p:grpSp>
        <p:nvGrpSpPr>
          <p:cNvPr id="47" name="Google Shape;47;p1"/>
          <p:cNvGrpSpPr/>
          <p:nvPr/>
        </p:nvGrpSpPr>
        <p:grpSpPr>
          <a:xfrm>
            <a:off x="2745233" y="0"/>
            <a:ext cx="15542766" cy="5957546"/>
            <a:chOff x="2745233" y="0"/>
            <a:chExt cx="15542766" cy="5957546"/>
          </a:xfrm>
        </p:grpSpPr>
        <p:pic>
          <p:nvPicPr>
            <p:cNvPr id="48" name="Google Shape;48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387799" y="0"/>
              <a:ext cx="6900200" cy="4614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063550" y="0"/>
              <a:ext cx="3224448" cy="59575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745233" y="1334278"/>
              <a:ext cx="1609724" cy="13144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" name="Google Shape;51;p1"/>
          <p:cNvSpPr txBox="1"/>
          <p:nvPr>
            <p:ph idx="1" type="subTitle"/>
          </p:nvPr>
        </p:nvSpPr>
        <p:spPr>
          <a:xfrm>
            <a:off x="6494199" y="5410075"/>
            <a:ext cx="60414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4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Tejaswini Gokanakonda - DE142 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4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0"/>
          <p:cNvGrpSpPr/>
          <p:nvPr/>
        </p:nvGrpSpPr>
        <p:grpSpPr>
          <a:xfrm>
            <a:off x="0" y="0"/>
            <a:ext cx="7675651" cy="10286999"/>
            <a:chOff x="0" y="0"/>
            <a:chExt cx="7675651" cy="10286999"/>
          </a:xfrm>
        </p:grpSpPr>
        <p:pic>
          <p:nvPicPr>
            <p:cNvPr id="157" name="Google Shape;157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438918"/>
              <a:ext cx="7675651" cy="78480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2403740" cy="463008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9" name="Google Shape;15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23612" y="5811243"/>
            <a:ext cx="8839199" cy="378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8700" y="1028700"/>
            <a:ext cx="6934199" cy="437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16928124" y="998532"/>
            <a:ext cx="324485" cy="324485"/>
          </a:xfrm>
          <a:custGeom>
            <a:rect b="b" l="l" r="r" t="t"/>
            <a:pathLst>
              <a:path extrusionOk="0" h="324484" w="324484">
                <a:moveTo>
                  <a:pt x="90005" y="90005"/>
                </a:moveTo>
                <a:lnTo>
                  <a:pt x="234321" y="234321"/>
                </a:lnTo>
              </a:path>
              <a:path extrusionOk="0" h="324484" w="324484">
                <a:moveTo>
                  <a:pt x="234321" y="90005"/>
                </a:moveTo>
                <a:lnTo>
                  <a:pt x="90005" y="234321"/>
                </a:lnTo>
              </a:path>
              <a:path extrusionOk="0" h="324484" w="324484">
                <a:moveTo>
                  <a:pt x="324327" y="162163"/>
                </a:moveTo>
                <a:lnTo>
                  <a:pt x="319466" y="201575"/>
                </a:lnTo>
                <a:lnTo>
                  <a:pt x="305180" y="238608"/>
                </a:lnTo>
                <a:lnTo>
                  <a:pt x="282326" y="271059"/>
                </a:lnTo>
                <a:lnTo>
                  <a:pt x="252257" y="296997"/>
                </a:lnTo>
                <a:lnTo>
                  <a:pt x="216786" y="314852"/>
                </a:lnTo>
                <a:lnTo>
                  <a:pt x="178058" y="323548"/>
                </a:lnTo>
                <a:lnTo>
                  <a:pt x="162163" y="324327"/>
                </a:lnTo>
                <a:lnTo>
                  <a:pt x="154197" y="324132"/>
                </a:lnTo>
                <a:lnTo>
                  <a:pt x="115089" y="317346"/>
                </a:lnTo>
                <a:lnTo>
                  <a:pt x="78802" y="301262"/>
                </a:lnTo>
                <a:lnTo>
                  <a:pt x="47496" y="276830"/>
                </a:lnTo>
                <a:lnTo>
                  <a:pt x="23065" y="245524"/>
                </a:lnTo>
                <a:lnTo>
                  <a:pt x="6980" y="209237"/>
                </a:lnTo>
                <a:lnTo>
                  <a:pt x="194" y="170130"/>
                </a:lnTo>
                <a:lnTo>
                  <a:pt x="0" y="162163"/>
                </a:lnTo>
                <a:lnTo>
                  <a:pt x="194" y="154197"/>
                </a:lnTo>
                <a:lnTo>
                  <a:pt x="6980" y="115089"/>
                </a:lnTo>
                <a:lnTo>
                  <a:pt x="23065" y="78802"/>
                </a:lnTo>
                <a:lnTo>
                  <a:pt x="47496" y="47496"/>
                </a:lnTo>
                <a:lnTo>
                  <a:pt x="78802" y="23065"/>
                </a:lnTo>
                <a:lnTo>
                  <a:pt x="115089" y="6980"/>
                </a:lnTo>
                <a:lnTo>
                  <a:pt x="154197" y="194"/>
                </a:lnTo>
                <a:lnTo>
                  <a:pt x="162163" y="0"/>
                </a:lnTo>
                <a:lnTo>
                  <a:pt x="170130" y="194"/>
                </a:lnTo>
                <a:lnTo>
                  <a:pt x="209237" y="6980"/>
                </a:lnTo>
                <a:lnTo>
                  <a:pt x="245524" y="23065"/>
                </a:lnTo>
                <a:lnTo>
                  <a:pt x="276830" y="47496"/>
                </a:lnTo>
                <a:lnTo>
                  <a:pt x="301262" y="78802"/>
                </a:lnTo>
                <a:lnTo>
                  <a:pt x="317346" y="115089"/>
                </a:lnTo>
                <a:lnTo>
                  <a:pt x="324132" y="154197"/>
                </a:lnTo>
                <a:lnTo>
                  <a:pt x="324327" y="162163"/>
                </a:lnTo>
                <a:close/>
              </a:path>
            </a:pathLst>
          </a:custGeom>
          <a:noFill/>
          <a:ln cap="flat" cmpd="sng" w="1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11"/>
          <p:cNvGrpSpPr/>
          <p:nvPr/>
        </p:nvGrpSpPr>
        <p:grpSpPr>
          <a:xfrm>
            <a:off x="0" y="0"/>
            <a:ext cx="6121171" cy="6245657"/>
            <a:chOff x="0" y="0"/>
            <a:chExt cx="6121171" cy="6245657"/>
          </a:xfrm>
        </p:grpSpPr>
        <p:pic>
          <p:nvPicPr>
            <p:cNvPr id="167" name="Google Shape;167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6121171" cy="6245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31407" y="3604888"/>
              <a:ext cx="104775" cy="1047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11"/>
          <p:cNvSpPr txBox="1"/>
          <p:nvPr>
            <p:ph type="title"/>
          </p:nvPr>
        </p:nvSpPr>
        <p:spPr>
          <a:xfrm>
            <a:off x="3718951" y="590645"/>
            <a:ext cx="10097208" cy="1610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0675">
            <a:spAutoFit/>
          </a:bodyPr>
          <a:lstStyle/>
          <a:p>
            <a:pPr indent="0" lvl="0" marL="33585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70" name="Google Shape;170;p11"/>
          <p:cNvSpPr txBox="1"/>
          <p:nvPr/>
        </p:nvSpPr>
        <p:spPr>
          <a:xfrm>
            <a:off x="1188235" y="3317106"/>
            <a:ext cx="14810105" cy="538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latin typeface="Arial"/>
                <a:ea typeface="Arial"/>
                <a:cs typeface="Arial"/>
                <a:sym typeface="Arial"/>
              </a:rPr>
              <a:t>The	Loan	Data	Analytics	project	successfully	leverages	Azure's	modern</a:t>
            </a:r>
            <a:endParaRPr sz="33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1188235" y="3068084"/>
            <a:ext cx="1591500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15057120" lvl="0" marL="12700" marR="5080" rtl="0" algn="l">
              <a:lnSpc>
                <a:spcPct val="14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latin typeface="Arial"/>
                <a:ea typeface="Arial"/>
                <a:cs typeface="Arial"/>
                <a:sym typeface="Arial"/>
              </a:rPr>
              <a:t>data engineering	stack,	including	Azure	Databricks,	Data	Factory,	and	Data	Lake</a:t>
            </a:r>
            <a:endParaRPr sz="33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1407" y="5890888"/>
            <a:ext cx="104775" cy="10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1407" y="8176888"/>
            <a:ext cx="104775" cy="10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1"/>
          <p:cNvSpPr txBox="1"/>
          <p:nvPr/>
        </p:nvSpPr>
        <p:spPr>
          <a:xfrm>
            <a:off x="1188235" y="4592084"/>
            <a:ext cx="15915005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3525">
            <a:spAutoFit/>
          </a:bodyPr>
          <a:lstStyle/>
          <a:p>
            <a:pPr indent="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latin typeface="Arial"/>
                <a:ea typeface="Arial"/>
                <a:cs typeface="Arial"/>
                <a:sym typeface="Arial"/>
              </a:rPr>
              <a:t>Storage, to create a scalable, automated, and efficient pipeline.</a:t>
            </a:r>
            <a:endParaRPr sz="33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just">
              <a:lnSpc>
                <a:spcPct val="179104"/>
              </a:lnSpc>
              <a:spcBef>
                <a:spcPts val="530"/>
              </a:spcBef>
              <a:spcAft>
                <a:spcPts val="0"/>
              </a:spcAft>
              <a:buNone/>
            </a:pPr>
            <a:r>
              <a:rPr lang="en-US" sz="3350">
                <a:latin typeface="Arial"/>
                <a:ea typeface="Arial"/>
                <a:cs typeface="Arial"/>
                <a:sym typeface="Arial"/>
              </a:rPr>
              <a:t>By implementing robust ETL workflows, advanced data processing techniques, and seamless visualization through Power BI, this solution enables actionable insights into customer loan behavior, default risks, and financial trends.</a:t>
            </a:r>
            <a:endParaRPr sz="33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just">
              <a:lnSpc>
                <a:spcPct val="1791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latin typeface="Arial"/>
                <a:ea typeface="Arial"/>
                <a:cs typeface="Arial"/>
                <a:sym typeface="Arial"/>
              </a:rPr>
              <a:t>This comprehensive system empowers stakeholders with the tools needed for data- driven decisions, ensuring business intelligence and operational efficiency.</a:t>
            </a:r>
            <a:endParaRPr sz="33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3702" y="2231481"/>
            <a:ext cx="1847849" cy="169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66838" y="7081060"/>
            <a:ext cx="1847849" cy="129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76779" y="6847588"/>
            <a:ext cx="1809749" cy="184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26267" y="6873623"/>
            <a:ext cx="1847849" cy="181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266483" y="4633074"/>
            <a:ext cx="1781174" cy="133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944272" y="4273074"/>
            <a:ext cx="1847849" cy="1743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808444" y="4633074"/>
            <a:ext cx="1771649" cy="184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56121" y="4633074"/>
            <a:ext cx="1743074" cy="184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649819" y="2079752"/>
            <a:ext cx="1647824" cy="184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581204" y="2155617"/>
            <a:ext cx="1514474" cy="184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3351986" y="2249822"/>
            <a:ext cx="1847849" cy="175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273924" y="6666185"/>
            <a:ext cx="1924049" cy="1714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12"/>
          <p:cNvGrpSpPr/>
          <p:nvPr/>
        </p:nvGrpSpPr>
        <p:grpSpPr>
          <a:xfrm>
            <a:off x="4948831" y="2632361"/>
            <a:ext cx="10249434" cy="5334000"/>
            <a:chOff x="4948831" y="2632361"/>
            <a:chExt cx="10249434" cy="5334000"/>
          </a:xfrm>
        </p:grpSpPr>
        <p:pic>
          <p:nvPicPr>
            <p:cNvPr id="192" name="Google Shape;192;p1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3721891" y="4363286"/>
              <a:ext cx="1476374" cy="1866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12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4948831" y="2632361"/>
              <a:ext cx="8772524" cy="533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2"/>
          <p:cNvGrpSpPr/>
          <p:nvPr/>
        </p:nvGrpSpPr>
        <p:grpSpPr>
          <a:xfrm>
            <a:off x="0" y="0"/>
            <a:ext cx="2477163" cy="10287000"/>
            <a:chOff x="0" y="0"/>
            <a:chExt cx="2477163" cy="10287000"/>
          </a:xfrm>
        </p:grpSpPr>
        <p:sp>
          <p:nvSpPr>
            <p:cNvPr id="57" name="Google Shape;57;p2"/>
            <p:cNvSpPr/>
            <p:nvPr/>
          </p:nvSpPr>
          <p:spPr>
            <a:xfrm>
              <a:off x="0" y="0"/>
              <a:ext cx="2211705" cy="10287000"/>
            </a:xfrm>
            <a:custGeom>
              <a:rect b="b" l="l" r="r" t="t"/>
              <a:pathLst>
                <a:path extrusionOk="0" h="10287000" w="2211705">
                  <a:moveTo>
                    <a:pt x="2211310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2211310" y="0"/>
                  </a:lnTo>
                  <a:lnTo>
                    <a:pt x="2211310" y="10286999"/>
                  </a:lnTo>
                  <a:close/>
                </a:path>
              </a:pathLst>
            </a:custGeom>
            <a:solidFill>
              <a:srgbClr val="DED3C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69953" y="1642524"/>
              <a:ext cx="1807210" cy="8267700"/>
            </a:xfrm>
            <a:custGeom>
              <a:rect b="b" l="l" r="r" t="t"/>
              <a:pathLst>
                <a:path extrusionOk="0" h="8267700" w="1807210">
                  <a:moveTo>
                    <a:pt x="1806865" y="8090093"/>
                  </a:moveTo>
                  <a:lnTo>
                    <a:pt x="1806865" y="8110911"/>
                  </a:lnTo>
                  <a:lnTo>
                    <a:pt x="1386133" y="8110940"/>
                  </a:lnTo>
                  <a:lnTo>
                    <a:pt x="1292234" y="8137906"/>
                  </a:lnTo>
                  <a:lnTo>
                    <a:pt x="1254714" y="8267699"/>
                  </a:lnTo>
                  <a:lnTo>
                    <a:pt x="1217194" y="8137458"/>
                  </a:lnTo>
                  <a:lnTo>
                    <a:pt x="1217194" y="8137777"/>
                  </a:lnTo>
                  <a:lnTo>
                    <a:pt x="1123295" y="8110812"/>
                  </a:lnTo>
                  <a:lnTo>
                    <a:pt x="0" y="8110812"/>
                  </a:lnTo>
                  <a:lnTo>
                    <a:pt x="0" y="156787"/>
                  </a:lnTo>
                  <a:lnTo>
                    <a:pt x="20755" y="156787"/>
                  </a:lnTo>
                  <a:lnTo>
                    <a:pt x="20755" y="8090093"/>
                  </a:lnTo>
                  <a:lnTo>
                    <a:pt x="1123295" y="8090093"/>
                  </a:lnTo>
                  <a:lnTo>
                    <a:pt x="1217194" y="8063098"/>
                  </a:lnTo>
                  <a:lnTo>
                    <a:pt x="1254714" y="7933305"/>
                  </a:lnTo>
                  <a:lnTo>
                    <a:pt x="1292234" y="8063098"/>
                  </a:lnTo>
                  <a:lnTo>
                    <a:pt x="1386133" y="8090093"/>
                  </a:lnTo>
                  <a:lnTo>
                    <a:pt x="1806865" y="8090093"/>
                  </a:lnTo>
                  <a:close/>
                </a:path>
                <a:path extrusionOk="0" h="8267700" w="1807210">
                  <a:moveTo>
                    <a:pt x="1806865" y="156886"/>
                  </a:moveTo>
                  <a:lnTo>
                    <a:pt x="1806865" y="177605"/>
                  </a:lnTo>
                  <a:lnTo>
                    <a:pt x="1386133" y="177605"/>
                  </a:lnTo>
                  <a:lnTo>
                    <a:pt x="1292234" y="204600"/>
                  </a:lnTo>
                  <a:lnTo>
                    <a:pt x="1254714" y="334393"/>
                  </a:lnTo>
                  <a:lnTo>
                    <a:pt x="1217194" y="204600"/>
                  </a:lnTo>
                  <a:lnTo>
                    <a:pt x="1123295" y="177605"/>
                  </a:lnTo>
                  <a:lnTo>
                    <a:pt x="20755" y="177605"/>
                  </a:lnTo>
                  <a:lnTo>
                    <a:pt x="20755" y="156787"/>
                  </a:lnTo>
                  <a:lnTo>
                    <a:pt x="1123295" y="156787"/>
                  </a:lnTo>
                  <a:lnTo>
                    <a:pt x="1217194" y="129821"/>
                  </a:lnTo>
                  <a:lnTo>
                    <a:pt x="1217194" y="130139"/>
                  </a:lnTo>
                  <a:lnTo>
                    <a:pt x="1254714" y="0"/>
                  </a:lnTo>
                  <a:lnTo>
                    <a:pt x="1292234" y="129891"/>
                  </a:lnTo>
                  <a:lnTo>
                    <a:pt x="1386133" y="156886"/>
                  </a:lnTo>
                  <a:lnTo>
                    <a:pt x="1806865" y="1568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2"/>
          <p:cNvSpPr txBox="1"/>
          <p:nvPr>
            <p:ph type="title"/>
          </p:nvPr>
        </p:nvSpPr>
        <p:spPr>
          <a:xfrm>
            <a:off x="3718951" y="590645"/>
            <a:ext cx="10097208" cy="1610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5234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</a:rPr>
              <a:t>Project Overview</a:t>
            </a:r>
            <a:endParaRPr sz="4800"/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6795" y="2766559"/>
            <a:ext cx="104775" cy="10477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/>
        </p:nvSpPr>
        <p:spPr>
          <a:xfrm>
            <a:off x="3255558" y="2203657"/>
            <a:ext cx="14311630" cy="714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just">
              <a:lnSpc>
                <a:spcPct val="15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latin typeface="Arial"/>
                <a:ea typeface="Arial"/>
                <a:cs typeface="Arial"/>
                <a:sym typeface="Arial"/>
              </a:rPr>
              <a:t>The project involves building a scalable data pipeline using Azure Data Factory (ADF), Azure Data Lake Storage (ADLS), and Azure Databricks.</a:t>
            </a:r>
            <a:endParaRPr sz="34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just">
              <a:lnSpc>
                <a:spcPct val="180579"/>
              </a:lnSpc>
              <a:spcBef>
                <a:spcPts val="550"/>
              </a:spcBef>
              <a:spcAft>
                <a:spcPts val="0"/>
              </a:spcAft>
              <a:buNone/>
            </a:pPr>
            <a:r>
              <a:rPr lang="en-US" sz="3450">
                <a:latin typeface="Arial"/>
                <a:ea typeface="Arial"/>
                <a:cs typeface="Arial"/>
                <a:sym typeface="Arial"/>
              </a:rPr>
              <a:t>ADF  facilitates  data  extraction  from  various  sources  and  moves  it  to ADLS, where data is organized into raw, curated, and processed zones with logical folder structures and partitioning.</a:t>
            </a:r>
            <a:endParaRPr sz="34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None/>
            </a:pPr>
            <a:r>
              <a:rPr lang="en-US" sz="3450">
                <a:latin typeface="Arial"/>
                <a:ea typeface="Arial"/>
                <a:cs typeface="Arial"/>
                <a:sym typeface="Arial"/>
              </a:rPr>
              <a:t>The  pipeline  ensures  secure  data  handling  with  </a:t>
            </a:r>
            <a:r>
              <a:rPr b="1" lang="en-US" sz="3450">
                <a:latin typeface="Arial"/>
                <a:ea typeface="Arial"/>
                <a:cs typeface="Arial"/>
                <a:sym typeface="Arial"/>
              </a:rPr>
              <a:t>Role-Based  Access</a:t>
            </a:r>
            <a:endParaRPr sz="34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just">
              <a:lnSpc>
                <a:spcPct val="180289"/>
              </a:lnSpc>
              <a:spcBef>
                <a:spcPts val="359"/>
              </a:spcBef>
              <a:spcAft>
                <a:spcPts val="0"/>
              </a:spcAft>
              <a:buNone/>
            </a:pPr>
            <a:r>
              <a:rPr b="1" lang="en-US" sz="3450">
                <a:latin typeface="Arial"/>
                <a:ea typeface="Arial"/>
                <a:cs typeface="Arial"/>
                <a:sym typeface="Arial"/>
              </a:rPr>
              <a:t>Control (RBAC) </a:t>
            </a:r>
            <a:r>
              <a:rPr lang="en-US" sz="3450">
                <a:latin typeface="Arial"/>
                <a:ea typeface="Arial"/>
                <a:cs typeface="Arial"/>
                <a:sym typeface="Arial"/>
              </a:rPr>
              <a:t>and optimized workflows for querying and analytics. This  solution  supports  real-time  and  batch  processing,  enabling actionable insights and business intelligence.</a:t>
            </a:r>
            <a:endParaRPr sz="34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6795" y="4347709"/>
            <a:ext cx="104775" cy="10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6795" y="6719434"/>
            <a:ext cx="104775" cy="10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6916" y="105775"/>
            <a:ext cx="16497299" cy="191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E3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2787215" y="310129"/>
            <a:ext cx="13680440" cy="2002789"/>
          </a:xfrm>
          <a:custGeom>
            <a:rect b="b" l="l" r="r" t="t"/>
            <a:pathLst>
              <a:path extrusionOk="0" h="2002789" w="13680440">
                <a:moveTo>
                  <a:pt x="13373715" y="2002341"/>
                </a:moveTo>
                <a:lnTo>
                  <a:pt x="306967" y="2002341"/>
                </a:lnTo>
                <a:lnTo>
                  <a:pt x="257270" y="1998313"/>
                </a:lnTo>
                <a:lnTo>
                  <a:pt x="210091" y="1986655"/>
                </a:lnTo>
                <a:lnTo>
                  <a:pt x="166069" y="1968005"/>
                </a:lnTo>
                <a:lnTo>
                  <a:pt x="125844" y="1943003"/>
                </a:lnTo>
                <a:lnTo>
                  <a:pt x="90054" y="1912287"/>
                </a:lnTo>
                <a:lnTo>
                  <a:pt x="59338" y="1876497"/>
                </a:lnTo>
                <a:lnTo>
                  <a:pt x="34336" y="1836272"/>
                </a:lnTo>
                <a:lnTo>
                  <a:pt x="15686" y="1792250"/>
                </a:lnTo>
                <a:lnTo>
                  <a:pt x="4028" y="1745071"/>
                </a:lnTo>
                <a:lnTo>
                  <a:pt x="0" y="1695374"/>
                </a:lnTo>
                <a:lnTo>
                  <a:pt x="0" y="306967"/>
                </a:lnTo>
                <a:lnTo>
                  <a:pt x="4028" y="257270"/>
                </a:lnTo>
                <a:lnTo>
                  <a:pt x="15686" y="210091"/>
                </a:lnTo>
                <a:lnTo>
                  <a:pt x="34336" y="166069"/>
                </a:lnTo>
                <a:lnTo>
                  <a:pt x="59338" y="125844"/>
                </a:lnTo>
                <a:lnTo>
                  <a:pt x="90054" y="90054"/>
                </a:lnTo>
                <a:lnTo>
                  <a:pt x="125844" y="59338"/>
                </a:lnTo>
                <a:lnTo>
                  <a:pt x="166069" y="34336"/>
                </a:lnTo>
                <a:lnTo>
                  <a:pt x="210091" y="15686"/>
                </a:lnTo>
                <a:lnTo>
                  <a:pt x="257270" y="4028"/>
                </a:lnTo>
                <a:lnTo>
                  <a:pt x="306967" y="0"/>
                </a:lnTo>
                <a:lnTo>
                  <a:pt x="13373715" y="0"/>
                </a:lnTo>
                <a:lnTo>
                  <a:pt x="13423412" y="4028"/>
                </a:lnTo>
                <a:lnTo>
                  <a:pt x="13470591" y="15686"/>
                </a:lnTo>
                <a:lnTo>
                  <a:pt x="13514613" y="34336"/>
                </a:lnTo>
                <a:lnTo>
                  <a:pt x="13554839" y="59338"/>
                </a:lnTo>
                <a:lnTo>
                  <a:pt x="13590629" y="90054"/>
                </a:lnTo>
                <a:lnTo>
                  <a:pt x="13621344" y="125844"/>
                </a:lnTo>
                <a:lnTo>
                  <a:pt x="13646346" y="166069"/>
                </a:lnTo>
                <a:lnTo>
                  <a:pt x="13664996" y="210091"/>
                </a:lnTo>
                <a:lnTo>
                  <a:pt x="13676655" y="257270"/>
                </a:lnTo>
                <a:lnTo>
                  <a:pt x="13680062" y="299308"/>
                </a:lnTo>
                <a:lnTo>
                  <a:pt x="13680062" y="1703033"/>
                </a:lnTo>
                <a:lnTo>
                  <a:pt x="13676655" y="1745071"/>
                </a:lnTo>
                <a:lnTo>
                  <a:pt x="13664996" y="1792250"/>
                </a:lnTo>
                <a:lnTo>
                  <a:pt x="13646346" y="1836272"/>
                </a:lnTo>
                <a:lnTo>
                  <a:pt x="13621344" y="1876497"/>
                </a:lnTo>
                <a:lnTo>
                  <a:pt x="13590629" y="1912287"/>
                </a:lnTo>
                <a:lnTo>
                  <a:pt x="13554839" y="1943003"/>
                </a:lnTo>
                <a:lnTo>
                  <a:pt x="13514613" y="1968005"/>
                </a:lnTo>
                <a:lnTo>
                  <a:pt x="13470591" y="1986655"/>
                </a:lnTo>
                <a:lnTo>
                  <a:pt x="13423412" y="1998313"/>
                </a:lnTo>
                <a:lnTo>
                  <a:pt x="13373715" y="2002341"/>
                </a:lnTo>
                <a:close/>
              </a:path>
            </a:pathLst>
          </a:custGeom>
          <a:solidFill>
            <a:srgbClr val="FFFBF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 txBox="1"/>
          <p:nvPr>
            <p:ph type="title"/>
          </p:nvPr>
        </p:nvSpPr>
        <p:spPr>
          <a:xfrm>
            <a:off x="3718951" y="590645"/>
            <a:ext cx="10097208" cy="1610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6612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2A2A2A"/>
                </a:solidFill>
              </a:rPr>
              <a:t>Introduction</a:t>
            </a:r>
            <a:endParaRPr sz="7000"/>
          </a:p>
        </p:txBody>
      </p:sp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482" y="3186125"/>
            <a:ext cx="152400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482" y="5414974"/>
            <a:ext cx="152400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482" y="6900874"/>
            <a:ext cx="152400" cy="1523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/>
          <p:cNvSpPr txBox="1"/>
          <p:nvPr/>
        </p:nvSpPr>
        <p:spPr>
          <a:xfrm>
            <a:off x="1265625" y="2732588"/>
            <a:ext cx="16599535" cy="671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50">
                <a:solidFill>
                  <a:srgbClr val="2A2A2A"/>
                </a:solidFill>
                <a:latin typeface="Verdana"/>
                <a:ea typeface="Verdana"/>
                <a:cs typeface="Verdana"/>
                <a:sym typeface="Verdana"/>
              </a:rPr>
              <a:t>Azure Data Lake Analytics is an on-demand analytics service that simplifies big data processing by allowing users to write and execute massively parallelized queries over petabytes of data.</a:t>
            </a:r>
            <a:endParaRPr sz="3250">
              <a:latin typeface="Verdana"/>
              <a:ea typeface="Verdana"/>
              <a:cs typeface="Verdana"/>
              <a:sym typeface="Verdana"/>
            </a:endParaRPr>
          </a:p>
          <a:p>
            <a:pPr indent="135890" lvl="0" marL="12700" marR="50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50">
                <a:solidFill>
                  <a:srgbClr val="2A2A2A"/>
                </a:solidFill>
                <a:latin typeface="Verdana"/>
                <a:ea typeface="Verdana"/>
                <a:cs typeface="Verdana"/>
                <a:sym typeface="Verdana"/>
              </a:rPr>
              <a:t>It works seamlessly with Azure Data Lake Storage, enabling data to be processed directly without the need to move or transform it.</a:t>
            </a:r>
            <a:endParaRPr sz="3250"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50">
                <a:solidFill>
                  <a:srgbClr val="2A2A2A"/>
                </a:solidFill>
                <a:latin typeface="Verdana"/>
                <a:ea typeface="Verdana"/>
                <a:cs typeface="Verdana"/>
                <a:sym typeface="Verdana"/>
              </a:rPr>
              <a:t>This  serverless  service  eliminates  the  need  to  provision  hardware,  scaling resources dynamically based on workload. Ideal for log analysis, ETL processes, machine learning, and real-time analytics, Data Lake Analytics is cost-effective, as users only pay for the processing power they consume.</a:t>
            </a:r>
            <a:endParaRPr sz="325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4"/>
          <p:cNvGrpSpPr/>
          <p:nvPr/>
        </p:nvGrpSpPr>
        <p:grpSpPr>
          <a:xfrm>
            <a:off x="6263620" y="0"/>
            <a:ext cx="12024378" cy="10286999"/>
            <a:chOff x="6263620" y="0"/>
            <a:chExt cx="12024378" cy="10286999"/>
          </a:xfrm>
        </p:grpSpPr>
        <p:pic>
          <p:nvPicPr>
            <p:cNvPr id="81" name="Google Shape;81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63620" y="0"/>
              <a:ext cx="12024378" cy="10286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438329" y="8860188"/>
              <a:ext cx="6283953" cy="14268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" name="Google Shape;83;p4"/>
          <p:cNvSpPr txBox="1"/>
          <p:nvPr>
            <p:ph type="title"/>
          </p:nvPr>
        </p:nvSpPr>
        <p:spPr>
          <a:xfrm>
            <a:off x="12140930" y="1214611"/>
            <a:ext cx="565721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</a:rPr>
              <a:t>Dataset Overview</a:t>
            </a:r>
            <a:endParaRPr sz="4800"/>
          </a:p>
        </p:txBody>
      </p:sp>
      <p:sp>
        <p:nvSpPr>
          <p:cNvPr id="84" name="Google Shape;84;p4"/>
          <p:cNvSpPr txBox="1"/>
          <p:nvPr/>
        </p:nvSpPr>
        <p:spPr>
          <a:xfrm>
            <a:off x="761620" y="2023570"/>
            <a:ext cx="5092065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72533C"/>
                </a:solidFill>
                <a:latin typeface="Arial Black"/>
                <a:ea typeface="Arial Black"/>
                <a:cs typeface="Arial Black"/>
                <a:sym typeface="Arial Black"/>
              </a:rPr>
              <a:t>Dataset Source </a:t>
            </a:r>
            <a:r>
              <a:rPr lang="en-US" sz="3500">
                <a:solidFill>
                  <a:srgbClr val="72533C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lang="en-US" sz="3500">
                <a:latin typeface="Tahoma"/>
                <a:ea typeface="Tahoma"/>
                <a:cs typeface="Tahoma"/>
                <a:sym typeface="Tahoma"/>
              </a:rPr>
              <a:t>Kaggle</a:t>
            </a:r>
            <a:endParaRPr sz="3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761620" y="2556893"/>
            <a:ext cx="8729345" cy="1606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9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72533C"/>
                </a:solidFill>
                <a:latin typeface="Arial Black"/>
                <a:ea typeface="Arial Black"/>
                <a:cs typeface="Arial Black"/>
                <a:sym typeface="Arial Black"/>
              </a:rPr>
              <a:t>Dataset Size	: </a:t>
            </a:r>
            <a:r>
              <a:rPr lang="en-US" sz="3500">
                <a:latin typeface="Tahoma"/>
                <a:ea typeface="Tahoma"/>
                <a:cs typeface="Tahoma"/>
                <a:sym typeface="Tahoma"/>
              </a:rPr>
              <a:t>500 rows and 15 columns</a:t>
            </a:r>
            <a:endParaRPr sz="35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025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72533C"/>
                </a:solidFill>
                <a:latin typeface="Arial Black"/>
                <a:ea typeface="Arial Black"/>
                <a:cs typeface="Arial Black"/>
                <a:sym typeface="Arial Black"/>
              </a:rPr>
              <a:t>Description:</a:t>
            </a:r>
            <a:endParaRPr sz="35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761620" y="4138043"/>
            <a:ext cx="9569450" cy="4768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48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ahoma"/>
                <a:ea typeface="Tahoma"/>
                <a:cs typeface="Tahoma"/>
                <a:sym typeface="Tahoma"/>
              </a:rPr>
              <a:t>The dataset contains customer data related to loans, financial behavior, and repayment trends. It includes demographic information, financial metrics, and loan-specific insights, making it ideal for analyzing creditworthiness, financial activity, and loan default risks.</a:t>
            </a:r>
            <a:endParaRPr sz="350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87" name="Google Shape;87;p4"/>
          <p:cNvGrpSpPr/>
          <p:nvPr/>
        </p:nvGrpSpPr>
        <p:grpSpPr>
          <a:xfrm>
            <a:off x="13216921" y="2588260"/>
            <a:ext cx="85725" cy="7019923"/>
            <a:chOff x="13216921" y="2588260"/>
            <a:chExt cx="85725" cy="7019923"/>
          </a:xfrm>
        </p:grpSpPr>
        <p:pic>
          <p:nvPicPr>
            <p:cNvPr id="88" name="Google Shape;88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16921" y="2588260"/>
              <a:ext cx="85725" cy="85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16921" y="3083559"/>
              <a:ext cx="85725" cy="85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16921" y="3578859"/>
              <a:ext cx="85725" cy="85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16921" y="4074159"/>
              <a:ext cx="85725" cy="85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16921" y="4569459"/>
              <a:ext cx="85725" cy="85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16921" y="5064759"/>
              <a:ext cx="85725" cy="85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16921" y="5560059"/>
              <a:ext cx="85725" cy="85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16921" y="6055359"/>
              <a:ext cx="85725" cy="85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16921" y="6550659"/>
              <a:ext cx="85725" cy="85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16921" y="7045959"/>
              <a:ext cx="85725" cy="85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16921" y="7541259"/>
              <a:ext cx="85725" cy="85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16921" y="8036559"/>
              <a:ext cx="85725" cy="85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216921" y="8531859"/>
              <a:ext cx="85725" cy="85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216921" y="9027159"/>
              <a:ext cx="85725" cy="85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216921" y="9522459"/>
              <a:ext cx="85725" cy="857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4"/>
          <p:cNvSpPr txBox="1"/>
          <p:nvPr/>
        </p:nvSpPr>
        <p:spPr>
          <a:xfrm>
            <a:off x="13446662" y="2284723"/>
            <a:ext cx="2997200" cy="74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777240" rtl="0" algn="l">
              <a:lnSpc>
                <a:spcPct val="116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Customer_ID Age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441325" rtl="0" algn="l">
              <a:lnSpc>
                <a:spcPct val="116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Gender Occupation Marital Status Family Size Income Expenditure Use Frequency Loan Category Loan Amount Overdue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16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Debt Record Returned Cheque Dishonour of Bill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EFE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4629" y="2324144"/>
            <a:ext cx="11115674" cy="75533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 txBox="1"/>
          <p:nvPr>
            <p:ph type="title"/>
          </p:nvPr>
        </p:nvSpPr>
        <p:spPr>
          <a:xfrm>
            <a:off x="3718951" y="590645"/>
            <a:ext cx="10097208" cy="1610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819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2A2A2A"/>
                </a:solidFill>
              </a:rPr>
              <a:t>Architecture Diagram</a:t>
            </a:r>
            <a:endParaRPr sz="7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6"/>
          <p:cNvGrpSpPr/>
          <p:nvPr/>
        </p:nvGrpSpPr>
        <p:grpSpPr>
          <a:xfrm>
            <a:off x="0" y="0"/>
            <a:ext cx="17259705" cy="10286999"/>
            <a:chOff x="0" y="0"/>
            <a:chExt cx="17259705" cy="10286999"/>
          </a:xfrm>
        </p:grpSpPr>
        <p:sp>
          <p:nvSpPr>
            <p:cNvPr id="116" name="Google Shape;116;p6"/>
            <p:cNvSpPr/>
            <p:nvPr/>
          </p:nvSpPr>
          <p:spPr>
            <a:xfrm>
              <a:off x="16928124" y="998532"/>
              <a:ext cx="324485" cy="324485"/>
            </a:xfrm>
            <a:custGeom>
              <a:rect b="b" l="l" r="r" t="t"/>
              <a:pathLst>
                <a:path extrusionOk="0" h="324484" w="324484">
                  <a:moveTo>
                    <a:pt x="90005" y="90005"/>
                  </a:moveTo>
                  <a:lnTo>
                    <a:pt x="234321" y="234321"/>
                  </a:lnTo>
                </a:path>
                <a:path extrusionOk="0" h="324484" w="324484">
                  <a:moveTo>
                    <a:pt x="234321" y="90005"/>
                  </a:moveTo>
                  <a:lnTo>
                    <a:pt x="90005" y="234321"/>
                  </a:lnTo>
                </a:path>
                <a:path extrusionOk="0" h="324484" w="324484">
                  <a:moveTo>
                    <a:pt x="324327" y="162163"/>
                  </a:moveTo>
                  <a:lnTo>
                    <a:pt x="319466" y="201575"/>
                  </a:lnTo>
                  <a:lnTo>
                    <a:pt x="305180" y="238608"/>
                  </a:lnTo>
                  <a:lnTo>
                    <a:pt x="282326" y="271059"/>
                  </a:lnTo>
                  <a:lnTo>
                    <a:pt x="252257" y="296997"/>
                  </a:lnTo>
                  <a:lnTo>
                    <a:pt x="216786" y="314852"/>
                  </a:lnTo>
                  <a:lnTo>
                    <a:pt x="178058" y="323548"/>
                  </a:lnTo>
                  <a:lnTo>
                    <a:pt x="162163" y="324327"/>
                  </a:lnTo>
                  <a:lnTo>
                    <a:pt x="154197" y="324132"/>
                  </a:lnTo>
                  <a:lnTo>
                    <a:pt x="115089" y="317346"/>
                  </a:lnTo>
                  <a:lnTo>
                    <a:pt x="78802" y="301262"/>
                  </a:lnTo>
                  <a:lnTo>
                    <a:pt x="47496" y="276830"/>
                  </a:lnTo>
                  <a:lnTo>
                    <a:pt x="23065" y="245524"/>
                  </a:lnTo>
                  <a:lnTo>
                    <a:pt x="6980" y="209237"/>
                  </a:lnTo>
                  <a:lnTo>
                    <a:pt x="194" y="170130"/>
                  </a:lnTo>
                  <a:lnTo>
                    <a:pt x="0" y="162163"/>
                  </a:lnTo>
                  <a:lnTo>
                    <a:pt x="194" y="154197"/>
                  </a:lnTo>
                  <a:lnTo>
                    <a:pt x="6980" y="115089"/>
                  </a:lnTo>
                  <a:lnTo>
                    <a:pt x="23065" y="78802"/>
                  </a:lnTo>
                  <a:lnTo>
                    <a:pt x="47496" y="47496"/>
                  </a:lnTo>
                  <a:lnTo>
                    <a:pt x="78802" y="23065"/>
                  </a:lnTo>
                  <a:lnTo>
                    <a:pt x="115089" y="6980"/>
                  </a:lnTo>
                  <a:lnTo>
                    <a:pt x="154197" y="194"/>
                  </a:lnTo>
                  <a:lnTo>
                    <a:pt x="162163" y="0"/>
                  </a:lnTo>
                  <a:lnTo>
                    <a:pt x="170130" y="194"/>
                  </a:lnTo>
                  <a:lnTo>
                    <a:pt x="209237" y="6980"/>
                  </a:lnTo>
                  <a:lnTo>
                    <a:pt x="245524" y="23065"/>
                  </a:lnTo>
                  <a:lnTo>
                    <a:pt x="276830" y="47496"/>
                  </a:lnTo>
                  <a:lnTo>
                    <a:pt x="301262" y="78802"/>
                  </a:lnTo>
                  <a:lnTo>
                    <a:pt x="317346" y="115089"/>
                  </a:lnTo>
                  <a:lnTo>
                    <a:pt x="324132" y="154197"/>
                  </a:lnTo>
                  <a:lnTo>
                    <a:pt x="324327" y="162163"/>
                  </a:lnTo>
                  <a:close/>
                </a:path>
              </a:pathLst>
            </a:custGeom>
            <a:noFill/>
            <a:ln cap="flat" cmpd="sng" w="135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7" name="Google Shape;117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7259705" cy="10286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1923" y="2432493"/>
              <a:ext cx="7981949" cy="58102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" name="Google Shape;119;p6"/>
          <p:cNvSpPr txBox="1"/>
          <p:nvPr>
            <p:ph type="title"/>
          </p:nvPr>
        </p:nvSpPr>
        <p:spPr>
          <a:xfrm>
            <a:off x="11544748" y="4273613"/>
            <a:ext cx="3737610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 Diagram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3718951" y="590645"/>
            <a:ext cx="10097208" cy="1610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20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2A2A2A"/>
                </a:solidFill>
              </a:rPr>
              <a:t>Execution Overview</a:t>
            </a:r>
            <a:endParaRPr sz="7000"/>
          </a:p>
        </p:txBody>
      </p:sp>
      <p:pic>
        <p:nvPicPr>
          <p:cNvPr id="125" name="Google Shape;1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3164" y="0"/>
            <a:ext cx="7844834" cy="83956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7"/>
          <p:cNvGrpSpPr/>
          <p:nvPr/>
        </p:nvGrpSpPr>
        <p:grpSpPr>
          <a:xfrm>
            <a:off x="0" y="2902018"/>
            <a:ext cx="4714284" cy="7384981"/>
            <a:chOff x="0" y="2902018"/>
            <a:chExt cx="4714284" cy="7384981"/>
          </a:xfrm>
        </p:grpSpPr>
        <p:pic>
          <p:nvPicPr>
            <p:cNvPr id="127" name="Google Shape;127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3051036"/>
              <a:ext cx="4714284" cy="72359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90649" y="2902018"/>
              <a:ext cx="152400" cy="152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90649" y="4426017"/>
              <a:ext cx="152400" cy="152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90649" y="5950017"/>
              <a:ext cx="152400" cy="152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90649" y="8236017"/>
              <a:ext cx="152400" cy="1523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1737965" y="2431318"/>
            <a:ext cx="15407640" cy="6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153035" rtl="0" algn="l">
              <a:lnSpc>
                <a:spcPct val="14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Loan Data Analytics project processes customer loan data by ingesting demographic, financial, and loan-specific information into Azure Databricks. Data is sourced from CSV and JSON files stored in Azure Data Lake Storage or Blob Storage.</a:t>
            </a:r>
            <a:endParaRPr/>
          </a:p>
          <a:p>
            <a:pPr indent="0" lvl="0" marL="12700" marR="880110" rtl="0" algn="l">
              <a:lnSpc>
                <a:spcPct val="181818"/>
              </a:lnSpc>
              <a:spcBef>
                <a:spcPts val="530"/>
              </a:spcBef>
              <a:spcAft>
                <a:spcPts val="0"/>
              </a:spcAft>
              <a:buNone/>
            </a:pPr>
            <a:r>
              <a:rPr lang="en-US"/>
              <a:t>Using PySpark, the data is preprocessed and transformed to clean inconsistencies, handle missing values, and calculate metrics like overdue rates, debt-to-income ratios, and customer loan usage trends.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450"/>
              </a:spcBef>
              <a:spcAft>
                <a:spcPts val="0"/>
              </a:spcAft>
              <a:buNone/>
            </a:pPr>
            <a:r>
              <a:rPr lang="en-US"/>
              <a:t>The processed data is stored in Delta Lake for efficient querying and analytics.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8"/>
          <p:cNvGrpSpPr/>
          <p:nvPr/>
        </p:nvGrpSpPr>
        <p:grpSpPr>
          <a:xfrm>
            <a:off x="0" y="0"/>
            <a:ext cx="18288000" cy="10286999"/>
            <a:chOff x="0" y="0"/>
            <a:chExt cx="18288000" cy="10286999"/>
          </a:xfrm>
        </p:grpSpPr>
        <p:pic>
          <p:nvPicPr>
            <p:cNvPr id="138" name="Google Shape;13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8288000" cy="10286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66078" y="3875782"/>
              <a:ext cx="14096999" cy="32575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8"/>
          <p:cNvSpPr txBox="1"/>
          <p:nvPr>
            <p:ph type="title"/>
          </p:nvPr>
        </p:nvSpPr>
        <p:spPr>
          <a:xfrm>
            <a:off x="3718951" y="590645"/>
            <a:ext cx="10097208" cy="1610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3700">
            <a:spAutoFit/>
          </a:bodyPr>
          <a:lstStyle/>
          <a:p>
            <a:pPr indent="0" lvl="0" marL="29965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3131"/>
                </a:solidFill>
              </a:rPr>
              <a:t>ETL Pipeline</a:t>
            </a:r>
            <a:endParaRPr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0" y="0"/>
            <a:ext cx="18287999" cy="10286998"/>
            <a:chOff x="0" y="0"/>
            <a:chExt cx="18287999" cy="10286998"/>
          </a:xfrm>
        </p:grpSpPr>
        <p:pic>
          <p:nvPicPr>
            <p:cNvPr id="146" name="Google Shape;146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246338"/>
              <a:ext cx="15919923" cy="8040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792290" y="0"/>
              <a:ext cx="5495708" cy="33706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157214" y="0"/>
              <a:ext cx="3130785" cy="69566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28700" y="2806435"/>
              <a:ext cx="6934199" cy="4152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422002" y="5435515"/>
              <a:ext cx="9486899" cy="44672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9"/>
          <p:cNvSpPr txBox="1"/>
          <p:nvPr>
            <p:ph type="title"/>
          </p:nvPr>
        </p:nvSpPr>
        <p:spPr>
          <a:xfrm>
            <a:off x="3718951" y="590645"/>
            <a:ext cx="10097208" cy="1610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2400">
            <a:spAutoFit/>
          </a:bodyPr>
          <a:lstStyle/>
          <a:p>
            <a:pPr indent="0" lvl="0" marL="9734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2A2A2A"/>
                </a:solidFill>
              </a:rPr>
              <a:t>Analaysis Results</a:t>
            </a:r>
            <a:endParaRPr sz="7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2024-12-18T13:10:33Z</dcterms:created>
  <dc:creator>Lahari Podutur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2024-12-18T00:00:00Z</vt:filetime>
  </property>
  <property fmtid="{D5CDD505-2E9C-101B-9397-08002B2CF9AE}" pid="3" name="Creator">
    <vt:lpwstr>Canva</vt:lpwstr>
  </property>
  <property fmtid="{D5CDD505-2E9C-101B-9397-08002B2CF9AE}" pid="4" name="LastSaved">
    <vt:filetime>2024-12-18T00:00:00Z</vt:filetime>
  </property>
  <property fmtid="{D5CDD505-2E9C-101B-9397-08002B2CF9AE}" pid="5" name="Producer">
    <vt:lpwstr>Canva</vt:lpwstr>
  </property>
</Properties>
</file>