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 id="58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12/05/2025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a:br>
            <a:br>
              <a:rPr lang="en-US" sz="5100" b="1"/>
            </a:br>
            <a:r>
              <a:rPr lang="en-US" sz="5100" b="1" cap="all" dirty="0">
                <a:latin typeface="Aptos"/>
              </a:rPr>
              <a:t>PROJECT TITLE</a:t>
            </a:r>
            <a:endParaRPr lang="en-US" sz="5100" dirty="0">
              <a:latin typeface="Aptos"/>
            </a:endParaRPr>
          </a:p>
          <a:p>
            <a:pPr algn="l"/>
            <a:endParaRPr lang="en-US" sz="5100" b="1" kern="1200"/>
          </a:p>
        </p:txBody>
      </p:sp>
      <p:sp>
        <p:nvSpPr>
          <p:cNvPr id="3" name="Subtitle 2"/>
          <p:cNvSpPr>
            <a:spLocks noGrp="1"/>
          </p:cNvSpPr>
          <p:nvPr>
            <p:ph type="subTitle" idx="1"/>
          </p:nvPr>
        </p:nvSpPr>
        <p:spPr>
          <a:xfrm>
            <a:off x="599609" y="4200379"/>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p>
          <a:p>
            <a:pPr algn="l">
              <a:spcAft>
                <a:spcPts val="600"/>
              </a:spcAft>
            </a:pPr>
            <a:r>
              <a:rPr lang="en-US" sz="1600" b="1" cap="all" dirty="0"/>
              <a:t>College Name:</a:t>
            </a:r>
          </a:p>
          <a:p>
            <a:pPr algn="l">
              <a:spcAft>
                <a:spcPts val="600"/>
              </a:spcAft>
            </a:pPr>
            <a:r>
              <a:rPr lang="en-US" sz="1600" b="1" cap="all" dirty="0"/>
              <a:t>Department:</a:t>
            </a:r>
          </a:p>
          <a:p>
            <a:pPr algn="l">
              <a:spcAft>
                <a:spcPts val="600"/>
              </a:spcAft>
            </a:pPr>
            <a:r>
              <a:rPr lang="en-US" sz="1600" b="1" cap="all" dirty="0"/>
              <a:t>Email ID:</a:t>
            </a:r>
          </a:p>
          <a:p>
            <a:pPr algn="l">
              <a:spcAft>
                <a:spcPts val="600"/>
              </a:spcAft>
            </a:pPr>
            <a:r>
              <a:rPr lang="en-US" sz="1600" b="1" cap="all" dirty="0"/>
              <a:t>AICTE Student ID:</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Proposed System</a:t>
            </a:r>
          </a:p>
        </p:txBody>
      </p:sp>
      <p:sp>
        <p:nvSpPr>
          <p:cNvPr id="3" name="Content Placeholder 2"/>
          <p:cNvSpPr>
            <a:spLocks noGrp="1"/>
          </p:cNvSpPr>
          <p:nvPr>
            <p:ph idx="1"/>
          </p:nvPr>
        </p:nvSpPr>
        <p:spPr/>
        <p:txBody>
          <a:bodyPr/>
          <a:lstStyle/>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dirty="0">
                <a:latin typeface="Franklin Gothic Book"/>
              </a:rPr>
              <a:t>Example: </a:t>
            </a:r>
            <a:r>
              <a:rPr lang="en-US" sz="2400" dirty="0"/>
              <a:t>Getting admission into a reputed graduate program is a highly competitive process. Universities evaluate applications based on several factors like GRE scores, TOEFL scores, undergraduate GPA, research experience, and the strength of SOPs and LORs. However, students often find it difficult to estimate their chances of admission, which can lead to confusion and anxiety during the application process.</a:t>
            </a:r>
            <a:endParaRPr lang="en-IN" sz="2400" dirty="0">
              <a:latin typeface="Franklin Gothic Book"/>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504649" y="1482891"/>
            <a:ext cx="10515600" cy="4251960"/>
          </a:xfrm>
        </p:spPr>
        <p:txBody>
          <a:bodyPr vert="horz" lIns="91440" tIns="45720" rIns="91440" bIns="45720" rtlCol="0">
            <a:noAutofit/>
          </a:bodyPr>
          <a:lstStyle/>
          <a:p>
            <a:endParaRPr lang="en-US" sz="1000" dirty="0"/>
          </a:p>
          <a:p>
            <a:pPr>
              <a:lnSpc>
                <a:spcPct val="120000"/>
              </a:lnSpc>
            </a:pPr>
            <a:r>
              <a:rPr lang="en-US" sz="900" dirty="0"/>
              <a:t>The proposed system aims to predict the likelihood of a student being admitted to a graduate program based on their academic and profile features. This predictive model will help applicants assess their admission chances more objectively and prepare stronger applications. The solution will consist of the following components:• Data Collection:</a:t>
            </a:r>
          </a:p>
          <a:p>
            <a:pPr>
              <a:lnSpc>
                <a:spcPct val="120000"/>
              </a:lnSpc>
            </a:pPr>
            <a:r>
              <a:rPr lang="en-US" sz="900" dirty="0"/>
              <a:t>  - Use the Graduate Admissions dataset from Kaggle containing GRE, TOEFL, GPA, etc.</a:t>
            </a:r>
          </a:p>
          <a:p>
            <a:pPr>
              <a:lnSpc>
                <a:spcPct val="120000"/>
              </a:lnSpc>
            </a:pPr>
            <a:r>
              <a:rPr lang="en-US" sz="900" dirty="0"/>
              <a:t>  - Include research experience and university ratings as features.</a:t>
            </a:r>
          </a:p>
          <a:p>
            <a:pPr marL="0" indent="0">
              <a:lnSpc>
                <a:spcPct val="120000"/>
              </a:lnSpc>
              <a:buNone/>
            </a:pPr>
            <a:r>
              <a:rPr lang="en-US" sz="900" dirty="0"/>
              <a:t>   • Data Preprocessing:</a:t>
            </a:r>
          </a:p>
          <a:p>
            <a:pPr>
              <a:lnSpc>
                <a:spcPct val="120000"/>
              </a:lnSpc>
            </a:pPr>
            <a:r>
              <a:rPr lang="en-US" sz="900" dirty="0"/>
              <a:t>  - Handle missing values and normalize features.</a:t>
            </a:r>
          </a:p>
          <a:p>
            <a:pPr>
              <a:lnSpc>
                <a:spcPct val="120000"/>
              </a:lnSpc>
            </a:pPr>
            <a:r>
              <a:rPr lang="en-US" sz="900" dirty="0"/>
              <a:t>  - Encode categorical data and perform feature selection.</a:t>
            </a:r>
          </a:p>
          <a:p>
            <a:pPr marL="0" indent="0">
              <a:lnSpc>
                <a:spcPct val="120000"/>
              </a:lnSpc>
              <a:buNone/>
            </a:pPr>
            <a:r>
              <a:rPr lang="en-US" sz="900" dirty="0"/>
              <a:t>• Machine Learning Algorithm:</a:t>
            </a:r>
          </a:p>
          <a:p>
            <a:pPr>
              <a:lnSpc>
                <a:spcPct val="120000"/>
              </a:lnSpc>
            </a:pPr>
            <a:r>
              <a:rPr lang="en-US" sz="900" dirty="0"/>
              <a:t>  - Implement Linear Regression and Random Forest Regressor.</a:t>
            </a:r>
          </a:p>
          <a:p>
            <a:pPr>
              <a:lnSpc>
                <a:spcPct val="120000"/>
              </a:lnSpc>
            </a:pPr>
            <a:r>
              <a:rPr lang="en-US" sz="900" dirty="0"/>
              <a:t>  - Use cross-validation and compare using </a:t>
            </a:r>
            <a:r>
              <a:rPr lang="en-US" sz="900" dirty="0" err="1"/>
              <a:t>R²</a:t>
            </a:r>
            <a:r>
              <a:rPr lang="en-US" sz="900" dirty="0"/>
              <a:t>, MAE, </a:t>
            </a:r>
            <a:r>
              <a:rPr lang="en-US" sz="900" dirty="0" err="1"/>
              <a:t>RMSE</a:t>
            </a:r>
            <a:r>
              <a:rPr lang="en-US" sz="900" dirty="0"/>
              <a:t>.</a:t>
            </a:r>
          </a:p>
          <a:p>
            <a:pPr marL="0" indent="0">
              <a:lnSpc>
                <a:spcPct val="120000"/>
              </a:lnSpc>
              <a:buNone/>
            </a:pPr>
            <a:r>
              <a:rPr lang="en-US" sz="900" dirty="0"/>
              <a:t>• Deployment:</a:t>
            </a:r>
          </a:p>
          <a:p>
            <a:pPr>
              <a:lnSpc>
                <a:spcPct val="120000"/>
              </a:lnSpc>
            </a:pPr>
            <a:r>
              <a:rPr lang="en-US" sz="900" dirty="0"/>
              <a:t>  - Create a web interface with </a:t>
            </a:r>
            <a:r>
              <a:rPr lang="en-US" sz="900" dirty="0" err="1"/>
              <a:t>Streamlit</a:t>
            </a:r>
            <a:r>
              <a:rPr lang="en-US" sz="900" dirty="0"/>
              <a:t> or Flask.</a:t>
            </a:r>
          </a:p>
          <a:p>
            <a:pPr>
              <a:lnSpc>
                <a:spcPct val="120000"/>
              </a:lnSpc>
            </a:pPr>
            <a:r>
              <a:rPr lang="en-US" sz="900" dirty="0"/>
              <a:t>  - Allow user input and show real-time admission chance prediction.</a:t>
            </a:r>
          </a:p>
          <a:p>
            <a:pPr marL="0" indent="0">
              <a:lnSpc>
                <a:spcPct val="120000"/>
              </a:lnSpc>
              <a:buNone/>
            </a:pPr>
            <a:r>
              <a:rPr lang="en-US" sz="1000" dirty="0"/>
              <a:t>• Evaluation:</a:t>
            </a:r>
          </a:p>
          <a:p>
            <a:pPr>
              <a:lnSpc>
                <a:spcPct val="120000"/>
              </a:lnSpc>
            </a:pPr>
            <a:r>
              <a:rPr lang="en-US" sz="900" dirty="0"/>
              <a:t>Evaluate the model's performance using:</a:t>
            </a:r>
          </a:p>
          <a:p>
            <a:pPr>
              <a:lnSpc>
                <a:spcPct val="120000"/>
              </a:lnSpc>
            </a:pPr>
            <a:r>
              <a:rPr lang="en-US" sz="900" dirty="0" err="1"/>
              <a:t>R²</a:t>
            </a:r>
            <a:r>
              <a:rPr lang="en-US" sz="900" dirty="0"/>
              <a:t> Score to determine how well the model explains variance.</a:t>
            </a:r>
          </a:p>
          <a:p>
            <a:pPr>
              <a:lnSpc>
                <a:spcPct val="120000"/>
              </a:lnSpc>
            </a:pPr>
            <a:r>
              <a:rPr lang="en-US" sz="900" dirty="0"/>
              <a:t>Mean Absolute Error (MAE) and Root Mean Squared Error (</a:t>
            </a:r>
            <a:r>
              <a:rPr lang="en-US" sz="900" dirty="0" err="1"/>
              <a:t>RMSE</a:t>
            </a:r>
            <a:r>
              <a:rPr lang="en-US" sz="900" b="1" dirty="0"/>
              <a:t>)</a:t>
            </a:r>
            <a:r>
              <a:rPr lang="en-US" sz="900" dirty="0"/>
              <a:t> for error analysis.</a:t>
            </a:r>
          </a:p>
          <a:p>
            <a:pPr>
              <a:lnSpc>
                <a:spcPct val="120000"/>
              </a:lnSpc>
            </a:pPr>
            <a:r>
              <a:rPr lang="en-US" sz="900" dirty="0"/>
              <a:t>Fine-tune the model using techniques like cross-validation and hyperparameter tuning.</a:t>
            </a:r>
          </a:p>
          <a:p>
            <a:pPr>
              <a:lnSpc>
                <a:spcPct val="120000"/>
              </a:lnSpc>
            </a:pPr>
            <a:endParaRPr lang="en-US" sz="900" dirty="0"/>
          </a:p>
          <a:p>
            <a:pPr marL="0" indent="0">
              <a:lnSpc>
                <a:spcPct val="120000"/>
              </a:lnSpc>
              <a:buNone/>
            </a:pPr>
            <a:endParaRPr lang="en-US" sz="900" dirty="0"/>
          </a:p>
          <a:p>
            <a:pPr marL="305435" indent="-305435">
              <a:spcBef>
                <a:spcPct val="20000"/>
              </a:spcBef>
              <a:spcAft>
                <a:spcPts val="600"/>
              </a:spcAft>
              <a:buFont typeface="Arial"/>
              <a:buChar char="•"/>
            </a:pPr>
            <a:endParaRPr lang="en-GB" sz="10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a:buFont typeface="Arial" panose="020B0604020202020204" pitchFamily="34" charset="0"/>
              <a:buChar char="•"/>
            </a:pPr>
            <a:r>
              <a:rPr lang="en-US" sz="1600" b="1" dirty="0"/>
              <a:t>Language</a:t>
            </a:r>
            <a:r>
              <a:rPr lang="en-US" sz="1600" dirty="0"/>
              <a:t>: Python</a:t>
            </a:r>
          </a:p>
          <a:p>
            <a:pPr>
              <a:buFont typeface="Arial" panose="020B0604020202020204" pitchFamily="34" charset="0"/>
              <a:buChar char="•"/>
            </a:pPr>
            <a:r>
              <a:rPr lang="en-US" sz="1600" b="1" dirty="0"/>
              <a:t>Libraries</a:t>
            </a:r>
            <a:r>
              <a:rPr lang="en-US" sz="1600" dirty="0"/>
              <a:t>: Pandas, NumPy, Matplotlib, Seaborn, Scikit-learn</a:t>
            </a:r>
          </a:p>
          <a:p>
            <a:pPr>
              <a:buFont typeface="Arial" panose="020B0604020202020204" pitchFamily="34" charset="0"/>
              <a:buChar char="•"/>
            </a:pPr>
            <a:r>
              <a:rPr lang="en-US" sz="1600" b="1" dirty="0"/>
              <a:t>IDE</a:t>
            </a:r>
            <a:r>
              <a:rPr lang="en-US" sz="1600" dirty="0"/>
              <a:t>: </a:t>
            </a:r>
            <a:r>
              <a:rPr lang="en-US" sz="1600" dirty="0" err="1"/>
              <a:t>Jupyter</a:t>
            </a:r>
            <a:r>
              <a:rPr lang="en-US" sz="1600" dirty="0"/>
              <a:t> Notebook / VS Code</a:t>
            </a:r>
          </a:p>
          <a:p>
            <a:pPr>
              <a:buFont typeface="Arial" panose="020B0604020202020204" pitchFamily="34" charset="0"/>
              <a:buChar char="•"/>
            </a:pPr>
            <a:r>
              <a:rPr lang="en-US" sz="1600" b="1" dirty="0"/>
              <a:t>Dataset</a:t>
            </a:r>
            <a:r>
              <a:rPr lang="en-US" sz="1600" dirty="0"/>
              <a:t>: Graduate Admissions Dataset (from Kaggle)</a:t>
            </a:r>
          </a:p>
          <a:p>
            <a:pPr>
              <a:buFont typeface="Arial" panose="020B0604020202020204" pitchFamily="34" charset="0"/>
              <a:buChar char="•"/>
            </a:pPr>
            <a:r>
              <a:rPr lang="en-US" sz="1600" b="1" dirty="0"/>
              <a:t>Model</a:t>
            </a:r>
            <a:r>
              <a:rPr lang="en-US" sz="1600" dirty="0"/>
              <a:t>: Linear Regression + Random Forest for comparison</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1600" b="1" dirty="0"/>
              <a:t>Algorithm Selection:</a:t>
            </a:r>
            <a:br>
              <a:rPr lang="en-US" sz="1600" dirty="0"/>
            </a:br>
            <a:r>
              <a:rPr lang="en-US" sz="1600" dirty="0"/>
              <a:t>• Linear Regression: Chosen as a baseline model for predicting admission chances due to its simplicity and interpretability.</a:t>
            </a:r>
            <a:br>
              <a:rPr lang="en-US" sz="1600" dirty="0"/>
            </a:br>
            <a:r>
              <a:rPr lang="en-US" sz="1600" dirty="0"/>
              <a:t>• Random Forest Regressor: Selected to capture non-linear relationships in the dataset and improve prediction accuracy.</a:t>
            </a:r>
          </a:p>
          <a:p>
            <a:r>
              <a:rPr lang="en-US" sz="1600" b="1" dirty="0"/>
              <a:t>Data Input:</a:t>
            </a:r>
            <a:br>
              <a:rPr lang="en-US" sz="1600" dirty="0"/>
            </a:br>
            <a:r>
              <a:rPr lang="en-US" sz="1600" dirty="0"/>
              <a:t>• Features used: GRE Score, TOEFL Score, University Rating, SOP &amp; LOR strength, </a:t>
            </a:r>
            <a:r>
              <a:rPr lang="en-US" sz="1600" dirty="0" err="1"/>
              <a:t>CGPA</a:t>
            </a:r>
            <a:r>
              <a:rPr lang="en-US" sz="1600" dirty="0"/>
              <a:t>, Research Experience.</a:t>
            </a:r>
            <a:br>
              <a:rPr lang="en-US" sz="1600" dirty="0"/>
            </a:br>
            <a:r>
              <a:rPr lang="en-US" sz="1600" dirty="0"/>
              <a:t>• All features were normalized and encoded as needed for ML algorithms.</a:t>
            </a:r>
          </a:p>
          <a:p>
            <a:r>
              <a:rPr lang="en-US" sz="1600" b="1" dirty="0"/>
              <a:t>Training Process:</a:t>
            </a:r>
            <a:br>
              <a:rPr lang="en-US" sz="1600" dirty="0"/>
            </a:br>
            <a:r>
              <a:rPr lang="en-US" sz="1600" dirty="0"/>
              <a:t>• Models trained using 70% of the data and tested on 30%.</a:t>
            </a:r>
            <a:br>
              <a:rPr lang="en-US" sz="1600" dirty="0"/>
            </a:br>
            <a:r>
              <a:rPr lang="en-US" sz="1600" dirty="0"/>
              <a:t>• Cross-validation was used to avoid overfitting and ensure generalization.</a:t>
            </a:r>
            <a:br>
              <a:rPr lang="en-US" sz="1600" dirty="0"/>
            </a:br>
            <a:r>
              <a:rPr lang="en-US" sz="1600" dirty="0"/>
              <a:t>• Hyperparameter tuning applied on Random Forest using </a:t>
            </a:r>
            <a:r>
              <a:rPr lang="en-US" sz="1600" dirty="0" err="1"/>
              <a:t>GridSearchCV</a:t>
            </a:r>
            <a:r>
              <a:rPr lang="en-US" sz="1600" dirty="0"/>
              <a:t>.</a:t>
            </a:r>
          </a:p>
          <a:p>
            <a:r>
              <a:rPr lang="en-US" sz="1600" b="1" dirty="0"/>
              <a:t>Prediction Process:</a:t>
            </a:r>
            <a:br>
              <a:rPr lang="en-US" sz="1600" dirty="0"/>
            </a:br>
            <a:r>
              <a:rPr lang="en-US" sz="1600" dirty="0"/>
              <a:t>• The trained model takes student input and predicts admission probability (0 to 1).</a:t>
            </a:r>
            <a:br>
              <a:rPr lang="en-US" sz="1600" dirty="0"/>
            </a:br>
            <a:r>
              <a:rPr lang="en-US" sz="1600" dirty="0"/>
              <a:t>• Prediction logic is integrated into a Flask or </a:t>
            </a:r>
            <a:r>
              <a:rPr lang="en-US" sz="1600" dirty="0" err="1"/>
              <a:t>Streamlit</a:t>
            </a:r>
            <a:r>
              <a:rPr lang="en-US" sz="1600" dirty="0"/>
              <a:t> app for real-time user interaction.</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GB" sz="2200"/>
          </a:p>
          <a:p>
            <a:pPr marL="0" indent="0">
              <a:buNone/>
            </a:pPr>
            <a:endParaRPr lang="en-GB" sz="220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730</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Franklin Gothic Book</vt: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lpstr>Proposed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Tejaswini Vaddemgunta</cp:lastModifiedBy>
  <cp:revision>12</cp:revision>
  <dcterms:created xsi:type="dcterms:W3CDTF">2013-07-15T20:26:40Z</dcterms:created>
  <dcterms:modified xsi:type="dcterms:W3CDTF">2025-05-12T17:52:44Z</dcterms:modified>
</cp:coreProperties>
</file>