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1"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7" d="100"/>
          <a:sy n="67" d="100"/>
        </p:scale>
        <p:origin x="568"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xfuel.com/en/free-photo-jjtay"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project-earth-globe-about-363264/"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betterhealthwhileaging.net/4-steps-to-get-better-medical-advice/"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mailto:22mc201a37@Anurag.edu.i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wallpaperflare.com/doctor-research-chemical-observes-microscope-analysis-wallpaper-aelst"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rawpixel.com/search/meeting" TargetMode="External"/><Relationship Id="rId2" Type="http://schemas.openxmlformats.org/officeDocument/2006/relationships/image" Target="../media/image6.1"/><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458C-2169-4AC0-91A4-2A0F14E1DAAC}"/>
              </a:ext>
            </a:extLst>
          </p:cNvPr>
          <p:cNvSpPr>
            <a:spLocks noGrp="1"/>
          </p:cNvSpPr>
          <p:nvPr>
            <p:ph type="ctrTitle"/>
          </p:nvPr>
        </p:nvSpPr>
        <p:spPr/>
        <p:txBody>
          <a:bodyPr/>
          <a:lstStyle/>
          <a:p>
            <a:r>
              <a:rPr lang="en-IN" dirty="0" err="1"/>
              <a:t>DoCTOR</a:t>
            </a:r>
            <a:r>
              <a:rPr lang="en-IN" dirty="0"/>
              <a:t> VISIT ANALYSIS</a:t>
            </a:r>
          </a:p>
        </p:txBody>
      </p:sp>
      <p:sp>
        <p:nvSpPr>
          <p:cNvPr id="3" name="Subtitle 2">
            <a:extLst>
              <a:ext uri="{FF2B5EF4-FFF2-40B4-BE49-F238E27FC236}">
                <a16:creationId xmlns:a16="http://schemas.microsoft.com/office/drawing/2014/main" id="{0E8D0765-59C0-477B-84A8-9EC37F9B018C}"/>
              </a:ext>
            </a:extLst>
          </p:cNvPr>
          <p:cNvSpPr>
            <a:spLocks noGrp="1"/>
          </p:cNvSpPr>
          <p:nvPr>
            <p:ph type="subTitle" idx="1"/>
          </p:nvPr>
        </p:nvSpPr>
        <p:spPr/>
        <p:txBody>
          <a:bodyPr/>
          <a:lstStyle/>
          <a:p>
            <a:r>
              <a:rPr lang="en-IN" dirty="0"/>
              <a:t>PRESENTED BY : TEJASWINI</a:t>
            </a:r>
          </a:p>
        </p:txBody>
      </p:sp>
    </p:spTree>
    <p:extLst>
      <p:ext uri="{BB962C8B-B14F-4D97-AF65-F5344CB8AC3E}">
        <p14:creationId xmlns:p14="http://schemas.microsoft.com/office/powerpoint/2010/main" val="93862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336A4-89BA-48C1-86A9-CEE1D0B59B02}"/>
              </a:ext>
            </a:extLst>
          </p:cNvPr>
          <p:cNvSpPr txBox="1"/>
          <p:nvPr/>
        </p:nvSpPr>
        <p:spPr>
          <a:xfrm>
            <a:off x="667910" y="540689"/>
            <a:ext cx="4635610" cy="769441"/>
          </a:xfrm>
          <a:prstGeom prst="rect">
            <a:avLst/>
          </a:prstGeom>
          <a:noFill/>
        </p:spPr>
        <p:txBody>
          <a:bodyPr wrap="square" rtlCol="0">
            <a:spAutoFit/>
          </a:bodyPr>
          <a:lstStyle/>
          <a:p>
            <a:r>
              <a:rPr lang="en-IN" sz="4400" u="sng" dirty="0"/>
              <a:t>RESULT</a:t>
            </a:r>
          </a:p>
        </p:txBody>
      </p:sp>
      <p:sp>
        <p:nvSpPr>
          <p:cNvPr id="3" name="TextBox 2">
            <a:extLst>
              <a:ext uri="{FF2B5EF4-FFF2-40B4-BE49-F238E27FC236}">
                <a16:creationId xmlns:a16="http://schemas.microsoft.com/office/drawing/2014/main" id="{836DB7BC-7B1D-4634-AE39-4FC8419E55A9}"/>
              </a:ext>
            </a:extLst>
          </p:cNvPr>
          <p:cNvSpPr txBox="1"/>
          <p:nvPr/>
        </p:nvSpPr>
        <p:spPr>
          <a:xfrm>
            <a:off x="5033176" y="681977"/>
            <a:ext cx="5478448" cy="5909310"/>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Illness Breakdown:</a:t>
            </a:r>
          </a:p>
          <a:p>
            <a:r>
              <a:rPr lang="en-US" dirty="0"/>
              <a:t>The majority of patients who have visited the doctor are affected by type 1 disease with 31.6% , followed by the type 0 with 29.9% of patients</a:t>
            </a:r>
            <a:endParaRPr lang="en-IN" dirty="0"/>
          </a:p>
          <a:p>
            <a:r>
              <a:rPr lang="en-IN" b="1" dirty="0">
                <a:effectLst>
                  <a:outerShdw blurRad="38100" dist="38100" dir="2700000" algn="tl">
                    <a:srgbClr val="000000">
                      <a:alpha val="43137"/>
                    </a:srgbClr>
                  </a:outerShdw>
                </a:effectLst>
              </a:rPr>
              <a:t>Chronic conditions:</a:t>
            </a:r>
          </a:p>
          <a:p>
            <a:r>
              <a:rPr lang="en-US" dirty="0"/>
              <a:t>Patients with long-term chronic conditions tend to have more doctor visits compared to patients with non-chronic conditions.</a:t>
            </a:r>
            <a:endParaRPr lang="en-IN" dirty="0"/>
          </a:p>
          <a:p>
            <a:r>
              <a:rPr lang="en-IN" b="1" dirty="0">
                <a:effectLst>
                  <a:outerShdw blurRad="38100" dist="38100" dir="2700000" algn="tl">
                    <a:srgbClr val="000000">
                      <a:alpha val="43137"/>
                    </a:srgbClr>
                  </a:outerShdw>
                </a:effectLst>
              </a:rPr>
              <a:t>Insurance Analysis:</a:t>
            </a:r>
          </a:p>
          <a:p>
            <a:r>
              <a:rPr lang="en-US" dirty="0"/>
              <a:t>The majority of patients have private insurance whereas only few hold the benefit of insurance provided by the government</a:t>
            </a:r>
            <a:endParaRPr lang="en-IN" dirty="0"/>
          </a:p>
          <a:p>
            <a:r>
              <a:rPr lang="en-US" dirty="0"/>
              <a:t>The majority of patients have private insurance whereas only few hold the benefit of insurance provided by the government</a:t>
            </a:r>
            <a:endParaRPr lang="en-IN" dirty="0"/>
          </a:p>
          <a:p>
            <a:r>
              <a:rPr lang="en-IN" b="1" dirty="0">
                <a:effectLst>
                  <a:outerShdw blurRad="38100" dist="38100" dir="2700000" algn="tl">
                    <a:srgbClr val="000000">
                      <a:alpha val="43137"/>
                    </a:srgbClr>
                  </a:outerShdw>
                </a:effectLst>
              </a:rPr>
              <a:t>Age Distribution:</a:t>
            </a:r>
          </a:p>
          <a:p>
            <a:r>
              <a:rPr lang="en-US" dirty="0"/>
              <a:t>The analysis reveals that the majority of doctor visits are made by patients in the age less than 30 and greater than 60 years, indicating a higher healthcare demand in this age range.</a:t>
            </a:r>
            <a:endParaRPr lang="en-IN" dirty="0"/>
          </a:p>
          <a:p>
            <a:endParaRPr lang="en-IN" dirty="0"/>
          </a:p>
        </p:txBody>
      </p:sp>
      <p:pic>
        <p:nvPicPr>
          <p:cNvPr id="5" name="Picture 4">
            <a:extLst>
              <a:ext uri="{FF2B5EF4-FFF2-40B4-BE49-F238E27FC236}">
                <a16:creationId xmlns:a16="http://schemas.microsoft.com/office/drawing/2014/main" id="{350C0212-AA86-4D9C-934C-D39E0F862F8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7152" y="3233393"/>
            <a:ext cx="3298191" cy="2228997"/>
          </a:xfrm>
          <a:prstGeom prst="rect">
            <a:avLst/>
          </a:prstGeom>
        </p:spPr>
      </p:pic>
    </p:spTree>
    <p:extLst>
      <p:ext uri="{BB962C8B-B14F-4D97-AF65-F5344CB8AC3E}">
        <p14:creationId xmlns:p14="http://schemas.microsoft.com/office/powerpoint/2010/main" val="408273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3D078C-C3DB-46B9-8408-4C318BAB180A}"/>
              </a:ext>
            </a:extLst>
          </p:cNvPr>
          <p:cNvSpPr txBox="1"/>
          <p:nvPr/>
        </p:nvSpPr>
        <p:spPr>
          <a:xfrm>
            <a:off x="1571625" y="390525"/>
            <a:ext cx="4524375" cy="769441"/>
          </a:xfrm>
          <a:prstGeom prst="rect">
            <a:avLst/>
          </a:prstGeom>
          <a:noFill/>
        </p:spPr>
        <p:txBody>
          <a:bodyPr wrap="square" rtlCol="0">
            <a:spAutoFit/>
          </a:bodyPr>
          <a:lstStyle/>
          <a:p>
            <a:r>
              <a:rPr lang="en-IN" sz="4400" u="sng" dirty="0"/>
              <a:t>LINKS</a:t>
            </a:r>
          </a:p>
        </p:txBody>
      </p:sp>
      <p:sp>
        <p:nvSpPr>
          <p:cNvPr id="3" name="TextBox 2">
            <a:extLst>
              <a:ext uri="{FF2B5EF4-FFF2-40B4-BE49-F238E27FC236}">
                <a16:creationId xmlns:a16="http://schemas.microsoft.com/office/drawing/2014/main" id="{DCEABBD3-00EF-427F-940C-AA7337888D2D}"/>
              </a:ext>
            </a:extLst>
          </p:cNvPr>
          <p:cNvSpPr txBox="1"/>
          <p:nvPr/>
        </p:nvSpPr>
        <p:spPr>
          <a:xfrm>
            <a:off x="1952625" y="2009775"/>
            <a:ext cx="850582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PROJECT REPOSITORY LINK:</a:t>
            </a:r>
          </a:p>
          <a:p>
            <a:endParaRPr lang="en-IN" dirty="0"/>
          </a:p>
          <a:p>
            <a:r>
              <a:rPr lang="en-IN" dirty="0"/>
              <a:t>https://github.com/Tejaswini200801/Doctor-visit-analyst-/blob/7945d5bd3ce187052b312dafa7781e5f94d6b5c4/Doctor%20visit%20analysis.ipynb</a:t>
            </a:r>
          </a:p>
        </p:txBody>
      </p:sp>
      <p:pic>
        <p:nvPicPr>
          <p:cNvPr id="5" name="Picture 4">
            <a:extLst>
              <a:ext uri="{FF2B5EF4-FFF2-40B4-BE49-F238E27FC236}">
                <a16:creationId xmlns:a16="http://schemas.microsoft.com/office/drawing/2014/main" id="{3B4A70BC-D0E5-4066-A609-4284081EC9C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76775" y="3716059"/>
            <a:ext cx="4057650" cy="2865715"/>
          </a:xfrm>
          <a:prstGeom prst="rect">
            <a:avLst/>
          </a:prstGeom>
        </p:spPr>
      </p:pic>
    </p:spTree>
    <p:extLst>
      <p:ext uri="{BB962C8B-B14F-4D97-AF65-F5344CB8AC3E}">
        <p14:creationId xmlns:p14="http://schemas.microsoft.com/office/powerpoint/2010/main" val="482118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76900-A401-4858-911D-08B6AD45389E}"/>
              </a:ext>
            </a:extLst>
          </p:cNvPr>
          <p:cNvSpPr txBox="1"/>
          <p:nvPr/>
        </p:nvSpPr>
        <p:spPr>
          <a:xfrm>
            <a:off x="1890712" y="1447800"/>
            <a:ext cx="8410575" cy="3046988"/>
          </a:xfrm>
          <a:prstGeom prst="rect">
            <a:avLst/>
          </a:prstGeom>
          <a:solidFill>
            <a:schemeClr val="tx2">
              <a:lumMod val="20000"/>
              <a:lumOff val="80000"/>
            </a:schemeClr>
          </a:solidFill>
        </p:spPr>
        <p:txBody>
          <a:bodyPr wrap="square" rtlCol="0">
            <a:spAutoFit/>
          </a:bodyPr>
          <a:lstStyle/>
          <a:p>
            <a:r>
              <a:rPr lang="en-IN" sz="9600" dirty="0">
                <a:solidFill>
                  <a:schemeClr val="bg1"/>
                </a:solidFill>
              </a:rPr>
              <a:t>THANK</a:t>
            </a:r>
          </a:p>
          <a:p>
            <a:pPr algn="r"/>
            <a:r>
              <a:rPr lang="en-IN" sz="9600" dirty="0"/>
              <a:t>		</a:t>
            </a:r>
            <a:r>
              <a:rPr lang="en-IN" sz="9600" dirty="0">
                <a:solidFill>
                  <a:schemeClr val="bg1"/>
                </a:solidFill>
              </a:rPr>
              <a:t>YOU</a:t>
            </a:r>
          </a:p>
        </p:txBody>
      </p:sp>
      <p:pic>
        <p:nvPicPr>
          <p:cNvPr id="5" name="Graphic 4" descr="Heart">
            <a:extLst>
              <a:ext uri="{FF2B5EF4-FFF2-40B4-BE49-F238E27FC236}">
                <a16:creationId xmlns:a16="http://schemas.microsoft.com/office/drawing/2014/main" id="{A0F76198-1543-4552-A9BB-E95B65623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050" y="2657475"/>
            <a:ext cx="1314450" cy="1314450"/>
          </a:xfrm>
          <a:prstGeom prst="rect">
            <a:avLst/>
          </a:prstGeom>
        </p:spPr>
      </p:pic>
    </p:spTree>
    <p:extLst>
      <p:ext uri="{BB962C8B-B14F-4D97-AF65-F5344CB8AC3E}">
        <p14:creationId xmlns:p14="http://schemas.microsoft.com/office/powerpoint/2010/main" val="245525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BBD0-B834-4254-BF32-CDF4D1A8201C}"/>
              </a:ext>
            </a:extLst>
          </p:cNvPr>
          <p:cNvSpPr>
            <a:spLocks noGrp="1"/>
          </p:cNvSpPr>
          <p:nvPr>
            <p:ph type="title"/>
          </p:nvPr>
        </p:nvSpPr>
        <p:spPr/>
        <p:txBody>
          <a:bodyPr>
            <a:normAutofit/>
          </a:bodyPr>
          <a:lstStyle/>
          <a:p>
            <a:r>
              <a:rPr lang="en-IN" sz="4400" u="sng" dirty="0"/>
              <a:t>PROBLEM STATEMENT</a:t>
            </a:r>
          </a:p>
        </p:txBody>
      </p:sp>
      <p:sp>
        <p:nvSpPr>
          <p:cNvPr id="3" name="Content Placeholder 2">
            <a:extLst>
              <a:ext uri="{FF2B5EF4-FFF2-40B4-BE49-F238E27FC236}">
                <a16:creationId xmlns:a16="http://schemas.microsoft.com/office/drawing/2014/main" id="{91D58BB9-1C63-429C-A09C-406AB339EDD4}"/>
              </a:ext>
            </a:extLst>
          </p:cNvPr>
          <p:cNvSpPr>
            <a:spLocks noGrp="1"/>
          </p:cNvSpPr>
          <p:nvPr>
            <p:ph idx="1"/>
          </p:nvPr>
        </p:nvSpPr>
        <p:spPr/>
        <p:txBody>
          <a:bodyPr/>
          <a:lstStyle/>
          <a:p>
            <a:r>
              <a:rPr lang="en-IN" sz="3200" dirty="0"/>
              <a:t>Analysing Doctor visit Data to</a:t>
            </a:r>
          </a:p>
          <a:p>
            <a:pPr marL="457200" lvl="1" indent="0">
              <a:buNone/>
            </a:pPr>
            <a:r>
              <a:rPr lang="en-IN" sz="2800" dirty="0"/>
              <a:t>Gain insights into Healthcare patterns and patient behaviour</a:t>
            </a:r>
          </a:p>
        </p:txBody>
      </p:sp>
      <p:pic>
        <p:nvPicPr>
          <p:cNvPr id="5" name="Picture 4">
            <a:extLst>
              <a:ext uri="{FF2B5EF4-FFF2-40B4-BE49-F238E27FC236}">
                <a16:creationId xmlns:a16="http://schemas.microsoft.com/office/drawing/2014/main" id="{9E71DBE5-AF71-4400-A7E5-66BADD97E24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05384" y="3568589"/>
            <a:ext cx="4076866" cy="2717910"/>
          </a:xfrm>
          <a:prstGeom prst="rect">
            <a:avLst/>
          </a:prstGeom>
        </p:spPr>
      </p:pic>
      <p:sp>
        <p:nvSpPr>
          <p:cNvPr id="6" name="TextBox 5">
            <a:extLst>
              <a:ext uri="{FF2B5EF4-FFF2-40B4-BE49-F238E27FC236}">
                <a16:creationId xmlns:a16="http://schemas.microsoft.com/office/drawing/2014/main" id="{25725663-2946-458E-B0C5-CA0294405E4A}"/>
              </a:ext>
            </a:extLst>
          </p:cNvPr>
          <p:cNvSpPr txBox="1"/>
          <p:nvPr/>
        </p:nvSpPr>
        <p:spPr>
          <a:xfrm>
            <a:off x="6305384" y="6510220"/>
            <a:ext cx="4076866" cy="230832"/>
          </a:xfrm>
          <a:prstGeom prst="rect">
            <a:avLst/>
          </a:prstGeom>
          <a:noFill/>
        </p:spPr>
        <p:txBody>
          <a:bodyPr wrap="square" rtlCol="0">
            <a:spAutoFit/>
          </a:bodyPr>
          <a:lstStyle/>
          <a:p>
            <a:r>
              <a:rPr lang="en-IN" sz="900">
                <a:hlinkClick r:id="rId3" tooltip="http://betterhealthwhileaging.net/4-steps-to-get-better-medical-advice/"/>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418518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0D265E-1706-4005-94FB-44FBE6B5E77A}"/>
              </a:ext>
            </a:extLst>
          </p:cNvPr>
          <p:cNvSpPr txBox="1"/>
          <p:nvPr/>
        </p:nvSpPr>
        <p:spPr>
          <a:xfrm>
            <a:off x="1208598" y="3546282"/>
            <a:ext cx="5716988" cy="1754326"/>
          </a:xfrm>
          <a:prstGeom prst="rect">
            <a:avLst/>
          </a:prstGeom>
          <a:noFill/>
        </p:spPr>
        <p:txBody>
          <a:bodyPr wrap="square" rtlCol="0">
            <a:spAutoFit/>
          </a:bodyPr>
          <a:lstStyle/>
          <a:p>
            <a:r>
              <a:rPr lang="en-IN" dirty="0"/>
              <a:t>NAME : MEDIGA TEJASWINI</a:t>
            </a:r>
          </a:p>
          <a:p>
            <a:r>
              <a:rPr lang="en-IN" dirty="0"/>
              <a:t>EMAIL ID : </a:t>
            </a:r>
            <a:r>
              <a:rPr lang="en-IN" dirty="0">
                <a:hlinkClick r:id="rId2"/>
              </a:rPr>
              <a:t>22mc201a37@Anurag.edu.in</a:t>
            </a:r>
            <a:endParaRPr lang="en-IN" dirty="0"/>
          </a:p>
          <a:p>
            <a:r>
              <a:rPr lang="en-IN" dirty="0"/>
              <a:t>COLLEGE NAME : ANURAG UNIVERSITY</a:t>
            </a:r>
          </a:p>
          <a:p>
            <a:r>
              <a:rPr lang="en-IN" dirty="0"/>
              <a:t>COLLEGE STATE : TELANGANA</a:t>
            </a:r>
          </a:p>
          <a:p>
            <a:r>
              <a:rPr lang="en-IN" dirty="0"/>
              <a:t>INTERNSHIP DOMAIN : DATA ANALYTICS</a:t>
            </a:r>
          </a:p>
          <a:p>
            <a:r>
              <a:rPr lang="en-IN" dirty="0"/>
              <a:t>DURATION :5-06-2023 TO 13-07-2023</a:t>
            </a:r>
          </a:p>
        </p:txBody>
      </p:sp>
      <p:sp>
        <p:nvSpPr>
          <p:cNvPr id="3" name="TextBox 2">
            <a:extLst>
              <a:ext uri="{FF2B5EF4-FFF2-40B4-BE49-F238E27FC236}">
                <a16:creationId xmlns:a16="http://schemas.microsoft.com/office/drawing/2014/main" id="{B1B7877B-5198-4C79-88E3-96E72F196FC8}"/>
              </a:ext>
            </a:extLst>
          </p:cNvPr>
          <p:cNvSpPr txBox="1"/>
          <p:nvPr/>
        </p:nvSpPr>
        <p:spPr>
          <a:xfrm>
            <a:off x="1956021" y="842838"/>
            <a:ext cx="5883965" cy="830997"/>
          </a:xfrm>
          <a:prstGeom prst="rect">
            <a:avLst/>
          </a:prstGeom>
          <a:noFill/>
        </p:spPr>
        <p:txBody>
          <a:bodyPr wrap="square" rtlCol="0">
            <a:spAutoFit/>
          </a:bodyPr>
          <a:lstStyle/>
          <a:p>
            <a:r>
              <a:rPr lang="en-IN" sz="4800" u="sng" dirty="0"/>
              <a:t>ABOUT ME </a:t>
            </a:r>
            <a:r>
              <a:rPr lang="en-IN" sz="4800" dirty="0"/>
              <a:t>:</a:t>
            </a:r>
          </a:p>
        </p:txBody>
      </p:sp>
      <p:sp>
        <p:nvSpPr>
          <p:cNvPr id="4" name="Flowchart: Display 3">
            <a:extLst>
              <a:ext uri="{FF2B5EF4-FFF2-40B4-BE49-F238E27FC236}">
                <a16:creationId xmlns:a16="http://schemas.microsoft.com/office/drawing/2014/main" id="{02FB073B-5504-46CD-8718-7E9D8E834D91}"/>
              </a:ext>
            </a:extLst>
          </p:cNvPr>
          <p:cNvSpPr/>
          <p:nvPr/>
        </p:nvSpPr>
        <p:spPr>
          <a:xfrm>
            <a:off x="111318" y="2075290"/>
            <a:ext cx="11131826" cy="4611757"/>
          </a:xfrm>
          <a:prstGeom prst="flowChartDispla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44E7AB2-C6D8-4215-884E-F2E5EA5AD20B}"/>
              </a:ext>
            </a:extLst>
          </p:cNvPr>
          <p:cNvSpPr txBox="1"/>
          <p:nvPr/>
        </p:nvSpPr>
        <p:spPr>
          <a:xfrm>
            <a:off x="1677725" y="3386193"/>
            <a:ext cx="4778734" cy="1754326"/>
          </a:xfrm>
          <a:prstGeom prst="rect">
            <a:avLst/>
          </a:prstGeom>
          <a:noFill/>
        </p:spPr>
        <p:txBody>
          <a:bodyPr wrap="square" rtlCol="0">
            <a:spAutoFit/>
          </a:bodyPr>
          <a:lstStyle/>
          <a:p>
            <a:r>
              <a:rPr lang="en-IN" dirty="0">
                <a:solidFill>
                  <a:schemeClr val="bg1"/>
                </a:solidFill>
              </a:rPr>
              <a:t>NAME : MEDIGA TEJASWINI</a:t>
            </a:r>
          </a:p>
          <a:p>
            <a:r>
              <a:rPr lang="en-IN" dirty="0">
                <a:solidFill>
                  <a:schemeClr val="bg1"/>
                </a:solidFill>
              </a:rPr>
              <a:t>EMAIL ID : </a:t>
            </a:r>
            <a:r>
              <a:rPr lang="en-IN" dirty="0">
                <a:solidFill>
                  <a:schemeClr val="bg1"/>
                </a:solidFill>
                <a:hlinkClick r:id="rId2"/>
              </a:rPr>
              <a:t>22mc201a37@Anurag.edu.in</a:t>
            </a:r>
            <a:endParaRPr lang="en-IN" dirty="0">
              <a:solidFill>
                <a:schemeClr val="bg1"/>
              </a:solidFill>
            </a:endParaRPr>
          </a:p>
          <a:p>
            <a:r>
              <a:rPr lang="en-IN" dirty="0">
                <a:solidFill>
                  <a:schemeClr val="bg1"/>
                </a:solidFill>
              </a:rPr>
              <a:t>COLLEGE NAME : ANURAG UNIVERSITY</a:t>
            </a:r>
          </a:p>
          <a:p>
            <a:r>
              <a:rPr lang="en-IN" dirty="0">
                <a:solidFill>
                  <a:schemeClr val="bg1"/>
                </a:solidFill>
              </a:rPr>
              <a:t>COLLEGE STATE : TELANGANA</a:t>
            </a:r>
          </a:p>
          <a:p>
            <a:r>
              <a:rPr lang="en-IN" dirty="0">
                <a:solidFill>
                  <a:schemeClr val="bg1"/>
                </a:solidFill>
              </a:rPr>
              <a:t>INTERNSHIP DOMAIN: DATA ANALYTICS</a:t>
            </a:r>
          </a:p>
          <a:p>
            <a:r>
              <a:rPr lang="en-IN" dirty="0">
                <a:solidFill>
                  <a:schemeClr val="bg1"/>
                </a:solidFill>
              </a:rPr>
              <a:t>DURATION 5-06-23 TO 13-7-2023</a:t>
            </a:r>
          </a:p>
        </p:txBody>
      </p:sp>
      <p:pic>
        <p:nvPicPr>
          <p:cNvPr id="7" name="Picture 6">
            <a:extLst>
              <a:ext uri="{FF2B5EF4-FFF2-40B4-BE49-F238E27FC236}">
                <a16:creationId xmlns:a16="http://schemas.microsoft.com/office/drawing/2014/main" id="{512D1ACE-5C10-4D86-9084-D7EC8DDFEA9C}"/>
              </a:ext>
            </a:extLst>
          </p:cNvPr>
          <p:cNvPicPr>
            <a:picLocks noChangeAspect="1"/>
          </p:cNvPicPr>
          <p:nvPr/>
        </p:nvPicPr>
        <p:blipFill>
          <a:blip r:embed="rId3"/>
          <a:stretch>
            <a:fillRect/>
          </a:stretch>
        </p:blipFill>
        <p:spPr>
          <a:xfrm>
            <a:off x="6242079" y="2448703"/>
            <a:ext cx="3195814" cy="38649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500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B78EA86D-C921-4A57-86AD-80DFC04BB2D3}"/>
              </a:ext>
            </a:extLst>
          </p:cNvPr>
          <p:cNvSpPr/>
          <p:nvPr/>
        </p:nvSpPr>
        <p:spPr>
          <a:xfrm>
            <a:off x="0" y="0"/>
            <a:ext cx="9088341" cy="6858000"/>
          </a:xfrm>
          <a:prstGeom prst="flowChartDelay">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1CFFA4EE-33A5-48CD-BC6F-508C5C90F043}"/>
              </a:ext>
            </a:extLst>
          </p:cNvPr>
          <p:cNvSpPr txBox="1"/>
          <p:nvPr/>
        </p:nvSpPr>
        <p:spPr>
          <a:xfrm>
            <a:off x="8690775" y="834887"/>
            <a:ext cx="3307743" cy="1015663"/>
          </a:xfrm>
          <a:prstGeom prst="rect">
            <a:avLst/>
          </a:prstGeom>
          <a:noFill/>
        </p:spPr>
        <p:txBody>
          <a:bodyPr wrap="square" rtlCol="0">
            <a:spAutoFit/>
          </a:bodyPr>
          <a:lstStyle/>
          <a:p>
            <a:r>
              <a:rPr lang="en-IN" sz="6000" u="sng" dirty="0"/>
              <a:t>AGENDA</a:t>
            </a:r>
          </a:p>
        </p:txBody>
      </p:sp>
      <p:sp>
        <p:nvSpPr>
          <p:cNvPr id="4" name="TextBox 3">
            <a:extLst>
              <a:ext uri="{FF2B5EF4-FFF2-40B4-BE49-F238E27FC236}">
                <a16:creationId xmlns:a16="http://schemas.microsoft.com/office/drawing/2014/main" id="{6F7EC9A5-AC5F-4CDB-9FCD-B025F41879F6}"/>
              </a:ext>
            </a:extLst>
          </p:cNvPr>
          <p:cNvSpPr txBox="1"/>
          <p:nvPr/>
        </p:nvSpPr>
        <p:spPr>
          <a:xfrm>
            <a:off x="193482" y="182880"/>
            <a:ext cx="5269064" cy="5632311"/>
          </a:xfrm>
          <a:prstGeom prst="rect">
            <a:avLst/>
          </a:prstGeom>
          <a:noFill/>
        </p:spPr>
        <p:txBody>
          <a:bodyPr wrap="square" rtlCol="0">
            <a:spAutoFit/>
          </a:bodyPr>
          <a:lstStyle/>
          <a:p>
            <a:r>
              <a:rPr lang="en-US" b="1" dirty="0">
                <a:solidFill>
                  <a:schemeClr val="bg1"/>
                </a:solidFill>
              </a:rPr>
              <a:t>Introduction</a:t>
            </a:r>
            <a:endParaRPr lang="en-US" dirty="0">
              <a:solidFill>
                <a:schemeClr val="bg1"/>
              </a:solidFill>
            </a:endParaRPr>
          </a:p>
          <a:p>
            <a:pPr lvl="1"/>
            <a:r>
              <a:rPr lang="en-US" dirty="0">
                <a:solidFill>
                  <a:schemeClr val="bg1"/>
                </a:solidFill>
              </a:rPr>
              <a:t>Briefly introduce the project and its objectives.</a:t>
            </a:r>
          </a:p>
          <a:p>
            <a:pPr lvl="1"/>
            <a:r>
              <a:rPr lang="en-US" dirty="0">
                <a:solidFill>
                  <a:schemeClr val="bg1"/>
                </a:solidFill>
              </a:rPr>
              <a:t>Mention the dataset used and its source.</a:t>
            </a:r>
          </a:p>
          <a:p>
            <a:r>
              <a:rPr lang="en-US" b="1" dirty="0">
                <a:solidFill>
                  <a:schemeClr val="bg1"/>
                </a:solidFill>
              </a:rPr>
              <a:t>Data Overview</a:t>
            </a:r>
            <a:endParaRPr lang="en-US" dirty="0">
              <a:solidFill>
                <a:schemeClr val="bg1"/>
              </a:solidFill>
            </a:endParaRPr>
          </a:p>
          <a:p>
            <a:pPr lvl="1"/>
            <a:r>
              <a:rPr lang="en-US" dirty="0">
                <a:solidFill>
                  <a:schemeClr val="bg1"/>
                </a:solidFill>
              </a:rPr>
              <a:t>Provide a summary of the dataset.</a:t>
            </a:r>
          </a:p>
          <a:p>
            <a:pPr lvl="1"/>
            <a:r>
              <a:rPr lang="en-US" dirty="0">
                <a:solidFill>
                  <a:schemeClr val="bg1"/>
                </a:solidFill>
              </a:rPr>
              <a:t>Mention the attributes/columns in the dataset.</a:t>
            </a:r>
          </a:p>
          <a:p>
            <a:r>
              <a:rPr lang="en-US" b="1" dirty="0">
                <a:solidFill>
                  <a:schemeClr val="bg1"/>
                </a:solidFill>
              </a:rPr>
              <a:t>Data Preprocessing</a:t>
            </a:r>
            <a:endParaRPr lang="en-US" dirty="0">
              <a:solidFill>
                <a:schemeClr val="bg1"/>
              </a:solidFill>
            </a:endParaRPr>
          </a:p>
          <a:p>
            <a:pPr lvl="1"/>
            <a:r>
              <a:rPr lang="en-US" dirty="0">
                <a:solidFill>
                  <a:schemeClr val="bg1"/>
                </a:solidFill>
              </a:rPr>
              <a:t>Explain any data cleaning or preprocessing steps undertaken.</a:t>
            </a:r>
          </a:p>
          <a:p>
            <a:pPr lvl="1"/>
            <a:r>
              <a:rPr lang="en-US" dirty="0">
                <a:solidFill>
                  <a:schemeClr val="bg1"/>
                </a:solidFill>
              </a:rPr>
              <a:t>Address any missing data or outliers that were handled.</a:t>
            </a:r>
          </a:p>
          <a:p>
            <a:r>
              <a:rPr lang="en-US" b="1" dirty="0">
                <a:solidFill>
                  <a:schemeClr val="bg1"/>
                </a:solidFill>
              </a:rPr>
              <a:t>Exploratory Data Analysis</a:t>
            </a:r>
            <a:endParaRPr lang="en-US" dirty="0">
              <a:solidFill>
                <a:schemeClr val="bg1"/>
              </a:solidFill>
            </a:endParaRPr>
          </a:p>
          <a:p>
            <a:pPr lvl="1"/>
            <a:r>
              <a:rPr lang="en-US" dirty="0">
                <a:solidFill>
                  <a:schemeClr val="bg1"/>
                </a:solidFill>
              </a:rPr>
              <a:t>Present key insights from the data visualizations.</a:t>
            </a:r>
          </a:p>
          <a:p>
            <a:pPr lvl="1"/>
            <a:r>
              <a:rPr lang="en-US" dirty="0">
                <a:solidFill>
                  <a:schemeClr val="bg1"/>
                </a:solidFill>
              </a:rPr>
              <a:t>Highlight interesting patterns and trends observed.</a:t>
            </a:r>
          </a:p>
          <a:p>
            <a:r>
              <a:rPr lang="en-US" b="1" dirty="0">
                <a:solidFill>
                  <a:schemeClr val="bg1"/>
                </a:solidFill>
              </a:rPr>
              <a:t>Income and Health Analysis</a:t>
            </a:r>
            <a:endParaRPr lang="en-US" dirty="0">
              <a:solidFill>
                <a:schemeClr val="bg1"/>
              </a:solidFill>
            </a:endParaRPr>
          </a:p>
          <a:p>
            <a:r>
              <a:rPr lang="en-US" b="1" dirty="0">
                <a:solidFill>
                  <a:schemeClr val="bg1"/>
                </a:solidFill>
              </a:rPr>
              <a:t>Illness and Chronic Conditions</a:t>
            </a:r>
            <a:endParaRPr lang="en-US" dirty="0">
              <a:solidFill>
                <a:schemeClr val="bg1"/>
              </a:solidFill>
            </a:endParaRPr>
          </a:p>
          <a:p>
            <a:r>
              <a:rPr lang="en-US" b="1" dirty="0">
                <a:solidFill>
                  <a:schemeClr val="bg1"/>
                </a:solidFill>
              </a:rPr>
              <a:t>Correlations and Relations</a:t>
            </a:r>
            <a:endParaRPr lang="en-US" dirty="0">
              <a:solidFill>
                <a:schemeClr val="bg1"/>
              </a:solidFill>
            </a:endParaRPr>
          </a:p>
          <a:p>
            <a:r>
              <a:rPr lang="en-US" b="1" dirty="0">
                <a:solidFill>
                  <a:schemeClr val="bg1"/>
                </a:solidFill>
              </a:rPr>
              <a:t>Acknowledgments</a:t>
            </a:r>
            <a:endParaRPr lang="en-US" dirty="0">
              <a:solidFill>
                <a:schemeClr val="bg1"/>
              </a:solidFill>
            </a:endParaRPr>
          </a:p>
          <a:p>
            <a:r>
              <a:rPr lang="en-US" b="1" dirty="0">
                <a:solidFill>
                  <a:schemeClr val="bg1"/>
                </a:solidFill>
              </a:rPr>
              <a:t>References</a:t>
            </a:r>
            <a:endParaRPr lang="en-US" dirty="0">
              <a:solidFill>
                <a:schemeClr val="bg1"/>
              </a:solidFill>
            </a:endParaRPr>
          </a:p>
          <a:p>
            <a:r>
              <a:rPr lang="en-US" b="1" dirty="0">
                <a:solidFill>
                  <a:schemeClr val="bg1"/>
                </a:solidFill>
              </a:rPr>
              <a:t>Contact Information</a:t>
            </a:r>
            <a:endParaRPr lang="en-US" dirty="0">
              <a:solidFill>
                <a:schemeClr val="bg1"/>
              </a:solidFill>
            </a:endParaRPr>
          </a:p>
        </p:txBody>
      </p:sp>
    </p:spTree>
    <p:extLst>
      <p:ext uri="{BB962C8B-B14F-4D97-AF65-F5344CB8AC3E}">
        <p14:creationId xmlns:p14="http://schemas.microsoft.com/office/powerpoint/2010/main" val="308112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CEFE2-9521-4F28-8B62-C1F5AD32977B}"/>
              </a:ext>
            </a:extLst>
          </p:cNvPr>
          <p:cNvSpPr txBox="1"/>
          <p:nvPr/>
        </p:nvSpPr>
        <p:spPr>
          <a:xfrm>
            <a:off x="1375576" y="524786"/>
            <a:ext cx="4134678" cy="769441"/>
          </a:xfrm>
          <a:prstGeom prst="rect">
            <a:avLst/>
          </a:prstGeom>
          <a:noFill/>
        </p:spPr>
        <p:txBody>
          <a:bodyPr wrap="square" rtlCol="0">
            <a:spAutoFit/>
          </a:bodyPr>
          <a:lstStyle/>
          <a:p>
            <a:r>
              <a:rPr lang="en-IN" sz="4400" u="sng" dirty="0"/>
              <a:t>OVERVIEW</a:t>
            </a:r>
          </a:p>
        </p:txBody>
      </p:sp>
      <p:sp>
        <p:nvSpPr>
          <p:cNvPr id="3" name="TextBox 2">
            <a:extLst>
              <a:ext uri="{FF2B5EF4-FFF2-40B4-BE49-F238E27FC236}">
                <a16:creationId xmlns:a16="http://schemas.microsoft.com/office/drawing/2014/main" id="{89607189-33B8-48F2-8AD1-89AECC66F92B}"/>
              </a:ext>
            </a:extLst>
          </p:cNvPr>
          <p:cNvSpPr txBox="1"/>
          <p:nvPr/>
        </p:nvSpPr>
        <p:spPr>
          <a:xfrm>
            <a:off x="1431235" y="1812897"/>
            <a:ext cx="8754386" cy="3139321"/>
          </a:xfrm>
          <a:prstGeom prst="rect">
            <a:avLst/>
          </a:prstGeom>
          <a:noFill/>
        </p:spPr>
        <p:txBody>
          <a:bodyPr wrap="square" rtlCol="0">
            <a:spAutoFit/>
          </a:bodyPr>
          <a:lstStyle/>
          <a:p>
            <a:r>
              <a:rPr lang="en-US" dirty="0"/>
              <a:t>This project aims to gain valuable insights into healthcare patterns and patient behaviors by analyzing a dataset containing information about doctor visits. The dataset includes attributes such as gender, age, income, illness, payment options, and chronic </a:t>
            </a:r>
            <a:r>
              <a:rPr lang="en-US" dirty="0" err="1"/>
              <a:t>conditions.The</a:t>
            </a:r>
            <a:r>
              <a:rPr lang="en-US" dirty="0"/>
              <a:t> primary objective of the project is to conduct a comprehensive analysis of the doctor visit data and provide meaningful insights that can inform decision-making in the medical field. By exploring various aspects of the data, the project aims to uncover trends, correlations, and potential factors influencing the frequency of doctor </a:t>
            </a:r>
            <a:r>
              <a:rPr lang="en-US" dirty="0" err="1"/>
              <a:t>visitsThe</a:t>
            </a:r>
            <a:r>
              <a:rPr lang="en-US" dirty="0"/>
              <a:t> insights gained from this project can have significant implications for healthcare providers, policymakers, and researchers. Understanding healthcare patterns and patient behaviors can aid in improving healthcare services, resource allocation, and targeted interventions for specific patient groups.</a:t>
            </a:r>
          </a:p>
          <a:p>
            <a:endParaRPr lang="en-IN" dirty="0"/>
          </a:p>
        </p:txBody>
      </p:sp>
    </p:spTree>
    <p:extLst>
      <p:ext uri="{BB962C8B-B14F-4D97-AF65-F5344CB8AC3E}">
        <p14:creationId xmlns:p14="http://schemas.microsoft.com/office/powerpoint/2010/main" val="222309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147377-3336-4EC1-B751-85ACD5DEA23B}"/>
              </a:ext>
            </a:extLst>
          </p:cNvPr>
          <p:cNvSpPr txBox="1"/>
          <p:nvPr/>
        </p:nvSpPr>
        <p:spPr>
          <a:xfrm>
            <a:off x="1152939" y="437322"/>
            <a:ext cx="4842344" cy="769441"/>
          </a:xfrm>
          <a:prstGeom prst="rect">
            <a:avLst/>
          </a:prstGeom>
          <a:noFill/>
        </p:spPr>
        <p:txBody>
          <a:bodyPr wrap="square" rtlCol="0">
            <a:spAutoFit/>
          </a:bodyPr>
          <a:lstStyle/>
          <a:p>
            <a:r>
              <a:rPr lang="en-IN" sz="4400" u="sng" dirty="0"/>
              <a:t>END</a:t>
            </a:r>
            <a:r>
              <a:rPr lang="en-IN" u="sng" dirty="0"/>
              <a:t> </a:t>
            </a:r>
            <a:r>
              <a:rPr lang="en-IN" sz="4400" u="sng" dirty="0"/>
              <a:t>USERS</a:t>
            </a:r>
          </a:p>
        </p:txBody>
      </p:sp>
      <p:sp>
        <p:nvSpPr>
          <p:cNvPr id="3" name="Rectangle: Diagonal Corners Rounded 2">
            <a:extLst>
              <a:ext uri="{FF2B5EF4-FFF2-40B4-BE49-F238E27FC236}">
                <a16:creationId xmlns:a16="http://schemas.microsoft.com/office/drawing/2014/main" id="{3665522D-5178-441A-81BD-2FB152ED8718}"/>
              </a:ext>
            </a:extLst>
          </p:cNvPr>
          <p:cNvSpPr/>
          <p:nvPr/>
        </p:nvSpPr>
        <p:spPr>
          <a:xfrm>
            <a:off x="1240403" y="1407381"/>
            <a:ext cx="9772154" cy="4842344"/>
          </a:xfrm>
          <a:prstGeom prst="round2Diag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81F802EC-2F91-41BA-8B3B-FD8E7CE28442}"/>
              </a:ext>
            </a:extLst>
          </p:cNvPr>
          <p:cNvSpPr txBox="1"/>
          <p:nvPr/>
        </p:nvSpPr>
        <p:spPr>
          <a:xfrm>
            <a:off x="1765190" y="1892411"/>
            <a:ext cx="8499944" cy="2031325"/>
          </a:xfrm>
          <a:prstGeom prst="rect">
            <a:avLst/>
          </a:prstGeom>
          <a:noFill/>
        </p:spPr>
        <p:txBody>
          <a:bodyPr wrap="square" rtlCol="0">
            <a:spAutoFit/>
          </a:bodyPr>
          <a:lstStyle/>
          <a:p>
            <a:r>
              <a:rPr lang="en-IN" b="1" dirty="0">
                <a:solidFill>
                  <a:schemeClr val="bg1"/>
                </a:solidFill>
              </a:rPr>
              <a:t>Healthcare Providers and Facilities	</a:t>
            </a:r>
          </a:p>
          <a:p>
            <a:r>
              <a:rPr lang="en-US" b="1" dirty="0">
                <a:solidFill>
                  <a:schemeClr val="bg1"/>
                </a:solidFill>
              </a:rPr>
              <a:t>Healthcare Administrators and Policy Makers</a:t>
            </a:r>
          </a:p>
          <a:p>
            <a:r>
              <a:rPr lang="en-IN" b="1" dirty="0">
                <a:solidFill>
                  <a:schemeClr val="bg1"/>
                </a:solidFill>
              </a:rPr>
              <a:t>Public Health Organizations</a:t>
            </a:r>
          </a:p>
          <a:p>
            <a:r>
              <a:rPr lang="en-IN" b="1" dirty="0">
                <a:solidFill>
                  <a:schemeClr val="bg1"/>
                </a:solidFill>
              </a:rPr>
              <a:t>Health Insurance Companies</a:t>
            </a:r>
          </a:p>
          <a:p>
            <a:r>
              <a:rPr lang="en-IN" b="1" dirty="0">
                <a:solidFill>
                  <a:schemeClr val="bg1"/>
                </a:solidFill>
              </a:rPr>
              <a:t>Medical Researchers</a:t>
            </a:r>
          </a:p>
          <a:p>
            <a:r>
              <a:rPr lang="en-IN" b="1" dirty="0">
                <a:solidFill>
                  <a:schemeClr val="bg1"/>
                </a:solidFill>
              </a:rPr>
              <a:t>Pharmaceutical Companies</a:t>
            </a:r>
          </a:p>
          <a:p>
            <a:r>
              <a:rPr lang="en-IN" b="1" dirty="0">
                <a:solidFill>
                  <a:schemeClr val="bg1"/>
                </a:solidFill>
              </a:rPr>
              <a:t>Academic Institutions</a:t>
            </a:r>
          </a:p>
        </p:txBody>
      </p:sp>
      <p:pic>
        <p:nvPicPr>
          <p:cNvPr id="6" name="Picture 5">
            <a:extLst>
              <a:ext uri="{FF2B5EF4-FFF2-40B4-BE49-F238E27FC236}">
                <a16:creationId xmlns:a16="http://schemas.microsoft.com/office/drawing/2014/main" id="{4C92514D-6776-4BF9-AD4B-6A603A3A874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15973" y="3016659"/>
            <a:ext cx="3332240" cy="22153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4771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F1757-FF6D-4A29-AC62-583D4C906C67}"/>
              </a:ext>
            </a:extLst>
          </p:cNvPr>
          <p:cNvSpPr txBox="1"/>
          <p:nvPr/>
        </p:nvSpPr>
        <p:spPr>
          <a:xfrm>
            <a:off x="1431235" y="485030"/>
            <a:ext cx="4834393" cy="769441"/>
          </a:xfrm>
          <a:prstGeom prst="rect">
            <a:avLst/>
          </a:prstGeom>
          <a:noFill/>
        </p:spPr>
        <p:txBody>
          <a:bodyPr wrap="square" rtlCol="0">
            <a:spAutoFit/>
          </a:bodyPr>
          <a:lstStyle/>
          <a:p>
            <a:r>
              <a:rPr lang="en-IN" sz="4400" u="sng" dirty="0"/>
              <a:t>SOLUTION</a:t>
            </a:r>
            <a:r>
              <a:rPr lang="en-IN" dirty="0"/>
              <a:t> :</a:t>
            </a:r>
          </a:p>
        </p:txBody>
      </p:sp>
      <p:sp>
        <p:nvSpPr>
          <p:cNvPr id="3" name="TextBox 2">
            <a:extLst>
              <a:ext uri="{FF2B5EF4-FFF2-40B4-BE49-F238E27FC236}">
                <a16:creationId xmlns:a16="http://schemas.microsoft.com/office/drawing/2014/main" id="{FE7AA08F-B612-4D30-A05C-FBBEB59AA313}"/>
              </a:ext>
            </a:extLst>
          </p:cNvPr>
          <p:cNvSpPr txBox="1"/>
          <p:nvPr/>
        </p:nvSpPr>
        <p:spPr>
          <a:xfrm>
            <a:off x="1137037" y="1399430"/>
            <a:ext cx="8984973" cy="4247317"/>
          </a:xfrm>
          <a:prstGeom prst="rect">
            <a:avLst/>
          </a:prstGeom>
          <a:noFill/>
        </p:spPr>
        <p:txBody>
          <a:bodyPr wrap="square" rtlCol="0">
            <a:spAutoFit/>
          </a:bodyPr>
          <a:lstStyle/>
          <a:p>
            <a:r>
              <a:rPr lang="en-US" dirty="0"/>
              <a:t>The analysis of doctor visit data provides a comprehensive understanding of healthcare utilization, patient demographics, prevalent illnesses, and the impact of chronic conditions. It offers actionable insights that can inform decision-making and improve healthcare services across various sectors.</a:t>
            </a:r>
          </a:p>
          <a:p>
            <a:endParaRPr lang="en-US" dirty="0"/>
          </a:p>
          <a:p>
            <a:r>
              <a:rPr lang="en-US" b="1" dirty="0"/>
              <a:t>Data-Driven Decision Making:</a:t>
            </a:r>
            <a:r>
              <a:rPr lang="en-US" dirty="0"/>
              <a:t> The project provides data-backed insights that enable healthcare providers, policymakers, and administrators to make informed decisions. By understanding patient demographics, common illnesses, and the relationship between income and healthcare utilization, stakeholders can allocate resources more effectively and develop targeted healthcare interventions.</a:t>
            </a:r>
          </a:p>
          <a:p>
            <a:r>
              <a:rPr lang="en-US" b="1" dirty="0"/>
              <a:t>Improved Patient Care:</a:t>
            </a:r>
            <a:r>
              <a:rPr lang="en-US" dirty="0"/>
              <a:t> Understanding healthcare patterns and patient behaviors allows healthcare providers to tailor their services to specific patient groups. This personalized approach can lead to improved patient outcomes, better disease management, and enhanced patient satisfaction.</a:t>
            </a:r>
          </a:p>
          <a:p>
            <a:endParaRPr lang="en-IN" dirty="0"/>
          </a:p>
        </p:txBody>
      </p:sp>
    </p:spTree>
    <p:extLst>
      <p:ext uri="{BB962C8B-B14F-4D97-AF65-F5344CB8AC3E}">
        <p14:creationId xmlns:p14="http://schemas.microsoft.com/office/powerpoint/2010/main" val="2479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8A7AB2-B291-4C79-A7E0-7FCAD0F7649A}"/>
              </a:ext>
            </a:extLst>
          </p:cNvPr>
          <p:cNvSpPr txBox="1"/>
          <p:nvPr/>
        </p:nvSpPr>
        <p:spPr>
          <a:xfrm>
            <a:off x="1502797" y="644056"/>
            <a:ext cx="5844208" cy="769441"/>
          </a:xfrm>
          <a:prstGeom prst="rect">
            <a:avLst/>
          </a:prstGeom>
          <a:noFill/>
        </p:spPr>
        <p:txBody>
          <a:bodyPr wrap="square" rtlCol="0">
            <a:spAutoFit/>
          </a:bodyPr>
          <a:lstStyle/>
          <a:p>
            <a:r>
              <a:rPr lang="en-IN" sz="4400" u="sng" dirty="0"/>
              <a:t>CUSTOMIZATION</a:t>
            </a:r>
          </a:p>
        </p:txBody>
      </p:sp>
      <p:sp>
        <p:nvSpPr>
          <p:cNvPr id="3" name="Flowchart: Extract 2">
            <a:extLst>
              <a:ext uri="{FF2B5EF4-FFF2-40B4-BE49-F238E27FC236}">
                <a16:creationId xmlns:a16="http://schemas.microsoft.com/office/drawing/2014/main" id="{3E578538-776A-47F2-B923-E6551DBBA838}"/>
              </a:ext>
            </a:extLst>
          </p:cNvPr>
          <p:cNvSpPr/>
          <p:nvPr/>
        </p:nvSpPr>
        <p:spPr>
          <a:xfrm>
            <a:off x="-715617" y="1995777"/>
            <a:ext cx="1987826" cy="2369489"/>
          </a:xfrm>
          <a:prstGeom prst="flowChartExtra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Merge 3">
            <a:extLst>
              <a:ext uri="{FF2B5EF4-FFF2-40B4-BE49-F238E27FC236}">
                <a16:creationId xmlns:a16="http://schemas.microsoft.com/office/drawing/2014/main" id="{B4024079-82B8-4133-874E-02A925118703}"/>
              </a:ext>
            </a:extLst>
          </p:cNvPr>
          <p:cNvSpPr/>
          <p:nvPr/>
        </p:nvSpPr>
        <p:spPr>
          <a:xfrm>
            <a:off x="962108" y="1796995"/>
            <a:ext cx="9867569" cy="5796501"/>
          </a:xfrm>
          <a:prstGeom prst="flowChartMerg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Extract 4">
            <a:extLst>
              <a:ext uri="{FF2B5EF4-FFF2-40B4-BE49-F238E27FC236}">
                <a16:creationId xmlns:a16="http://schemas.microsoft.com/office/drawing/2014/main" id="{AF0E664E-5156-470E-B33D-D1D14EE82084}"/>
              </a:ext>
            </a:extLst>
          </p:cNvPr>
          <p:cNvSpPr/>
          <p:nvPr/>
        </p:nvSpPr>
        <p:spPr>
          <a:xfrm>
            <a:off x="10948947" y="1981862"/>
            <a:ext cx="1733384" cy="2512613"/>
          </a:xfrm>
          <a:prstGeom prst="flowChartExtra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4F49405-899D-4411-8345-14D44F03B931}"/>
              </a:ext>
            </a:extLst>
          </p:cNvPr>
          <p:cNvSpPr txBox="1"/>
          <p:nvPr/>
        </p:nvSpPr>
        <p:spPr>
          <a:xfrm>
            <a:off x="1502797" y="1995777"/>
            <a:ext cx="8762337" cy="923330"/>
          </a:xfrm>
          <a:prstGeom prst="rect">
            <a:avLst/>
          </a:prstGeom>
          <a:noFill/>
        </p:spPr>
        <p:txBody>
          <a:bodyPr wrap="square" rtlCol="0">
            <a:spAutoFit/>
          </a:bodyPr>
          <a:lstStyle/>
          <a:p>
            <a:pPr algn="ctr"/>
            <a:r>
              <a:rPr lang="en-US" dirty="0">
                <a:solidFill>
                  <a:schemeClr val="bg1"/>
                </a:solidFill>
              </a:rPr>
              <a:t>Understanding the context of the dataset was crucial. The team reviewed the data's source, its collection methodology, and the specific attributes included. This helped establish the scope of the analysis and ensure that the insights align with the dataset's purpose.</a:t>
            </a:r>
            <a:endParaRPr lang="en-IN" dirty="0">
              <a:solidFill>
                <a:schemeClr val="bg1"/>
              </a:solidFill>
            </a:endParaRPr>
          </a:p>
        </p:txBody>
      </p:sp>
      <p:sp>
        <p:nvSpPr>
          <p:cNvPr id="7" name="TextBox 6">
            <a:extLst>
              <a:ext uri="{FF2B5EF4-FFF2-40B4-BE49-F238E27FC236}">
                <a16:creationId xmlns:a16="http://schemas.microsoft.com/office/drawing/2014/main" id="{6C98B3C0-13DC-44FB-9B71-74B77C0BB7B9}"/>
              </a:ext>
            </a:extLst>
          </p:cNvPr>
          <p:cNvSpPr txBox="1"/>
          <p:nvPr/>
        </p:nvSpPr>
        <p:spPr>
          <a:xfrm>
            <a:off x="2289976" y="2919107"/>
            <a:ext cx="7339054" cy="1200329"/>
          </a:xfrm>
          <a:prstGeom prst="rect">
            <a:avLst/>
          </a:prstGeom>
          <a:noFill/>
        </p:spPr>
        <p:txBody>
          <a:bodyPr wrap="square" rtlCol="0">
            <a:spAutoFit/>
          </a:bodyPr>
          <a:lstStyle/>
          <a:p>
            <a:pPr algn="ctr"/>
            <a:r>
              <a:rPr lang="en-US" dirty="0">
                <a:solidFill>
                  <a:schemeClr val="bg1"/>
                </a:solidFill>
              </a:rPr>
              <a:t>The team formulated relevant questions and objectives based on the dataset's attributes and the project's goals. These questions guided the analysis and          ensured that the insights addressed the specific needs and interests of          the end-users.</a:t>
            </a:r>
            <a:endParaRPr lang="en-IN" dirty="0">
              <a:solidFill>
                <a:schemeClr val="bg1"/>
              </a:solidFill>
            </a:endParaRPr>
          </a:p>
        </p:txBody>
      </p:sp>
      <p:pic>
        <p:nvPicPr>
          <p:cNvPr id="9" name="Picture 8">
            <a:extLst>
              <a:ext uri="{FF2B5EF4-FFF2-40B4-BE49-F238E27FC236}">
                <a16:creationId xmlns:a16="http://schemas.microsoft.com/office/drawing/2014/main" id="{CD0B3D9E-E319-4F40-84F4-028DC7EF8E0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08347" y="4446912"/>
            <a:ext cx="2102311" cy="16187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6404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B67B7-6471-4198-BF8D-B70171D425CE}"/>
              </a:ext>
            </a:extLst>
          </p:cNvPr>
          <p:cNvSpPr txBox="1"/>
          <p:nvPr/>
        </p:nvSpPr>
        <p:spPr>
          <a:xfrm>
            <a:off x="1089329" y="397565"/>
            <a:ext cx="5303520" cy="769441"/>
          </a:xfrm>
          <a:prstGeom prst="rect">
            <a:avLst/>
          </a:prstGeom>
          <a:noFill/>
        </p:spPr>
        <p:txBody>
          <a:bodyPr wrap="square" rtlCol="0">
            <a:spAutoFit/>
          </a:bodyPr>
          <a:lstStyle/>
          <a:p>
            <a:r>
              <a:rPr lang="en-IN" sz="4400" u="sng" dirty="0"/>
              <a:t>MODELLING</a:t>
            </a:r>
          </a:p>
        </p:txBody>
      </p:sp>
      <p:sp>
        <p:nvSpPr>
          <p:cNvPr id="3" name="Flowchart: Alternate Process 2">
            <a:extLst>
              <a:ext uri="{FF2B5EF4-FFF2-40B4-BE49-F238E27FC236}">
                <a16:creationId xmlns:a16="http://schemas.microsoft.com/office/drawing/2014/main" id="{9E9776B6-382C-4C01-BE88-062492FB1F84}"/>
              </a:ext>
            </a:extLst>
          </p:cNvPr>
          <p:cNvSpPr/>
          <p:nvPr/>
        </p:nvSpPr>
        <p:spPr>
          <a:xfrm>
            <a:off x="1470991" y="1661823"/>
            <a:ext cx="7863840" cy="3919993"/>
          </a:xfrm>
          <a:prstGeom prst="flowChartAlternateProcess">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D3BF82B-0296-422E-A76E-EDC48E0FF57E}"/>
              </a:ext>
            </a:extLst>
          </p:cNvPr>
          <p:cNvSpPr txBox="1"/>
          <p:nvPr/>
        </p:nvSpPr>
        <p:spPr>
          <a:xfrm>
            <a:off x="1733384" y="1860605"/>
            <a:ext cx="7323152" cy="3477875"/>
          </a:xfrm>
          <a:prstGeom prst="rect">
            <a:avLst/>
          </a:prstGeom>
          <a:noFill/>
        </p:spPr>
        <p:txBody>
          <a:bodyPr wrap="square" rtlCol="0">
            <a:spAutoFit/>
          </a:bodyPr>
          <a:lstStyle/>
          <a:p>
            <a:r>
              <a:rPr lang="en-US" sz="2000" b="1" dirty="0">
                <a:solidFill>
                  <a:schemeClr val="bg1"/>
                </a:solidFill>
              </a:rPr>
              <a:t>Descriptive Analytics:</a:t>
            </a:r>
            <a:r>
              <a:rPr lang="en-US" sz="2000" dirty="0">
                <a:solidFill>
                  <a:schemeClr val="bg1"/>
                </a:solidFill>
              </a:rPr>
              <a:t> Utilizing descriptive statistics and data visualization techniques to summarize and understand the dataset's main characteristics and patterns.</a:t>
            </a:r>
          </a:p>
          <a:p>
            <a:r>
              <a:rPr lang="en-US" sz="2000" b="1" dirty="0">
                <a:solidFill>
                  <a:schemeClr val="bg1"/>
                </a:solidFill>
              </a:rPr>
              <a:t>Correlation Analysis:</a:t>
            </a:r>
            <a:r>
              <a:rPr lang="en-US" sz="2000" dirty="0">
                <a:solidFill>
                  <a:schemeClr val="bg1"/>
                </a:solidFill>
              </a:rPr>
              <a:t> Exploring correlations between variables to identify relationships and dependencies within the data.</a:t>
            </a:r>
          </a:p>
          <a:p>
            <a:r>
              <a:rPr lang="en-US" sz="2000" b="1" dirty="0">
                <a:solidFill>
                  <a:schemeClr val="bg1"/>
                </a:solidFill>
              </a:rPr>
              <a:t>Predictive Analytics:</a:t>
            </a:r>
            <a:r>
              <a:rPr lang="en-US" sz="2000" dirty="0">
                <a:solidFill>
                  <a:schemeClr val="bg1"/>
                </a:solidFill>
              </a:rPr>
              <a:t> Employing regression analysis or other machine learning algorithms to predict future trends or outcomes based on historical data.</a:t>
            </a:r>
          </a:p>
          <a:p>
            <a:r>
              <a:rPr lang="en-US" sz="2000" b="1" dirty="0">
                <a:solidFill>
                  <a:schemeClr val="bg1"/>
                </a:solidFill>
              </a:rPr>
              <a:t>Clustering:</a:t>
            </a:r>
            <a:r>
              <a:rPr lang="en-US" sz="2000" dirty="0">
                <a:solidFill>
                  <a:schemeClr val="bg1"/>
                </a:solidFill>
              </a:rPr>
              <a:t> Using clustering algorithms to group similar data points together, revealing natural patterns in the data.</a:t>
            </a:r>
          </a:p>
          <a:p>
            <a:endParaRPr lang="en-IN" sz="2000" dirty="0">
              <a:solidFill>
                <a:schemeClr val="bg1"/>
              </a:solidFill>
            </a:endParaRPr>
          </a:p>
        </p:txBody>
      </p:sp>
    </p:spTree>
    <p:extLst>
      <p:ext uri="{BB962C8B-B14F-4D97-AF65-F5344CB8AC3E}">
        <p14:creationId xmlns:p14="http://schemas.microsoft.com/office/powerpoint/2010/main" val="1951341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68</TotalTime>
  <Words>820</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DoCTOR VISIT ANALYSIS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VISIT ANALYSIS</dc:title>
  <dc:creator>DeLL</dc:creator>
  <cp:lastModifiedBy>DeLL</cp:lastModifiedBy>
  <cp:revision>8</cp:revision>
  <dcterms:created xsi:type="dcterms:W3CDTF">2023-07-22T08:11:17Z</dcterms:created>
  <dcterms:modified xsi:type="dcterms:W3CDTF">2023-07-22T09:19:26Z</dcterms:modified>
</cp:coreProperties>
</file>