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66" r:id="rId3"/>
    <p:sldId id="256" r:id="rId4"/>
    <p:sldId id="257" r:id="rId5"/>
    <p:sldId id="258" r:id="rId6"/>
    <p:sldId id="259" r:id="rId7"/>
    <p:sldId id="260" r:id="rId8"/>
    <p:sldId id="261" r:id="rId9"/>
    <p:sldId id="262" r:id="rId10"/>
    <p:sldId id="263"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ADD82-CAAE-4BC9-93D1-2825FCA682E6}"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35785-F3BE-4482-A26F-B84D184B00FB}" type="slidenum">
              <a:rPr lang="en-US" smtClean="0"/>
              <a:t>‹#›</a:t>
            </a:fld>
            <a:endParaRPr lang="en-US"/>
          </a:p>
        </p:txBody>
      </p:sp>
    </p:spTree>
    <p:extLst>
      <p:ext uri="{BB962C8B-B14F-4D97-AF65-F5344CB8AC3E}">
        <p14:creationId xmlns:p14="http://schemas.microsoft.com/office/powerpoint/2010/main" val="196983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5CA510-9BD3-4562-A9CC-26B9506F5CB8}"/>
              </a:ext>
            </a:extLst>
          </p:cNvPr>
          <p:cNvSpPr txBox="1">
            <a:spLocks noGrp="1"/>
          </p:cNvSpPr>
          <p:nvPr>
            <p:ph type="sldNum" sz="quarter" idx="5"/>
          </p:nvPr>
        </p:nvSpPr>
        <p:spPr>
          <a:ln/>
        </p:spPr>
        <p:txBody>
          <a:bodyPr vert="horz" lIns="0" tIns="0" rIns="0" bIns="0" anchor="b" anchorCtr="0">
            <a:noAutofit/>
          </a:bodyPr>
          <a:lstStyle/>
          <a:p>
            <a:pPr lvl="0"/>
            <a:fld id="{0FB64050-BF4F-4211-BB11-A3FAA7AA2C4B}" type="slidenum">
              <a:t>3</a:t>
            </a:fld>
            <a:endParaRPr lang="en-US"/>
          </a:p>
        </p:txBody>
      </p:sp>
      <p:sp>
        <p:nvSpPr>
          <p:cNvPr id="2" name="Slide Image Placeholder 1">
            <a:extLst>
              <a:ext uri="{FF2B5EF4-FFF2-40B4-BE49-F238E27FC236}">
                <a16:creationId xmlns:a16="http://schemas.microsoft.com/office/drawing/2014/main" id="{46224F80-B525-4398-A061-97C74B21E21D}"/>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D19978C-259C-4A01-857E-54F3E13ED332}"/>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CBD512-1A8C-40C2-93B0-22517F28C2AD}"/>
              </a:ext>
            </a:extLst>
          </p:cNvPr>
          <p:cNvSpPr txBox="1">
            <a:spLocks noGrp="1"/>
          </p:cNvSpPr>
          <p:nvPr>
            <p:ph type="sldNum" sz="quarter" idx="5"/>
          </p:nvPr>
        </p:nvSpPr>
        <p:spPr>
          <a:ln/>
        </p:spPr>
        <p:txBody>
          <a:bodyPr vert="horz" lIns="0" tIns="0" rIns="0" bIns="0" anchor="b" anchorCtr="0">
            <a:noAutofit/>
          </a:bodyPr>
          <a:lstStyle/>
          <a:p>
            <a:pPr lvl="0"/>
            <a:fld id="{D093A346-F27E-4A48-8A03-3EBD9103BA85}" type="slidenum">
              <a:t>4</a:t>
            </a:fld>
            <a:endParaRPr lang="en-US"/>
          </a:p>
        </p:txBody>
      </p:sp>
      <p:sp>
        <p:nvSpPr>
          <p:cNvPr id="2" name="Slide Image Placeholder 1">
            <a:extLst>
              <a:ext uri="{FF2B5EF4-FFF2-40B4-BE49-F238E27FC236}">
                <a16:creationId xmlns:a16="http://schemas.microsoft.com/office/drawing/2014/main" id="{8C6CB2D1-D908-47F5-A307-52ED43823D12}"/>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78E0819-F35F-48CF-AC07-85E172572F38}"/>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AF4D-FCB3-4640-BF78-416767870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067964-6CC5-4737-B93F-668A246FF5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1EEAB-5066-41F0-8187-9B49F54D60BB}"/>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5" name="Footer Placeholder 4">
            <a:extLst>
              <a:ext uri="{FF2B5EF4-FFF2-40B4-BE49-F238E27FC236}">
                <a16:creationId xmlns:a16="http://schemas.microsoft.com/office/drawing/2014/main" id="{9C91E13E-5AE7-4EA8-BE06-F9444FEE3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AA3B6-CA83-4340-B8FB-3AA5E28E2E0C}"/>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369783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220E-7074-4B91-BD05-08C53D6858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2E812-7AA5-4D4A-8CE9-9785E344C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C5FFC-6B96-4E22-9928-A917409337D4}"/>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5" name="Footer Placeholder 4">
            <a:extLst>
              <a:ext uri="{FF2B5EF4-FFF2-40B4-BE49-F238E27FC236}">
                <a16:creationId xmlns:a16="http://schemas.microsoft.com/office/drawing/2014/main" id="{081BE8D1-AD02-4A20-9969-FD9951785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B6B2F-17B5-4FDE-BDB4-06C1974AA7A6}"/>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317737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C2914-1EA3-4DEA-9683-25C45C9D06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958CD7-803A-4479-9DE3-72AE2F1DD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B1D74-8E3C-4802-A617-43DC3BC98EEB}"/>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5" name="Footer Placeholder 4">
            <a:extLst>
              <a:ext uri="{FF2B5EF4-FFF2-40B4-BE49-F238E27FC236}">
                <a16:creationId xmlns:a16="http://schemas.microsoft.com/office/drawing/2014/main" id="{19A2D839-8C54-4418-A7CD-5AC3B9125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72DB2-89BB-4096-A034-D86F0B48BCDC}"/>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281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8822-0412-4FA3-8241-3AD38D7B7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BF8DB-7153-4D3C-AE52-77ACF78A5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53A77-B385-4773-9FEA-392C39F35D19}"/>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5" name="Footer Placeholder 4">
            <a:extLst>
              <a:ext uri="{FF2B5EF4-FFF2-40B4-BE49-F238E27FC236}">
                <a16:creationId xmlns:a16="http://schemas.microsoft.com/office/drawing/2014/main" id="{4821290C-D4EC-43F1-A378-2A3F3CA40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66B49-7888-43DB-B2EE-D0927394A2C7}"/>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305655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3236-280D-496F-91B3-638F2937A4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862EDF-DD02-4158-BF4B-FC733E350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8139D-CCBD-4186-A5F9-CB078F66D0DE}"/>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5" name="Footer Placeholder 4">
            <a:extLst>
              <a:ext uri="{FF2B5EF4-FFF2-40B4-BE49-F238E27FC236}">
                <a16:creationId xmlns:a16="http://schemas.microsoft.com/office/drawing/2014/main" id="{311A3762-E3DC-4CD2-BBEA-E3B2AE6C9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A343B-D08B-4541-A033-9B3717DF466D}"/>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27311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49DB-CCB8-48FB-AA7E-8782F63B2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74056-9493-4B17-9E4C-4B97197B2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DC483-A6C4-4712-90E9-6C821F507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87DEFB-826E-481B-9131-F2E4AE2C4F1E}"/>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6" name="Footer Placeholder 5">
            <a:extLst>
              <a:ext uri="{FF2B5EF4-FFF2-40B4-BE49-F238E27FC236}">
                <a16:creationId xmlns:a16="http://schemas.microsoft.com/office/drawing/2014/main" id="{A08A2EA8-67F6-4104-BA4E-9B6DA0021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5B97E-6C74-4AF2-84A8-7A91787B0DAB}"/>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5114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316F-1DB0-447D-8AE6-346C3D266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2C7EF-6E4B-4B19-93F8-B53DC5A89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A59B1-9290-4DE2-A6E8-8EA75D5267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0639CB-77E3-426C-BA35-C7FCA1B2C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61B2A-7DAB-4633-A3A4-CEFD60DEB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4133-95DC-42BE-A66A-9A79D232C155}"/>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8" name="Footer Placeholder 7">
            <a:extLst>
              <a:ext uri="{FF2B5EF4-FFF2-40B4-BE49-F238E27FC236}">
                <a16:creationId xmlns:a16="http://schemas.microsoft.com/office/drawing/2014/main" id="{8523B8EA-E359-4CF7-A0B4-A1DF2086DE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8EB81B-3B0C-41DC-86EC-8D5A9080408C}"/>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248218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5DEF-4CE2-4B63-BC28-CAFCA935A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E48BA1-F1D9-4443-8501-68C26D7A6A10}"/>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4" name="Footer Placeholder 3">
            <a:extLst>
              <a:ext uri="{FF2B5EF4-FFF2-40B4-BE49-F238E27FC236}">
                <a16:creationId xmlns:a16="http://schemas.microsoft.com/office/drawing/2014/main" id="{0891F004-3D89-434E-A4C5-03F09AA18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7A7387-C4DE-4659-B2CC-BC1A186EFECB}"/>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23331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2668E-2816-401B-B518-87A1F5068B04}"/>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3" name="Footer Placeholder 2">
            <a:extLst>
              <a:ext uri="{FF2B5EF4-FFF2-40B4-BE49-F238E27FC236}">
                <a16:creationId xmlns:a16="http://schemas.microsoft.com/office/drawing/2014/main" id="{B23B68D4-8CC7-4DAA-9A1B-2796641EBF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793CA-DA27-428A-9AAF-E21A41918252}"/>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309760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610C-AAF5-4456-8C68-4F1F59C6B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570B9-333B-49C4-9509-03EFF7B16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9F3E67-8D3B-41A8-A7A3-91C637D94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7D2CB-6054-4F77-8BDB-27EF54ACCAC4}"/>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6" name="Footer Placeholder 5">
            <a:extLst>
              <a:ext uri="{FF2B5EF4-FFF2-40B4-BE49-F238E27FC236}">
                <a16:creationId xmlns:a16="http://schemas.microsoft.com/office/drawing/2014/main" id="{7C7B4D5E-7077-4966-B87F-E56393468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2780D-9F11-4766-A835-5683461A579B}"/>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89262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6D48-1707-4B8B-9A04-AF86A7AB0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462908-B84B-4E9E-96A3-9B081D070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3EC68-404B-4FAE-929C-1190AB14E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21540-5DE5-4888-9814-9D4B1B74B4D4}"/>
              </a:ext>
            </a:extLst>
          </p:cNvPr>
          <p:cNvSpPr>
            <a:spLocks noGrp="1"/>
          </p:cNvSpPr>
          <p:nvPr>
            <p:ph type="dt" sz="half" idx="10"/>
          </p:nvPr>
        </p:nvSpPr>
        <p:spPr/>
        <p:txBody>
          <a:bodyPr/>
          <a:lstStyle/>
          <a:p>
            <a:fld id="{9BDF925A-CA3B-407F-AB1E-B30274C38BF9}" type="datetimeFigureOut">
              <a:rPr lang="en-US" smtClean="0"/>
              <a:t>8/31/2021</a:t>
            </a:fld>
            <a:endParaRPr lang="en-US"/>
          </a:p>
        </p:txBody>
      </p:sp>
      <p:sp>
        <p:nvSpPr>
          <p:cNvPr id="6" name="Footer Placeholder 5">
            <a:extLst>
              <a:ext uri="{FF2B5EF4-FFF2-40B4-BE49-F238E27FC236}">
                <a16:creationId xmlns:a16="http://schemas.microsoft.com/office/drawing/2014/main" id="{5E1AE68C-0E74-4CEF-8AEE-807FE154C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D0138-B13A-4E00-95DB-A63E7271101E}"/>
              </a:ext>
            </a:extLst>
          </p:cNvPr>
          <p:cNvSpPr>
            <a:spLocks noGrp="1"/>
          </p:cNvSpPr>
          <p:nvPr>
            <p:ph type="sldNum" sz="quarter" idx="12"/>
          </p:nvPr>
        </p:nvSpPr>
        <p:spPr/>
        <p:txBody>
          <a:bodyPr/>
          <a:lstStyle/>
          <a:p>
            <a:fld id="{0FADBC5D-54B5-426B-BA8A-2D03245993B3}" type="slidenum">
              <a:rPr lang="en-US" smtClean="0"/>
              <a:t>‹#›</a:t>
            </a:fld>
            <a:endParaRPr lang="en-US"/>
          </a:p>
        </p:txBody>
      </p:sp>
    </p:spTree>
    <p:extLst>
      <p:ext uri="{BB962C8B-B14F-4D97-AF65-F5344CB8AC3E}">
        <p14:creationId xmlns:p14="http://schemas.microsoft.com/office/powerpoint/2010/main" val="29543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EB967-26A2-4E39-B569-E9D539B26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DB1D78-0066-4AFE-BDB3-2C74D4B2B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CA98E-C777-46E2-B7BB-932D9DDE7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925A-CA3B-407F-AB1E-B30274C38BF9}" type="datetimeFigureOut">
              <a:rPr lang="en-US" smtClean="0"/>
              <a:t>8/31/2021</a:t>
            </a:fld>
            <a:endParaRPr lang="en-US"/>
          </a:p>
        </p:txBody>
      </p:sp>
      <p:sp>
        <p:nvSpPr>
          <p:cNvPr id="5" name="Footer Placeholder 4">
            <a:extLst>
              <a:ext uri="{FF2B5EF4-FFF2-40B4-BE49-F238E27FC236}">
                <a16:creationId xmlns:a16="http://schemas.microsoft.com/office/drawing/2014/main" id="{13080F62-0B02-4B21-98F2-AC665A5FA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8782F-3DB1-43B0-B46F-08EE7A7C8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DBC5D-54B5-426B-BA8A-2D03245993B3}" type="slidenum">
              <a:rPr lang="en-US" smtClean="0"/>
              <a:t>‹#›</a:t>
            </a:fld>
            <a:endParaRPr lang="en-US"/>
          </a:p>
        </p:txBody>
      </p:sp>
    </p:spTree>
    <p:extLst>
      <p:ext uri="{BB962C8B-B14F-4D97-AF65-F5344CB8AC3E}">
        <p14:creationId xmlns:p14="http://schemas.microsoft.com/office/powerpoint/2010/main" val="267633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C24437-92A0-4A43-AE09-DD4AC3E0CEAE}"/>
              </a:ext>
            </a:extLst>
          </p:cNvPr>
          <p:cNvSpPr>
            <a:spLocks noGrp="1"/>
          </p:cNvSpPr>
          <p:nvPr>
            <p:ph type="subTitle" idx="1"/>
          </p:nvPr>
        </p:nvSpPr>
        <p:spPr>
          <a:xfrm>
            <a:off x="834887" y="397565"/>
            <a:ext cx="10760765" cy="5857461"/>
          </a:xfrm>
        </p:spPr>
        <p:txBody>
          <a:bodyPr>
            <a:normAutofit fontScale="77500" lnSpcReduction="20000"/>
          </a:bodyPr>
          <a:lstStyle/>
          <a:p>
            <a:pPr algn="ctr"/>
            <a:r>
              <a:rPr lang="en-IN" sz="1800" b="1" kern="150" dirty="0">
                <a:effectLst/>
                <a:latin typeface="Times New Roman" panose="02020603050405020304" pitchFamily="18" charset="0"/>
                <a:ea typeface="NSimSun" panose="02010609030101010101" pitchFamily="49" charset="-122"/>
                <a:cs typeface="Arial" panose="020B0604020202020204" pitchFamily="34" charset="0"/>
              </a:rPr>
              <a:t>PRODUCT OWNER</a:t>
            </a:r>
            <a:endParaRPr lang="en-US" sz="1800" kern="150" dirty="0">
              <a:effectLst/>
              <a:latin typeface="Liberation Serif"/>
              <a:ea typeface="NSimSun" panose="02010609030101010101" pitchFamily="49" charset="-122"/>
              <a:cs typeface="Arial" panose="020B0604020202020204" pitchFamily="34" charset="0"/>
            </a:endParaRPr>
          </a:p>
          <a:p>
            <a:pPr algn="ctr"/>
            <a:r>
              <a:rPr lang="en-IN" sz="1800" b="1" kern="150" dirty="0">
                <a:effectLst/>
                <a:latin typeface="Times New Roman" panose="02020603050405020304" pitchFamily="18" charset="0"/>
                <a:ea typeface="NSimSun" panose="02010609030101010101" pitchFamily="49" charset="-122"/>
                <a:cs typeface="Arial" panose="020B0604020202020204" pitchFamily="34" charset="0"/>
              </a:rPr>
              <a:t> </a:t>
            </a:r>
            <a:endParaRPr lang="en-US" sz="1800" kern="150" dirty="0">
              <a:effectLst/>
              <a:latin typeface="Liberation Serif"/>
              <a:ea typeface="NSimSun" panose="02010609030101010101" pitchFamily="49" charset="-122"/>
              <a:cs typeface="Arial" panose="020B0604020202020204" pitchFamily="34" charset="0"/>
            </a:endParaRPr>
          </a:p>
          <a:p>
            <a:pPr algn="just"/>
            <a:r>
              <a:rPr lang="en-IN" sz="1700" kern="150" dirty="0">
                <a:effectLst/>
                <a:latin typeface="Times New Roman" panose="02020603050405020304" pitchFamily="18" charset="0"/>
                <a:ea typeface="NSimSun" panose="02010609030101010101" pitchFamily="49" charset="-122"/>
                <a:cs typeface="Arial" panose="020B0604020202020204" pitchFamily="34" charset="0"/>
              </a:rPr>
              <a:t>Product owners are at the centre of every development cycle.</a:t>
            </a:r>
            <a:endParaRPr lang="en-US" sz="1700" kern="150" dirty="0">
              <a:effectLst/>
              <a:latin typeface="Liberation Serif"/>
              <a:ea typeface="NSimSun" panose="02010609030101010101" pitchFamily="49" charset="-122"/>
              <a:cs typeface="Arial" panose="020B0604020202020204" pitchFamily="34" charset="0"/>
            </a:endParaRPr>
          </a:p>
          <a:p>
            <a:pPr algn="just"/>
            <a:r>
              <a:rPr lang="en-IN" sz="1700" kern="150" dirty="0">
                <a:effectLst/>
                <a:latin typeface="Times New Roman" panose="02020603050405020304" pitchFamily="18" charset="0"/>
                <a:ea typeface="NSimSun" panose="02010609030101010101" pitchFamily="49" charset="-122"/>
                <a:cs typeface="Arial" panose="020B0604020202020204" pitchFamily="34" charset="0"/>
              </a:rPr>
              <a:t> </a:t>
            </a:r>
            <a:endParaRPr lang="en-US" sz="1700" kern="150" dirty="0">
              <a:effectLst/>
              <a:latin typeface="Liberation Serif"/>
              <a:ea typeface="NSimSun" panose="02010609030101010101" pitchFamily="49" charset="-122"/>
              <a:cs typeface="Arial" panose="020B0604020202020204" pitchFamily="34" charset="0"/>
            </a:endParaRPr>
          </a:p>
          <a:p>
            <a:pPr algn="just"/>
            <a:r>
              <a:rPr lang="en-IN" sz="1700" b="1" kern="150" dirty="0">
                <a:effectLst/>
                <a:latin typeface="Times New Roman" panose="02020603050405020304" pitchFamily="18" charset="0"/>
                <a:ea typeface="NSimSun" panose="02010609030101010101" pitchFamily="49" charset="-122"/>
                <a:cs typeface="Arial" panose="020B0604020202020204" pitchFamily="34" charset="0"/>
              </a:rPr>
              <a:t>But what do they actually do?</a:t>
            </a:r>
            <a:endParaRPr lang="en-US" sz="1700" kern="150" dirty="0">
              <a:effectLst/>
              <a:latin typeface="Liberation Serif"/>
              <a:ea typeface="NSimSun" panose="02010609030101010101" pitchFamily="49" charset="-122"/>
              <a:cs typeface="Arial" panose="020B0604020202020204" pitchFamily="34" charset="0"/>
            </a:endParaRPr>
          </a:p>
          <a:p>
            <a:pPr algn="just"/>
            <a:r>
              <a:rPr lang="en-IN" sz="1700" kern="150" dirty="0">
                <a:effectLst/>
                <a:latin typeface="Times New Roman" panose="02020603050405020304" pitchFamily="18" charset="0"/>
                <a:ea typeface="NSimSun" panose="02010609030101010101" pitchFamily="49" charset="-122"/>
                <a:cs typeface="Arial" panose="020B0604020202020204" pitchFamily="34" charset="0"/>
              </a:rPr>
              <a:t> </a:t>
            </a:r>
            <a:endParaRPr lang="en-US" sz="1700" kern="150" dirty="0">
              <a:effectLst/>
              <a:latin typeface="Liberation Serif"/>
              <a:ea typeface="NSimSun" panose="02010609030101010101" pitchFamily="49" charset="-122"/>
              <a:cs typeface="Arial" panose="020B0604020202020204" pitchFamily="34" charset="0"/>
            </a:endParaRPr>
          </a:p>
          <a:p>
            <a:pPr algn="just"/>
            <a:r>
              <a:rPr lang="en-IN" sz="1700" kern="150" dirty="0">
                <a:effectLst/>
                <a:latin typeface="Times New Roman" panose="02020603050405020304" pitchFamily="18" charset="0"/>
                <a:ea typeface="NSimSun" panose="02010609030101010101" pitchFamily="49" charset="-122"/>
                <a:cs typeface="Arial" panose="020B0604020202020204" pitchFamily="34" charset="0"/>
              </a:rPr>
              <a:t> </a:t>
            </a:r>
            <a:endParaRPr lang="en-US" sz="1700" kern="150" dirty="0">
              <a:effectLst/>
              <a:latin typeface="Liberation Serif"/>
              <a:ea typeface="NSimSun" panose="02010609030101010101" pitchFamily="49" charset="-122"/>
              <a:cs typeface="Arial" panose="020B0604020202020204" pitchFamily="34" charset="0"/>
            </a:endParaRPr>
          </a:p>
          <a:p>
            <a:pPr algn="just">
              <a:spcBef>
                <a:spcPts val="1000"/>
              </a:spcBef>
              <a:spcAft>
                <a:spcPts val="600"/>
              </a:spcAft>
            </a:pPr>
            <a:r>
              <a:rPr lang="en-IN" sz="1700" b="1" kern="150" dirty="0">
                <a:solidFill>
                  <a:srgbClr val="282C33"/>
                </a:solidFill>
                <a:effectLst/>
                <a:latin typeface="Times New Roman" panose="02020603050405020304" pitchFamily="18" charset="0"/>
                <a:cs typeface="Arial" panose="020B0604020202020204" pitchFamily="34" charset="0"/>
              </a:rPr>
              <a:t>What is an agile product owner?</a:t>
            </a:r>
            <a:endParaRPr lang="en-US" sz="1700" b="1" kern="150" dirty="0">
              <a:effectLst/>
              <a:latin typeface="Liberation Serif"/>
            </a:endParaRPr>
          </a:p>
          <a:p>
            <a:pPr algn="just">
              <a:lnSpc>
                <a:spcPct val="115000"/>
              </a:lnSpc>
              <a:spcAft>
                <a:spcPts val="700"/>
              </a:spcAft>
            </a:pPr>
            <a:r>
              <a:rPr lang="en-IN" sz="1700" kern="150" dirty="0">
                <a:solidFill>
                  <a:srgbClr val="282C33"/>
                </a:solidFill>
                <a:effectLst/>
                <a:latin typeface="Times New Roman" panose="02020603050405020304" pitchFamily="18" charset="0"/>
                <a:ea typeface="NSimSun" panose="02010609030101010101" pitchFamily="49" charset="-122"/>
                <a:cs typeface="Arial" panose="020B0604020202020204" pitchFamily="34" charset="0"/>
              </a:rPr>
              <a:t>At the most basic level, an agile product owner, or scrum product owner, is the leader responsible for maximizing the value of the products created by a scrum development team.</a:t>
            </a:r>
            <a:endParaRPr lang="en-US" sz="1700" kern="150" dirty="0">
              <a:effectLst/>
              <a:latin typeface="Liberation Serif"/>
              <a:ea typeface="NSimSun" panose="02010609030101010101" pitchFamily="49" charset="-122"/>
              <a:cs typeface="Arial" panose="020B0604020202020204" pitchFamily="34" charset="0"/>
            </a:endParaRPr>
          </a:p>
          <a:p>
            <a:pPr algn="just">
              <a:lnSpc>
                <a:spcPct val="115000"/>
              </a:lnSpc>
              <a:spcAft>
                <a:spcPts val="700"/>
              </a:spcAft>
            </a:pPr>
            <a:r>
              <a:rPr lang="en-IN" sz="1700" kern="150" dirty="0">
                <a:solidFill>
                  <a:srgbClr val="282C33"/>
                </a:solidFill>
                <a:effectLst/>
                <a:latin typeface="Times New Roman" panose="02020603050405020304" pitchFamily="18" charset="0"/>
                <a:ea typeface="NSimSun" panose="02010609030101010101" pitchFamily="49" charset="-122"/>
                <a:cs typeface="Arial" panose="020B0604020202020204" pitchFamily="34" charset="0"/>
              </a:rPr>
              <a:t>The primary goal of Agile product owner is to represent the customer to the development team. Product Owner Responsibilities include:</a:t>
            </a:r>
            <a:endParaRPr lang="en-US" sz="1700" kern="150" dirty="0">
              <a:effectLst/>
              <a:latin typeface="Liberation Serif"/>
              <a:ea typeface="NSimSun" panose="02010609030101010101" pitchFamily="49" charset="-122"/>
              <a:cs typeface="Arial" panose="020B0604020202020204" pitchFamily="34" charset="0"/>
            </a:endParaRPr>
          </a:p>
          <a:p>
            <a:pPr marL="342900" lvl="0" indent="-342900" algn="just">
              <a:lnSpc>
                <a:spcPct val="115000"/>
              </a:lnSpc>
              <a:spcAft>
                <a:spcPts val="700"/>
              </a:spcAft>
              <a:buFont typeface="Arial" panose="020B0604020202020204" pitchFamily="34" charset="0"/>
              <a:buChar char="➢"/>
            </a:pPr>
            <a:r>
              <a:rPr lang="en-IN" sz="1700" kern="150" dirty="0">
                <a:solidFill>
                  <a:srgbClr val="282C33"/>
                </a:solidFill>
                <a:effectLst/>
                <a:latin typeface="Times New Roman" panose="02020603050405020304" pitchFamily="18" charset="0"/>
                <a:ea typeface="OpenSymbol"/>
                <a:cs typeface="Arial" panose="020B0604020202020204" pitchFamily="34" charset="0"/>
              </a:rPr>
              <a:t>Managing and making visible the product backlog(user stories, such as, adding the new features to the product, how to rent the toys on what basis and all etc,.),or the prioritized list of requirements for future product development.</a:t>
            </a:r>
            <a:endParaRPr lang="en-US" sz="1700" kern="150" dirty="0">
              <a:effectLst/>
              <a:latin typeface="OpenSymbol"/>
              <a:ea typeface="OpenSymbol"/>
              <a:cs typeface="OpenSymbol"/>
            </a:endParaRPr>
          </a:p>
          <a:p>
            <a:pPr marL="342900" lvl="0" indent="-342900" algn="just">
              <a:lnSpc>
                <a:spcPct val="115000"/>
              </a:lnSpc>
              <a:spcAft>
                <a:spcPts val="700"/>
              </a:spcAft>
              <a:buFont typeface="Arial" panose="020B0604020202020204" pitchFamily="34" charset="0"/>
              <a:buChar char="➢"/>
            </a:pPr>
            <a:r>
              <a:rPr lang="en-IN" sz="1700" kern="150" dirty="0">
                <a:solidFill>
                  <a:srgbClr val="282C33"/>
                </a:solidFill>
                <a:effectLst/>
                <a:latin typeface="Times New Roman" panose="02020603050405020304" pitchFamily="18" charset="0"/>
                <a:ea typeface="OpenSymbol"/>
                <a:cs typeface="Arial" panose="020B0604020202020204" pitchFamily="34" charset="0"/>
              </a:rPr>
              <a:t>Changing the order of items(features, in case of renting of a toy) in the product backlog.</a:t>
            </a:r>
            <a:endParaRPr lang="en-US" sz="1700" kern="150" dirty="0">
              <a:effectLst/>
              <a:latin typeface="OpenSymbol"/>
              <a:ea typeface="OpenSymbol"/>
              <a:cs typeface="OpenSymbol"/>
            </a:endParaRPr>
          </a:p>
          <a:p>
            <a:pPr marL="342900" lvl="0" indent="-342900" algn="just">
              <a:lnSpc>
                <a:spcPct val="115000"/>
              </a:lnSpc>
              <a:spcAft>
                <a:spcPts val="700"/>
              </a:spcAft>
              <a:buFont typeface="Arial" panose="020B0604020202020204" pitchFamily="34" charset="0"/>
              <a:buChar char="➢"/>
            </a:pPr>
            <a:r>
              <a:rPr lang="en-IN" sz="1700" kern="150" dirty="0">
                <a:solidFill>
                  <a:srgbClr val="282C33"/>
                </a:solidFill>
                <a:effectLst/>
                <a:latin typeface="Times New Roman" panose="02020603050405020304" pitchFamily="18" charset="0"/>
                <a:ea typeface="OpenSymbol"/>
                <a:cs typeface="Arial" panose="020B0604020202020204" pitchFamily="34" charset="0"/>
              </a:rPr>
              <a:t>Being available to the development team at any time to answer any queries from the team members have regarding to the customer needs.</a:t>
            </a:r>
            <a:endParaRPr lang="en-US" sz="1700" kern="150" dirty="0">
              <a:effectLst/>
              <a:latin typeface="OpenSymbol"/>
              <a:ea typeface="OpenSymbol"/>
              <a:cs typeface="OpenSymbol"/>
            </a:endParaRPr>
          </a:p>
          <a:p>
            <a:pPr algn="just">
              <a:lnSpc>
                <a:spcPct val="115000"/>
              </a:lnSpc>
              <a:spcAft>
                <a:spcPts val="700"/>
              </a:spcAft>
            </a:pPr>
            <a:r>
              <a:rPr lang="en-IN" sz="1700" b="1" kern="150" dirty="0">
                <a:solidFill>
                  <a:srgbClr val="282C33"/>
                </a:solidFill>
                <a:effectLst/>
                <a:latin typeface="Times New Roman" panose="02020603050405020304" pitchFamily="18" charset="0"/>
                <a:ea typeface="NSimSun" panose="02010609030101010101" pitchFamily="49" charset="-122"/>
                <a:cs typeface="Arial" panose="020B0604020202020204" pitchFamily="34" charset="0"/>
              </a:rPr>
              <a:t>To Succeed in a Product Owner Role, there are some factors given below:</a:t>
            </a:r>
            <a:endParaRPr lang="en-US" sz="1700" kern="150" dirty="0">
              <a:effectLst/>
              <a:latin typeface="Liberation Serif"/>
              <a:ea typeface="NSimSun" panose="02010609030101010101" pitchFamily="49" charset="-122"/>
              <a:cs typeface="Arial" panose="020B0604020202020204" pitchFamily="34" charset="0"/>
            </a:endParaRPr>
          </a:p>
          <a:p>
            <a:pPr marL="342900" lvl="0" indent="-342900" algn="just">
              <a:lnSpc>
                <a:spcPct val="115000"/>
              </a:lnSpc>
              <a:spcAft>
                <a:spcPts val="700"/>
              </a:spcAft>
              <a:buFont typeface="Arial" panose="020B0604020202020204" pitchFamily="34" charset="0"/>
              <a:buChar char="➢"/>
            </a:pPr>
            <a:r>
              <a:rPr lang="en-IN" sz="1700" kern="150" dirty="0">
                <a:solidFill>
                  <a:srgbClr val="121F36"/>
                </a:solidFill>
                <a:effectLst/>
                <a:latin typeface="Times New Roman" panose="02020603050405020304" pitchFamily="18" charset="0"/>
                <a:ea typeface="OpenSymbol"/>
                <a:cs typeface="Arial" panose="020B0604020202020204" pitchFamily="34" charset="0"/>
              </a:rPr>
              <a:t>A Product Owner shouldn’t be a Scrum Master.</a:t>
            </a:r>
            <a:endParaRPr lang="en-US" sz="1700" kern="150" dirty="0">
              <a:effectLst/>
              <a:latin typeface="OpenSymbol"/>
              <a:ea typeface="OpenSymbol"/>
              <a:cs typeface="OpenSymbol"/>
            </a:endParaRPr>
          </a:p>
          <a:p>
            <a:pPr marL="342900" lvl="0" indent="-342900" algn="just">
              <a:lnSpc>
                <a:spcPct val="115000"/>
              </a:lnSpc>
              <a:spcAft>
                <a:spcPts val="700"/>
              </a:spcAft>
              <a:buFont typeface="Arial" panose="020B0604020202020204" pitchFamily="34" charset="0"/>
              <a:buChar char="➢"/>
            </a:pPr>
            <a:r>
              <a:rPr lang="en-IN" sz="1700" kern="150" dirty="0">
                <a:solidFill>
                  <a:srgbClr val="121F36"/>
                </a:solidFill>
                <a:effectLst/>
                <a:latin typeface="Times New Roman" panose="02020603050405020304" pitchFamily="18" charset="0"/>
                <a:ea typeface="OpenSymbol"/>
                <a:cs typeface="Arial" panose="020B0604020202020204" pitchFamily="34" charset="0"/>
              </a:rPr>
              <a:t>In many teams the Product Manager also fills the Product Owner role.</a:t>
            </a:r>
            <a:endParaRPr lang="en-US" sz="1700" kern="150" dirty="0">
              <a:effectLst/>
              <a:latin typeface="OpenSymbol"/>
              <a:ea typeface="OpenSymbol"/>
              <a:cs typeface="OpenSymbol"/>
            </a:endParaRPr>
          </a:p>
          <a:p>
            <a:endParaRPr lang="en-US" dirty="0"/>
          </a:p>
        </p:txBody>
      </p:sp>
    </p:spTree>
    <p:extLst>
      <p:ext uri="{BB962C8B-B14F-4D97-AF65-F5344CB8AC3E}">
        <p14:creationId xmlns:p14="http://schemas.microsoft.com/office/powerpoint/2010/main" val="205499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9EF43-79C4-4391-9DD8-4648578AA3DB}"/>
              </a:ext>
            </a:extLst>
          </p:cNvPr>
          <p:cNvSpPr txBox="1"/>
          <p:nvPr/>
        </p:nvSpPr>
        <p:spPr>
          <a:xfrm>
            <a:off x="410817" y="503583"/>
            <a:ext cx="11277600" cy="5498172"/>
          </a:xfrm>
          <a:prstGeom prst="rect">
            <a:avLst/>
          </a:prstGeom>
          <a:noFill/>
        </p:spPr>
        <p:txBody>
          <a:bodyPr wrap="square">
            <a:spAutoFit/>
          </a:bodyPr>
          <a:lstStyle/>
          <a:p>
            <a:pPr algn="just">
              <a:lnSpc>
                <a:spcPct val="120000"/>
              </a:lnSpc>
              <a:spcAft>
                <a:spcPts val="700"/>
              </a:spcAft>
            </a:pPr>
            <a:r>
              <a:rPr lang="en-US" sz="1800" b="1" kern="150" dirty="0">
                <a:effectLst/>
                <a:latin typeface="Times New Roman" panose="02020603050405020304" pitchFamily="18" charset="0"/>
                <a:ea typeface="SimSun" panose="02010600030101010101" pitchFamily="2" charset="-122"/>
                <a:cs typeface="Mangal" panose="02040503050203030202" pitchFamily="18" charset="0"/>
              </a:rPr>
              <a:t>3. Bugs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Bugs and defects are problems discovered by end users that escaped quality control during development. In a Waterfall process, testing is often the last step of the development lifecycle. It’s quite common to push a release live with a large collection of minor (and sometimes moderate) defects. Bugs tend to cluster and accumulate over time if they aren’t resolved. They are sometimes managed within an issue tracker, but can also be included as a part of the backlog.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As a &lt;bug&gt;, I want &lt;to be understood and prioritized appropriately&gt; so that &lt;problems are addressed early and the product is high quality&gt;. </a:t>
            </a:r>
            <a:endParaRPr lang="en-US" sz="1800" kern="150" dirty="0">
              <a:effectLst/>
              <a:latin typeface="Liberation Serif"/>
              <a:ea typeface="SimSun" panose="02010600030101010101" pitchFamily="2" charset="-122"/>
              <a:cs typeface="Mangal" panose="02040503050203030202" pitchFamily="18" charset="0"/>
            </a:endParaRPr>
          </a:p>
          <a:p>
            <a:pPr>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 </a:t>
            </a:r>
            <a:br>
              <a:rPr lang="en-US" sz="1800" kern="150" dirty="0">
                <a:effectLst/>
                <a:latin typeface="Times New Roman" panose="02020603050405020304" pitchFamily="18" charset="0"/>
                <a:ea typeface="SimSun" panose="02010600030101010101" pitchFamily="2" charset="-122"/>
                <a:cs typeface="Mangal" panose="02040503050203030202" pitchFamily="18" charset="0"/>
              </a:rPr>
            </a:br>
            <a:r>
              <a:rPr lang="en-US" sz="1800" b="1" kern="150" dirty="0">
                <a:effectLst/>
                <a:latin typeface="Times New Roman" panose="02020603050405020304" pitchFamily="18" charset="0"/>
                <a:ea typeface="SimSun" panose="02010600030101010101" pitchFamily="2" charset="-122"/>
                <a:cs typeface="Mangal" panose="02040503050203030202" pitchFamily="18" charset="0"/>
              </a:rPr>
              <a:t>4. Research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 is another item the end user won’t recognize as a feature, but can be included in a backlog. Research is instrumental when you know very little about how to implement a new feature or concept, or want to try something new. Either way, circumstances require you set aside time to expand the team’s understanding. The output of these user stories, commonly called “spikes”, is not working code, but in Research knowledge.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As &lt;research&gt;, I want &lt;to be understood and prioritized appropriately&gt; so that &lt;we can lower business risk and innovate&gt; </a:t>
            </a:r>
            <a:endParaRPr lang="en-US" sz="18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46172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9231F3-C62C-4B6B-A095-0D4C46CEA705}"/>
              </a:ext>
            </a:extLst>
          </p:cNvPr>
          <p:cNvSpPr>
            <a:spLocks noChangeArrowheads="1"/>
          </p:cNvSpPr>
          <p:nvPr/>
        </p:nvSpPr>
        <p:spPr bwMode="auto">
          <a:xfrm>
            <a:off x="1974376" y="0"/>
            <a:ext cx="824324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REQUIRED EXPERIENCE AND KNOWLEDGE IN THE PRODUCT OWNER ROLE </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944DF5BD-2F2B-48FB-8422-A1BDF232C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2" y="457200"/>
            <a:ext cx="5057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E7ADAB9-0680-4920-9A87-2EEE709FA15A}"/>
              </a:ext>
            </a:extLst>
          </p:cNvPr>
          <p:cNvSpPr>
            <a:spLocks noChangeArrowheads="1"/>
          </p:cNvSpPr>
          <p:nvPr/>
        </p:nvSpPr>
        <p:spPr bwMode="auto">
          <a:xfrm>
            <a:off x="755373" y="2362200"/>
            <a:ext cx="1104183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Product Owners call on a range of influencing and technical skills. Here is a list of what managers look for when filling a Product Owner role.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Demonstrated success in releasing products that meet and exceed business objectives.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Excellent detailed written and verbal communication skills, possibly including some user interface documentation skills.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Subject matter expertise in the particular product or market and how to develop solutions for this market. Subject matter expertise should include specific industry or technical knowledge.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Excellent teamwork skills especially with people less skilled in communication.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Proven ability to influence cross-functional teams without formal authority. The ability to influence and work collaboratively with development teams is especially important.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344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01EB0-342A-40F5-9334-C7230A3135C3}"/>
              </a:ext>
            </a:extLst>
          </p:cNvPr>
          <p:cNvSpPr>
            <a:spLocks noGrp="1"/>
          </p:cNvSpPr>
          <p:nvPr>
            <p:ph idx="1"/>
          </p:nvPr>
        </p:nvSpPr>
        <p:spPr>
          <a:xfrm>
            <a:off x="493644" y="381138"/>
            <a:ext cx="10515600" cy="1209123"/>
          </a:xfrm>
        </p:spPr>
        <p:txBody>
          <a:bodyPr/>
          <a:lstStyle/>
          <a:p>
            <a:r>
              <a:rPr lang="en-US" sz="1800" dirty="0">
                <a:effectLst/>
                <a:latin typeface="Calibri" panose="020F0502020204030204" pitchFamily="34" charset="0"/>
                <a:ea typeface="Times New Roman" panose="02020603050405020304" pitchFamily="18" charset="0"/>
              </a:rPr>
              <a:t>Many Product Owners have a bachelor level degree in the industry that their product serves or in development. Some also have additional business training. </a:t>
            </a:r>
            <a:endParaRPr lang="en-US" dirty="0"/>
          </a:p>
        </p:txBody>
      </p:sp>
    </p:spTree>
    <p:extLst>
      <p:ext uri="{BB962C8B-B14F-4D97-AF65-F5344CB8AC3E}">
        <p14:creationId xmlns:p14="http://schemas.microsoft.com/office/powerpoint/2010/main" val="199768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4487C5-103A-4D4A-977A-B6661A2389F4}"/>
              </a:ext>
            </a:extLst>
          </p:cNvPr>
          <p:cNvPicPr>
            <a:picLocks noChangeAspect="1"/>
          </p:cNvPicPr>
          <p:nvPr/>
        </p:nvPicPr>
        <p:blipFill rotWithShape="1">
          <a:blip r:embed="rId2">
            <a:extLst>
              <a:ext uri="{28A0092B-C50C-407E-A947-70E740481C1C}">
                <a14:useLocalDpi xmlns:a14="http://schemas.microsoft.com/office/drawing/2010/main" val="0"/>
              </a:ext>
            </a:extLst>
          </a:blip>
          <a:srcRect l="1" r="33977" b="17344"/>
          <a:stretch/>
        </p:blipFill>
        <p:spPr>
          <a:xfrm>
            <a:off x="1656522" y="225287"/>
            <a:ext cx="9210261" cy="4479235"/>
          </a:xfrm>
          <a:prstGeom prst="rect">
            <a:avLst/>
          </a:prstGeom>
        </p:spPr>
      </p:pic>
      <p:sp>
        <p:nvSpPr>
          <p:cNvPr id="6" name="TextBox 5">
            <a:extLst>
              <a:ext uri="{FF2B5EF4-FFF2-40B4-BE49-F238E27FC236}">
                <a16:creationId xmlns:a16="http://schemas.microsoft.com/office/drawing/2014/main" id="{7BD36ED0-5D02-4DBD-9DCA-5D95BCE1A386}"/>
              </a:ext>
            </a:extLst>
          </p:cNvPr>
          <p:cNvSpPr txBox="1"/>
          <p:nvPr/>
        </p:nvSpPr>
        <p:spPr>
          <a:xfrm>
            <a:off x="1245704" y="5049079"/>
            <a:ext cx="10442713" cy="923330"/>
          </a:xfrm>
          <a:prstGeom prst="rect">
            <a:avLst/>
          </a:prstGeom>
          <a:noFill/>
        </p:spPr>
        <p:txBody>
          <a:bodyPr wrap="square" rtlCol="0">
            <a:spAutoFit/>
          </a:bodyPr>
          <a:lstStyle/>
          <a:p>
            <a:r>
              <a:rPr lang="en-IN" dirty="0"/>
              <a:t>PI – Program Increment</a:t>
            </a:r>
          </a:p>
          <a:p>
            <a:r>
              <a:rPr lang="en-US" dirty="0"/>
              <a:t>ROI – Return on Investment(</a:t>
            </a:r>
            <a:r>
              <a:rPr lang="en-US" b="1" i="0" dirty="0">
                <a:solidFill>
                  <a:srgbClr val="202124"/>
                </a:solidFill>
                <a:effectLst/>
                <a:latin typeface="arial" panose="020B0604020202020204" pitchFamily="34" charset="0"/>
              </a:rPr>
              <a:t>represents the benefits gained from the investment versus the costs that was expended)</a:t>
            </a:r>
            <a:endParaRPr lang="en-US" dirty="0"/>
          </a:p>
        </p:txBody>
      </p:sp>
    </p:spTree>
    <p:extLst>
      <p:ext uri="{BB962C8B-B14F-4D97-AF65-F5344CB8AC3E}">
        <p14:creationId xmlns:p14="http://schemas.microsoft.com/office/powerpoint/2010/main" val="293818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976F-486F-4995-BA49-AC08431B04B2}"/>
              </a:ext>
            </a:extLst>
          </p:cNvPr>
          <p:cNvSpPr txBox="1">
            <a:spLocks noGrp="1"/>
          </p:cNvSpPr>
          <p:nvPr>
            <p:ph type="title" idx="4294967295"/>
          </p:nvPr>
        </p:nvSpPr>
        <p:spPr>
          <a:xfrm>
            <a:off x="442566" y="1"/>
            <a:ext cx="10948225" cy="1238673"/>
          </a:xfrm>
        </p:spPr>
        <p:txBody>
          <a:bodyPr vert="horz">
            <a:normAutofit fontScale="90000"/>
          </a:bodyPr>
          <a:lstStyle/>
          <a:p>
            <a:pPr lvl="0"/>
            <a:r>
              <a:rPr lang="en-US" sz="4354" b="1"/>
              <a:t>Skills and Competencies Required for   Product Owner</a:t>
            </a:r>
          </a:p>
        </p:txBody>
      </p:sp>
      <p:sp>
        <p:nvSpPr>
          <p:cNvPr id="3" name="Subtitle 2">
            <a:extLst>
              <a:ext uri="{FF2B5EF4-FFF2-40B4-BE49-F238E27FC236}">
                <a16:creationId xmlns:a16="http://schemas.microsoft.com/office/drawing/2014/main" id="{996C5993-AB9A-4DDD-BF92-0C240E60C7C8}"/>
              </a:ext>
            </a:extLst>
          </p:cNvPr>
          <p:cNvSpPr txBox="1">
            <a:spLocks noGrp="1"/>
          </p:cNvSpPr>
          <p:nvPr>
            <p:ph type="subTitle" idx="4294967295"/>
          </p:nvPr>
        </p:nvSpPr>
        <p:spPr>
          <a:xfrm>
            <a:off x="468690" y="1327058"/>
            <a:ext cx="11722342" cy="5697901"/>
          </a:xfrm>
        </p:spPr>
        <p:txBody>
          <a:bodyPr vert="horz" anchor="t"/>
          <a:lstStyle/>
          <a:p>
            <a:pPr lvl="0" algn="l"/>
            <a:r>
              <a:rPr lang="en-US"/>
              <a:t>1.</a:t>
            </a:r>
            <a:r>
              <a:rPr lang="en-US" sz="3386" b="1"/>
              <a:t>FLAWLESS REPRESENTATIVE</a:t>
            </a:r>
            <a:r>
              <a:rPr lang="en-US" b="1"/>
              <a:t>- </a:t>
            </a:r>
            <a:r>
              <a:rPr lang="en-US" sz="3144">
                <a:solidFill>
                  <a:srgbClr val="000000"/>
                </a:solidFill>
              </a:rPr>
              <a:t>Product owner has to oversee the whole project. Therefore product owner should form an informal and discrete group with Scrum master and other expertise to be flawless.</a:t>
            </a:r>
          </a:p>
          <a:p>
            <a:pPr lvl="0" algn="l"/>
            <a:endParaRPr lang="en-US" sz="3144">
              <a:solidFill>
                <a:srgbClr val="000000"/>
              </a:solidFill>
            </a:endParaRPr>
          </a:p>
          <a:p>
            <a:pPr lvl="0" algn="l"/>
            <a:r>
              <a:rPr lang="en-US" sz="3386"/>
              <a:t>2.</a:t>
            </a:r>
            <a:r>
              <a:rPr lang="en-US" sz="3386" b="1"/>
              <a:t>DOMAIN EXPERTISE:- </a:t>
            </a:r>
            <a:r>
              <a:rPr lang="en-US" sz="3144" b="1"/>
              <a:t> *</a:t>
            </a:r>
            <a:r>
              <a:rPr lang="en-US" sz="3144"/>
              <a:t>Product knowledge</a:t>
            </a:r>
          </a:p>
          <a:p>
            <a:pPr lvl="0" algn="l"/>
            <a:r>
              <a:rPr lang="en-US" sz="3144"/>
              <a:t>                                           *Its scope in market.</a:t>
            </a:r>
          </a:p>
          <a:p>
            <a:pPr lvl="0" algn="l"/>
            <a:endParaRPr lang="en-US" sz="3144"/>
          </a:p>
          <a:p>
            <a:pPr lvl="0" algn="l"/>
            <a:r>
              <a:rPr lang="en-US" sz="3386"/>
              <a:t>3.</a:t>
            </a:r>
            <a:r>
              <a:rPr lang="en-US" sz="3386" b="1"/>
              <a:t>AN AWESOME STORY TELLER:- </a:t>
            </a:r>
            <a:r>
              <a:rPr lang="en-US" sz="3386"/>
              <a:t>Strategy to simply slice</a:t>
            </a:r>
          </a:p>
          <a:p>
            <a:pPr lvl="0" algn="l"/>
            <a:r>
              <a:rPr lang="en-US" sz="3386"/>
              <a:t>The user story into product backlog and conveying it to developers.</a:t>
            </a:r>
          </a:p>
          <a:p>
            <a:pPr lvl="0"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DD5673-DBF7-4EE5-BCA2-32020AA58D8C}"/>
              </a:ext>
            </a:extLst>
          </p:cNvPr>
          <p:cNvSpPr txBox="1">
            <a:spLocks noGrp="1"/>
          </p:cNvSpPr>
          <p:nvPr>
            <p:ph type="body" idx="4294967295"/>
          </p:nvPr>
        </p:nvSpPr>
        <p:spPr>
          <a:xfrm>
            <a:off x="663743" y="221177"/>
            <a:ext cx="10971300" cy="6192934"/>
          </a:xfrm>
        </p:spPr>
        <p:txBody>
          <a:bodyPr vert="horz"/>
          <a:lstStyle/>
          <a:p>
            <a:pPr lvl="0"/>
            <a:r>
              <a:rPr lang="en-US" sz="3386"/>
              <a:t>4.</a:t>
            </a:r>
            <a:r>
              <a:rPr lang="en-US" sz="3386" b="1"/>
              <a:t>MAXIMIZING PRODUCT VALUE</a:t>
            </a:r>
            <a:r>
              <a:rPr lang="en-US" b="1"/>
              <a:t>-</a:t>
            </a:r>
          </a:p>
          <a:p>
            <a:pPr lvl="0"/>
            <a:r>
              <a:rPr lang="en-US" sz="3144"/>
              <a:t>The Product Owner focuses on what is most important to deliver next. A ruthless focus on what should be next balancing technical constraints and a differentiated product</a:t>
            </a:r>
          </a:p>
          <a:p>
            <a:pPr lvl="0"/>
            <a:r>
              <a:rPr lang="en-US"/>
              <a:t>5</a:t>
            </a:r>
            <a:r>
              <a:rPr lang="en-US" sz="3386"/>
              <a:t>.</a:t>
            </a:r>
            <a:r>
              <a:rPr lang="en-US" sz="3386" b="1"/>
              <a:t>COMMUNICATION SKILLS:-</a:t>
            </a:r>
          </a:p>
          <a:p>
            <a:pPr lvl="0"/>
            <a:r>
              <a:rPr lang="en-US" sz="3386" b="1"/>
              <a:t>                         *</a:t>
            </a:r>
            <a:r>
              <a:rPr lang="en-US" sz="3386"/>
              <a:t>extremely communicative</a:t>
            </a:r>
          </a:p>
          <a:p>
            <a:pPr lvl="0"/>
            <a:r>
              <a:rPr lang="en-US" sz="3386"/>
              <a:t>                       *Amazing in speaking and                                                  understanding both customers and Team.</a:t>
            </a:r>
          </a:p>
          <a:p>
            <a:pPr lvl="0"/>
            <a:r>
              <a:rPr lang="en-US" sz="3386"/>
              <a:t>6.</a:t>
            </a:r>
            <a:r>
              <a:rPr lang="en-US" sz="3386" b="1"/>
              <a:t>A GREAT ISSUE SOLVER :-</a:t>
            </a:r>
          </a:p>
          <a:p>
            <a:pPr lvl="0"/>
            <a:r>
              <a:rPr lang="en-US" sz="3144"/>
              <a:t>*Need to collaborate to limit negative view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30CA2-BC3D-4807-AC72-C7C8E6E4AA7C}"/>
              </a:ext>
            </a:extLst>
          </p:cNvPr>
          <p:cNvSpPr>
            <a:spLocks noGrp="1"/>
          </p:cNvSpPr>
          <p:nvPr>
            <p:ph idx="1"/>
          </p:nvPr>
        </p:nvSpPr>
        <p:spPr>
          <a:xfrm>
            <a:off x="838200" y="1597025"/>
            <a:ext cx="10515600" cy="1443355"/>
          </a:xfrm>
        </p:spPr>
        <p:txBody>
          <a:bodyPr/>
          <a:lstStyle/>
          <a:p>
            <a:r>
              <a:rPr lang="en-US" sz="1800" kern="150" dirty="0">
                <a:effectLst/>
                <a:latin typeface="Times New Roman" panose="02020603050405020304" pitchFamily="18" charset="0"/>
                <a:ea typeface="SimSun" panose="02010600030101010101" pitchFamily="2" charset="-122"/>
                <a:cs typeface="Mangal" panose="020B0502040204020203" pitchFamily="18" charset="0"/>
              </a:rPr>
              <a:t>The product owner is commonly a lead user of the system or someone from marketing, product management or anyone with a solid understanding of users, the market place, the competition and of future trends for the domain or type of system being developed.   This, of course, varies tremendously based on whether the team is developing commercial software, software for internal use, hardware or some other type of product. The key is that the person in the product owner role needs to have a vision for what is to be built. </a:t>
            </a:r>
            <a:endParaRPr lang="en-US" sz="1800" kern="150" dirty="0">
              <a:effectLst/>
              <a:latin typeface="Liberation Serif"/>
              <a:ea typeface="SimSun" panose="02010600030101010101" pitchFamily="2" charset="-122"/>
              <a:cs typeface="Mangal" panose="020B0502040204020203" pitchFamily="18" charset="0"/>
            </a:endParaRPr>
          </a:p>
          <a:p>
            <a:pPr marL="0" indent="0">
              <a:buNone/>
            </a:pPr>
            <a:endParaRPr lang="en-US" dirty="0"/>
          </a:p>
        </p:txBody>
      </p:sp>
      <p:sp>
        <p:nvSpPr>
          <p:cNvPr id="4" name="TextBox 3">
            <a:extLst>
              <a:ext uri="{FF2B5EF4-FFF2-40B4-BE49-F238E27FC236}">
                <a16:creationId xmlns:a16="http://schemas.microsoft.com/office/drawing/2014/main" id="{EDF9F831-8D42-4EC6-B3A7-7DD77B67A126}"/>
              </a:ext>
            </a:extLst>
          </p:cNvPr>
          <p:cNvSpPr txBox="1"/>
          <p:nvPr/>
        </p:nvSpPr>
        <p:spPr>
          <a:xfrm>
            <a:off x="1508760" y="800100"/>
            <a:ext cx="2120517" cy="461665"/>
          </a:xfrm>
          <a:prstGeom prst="rect">
            <a:avLst/>
          </a:prstGeom>
          <a:noFill/>
        </p:spPr>
        <p:txBody>
          <a:bodyPr wrap="none" rtlCol="0">
            <a:spAutoFit/>
          </a:bodyPr>
          <a:lstStyle/>
          <a:p>
            <a:r>
              <a:rPr lang="en-IN" sz="2400" b="1" dirty="0"/>
              <a:t>Product Owner</a:t>
            </a:r>
            <a:endParaRPr lang="en-US" sz="2400" b="1" dirty="0"/>
          </a:p>
        </p:txBody>
      </p:sp>
      <p:pic>
        <p:nvPicPr>
          <p:cNvPr id="5" name="Image1">
            <a:extLst>
              <a:ext uri="{FF2B5EF4-FFF2-40B4-BE49-F238E27FC236}">
                <a16:creationId xmlns:a16="http://schemas.microsoft.com/office/drawing/2014/main" id="{623D94C5-0026-497E-992D-E3C65DB7ABFC}"/>
              </a:ext>
            </a:extLst>
          </p:cNvPr>
          <p:cNvPicPr/>
          <p:nvPr/>
        </p:nvPicPr>
        <p:blipFill>
          <a:blip r:embed="rId2">
            <a:lum/>
            <a:alphaModFix/>
          </a:blip>
          <a:srcRect/>
          <a:stretch>
            <a:fillRect/>
          </a:stretch>
        </p:blipFill>
        <p:spPr>
          <a:xfrm>
            <a:off x="2539365" y="3040380"/>
            <a:ext cx="7113270" cy="3497897"/>
          </a:xfrm>
          <a:prstGeom prst="rect">
            <a:avLst/>
          </a:prstGeom>
          <a:ln>
            <a:noFill/>
            <a:prstDash/>
          </a:ln>
        </p:spPr>
      </p:pic>
    </p:spTree>
    <p:extLst>
      <p:ext uri="{BB962C8B-B14F-4D97-AF65-F5344CB8AC3E}">
        <p14:creationId xmlns:p14="http://schemas.microsoft.com/office/powerpoint/2010/main" val="151618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B305-C1E9-4B6E-86BC-E9B60DDBB1CD}"/>
              </a:ext>
            </a:extLst>
          </p:cNvPr>
          <p:cNvSpPr>
            <a:spLocks noGrp="1"/>
          </p:cNvSpPr>
          <p:nvPr>
            <p:ph type="title"/>
          </p:nvPr>
        </p:nvSpPr>
        <p:spPr/>
        <p:txBody>
          <a:bodyPr/>
          <a:lstStyle/>
          <a:p>
            <a:r>
              <a:rPr lang="en-US" sz="4400" b="1" kern="150" dirty="0">
                <a:effectLst/>
                <a:latin typeface="Times New Roman" panose="02020603050405020304" pitchFamily="18" charset="0"/>
                <a:ea typeface="SimSun" panose="02010600030101010101" pitchFamily="2" charset="-122"/>
                <a:cs typeface="Mangal" panose="02040503050203030202" pitchFamily="18" charset="0"/>
              </a:rPr>
              <a:t>Product Owner Responsibilities: </a:t>
            </a:r>
            <a:br>
              <a:rPr lang="en-US" sz="4400" kern="150" dirty="0">
                <a:effectLst/>
                <a:latin typeface="Liberation Serif"/>
                <a:ea typeface="SimSun" panose="02010600030101010101" pitchFamily="2" charset="-122"/>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C3C6C6DE-E752-4407-9B33-F1B04D4BEB85}"/>
              </a:ext>
            </a:extLst>
          </p:cNvPr>
          <p:cNvSpPr>
            <a:spLocks noGrp="1"/>
          </p:cNvSpPr>
          <p:nvPr>
            <p:ph idx="1"/>
          </p:nvPr>
        </p:nvSpPr>
        <p:spPr>
          <a:xfrm>
            <a:off x="838200" y="1276985"/>
            <a:ext cx="10515600" cy="2152015"/>
          </a:xfrm>
        </p:spPr>
        <p:txBody>
          <a:bodyPr/>
          <a:lstStyle/>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Ensures user stories are “ready” for development to start work.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Ensures each story has the correct acceptance criteria.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Gathers, manages, and prioritizes the product backlog.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Ensures close collaboration with the development team. </a:t>
            </a:r>
            <a:endParaRPr lang="en-US" sz="1800" kern="150" dirty="0">
              <a:effectLst/>
              <a:latin typeface="OpenSymbol"/>
              <a:ea typeface="OpenSymbol"/>
              <a:cs typeface="OpenSymbol"/>
            </a:endParaRPr>
          </a:p>
          <a:p>
            <a:pPr marL="0" indent="0">
              <a:lnSpc>
                <a:spcPct val="120000"/>
              </a:lnSpc>
              <a:spcAft>
                <a:spcPts val="700"/>
              </a:spcAft>
              <a:buNone/>
            </a:pPr>
            <a:endParaRPr lang="en-US" dirty="0"/>
          </a:p>
        </p:txBody>
      </p:sp>
      <p:sp>
        <p:nvSpPr>
          <p:cNvPr id="5" name="TextBox 4">
            <a:extLst>
              <a:ext uri="{FF2B5EF4-FFF2-40B4-BE49-F238E27FC236}">
                <a16:creationId xmlns:a16="http://schemas.microsoft.com/office/drawing/2014/main" id="{575D92A8-B5BB-4F94-A759-1ED3ACA6FE04}"/>
              </a:ext>
            </a:extLst>
          </p:cNvPr>
          <p:cNvSpPr txBox="1"/>
          <p:nvPr/>
        </p:nvSpPr>
        <p:spPr>
          <a:xfrm>
            <a:off x="838200" y="3429000"/>
            <a:ext cx="11306173" cy="2928750"/>
          </a:xfrm>
          <a:prstGeom prst="rect">
            <a:avLst/>
          </a:prstGeom>
          <a:noFill/>
        </p:spPr>
        <p:txBody>
          <a:bodyPr wrap="square">
            <a:spAutoFit/>
          </a:bodyPr>
          <a:lstStyle/>
          <a:p>
            <a:pPr>
              <a:lnSpc>
                <a:spcPct val="120000"/>
              </a:lnSpc>
              <a:spcAft>
                <a:spcPts val="700"/>
              </a:spcAft>
            </a:pPr>
            <a:r>
              <a:rPr lang="en-US" sz="1800" b="1" kern="150" dirty="0">
                <a:effectLst/>
                <a:latin typeface="Times New Roman" panose="02020603050405020304" pitchFamily="18" charset="0"/>
                <a:ea typeface="SimSun" panose="02010600030101010101" pitchFamily="2" charset="-122"/>
                <a:cs typeface="Mangal" panose="02040503050203030202" pitchFamily="18" charset="0"/>
              </a:rPr>
              <a:t>Product Owner Responsibilities: Key Deliverables </a:t>
            </a:r>
            <a:endParaRPr lang="en-US" sz="1800" kern="150" dirty="0">
              <a:effectLst/>
              <a:latin typeface="Liberation Serif"/>
              <a:ea typeface="SimSun" panose="02010600030101010101" pitchFamily="2" charset="-122"/>
              <a:cs typeface="Mangal" panose="02040503050203030202" pitchFamily="18" charset="0"/>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Product vision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Problem statements and scenarios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Product roadmaps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Epics and User Stories </a:t>
            </a:r>
            <a:endParaRPr lang="en-US" sz="1800" kern="150" dirty="0">
              <a:effectLst/>
              <a:latin typeface="OpenSymbol"/>
              <a:ea typeface="OpenSymbol"/>
              <a:cs typeface="OpenSymbol"/>
            </a:endParaRPr>
          </a:p>
          <a:p>
            <a:pPr marL="342900" lvl="0" indent="-342900">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Supporting documents, images, and, possibly, rough wire frames for user stories. </a:t>
            </a:r>
            <a:endParaRPr lang="en-US" sz="1800" kern="150" dirty="0">
              <a:effectLst/>
              <a:latin typeface="OpenSymbol"/>
              <a:ea typeface="OpenSymbol"/>
              <a:cs typeface="OpenSymbol"/>
            </a:endParaRPr>
          </a:p>
          <a:p>
            <a:pPr>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 </a:t>
            </a:r>
            <a:endParaRPr lang="en-US" sz="18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317377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227DB-A9C6-4992-B8FA-90F46A6AFBB3}"/>
              </a:ext>
            </a:extLst>
          </p:cNvPr>
          <p:cNvSpPr>
            <a:spLocks noGrp="1"/>
          </p:cNvSpPr>
          <p:nvPr>
            <p:ph idx="1"/>
          </p:nvPr>
        </p:nvSpPr>
        <p:spPr>
          <a:xfrm>
            <a:off x="573157" y="0"/>
            <a:ext cx="10515600" cy="2438400"/>
          </a:xfrm>
        </p:spPr>
        <p:txBody>
          <a:bodyPr>
            <a:normAutofit lnSpcReduction="10000"/>
          </a:bodyPr>
          <a:lstStyle/>
          <a:p>
            <a:pPr marL="0" indent="0">
              <a:lnSpc>
                <a:spcPct val="120000"/>
              </a:lnSpc>
              <a:spcAft>
                <a:spcPts val="700"/>
              </a:spcAft>
              <a:buNone/>
            </a:pPr>
            <a:r>
              <a:rPr lang="en-US" sz="2800" b="1" kern="150" dirty="0">
                <a:effectLst/>
                <a:latin typeface="Times New Roman" panose="02020603050405020304" pitchFamily="18" charset="0"/>
                <a:ea typeface="SimSun" panose="02010600030101010101" pitchFamily="2" charset="-122"/>
                <a:cs typeface="Mangal" panose="02040503050203030202" pitchFamily="18" charset="0"/>
              </a:rPr>
              <a:t>Product backlog  </a:t>
            </a:r>
            <a:endParaRPr lang="en-US" sz="2800" b="1" kern="150" dirty="0">
              <a:effectLst/>
              <a:latin typeface="Liberation Serif"/>
              <a:ea typeface="SimSun" panose="02010600030101010101" pitchFamily="2" charset="-122"/>
              <a:cs typeface="Mangal" panose="02040503050203030202" pitchFamily="18" charset="0"/>
            </a:endParaRPr>
          </a:p>
          <a:p>
            <a:pPr marL="0" indent="0">
              <a:lnSpc>
                <a:spcPct val="120000"/>
              </a:lnSpc>
              <a:spcAft>
                <a:spcPts val="700"/>
              </a:spcAft>
              <a:buNone/>
            </a:pPr>
            <a:r>
              <a:rPr lang="en-US" sz="2800" kern="150" dirty="0">
                <a:effectLst/>
                <a:latin typeface="Times New Roman" panose="02020603050405020304" pitchFamily="18" charset="0"/>
                <a:ea typeface="SimSun" panose="02010600030101010101" pitchFamily="2" charset="-122"/>
                <a:cs typeface="Mangal" panose="02040503050203030202" pitchFamily="18" charset="0"/>
              </a:rPr>
              <a:t>Product owner is responsible for the product backlog. They work with project managers and business analysts. PBI define the product value delivered by the system. </a:t>
            </a:r>
            <a:endParaRPr lang="en-US" sz="2800" kern="150" dirty="0">
              <a:effectLst/>
              <a:latin typeface="Liberation Serif"/>
              <a:ea typeface="SimSun" panose="02010600030101010101" pitchFamily="2" charset="-122"/>
              <a:cs typeface="Mangal" panose="02040503050203030202" pitchFamily="18" charset="0"/>
            </a:endParaRPr>
          </a:p>
          <a:p>
            <a:endParaRPr lang="en-US" dirty="0"/>
          </a:p>
        </p:txBody>
      </p:sp>
      <p:pic>
        <p:nvPicPr>
          <p:cNvPr id="4" name="Image2">
            <a:extLst>
              <a:ext uri="{FF2B5EF4-FFF2-40B4-BE49-F238E27FC236}">
                <a16:creationId xmlns:a16="http://schemas.microsoft.com/office/drawing/2014/main" id="{DFC67B49-6814-492B-9AA3-CE137BAD9F2B}"/>
              </a:ext>
            </a:extLst>
          </p:cNvPr>
          <p:cNvPicPr/>
          <p:nvPr/>
        </p:nvPicPr>
        <p:blipFill>
          <a:blip r:embed="rId2">
            <a:lum/>
            <a:alphaModFix/>
          </a:blip>
          <a:srcRect/>
          <a:stretch>
            <a:fillRect/>
          </a:stretch>
        </p:blipFill>
        <p:spPr>
          <a:xfrm>
            <a:off x="1103243" y="2205356"/>
            <a:ext cx="9803295" cy="4428490"/>
          </a:xfrm>
          <a:prstGeom prst="rect">
            <a:avLst/>
          </a:prstGeom>
          <a:ln>
            <a:noFill/>
            <a:prstDash/>
          </a:ln>
        </p:spPr>
      </p:pic>
    </p:spTree>
    <p:extLst>
      <p:ext uri="{BB962C8B-B14F-4D97-AF65-F5344CB8AC3E}">
        <p14:creationId xmlns:p14="http://schemas.microsoft.com/office/powerpoint/2010/main" val="196604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CAC8AE-6006-4843-A15F-614D39BF8203}"/>
              </a:ext>
            </a:extLst>
          </p:cNvPr>
          <p:cNvSpPr txBox="1"/>
          <p:nvPr/>
        </p:nvSpPr>
        <p:spPr>
          <a:xfrm>
            <a:off x="463826" y="92765"/>
            <a:ext cx="11449877" cy="6460166"/>
          </a:xfrm>
          <a:prstGeom prst="rect">
            <a:avLst/>
          </a:prstGeom>
          <a:noFill/>
        </p:spPr>
        <p:txBody>
          <a:bodyPr wrap="square">
            <a:spAutoFit/>
          </a:bodyPr>
          <a:lstStyle/>
          <a:p>
            <a:pPr>
              <a:spcBef>
                <a:spcPts val="1000"/>
              </a:spcBef>
              <a:spcAft>
                <a:spcPts val="600"/>
              </a:spcAft>
            </a:pPr>
            <a:r>
              <a:rPr lang="en-US" sz="2800" b="1" kern="150" dirty="0">
                <a:solidFill>
                  <a:srgbClr val="000000"/>
                </a:solidFill>
                <a:effectLst/>
                <a:latin typeface="Times New Roman" panose="02020603050405020304" pitchFamily="18" charset="0"/>
                <a:ea typeface="NSimSun" panose="02010609030101010101" pitchFamily="49" charset="-122"/>
                <a:cs typeface="Arial" panose="020B0604020202020204" pitchFamily="34" charset="0"/>
              </a:rPr>
              <a:t>Examples of Product Backlog Item</a:t>
            </a:r>
            <a:endParaRPr lang="en-US" sz="2800" b="1" kern="150" dirty="0">
              <a:effectLst/>
              <a:latin typeface="Liberation Serif"/>
              <a:ea typeface="NSimSun" panose="02010609030101010101" pitchFamily="49" charset="-122"/>
              <a:cs typeface="Arial" panose="020B0604020202020204" pitchFamily="34" charset="0"/>
            </a:endParaRPr>
          </a:p>
          <a:p>
            <a:pPr>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Requests for new features originate from a multitude of sources. These include end users, sales, support, product management, and so on. New features can be the most difficult to prioritize as you </a:t>
            </a: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1</a:t>
            </a:r>
            <a:r>
              <a:rPr lang="en-US" sz="1800" b="1" kern="150" dirty="0">
                <a:effectLst/>
                <a:latin typeface="Times New Roman" panose="02020603050405020304" pitchFamily="18" charset="0"/>
                <a:ea typeface="SimSun" panose="02010600030101010101" pitchFamily="2" charset="-122"/>
                <a:cs typeface="Mangal" panose="02040503050203030202" pitchFamily="18" charset="0"/>
              </a:rPr>
              <a:t>. New Features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try to balance the competing needs of: </a:t>
            </a:r>
            <a:endParaRPr lang="en-US" sz="1800" kern="150" dirty="0">
              <a:effectLst/>
              <a:latin typeface="Liberation Serif"/>
              <a:ea typeface="SimSun" panose="02010600030101010101" pitchFamily="2" charset="-122"/>
              <a:cs typeface="Mangal" panose="02040503050203030202" pitchFamily="18" charset="0"/>
            </a:endParaRPr>
          </a:p>
          <a:p>
            <a:pPr marL="342900" lvl="0" indent="-342900" algn="just">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Keeping existing customers satisfied. </a:t>
            </a:r>
            <a:endParaRPr lang="en-US" sz="1800" kern="150" dirty="0">
              <a:effectLst/>
              <a:latin typeface="OpenSymbol"/>
              <a:ea typeface="OpenSymbol"/>
              <a:cs typeface="OpenSymbol"/>
            </a:endParaRPr>
          </a:p>
          <a:p>
            <a:pPr marL="342900" lvl="0" indent="-342900" algn="just">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Meeting near-term sales opportunities. </a:t>
            </a:r>
            <a:endParaRPr lang="en-US" sz="1800" kern="150" dirty="0">
              <a:effectLst/>
              <a:latin typeface="OpenSymbol"/>
              <a:ea typeface="OpenSymbol"/>
              <a:cs typeface="OpenSymbol"/>
            </a:endParaRPr>
          </a:p>
          <a:p>
            <a:pPr marL="342900" lvl="0" indent="-342900" algn="just">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Working toward a longer-term vision of your product. </a:t>
            </a:r>
            <a:endParaRPr lang="en-US" sz="1800" kern="150" dirty="0">
              <a:effectLst/>
              <a:latin typeface="OpenSymbol"/>
              <a:ea typeface="OpenSymbol"/>
              <a:cs typeface="OpenSymbol"/>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The product owner should monitor these sources routinely and resolve any conflicting requests. Doing so will help make sure the backlog contains new features that both attract new customers and build loyalty with existing ones.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As a &lt;new feature&gt;, I want &lt;to be understood and prioritized appropriately&gt; so that &lt;I can deliver maximum value to customers and owners&gt;.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 </a:t>
            </a:r>
            <a:br>
              <a:rPr lang="en-US" sz="1800" kern="150" dirty="0">
                <a:effectLst/>
                <a:latin typeface="Times New Roman" panose="02020603050405020304" pitchFamily="18" charset="0"/>
                <a:ea typeface="SimSun" panose="02010600030101010101" pitchFamily="2" charset="-122"/>
                <a:cs typeface="Mangal" panose="02040503050203030202" pitchFamily="18" charset="0"/>
              </a:rPr>
            </a:br>
            <a:endParaRPr lang="en-US" sz="1800" kern="150" dirty="0">
              <a:effectLst/>
              <a:latin typeface="Liberation Serif"/>
              <a:ea typeface="SimSun" panose="02010600030101010101" pitchFamily="2" charset="-122"/>
              <a:cs typeface="Mangal" panose="02040503050203030202" pitchFamily="18" charset="0"/>
            </a:endParaRPr>
          </a:p>
          <a:p>
            <a:pPr>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 </a:t>
            </a:r>
            <a:endParaRPr lang="en-US" dirty="0"/>
          </a:p>
        </p:txBody>
      </p:sp>
    </p:spTree>
    <p:extLst>
      <p:ext uri="{BB962C8B-B14F-4D97-AF65-F5344CB8AC3E}">
        <p14:creationId xmlns:p14="http://schemas.microsoft.com/office/powerpoint/2010/main" val="130229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1937EF-28B8-430A-9028-D8EC8F26ECBF}"/>
              </a:ext>
            </a:extLst>
          </p:cNvPr>
          <p:cNvSpPr txBox="1"/>
          <p:nvPr/>
        </p:nvSpPr>
        <p:spPr>
          <a:xfrm>
            <a:off x="543339" y="265043"/>
            <a:ext cx="11330609" cy="5685659"/>
          </a:xfrm>
          <a:prstGeom prst="rect">
            <a:avLst/>
          </a:prstGeom>
          <a:noFill/>
        </p:spPr>
        <p:txBody>
          <a:bodyPr wrap="square">
            <a:spAutoFit/>
          </a:bodyPr>
          <a:lstStyle/>
          <a:p>
            <a:pPr>
              <a:lnSpc>
                <a:spcPct val="120000"/>
              </a:lnSpc>
              <a:spcAft>
                <a:spcPts val="700"/>
              </a:spcAft>
            </a:pPr>
            <a:endParaRPr lang="en-US" sz="1800" kern="150" dirty="0">
              <a:effectLst/>
              <a:latin typeface="Liberation Serif"/>
              <a:ea typeface="SimSun" panose="02010600030101010101" pitchFamily="2" charset="-122"/>
              <a:cs typeface="Mangal" panose="02040503050203030202" pitchFamily="18" charset="0"/>
            </a:endParaRPr>
          </a:p>
          <a:p>
            <a:pPr>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2. </a:t>
            </a:r>
            <a:r>
              <a:rPr lang="en-US" sz="1800" b="1" kern="150" dirty="0">
                <a:effectLst/>
                <a:latin typeface="Times New Roman" panose="02020603050405020304" pitchFamily="18" charset="0"/>
                <a:ea typeface="SimSun" panose="02010600030101010101" pitchFamily="2" charset="-122"/>
                <a:cs typeface="Mangal" panose="02040503050203030202" pitchFamily="18" charset="0"/>
              </a:rPr>
              <a:t>Technical department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Technical debt includes work that needs to be done for the product to stay up to date and be maintainable. Examples of PBIs to address technical debt include upgrading to the latest third-party libraries, making architectural changes to support better scalability, or refactoring the source code to prevent future maintenance issues. When technical debt builds up  whether deliberately or unknowingly you can risk delaying product releases. </a:t>
            </a:r>
            <a:endParaRPr lang="en-US" sz="1800" kern="150" dirty="0">
              <a:effectLst/>
              <a:latin typeface="Liberation Serif"/>
              <a:ea typeface="SimSun" panose="02010600030101010101" pitchFamily="2" charset="-122"/>
              <a:cs typeface="Mangal" panose="02040503050203030202" pitchFamily="18" charset="0"/>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Technical debt is often the result of change regarding: </a:t>
            </a:r>
            <a:endParaRPr lang="en-US" sz="1800" kern="150" dirty="0">
              <a:effectLst/>
              <a:latin typeface="Liberation Serif"/>
              <a:ea typeface="SimSun" panose="02010600030101010101" pitchFamily="2" charset="-122"/>
              <a:cs typeface="Mangal" panose="02040503050203030202" pitchFamily="18" charset="0"/>
            </a:endParaRPr>
          </a:p>
          <a:p>
            <a:pPr marL="342900" lvl="0" indent="-342900" algn="just">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Direction and scope. </a:t>
            </a:r>
            <a:endParaRPr lang="en-US" sz="1800" kern="150" dirty="0">
              <a:effectLst/>
              <a:latin typeface="OpenSymbol"/>
              <a:ea typeface="OpenSymbol"/>
              <a:cs typeface="OpenSymbol"/>
            </a:endParaRPr>
          </a:p>
          <a:p>
            <a:pPr marL="342900" lvl="0" indent="-342900" algn="just">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Performance and scalability expectations. </a:t>
            </a:r>
            <a:endParaRPr lang="en-US" sz="1800" kern="150" dirty="0">
              <a:effectLst/>
              <a:latin typeface="OpenSymbol"/>
              <a:ea typeface="OpenSymbol"/>
              <a:cs typeface="OpenSymbol"/>
            </a:endParaRPr>
          </a:p>
          <a:p>
            <a:pPr marL="342900" lvl="0" indent="-342900" algn="just">
              <a:lnSpc>
                <a:spcPct val="120000"/>
              </a:lnSpc>
              <a:spcAft>
                <a:spcPts val="700"/>
              </a:spcAft>
              <a:buFont typeface="Arial" panose="020B0604020202020204" pitchFamily="34" charset="0"/>
              <a:buChar char="•"/>
            </a:pPr>
            <a:r>
              <a:rPr lang="en-US" sz="1800" kern="150" dirty="0">
                <a:effectLst/>
                <a:latin typeface="Times New Roman" panose="02020603050405020304" pitchFamily="18" charset="0"/>
                <a:ea typeface="OpenSymbol"/>
                <a:cs typeface="Mangal" panose="02040503050203030202" pitchFamily="18" charset="0"/>
              </a:rPr>
              <a:t>Technology or best practices. </a:t>
            </a:r>
            <a:endParaRPr lang="en-US" sz="1800" kern="150" dirty="0">
              <a:effectLst/>
              <a:latin typeface="OpenSymbol"/>
              <a:ea typeface="OpenSymbol"/>
              <a:cs typeface="OpenSymbol"/>
            </a:endParaRPr>
          </a:p>
          <a:p>
            <a:pPr algn="just">
              <a:lnSpc>
                <a:spcPct val="120000"/>
              </a:lnSpc>
              <a:spcAft>
                <a:spcPts val="700"/>
              </a:spcAft>
            </a:pPr>
            <a:r>
              <a:rPr lang="en-US" sz="1800" kern="150" dirty="0">
                <a:effectLst/>
                <a:latin typeface="Times New Roman" panose="02020603050405020304" pitchFamily="18" charset="0"/>
                <a:ea typeface="SimSun" panose="02010600030101010101" pitchFamily="2" charset="-122"/>
                <a:cs typeface="Mangal" panose="02040503050203030202" pitchFamily="18" charset="0"/>
              </a:rPr>
              <a:t>These types of PBIs are often referred to as” technical debt” because of their similarity to financial debt; you will have to pay interest for them, but in the form of a longer development lifecycle. These tasks should be added to the backlog, and then prioritized along with features and defects, so they can be included in the planning cycle. </a:t>
            </a:r>
            <a:endParaRPr lang="en-US" sz="1800" kern="150" dirty="0">
              <a:effectLst/>
              <a:latin typeface="Liberation Serif"/>
              <a:ea typeface="SimSun" panose="02010600030101010101" pitchFamily="2" charset="-122"/>
              <a:cs typeface="Mangal" panose="02040503050203030202" pitchFamily="18" charset="0"/>
            </a:endParaRPr>
          </a:p>
          <a:p>
            <a:r>
              <a:rPr lang="en-US" sz="1800" dirty="0">
                <a:effectLst/>
                <a:latin typeface="Times New Roman" panose="02020603050405020304" pitchFamily="18" charset="0"/>
                <a:ea typeface="SimSun" panose="02010600030101010101" pitchFamily="2" charset="-122"/>
                <a:cs typeface="Mangal" panose="02040503050203030202" pitchFamily="18" charset="0"/>
              </a:rPr>
              <a:t>As &lt;technical debt&gt;, I want &lt; to be understood and prioritized appropriately&gt; so that &lt;we can maintain and improve the product without delay&gt;.</a:t>
            </a:r>
            <a:endParaRPr lang="en-US" dirty="0"/>
          </a:p>
        </p:txBody>
      </p:sp>
    </p:spTree>
    <p:extLst>
      <p:ext uri="{BB962C8B-B14F-4D97-AF65-F5344CB8AC3E}">
        <p14:creationId xmlns:p14="http://schemas.microsoft.com/office/powerpoint/2010/main" val="207392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1327</Words>
  <Application>Microsoft Office PowerPoint</Application>
  <PresentationFormat>Widescreen</PresentationFormat>
  <Paragraphs>90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vt:lpstr>
      <vt:lpstr>Calibri</vt:lpstr>
      <vt:lpstr>Calibri Light</vt:lpstr>
      <vt:lpstr>Liberation Serif</vt:lpstr>
      <vt:lpstr>OpenSymbol</vt:lpstr>
      <vt:lpstr>Times New Roman</vt:lpstr>
      <vt:lpstr>Office Theme</vt:lpstr>
      <vt:lpstr>PowerPoint Presentation</vt:lpstr>
      <vt:lpstr>PowerPoint Presentation</vt:lpstr>
      <vt:lpstr>Skills and Competencies Required for   Product Owner</vt:lpstr>
      <vt:lpstr>PowerPoint Presentation</vt:lpstr>
      <vt:lpstr>PowerPoint Presentation</vt:lpstr>
      <vt:lpstr>Product Owner Responsibilities: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Vedhaviyasan V</dc:creator>
  <cp:lastModifiedBy>Vedhaviyasan V</cp:lastModifiedBy>
  <cp:revision>2</cp:revision>
  <dcterms:created xsi:type="dcterms:W3CDTF">2021-09-01T10:40:16Z</dcterms:created>
  <dcterms:modified xsi:type="dcterms:W3CDTF">2021-09-01T11:02:05Z</dcterms:modified>
</cp:coreProperties>
</file>