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5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383"/>
            <a:ext cx="12192000" cy="6833870"/>
          </a:xfrm>
          <a:custGeom>
            <a:avLst/>
            <a:gdLst/>
            <a:ahLst/>
            <a:cxnLst/>
            <a:rect l="l" t="t" r="r" b="b"/>
            <a:pathLst>
              <a:path w="12192000" h="6833870">
                <a:moveTo>
                  <a:pt x="12192000" y="0"/>
                </a:moveTo>
                <a:lnTo>
                  <a:pt x="0" y="0"/>
                </a:lnTo>
                <a:lnTo>
                  <a:pt x="0" y="6833616"/>
                </a:lnTo>
                <a:lnTo>
                  <a:pt x="12192000" y="68336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58139"/>
            <a:ext cx="275590" cy="227329"/>
          </a:xfrm>
          <a:custGeom>
            <a:avLst/>
            <a:gdLst/>
            <a:ahLst/>
            <a:cxnLst/>
            <a:rect l="l" t="t" r="r" b="b"/>
            <a:pathLst>
              <a:path w="275590" h="227329">
                <a:moveTo>
                  <a:pt x="206501" y="0"/>
                </a:moveTo>
                <a:lnTo>
                  <a:pt x="173736" y="9651"/>
                </a:lnTo>
                <a:lnTo>
                  <a:pt x="147193" y="34798"/>
                </a:lnTo>
                <a:lnTo>
                  <a:pt x="123698" y="69723"/>
                </a:lnTo>
                <a:lnTo>
                  <a:pt x="99568" y="108585"/>
                </a:lnTo>
                <a:lnTo>
                  <a:pt x="71755" y="145923"/>
                </a:lnTo>
                <a:lnTo>
                  <a:pt x="64516" y="169037"/>
                </a:lnTo>
                <a:lnTo>
                  <a:pt x="48895" y="188849"/>
                </a:lnTo>
                <a:lnTo>
                  <a:pt x="26797" y="203962"/>
                </a:lnTo>
                <a:lnTo>
                  <a:pt x="0" y="212217"/>
                </a:lnTo>
                <a:lnTo>
                  <a:pt x="8636" y="218312"/>
                </a:lnTo>
                <a:lnTo>
                  <a:pt x="21082" y="222885"/>
                </a:lnTo>
                <a:lnTo>
                  <a:pt x="36449" y="225933"/>
                </a:lnTo>
                <a:lnTo>
                  <a:pt x="53975" y="226949"/>
                </a:lnTo>
                <a:lnTo>
                  <a:pt x="89662" y="224409"/>
                </a:lnTo>
                <a:lnTo>
                  <a:pt x="125349" y="216662"/>
                </a:lnTo>
                <a:lnTo>
                  <a:pt x="157480" y="203326"/>
                </a:lnTo>
                <a:lnTo>
                  <a:pt x="183007" y="184023"/>
                </a:lnTo>
                <a:lnTo>
                  <a:pt x="157099" y="180467"/>
                </a:lnTo>
                <a:lnTo>
                  <a:pt x="137160" y="168783"/>
                </a:lnTo>
                <a:lnTo>
                  <a:pt x="123951" y="150240"/>
                </a:lnTo>
                <a:lnTo>
                  <a:pt x="118745" y="126746"/>
                </a:lnTo>
                <a:lnTo>
                  <a:pt x="132715" y="140970"/>
                </a:lnTo>
                <a:lnTo>
                  <a:pt x="148082" y="150495"/>
                </a:lnTo>
                <a:lnTo>
                  <a:pt x="164973" y="155956"/>
                </a:lnTo>
                <a:lnTo>
                  <a:pt x="183007" y="157734"/>
                </a:lnTo>
                <a:lnTo>
                  <a:pt x="219201" y="150240"/>
                </a:lnTo>
                <a:lnTo>
                  <a:pt x="248412" y="129921"/>
                </a:lnTo>
                <a:lnTo>
                  <a:pt x="268097" y="99822"/>
                </a:lnTo>
                <a:lnTo>
                  <a:pt x="275336" y="63246"/>
                </a:lnTo>
                <a:lnTo>
                  <a:pt x="271525" y="44196"/>
                </a:lnTo>
                <a:lnTo>
                  <a:pt x="261747" y="23368"/>
                </a:lnTo>
                <a:lnTo>
                  <a:pt x="241554" y="6731"/>
                </a:lnTo>
                <a:lnTo>
                  <a:pt x="206501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96595"/>
            <a:ext cx="419100" cy="353695"/>
          </a:xfrm>
          <a:custGeom>
            <a:avLst/>
            <a:gdLst/>
            <a:ahLst/>
            <a:cxnLst/>
            <a:rect l="l" t="t" r="r" b="b"/>
            <a:pathLst>
              <a:path w="419100" h="353695">
                <a:moveTo>
                  <a:pt x="224154" y="0"/>
                </a:moveTo>
                <a:lnTo>
                  <a:pt x="200278" y="21971"/>
                </a:lnTo>
                <a:lnTo>
                  <a:pt x="168148" y="43814"/>
                </a:lnTo>
                <a:lnTo>
                  <a:pt x="131318" y="66421"/>
                </a:lnTo>
                <a:lnTo>
                  <a:pt x="93345" y="90931"/>
                </a:lnTo>
                <a:lnTo>
                  <a:pt x="57785" y="118618"/>
                </a:lnTo>
                <a:lnTo>
                  <a:pt x="28067" y="150495"/>
                </a:lnTo>
                <a:lnTo>
                  <a:pt x="7620" y="187451"/>
                </a:lnTo>
                <a:lnTo>
                  <a:pt x="0" y="231139"/>
                </a:lnTo>
                <a:lnTo>
                  <a:pt x="5588" y="267462"/>
                </a:lnTo>
                <a:lnTo>
                  <a:pt x="45720" y="327025"/>
                </a:lnTo>
                <a:lnTo>
                  <a:pt x="97408" y="351154"/>
                </a:lnTo>
                <a:lnTo>
                  <a:pt x="117221" y="353187"/>
                </a:lnTo>
                <a:lnTo>
                  <a:pt x="137032" y="351789"/>
                </a:lnTo>
                <a:lnTo>
                  <a:pt x="173608" y="339978"/>
                </a:lnTo>
                <a:lnTo>
                  <a:pt x="215392" y="307339"/>
                </a:lnTo>
                <a:lnTo>
                  <a:pt x="243204" y="270255"/>
                </a:lnTo>
                <a:lnTo>
                  <a:pt x="267335" y="231648"/>
                </a:lnTo>
                <a:lnTo>
                  <a:pt x="290956" y="196850"/>
                </a:lnTo>
                <a:lnTo>
                  <a:pt x="317500" y="172212"/>
                </a:lnTo>
                <a:lnTo>
                  <a:pt x="350266" y="162559"/>
                </a:lnTo>
                <a:lnTo>
                  <a:pt x="385318" y="169290"/>
                </a:lnTo>
                <a:lnTo>
                  <a:pt x="405511" y="185546"/>
                </a:lnTo>
                <a:lnTo>
                  <a:pt x="415290" y="206120"/>
                </a:lnTo>
                <a:lnTo>
                  <a:pt x="419100" y="225298"/>
                </a:lnTo>
                <a:lnTo>
                  <a:pt x="419100" y="222250"/>
                </a:lnTo>
                <a:lnTo>
                  <a:pt x="413893" y="180086"/>
                </a:lnTo>
                <a:lnTo>
                  <a:pt x="399161" y="141477"/>
                </a:lnTo>
                <a:lnTo>
                  <a:pt x="376427" y="106172"/>
                </a:lnTo>
                <a:lnTo>
                  <a:pt x="347345" y="74675"/>
                </a:lnTo>
                <a:lnTo>
                  <a:pt x="294131" y="34544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</a:pathLst>
          </a:custGeom>
          <a:solidFill>
            <a:srgbClr val="006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7957" y="326212"/>
            <a:ext cx="7276084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d-bardeen-ceb858.netlify.ap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Usharaj.k-r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705051"/>
            <a:ext cx="1144333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799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Presentation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Title</a:t>
            </a:r>
            <a:r>
              <a:rPr sz="800" spc="10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Author</a:t>
            </a:r>
            <a:r>
              <a:rPr sz="800" spc="8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Date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2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Capgemini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2017. 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rights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reserved</a:t>
            </a:r>
            <a:r>
              <a:rPr sz="800" spc="33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" y="0"/>
            <a:ext cx="12188951" cy="68427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66894" y="2616266"/>
            <a:ext cx="3869054" cy="16681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nteg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r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at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ion</a:t>
            </a:r>
            <a:r>
              <a:rPr sz="1200" b="1" spc="-16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xper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nce</a:t>
            </a:r>
            <a:endParaRPr sz="1200">
              <a:latin typeface="Verdana"/>
              <a:cs typeface="Verdana"/>
            </a:endParaRPr>
          </a:p>
          <a:p>
            <a:pPr marL="241300" marR="5080" indent="-229235">
              <a:lnSpc>
                <a:spcPct val="108000"/>
              </a:lnSpc>
              <a:spcBef>
                <a:spcPts val="695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Designed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developed</a:t>
            </a:r>
            <a:r>
              <a:rPr sz="1000" spc="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RAML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based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using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Anypoint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platform and imported the </a:t>
            </a:r>
            <a:r>
              <a:rPr sz="1000" spc="-15" dirty="0">
                <a:latin typeface="Verdana"/>
                <a:cs typeface="Verdana"/>
              </a:rPr>
              <a:t>RAML </a:t>
            </a:r>
            <a:r>
              <a:rPr sz="1000" spc="-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Anypoint Studio </a:t>
            </a:r>
            <a:r>
              <a:rPr sz="1000" spc="-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 build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Application</a:t>
            </a:r>
            <a:endParaRPr sz="1000">
              <a:latin typeface="Verdana"/>
              <a:cs typeface="Verdana"/>
            </a:endParaRPr>
          </a:p>
          <a:p>
            <a:pPr marL="241300" marR="60325" indent="-229235">
              <a:lnSpc>
                <a:spcPct val="108000"/>
              </a:lnSpc>
              <a:spcBef>
                <a:spcPts val="985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Used Dataweave transformations to transform message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target formats </a:t>
            </a:r>
            <a:r>
              <a:rPr sz="1000" dirty="0">
                <a:latin typeface="Verdana"/>
                <a:cs typeface="Verdana"/>
              </a:rPr>
              <a:t>like </a:t>
            </a:r>
            <a:r>
              <a:rPr sz="1000" spc="-5" dirty="0">
                <a:latin typeface="Verdana"/>
                <a:cs typeface="Verdana"/>
              </a:rPr>
              <a:t>JSON, </a:t>
            </a:r>
            <a:r>
              <a:rPr sz="1000" spc="-15" dirty="0">
                <a:latin typeface="Verdana"/>
                <a:cs typeface="Verdana"/>
              </a:rPr>
              <a:t>XML, </a:t>
            </a:r>
            <a:r>
              <a:rPr sz="1000" spc="-5" dirty="0">
                <a:latin typeface="Verdana"/>
                <a:cs typeface="Verdana"/>
              </a:rPr>
              <a:t>CSV, etc. and have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worked </a:t>
            </a:r>
            <a:r>
              <a:rPr sz="1000" spc="-5" dirty="0">
                <a:latin typeface="Verdana"/>
                <a:cs typeface="Verdana"/>
              </a:rPr>
              <a:t>on various </a:t>
            </a:r>
            <a:r>
              <a:rPr sz="1000" spc="-20" dirty="0">
                <a:latin typeface="Verdana"/>
                <a:cs typeface="Verdana"/>
              </a:rPr>
              <a:t>operators </a:t>
            </a:r>
            <a:r>
              <a:rPr sz="1000" dirty="0">
                <a:latin typeface="Verdana"/>
                <a:cs typeface="Verdana"/>
              </a:rPr>
              <a:t>like </a:t>
            </a:r>
            <a:r>
              <a:rPr sz="1000" spc="-5" dirty="0">
                <a:latin typeface="Verdana"/>
                <a:cs typeface="Verdana"/>
              </a:rPr>
              <a:t>map, pluck, Arrays,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lookup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filter.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6894" y="4385208"/>
            <a:ext cx="375221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Used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HTTP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connectors</a:t>
            </a:r>
            <a:r>
              <a:rPr sz="1000" spc="1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implement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methods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fetch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from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6894" y="4841265"/>
            <a:ext cx="3792220" cy="542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IN" sz="11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Practical knowledge in deploying application to </a:t>
            </a:r>
            <a:r>
              <a:rPr lang="en-IN" sz="11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Anypoint</a:t>
            </a:r>
            <a:r>
              <a:rPr lang="en-IN" sz="11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Cloud Hub.</a:t>
            </a:r>
            <a:endParaRPr lang="en-IN" sz="11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6894" y="5298490"/>
            <a:ext cx="3453129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Implemented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basic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Mule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flows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Scopes,</a:t>
            </a:r>
            <a:r>
              <a:rPr sz="1000" spc="12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Error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handling </a:t>
            </a:r>
            <a:r>
              <a:rPr sz="1000" spc="-5" dirty="0">
                <a:latin typeface="Verdana"/>
                <a:cs typeface="Verdana"/>
              </a:rPr>
              <a:t>Strategies, </a:t>
            </a:r>
            <a:r>
              <a:rPr sz="1000" dirty="0">
                <a:latin typeface="Verdana"/>
                <a:cs typeface="Verdana"/>
              </a:rPr>
              <a:t>Validation, </a:t>
            </a:r>
            <a:r>
              <a:rPr sz="1000" spc="-5" dirty="0">
                <a:latin typeface="Verdana"/>
                <a:cs typeface="Verdana"/>
              </a:rPr>
              <a:t>Flow controls,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Transformations.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7831" y="5950102"/>
            <a:ext cx="83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  <a:hlinkClick r:id="rId3"/>
              </a:rPr>
              <a:t>/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7957" y="747776"/>
            <a:ext cx="2376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90" y="2710941"/>
            <a:ext cx="3770629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Competencies</a:t>
            </a:r>
            <a:endParaRPr sz="1200">
              <a:latin typeface="Verdana"/>
              <a:cs typeface="Verdana"/>
            </a:endParaRPr>
          </a:p>
          <a:p>
            <a:pPr marL="241300" marR="375920" indent="-228600">
              <a:lnSpc>
                <a:spcPct val="109000"/>
              </a:lnSpc>
              <a:spcBef>
                <a:spcPts val="994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15" dirty="0">
                <a:latin typeface="Verdana"/>
                <a:cs typeface="Verdana"/>
              </a:rPr>
              <a:t>Basic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on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Integration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Principles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Design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Patterns.</a:t>
            </a:r>
            <a:endParaRPr sz="1000">
              <a:latin typeface="Verdana"/>
              <a:cs typeface="Verdana"/>
            </a:endParaRPr>
          </a:p>
          <a:p>
            <a:pPr marL="241300" marR="372745" indent="-228600">
              <a:lnSpc>
                <a:spcPct val="108000"/>
              </a:lnSpc>
              <a:spcBef>
                <a:spcPts val="5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10" dirty="0">
                <a:latin typeface="Verdana"/>
                <a:cs typeface="Verdana"/>
              </a:rPr>
              <a:t>Ability </a:t>
            </a:r>
            <a:r>
              <a:rPr sz="1000" spc="-5" dirty="0">
                <a:latin typeface="Verdana"/>
                <a:cs typeface="Verdana"/>
              </a:rPr>
              <a:t>to design </a:t>
            </a:r>
            <a:r>
              <a:rPr sz="1000" spc="-10" dirty="0">
                <a:latin typeface="Verdana"/>
                <a:cs typeface="Verdana"/>
              </a:rPr>
              <a:t>using </a:t>
            </a:r>
            <a:r>
              <a:rPr sz="1000" spc="-5" dirty="0">
                <a:latin typeface="Verdana"/>
                <a:cs typeface="Verdana"/>
              </a:rPr>
              <a:t>AnyPoint Platform to </a:t>
            </a:r>
            <a:r>
              <a:rPr sz="1000" dirty="0">
                <a:latin typeface="Verdana"/>
                <a:cs typeface="Verdana"/>
              </a:rPr>
              <a:t>build,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deploy,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govern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APIs.</a:t>
            </a:r>
            <a:endParaRPr sz="1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35" dirty="0">
                <a:latin typeface="Verdana"/>
                <a:cs typeface="Verdana"/>
              </a:rPr>
              <a:t>Goo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9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</a:t>
            </a:r>
            <a:r>
              <a:rPr sz="1000" spc="-10" dirty="0">
                <a:latin typeface="Verdana"/>
                <a:cs typeface="Verdana"/>
              </a:rPr>
              <a:t>ow</a:t>
            </a:r>
            <a:r>
              <a:rPr sz="1000" spc="10" dirty="0">
                <a:latin typeface="Verdana"/>
                <a:cs typeface="Verdana"/>
              </a:rPr>
              <a:t>l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dge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So</a:t>
            </a:r>
            <a:r>
              <a:rPr sz="1000" spc="-10" dirty="0">
                <a:latin typeface="Verdana"/>
                <a:cs typeface="Verdana"/>
              </a:rPr>
              <a:t>f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at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-20" dirty="0">
                <a:latin typeface="Verdana"/>
                <a:cs typeface="Verdana"/>
              </a:rPr>
              <a:t>ac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2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890" y="4196588"/>
            <a:ext cx="381000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Has</a:t>
            </a:r>
            <a:r>
              <a:rPr sz="1000" spc="-30" dirty="0">
                <a:latin typeface="Verdana"/>
                <a:cs typeface="Verdana"/>
              </a:rPr>
              <a:t> Good</a:t>
            </a:r>
            <a:r>
              <a:rPr sz="1000" spc="1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Agile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methodology.</a:t>
            </a:r>
            <a:endParaRPr lang="en-IN" sz="1000" dirty="0">
              <a:latin typeface="Verdana"/>
              <a:cs typeface="Verdana"/>
            </a:endParaRPr>
          </a:p>
          <a:p>
            <a:pPr marL="241300" marR="5080" indent="-228600">
              <a:lnSpc>
                <a:spcPct val="115999"/>
              </a:lnSpc>
              <a:spcBef>
                <a:spcPts val="7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building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API-led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Connector-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based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integrations.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890" y="4949995"/>
            <a:ext cx="3587750" cy="92268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5"/>
              </a:spcBef>
              <a:buSzPct val="1100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Have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basic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on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Web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Technologies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HTML,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SS,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JavaSc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ipt</a:t>
            </a:r>
            <a:r>
              <a:rPr lang="en-IN" sz="1000" spc="-5" dirty="0">
                <a:latin typeface="Verdana"/>
                <a:cs typeface="Verdana"/>
              </a:rPr>
              <a:t>.</a:t>
            </a: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1904" y="336949"/>
            <a:ext cx="2387600" cy="1450396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171450">
              <a:lnSpc>
                <a:spcPct val="124600"/>
              </a:lnSpc>
              <a:spcBef>
                <a:spcPts val="309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Edu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ca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spc="-114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a</a:t>
            </a: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d</a:t>
            </a:r>
            <a:r>
              <a:rPr sz="1200" b="1" spc="-10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r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if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ica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s  </a:t>
            </a:r>
            <a:r>
              <a:rPr sz="1000" spc="-5" dirty="0">
                <a:latin typeface="Verdana"/>
                <a:cs typeface="Verdana"/>
              </a:rPr>
              <a:t>Bachelor </a:t>
            </a:r>
            <a:r>
              <a:rPr sz="1000" spc="-15" dirty="0">
                <a:latin typeface="Verdana"/>
                <a:cs typeface="Verdana"/>
              </a:rPr>
              <a:t>of </a:t>
            </a:r>
            <a:r>
              <a:rPr lang="en-IN" sz="1000" spc="-5" dirty="0">
                <a:latin typeface="Verdana"/>
                <a:cs typeface="Verdana"/>
              </a:rPr>
              <a:t>Engineering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Computer Engineering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2016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Verdana"/>
                <a:cs typeface="Verdana"/>
              </a:rPr>
              <a:t>2020</a:t>
            </a:r>
            <a:endParaRPr sz="10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825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Certificates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latin typeface="Verdana"/>
                <a:cs typeface="Verdana"/>
              </a:rPr>
              <a:t>MuleSoft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Certified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Level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g</a:t>
            </a:r>
            <a:r>
              <a:rPr sz="1000" spc="5" dirty="0">
                <a:latin typeface="Verdana"/>
                <a:cs typeface="Verdana"/>
              </a:rPr>
              <a:t>il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gy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25" dirty="0">
                <a:latin typeface="Verdana"/>
                <a:cs typeface="Verdana"/>
              </a:rPr>
              <a:t>er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ca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1904" y="1957856"/>
            <a:ext cx="1352296" cy="92974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b="1" spc="-25" dirty="0">
                <a:solidFill>
                  <a:srgbClr val="006C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Verdana"/>
                <a:cs typeface="Verdana"/>
              </a:rPr>
              <a:t>M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4</a:t>
            </a:r>
            <a:endParaRPr sz="10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g</a:t>
            </a:r>
            <a:r>
              <a:rPr sz="1100" spc="-55" dirty="0">
                <a:latin typeface="Verdana"/>
                <a:cs typeface="Verdana"/>
              </a:rPr>
              <a:t>il</a:t>
            </a:r>
            <a:r>
              <a:rPr sz="1100" dirty="0">
                <a:latin typeface="Verdana"/>
                <a:cs typeface="Verdana"/>
              </a:rPr>
              <a:t>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</a:t>
            </a:r>
            <a:r>
              <a:rPr sz="1100" spc="-10" dirty="0">
                <a:latin typeface="Verdana"/>
                <a:cs typeface="Verdana"/>
              </a:rPr>
              <a:t>ve</a:t>
            </a:r>
            <a:r>
              <a:rPr sz="1100" spc="-55" dirty="0">
                <a:latin typeface="Verdana"/>
                <a:cs typeface="Verdana"/>
              </a:rPr>
              <a:t>l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-30" dirty="0">
                <a:latin typeface="Verdana"/>
                <a:cs typeface="Verdana"/>
              </a:rPr>
              <a:t>pm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spc="-5" dirty="0">
                <a:latin typeface="Verdana"/>
                <a:cs typeface="Verdana"/>
              </a:rPr>
              <a:t>nt</a:t>
            </a:r>
            <a:endParaRPr sz="11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Verdana"/>
                <a:cs typeface="Verdana"/>
              </a:rPr>
              <a:t>J</a:t>
            </a:r>
            <a:r>
              <a:rPr sz="1100" spc="-15" dirty="0">
                <a:latin typeface="Verdana"/>
                <a:cs typeface="Verdana"/>
              </a:rPr>
              <a:t>S</a:t>
            </a:r>
            <a:r>
              <a:rPr sz="1100" spc="-30" dirty="0">
                <a:latin typeface="Verdana"/>
                <a:cs typeface="Verdana"/>
              </a:rPr>
              <a:t>O</a:t>
            </a:r>
            <a:r>
              <a:rPr sz="1100" spc="-10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,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X</a:t>
            </a:r>
            <a:r>
              <a:rPr sz="1100" spc="5" dirty="0">
                <a:latin typeface="Verdana"/>
                <a:cs typeface="Verdana"/>
              </a:rPr>
              <a:t>ML</a:t>
            </a:r>
            <a:endParaRPr lang="en-IN" sz="1100" spc="5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195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98254" y="3122193"/>
            <a:ext cx="2279015" cy="3790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spc="-114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MyS</a:t>
            </a:r>
            <a:r>
              <a:rPr sz="1000" spc="-10" dirty="0">
                <a:latin typeface="Verdana"/>
                <a:cs typeface="Verdana"/>
              </a:rPr>
              <a:t>Q</a:t>
            </a:r>
            <a:r>
              <a:rPr sz="1000" spc="-20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stg</a:t>
            </a:r>
            <a:r>
              <a:rPr sz="1000" spc="-25" dirty="0">
                <a:latin typeface="Verdana"/>
                <a:cs typeface="Verdana"/>
              </a:rPr>
              <a:t>re</a:t>
            </a:r>
            <a:r>
              <a:rPr sz="1000" spc="-5" dirty="0">
                <a:latin typeface="Verdana"/>
                <a:cs typeface="Verdana"/>
              </a:rPr>
              <a:t>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9523" y="3642512"/>
            <a:ext cx="1573277" cy="15832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70"/>
              </a:spcBef>
            </a:pPr>
            <a:r>
              <a:rPr sz="1000" b="1" spc="-5" dirty="0">
                <a:solidFill>
                  <a:srgbClr val="006CAC"/>
                </a:solidFill>
                <a:latin typeface="Verdana"/>
                <a:cs typeface="Verdana"/>
              </a:rPr>
              <a:t>W</a:t>
            </a:r>
            <a:r>
              <a:rPr sz="1000" b="1" spc="-2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000" b="1" spc="-5" dirty="0">
                <a:solidFill>
                  <a:srgbClr val="006CAC"/>
                </a:solidFill>
                <a:latin typeface="Verdana"/>
                <a:cs typeface="Verdana"/>
              </a:rPr>
              <a:t>b</a:t>
            </a:r>
            <a:r>
              <a:rPr sz="1000" b="1" spc="-10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b="1" spc="-1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ec</a:t>
            </a:r>
            <a:r>
              <a:rPr sz="1000" b="1" spc="-35" dirty="0">
                <a:solidFill>
                  <a:srgbClr val="006CAC"/>
                </a:solidFill>
                <a:latin typeface="Verdana"/>
                <a:cs typeface="Verdana"/>
              </a:rPr>
              <a:t>hn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o</a:t>
            </a:r>
            <a:r>
              <a:rPr sz="1000" b="1" spc="-35" dirty="0">
                <a:solidFill>
                  <a:srgbClr val="006CAC"/>
                </a:solidFill>
                <a:latin typeface="Verdana"/>
                <a:cs typeface="Verdana"/>
              </a:rPr>
              <a:t>l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og</a:t>
            </a:r>
            <a:r>
              <a:rPr sz="1000" b="1" spc="-35" dirty="0">
                <a:solidFill>
                  <a:srgbClr val="006CAC"/>
                </a:solidFill>
                <a:latin typeface="Verdana"/>
                <a:cs typeface="Verdana"/>
              </a:rPr>
              <a:t>ie</a:t>
            </a:r>
            <a:r>
              <a:rPr sz="1000" b="1" spc="-5" dirty="0">
                <a:solidFill>
                  <a:srgbClr val="006CAC"/>
                </a:solidFill>
                <a:latin typeface="Verdana"/>
                <a:cs typeface="Verdana"/>
              </a:rPr>
              <a:t>s  </a:t>
            </a:r>
            <a:r>
              <a:rPr sz="1000" spc="-30" dirty="0">
                <a:latin typeface="Verdana"/>
                <a:cs typeface="Verdana"/>
              </a:rPr>
              <a:t>HTML5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15" dirty="0">
                <a:latin typeface="Verdana"/>
                <a:cs typeface="Verdana"/>
              </a:rPr>
              <a:t>CSS3</a:t>
            </a:r>
            <a:endParaRPr sz="1000" dirty="0">
              <a:latin typeface="Verdana"/>
              <a:cs typeface="Verdana"/>
            </a:endParaRPr>
          </a:p>
          <a:p>
            <a:pPr marL="12700" marR="835025">
              <a:lnSpc>
                <a:spcPct val="123100"/>
              </a:lnSpc>
              <a:spcBef>
                <a:spcPts val="560"/>
              </a:spcBef>
            </a:pPr>
            <a:r>
              <a:rPr lang="en-IN" sz="1000" spc="5">
                <a:latin typeface="Verdana"/>
                <a:cs typeface="Verdana"/>
              </a:rPr>
              <a:t>Python</a:t>
            </a:r>
            <a:endParaRPr lang="en-IN" sz="1000" spc="5" dirty="0">
              <a:latin typeface="Verdana"/>
              <a:cs typeface="Verdana"/>
            </a:endParaRPr>
          </a:p>
          <a:p>
            <a:pPr marL="12700" marR="835025">
              <a:lnSpc>
                <a:spcPct val="123100"/>
              </a:lnSpc>
              <a:spcBef>
                <a:spcPts val="560"/>
              </a:spcBef>
            </a:pPr>
            <a:r>
              <a:rPr sz="1000" b="1" spc="-20" dirty="0" err="1">
                <a:solidFill>
                  <a:srgbClr val="006CAC"/>
                </a:solidFill>
                <a:latin typeface="Verdana"/>
                <a:cs typeface="Verdana"/>
              </a:rPr>
              <a:t>AddOns</a:t>
            </a:r>
            <a:r>
              <a:rPr sz="1000" b="1" spc="-2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b="1" spc="-33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 dirty="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latin typeface="Verdana"/>
                <a:cs typeface="Verdana"/>
              </a:rPr>
              <a:t>Github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391904" y="5466994"/>
            <a:ext cx="1993900" cy="5543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29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Additional</a:t>
            </a:r>
            <a:r>
              <a:rPr sz="1000" b="1" spc="-4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Communication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300"/>
              </a:spcBef>
            </a:pPr>
            <a:r>
              <a:rPr sz="1000" spc="-35" dirty="0">
                <a:latin typeface="Verdana"/>
                <a:cs typeface="Verdana"/>
              </a:rPr>
              <a:t>Te</a:t>
            </a:r>
            <a:r>
              <a:rPr sz="1000" spc="-3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20" dirty="0">
                <a:latin typeface="Verdana"/>
                <a:cs typeface="Verdana"/>
              </a:rPr>
              <a:t>ay</a:t>
            </a:r>
            <a:r>
              <a:rPr sz="1000" spc="-2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57957" y="326212"/>
            <a:ext cx="25431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5" dirty="0"/>
              <a:t>Tejaswini Yeola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86131" y="5754771"/>
            <a:ext cx="3981450" cy="88138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Mule</a:t>
            </a:r>
            <a:r>
              <a:rPr sz="1200" b="1" spc="-9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6CAC"/>
                </a:solidFill>
                <a:latin typeface="Verdana"/>
                <a:cs typeface="Verdana"/>
              </a:rPr>
              <a:t>Sp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spc="-25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ifie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  <a:p>
            <a:pPr marL="12700" marR="5080">
              <a:lnSpc>
                <a:spcPct val="108100"/>
              </a:lnSpc>
              <a:spcBef>
                <a:spcPts val="580"/>
              </a:spcBef>
            </a:pPr>
            <a:r>
              <a:rPr sz="1000" spc="-5" dirty="0">
                <a:latin typeface="Verdana"/>
                <a:cs typeface="Verdana"/>
              </a:rPr>
              <a:t>RAML,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Exchange,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Standard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connectors,</a:t>
            </a:r>
            <a:r>
              <a:rPr sz="1000" spc="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Manager,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Runtime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Manager, </a:t>
            </a:r>
            <a:r>
              <a:rPr sz="1000" spc="-15" dirty="0">
                <a:latin typeface="Verdana"/>
                <a:cs typeface="Verdana"/>
              </a:rPr>
              <a:t>Access </a:t>
            </a:r>
            <a:r>
              <a:rPr sz="1000" spc="-5" dirty="0">
                <a:latin typeface="Verdana"/>
                <a:cs typeface="Verdana"/>
              </a:rPr>
              <a:t>Management, Dataweave, Scheduler,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Exception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handling,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Logging,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MUnit,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Monitoring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6970" y="1262989"/>
            <a:ext cx="3669030" cy="115480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6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oc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1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-15" dirty="0">
                <a:solidFill>
                  <a:srgbClr val="FFFFFF"/>
                </a:solidFill>
                <a:latin typeface="Verdana"/>
                <a:cs typeface="Verdana"/>
              </a:rPr>
              <a:t>Pune</a:t>
            </a:r>
            <a:endParaRPr sz="1100" dirty="0">
              <a:latin typeface="Verdana"/>
              <a:cs typeface="Verdana"/>
            </a:endParaRPr>
          </a:p>
          <a:p>
            <a:pPr marL="19685">
              <a:lnSpc>
                <a:spcPct val="100000"/>
              </a:lnSpc>
              <a:spcBef>
                <a:spcPts val="5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lang="en-IN" sz="1100" b="1" u="heavy" spc="-15" dirty="0" err="1">
                <a:solidFill>
                  <a:schemeClr val="bg1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</a:rPr>
              <a:t>tejaswini-satish.yeola</a:t>
            </a:r>
            <a:r>
              <a:rPr sz="1100" b="1" u="heavy" spc="-15" dirty="0">
                <a:solidFill>
                  <a:schemeClr val="bg1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</a:rPr>
              <a:t>@capgemi</a:t>
            </a:r>
            <a:r>
              <a:rPr sz="1100" b="1" u="heavy" spc="-15" dirty="0">
                <a:solidFill>
                  <a:schemeClr val="bg1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ni.com</a:t>
            </a: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b="1" spc="-22" baseline="50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50" b="1" spc="-30" baseline="505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50" b="1" baseline="50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b="1" spc="-157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5050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150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30" dirty="0">
                <a:solidFill>
                  <a:srgbClr val="FFFFFF"/>
                </a:solidFill>
                <a:latin typeface="Verdana"/>
                <a:cs typeface="Verdana"/>
              </a:rPr>
              <a:t>7767961007</a:t>
            </a:r>
            <a:endParaRPr sz="1100" dirty="0">
              <a:latin typeface="Verdana"/>
              <a:cs typeface="Verdana"/>
            </a:endParaRPr>
          </a:p>
          <a:p>
            <a:pPr marL="26034">
              <a:lnSpc>
                <a:spcPct val="100000"/>
              </a:lnSpc>
              <a:spcBef>
                <a:spcPts val="600"/>
              </a:spcBef>
            </a:pP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39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796FCB-A558-4506-8246-3CE520E9D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" y="308960"/>
            <a:ext cx="1328675" cy="16316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293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Verdana</vt:lpstr>
      <vt:lpstr>Office Theme</vt:lpstr>
      <vt:lpstr>Tejaswini Yeola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Yeola, Tejaswini Satish</cp:lastModifiedBy>
  <cp:revision>14</cp:revision>
  <dcterms:created xsi:type="dcterms:W3CDTF">2022-06-23T06:45:52Z</dcterms:created>
  <dcterms:modified xsi:type="dcterms:W3CDTF">2022-11-04T08:50:28Z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2022-06-23T00:00:00Z</vt:filetime>
  </property>
</Properties>
</file>