
<file path=[Content_Types].xml><?xml version="1.0" encoding="utf-8"?>
<Types xmlns="http://schemas.openxmlformats.org/package/2006/content-types">
  <Default Extension="2"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61" r:id="rId3"/>
    <p:sldId id="257" r:id="rId4"/>
    <p:sldId id="258" r:id="rId5"/>
    <p:sldId id="262" r:id="rId6"/>
    <p:sldId id="263" r:id="rId7"/>
    <p:sldId id="264" r:id="rId8"/>
    <p:sldId id="265" r:id="rId9"/>
    <p:sldId id="268" r:id="rId10"/>
    <p:sldId id="266" r:id="rId11"/>
    <p:sldId id="267" r:id="rId12"/>
    <p:sldId id="269" r:id="rId13"/>
    <p:sldId id="274" r:id="rId14"/>
    <p:sldId id="273" r:id="rId15"/>
    <p:sldId id="272" r:id="rId16"/>
    <p:sldId id="271" r:id="rId17"/>
    <p:sldId id="276" r:id="rId18"/>
    <p:sldId id="277"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mental" TargetMode="External"/><Relationship Id="rId2" Type="http://schemas.openxmlformats.org/officeDocument/2006/relationships/image" Target="../media/image7.2"/><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6A1AD1B-0CF8-C245-9692-79395FC752A9}"/>
              </a:ext>
            </a:extLst>
          </p:cNvPr>
          <p:cNvGraphicFramePr>
            <a:graphicFrameLocks noGrp="1"/>
          </p:cNvGraphicFramePr>
          <p:nvPr>
            <p:extLst>
              <p:ext uri="{D42A27DB-BD31-4B8C-83A1-F6EECF244321}">
                <p14:modId xmlns:p14="http://schemas.microsoft.com/office/powerpoint/2010/main" val="496071274"/>
              </p:ext>
            </p:extLst>
          </p:nvPr>
        </p:nvGraphicFramePr>
        <p:xfrm>
          <a:off x="1808480" y="1202337"/>
          <a:ext cx="9001760" cy="4453325"/>
        </p:xfrm>
        <a:graphic>
          <a:graphicData uri="http://schemas.openxmlformats.org/drawingml/2006/table">
            <a:tbl>
              <a:tblPr firstRow="1" bandRow="1">
                <a:tableStyleId>{2D5ABB26-0587-4C30-8999-92F81FD0307C}</a:tableStyleId>
              </a:tblPr>
              <a:tblGrid>
                <a:gridCol w="3720013">
                  <a:extLst>
                    <a:ext uri="{9D8B030D-6E8A-4147-A177-3AD203B41FA5}">
                      <a16:colId xmlns:a16="http://schemas.microsoft.com/office/drawing/2014/main" val="1671733650"/>
                    </a:ext>
                  </a:extLst>
                </a:gridCol>
                <a:gridCol w="5281747">
                  <a:extLst>
                    <a:ext uri="{9D8B030D-6E8A-4147-A177-3AD203B41FA5}">
                      <a16:colId xmlns:a16="http://schemas.microsoft.com/office/drawing/2014/main" val="547908141"/>
                    </a:ext>
                  </a:extLst>
                </a:gridCol>
              </a:tblGrid>
              <a:tr h="713881">
                <a:tc>
                  <a:txBody>
                    <a:bodyPr/>
                    <a:lstStyle/>
                    <a:p>
                      <a:pPr algn="l"/>
                      <a:r>
                        <a:rPr lang="en-US" sz="2600" b="1" baseline="0" dirty="0">
                          <a:solidFill>
                            <a:schemeClr val="tx1"/>
                          </a:solidFill>
                        </a:rPr>
                        <a:t>Name</a:t>
                      </a:r>
                      <a:endParaRPr lang="en-IN" sz="26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600" b="1" baseline="0" dirty="0">
                          <a:solidFill>
                            <a:schemeClr val="tx1"/>
                          </a:solidFill>
                        </a:rPr>
                        <a:t>MUNDURI LAKSHMI SRUJANA</a:t>
                      </a:r>
                      <a:endParaRPr lang="en-IN" sz="26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571088"/>
                  </a:ext>
                </a:extLst>
              </a:tr>
              <a:tr h="713881">
                <a:tc>
                  <a:txBody>
                    <a:bodyPr/>
                    <a:lstStyle/>
                    <a:p>
                      <a:pPr algn="l"/>
                      <a:r>
                        <a:rPr lang="en-IN" sz="2600" b="1" baseline="0" dirty="0" err="1">
                          <a:solidFill>
                            <a:schemeClr val="tx1"/>
                          </a:solidFill>
                        </a:rPr>
                        <a:t>SkillsBuild</a:t>
                      </a:r>
                      <a:r>
                        <a:rPr lang="en-IN" sz="2600" b="1" baseline="0" dirty="0">
                          <a:solidFill>
                            <a:schemeClr val="tx1"/>
                          </a:solidFill>
                        </a:rPr>
                        <a:t> Email 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600" b="1" baseline="0" dirty="0">
                          <a:solidFill>
                            <a:schemeClr val="tx1"/>
                          </a:solidFill>
                        </a:rPr>
                        <a:t>21b01a12b7@svecw.edu.in</a:t>
                      </a:r>
                      <a:endParaRPr lang="en-IN" sz="26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1178786"/>
                  </a:ext>
                </a:extLst>
              </a:tr>
              <a:tr h="713881">
                <a:tc>
                  <a:txBody>
                    <a:bodyPr/>
                    <a:lstStyle/>
                    <a:p>
                      <a:pPr algn="l"/>
                      <a:r>
                        <a:rPr lang="en-IN" sz="2600" b="1" baseline="0" dirty="0">
                          <a:solidFill>
                            <a:schemeClr val="tx1"/>
                          </a:solidFill>
                        </a:rPr>
                        <a:t>College Name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600" b="1" baseline="0" dirty="0">
                          <a:solidFill>
                            <a:schemeClr val="tx1"/>
                          </a:solidFill>
                        </a:rPr>
                        <a:t>Shri Vishnu Engineering College for women</a:t>
                      </a:r>
                      <a:endParaRPr lang="en-IN" sz="2600" b="1"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9997355"/>
                  </a:ext>
                </a:extLst>
              </a:tr>
              <a:tr h="713881">
                <a:tc>
                  <a:txBody>
                    <a:bodyPr/>
                    <a:lstStyle/>
                    <a:p>
                      <a:pPr algn="l"/>
                      <a:r>
                        <a:rPr lang="en-IN" sz="2600" b="1" baseline="0" dirty="0">
                          <a:solidFill>
                            <a:schemeClr val="tx1"/>
                          </a:solidFill>
                        </a:rPr>
                        <a:t>Internship Domain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600" b="1" baseline="0" dirty="0">
                          <a:solidFill>
                            <a:schemeClr val="tx1"/>
                          </a:solidFill>
                        </a:rPr>
                        <a:t>Artificial Intelligence</a:t>
                      </a:r>
                      <a:endParaRPr lang="en-IN" sz="2600" b="1" baseline="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9991996"/>
                  </a:ext>
                </a:extLst>
              </a:tr>
              <a:tr h="713881">
                <a:tc>
                  <a:txBody>
                    <a:bodyPr/>
                    <a:lstStyle/>
                    <a:p>
                      <a:pPr algn="l"/>
                      <a:r>
                        <a:rPr lang="en-IN" sz="2600" b="1" baseline="0" dirty="0">
                          <a:solidFill>
                            <a:schemeClr val="tx1"/>
                          </a:solidFill>
                        </a:rPr>
                        <a:t>Start Date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600" b="1" dirty="0">
                          <a:solidFill>
                            <a:schemeClr val="tx1"/>
                          </a:solidFill>
                        </a:rPr>
                        <a:t>12</a:t>
                      </a:r>
                      <a:r>
                        <a:rPr lang="en-IN" sz="2600" b="1" baseline="30000" dirty="0">
                          <a:solidFill>
                            <a:schemeClr val="tx1"/>
                          </a:solidFill>
                        </a:rPr>
                        <a:t>th</a:t>
                      </a:r>
                      <a:r>
                        <a:rPr lang="en-IN" sz="2600" b="1" dirty="0">
                          <a:solidFill>
                            <a:schemeClr val="tx1"/>
                          </a:solidFill>
                        </a:rPr>
                        <a:t> June, 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50369"/>
                  </a:ext>
                </a:extLst>
              </a:tr>
              <a:tr h="713881">
                <a:tc>
                  <a:txBody>
                    <a:bodyPr/>
                    <a:lstStyle/>
                    <a:p>
                      <a:pPr algn="l"/>
                      <a:r>
                        <a:rPr lang="en-IN" sz="2600" b="1" baseline="0" dirty="0">
                          <a:solidFill>
                            <a:schemeClr val="tx1"/>
                          </a:solidFill>
                        </a:rPr>
                        <a:t>End Date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600" b="1" dirty="0">
                          <a:solidFill>
                            <a:schemeClr val="tx1"/>
                          </a:solidFill>
                        </a:rPr>
                        <a:t>24</a:t>
                      </a:r>
                      <a:r>
                        <a:rPr lang="en-IN" sz="2600" b="1" baseline="30000" dirty="0">
                          <a:solidFill>
                            <a:schemeClr val="tx1"/>
                          </a:solidFill>
                        </a:rPr>
                        <a:t>th</a:t>
                      </a:r>
                      <a:r>
                        <a:rPr lang="en-IN" sz="2600" b="1" dirty="0">
                          <a:solidFill>
                            <a:schemeClr val="tx1"/>
                          </a:solidFill>
                        </a:rPr>
                        <a:t> July, 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0147726"/>
                  </a:ext>
                </a:extLst>
              </a:tr>
            </a:tbl>
          </a:graphicData>
        </a:graphic>
      </p:graphicFrame>
    </p:spTree>
    <p:extLst>
      <p:ext uri="{BB962C8B-B14F-4D97-AF65-F5344CB8AC3E}">
        <p14:creationId xmlns:p14="http://schemas.microsoft.com/office/powerpoint/2010/main" val="72914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F5DE42-E4F9-918F-5F56-307E23AA0D6B}"/>
              </a:ext>
            </a:extLst>
          </p:cNvPr>
          <p:cNvSpPr txBox="1"/>
          <p:nvPr/>
        </p:nvSpPr>
        <p:spPr>
          <a:xfrm>
            <a:off x="1209040" y="1564640"/>
            <a:ext cx="9316720" cy="4670509"/>
          </a:xfrm>
          <a:prstGeom prst="rect">
            <a:avLst/>
          </a:prstGeom>
          <a:noFill/>
        </p:spPr>
        <p:txBody>
          <a:bodyPr wrap="square" rtlCol="0">
            <a:spAutoFit/>
          </a:bodyPr>
          <a:lstStyle/>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Define the Problem: </a:t>
            </a:r>
            <a:r>
              <a:rPr lang="en-US" sz="1800" dirty="0">
                <a:latin typeface="Trebuchet MS"/>
                <a:cs typeface="Trebuchet MS"/>
              </a:rPr>
              <a:t>Clearly define the objectives and goals of the mental fitness tracker. Determine what aspects of mental well-being we want to track and support, such as stress levels, mood, sleep quality, focus, or mindfulness.</a:t>
            </a:r>
          </a:p>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Data Collection:</a:t>
            </a:r>
            <a:r>
              <a:rPr lang="en-US" sz="1800" dirty="0">
                <a:latin typeface="Trebuchet MS"/>
                <a:cs typeface="Trebuchet MS"/>
              </a:rPr>
              <a:t> Collect relevant data to train and fine-tune our model. This could include self-reported data from users, physiological data (e.g., heart rate, sleep patterns), or behavioral data (e.g., app usage, activities performed). Consider using surveys, questionnaires, or sensor-based technologies to gather the necessary data.</a:t>
            </a:r>
          </a:p>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Feature Selection:</a:t>
            </a:r>
            <a:r>
              <a:rPr lang="en-US" sz="1800" dirty="0">
                <a:latin typeface="Trebuchet MS"/>
                <a:cs typeface="Trebuchet MS"/>
              </a:rPr>
              <a:t> Identify the features or variables that are most relevant to the mental fitness tracker's goals. These features could be derived from the collected data or external sources. For example, features might include sleep duration, exercise frequency, social interactions, or subjective self-assessments of mood.</a:t>
            </a:r>
          </a:p>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Data Preprocessing:</a:t>
            </a:r>
            <a:r>
              <a:rPr lang="en-US" sz="1800" dirty="0">
                <a:latin typeface="Trebuchet MS"/>
                <a:cs typeface="Trebuchet MS"/>
              </a:rPr>
              <a:t> Clean, transform, and preprocess the collected data to ensure it is in a suitable format for modeling. This step may involve handling missing data, normalizing or standardizing features, and dealing with outliers or noise.</a:t>
            </a:r>
          </a:p>
          <a:p>
            <a:endParaRPr lang="en-IN" dirty="0"/>
          </a:p>
        </p:txBody>
      </p:sp>
      <p:sp>
        <p:nvSpPr>
          <p:cNvPr id="3" name="TextBox 2">
            <a:extLst>
              <a:ext uri="{FF2B5EF4-FFF2-40B4-BE49-F238E27FC236}">
                <a16:creationId xmlns:a16="http://schemas.microsoft.com/office/drawing/2014/main" id="{BD43C392-C345-B9A9-481C-87A7450FC012}"/>
              </a:ext>
            </a:extLst>
          </p:cNvPr>
          <p:cNvSpPr txBox="1"/>
          <p:nvPr/>
        </p:nvSpPr>
        <p:spPr>
          <a:xfrm>
            <a:off x="1209040" y="934720"/>
            <a:ext cx="2926080" cy="523220"/>
          </a:xfrm>
          <a:prstGeom prst="rect">
            <a:avLst/>
          </a:prstGeom>
          <a:noFill/>
        </p:spPr>
        <p:txBody>
          <a:bodyPr wrap="square" rtlCol="0">
            <a:spAutoFit/>
          </a:bodyPr>
          <a:lstStyle/>
          <a:p>
            <a:r>
              <a:rPr lang="en-US" sz="2800" b="1" dirty="0"/>
              <a:t>MODELLING</a:t>
            </a:r>
            <a:endParaRPr lang="en-IN" sz="2800" b="1" dirty="0"/>
          </a:p>
        </p:txBody>
      </p:sp>
    </p:spTree>
    <p:extLst>
      <p:ext uri="{BB962C8B-B14F-4D97-AF65-F5344CB8AC3E}">
        <p14:creationId xmlns:p14="http://schemas.microsoft.com/office/powerpoint/2010/main" val="252862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5952F-2BB8-0DCA-0604-8AAED6DC1852}"/>
              </a:ext>
            </a:extLst>
          </p:cNvPr>
          <p:cNvSpPr txBox="1"/>
          <p:nvPr/>
        </p:nvSpPr>
        <p:spPr>
          <a:xfrm>
            <a:off x="1209040" y="995680"/>
            <a:ext cx="9662160" cy="5224507"/>
          </a:xfrm>
          <a:prstGeom prst="rect">
            <a:avLst/>
          </a:prstGeom>
          <a:noFill/>
        </p:spPr>
        <p:txBody>
          <a:bodyPr wrap="square" rtlCol="0">
            <a:spAutoFit/>
          </a:bodyPr>
          <a:lstStyle/>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Model Selection:</a:t>
            </a:r>
            <a:r>
              <a:rPr lang="en-US" sz="1800" dirty="0">
                <a:latin typeface="Trebuchet MS"/>
                <a:cs typeface="Trebuchet MS"/>
              </a:rPr>
              <a:t> Choose an appropriate modeling technique that aligns with the objectives of the mental fitness tracker. Common options include regression models, time series analysis, classification models, or deep learning approaches. Consider the specific requirements and characteristics of your data when selecting a model.</a:t>
            </a:r>
          </a:p>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Model Training:</a:t>
            </a:r>
            <a:r>
              <a:rPr lang="en-US" sz="1800" dirty="0">
                <a:latin typeface="Trebuchet MS"/>
                <a:cs typeface="Trebuchet MS"/>
              </a:rPr>
              <a:t> Splitting our data into training and validation sets. Train your selected model using the training set and optimize its parameters to minimize error or maximize performance. Utilize techniques such as cross-validation or hyperparameter tuning to improve model accuracy.</a:t>
            </a:r>
          </a:p>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Evaluation:</a:t>
            </a:r>
            <a:r>
              <a:rPr lang="en-US" sz="1800" dirty="0">
                <a:latin typeface="Trebuchet MS"/>
                <a:cs typeface="Trebuchet MS"/>
              </a:rPr>
              <a:t> Evaluating the performance of our trained model using the validation set. Using appropriate metrics based on the specific task, such as accuracy, precision, recall, or mean squared error. Assess the model's performance and determine if it meets the desired criteria.</a:t>
            </a:r>
          </a:p>
          <a:p>
            <a:pPr marL="297815" indent="-285750" algn="just">
              <a:lnSpc>
                <a:spcPct val="100000"/>
              </a:lnSpc>
              <a:spcBef>
                <a:spcPts val="1100"/>
              </a:spcBef>
              <a:buFont typeface="Arial" panose="020B0604020202020204" pitchFamily="34" charset="0"/>
              <a:buChar char="•"/>
              <a:tabLst>
                <a:tab pos="212725" algn="l"/>
              </a:tabLst>
            </a:pPr>
            <a:r>
              <a:rPr lang="en-US" sz="1800" b="1" dirty="0">
                <a:latin typeface="Trebuchet MS"/>
                <a:cs typeface="Trebuchet MS"/>
              </a:rPr>
              <a:t>Deployment and Iteration:</a:t>
            </a:r>
            <a:r>
              <a:rPr lang="en-US" sz="1800" dirty="0">
                <a:latin typeface="Trebuchet MS"/>
                <a:cs typeface="Trebuchet MS"/>
              </a:rPr>
              <a:t> Once we have a satisfactory model, integrate it into the mental fitness tracker system. Continuously collect user feedback and iterate on the model as needed to improve its accuracy, usability, and effectiveness. Monitor and analyze the tracker's performance to identify areas for improvement</a:t>
            </a:r>
          </a:p>
          <a:p>
            <a:endParaRPr lang="en-IN" dirty="0"/>
          </a:p>
        </p:txBody>
      </p:sp>
    </p:spTree>
    <p:extLst>
      <p:ext uri="{BB962C8B-B14F-4D97-AF65-F5344CB8AC3E}">
        <p14:creationId xmlns:p14="http://schemas.microsoft.com/office/powerpoint/2010/main" val="6961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43873-400F-9EFE-1311-D891B99B0192}"/>
              </a:ext>
            </a:extLst>
          </p:cNvPr>
          <p:cNvSpPr txBox="1"/>
          <p:nvPr/>
        </p:nvSpPr>
        <p:spPr>
          <a:xfrm>
            <a:off x="4165600" y="833119"/>
            <a:ext cx="8026400" cy="523220"/>
          </a:xfrm>
          <a:prstGeom prst="rect">
            <a:avLst/>
          </a:prstGeom>
          <a:noFill/>
        </p:spPr>
        <p:txBody>
          <a:bodyPr wrap="square" rtlCol="0">
            <a:spAutoFit/>
          </a:bodyPr>
          <a:lstStyle/>
          <a:p>
            <a:r>
              <a:rPr lang="en-US" sz="2800" b="1" dirty="0"/>
              <a:t>DATA COLLECTION</a:t>
            </a:r>
            <a:endParaRPr lang="en-IN" sz="2800" b="1" dirty="0"/>
          </a:p>
        </p:txBody>
      </p:sp>
      <p:pic>
        <p:nvPicPr>
          <p:cNvPr id="4" name="Picture 3">
            <a:extLst>
              <a:ext uri="{FF2B5EF4-FFF2-40B4-BE49-F238E27FC236}">
                <a16:creationId xmlns:a16="http://schemas.microsoft.com/office/drawing/2014/main" id="{A73C59A5-494A-809F-5508-4D3FE8CBCEA3}"/>
              </a:ext>
            </a:extLst>
          </p:cNvPr>
          <p:cNvPicPr>
            <a:picLocks noChangeAspect="1"/>
          </p:cNvPicPr>
          <p:nvPr/>
        </p:nvPicPr>
        <p:blipFill rotWithShape="1">
          <a:blip r:embed="rId2"/>
          <a:srcRect r="21454"/>
          <a:stretch/>
        </p:blipFill>
        <p:spPr>
          <a:xfrm>
            <a:off x="1042706" y="1608712"/>
            <a:ext cx="4668673" cy="2362321"/>
          </a:xfrm>
          <a:prstGeom prst="rect">
            <a:avLst/>
          </a:prstGeom>
        </p:spPr>
      </p:pic>
      <p:pic>
        <p:nvPicPr>
          <p:cNvPr id="10" name="Picture 9">
            <a:extLst>
              <a:ext uri="{FF2B5EF4-FFF2-40B4-BE49-F238E27FC236}">
                <a16:creationId xmlns:a16="http://schemas.microsoft.com/office/drawing/2014/main" id="{C6494F5B-6671-7FA7-C8F7-257A47B8AA6F}"/>
              </a:ext>
            </a:extLst>
          </p:cNvPr>
          <p:cNvPicPr>
            <a:picLocks noChangeAspect="1"/>
          </p:cNvPicPr>
          <p:nvPr/>
        </p:nvPicPr>
        <p:blipFill>
          <a:blip r:embed="rId3"/>
          <a:stretch>
            <a:fillRect/>
          </a:stretch>
        </p:blipFill>
        <p:spPr>
          <a:xfrm>
            <a:off x="2885910" y="4151535"/>
            <a:ext cx="6420180" cy="1873346"/>
          </a:xfrm>
          <a:prstGeom prst="rect">
            <a:avLst/>
          </a:prstGeom>
        </p:spPr>
      </p:pic>
      <p:pic>
        <p:nvPicPr>
          <p:cNvPr id="12" name="Picture 11">
            <a:extLst>
              <a:ext uri="{FF2B5EF4-FFF2-40B4-BE49-F238E27FC236}">
                <a16:creationId xmlns:a16="http://schemas.microsoft.com/office/drawing/2014/main" id="{196E73AE-E126-8FB1-859F-ADA1BD38E704}"/>
              </a:ext>
            </a:extLst>
          </p:cNvPr>
          <p:cNvPicPr>
            <a:picLocks noChangeAspect="1"/>
          </p:cNvPicPr>
          <p:nvPr/>
        </p:nvPicPr>
        <p:blipFill>
          <a:blip r:embed="rId4"/>
          <a:stretch>
            <a:fillRect/>
          </a:stretch>
        </p:blipFill>
        <p:spPr>
          <a:xfrm>
            <a:off x="6096000" y="1656338"/>
            <a:ext cx="4978656" cy="2267067"/>
          </a:xfrm>
          <a:prstGeom prst="rect">
            <a:avLst/>
          </a:prstGeom>
        </p:spPr>
      </p:pic>
    </p:spTree>
    <p:extLst>
      <p:ext uri="{BB962C8B-B14F-4D97-AF65-F5344CB8AC3E}">
        <p14:creationId xmlns:p14="http://schemas.microsoft.com/office/powerpoint/2010/main" val="354454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A65FB-0B5D-9BD6-5F4E-8107D116F09C}"/>
              </a:ext>
            </a:extLst>
          </p:cNvPr>
          <p:cNvSpPr txBox="1"/>
          <p:nvPr/>
        </p:nvSpPr>
        <p:spPr>
          <a:xfrm>
            <a:off x="4246880" y="1087120"/>
            <a:ext cx="3383280" cy="523220"/>
          </a:xfrm>
          <a:prstGeom prst="rect">
            <a:avLst/>
          </a:prstGeom>
          <a:noFill/>
        </p:spPr>
        <p:txBody>
          <a:bodyPr wrap="square" rtlCol="0">
            <a:spAutoFit/>
          </a:bodyPr>
          <a:lstStyle/>
          <a:p>
            <a:r>
              <a:rPr lang="en-US" sz="2800" b="1" dirty="0"/>
              <a:t>DATA CLEANING</a:t>
            </a:r>
            <a:endParaRPr lang="en-IN" sz="2800" b="1" dirty="0"/>
          </a:p>
        </p:txBody>
      </p:sp>
      <p:pic>
        <p:nvPicPr>
          <p:cNvPr id="4" name="Picture 3">
            <a:extLst>
              <a:ext uri="{FF2B5EF4-FFF2-40B4-BE49-F238E27FC236}">
                <a16:creationId xmlns:a16="http://schemas.microsoft.com/office/drawing/2014/main" id="{E28C511F-3645-A409-D3F9-6126F7F3DB56}"/>
              </a:ext>
            </a:extLst>
          </p:cNvPr>
          <p:cNvPicPr>
            <a:picLocks noChangeAspect="1"/>
          </p:cNvPicPr>
          <p:nvPr/>
        </p:nvPicPr>
        <p:blipFill>
          <a:blip r:embed="rId2"/>
          <a:stretch>
            <a:fillRect/>
          </a:stretch>
        </p:blipFill>
        <p:spPr>
          <a:xfrm>
            <a:off x="1733304" y="2459948"/>
            <a:ext cx="9306731" cy="2427012"/>
          </a:xfrm>
          <a:prstGeom prst="rect">
            <a:avLst/>
          </a:prstGeom>
        </p:spPr>
      </p:pic>
    </p:spTree>
    <p:extLst>
      <p:ext uri="{BB962C8B-B14F-4D97-AF65-F5344CB8AC3E}">
        <p14:creationId xmlns:p14="http://schemas.microsoft.com/office/powerpoint/2010/main" val="422755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BAD3D-0D57-434A-1E79-38582D03F441}"/>
              </a:ext>
            </a:extLst>
          </p:cNvPr>
          <p:cNvSpPr txBox="1"/>
          <p:nvPr/>
        </p:nvSpPr>
        <p:spPr>
          <a:xfrm>
            <a:off x="4541520" y="761233"/>
            <a:ext cx="3108960" cy="523220"/>
          </a:xfrm>
          <a:prstGeom prst="rect">
            <a:avLst/>
          </a:prstGeom>
          <a:noFill/>
        </p:spPr>
        <p:txBody>
          <a:bodyPr wrap="square" rtlCol="0">
            <a:spAutoFit/>
          </a:bodyPr>
          <a:lstStyle/>
          <a:p>
            <a:r>
              <a:rPr lang="en-IN" sz="2800" b="1" dirty="0">
                <a:latin typeface="Corbel" panose="020B0503020204020204" pitchFamily="34" charset="0"/>
              </a:rPr>
              <a:t>VISUALIZATION</a:t>
            </a:r>
            <a:endParaRPr lang="en-IN" sz="2800" b="1" dirty="0"/>
          </a:p>
        </p:txBody>
      </p:sp>
      <p:pic>
        <p:nvPicPr>
          <p:cNvPr id="4" name="Picture 3">
            <a:extLst>
              <a:ext uri="{FF2B5EF4-FFF2-40B4-BE49-F238E27FC236}">
                <a16:creationId xmlns:a16="http://schemas.microsoft.com/office/drawing/2014/main" id="{9CF13EAF-D40B-648A-AC6D-AD05EA0685EC}"/>
              </a:ext>
            </a:extLst>
          </p:cNvPr>
          <p:cNvPicPr>
            <a:picLocks noChangeAspect="1"/>
          </p:cNvPicPr>
          <p:nvPr/>
        </p:nvPicPr>
        <p:blipFill>
          <a:blip r:embed="rId2"/>
          <a:stretch>
            <a:fillRect/>
          </a:stretch>
        </p:blipFill>
        <p:spPr>
          <a:xfrm>
            <a:off x="2153920" y="1284453"/>
            <a:ext cx="8074881" cy="4877085"/>
          </a:xfrm>
          <a:prstGeom prst="rect">
            <a:avLst/>
          </a:prstGeom>
        </p:spPr>
      </p:pic>
    </p:spTree>
    <p:extLst>
      <p:ext uri="{BB962C8B-B14F-4D97-AF65-F5344CB8AC3E}">
        <p14:creationId xmlns:p14="http://schemas.microsoft.com/office/powerpoint/2010/main" val="1406685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7D5F4-B465-D21C-ECA3-3BA70E4D4A45}"/>
              </a:ext>
            </a:extLst>
          </p:cNvPr>
          <p:cNvPicPr>
            <a:picLocks noChangeAspect="1"/>
          </p:cNvPicPr>
          <p:nvPr/>
        </p:nvPicPr>
        <p:blipFill>
          <a:blip r:embed="rId2"/>
          <a:stretch>
            <a:fillRect/>
          </a:stretch>
        </p:blipFill>
        <p:spPr>
          <a:xfrm>
            <a:off x="2173501" y="1215235"/>
            <a:ext cx="7844998" cy="4872659"/>
          </a:xfrm>
          <a:prstGeom prst="rect">
            <a:avLst/>
          </a:prstGeom>
        </p:spPr>
      </p:pic>
      <p:sp>
        <p:nvSpPr>
          <p:cNvPr id="4" name="TextBox 3">
            <a:extLst>
              <a:ext uri="{FF2B5EF4-FFF2-40B4-BE49-F238E27FC236}">
                <a16:creationId xmlns:a16="http://schemas.microsoft.com/office/drawing/2014/main" id="{70B8B245-941B-5F24-0CCC-3E7D278791D6}"/>
              </a:ext>
            </a:extLst>
          </p:cNvPr>
          <p:cNvSpPr txBox="1"/>
          <p:nvPr/>
        </p:nvSpPr>
        <p:spPr>
          <a:xfrm>
            <a:off x="4226560" y="692015"/>
            <a:ext cx="4744720" cy="523220"/>
          </a:xfrm>
          <a:prstGeom prst="rect">
            <a:avLst/>
          </a:prstGeom>
          <a:noFill/>
        </p:spPr>
        <p:txBody>
          <a:bodyPr wrap="square" rtlCol="0">
            <a:spAutoFit/>
          </a:bodyPr>
          <a:lstStyle/>
          <a:p>
            <a:r>
              <a:rPr lang="en-IN" sz="2800" b="1" dirty="0">
                <a:latin typeface="Corbel" panose="020B0503020204020204" pitchFamily="34" charset="0"/>
              </a:rPr>
              <a:t>PREPROCESSING</a:t>
            </a:r>
            <a:endParaRPr lang="en-IN" sz="2800" b="1" dirty="0"/>
          </a:p>
        </p:txBody>
      </p:sp>
    </p:spTree>
    <p:extLst>
      <p:ext uri="{BB962C8B-B14F-4D97-AF65-F5344CB8AC3E}">
        <p14:creationId xmlns:p14="http://schemas.microsoft.com/office/powerpoint/2010/main" val="333738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2C21031-D42C-BE44-B196-165D29D9C101}"/>
              </a:ext>
            </a:extLst>
          </p:cNvPr>
          <p:cNvGraphicFramePr>
            <a:graphicFrameLocks noGrp="1"/>
          </p:cNvGraphicFramePr>
          <p:nvPr>
            <p:extLst>
              <p:ext uri="{D42A27DB-BD31-4B8C-83A1-F6EECF244321}">
                <p14:modId xmlns:p14="http://schemas.microsoft.com/office/powerpoint/2010/main" val="2553747880"/>
              </p:ext>
            </p:extLst>
          </p:nvPr>
        </p:nvGraphicFramePr>
        <p:xfrm>
          <a:off x="1249680" y="752062"/>
          <a:ext cx="9692640" cy="5353876"/>
        </p:xfrm>
        <a:graphic>
          <a:graphicData uri="http://schemas.openxmlformats.org/drawingml/2006/table">
            <a:tbl>
              <a:tblPr firstRow="1" bandRow="1">
                <a:tableStyleId>{2D5ABB26-0587-4C30-8999-92F81FD0307C}</a:tableStyleId>
              </a:tblPr>
              <a:tblGrid>
                <a:gridCol w="4846320">
                  <a:extLst>
                    <a:ext uri="{9D8B030D-6E8A-4147-A177-3AD203B41FA5}">
                      <a16:colId xmlns:a16="http://schemas.microsoft.com/office/drawing/2014/main" val="3119401046"/>
                    </a:ext>
                  </a:extLst>
                </a:gridCol>
                <a:gridCol w="4846320">
                  <a:extLst>
                    <a:ext uri="{9D8B030D-6E8A-4147-A177-3AD203B41FA5}">
                      <a16:colId xmlns:a16="http://schemas.microsoft.com/office/drawing/2014/main" val="3826691234"/>
                    </a:ext>
                  </a:extLst>
                </a:gridCol>
              </a:tblGrid>
              <a:tr h="5353876">
                <a:tc>
                  <a:txBody>
                    <a:bodyPr/>
                    <a:lstStyle/>
                    <a:p>
                      <a:r>
                        <a:rPr lang="en-US" sz="2800" b="1" dirty="0"/>
                        <a:t>   </a:t>
                      </a:r>
                    </a:p>
                    <a:p>
                      <a:r>
                        <a:rPr lang="en-US" sz="2800" b="1" dirty="0"/>
                        <a:t>   RANDOM FOREST</a:t>
                      </a:r>
                      <a:endParaRPr lang="en-IN" sz="2800" b="1" dirty="0"/>
                    </a:p>
                  </a:txBody>
                  <a:tcPr/>
                </a:tc>
                <a:tc>
                  <a:txBody>
                    <a:bodyPr/>
                    <a:lstStyle/>
                    <a:p>
                      <a:r>
                        <a:rPr lang="en-US" sz="2800" b="1" dirty="0"/>
                        <a:t>   </a:t>
                      </a:r>
                    </a:p>
                    <a:p>
                      <a:r>
                        <a:rPr lang="en-US" sz="2800" b="1" dirty="0"/>
                        <a:t>    LINEAR</a:t>
                      </a:r>
                      <a:r>
                        <a:rPr lang="en-US" b="1" dirty="0"/>
                        <a:t> </a:t>
                      </a:r>
                      <a:r>
                        <a:rPr lang="en-US" sz="2800" b="1" dirty="0"/>
                        <a:t>REGRESSION</a:t>
                      </a:r>
                      <a:endParaRPr lang="en-IN" sz="2800" b="1" dirty="0"/>
                    </a:p>
                  </a:txBody>
                  <a:tcPr/>
                </a:tc>
                <a:extLst>
                  <a:ext uri="{0D108BD9-81ED-4DB2-BD59-A6C34878D82A}">
                    <a16:rowId xmlns:a16="http://schemas.microsoft.com/office/drawing/2014/main" val="2061282463"/>
                  </a:ext>
                </a:extLst>
              </a:tr>
            </a:tbl>
          </a:graphicData>
        </a:graphic>
      </p:graphicFrame>
      <p:pic>
        <p:nvPicPr>
          <p:cNvPr id="4" name="Picture 3">
            <a:extLst>
              <a:ext uri="{FF2B5EF4-FFF2-40B4-BE49-F238E27FC236}">
                <a16:creationId xmlns:a16="http://schemas.microsoft.com/office/drawing/2014/main" id="{CFFBE80A-9124-6E53-E13E-D1A7064EA1FA}"/>
              </a:ext>
            </a:extLst>
          </p:cNvPr>
          <p:cNvPicPr>
            <a:picLocks noChangeAspect="1"/>
          </p:cNvPicPr>
          <p:nvPr/>
        </p:nvPicPr>
        <p:blipFill rotWithShape="1">
          <a:blip r:embed="rId2"/>
          <a:srcRect r="28032"/>
          <a:stretch/>
        </p:blipFill>
        <p:spPr>
          <a:xfrm>
            <a:off x="6339530" y="1936754"/>
            <a:ext cx="4306011" cy="3578521"/>
          </a:xfrm>
          <a:prstGeom prst="rect">
            <a:avLst/>
          </a:prstGeom>
        </p:spPr>
      </p:pic>
      <p:pic>
        <p:nvPicPr>
          <p:cNvPr id="6" name="Picture 5">
            <a:extLst>
              <a:ext uri="{FF2B5EF4-FFF2-40B4-BE49-F238E27FC236}">
                <a16:creationId xmlns:a16="http://schemas.microsoft.com/office/drawing/2014/main" id="{973D0970-6B90-57D7-76DE-D071FB48A6E6}"/>
              </a:ext>
            </a:extLst>
          </p:cNvPr>
          <p:cNvPicPr>
            <a:picLocks noChangeAspect="1"/>
          </p:cNvPicPr>
          <p:nvPr/>
        </p:nvPicPr>
        <p:blipFill rotWithShape="1">
          <a:blip r:embed="rId3"/>
          <a:srcRect r="25060"/>
          <a:stretch/>
        </p:blipFill>
        <p:spPr>
          <a:xfrm>
            <a:off x="1198354" y="1936755"/>
            <a:ext cx="4557864" cy="3700398"/>
          </a:xfrm>
          <a:prstGeom prst="rect">
            <a:avLst/>
          </a:prstGeom>
        </p:spPr>
      </p:pic>
    </p:spTree>
    <p:extLst>
      <p:ext uri="{BB962C8B-B14F-4D97-AF65-F5344CB8AC3E}">
        <p14:creationId xmlns:p14="http://schemas.microsoft.com/office/powerpoint/2010/main" val="116618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9CCEA-B14B-9D65-B4B8-89197BE8F964}"/>
              </a:ext>
            </a:extLst>
          </p:cNvPr>
          <p:cNvSpPr txBox="1"/>
          <p:nvPr/>
        </p:nvSpPr>
        <p:spPr>
          <a:xfrm>
            <a:off x="2348565" y="1029904"/>
            <a:ext cx="2425566" cy="523220"/>
          </a:xfrm>
          <a:prstGeom prst="rect">
            <a:avLst/>
          </a:prstGeom>
          <a:noFill/>
        </p:spPr>
        <p:txBody>
          <a:bodyPr wrap="square" rtlCol="0">
            <a:spAutoFit/>
          </a:bodyPr>
          <a:lstStyle/>
          <a:p>
            <a:r>
              <a:rPr lang="en-US" sz="2800" b="1" dirty="0"/>
              <a:t>SPLITTING</a:t>
            </a:r>
            <a:endParaRPr lang="en-IN" sz="2800" b="1" dirty="0"/>
          </a:p>
        </p:txBody>
      </p:sp>
      <p:pic>
        <p:nvPicPr>
          <p:cNvPr id="4" name="Picture 3">
            <a:extLst>
              <a:ext uri="{FF2B5EF4-FFF2-40B4-BE49-F238E27FC236}">
                <a16:creationId xmlns:a16="http://schemas.microsoft.com/office/drawing/2014/main" id="{0C6506D4-37BF-C85B-745F-6FD4BF03DC51}"/>
              </a:ext>
            </a:extLst>
          </p:cNvPr>
          <p:cNvPicPr>
            <a:picLocks noChangeAspect="1"/>
          </p:cNvPicPr>
          <p:nvPr/>
        </p:nvPicPr>
        <p:blipFill rotWithShape="1">
          <a:blip r:embed="rId2"/>
          <a:srcRect r="18115"/>
          <a:stretch/>
        </p:blipFill>
        <p:spPr>
          <a:xfrm>
            <a:off x="953276" y="1876462"/>
            <a:ext cx="5142724" cy="2955884"/>
          </a:xfrm>
          <a:prstGeom prst="rect">
            <a:avLst/>
          </a:prstGeom>
        </p:spPr>
      </p:pic>
      <p:sp>
        <p:nvSpPr>
          <p:cNvPr id="6" name="TextBox 5">
            <a:extLst>
              <a:ext uri="{FF2B5EF4-FFF2-40B4-BE49-F238E27FC236}">
                <a16:creationId xmlns:a16="http://schemas.microsoft.com/office/drawing/2014/main" id="{F4727494-492E-3035-1384-C9DEEA7697A7}"/>
              </a:ext>
            </a:extLst>
          </p:cNvPr>
          <p:cNvSpPr txBox="1"/>
          <p:nvPr/>
        </p:nvSpPr>
        <p:spPr>
          <a:xfrm>
            <a:off x="7812505" y="933652"/>
            <a:ext cx="2030930" cy="523220"/>
          </a:xfrm>
          <a:prstGeom prst="rect">
            <a:avLst/>
          </a:prstGeom>
          <a:noFill/>
        </p:spPr>
        <p:txBody>
          <a:bodyPr wrap="square" rtlCol="0">
            <a:spAutoFit/>
          </a:bodyPr>
          <a:lstStyle/>
          <a:p>
            <a:r>
              <a:rPr lang="en-US" sz="2800" b="1" dirty="0"/>
              <a:t>RESULT</a:t>
            </a:r>
            <a:endParaRPr lang="en-IN" sz="2800" b="1" dirty="0"/>
          </a:p>
        </p:txBody>
      </p:sp>
      <p:pic>
        <p:nvPicPr>
          <p:cNvPr id="8" name="Picture 7">
            <a:extLst>
              <a:ext uri="{FF2B5EF4-FFF2-40B4-BE49-F238E27FC236}">
                <a16:creationId xmlns:a16="http://schemas.microsoft.com/office/drawing/2014/main" id="{391842EC-5A04-3F44-B6EA-4C7E847A23EC}"/>
              </a:ext>
            </a:extLst>
          </p:cNvPr>
          <p:cNvPicPr>
            <a:picLocks noChangeAspect="1"/>
          </p:cNvPicPr>
          <p:nvPr/>
        </p:nvPicPr>
        <p:blipFill rotWithShape="1">
          <a:blip r:embed="rId3"/>
          <a:srcRect r="25204"/>
          <a:stretch/>
        </p:blipFill>
        <p:spPr>
          <a:xfrm>
            <a:off x="6639595" y="1876462"/>
            <a:ext cx="4467897" cy="3105075"/>
          </a:xfrm>
          <a:prstGeom prst="rect">
            <a:avLst/>
          </a:prstGeom>
        </p:spPr>
      </p:pic>
    </p:spTree>
    <p:extLst>
      <p:ext uri="{BB962C8B-B14F-4D97-AF65-F5344CB8AC3E}">
        <p14:creationId xmlns:p14="http://schemas.microsoft.com/office/powerpoint/2010/main" val="98493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FAC0-3FC6-2684-18B4-216EEB266126}"/>
              </a:ext>
            </a:extLst>
          </p:cNvPr>
          <p:cNvSpPr>
            <a:spLocks noGrp="1"/>
          </p:cNvSpPr>
          <p:nvPr>
            <p:ph type="title"/>
          </p:nvPr>
        </p:nvSpPr>
        <p:spPr/>
        <p:txBody>
          <a:bodyPr/>
          <a:lstStyle/>
          <a:p>
            <a:r>
              <a:rPr lang="en-US" dirty="0"/>
              <a:t>LINKS</a:t>
            </a:r>
            <a:endParaRPr lang="en-IN" dirty="0"/>
          </a:p>
        </p:txBody>
      </p:sp>
      <p:sp>
        <p:nvSpPr>
          <p:cNvPr id="4" name="TextBox 3">
            <a:extLst>
              <a:ext uri="{FF2B5EF4-FFF2-40B4-BE49-F238E27FC236}">
                <a16:creationId xmlns:a16="http://schemas.microsoft.com/office/drawing/2014/main" id="{4B14BA49-F021-BFDB-D18F-D081D4533555}"/>
              </a:ext>
            </a:extLst>
          </p:cNvPr>
          <p:cNvSpPr txBox="1"/>
          <p:nvPr/>
        </p:nvSpPr>
        <p:spPr>
          <a:xfrm>
            <a:off x="2306320" y="3169920"/>
            <a:ext cx="8158480" cy="1077218"/>
          </a:xfrm>
          <a:prstGeom prst="rect">
            <a:avLst/>
          </a:prstGeom>
          <a:noFill/>
        </p:spPr>
        <p:txBody>
          <a:bodyPr wrap="square" rtlCol="0">
            <a:spAutoFit/>
          </a:bodyPr>
          <a:lstStyle/>
          <a:p>
            <a:r>
              <a:rPr lang="en-IN" sz="3200" b="1" dirty="0"/>
              <a:t>https://github.com/Lakshmi-Srujana-Munduri/MENTAL-FITNESS-TRACKER</a:t>
            </a:r>
          </a:p>
        </p:txBody>
      </p:sp>
    </p:spTree>
    <p:extLst>
      <p:ext uri="{BB962C8B-B14F-4D97-AF65-F5344CB8AC3E}">
        <p14:creationId xmlns:p14="http://schemas.microsoft.com/office/powerpoint/2010/main" val="341384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C10965-776A-431F-409C-0CDDD4F77137}"/>
              </a:ext>
            </a:extLst>
          </p:cNvPr>
          <p:cNvSpPr txBox="1"/>
          <p:nvPr/>
        </p:nvSpPr>
        <p:spPr>
          <a:xfrm>
            <a:off x="3397718" y="2781701"/>
            <a:ext cx="5948413" cy="1107996"/>
          </a:xfrm>
          <a:prstGeom prst="rect">
            <a:avLst/>
          </a:prstGeom>
          <a:noFill/>
        </p:spPr>
        <p:txBody>
          <a:bodyPr wrap="square" rtlCol="0">
            <a:spAutoFit/>
          </a:bodyPr>
          <a:lstStyle/>
          <a:p>
            <a:r>
              <a:rPr lang="en-US" sz="6600" b="1" dirty="0"/>
              <a:t>THANK YOU</a:t>
            </a:r>
            <a:endParaRPr lang="en-IN" sz="6600" b="1" dirty="0"/>
          </a:p>
        </p:txBody>
      </p:sp>
    </p:spTree>
    <p:extLst>
      <p:ext uri="{BB962C8B-B14F-4D97-AF65-F5344CB8AC3E}">
        <p14:creationId xmlns:p14="http://schemas.microsoft.com/office/powerpoint/2010/main" val="192227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810BC-967B-5EBE-D0D7-0714B1087142}"/>
              </a:ext>
            </a:extLst>
          </p:cNvPr>
          <p:cNvSpPr txBox="1"/>
          <p:nvPr/>
        </p:nvSpPr>
        <p:spPr>
          <a:xfrm>
            <a:off x="2814320" y="2113280"/>
            <a:ext cx="7152640" cy="1107996"/>
          </a:xfrm>
          <a:prstGeom prst="rect">
            <a:avLst/>
          </a:prstGeom>
          <a:noFill/>
        </p:spPr>
        <p:txBody>
          <a:bodyPr wrap="square" rtlCol="0">
            <a:spAutoFit/>
          </a:bodyPr>
          <a:lstStyle/>
          <a:p>
            <a:r>
              <a:rPr lang="en-IN" sz="6600" b="1" spc="-25" dirty="0">
                <a:latin typeface="Corbel" panose="020B0503020204020204" pitchFamily="34" charset="0"/>
              </a:rPr>
              <a:t>MENTAL</a:t>
            </a:r>
            <a:r>
              <a:rPr lang="en-IN" sz="6600" spc="-25" dirty="0">
                <a:latin typeface="Corbel" panose="020B0503020204020204" pitchFamily="34" charset="0"/>
              </a:rPr>
              <a:t> </a:t>
            </a:r>
            <a:r>
              <a:rPr lang="en-IN" sz="6600" b="1" spc="-25" dirty="0">
                <a:latin typeface="Corbel" panose="020B0503020204020204" pitchFamily="34" charset="0"/>
              </a:rPr>
              <a:t>FITNESS</a:t>
            </a:r>
            <a:endParaRPr lang="en-IN" sz="4000" b="1" dirty="0"/>
          </a:p>
        </p:txBody>
      </p:sp>
      <p:sp>
        <p:nvSpPr>
          <p:cNvPr id="3" name="TextBox 2">
            <a:extLst>
              <a:ext uri="{FF2B5EF4-FFF2-40B4-BE49-F238E27FC236}">
                <a16:creationId xmlns:a16="http://schemas.microsoft.com/office/drawing/2014/main" id="{BCBE9344-4635-CACE-D5B6-3C488F93E2E1}"/>
              </a:ext>
            </a:extLst>
          </p:cNvPr>
          <p:cNvSpPr txBox="1"/>
          <p:nvPr/>
        </p:nvSpPr>
        <p:spPr>
          <a:xfrm>
            <a:off x="4307840" y="3242827"/>
            <a:ext cx="3759200" cy="1107996"/>
          </a:xfrm>
          <a:prstGeom prst="rect">
            <a:avLst/>
          </a:prstGeom>
          <a:noFill/>
        </p:spPr>
        <p:txBody>
          <a:bodyPr wrap="square" rtlCol="0">
            <a:spAutoFit/>
          </a:bodyPr>
          <a:lstStyle/>
          <a:p>
            <a:r>
              <a:rPr lang="en-US" sz="6600" b="1" spc="-25" dirty="0">
                <a:latin typeface="Corbel" panose="020B0503020204020204" pitchFamily="34" charset="0"/>
              </a:rPr>
              <a:t>TRACKER</a:t>
            </a:r>
            <a:endParaRPr lang="en-IN" sz="6600" b="1" dirty="0"/>
          </a:p>
        </p:txBody>
      </p:sp>
    </p:spTree>
    <p:extLst>
      <p:ext uri="{BB962C8B-B14F-4D97-AF65-F5344CB8AC3E}">
        <p14:creationId xmlns:p14="http://schemas.microsoft.com/office/powerpoint/2010/main" val="226778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C0703-4B57-1FA2-A66A-A31E923E11B7}"/>
              </a:ext>
            </a:extLst>
          </p:cNvPr>
          <p:cNvSpPr txBox="1"/>
          <p:nvPr/>
        </p:nvSpPr>
        <p:spPr>
          <a:xfrm>
            <a:off x="1117600" y="1381760"/>
            <a:ext cx="4368800" cy="523220"/>
          </a:xfrm>
          <a:prstGeom prst="rect">
            <a:avLst/>
          </a:prstGeom>
          <a:noFill/>
        </p:spPr>
        <p:txBody>
          <a:bodyPr wrap="square" rtlCol="0">
            <a:spAutoFit/>
          </a:bodyPr>
          <a:lstStyle/>
          <a:p>
            <a:r>
              <a:rPr lang="en-IN" sz="2800" b="1" spc="-5" dirty="0">
                <a:latin typeface="Corbel"/>
                <a:cs typeface="Corbel"/>
              </a:rPr>
              <a:t>PROBLEM STATEMENT</a:t>
            </a:r>
            <a:endParaRPr lang="en-IN" sz="2800" b="1" dirty="0"/>
          </a:p>
        </p:txBody>
      </p:sp>
      <p:sp>
        <p:nvSpPr>
          <p:cNvPr id="3" name="TextBox 2">
            <a:extLst>
              <a:ext uri="{FF2B5EF4-FFF2-40B4-BE49-F238E27FC236}">
                <a16:creationId xmlns:a16="http://schemas.microsoft.com/office/drawing/2014/main" id="{02165E04-770C-7239-40B7-97DB40C9B5CA}"/>
              </a:ext>
            </a:extLst>
          </p:cNvPr>
          <p:cNvSpPr txBox="1"/>
          <p:nvPr/>
        </p:nvSpPr>
        <p:spPr>
          <a:xfrm>
            <a:off x="2032000" y="2059920"/>
            <a:ext cx="4754880" cy="3416320"/>
          </a:xfrm>
          <a:prstGeom prst="rect">
            <a:avLst/>
          </a:prstGeom>
          <a:noFill/>
        </p:spPr>
        <p:txBody>
          <a:bodyPr wrap="square" rtlCol="0">
            <a:spAutoFit/>
          </a:bodyPr>
          <a:lstStyle/>
          <a:p>
            <a:r>
              <a:rPr lang="en-US" sz="2400" b="0" i="0" dirty="0">
                <a:effectLst/>
                <a:latin typeface="Google Sans"/>
              </a:rPr>
              <a:t>Mental health is a critical component of overall health and well-being, yet it is often neglected. Mental fitness trackers can help people track their mental health and well-being over time, but there are currently no trackers that are comprehensive, user-friendly, and affordable</a:t>
            </a:r>
            <a:endParaRPr lang="en-IN" sz="2400" dirty="0"/>
          </a:p>
        </p:txBody>
      </p:sp>
      <p:pic>
        <p:nvPicPr>
          <p:cNvPr id="4" name="Picture 3">
            <a:extLst>
              <a:ext uri="{FF2B5EF4-FFF2-40B4-BE49-F238E27FC236}">
                <a16:creationId xmlns:a16="http://schemas.microsoft.com/office/drawing/2014/main" id="{CE0B5CCB-903D-039A-472A-089DA3E935D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86880" y="2120689"/>
            <a:ext cx="4361035" cy="2616621"/>
          </a:xfrm>
          <a:prstGeom prst="rect">
            <a:avLst/>
          </a:prstGeom>
        </p:spPr>
      </p:pic>
    </p:spTree>
    <p:extLst>
      <p:ext uri="{BB962C8B-B14F-4D97-AF65-F5344CB8AC3E}">
        <p14:creationId xmlns:p14="http://schemas.microsoft.com/office/powerpoint/2010/main" val="94998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57E8B-C8D5-F292-C1C6-534E6B08B010}"/>
              </a:ext>
            </a:extLst>
          </p:cNvPr>
          <p:cNvSpPr txBox="1"/>
          <p:nvPr/>
        </p:nvSpPr>
        <p:spPr>
          <a:xfrm>
            <a:off x="1666240" y="1554480"/>
            <a:ext cx="2377440" cy="523220"/>
          </a:xfrm>
          <a:prstGeom prst="rect">
            <a:avLst/>
          </a:prstGeom>
          <a:noFill/>
        </p:spPr>
        <p:txBody>
          <a:bodyPr wrap="square" rtlCol="0">
            <a:spAutoFit/>
          </a:bodyPr>
          <a:lstStyle/>
          <a:p>
            <a:r>
              <a:rPr lang="en-IN" sz="2800" b="1" spc="-25" dirty="0">
                <a:latin typeface="Corbel"/>
                <a:cs typeface="Corbel"/>
              </a:rPr>
              <a:t>A</a:t>
            </a:r>
            <a:r>
              <a:rPr lang="en-IN" sz="2800" b="1" dirty="0">
                <a:latin typeface="Corbel"/>
                <a:cs typeface="Corbel"/>
              </a:rPr>
              <a:t>GENDA</a:t>
            </a:r>
            <a:endParaRPr lang="en-IN" sz="2800" b="1" dirty="0"/>
          </a:p>
        </p:txBody>
      </p:sp>
      <p:sp>
        <p:nvSpPr>
          <p:cNvPr id="3" name="TextBox 2">
            <a:extLst>
              <a:ext uri="{FF2B5EF4-FFF2-40B4-BE49-F238E27FC236}">
                <a16:creationId xmlns:a16="http://schemas.microsoft.com/office/drawing/2014/main" id="{F6B7D664-1359-ED52-AAD6-A78C0FDFA0E7}"/>
              </a:ext>
            </a:extLst>
          </p:cNvPr>
          <p:cNvSpPr txBox="1"/>
          <p:nvPr/>
        </p:nvSpPr>
        <p:spPr>
          <a:xfrm>
            <a:off x="2560320" y="2301220"/>
            <a:ext cx="7467600" cy="2215991"/>
          </a:xfrm>
          <a:prstGeom prst="rect">
            <a:avLst/>
          </a:prstGeom>
          <a:noFill/>
        </p:spPr>
        <p:txBody>
          <a:bodyPr wrap="square" rtlCol="0">
            <a:spAutoFit/>
          </a:bodyPr>
          <a:lstStyle/>
          <a:p>
            <a:pPr marL="0" algn="just" fontAlgn="t">
              <a:spcBef>
                <a:spcPts val="0"/>
              </a:spcBef>
              <a:spcAft>
                <a:spcPts val="0"/>
              </a:spcAft>
            </a:pPr>
            <a:r>
              <a:rPr lang="en-US" sz="2400" b="0" i="0" u="none" strike="noStrike" dirty="0">
                <a:effectLst/>
                <a:latin typeface="Calibri" panose="020F0502020204030204" pitchFamily="34" charset="0"/>
              </a:rPr>
              <a:t>Track your mood, sleep, stress levels, and other factors that can impact mental health.</a:t>
            </a:r>
            <a:endParaRPr lang="en-IN" sz="2400" b="0" i="0" u="none" strike="noStrike" dirty="0">
              <a:effectLst/>
              <a:latin typeface="Arial" panose="020B0604020202020204" pitchFamily="34" charset="0"/>
            </a:endParaRPr>
          </a:p>
          <a:p>
            <a:pPr marL="0" marR="0" indent="0" algn="just" eaLnBrk="1" fontAlgn="auto" latinLnBrk="0" hangingPunct="1">
              <a:spcBef>
                <a:spcPts val="0"/>
              </a:spcBef>
              <a:spcAft>
                <a:spcPts val="0"/>
              </a:spcAft>
            </a:pPr>
            <a:r>
              <a:rPr lang="en-US" sz="2400" b="0" i="0" u="none" strike="noStrike" dirty="0">
                <a:effectLst/>
                <a:latin typeface="Calibri" panose="020F0502020204030204" pitchFamily="34" charset="0"/>
              </a:rPr>
              <a:t>Get personalized tips and exercises to improve your mental health.</a:t>
            </a:r>
            <a:endParaRPr lang="en-IN" sz="2400" b="0" i="0" u="none" strike="noStrike" dirty="0">
              <a:effectLst/>
              <a:latin typeface="Arial" panose="020B0604020202020204" pitchFamily="34" charset="0"/>
            </a:endParaRPr>
          </a:p>
          <a:p>
            <a:pPr marL="0" marR="0" indent="0" algn="just" eaLnBrk="1" fontAlgn="auto" latinLnBrk="0" hangingPunct="1">
              <a:spcBef>
                <a:spcPts val="0"/>
              </a:spcBef>
              <a:spcAft>
                <a:spcPts val="0"/>
              </a:spcAft>
            </a:pPr>
            <a:r>
              <a:rPr lang="en-US" sz="2400" b="0" i="0" u="none" strike="noStrike" dirty="0">
                <a:effectLst/>
                <a:latin typeface="Calibri" panose="020F0502020204030204" pitchFamily="34" charset="0"/>
              </a:rPr>
              <a:t>Protect your privacy and security.</a:t>
            </a:r>
            <a:endParaRPr lang="en-IN" sz="24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87620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E8635-6C8A-CC4D-C37A-9B90FA523669}"/>
              </a:ext>
            </a:extLst>
          </p:cNvPr>
          <p:cNvSpPr txBox="1"/>
          <p:nvPr/>
        </p:nvSpPr>
        <p:spPr>
          <a:xfrm>
            <a:off x="975360" y="1483360"/>
            <a:ext cx="9966960" cy="4524315"/>
          </a:xfrm>
          <a:prstGeom prst="rect">
            <a:avLst/>
          </a:prstGeom>
          <a:noFill/>
        </p:spPr>
        <p:txBody>
          <a:bodyPr wrap="square" rtlCol="0">
            <a:spAutoFit/>
          </a:bodyPr>
          <a:lstStyle/>
          <a:p>
            <a:pPr marL="285750" indent="-285750" algn="just">
              <a:buFont typeface="Wingdings" panose="05000000000000000000" pitchFamily="2" charset="2"/>
              <a:buChar char="v"/>
            </a:pPr>
            <a:r>
              <a:rPr lang="en-US" b="1" i="0" dirty="0">
                <a:effectLst/>
                <a:latin typeface="Google Sans"/>
              </a:rPr>
              <a:t>Mental fitness</a:t>
            </a:r>
            <a:r>
              <a:rPr lang="en-US" b="0" i="0" dirty="0">
                <a:effectLst/>
                <a:latin typeface="Google Sans"/>
              </a:rPr>
              <a:t>: The ability to cope with stress, maintain positive emotions, and build resilience.</a:t>
            </a:r>
          </a:p>
          <a:p>
            <a:pPr marL="285750" indent="-285750" algn="just">
              <a:buFont typeface="Wingdings" panose="05000000000000000000" pitchFamily="2" charset="2"/>
              <a:buChar char="v"/>
            </a:pPr>
            <a:r>
              <a:rPr lang="en-US" b="1" i="0" dirty="0">
                <a:effectLst/>
                <a:latin typeface="Google Sans"/>
              </a:rPr>
              <a:t>Importance of mental fitness</a:t>
            </a:r>
            <a:r>
              <a:rPr lang="en-US" b="0" i="0" dirty="0">
                <a:effectLst/>
                <a:latin typeface="Google Sans"/>
              </a:rPr>
              <a:t>: It can help us to cope with stress and difficult emotions, maintain positive emotions, build resilience in the face of challenges, and improve our overall health and well-being.</a:t>
            </a:r>
          </a:p>
          <a:p>
            <a:pPr marL="285750" indent="-285750" algn="just">
              <a:buFont typeface="Wingdings" panose="05000000000000000000" pitchFamily="2" charset="2"/>
              <a:buChar char="v"/>
            </a:pPr>
            <a:r>
              <a:rPr lang="en-US" b="1" i="0" dirty="0">
                <a:effectLst/>
                <a:latin typeface="Google Sans"/>
              </a:rPr>
              <a:t>How a mental fitness tracker can help</a:t>
            </a:r>
            <a:r>
              <a:rPr lang="en-US" b="0" i="0" dirty="0">
                <a:effectLst/>
                <a:latin typeface="Google Sans"/>
              </a:rPr>
              <a:t>: It can help us to track our mental health and improve our overall well-being in a number of ways. It can help us to become more aware of our own mental health, identify early signs of mental health problems, monitor our progress over time, and provide us with personalized tips and exercises to improve our mental health.</a:t>
            </a:r>
          </a:p>
          <a:p>
            <a:pPr marL="285750" indent="-285750" algn="just">
              <a:buFont typeface="Wingdings" panose="05000000000000000000" pitchFamily="2" charset="2"/>
              <a:buChar char="v"/>
            </a:pPr>
            <a:r>
              <a:rPr lang="en-US" b="1" i="0" dirty="0">
                <a:effectLst/>
                <a:latin typeface="Google Sans"/>
              </a:rPr>
              <a:t>Features</a:t>
            </a:r>
            <a:r>
              <a:rPr lang="en-US" b="0" i="0" dirty="0">
                <a:effectLst/>
                <a:latin typeface="Google Sans"/>
              </a:rPr>
              <a:t>: A mental fitness tracker could include a variety of features to help users track their mental health and improve their overall well-being. These features could include tracking of mood, sleep, stress levels, and other factors that can impact mental health, personalized tips and exercises to improve mental health, and privacy and security features.</a:t>
            </a:r>
          </a:p>
          <a:p>
            <a:pPr marL="285750" indent="-285750" algn="just">
              <a:buFont typeface="Wingdings" panose="05000000000000000000" pitchFamily="2" charset="2"/>
              <a:buChar char="v"/>
            </a:pPr>
            <a:r>
              <a:rPr lang="en-US" b="1" i="0" dirty="0">
                <a:effectLst/>
                <a:latin typeface="Google Sans"/>
              </a:rPr>
              <a:t>Conclusion</a:t>
            </a:r>
            <a:r>
              <a:rPr lang="en-US" b="0" i="0" dirty="0">
                <a:effectLst/>
                <a:latin typeface="Google Sans"/>
              </a:rPr>
              <a:t>: A mental fitness tracker could be a valuable tool for helping people to improve their mental health. It is important to note that a mental fitness tracker is not a substitute for professional help, but it can be a helpful tool in addition to professional treatment</a:t>
            </a:r>
          </a:p>
          <a:p>
            <a:endParaRPr lang="en-IN" dirty="0"/>
          </a:p>
        </p:txBody>
      </p:sp>
      <p:sp>
        <p:nvSpPr>
          <p:cNvPr id="3" name="TextBox 2">
            <a:extLst>
              <a:ext uri="{FF2B5EF4-FFF2-40B4-BE49-F238E27FC236}">
                <a16:creationId xmlns:a16="http://schemas.microsoft.com/office/drawing/2014/main" id="{522113DC-0BF2-7992-EAC9-8F2F3CA0A204}"/>
              </a:ext>
            </a:extLst>
          </p:cNvPr>
          <p:cNvSpPr txBox="1"/>
          <p:nvPr/>
        </p:nvSpPr>
        <p:spPr>
          <a:xfrm>
            <a:off x="843280" y="822960"/>
            <a:ext cx="4531360" cy="523220"/>
          </a:xfrm>
          <a:prstGeom prst="rect">
            <a:avLst/>
          </a:prstGeom>
          <a:noFill/>
        </p:spPr>
        <p:txBody>
          <a:bodyPr wrap="square" rtlCol="0">
            <a:spAutoFit/>
          </a:bodyPr>
          <a:lstStyle/>
          <a:p>
            <a:r>
              <a:rPr lang="en-IN" sz="2800" b="1" spc="-5" dirty="0">
                <a:latin typeface="Corbel"/>
                <a:cs typeface="Corbel"/>
              </a:rPr>
              <a:t>PR</a:t>
            </a:r>
            <a:r>
              <a:rPr lang="en-IN" sz="2800" b="1" spc="-75" dirty="0">
                <a:latin typeface="Corbel"/>
                <a:cs typeface="Corbel"/>
              </a:rPr>
              <a:t>O</a:t>
            </a:r>
            <a:r>
              <a:rPr lang="en-IN" sz="2800" b="1" dirty="0">
                <a:latin typeface="Corbel"/>
                <a:cs typeface="Corbel"/>
              </a:rPr>
              <a:t>JECT</a:t>
            </a:r>
            <a:r>
              <a:rPr lang="en-IN" sz="2800" b="1" spc="-140" dirty="0">
                <a:latin typeface="Corbel"/>
                <a:cs typeface="Corbel"/>
              </a:rPr>
              <a:t> </a:t>
            </a:r>
            <a:r>
              <a:rPr lang="en-IN" sz="2800" b="1" spc="-20" dirty="0">
                <a:latin typeface="Corbel"/>
                <a:cs typeface="Corbel"/>
              </a:rPr>
              <a:t>O</a:t>
            </a:r>
            <a:r>
              <a:rPr lang="en-IN" sz="2800" b="1" dirty="0">
                <a:latin typeface="Corbel"/>
                <a:cs typeface="Corbel"/>
              </a:rPr>
              <a:t>VER</a:t>
            </a:r>
            <a:r>
              <a:rPr lang="en-IN" sz="2800" b="1" spc="5" dirty="0">
                <a:latin typeface="Corbel"/>
                <a:cs typeface="Corbel"/>
              </a:rPr>
              <a:t>V</a:t>
            </a:r>
            <a:r>
              <a:rPr lang="en-IN" sz="2800" b="1" dirty="0">
                <a:latin typeface="Corbel"/>
                <a:cs typeface="Corbel"/>
              </a:rPr>
              <a:t>IEW</a:t>
            </a:r>
            <a:endParaRPr lang="en-IN" sz="2800" b="1" dirty="0"/>
          </a:p>
        </p:txBody>
      </p:sp>
    </p:spTree>
    <p:extLst>
      <p:ext uri="{BB962C8B-B14F-4D97-AF65-F5344CB8AC3E}">
        <p14:creationId xmlns:p14="http://schemas.microsoft.com/office/powerpoint/2010/main" val="277594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8CF26-7EDB-73F1-8CD4-307836B23D81}"/>
              </a:ext>
            </a:extLst>
          </p:cNvPr>
          <p:cNvSpPr txBox="1"/>
          <p:nvPr/>
        </p:nvSpPr>
        <p:spPr>
          <a:xfrm>
            <a:off x="1087120" y="934720"/>
            <a:ext cx="5130800" cy="523220"/>
          </a:xfrm>
          <a:prstGeom prst="rect">
            <a:avLst/>
          </a:prstGeom>
          <a:noFill/>
        </p:spPr>
        <p:txBody>
          <a:bodyPr wrap="square" rtlCol="0">
            <a:spAutoFit/>
          </a:bodyPr>
          <a:lstStyle/>
          <a:p>
            <a:r>
              <a:rPr lang="en-US" sz="2800" b="1" dirty="0">
                <a:latin typeface="Corbel"/>
                <a:cs typeface="Corbel"/>
              </a:rPr>
              <a:t>WHO</a:t>
            </a:r>
            <a:r>
              <a:rPr lang="en-US" sz="2800" b="1" spc="-130" dirty="0">
                <a:latin typeface="Corbel"/>
                <a:cs typeface="Corbel"/>
              </a:rPr>
              <a:t> </a:t>
            </a:r>
            <a:r>
              <a:rPr lang="en-US" sz="2800" b="1" spc="-5" dirty="0">
                <a:latin typeface="Corbel"/>
                <a:cs typeface="Corbel"/>
              </a:rPr>
              <a:t>AR</a:t>
            </a:r>
            <a:r>
              <a:rPr lang="en-US" sz="2800" b="1" dirty="0">
                <a:latin typeface="Corbel"/>
                <a:cs typeface="Corbel"/>
              </a:rPr>
              <a:t>E</a:t>
            </a:r>
            <a:r>
              <a:rPr lang="en-US" sz="2800" b="1" spc="-225" dirty="0">
                <a:latin typeface="Corbel"/>
                <a:cs typeface="Corbel"/>
              </a:rPr>
              <a:t> </a:t>
            </a:r>
            <a:r>
              <a:rPr lang="en-US" sz="2800" b="1" spc="-5" dirty="0">
                <a:latin typeface="Corbel"/>
                <a:cs typeface="Corbel"/>
              </a:rPr>
              <a:t>TH</a:t>
            </a:r>
            <a:r>
              <a:rPr lang="en-US" sz="2800" b="1" dirty="0">
                <a:latin typeface="Corbel"/>
                <a:cs typeface="Corbel"/>
              </a:rPr>
              <a:t>E</a:t>
            </a:r>
            <a:r>
              <a:rPr lang="en-US" sz="2800" b="1" spc="-10" dirty="0">
                <a:latin typeface="Corbel"/>
                <a:cs typeface="Corbel"/>
              </a:rPr>
              <a:t> </a:t>
            </a:r>
            <a:r>
              <a:rPr lang="en-US" sz="2800" b="1" spc="-5" dirty="0">
                <a:latin typeface="Corbel"/>
                <a:cs typeface="Corbel"/>
              </a:rPr>
              <a:t>EN</a:t>
            </a:r>
            <a:r>
              <a:rPr lang="en-US" sz="2800" b="1" dirty="0">
                <a:latin typeface="Corbel"/>
                <a:cs typeface="Corbel"/>
              </a:rPr>
              <a:t>D</a:t>
            </a:r>
            <a:r>
              <a:rPr lang="en-US" sz="2800" b="1" spc="-95" dirty="0">
                <a:latin typeface="Corbel"/>
                <a:cs typeface="Corbel"/>
              </a:rPr>
              <a:t> </a:t>
            </a:r>
            <a:r>
              <a:rPr lang="en-US" sz="2800" b="1" dirty="0">
                <a:latin typeface="Corbel"/>
                <a:cs typeface="Corbel"/>
              </a:rPr>
              <a:t>USERS</a:t>
            </a:r>
            <a:endParaRPr lang="en-IN" sz="2800" b="1" dirty="0"/>
          </a:p>
        </p:txBody>
      </p:sp>
      <p:sp>
        <p:nvSpPr>
          <p:cNvPr id="3" name="TextBox 2">
            <a:extLst>
              <a:ext uri="{FF2B5EF4-FFF2-40B4-BE49-F238E27FC236}">
                <a16:creationId xmlns:a16="http://schemas.microsoft.com/office/drawing/2014/main" id="{578EA070-791B-9F4E-8A80-1D41256371A3}"/>
              </a:ext>
            </a:extLst>
          </p:cNvPr>
          <p:cNvSpPr txBox="1"/>
          <p:nvPr/>
        </p:nvSpPr>
        <p:spPr>
          <a:xfrm>
            <a:off x="1087120" y="1554480"/>
            <a:ext cx="9743440" cy="4888518"/>
          </a:xfrm>
          <a:prstGeom prst="rect">
            <a:avLst/>
          </a:prstGeom>
          <a:noFill/>
        </p:spPr>
        <p:txBody>
          <a:bodyPr wrap="square" rtlCol="0">
            <a:spAutoFit/>
          </a:bodyPr>
          <a:lstStyle/>
          <a:p>
            <a:pPr marL="355600" indent="-342900" algn="just">
              <a:lnSpc>
                <a:spcPct val="100000"/>
              </a:lnSpc>
              <a:spcBef>
                <a:spcPts val="1010"/>
              </a:spcBef>
              <a:buAutoNum type="arabicPeriod"/>
            </a:pPr>
            <a:r>
              <a:rPr lang="en-US" sz="1800" b="1" dirty="0">
                <a:latin typeface="Corbel"/>
                <a:cs typeface="Corbel"/>
              </a:rPr>
              <a:t>General Users</a:t>
            </a:r>
            <a:r>
              <a:rPr lang="en-US" sz="1800" dirty="0">
                <a:latin typeface="Corbel"/>
                <a:cs typeface="Corbel"/>
              </a:rPr>
              <a:t>: Anyone who wants to maintain good mental health and track their emotional and cognitive states</a:t>
            </a:r>
          </a:p>
          <a:p>
            <a:pPr marL="355600" indent="-342900" algn="just">
              <a:lnSpc>
                <a:spcPct val="100000"/>
              </a:lnSpc>
              <a:spcBef>
                <a:spcPts val="1010"/>
              </a:spcBef>
              <a:buAutoNum type="arabicPeriod"/>
            </a:pPr>
            <a:r>
              <a:rPr lang="en-US" sz="1800" b="1" dirty="0">
                <a:latin typeface="Corbel"/>
                <a:cs typeface="Corbel"/>
              </a:rPr>
              <a:t>Individuals with Mental Health Concerns</a:t>
            </a:r>
            <a:r>
              <a:rPr lang="en-US" sz="1800" dirty="0">
                <a:latin typeface="Corbel"/>
                <a:cs typeface="Corbel"/>
              </a:rPr>
              <a:t>: People who have diagnosed mental health conditions, such as anxiety, depression, or bipolar disorder, and want to monitor their symptoms and progress.</a:t>
            </a:r>
          </a:p>
          <a:p>
            <a:pPr marL="355600" indent="-342900" algn="just">
              <a:lnSpc>
                <a:spcPct val="100000"/>
              </a:lnSpc>
              <a:spcBef>
                <a:spcPts val="1010"/>
              </a:spcBef>
              <a:buAutoNum type="arabicPeriod"/>
            </a:pPr>
            <a:r>
              <a:rPr lang="en-US" sz="1800" dirty="0">
                <a:latin typeface="Corbel"/>
                <a:cs typeface="Corbel"/>
              </a:rPr>
              <a:t> </a:t>
            </a:r>
            <a:r>
              <a:rPr lang="en-US" sz="1800" b="1" dirty="0">
                <a:latin typeface="Corbel"/>
                <a:cs typeface="Corbel"/>
              </a:rPr>
              <a:t>Stress Management Seekers</a:t>
            </a:r>
            <a:r>
              <a:rPr lang="en-US" sz="1800" dirty="0">
                <a:latin typeface="Corbel"/>
                <a:cs typeface="Corbel"/>
              </a:rPr>
              <a:t>: Individuals looking for tools to manage and reduce stress levels in their daily lives</a:t>
            </a:r>
          </a:p>
          <a:p>
            <a:pPr marL="355600" indent="-342900" algn="just">
              <a:lnSpc>
                <a:spcPct val="100000"/>
              </a:lnSpc>
              <a:spcBef>
                <a:spcPts val="1010"/>
              </a:spcBef>
              <a:buAutoNum type="arabicPeriod"/>
            </a:pPr>
            <a:r>
              <a:rPr lang="en-US" sz="1800" dirty="0">
                <a:latin typeface="Corbel"/>
                <a:cs typeface="Corbel"/>
              </a:rPr>
              <a:t> </a:t>
            </a:r>
            <a:r>
              <a:rPr lang="en-US" sz="1800" b="1" dirty="0">
                <a:latin typeface="Corbel"/>
                <a:cs typeface="Corbel"/>
              </a:rPr>
              <a:t>Students and Professionals</a:t>
            </a:r>
            <a:r>
              <a:rPr lang="en-US" sz="1800" dirty="0">
                <a:latin typeface="Corbel"/>
                <a:cs typeface="Corbel"/>
              </a:rPr>
              <a:t>: Students facing academic stress or professionals dealing with work-related pressure who want to monitor their mental health and enhance their coping strategies.</a:t>
            </a:r>
          </a:p>
          <a:p>
            <a:pPr marL="355600" indent="-342900" algn="just">
              <a:lnSpc>
                <a:spcPct val="100000"/>
              </a:lnSpc>
              <a:spcBef>
                <a:spcPts val="1010"/>
              </a:spcBef>
              <a:buAutoNum type="arabicPeriod"/>
            </a:pPr>
            <a:r>
              <a:rPr lang="en-US" sz="1800" b="1" dirty="0">
                <a:latin typeface="Corbel"/>
                <a:cs typeface="Corbel"/>
              </a:rPr>
              <a:t>Athletes and Performers</a:t>
            </a:r>
            <a:r>
              <a:rPr lang="en-US" sz="1800" dirty="0">
                <a:latin typeface="Corbel"/>
                <a:cs typeface="Corbel"/>
              </a:rPr>
              <a:t>: Athletes, dancers, musicians, or performers who need to manage performance anxiety and track their mental states to optimize their performance.</a:t>
            </a:r>
          </a:p>
          <a:p>
            <a:pPr marL="355600" indent="-342900" algn="just">
              <a:lnSpc>
                <a:spcPct val="100000"/>
              </a:lnSpc>
              <a:spcBef>
                <a:spcPts val="1010"/>
              </a:spcBef>
              <a:buAutoNum type="arabicPeriod"/>
            </a:pPr>
            <a:r>
              <a:rPr lang="en-US" sz="1800" b="1" dirty="0">
                <a:latin typeface="Corbel"/>
                <a:cs typeface="Corbel"/>
              </a:rPr>
              <a:t>Therapists and Mental Health Professionals</a:t>
            </a:r>
            <a:r>
              <a:rPr lang="en-US" sz="1800" dirty="0">
                <a:latin typeface="Corbel"/>
                <a:cs typeface="Corbel"/>
              </a:rPr>
              <a:t>: Mental health practitioners who can use the tracker as an additional resource to gather data and insights about their clients' mental well-being.</a:t>
            </a:r>
          </a:p>
          <a:p>
            <a:endParaRPr lang="en-IN" dirty="0"/>
          </a:p>
        </p:txBody>
      </p:sp>
    </p:spTree>
    <p:extLst>
      <p:ext uri="{BB962C8B-B14F-4D97-AF65-F5344CB8AC3E}">
        <p14:creationId xmlns:p14="http://schemas.microsoft.com/office/powerpoint/2010/main" val="283147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FD4B5-E101-B7BD-22C6-2E979E59525B}"/>
              </a:ext>
            </a:extLst>
          </p:cNvPr>
          <p:cNvSpPr txBox="1"/>
          <p:nvPr/>
        </p:nvSpPr>
        <p:spPr>
          <a:xfrm>
            <a:off x="721360" y="599440"/>
            <a:ext cx="10728960" cy="6026894"/>
          </a:xfrm>
          <a:prstGeom prst="rect">
            <a:avLst/>
          </a:prstGeom>
          <a:noFill/>
        </p:spPr>
        <p:txBody>
          <a:bodyPr wrap="square" rtlCol="0">
            <a:spAutoFit/>
          </a:bodyPr>
          <a:lstStyle/>
          <a:p>
            <a:pPr algn="just"/>
            <a:r>
              <a:rPr lang="en-IN" sz="2400" b="1" dirty="0"/>
              <a:t>SOLUTION</a:t>
            </a:r>
          </a:p>
          <a:p>
            <a:pPr algn="just"/>
            <a:endParaRPr lang="en-IN" sz="1800" b="1" dirty="0"/>
          </a:p>
          <a:p>
            <a:pPr marL="285750" indent="-285750" algn="just">
              <a:buFont typeface="Arial" panose="020B0604020202020204" pitchFamily="34" charset="0"/>
              <a:buChar char="•"/>
            </a:pPr>
            <a:r>
              <a:rPr lang="en-US" sz="1900" b="1" dirty="0">
                <a:latin typeface="Corbel" panose="020B0503020204020204" pitchFamily="34" charset="0"/>
              </a:rPr>
              <a:t>Tracking and Monitoring:</a:t>
            </a:r>
            <a:r>
              <a:rPr lang="en-US" sz="1900" dirty="0">
                <a:latin typeface="Corbel" panose="020B0503020204020204" pitchFamily="34" charset="0"/>
              </a:rPr>
              <a:t> The mental fitness tracker offers tools and functionalities to track and monitor various aspects of mental health, including mood, stress levels, sleep patterns, and activity levels. It provides a holistic view of mental well-being, allowing users to gain insights into their mental states and identify areas for improvement.</a:t>
            </a:r>
          </a:p>
          <a:p>
            <a:pPr marL="285750" indent="-285750" algn="just">
              <a:buFont typeface="Arial" panose="020B0604020202020204" pitchFamily="34" charset="0"/>
              <a:buChar char="•"/>
            </a:pPr>
            <a:r>
              <a:rPr lang="en-US" sz="1900" b="1" dirty="0">
                <a:latin typeface="Corbel" panose="020B0503020204020204" pitchFamily="34" charset="0"/>
              </a:rPr>
              <a:t>Personalized Recommendations: </a:t>
            </a:r>
            <a:r>
              <a:rPr lang="en-US" sz="1900" dirty="0">
                <a:latin typeface="Corbel" panose="020B0503020204020204" pitchFamily="34" charset="0"/>
              </a:rPr>
              <a:t>These recommendations can include stress management techniques, relaxation exercises, sleep hygiene tips, or activities tailored to the individual's needs and goals. The solution provides actionable guidance for improving mental health.</a:t>
            </a:r>
          </a:p>
          <a:p>
            <a:pPr marL="285750" indent="-285750" algn="just">
              <a:buFont typeface="Arial" panose="020B0604020202020204" pitchFamily="34" charset="0"/>
              <a:buChar char="•"/>
            </a:pPr>
            <a:r>
              <a:rPr lang="en-US" sz="1900" b="1" dirty="0">
                <a:latin typeface="Corbel" panose="020B0503020204020204" pitchFamily="34" charset="0"/>
              </a:rPr>
              <a:t>Goal Setting and Progress Tracking: </a:t>
            </a:r>
            <a:r>
              <a:rPr lang="en-US" sz="1900" dirty="0">
                <a:latin typeface="Corbel" panose="020B0503020204020204" pitchFamily="34" charset="0"/>
              </a:rPr>
              <a:t>Users can set mental health goals and track their progress over time. The mental fitness tracker allows individuals to establish achievable targets, monitor their advancements, and celebrate milestones, providing motivation and a sense of accomplishment.</a:t>
            </a:r>
          </a:p>
          <a:p>
            <a:pPr marL="285750" indent="-285750" algn="just">
              <a:buFont typeface="Arial" panose="020B0604020202020204" pitchFamily="34" charset="0"/>
              <a:buChar char="•"/>
            </a:pPr>
            <a:r>
              <a:rPr lang="en-US" sz="1900" b="1" dirty="0">
                <a:latin typeface="Corbel" panose="020B0503020204020204" pitchFamily="34" charset="0"/>
              </a:rPr>
              <a:t>Education and Resources: </a:t>
            </a:r>
            <a:r>
              <a:rPr lang="en-US" sz="1900" dirty="0">
                <a:latin typeface="Corbel" panose="020B0503020204020204" pitchFamily="34" charset="0"/>
              </a:rPr>
              <a:t>The solution may include educational content, articles, or resources related to mental health and well-being. Users can access information on self-care practices, stress reduction strategies, mindfulness techniques, and other resources to enhance their mental fitness journey.</a:t>
            </a:r>
          </a:p>
          <a:p>
            <a:pPr marL="285750" indent="-285750" algn="just">
              <a:buFont typeface="Arial" panose="020B0604020202020204" pitchFamily="34" charset="0"/>
              <a:buChar char="•"/>
            </a:pPr>
            <a:r>
              <a:rPr lang="en-US" sz="1900" b="1" dirty="0">
                <a:latin typeface="Corbel" panose="020B0503020204020204" pitchFamily="34" charset="0"/>
              </a:rPr>
              <a:t>Integration with Professional Support: </a:t>
            </a:r>
            <a:r>
              <a:rPr lang="en-US" sz="1900" dirty="0">
                <a:latin typeface="Corbel" panose="020B0503020204020204" pitchFamily="34" charset="0"/>
              </a:rPr>
              <a:t>The mental fitness tracker can integrate with mental health professionals, providing access to resources, helplines, or seamless connectivity to teletherapy platforms. This integration bridges the gap between self-monitoring and professional support, ensuring users can seek help when needed.</a:t>
            </a:r>
            <a:endParaRPr lang="en-IN" sz="1900" dirty="0">
              <a:latin typeface="Corbel" panose="020B0503020204020204" pitchFamily="34" charset="0"/>
            </a:endParaRPr>
          </a:p>
          <a:p>
            <a:endParaRPr lang="en-IN" dirty="0"/>
          </a:p>
        </p:txBody>
      </p:sp>
    </p:spTree>
    <p:extLst>
      <p:ext uri="{BB962C8B-B14F-4D97-AF65-F5344CB8AC3E}">
        <p14:creationId xmlns:p14="http://schemas.microsoft.com/office/powerpoint/2010/main" val="240888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3FEFDA-D7D8-E37E-C991-74B212272F49}"/>
              </a:ext>
            </a:extLst>
          </p:cNvPr>
          <p:cNvSpPr txBox="1"/>
          <p:nvPr/>
        </p:nvSpPr>
        <p:spPr>
          <a:xfrm>
            <a:off x="975360" y="680720"/>
            <a:ext cx="10312400" cy="6001643"/>
          </a:xfrm>
          <a:prstGeom prst="rect">
            <a:avLst/>
          </a:prstGeom>
          <a:noFill/>
        </p:spPr>
        <p:txBody>
          <a:bodyPr wrap="square" rtlCol="0">
            <a:spAutoFit/>
          </a:bodyPr>
          <a:lstStyle/>
          <a:p>
            <a:r>
              <a:rPr lang="en-IN" sz="2400" b="1" dirty="0"/>
              <a:t>VALUE PREPOSITION</a:t>
            </a:r>
          </a:p>
          <a:p>
            <a:endParaRPr lang="en-IN" sz="1800" b="1" dirty="0"/>
          </a:p>
          <a:p>
            <a:pPr marL="285750" indent="-285750" algn="just">
              <a:buFont typeface="Arial" panose="020B0604020202020204" pitchFamily="34" charset="0"/>
              <a:buChar char="•"/>
            </a:pPr>
            <a:r>
              <a:rPr lang="en-US" sz="1800" b="1" dirty="0">
                <a:latin typeface="Corbel" panose="020B0503020204020204" pitchFamily="34" charset="0"/>
              </a:rPr>
              <a:t>Proactive Mental Health Management</a:t>
            </a:r>
            <a:r>
              <a:rPr lang="en-US" sz="1800" dirty="0">
                <a:latin typeface="Corbel" panose="020B0503020204020204" pitchFamily="34" charset="0"/>
              </a:rPr>
              <a:t>: </a:t>
            </a:r>
            <a:r>
              <a:rPr lang="en-US" dirty="0">
                <a:latin typeface="Corbel" panose="020B0503020204020204" pitchFamily="34" charset="0"/>
              </a:rPr>
              <a:t>It</a:t>
            </a:r>
            <a:r>
              <a:rPr lang="en-US" sz="1800" dirty="0">
                <a:latin typeface="Corbel" panose="020B0503020204020204" pitchFamily="34" charset="0"/>
              </a:rPr>
              <a:t> providing tools for tracking, insights, and recommendations, the solution enables users to proactively address their mental well-being and make informed decisions to improve their overall quality of life.</a:t>
            </a:r>
          </a:p>
          <a:p>
            <a:pPr marL="285750" indent="-285750" algn="just">
              <a:buFont typeface="Arial" panose="020B0604020202020204" pitchFamily="34" charset="0"/>
              <a:buChar char="•"/>
            </a:pPr>
            <a:r>
              <a:rPr lang="en-US" sz="1800" b="1" dirty="0">
                <a:latin typeface="Corbel" panose="020B0503020204020204" pitchFamily="34" charset="0"/>
              </a:rPr>
              <a:t>Increased Self-Awareness</a:t>
            </a:r>
            <a:r>
              <a:rPr lang="en-US" sz="1800" dirty="0">
                <a:latin typeface="Corbel" panose="020B0503020204020204" pitchFamily="34" charset="0"/>
              </a:rPr>
              <a:t>: Through continuous tracking and monitoring, the mental fitness tracker enhances self-awareness. Users gain insights into their mood patterns, stress triggers, and sleep quality, enabling them to recognize and understand their emotional states better. </a:t>
            </a:r>
          </a:p>
          <a:p>
            <a:pPr marL="285750" indent="-285750" algn="just">
              <a:buFont typeface="Arial" panose="020B0604020202020204" pitchFamily="34" charset="0"/>
              <a:buChar char="•"/>
            </a:pPr>
            <a:r>
              <a:rPr lang="en-US" sz="1800" b="1" dirty="0">
                <a:latin typeface="Corbel" panose="020B0503020204020204" pitchFamily="34" charset="0"/>
              </a:rPr>
              <a:t>Personalized Support and Guidance</a:t>
            </a:r>
            <a:r>
              <a:rPr lang="en-US" sz="1800" dirty="0">
                <a:latin typeface="Corbel" panose="020B0503020204020204" pitchFamily="34" charset="0"/>
              </a:rPr>
              <a:t>: The solution delivers personalized recommendations and resources based on the user's specific needs and goals. By tailoring the guidance to each individual, the mental fitness tracker provides relevant and actionable support, helping users make tangible progress in their mental well-being journey.</a:t>
            </a:r>
          </a:p>
          <a:p>
            <a:pPr marL="285750" indent="-285750" algn="just">
              <a:buFont typeface="Arial" panose="020B0604020202020204" pitchFamily="34" charset="0"/>
              <a:buChar char="•"/>
            </a:pPr>
            <a:r>
              <a:rPr lang="en-US" sz="1800" b="1" dirty="0">
                <a:latin typeface="Corbel" panose="020B0503020204020204" pitchFamily="34" charset="0"/>
              </a:rPr>
              <a:t>Empowerment and Engagement</a:t>
            </a:r>
            <a:r>
              <a:rPr lang="en-US" sz="1800" dirty="0">
                <a:latin typeface="Corbel" panose="020B0503020204020204" pitchFamily="34" charset="0"/>
              </a:rPr>
              <a:t>: The mental fitness tracker encourages users to actively engage in self-care and mental health management. By setting goals, tracking progress, and celebrating achievements, the solution empowers individuals, promoting a sense of control, motivation, and accountability in their pursuit of better mental health.</a:t>
            </a:r>
          </a:p>
          <a:p>
            <a:pPr marL="285750" indent="-285750" algn="just">
              <a:buFont typeface="Arial" panose="020B0604020202020204" pitchFamily="34" charset="0"/>
              <a:buChar char="•"/>
            </a:pPr>
            <a:r>
              <a:rPr lang="en-US" sz="1800" b="1" dirty="0">
                <a:latin typeface="Corbel" panose="020B0503020204020204" pitchFamily="34" charset="0"/>
              </a:rPr>
              <a:t>Convenience and Accessibility</a:t>
            </a:r>
            <a:r>
              <a:rPr lang="en-US" sz="1800" dirty="0">
                <a:latin typeface="Corbel" panose="020B0503020204020204" pitchFamily="34" charset="0"/>
              </a:rPr>
              <a:t>: The digital nature of the mental fitness tracker makes it easily accessible to users at their convenience. It can be accessed through smartphones, tablets, or web platforms, allowing individuals to monitor and engage with their mental well-being anytime, anywhere.</a:t>
            </a:r>
            <a:endParaRPr lang="en-IN" sz="1800" dirty="0">
              <a:latin typeface="Corbel" panose="020B0503020204020204" pitchFamily="34" charset="0"/>
            </a:endParaRPr>
          </a:p>
          <a:p>
            <a:endParaRPr lang="en-IN" sz="1800" b="1" dirty="0"/>
          </a:p>
          <a:p>
            <a:endParaRPr lang="en-IN" dirty="0"/>
          </a:p>
        </p:txBody>
      </p:sp>
    </p:spTree>
    <p:extLst>
      <p:ext uri="{BB962C8B-B14F-4D97-AF65-F5344CB8AC3E}">
        <p14:creationId xmlns:p14="http://schemas.microsoft.com/office/powerpoint/2010/main" val="267896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B60B8-8A16-4126-0497-7673DFFD6BD3}"/>
              </a:ext>
            </a:extLst>
          </p:cNvPr>
          <p:cNvSpPr txBox="1"/>
          <p:nvPr/>
        </p:nvSpPr>
        <p:spPr>
          <a:xfrm>
            <a:off x="802640" y="1183025"/>
            <a:ext cx="10678160" cy="5293757"/>
          </a:xfrm>
          <a:prstGeom prst="rect">
            <a:avLst/>
          </a:prstGeom>
          <a:noFill/>
        </p:spPr>
        <p:txBody>
          <a:bodyPr wrap="square" rtlCol="0">
            <a:spAutoFit/>
          </a:bodyPr>
          <a:lstStyle/>
          <a:p>
            <a:pPr marL="285750" indent="-285750" algn="just">
              <a:buFont typeface="Wingdings" panose="05000000000000000000" pitchFamily="2" charset="2"/>
              <a:buChar char="v"/>
            </a:pPr>
            <a:r>
              <a:rPr lang="en-US" sz="2000" b="1" i="0" dirty="0">
                <a:effectLst/>
                <a:latin typeface="Söhne"/>
              </a:rPr>
              <a:t>Mood tracking:</a:t>
            </a:r>
            <a:r>
              <a:rPr lang="en-US" sz="2000" b="0" i="0" dirty="0">
                <a:effectLst/>
                <a:latin typeface="Söhne"/>
              </a:rPr>
              <a:t> Include a feature where you can record and track your mood throughout the day. You can use a scale or a range of emotions to rate your mood, allowing you to identify patterns and triggers.</a:t>
            </a:r>
          </a:p>
          <a:p>
            <a:pPr marL="285750" indent="-285750" algn="just">
              <a:buFont typeface="Wingdings" panose="05000000000000000000" pitchFamily="2" charset="2"/>
              <a:buChar char="v"/>
            </a:pPr>
            <a:r>
              <a:rPr lang="en-US" sz="2000" b="1" i="0" dirty="0">
                <a:effectLst/>
                <a:latin typeface="Söhne"/>
              </a:rPr>
              <a:t>Stress level assessment:</a:t>
            </a:r>
            <a:r>
              <a:rPr lang="en-US" sz="2000" b="0" i="0" dirty="0">
                <a:effectLst/>
                <a:latin typeface="Söhne"/>
              </a:rPr>
              <a:t> Develop a feature that enables you to assess and track your stress levels. You can use a rating scale or a visual representation to record your stress levels at different times of the day or in response to specific events.</a:t>
            </a:r>
          </a:p>
          <a:p>
            <a:pPr marL="285750" indent="-285750" algn="just">
              <a:buFont typeface="Wingdings" panose="05000000000000000000" pitchFamily="2" charset="2"/>
              <a:buChar char="v"/>
            </a:pPr>
            <a:r>
              <a:rPr lang="en-US" sz="2000" b="1" i="0" dirty="0">
                <a:effectLst/>
                <a:latin typeface="Söhne"/>
              </a:rPr>
              <a:t>Goal setting and progress tracking:</a:t>
            </a:r>
            <a:r>
              <a:rPr lang="en-US" sz="2000" b="0" i="0" dirty="0">
                <a:effectLst/>
                <a:latin typeface="Söhne"/>
              </a:rPr>
              <a:t> Allow users to set specific mental health goals and track their progress over time. This can include goals related to meditation, exercise, sleep, self-care, or any other aspect of mental fitness you want to focus on.</a:t>
            </a:r>
          </a:p>
          <a:p>
            <a:pPr marL="285750" indent="-285750" algn="just">
              <a:buFont typeface="Wingdings" panose="05000000000000000000" pitchFamily="2" charset="2"/>
              <a:buChar char="v"/>
            </a:pPr>
            <a:r>
              <a:rPr lang="en-US" sz="2000" b="1" i="0" dirty="0">
                <a:effectLst/>
                <a:latin typeface="Söhne"/>
              </a:rPr>
              <a:t>Physical health integration:</a:t>
            </a:r>
            <a:r>
              <a:rPr lang="en-US" sz="2000" b="0" i="0" dirty="0">
                <a:effectLst/>
                <a:latin typeface="Söhne"/>
              </a:rPr>
              <a:t> Consider integrating data from fitness trackers or health apps to correlate your mental fitness with physical health metrics. For example, tracking your sleep quality, steps taken, heart rate, or nutrition can provide insights into how they affect your mental well-being.</a:t>
            </a:r>
          </a:p>
          <a:p>
            <a:pPr marL="285750" indent="-285750" algn="just">
              <a:buFont typeface="Wingdings" panose="05000000000000000000" pitchFamily="2" charset="2"/>
              <a:buChar char="v"/>
            </a:pPr>
            <a:r>
              <a:rPr lang="en-US" sz="2000" b="1" i="0" dirty="0">
                <a:effectLst/>
                <a:latin typeface="Söhne"/>
              </a:rPr>
              <a:t>Community and support:</a:t>
            </a:r>
            <a:r>
              <a:rPr lang="en-US" sz="2000" b="0" i="0" dirty="0">
                <a:effectLst/>
                <a:latin typeface="Söhne"/>
              </a:rPr>
              <a:t> Incorporate features that allow you to connect with a community of like-minded individuals. This can include forums, chat groups, or the ability to share your progress and experiences with others. Peer support can be a valuable aspect of improving mental well-being.</a:t>
            </a:r>
          </a:p>
          <a:p>
            <a:endParaRPr lang="en-IN" dirty="0"/>
          </a:p>
        </p:txBody>
      </p:sp>
      <p:sp>
        <p:nvSpPr>
          <p:cNvPr id="3" name="TextBox 2">
            <a:extLst>
              <a:ext uri="{FF2B5EF4-FFF2-40B4-BE49-F238E27FC236}">
                <a16:creationId xmlns:a16="http://schemas.microsoft.com/office/drawing/2014/main" id="{FF96D4F6-3E62-AE65-88B8-FC5D6DB38CF3}"/>
              </a:ext>
            </a:extLst>
          </p:cNvPr>
          <p:cNvSpPr txBox="1"/>
          <p:nvPr/>
        </p:nvSpPr>
        <p:spPr>
          <a:xfrm>
            <a:off x="802640" y="721360"/>
            <a:ext cx="9377680" cy="461665"/>
          </a:xfrm>
          <a:prstGeom prst="rect">
            <a:avLst/>
          </a:prstGeom>
          <a:noFill/>
        </p:spPr>
        <p:txBody>
          <a:bodyPr wrap="square" rtlCol="0">
            <a:spAutoFit/>
          </a:bodyPr>
          <a:lstStyle/>
          <a:p>
            <a:r>
              <a:rPr lang="en-IN" sz="2400" b="1" dirty="0">
                <a:latin typeface="Corbel"/>
                <a:cs typeface="Corbel"/>
              </a:rPr>
              <a:t>CUSTOM UPDATES IN MENTAL FITNESS TRACKER </a:t>
            </a:r>
            <a:endParaRPr lang="en-IN" sz="2400" b="1" dirty="0"/>
          </a:p>
        </p:txBody>
      </p:sp>
    </p:spTree>
    <p:extLst>
      <p:ext uri="{BB962C8B-B14F-4D97-AF65-F5344CB8AC3E}">
        <p14:creationId xmlns:p14="http://schemas.microsoft.com/office/powerpoint/2010/main" val="31843332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1670</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Corbel</vt:lpstr>
      <vt:lpstr>Garamond</vt:lpstr>
      <vt:lpstr>Google Sans</vt:lpstr>
      <vt:lpstr>Söhne</vt:lpstr>
      <vt:lpstr>Trebuchet MS</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Srujana Munduri</dc:creator>
  <cp:lastModifiedBy>Lakshmi Srujana Munduri</cp:lastModifiedBy>
  <cp:revision>5</cp:revision>
  <dcterms:created xsi:type="dcterms:W3CDTF">2023-07-22T02:32:50Z</dcterms:created>
  <dcterms:modified xsi:type="dcterms:W3CDTF">2023-07-23T07:04:45Z</dcterms:modified>
</cp:coreProperties>
</file>