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6" roundtripDataSignature="AMtx7miyvJifes2y5W6hOtNIGQslvW5n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703ca4a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703ca4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6e51c3c72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6e51c3c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6e51c3c72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6e51c3c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6e51c3c72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6e51c3c7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6e51c3c72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6e51c3c7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://localhost:8888/notebooks/Tejaswini_Jaladurgam_HW1%20(1).ipynb?#pp_var_880839017250650878" TargetMode="External"/><Relationship Id="rId10" Type="http://schemas.openxmlformats.org/officeDocument/2006/relationships/hyperlink" Target="http://localhost:8888/notebooks/Tejaswini_Jaladurgam_HW1%20(1).ipynb?#pp_var_-5188562541624199410" TargetMode="External"/><Relationship Id="rId13" Type="http://schemas.openxmlformats.org/officeDocument/2006/relationships/hyperlink" Target="http://localhost:8888/notebooks/Tejaswini_Jaladurgam_HW1%20(1).ipynb?#pp_var_-8424100442224471926" TargetMode="External"/><Relationship Id="rId12" Type="http://schemas.openxmlformats.org/officeDocument/2006/relationships/hyperlink" Target="http://localhost:8888/notebooks/Tejaswini_Jaladurgam_HW1%20(1).ipynb?#pp_var_2298370855255092097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8888/notebooks/Tejaswini_Jaladurgam_HW1%20(1).ipynb?#pp_var_5058776846465554871" TargetMode="External"/><Relationship Id="rId4" Type="http://schemas.openxmlformats.org/officeDocument/2006/relationships/hyperlink" Target="http://localhost:8888/notebooks/Tejaswini_Jaladurgam_HW1%20(1).ipynb?#pp_var_6386913689828159292" TargetMode="External"/><Relationship Id="rId9" Type="http://schemas.openxmlformats.org/officeDocument/2006/relationships/hyperlink" Target="http://localhost:8888/notebooks/Tejaswini_Jaladurgam_HW1%20(1).ipynb?#pp_var_5268009691099074136" TargetMode="External"/><Relationship Id="rId15" Type="http://schemas.openxmlformats.org/officeDocument/2006/relationships/hyperlink" Target="http://localhost:8888/notebooks/Tejaswini_Jaladurgam_HW1%20(1).ipynb?#pp_var_-6452895153909784420" TargetMode="External"/><Relationship Id="rId14" Type="http://schemas.openxmlformats.org/officeDocument/2006/relationships/hyperlink" Target="http://localhost:8888/notebooks/Tejaswini_Jaladurgam_HW1%20(1).ipynb?#pp_var_-6177365673616928116" TargetMode="External"/><Relationship Id="rId17" Type="http://schemas.openxmlformats.org/officeDocument/2006/relationships/hyperlink" Target="http://localhost:8888/notebooks/Tejaswini_Jaladurgam_HW1%20(1).ipynb?#pp_var_3077519175406804615" TargetMode="External"/><Relationship Id="rId16" Type="http://schemas.openxmlformats.org/officeDocument/2006/relationships/hyperlink" Target="http://localhost:8888/notebooks/Tejaswini_Jaladurgam_HW1%20(1).ipynb?#pp_var_-7736030522282924356" TargetMode="External"/><Relationship Id="rId5" Type="http://schemas.openxmlformats.org/officeDocument/2006/relationships/hyperlink" Target="http://localhost:8888/notebooks/Tejaswini_Jaladurgam_HW1%20(1).ipynb?#pp_var_3979872863058222330" TargetMode="External"/><Relationship Id="rId6" Type="http://schemas.openxmlformats.org/officeDocument/2006/relationships/hyperlink" Target="http://localhost:8888/notebooks/Tejaswini_Jaladurgam_HW1%20(1).ipynb?#pp_var_-3145631155788903967" TargetMode="External"/><Relationship Id="rId7" Type="http://schemas.openxmlformats.org/officeDocument/2006/relationships/hyperlink" Target="http://localhost:8888/notebooks/Tejaswini_Jaladurgam_HW1%20(1).ipynb?#pp_var_5384747756283804342" TargetMode="External"/><Relationship Id="rId8" Type="http://schemas.openxmlformats.org/officeDocument/2006/relationships/hyperlink" Target="http://localhost:8888/notebooks/Tejaswini_Jaladurgam_HW1%20(1).ipynb?#pp_var_-406628289960524064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703ca4a8f_0_0"/>
          <p:cNvSpPr txBox="1"/>
          <p:nvPr>
            <p:ph type="title"/>
          </p:nvPr>
        </p:nvSpPr>
        <p:spPr>
          <a:xfrm>
            <a:off x="305925" y="1148723"/>
            <a:ext cx="8229600" cy="330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and Visualization of Baltimore 911 Dataset</a:t>
            </a:r>
            <a:endParaRPr/>
          </a:p>
        </p:txBody>
      </p:sp>
      <p:sp>
        <p:nvSpPr>
          <p:cNvPr id="85" name="Google Shape;85;g30703ca4a8f_0_0"/>
          <p:cNvSpPr txBox="1"/>
          <p:nvPr/>
        </p:nvSpPr>
        <p:spPr>
          <a:xfrm>
            <a:off x="4941600" y="5311575"/>
            <a:ext cx="42024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Tejaswini Jaladurgam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Crime Incidents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Monthly Crime Incidents</a:t>
            </a:r>
            <a:endParaRPr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34039"/>
            <a:ext cx="7315200" cy="427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Trends Observations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Crime incidents tend to rise during the summer months (June-August).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might correlate with outdoor activities, school vacations, or increased gatherings.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Incidents by Day of the Week</a:t>
            </a:r>
            <a:endParaRPr/>
          </a:p>
        </p:txBody>
      </p:sp>
      <p:sp>
        <p:nvSpPr>
          <p:cNvPr id="157" name="Google Shape;157;p8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Day of the Week Crime Trends</a:t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390" y="1417638"/>
            <a:ext cx="5761219" cy="4122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of the Week Observations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Crimes often increase as the weekend approaches, with Fridays and Saturdays seeing the highest number of incidents reported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pattern suggests that weekends may bring more social activity and gatherings, potentially leading to a higher risk of crimes.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Type Distribution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988142" y="5303838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Distribution of Crime Types</a:t>
            </a:r>
            <a:endParaRPr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663" y="1474566"/>
            <a:ext cx="7804158" cy="3772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Type Analysis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most common crimes are burglary, larceny, and robbery.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types of crimes are frequently reported across the dataset, accounting for a large portion of criminal activity in Baltimore.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Type Insights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common crime types reported in Baltimore include: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Burglary, larceny, and robbery dominate the statistics.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Variability in crime types is observed seasonally and temporally.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types are associated with certain times of day and locations.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Crime Types Over </a:t>
            </a:r>
            <a:r>
              <a:rPr lang="en-US"/>
              <a:t>Times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Crime Type Variability Over Years</a:t>
            </a:r>
            <a:endParaRPr/>
          </a:p>
        </p:txBody>
      </p:sp>
      <p:pic>
        <p:nvPicPr>
          <p:cNvPr id="190" name="Google Shape;1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850" y="1619025"/>
            <a:ext cx="6727700" cy="34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Year-to-Year Insights</a:t>
            </a: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457200" y="1259751"/>
            <a:ext cx="8229600" cy="48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year-to-year distribution of crime types reveals significant fluctuations in overall crime rates, indicating periods of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criminal activity.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Certain crime types show varying trends across different years, influenced by socio-economic factors, public policy changes, or community engagement initiatives.</a:t>
            </a:r>
            <a:endParaRPr/>
          </a:p>
          <a:p>
            <a:pPr indent="0" lvl="0" marL="0" marR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Understanding these yearly variations helps law enforcement agencies assess the effectiveness of strategies and adapt resource allocation accordingly.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Recommendation: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Focus on proactive strategies during years with notable increases in crime rates, particularly for specific crime types that show persistent growth.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Month-to-Month Crime Type Distribution</a:t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914400" y="5431787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Month-to-Month Crime Type Distribution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13" y="1722413"/>
            <a:ext cx="7469373" cy="37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dataset contains 292761 crime records in Baltimore with 16 features.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data includes columns like CrimeDate, CrimeTime, Location, Description, and others.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This project explores trends, distributions, and crime patterns to </a:t>
            </a:r>
            <a:r>
              <a:rPr lang="en-US"/>
              <a:t>to generate practical insights.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Month-to-Month Insights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457200" y="1321201"/>
            <a:ext cx="8229600" cy="4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month-to-month distribution of crime types shows variations in crime frequency across different months.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Certain crimes increase during specific months, correlating with seasonal activities.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Understanding these patterns can guide resource allocation and crime prevention strategies.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Recommendation: </a:t>
            </a:r>
            <a:r>
              <a:rPr lang="en-US"/>
              <a:t>Focus on crime types that peak in summer months.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Day-to-Day Crime Type Distribution</a:t>
            </a:r>
            <a:endParaRPr/>
          </a:p>
        </p:txBody>
      </p:sp>
      <p:sp>
        <p:nvSpPr>
          <p:cNvPr id="215" name="Google Shape;215;p17"/>
          <p:cNvSpPr txBox="1"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Day-to-Day Crime Type Distribution</a:t>
            </a:r>
            <a:endParaRPr/>
          </a:p>
        </p:txBody>
      </p:sp>
      <p:pic>
        <p:nvPicPr>
          <p:cNvPr id="216" name="Google Shape;2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950" y="1775613"/>
            <a:ext cx="6366618" cy="3306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Day-to-Day Insights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457200" y="1417650"/>
            <a:ext cx="8229600" cy="4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The day-to-day distribution of crime types indicates variations in crime frequency throughout the week.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</a:t>
            </a:r>
            <a:r>
              <a:rPr lang="en-US"/>
              <a:t>Certain crime types are more common on weekends compared to weekdays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• Understanding these patterns aids in scheduling police patrols effectively.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Recommendation: </a:t>
            </a:r>
            <a:r>
              <a:rPr lang="en-US"/>
              <a:t>Increase patrols during high-crime days, particularly Fridays and Saturdays.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Analysis Dashboard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graph shows the temporal trends of crime incidents across various months and years.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Trends Graph</a:t>
            </a:r>
            <a:endParaRPr/>
          </a:p>
        </p:txBody>
      </p:sp>
      <p:pic>
        <p:nvPicPr>
          <p:cNvPr descr="WhatsApp Image 2024-09-30 at 01.23.59_f8dd4047.jpg"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24350"/>
            <a:ext cx="7924800" cy="358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717755" y="5209075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Temporal Trends Graph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Analysis Dashboard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following graph displays the spatial distribution of crime incidents across Baltimore.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Distribution Graph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Spatial Distribution Graph</a:t>
            </a:r>
            <a:endParaRPr/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50" y="1417650"/>
            <a:ext cx="6928676" cy="36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10 Crime Locations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914400" y="5440362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Crime Hotspots</a:t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70050"/>
            <a:ext cx="7315200" cy="38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Hotspot Analysis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Certain locations like 1500 </a:t>
            </a:r>
            <a:r>
              <a:rPr lang="en-US"/>
              <a:t>Russell</a:t>
            </a:r>
            <a:r>
              <a:rPr lang="en-US"/>
              <a:t> Street, 3500 Boston Street are identified as crime hotspots based on incident frequency.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Focusing resources on these areas can enhance public safety.</a:t>
            </a:r>
            <a:endParaRPr/>
          </a:p>
          <a:p>
            <a:pPr indent="-342900" lvl="0" marL="342900" rtl="0" algn="l">
              <a:spcBef>
                <a:spcPts val="19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High crime areas may require additional community programs.</a:t>
            </a:r>
            <a:endParaRPr/>
          </a:p>
          <a:p>
            <a:pPr indent="-342900" lvl="0" marL="342900" rtl="0" algn="l">
              <a:spcBef>
                <a:spcPts val="19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Understanding local factors can inform strategies.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Insights for Hotspots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peak crime times can help in resource allocation.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Crimes are more likely to occur during late-night hours.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Focusing patrols during these times can prevent incidents.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Data-driven strategies enhance police effectiveness.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6e51c3c72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Attributes </a:t>
            </a:r>
            <a:endParaRPr/>
          </a:p>
        </p:txBody>
      </p:sp>
      <p:pic>
        <p:nvPicPr>
          <p:cNvPr id="97" name="Google Shape;97;g306e51c3c72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625" y="1545500"/>
            <a:ext cx="5619750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06e51c3c72_0_17"/>
          <p:cNvSpPr txBox="1"/>
          <p:nvPr/>
        </p:nvSpPr>
        <p:spPr>
          <a:xfrm>
            <a:off x="1229025" y="4117250"/>
            <a:ext cx="442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Conclusions and Recommendations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Based on the analysis of the Baltimore 911 dataset, we can conclude the following: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Crime incidents are more frequent in the summer months and on weekends.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Targeted interventions are needed for burglary and larceny.</a:t>
            </a:r>
            <a:endParaRPr/>
          </a:p>
          <a:p>
            <a:pPr indent="-342900" lvl="0" marL="342900" rtl="0" algn="l"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Utilizing data insights can guide resource deployment effectively.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6e51c3c72_0_57"/>
          <p:cNvSpPr txBox="1"/>
          <p:nvPr>
            <p:ph idx="1" type="body"/>
          </p:nvPr>
        </p:nvSpPr>
        <p:spPr>
          <a:xfrm>
            <a:off x="242150" y="309700"/>
            <a:ext cx="8229600" cy="552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A.</a:t>
            </a:r>
            <a:r>
              <a:rPr lang="en-US" sz="2100"/>
              <a:t>Numeric attributes are :</a:t>
            </a:r>
            <a:br>
              <a:rPr lang="en-US" sz="2100"/>
            </a:br>
            <a:r>
              <a:rPr lang="en-US" sz="2100"/>
              <a:t>1.      </a:t>
            </a:r>
            <a:r>
              <a:rPr lang="en-US" sz="2100">
                <a:highlight>
                  <a:srgbClr val="FFFFFF"/>
                </a:highlight>
                <a:uFill>
                  <a:noFill/>
                </a:uFill>
                <a:hlinkClick r:id="rId3"/>
              </a:rPr>
              <a:t>Longitud</a:t>
            </a:r>
            <a:r>
              <a:rPr lang="en-US" sz="2100"/>
              <a:t>e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2.      </a:t>
            </a:r>
            <a:r>
              <a:rPr lang="en-US" sz="2100">
                <a:highlight>
                  <a:srgbClr val="FFFFFF"/>
                </a:highlight>
                <a:uFill>
                  <a:noFill/>
                </a:uFill>
                <a:hlinkClick r:id="rId4"/>
              </a:rPr>
              <a:t>Latitude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B.Categorical Attributes are :</a:t>
            </a:r>
            <a:endParaRPr sz="2100"/>
          </a:p>
          <a:p>
            <a:pPr indent="-358775" lvl="0" marL="457200" rtl="0" algn="l">
              <a:spcBef>
                <a:spcPts val="36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5"/>
              </a:rPr>
              <a:t>Description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6"/>
              </a:rPr>
              <a:t>Inside/Outside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7"/>
              </a:rPr>
              <a:t>Weapon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8"/>
              </a:rPr>
              <a:t>District</a:t>
            </a:r>
            <a:endParaRPr sz="210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9"/>
              </a:rPr>
              <a:t>vri_name</a:t>
            </a:r>
            <a:r>
              <a:rPr lang="en-US" sz="2100"/>
              <a:t>  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0"/>
              </a:rPr>
              <a:t>Total Incidents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C.Discrete Attributes are:</a:t>
            </a:r>
            <a:endParaRPr sz="2100"/>
          </a:p>
          <a:p>
            <a:pPr indent="-358775" lvl="0" marL="457200" rtl="0" algn="l">
              <a:spcBef>
                <a:spcPts val="36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1"/>
              </a:rPr>
              <a:t>CrimeCode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2"/>
              </a:rPr>
              <a:t>Location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3"/>
              </a:rPr>
              <a:t>Post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4"/>
              </a:rPr>
              <a:t>Neighborhood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5"/>
              </a:rPr>
              <a:t>Premise</a:t>
            </a:r>
            <a:endParaRPr sz="2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/>
              <a:t>D.Temporal Attributes are :</a:t>
            </a:r>
            <a:endParaRPr sz="2100"/>
          </a:p>
          <a:p>
            <a:pPr indent="-358775" lvl="0" marL="457200" rtl="0" algn="l">
              <a:spcBef>
                <a:spcPts val="36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6"/>
              </a:rPr>
              <a:t>CrimeDate</a:t>
            </a:r>
            <a:endParaRPr sz="2100"/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SzPts val="2050"/>
              <a:buFont typeface="Calibri"/>
              <a:buAutoNum type="arabicPeriod"/>
            </a:pPr>
            <a:r>
              <a:rPr lang="en-US" sz="2050">
                <a:highlight>
                  <a:srgbClr val="FFFFFF"/>
                </a:highlight>
                <a:uFill>
                  <a:noFill/>
                </a:uFill>
                <a:hlinkClick r:id="rId17"/>
              </a:rPr>
              <a:t>CrimeTime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6e51c3c72_0_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minimum,maximum of the Attributes </a:t>
            </a:r>
            <a:endParaRPr/>
          </a:p>
        </p:txBody>
      </p:sp>
      <p:pic>
        <p:nvPicPr>
          <p:cNvPr id="109" name="Google Shape;109;g306e51c3c72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0" y="1669163"/>
            <a:ext cx="4838675" cy="22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06e51c3c72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50" y="4178725"/>
            <a:ext cx="4948976" cy="181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06e51c3c72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246" y="1794775"/>
            <a:ext cx="3267954" cy="18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6e51c3c72_0_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Arial"/>
                <a:ea typeface="Arial"/>
                <a:cs typeface="Arial"/>
                <a:sym typeface="Arial"/>
              </a:rPr>
              <a:t>Top 3 Discrete Values with distinct value count</a:t>
            </a:r>
            <a:endParaRPr/>
          </a:p>
        </p:txBody>
      </p:sp>
      <p:sp>
        <p:nvSpPr>
          <p:cNvPr id="117" name="Google Shape;117;g306e51c3c72_0_49"/>
          <p:cNvSpPr txBox="1"/>
          <p:nvPr>
            <p:ph idx="1" type="body"/>
          </p:nvPr>
        </p:nvSpPr>
        <p:spPr>
          <a:xfrm>
            <a:off x="457200" y="1812800"/>
            <a:ext cx="8229600" cy="44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1.Location</a:t>
            </a:r>
            <a:endParaRPr b="1"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 = 27064</a:t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Count(%) = 9.3%</a:t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2.Crime Date</a:t>
            </a:r>
            <a:endParaRPr b="1"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 = 2300</a:t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Count(%) = 0.8%</a:t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3.Crime Time</a:t>
            </a:r>
            <a:endParaRPr b="1"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 = 1475</a:t>
            </a:r>
            <a:endParaRPr sz="18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Distinct Value Count(%) = 0.5%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 Observations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26425" y="3137100"/>
            <a:ext cx="8453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0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4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There is 18.5% of  rows with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Ensuring data completeness is critical for accurate insights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400" y="1509825"/>
            <a:ext cx="5073450" cy="27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Yearly Crime Incidents</a:t>
            </a:r>
            <a:endParaRPr/>
          </a:p>
        </p:txBody>
      </p:sp>
      <p:pic>
        <p:nvPicPr>
          <p:cNvPr descr="yearly_crime.png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058" y="1193058"/>
            <a:ext cx="68580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835742" y="5079258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Figure: Yearly Crime Incidents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0520" y="1094472"/>
            <a:ext cx="6725643" cy="4311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Yearly Trends Observations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observe fluctuations in the number of crimes over the years.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significant rise in crime is noted in specific years, </a:t>
            </a:r>
            <a:r>
              <a:rPr lang="en-US"/>
              <a:t>suggesting that factors like changes in the economy or policies may have had an impact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Quantum-Entangler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0x01010061290CD43178C74893A20393A3C55EC8</vt:lpwstr>
  </property>
</Properties>
</file>