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0" r:id="rId5"/>
    <p:sldId id="261" r:id="rId6"/>
    <p:sldId id="259" r:id="rId7"/>
    <p:sldId id="270" r:id="rId8"/>
    <p:sldId id="272" r:id="rId9"/>
    <p:sldId id="271" r:id="rId10"/>
    <p:sldId id="282" r:id="rId11"/>
    <p:sldId id="281" r:id="rId12"/>
    <p:sldId id="284" r:id="rId13"/>
    <p:sldId id="280" r:id="rId14"/>
    <p:sldId id="279" r:id="rId15"/>
    <p:sldId id="278" r:id="rId16"/>
    <p:sldId id="285" r:id="rId17"/>
    <p:sldId id="286" r:id="rId18"/>
    <p:sldId id="292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>
        <p:scale>
          <a:sx n="75" d="100"/>
          <a:sy n="75" d="100"/>
        </p:scale>
        <p:origin x="63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wini Kavuri" userId="4cf4d361946e8395" providerId="LiveId" clId="{4441B8C9-7E97-48A4-8BE7-DA77250B7DF0}"/>
    <pc:docChg chg="modSld">
      <pc:chgData name="Tejaswini Kavuri" userId="4cf4d361946e8395" providerId="LiveId" clId="{4441B8C9-7E97-48A4-8BE7-DA77250B7DF0}" dt="2024-05-20T00:51:46.785" v="1" actId="1036"/>
      <pc:docMkLst>
        <pc:docMk/>
      </pc:docMkLst>
      <pc:sldChg chg="modSp mod">
        <pc:chgData name="Tejaswini Kavuri" userId="4cf4d361946e8395" providerId="LiveId" clId="{4441B8C9-7E97-48A4-8BE7-DA77250B7DF0}" dt="2024-05-20T00:51:46.785" v="1" actId="1036"/>
        <pc:sldMkLst>
          <pc:docMk/>
          <pc:sldMk cId="1266323780" sldId="256"/>
        </pc:sldMkLst>
        <pc:picChg chg="mod">
          <ac:chgData name="Tejaswini Kavuri" userId="4cf4d361946e8395" providerId="LiveId" clId="{4441B8C9-7E97-48A4-8BE7-DA77250B7DF0}" dt="2024-05-20T00:51:46.785" v="1" actId="1036"/>
          <ac:picMkLst>
            <pc:docMk/>
            <pc:sldMk cId="1266323780" sldId="256"/>
            <ac:picMk id="5" creationId="{FF4FAB06-1F0E-367D-0518-634608805E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7AD6-4AF0-F7A7-BA90-99F8641F3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B4999-C504-78E3-623E-F8E76BED1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D98D-9CA2-3D1C-1917-1804E3B6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7022-500D-41A5-8ABD-17A3075040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E651D-241C-305B-A237-277C9101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28FE0-8F3F-78F9-FCAF-BEE6019D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0F99-3D41-462F-9FAD-A3C27650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3BA5-44E0-E91F-3EDA-10096B4A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EA229-44AD-1250-97CD-24E428D73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7B19-F36F-4D45-5F37-1C48C425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7022-500D-41A5-8ABD-17A3075040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DF878-9D17-8313-4331-12C03637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BF2F-3D37-7656-C9CA-E1FB530E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0F99-3D41-462F-9FAD-A3C27650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2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8ECCB-322B-FECB-C268-1BC240B59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F991F-45C7-E6FC-70C4-08F772FFC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6859-E8C9-C293-ABAA-BCCE830A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7022-500D-41A5-8ABD-17A3075040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E8BED-3FBD-73D6-4878-03729618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24DC-9598-E37A-02FC-157015C6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0F99-3D41-462F-9FAD-A3C27650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8CCE-3DE0-9A54-494A-752B36DD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A3EF-439D-F7E5-B6C1-CDDC84B7A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98C2-58C2-A142-CF2E-BE6795AA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7022-500D-41A5-8ABD-17A3075040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57B6-608E-99E1-6D4D-F87CE367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E588-7C0A-2581-C89C-53A7EBC6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0F99-3D41-462F-9FAD-A3C27650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3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FC5B-7187-16B3-58A4-00DDA4E4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6A3D-A97B-B063-1E18-942342130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B8D4-01DA-BBF9-63F4-EDBBF6C5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7022-500D-41A5-8ABD-17A3075040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542D7-21E5-C72A-65A4-00ADF072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B223-D692-D574-3EB6-489AECCF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0F99-3D41-462F-9FAD-A3C27650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8F3-945E-EFDB-B25E-070A68DE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4ABE-D4B6-4D4C-B30C-9F8F844A4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C3405-C512-5B5B-ABC4-7BFCF9E6D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C5B03-9CB8-A445-B169-6DFB9EDD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7022-500D-41A5-8ABD-17A3075040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B2BFE-105A-6C0E-F706-CC1492EB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31A90-A571-6D29-3368-E37D991E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0F99-3D41-462F-9FAD-A3C27650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4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3CE2-1543-FBF6-83A4-3797953A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4BC00-E08C-8FE3-DADD-420B4A39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34DB3-D793-6FA2-EEAF-3B73ACC57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A5B31-4674-9A88-D4BF-2A5116487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FE158-6038-8A11-8121-4E8ADE963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D26E6-7E8D-6ED3-6485-ADEFE81C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7022-500D-41A5-8ABD-17A3075040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5B094-BA7B-E7A2-3F02-D67655EE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215DD-54B8-82AC-1834-C2BF542C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0F99-3D41-462F-9FAD-A3C27650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3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B9F5-F710-A11E-E0EF-4C289A95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2ED1E-D049-9B23-B5A5-75BBC5EA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7022-500D-41A5-8ABD-17A3075040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80055-564C-3E4D-7CBF-4115D790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EF497-A611-B3EE-49DE-292E306E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0F99-3D41-462F-9FAD-A3C27650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DE876-933E-1C52-42FC-4F952B4C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7022-500D-41A5-8ABD-17A3075040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000BE-2835-0E08-7FFE-41C2237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ABF7F-3FE2-12D9-982A-C27E219E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0F99-3D41-462F-9FAD-A3C27650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89B2-E4A3-B052-AF06-615BB82A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DF06-FAF8-4647-FC33-FF064ACC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567C2-8DC3-6074-6262-A30D571D2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92D43-D858-1DA2-EA18-7C7CD3E9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7022-500D-41A5-8ABD-17A3075040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9417-16D7-F5DD-A4EF-A5191E16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E2C86-A52E-C798-4682-058B59CB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0F99-3D41-462F-9FAD-A3C27650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6BA1-756D-1262-AB9B-A9A5ECC1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43673-091B-F133-D82C-745BB09D3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D3374-290F-9649-0FDE-1B71F7A33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13A31-2FCF-047E-FAE3-03EFF6DE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7022-500D-41A5-8ABD-17A3075040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73486-4D31-2217-E177-E7123642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F55F6-3215-30AC-6B8C-7C818D24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0F99-3D41-462F-9FAD-A3C27650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7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EA564-3EC2-2EC5-AB48-6644133B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DF109-E1CC-2E1C-B631-222FFE72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60C6-797C-AE85-4AC0-170062661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7022-500D-41A5-8ABD-17A3075040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F4E7-5EE9-A88E-9027-CB962AAB0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BF59B-BC6B-8F40-1E75-F9D70F378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0F99-3D41-462F-9FAD-A3C27650D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ilongzhuang/telecom-customer-churn-by-maven-analytics?select=telecom_customer_churn.csv" TargetMode="External"/><Relationship Id="rId2" Type="http://schemas.openxmlformats.org/officeDocument/2006/relationships/hyperlink" Target="https://www.mavenanalytics.io/blog/maven-churn-challen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Video 4" descr="3D Person Working In A Home Office">
            <a:extLst>
              <a:ext uri="{FF2B5EF4-FFF2-40B4-BE49-F238E27FC236}">
                <a16:creationId xmlns:a16="http://schemas.microsoft.com/office/drawing/2014/main" id="{FF4FAB06-1F0E-367D-0518-634608805E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284" r="-1" b="-1"/>
          <a:stretch/>
        </p:blipFill>
        <p:spPr>
          <a:xfrm>
            <a:off x="3049" y="20320"/>
            <a:ext cx="12185902" cy="68579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ABD3E-CCB1-D079-45C7-E8F256654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5" y="273270"/>
            <a:ext cx="10980976" cy="924910"/>
          </a:xfrm>
        </p:spPr>
        <p:txBody>
          <a:bodyPr anchor="t">
            <a:normAutofit/>
          </a:bodyPr>
          <a:lstStyle/>
          <a:p>
            <a:pPr algn="l"/>
            <a:r>
              <a:rPr lang="en-US" sz="5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 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8E6D6-5619-3E00-8A44-311351AB6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6376" y="3741684"/>
            <a:ext cx="1983169" cy="2667348"/>
          </a:xfrm>
        </p:spPr>
        <p:txBody>
          <a:bodyPr anchor="b">
            <a:normAutofit fontScale="32500" lnSpcReduction="20000"/>
          </a:bodyPr>
          <a:lstStyle/>
          <a:p>
            <a:pPr algn="l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  </a:t>
            </a:r>
          </a:p>
          <a:p>
            <a:pPr algn="l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Tejaswini Kavuri (CM12215)</a:t>
            </a:r>
          </a:p>
          <a:p>
            <a:pPr algn="l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Guided By:</a:t>
            </a:r>
          </a:p>
          <a:p>
            <a:pPr algn="l"/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Chaojie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</a:p>
          <a:p>
            <a:pPr algn="l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2024</a:t>
            </a:r>
          </a:p>
          <a:p>
            <a:pPr algn="l"/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3A8497-2CAB-1D06-3CB7-BC96B99B4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A189091-F122-ADA1-EE6F-02FECE63B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DEB7702-A2EA-46A3-2B7B-E5E137586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370A5C7B-5D92-EA7E-0426-F6A1DF01C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734BDD57-CFF3-CA17-DF31-0DDC097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437D5-6318-8E5D-46C4-BE134EBA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Value Classification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D1FF5F-2A30-684D-90C3-DCE3194D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4476" y="1822348"/>
            <a:ext cx="7225748" cy="390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53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381433-228B-BC05-DF86-50BA8A8B3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E279B63-41F3-1841-1937-C620A3CD5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6B9D0C6-E200-1E48-996E-EA0715ED4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2BE12FE7-C65D-5223-FEE8-39A1A0610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9D82176B-F3B1-D344-A214-09381B906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5EB5-8943-B7C9-BA7B-45BDB6DD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Value Classification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F96DAD0-B8DD-DA82-84B6-C973E1F070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3630" y="1966293"/>
            <a:ext cx="82447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93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37355-3561-5DEB-651C-4CE06C745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87EB1E33-EB9C-9406-1078-6F45FFF17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64495C7-9A88-FCB5-1EC3-211618131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2A558B3C-35E6-6581-CB11-6157A412F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F20905D5-8EA0-098B-4664-ED04AB16B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B521D-E033-5CFE-AD30-8F532A26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EE904B-C357-DDA6-7BEE-6947AEA85C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77" y="2134098"/>
            <a:ext cx="86372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46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4A534-48FF-D8CA-B1AF-E44C8263D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E860FC0-5326-DC6C-2743-64CFA9B1F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4141A7E-0974-5EF0-DCAB-93C7B9741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66037AB4-EF3E-2AB3-AB43-FB8F0524F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D069DD4B-71F3-40EC-DE0D-43D5630CF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443E1-8943-DAA5-9E3E-A397957D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B000B9-A9FC-74DB-D25D-9DA958B17882}"/>
              </a:ext>
            </a:extLst>
          </p:cNvPr>
          <p:cNvSpPr/>
          <p:nvPr/>
        </p:nvSpPr>
        <p:spPr>
          <a:xfrm>
            <a:off x="716096" y="3117773"/>
            <a:ext cx="2710149" cy="15864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Random Forest Classifier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86317A-4617-4AB0-A7FB-05B93C2A0941}"/>
              </a:ext>
            </a:extLst>
          </p:cNvPr>
          <p:cNvSpPr/>
          <p:nvPr/>
        </p:nvSpPr>
        <p:spPr>
          <a:xfrm>
            <a:off x="4613772" y="3117773"/>
            <a:ext cx="2536175" cy="15864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SVM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05B418-9E30-B231-8E84-2008EADE873C}"/>
              </a:ext>
            </a:extLst>
          </p:cNvPr>
          <p:cNvSpPr/>
          <p:nvPr/>
        </p:nvSpPr>
        <p:spPr>
          <a:xfrm>
            <a:off x="8128856" y="3117773"/>
            <a:ext cx="2417285" cy="15864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4674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D8FBE-9533-5EA9-811A-22AE6BFA8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80B9F51-88FA-C6A5-F768-1576E01D0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6A3EABA6-A679-D00E-F5E7-9D719A3C2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C933C17E-F47C-F300-149A-298D18F1B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793807AA-BEB5-A8C0-ABC9-A1ADFD88B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85057-2CED-BDBF-118D-6BCC9A63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84651-FD7D-8531-C17B-6F8C13DC024F}"/>
              </a:ext>
            </a:extLst>
          </p:cNvPr>
          <p:cNvSpPr txBox="1"/>
          <p:nvPr/>
        </p:nvSpPr>
        <p:spPr>
          <a:xfrm>
            <a:off x="1255923" y="2233706"/>
            <a:ext cx="93312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                                      </a:t>
            </a:r>
            <a:r>
              <a:rPr lang="en-US" dirty="0"/>
              <a:t>3.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FD5603-C166-0C52-50F0-860111046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22" y="2681729"/>
            <a:ext cx="3004962" cy="1494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E9CF2-4C2A-C196-93A9-569E5D301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522" y="4808636"/>
            <a:ext cx="2798133" cy="1494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3FED0D-AFCB-1441-78DA-C21F827E9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081" y="2721037"/>
            <a:ext cx="2852558" cy="14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3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D8F1E-541D-BFFE-2113-9374BFFDD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A0CB8DD2-9050-A686-8079-56D30686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91A9F6BA-8910-8721-4A8F-40920244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4803B331-3000-1EFB-6339-0E17BC76A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B4788BD5-3E0D-5369-7772-E136918E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5DC1C-E6C4-03B5-F5B0-F8130D9D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Tuning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820304-5CCF-7193-D49A-1FCA99DD90CE}"/>
              </a:ext>
            </a:extLst>
          </p:cNvPr>
          <p:cNvSpPr/>
          <p:nvPr/>
        </p:nvSpPr>
        <p:spPr>
          <a:xfrm>
            <a:off x="4273627" y="2963537"/>
            <a:ext cx="1906836" cy="1211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Grid Search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DEA628-3E50-5B4C-6E20-4663B3C70BC1}"/>
              </a:ext>
            </a:extLst>
          </p:cNvPr>
          <p:cNvSpPr/>
          <p:nvPr/>
        </p:nvSpPr>
        <p:spPr>
          <a:xfrm>
            <a:off x="6818524" y="2985570"/>
            <a:ext cx="1795750" cy="1211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Halving Random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C08A8E-7D75-E6C7-21FD-CA45D413DD87}"/>
              </a:ext>
            </a:extLst>
          </p:cNvPr>
          <p:cNvSpPr/>
          <p:nvPr/>
        </p:nvSpPr>
        <p:spPr>
          <a:xfrm>
            <a:off x="9096259" y="2985570"/>
            <a:ext cx="1641514" cy="1211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Halving Grid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4BD0EC-64F0-3A94-4872-B8D9642C9CE4}"/>
              </a:ext>
            </a:extLst>
          </p:cNvPr>
          <p:cNvSpPr/>
          <p:nvPr/>
        </p:nvSpPr>
        <p:spPr>
          <a:xfrm>
            <a:off x="1454227" y="2963537"/>
            <a:ext cx="2290591" cy="1211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Search</a:t>
            </a:r>
          </a:p>
        </p:txBody>
      </p:sp>
    </p:spTree>
    <p:extLst>
      <p:ext uri="{BB962C8B-B14F-4D97-AF65-F5344CB8AC3E}">
        <p14:creationId xmlns:p14="http://schemas.microsoft.com/office/powerpoint/2010/main" val="199857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541A66-8472-5A53-6EC3-A1975F0A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0536AC2-C70B-34A0-BDCF-19AAF9B2E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D0B6D586-174F-2100-1C92-44E1DB976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1108BEE-1470-B0BD-2736-2DA58FF4C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1994E4E4-1711-8054-0A4F-E68887A63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B4F9A-16DE-4D65-5E22-E54437F0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Tuning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F07C7A-8B76-D8D9-F0F8-63E9648A798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E38B252A-95E4-A519-B882-72FF4CAA3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35"/>
            <a:ext cx="1079561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Random Search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9F681E-A380-7C1D-C44E-C35A87B3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12" y="2570576"/>
            <a:ext cx="1749168" cy="27484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F024AC-0F37-4641-A223-ACA28ADD5D97}"/>
              </a:ext>
            </a:extLst>
          </p:cNvPr>
          <p:cNvSpPr txBox="1"/>
          <p:nvPr/>
        </p:nvSpPr>
        <p:spPr>
          <a:xfrm>
            <a:off x="3772016" y="1789399"/>
            <a:ext cx="250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10EC14A-9748-D252-0699-D3BD414C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988" y="2570577"/>
            <a:ext cx="1641545" cy="27484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FFB1A8-7B43-9BE1-BB16-48B6194A8916}"/>
              </a:ext>
            </a:extLst>
          </p:cNvPr>
          <p:cNvSpPr txBox="1"/>
          <p:nvPr/>
        </p:nvSpPr>
        <p:spPr>
          <a:xfrm>
            <a:off x="6404456" y="1825625"/>
            <a:ext cx="268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Halving Random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5493192-9737-F39A-D6B5-F869A0F5C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141" y="2650132"/>
            <a:ext cx="1885712" cy="25782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51183A9-B289-5D67-632B-F62A732C69C1}"/>
              </a:ext>
            </a:extLst>
          </p:cNvPr>
          <p:cNvSpPr txBox="1"/>
          <p:nvPr/>
        </p:nvSpPr>
        <p:spPr>
          <a:xfrm>
            <a:off x="9469073" y="1836089"/>
            <a:ext cx="2537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Halving Grid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A9B495-6E49-52C4-8EE9-D59637D6F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541" y="2650132"/>
            <a:ext cx="1885712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7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451933-46E1-7C67-44FB-4CDCB91AE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4E15D3B9-FA55-2CDB-C7EE-1BDE1B88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829E0E6-4EF1-7804-3889-748B4522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DE5F390-BEA7-B58C-3236-C3BDA85C2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F52973EA-428E-6D63-D318-BC51B577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D3229-7BA7-E1A4-7D1A-A653F95C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For the best model test data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F4D898B-32F3-6627-00EB-1A0B9F2936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CBF35238-6231-B9C0-46F5-2BFC4DB9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61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30ED08-9843-01F6-8CF8-E4B571197C0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2C53B59-1895-C168-E57B-8D810CBA9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53" y="2481550"/>
            <a:ext cx="3161841" cy="18949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D2F4AD4-95E7-6CCB-F5EB-1C9754AA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786" y="2213907"/>
            <a:ext cx="4067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4C5EF-A1B3-9892-AF65-6CA130FC4C2B}"/>
              </a:ext>
            </a:extLst>
          </p:cNvPr>
          <p:cNvSpPr txBox="1"/>
          <p:nvPr/>
        </p:nvSpPr>
        <p:spPr>
          <a:xfrm>
            <a:off x="6808424" y="1690687"/>
            <a:ext cx="316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42B90-701B-24E3-1468-491F12C2C507}"/>
              </a:ext>
            </a:extLst>
          </p:cNvPr>
          <p:cNvSpPr txBox="1"/>
          <p:nvPr/>
        </p:nvSpPr>
        <p:spPr>
          <a:xfrm>
            <a:off x="1003453" y="1685248"/>
            <a:ext cx="3393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Accuracy</a:t>
            </a:r>
          </a:p>
        </p:txBody>
      </p:sp>
    </p:spTree>
    <p:extLst>
      <p:ext uri="{BB962C8B-B14F-4D97-AF65-F5344CB8AC3E}">
        <p14:creationId xmlns:p14="http://schemas.microsoft.com/office/powerpoint/2010/main" val="67710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B64000-25D5-4C7C-25D3-7A6A7EE1B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C36BA1EE-9F5C-17D4-0A1A-9EA4C9D3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9FACBF6B-3CB2-6192-69C2-CE6B2C0D3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BD50FFBC-2718-D636-96C3-DD6E72A3B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64C286E7-BAE9-8646-DAE4-49082800E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3C2C26E-2C2C-8852-DAA1-BA3CC60D105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1ABE7A51-8173-EB88-F4FE-5DD043DF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612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20A6FE-3029-5399-EDC8-7927D3EA12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Lit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11EF58-5BDC-A42F-3DBF-4AB1FF9CC65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259E21-28A7-B69B-1C58-AE0091309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2" y="1574310"/>
            <a:ext cx="11577398" cy="5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0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B64000-25D5-4C7C-25D3-7A6A7EE1B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C36BA1EE-9F5C-17D4-0A1A-9EA4C9D3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9FACBF6B-3CB2-6192-69C2-CE6B2C0D3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BD50FFBC-2718-D636-96C3-DD6E72A3B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64C286E7-BAE9-8646-DAE4-49082800E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3C2C26E-2C2C-8852-DAA1-BA3CC60D105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1ABE7A51-8173-EB88-F4FE-5DD043DF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61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20A6FE-3029-5399-EDC8-7927D3EA12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11EF58-5BDC-A42F-3DBF-4AB1FF9CC65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Accuracy                            Test Data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B73957-903D-0FCF-08FF-59781205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24" y="2569653"/>
            <a:ext cx="3401971" cy="189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2558C-338C-0842-DE0A-5E82C8D94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24" y="2569653"/>
            <a:ext cx="3401972" cy="1737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86DEB-9014-37CB-C168-A2E7B6A7B14D}"/>
              </a:ext>
            </a:extLst>
          </p:cNvPr>
          <p:cNvSpPr txBox="1"/>
          <p:nvPr/>
        </p:nvSpPr>
        <p:spPr>
          <a:xfrm>
            <a:off x="971724" y="4595947"/>
            <a:ext cx="98798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running the best model on the test data, Random forest Classifier model gives the best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4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CF092-3582-3E47-545E-86D2B4FB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27E6-165B-58EF-4DD8-BEE0214B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 companies mainly rely on the customer retention for profits and maintaining the revenue.</a:t>
            </a: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is to predict the Churn rate, the rate at which the customer discontinue the telecom service.</a:t>
            </a:r>
          </a:p>
          <a:p>
            <a:pPr rtl="0" font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identifying this churners, these companies will take the pro-active measures to reduce the revenue loss and to retain customers.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42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9543B-8932-F216-36D4-1EFA1D9D7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DB5A585C-DA75-276E-AFF2-103454A1F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7A4CDB34-FD8A-2E25-6CFE-DD3ECBC92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41E66DF8-F79B-F4FB-9B47-81CB9BA2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4F72A26A-40B7-FDAA-8218-873F397F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C693038-7609-D84B-E087-177ADB1847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4354DC37-C2CD-2EC5-4100-2F89BAF9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61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5FDEA-D0F1-AFAD-AA01-88B6EFF2B6D1}"/>
              </a:ext>
            </a:extLst>
          </p:cNvPr>
          <p:cNvSpPr txBox="1"/>
          <p:nvPr/>
        </p:nvSpPr>
        <p:spPr>
          <a:xfrm>
            <a:off x="1949987" y="3247088"/>
            <a:ext cx="84058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8602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EE80A-0184-6C6A-878F-B2DF007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7406-6A25-C0A3-6E02-20DB891C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rtl="0" font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Trust and Satisfaction</a:t>
            </a:r>
          </a:p>
          <a:p>
            <a:pPr rtl="0" font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 to retain the existing customers</a:t>
            </a:r>
          </a:p>
          <a:p>
            <a:pPr rtl="0" font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long-term stability of the business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26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EE80A-0184-6C6A-878F-B2DF007F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7406-6A25-C0A3-6E02-20DB891C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we identify these Churn early using by any measures 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accurate we can predict the churn rate using the machine learning prediction models 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model predicts the Churn rate effectively?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159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59233-C4DB-05E4-FEFE-58724805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2EE3-8826-5512-C8F5-05BFCE424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specific telecom customer churn </a:t>
            </a:r>
            <a:r>
              <a:rPr lang="en-US" sz="2000" b="0" i="0" u="sng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https://www.mavenanalytics.io/blog/maven-churn-challenge</a:t>
            </a:r>
            <a:endParaRPr lang="en-US" sz="2000" b="0" i="0" u="sng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 link: </a:t>
            </a:r>
            <a:r>
              <a:rPr lang="en-US" sz="2000" b="0" i="0" u="sng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https://www.kaggle.com/datasets/shilongzhuang/telecom-customer-churn-by-maven-analytics?select=telecom_customer_churn.csv</a:t>
            </a:r>
            <a:endParaRPr lang="en-US" sz="2000" b="0" i="0" u="sng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 of the dataset is - 1.40 MB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38 columns and 7,043 customer data in total.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3092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8FAB5-6A8B-AA58-DE27-E6F10B07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or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793F-D3BE-9467-EFBF-02994B533B77}"/>
              </a:ext>
            </a:extLst>
          </p:cNvPr>
          <p:cNvSpPr>
            <a:spLocks/>
          </p:cNvSpPr>
          <p:nvPr/>
        </p:nvSpPr>
        <p:spPr>
          <a:xfrm>
            <a:off x="4905052" y="2098037"/>
            <a:ext cx="6666833" cy="275872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76072">
              <a:spcAft>
                <a:spcPts val="600"/>
              </a:spcAft>
            </a:pPr>
            <a:r>
              <a:rPr lang="en-US" sz="1134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Below are the variables I am considering for my analysis.</a:t>
            </a:r>
          </a:p>
          <a:p>
            <a:pPr defTabSz="576072">
              <a:spcAft>
                <a:spcPts val="600"/>
              </a:spcAft>
            </a:pPr>
            <a:endParaRPr lang="en-US" sz="1134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576072">
              <a:spcAft>
                <a:spcPts val="600"/>
              </a:spcAft>
            </a:pPr>
            <a:endParaRPr lang="en-US" sz="1134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576072">
              <a:spcAft>
                <a:spcPts val="600"/>
              </a:spcAft>
            </a:pPr>
            <a:endParaRPr lang="en-US" sz="1134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576072">
              <a:spcAft>
                <a:spcPts val="600"/>
              </a:spcAft>
            </a:pPr>
            <a:endParaRPr lang="en-US" sz="1134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5E031-506F-7AB7-EAFE-0A42A9168501}"/>
              </a:ext>
            </a:extLst>
          </p:cNvPr>
          <p:cNvSpPr txBox="1"/>
          <p:nvPr/>
        </p:nvSpPr>
        <p:spPr>
          <a:xfrm>
            <a:off x="8011910" y="2570051"/>
            <a:ext cx="24788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 of Referrals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Tenure in Months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Offer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Phone Service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Avg Monthly Long Distance Charges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Multiple Lines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Internet Service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Internet Type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Avg Monthly GB Download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946A4-177F-5DA1-5391-740ED31B6A57}"/>
              </a:ext>
            </a:extLst>
          </p:cNvPr>
          <p:cNvSpPr txBox="1"/>
          <p:nvPr/>
        </p:nvSpPr>
        <p:spPr>
          <a:xfrm>
            <a:off x="5209188" y="2581060"/>
            <a:ext cx="2023092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 ID                        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Gender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Married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 of Dependents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City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Zip Code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Latitude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Longitude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B75FC-8D0C-02E3-3940-93FBC4A7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or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C77C-261D-9377-D8AA-77E3FEA93ED5}"/>
              </a:ext>
            </a:extLst>
          </p:cNvPr>
          <p:cNvSpPr>
            <a:spLocks/>
          </p:cNvSpPr>
          <p:nvPr/>
        </p:nvSpPr>
        <p:spPr>
          <a:xfrm>
            <a:off x="4905052" y="2098037"/>
            <a:ext cx="6666833" cy="2758725"/>
          </a:xfrm>
          <a:prstGeom prst="rect">
            <a:avLst/>
          </a:prstGeom>
        </p:spPr>
        <p:txBody>
          <a:bodyPr/>
          <a:lstStyle/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BC476-680D-F0B6-4E94-0838E8C9ACFA}"/>
              </a:ext>
            </a:extLst>
          </p:cNvPr>
          <p:cNvSpPr txBox="1"/>
          <p:nvPr/>
        </p:nvSpPr>
        <p:spPr>
          <a:xfrm>
            <a:off x="7947508" y="2419899"/>
            <a:ext cx="23833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Payment Method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Monthly Charge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 Charges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 Refunds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 Extra Data Charges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 Long Distance Charges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 Revenue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 Status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Churn Category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Churn Reason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BCD1B-8E81-8343-9C03-9775E9CA84EB}"/>
              </a:ext>
            </a:extLst>
          </p:cNvPr>
          <p:cNvSpPr txBox="1"/>
          <p:nvPr/>
        </p:nvSpPr>
        <p:spPr>
          <a:xfrm>
            <a:off x="5366500" y="2419899"/>
            <a:ext cx="2238937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Online Security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Online Backup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Device Protection Plan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Premium Tech Support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Streaming TV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Streaming Movies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Streaming Music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Unlimited Data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Contract</a:t>
            </a:r>
          </a:p>
          <a:p>
            <a:pPr marL="180023" indent="-180023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6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Paperless Billing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0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91C90-2699-9E19-6003-49F1B326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3F2D54-7FB0-3933-9567-8595BC575E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565797"/>
            <a:ext cx="7225748" cy="572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1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B6797-D190-B3AD-9D6F-F50D2245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Content Placeholder 4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3F7559F5-CC74-C3A1-6F88-9D5DE11E1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080632"/>
            <a:ext cx="7225748" cy="46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8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7873</TotalTime>
  <Words>404</Words>
  <Application>Microsoft Office PowerPoint</Application>
  <PresentationFormat>Widescreen</PresentationFormat>
  <Paragraphs>112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Telecom Customer Churn Prediction</vt:lpstr>
      <vt:lpstr>Introduction</vt:lpstr>
      <vt:lpstr>Importance</vt:lpstr>
      <vt:lpstr>Research Questions</vt:lpstr>
      <vt:lpstr>Dataset</vt:lpstr>
      <vt:lpstr>Variables or Measures</vt:lpstr>
      <vt:lpstr>Variables or Measures</vt:lpstr>
      <vt:lpstr>Exploratory Data Analysis</vt:lpstr>
      <vt:lpstr>Exploratory Data Analysis</vt:lpstr>
      <vt:lpstr>Null Value Classification</vt:lpstr>
      <vt:lpstr>Null Value Classification</vt:lpstr>
      <vt:lpstr>Correlation Matrix</vt:lpstr>
      <vt:lpstr>Machine Learning Models</vt:lpstr>
      <vt:lpstr>Results</vt:lpstr>
      <vt:lpstr>Hyper Tuning</vt:lpstr>
      <vt:lpstr>Hyper Tuning</vt:lpstr>
      <vt:lpstr>Accuracy For the best model test 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Prediction</dc:title>
  <dc:creator>Tejaswini Kavuri</dc:creator>
  <cp:lastModifiedBy>Tejaswini Kavuri</cp:lastModifiedBy>
  <cp:revision>14</cp:revision>
  <dcterms:created xsi:type="dcterms:W3CDTF">2024-04-17T22:47:44Z</dcterms:created>
  <dcterms:modified xsi:type="dcterms:W3CDTF">2024-05-20T00:51:55Z</dcterms:modified>
</cp:coreProperties>
</file>