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87" r:id="rId6"/>
    <p:sldId id="283" r:id="rId7"/>
    <p:sldId id="286" r:id="rId8"/>
    <p:sldId id="269" r:id="rId9"/>
    <p:sldId id="273" r:id="rId10"/>
    <p:sldId id="270" r:id="rId11"/>
    <p:sldId id="271" r:id="rId12"/>
    <p:sldId id="272" r:id="rId13"/>
    <p:sldId id="290" r:id="rId14"/>
    <p:sldId id="291" r:id="rId15"/>
    <p:sldId id="274" r:id="rId16"/>
    <p:sldId id="260" r:id="rId17"/>
    <p:sldId id="275" r:id="rId18"/>
    <p:sldId id="277" r:id="rId19"/>
    <p:sldId id="278" r:id="rId20"/>
    <p:sldId id="279" r:id="rId21"/>
    <p:sldId id="280" r:id="rId22"/>
    <p:sldId id="259" r:id="rId23"/>
    <p:sldId id="262" r:id="rId24"/>
    <p:sldId id="265" r:id="rId25"/>
    <p:sldId id="281" r:id="rId26"/>
    <p:sldId id="284" r:id="rId27"/>
    <p:sldId id="288"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EA3F-6A17-E0C4-BD05-144554BB5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6D60FA-F7D8-ACB8-ED92-BF418BCB4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9F7BFA-5758-D379-DC30-AE01CEFC52BB}"/>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9ED9D9F9-776E-7E13-B2E3-46DE1F9B0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B412D-972C-423E-C237-2014CD2DA2BC}"/>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45916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F141-A82A-CE52-FC14-5EDC701233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01C557-9E5B-8936-5D68-63597B0CA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4281F-3AA8-A9AF-3991-B26C070DFFA5}"/>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4470FA3A-2374-3085-92D5-6F49C4580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91043-18D8-C05D-8B75-909574E2BD5F}"/>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56353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E9C7B-5338-8A09-B44A-489C0D949D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8B54DB-D871-27B3-BFEB-80EA69ADE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50B8D-4B29-5FF7-545D-F548373A5A6B}"/>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486D704F-286B-F18E-4B2D-EC7C80091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99D8D-BEB4-A4C0-C94F-B7BCF43E263E}"/>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15604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C130-F96E-7B5D-158B-DEDD98FD0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3A6FD8-7D9B-F5F2-A347-00E3DD667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6B8EA-0F61-B0DC-31D4-4DB1FF0D42C8}"/>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C00C5BBC-F403-52C3-C5D9-98067D000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B3FA3-1B44-A467-6C43-9036EEBD44CE}"/>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203572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872D-9467-7F9C-4AC8-2CB257A9D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6C6576-AD5E-5602-025B-1BD03B941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E07B8-F6D2-76CB-59F1-8275D0714AF3}"/>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7EC5A92D-A151-E4E2-F373-C9419C43A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5AEA0-9D32-FE8D-C814-93978954E0D7}"/>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170842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A8DF-16A3-B5B0-3B37-8B1EA1EFA3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290C0-A0A1-114D-DE19-CB5181F93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43DDB7-26F2-A65C-3308-26FD3953FE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76161-2DF9-04DA-CD1F-E9F2722C2FAB}"/>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6" name="Footer Placeholder 5">
            <a:extLst>
              <a:ext uri="{FF2B5EF4-FFF2-40B4-BE49-F238E27FC236}">
                <a16:creationId xmlns:a16="http://schemas.microsoft.com/office/drawing/2014/main" id="{694FFEC6-7C0B-C0DE-EE8D-1FAA95CE2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1F872-9A74-6A6C-FC88-8E518A1ED4D6}"/>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396558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78B1-F4E2-05D5-659E-13758B9C9C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A8565A-1DF0-8974-838D-B4DC6D4C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18D1E-5B07-C4B0-FE8A-02BE27C58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C8BBE9-1FB1-B4EE-BF8B-F72CEC8D6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DC7F0-01EA-904A-49BF-6642F8F8B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7DA42E-E78F-DEBA-3D9E-F7281F40A143}"/>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8" name="Footer Placeholder 7">
            <a:extLst>
              <a:ext uri="{FF2B5EF4-FFF2-40B4-BE49-F238E27FC236}">
                <a16:creationId xmlns:a16="http://schemas.microsoft.com/office/drawing/2014/main" id="{D52EDC8C-A45D-497B-F705-939B9B74FF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5D8B39-B492-BE86-85D8-A9371B14CB7E}"/>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345612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FCFB-D033-5B91-EEBE-868A6FB301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AC6591-C76B-9CBA-8DAD-5E3BE186E777}"/>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4" name="Footer Placeholder 3">
            <a:extLst>
              <a:ext uri="{FF2B5EF4-FFF2-40B4-BE49-F238E27FC236}">
                <a16:creationId xmlns:a16="http://schemas.microsoft.com/office/drawing/2014/main" id="{CD9216BE-600A-C6F5-5323-440A7CF780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0F83D7-CAD6-75B8-BD0C-8AA459098952}"/>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25536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05179-3C2D-6C13-4597-F1B7F6D9B255}"/>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3" name="Footer Placeholder 2">
            <a:extLst>
              <a:ext uri="{FF2B5EF4-FFF2-40B4-BE49-F238E27FC236}">
                <a16:creationId xmlns:a16="http://schemas.microsoft.com/office/drawing/2014/main" id="{27BE615B-7E46-EECB-D8E5-934AB678E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A8E41-9E67-071F-4A10-79B9AAD63681}"/>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226068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5DE-F5F8-1F0A-6856-651615D02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D3416E-FA0B-EE12-AF6D-D4167A04F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5B2D1-951A-9BC7-3E29-12B9CD686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C7EE-45F3-2285-D4AA-E42883B96A7D}"/>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6" name="Footer Placeholder 5">
            <a:extLst>
              <a:ext uri="{FF2B5EF4-FFF2-40B4-BE49-F238E27FC236}">
                <a16:creationId xmlns:a16="http://schemas.microsoft.com/office/drawing/2014/main" id="{18DCDD86-7506-1787-7E85-A42D7AD0B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BC97CC-DBD7-A618-666C-F00847C9DE13}"/>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82969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B712-F684-6B36-B11D-657CE78C7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49C8B-00C6-D2E4-A0F3-D4CB54C58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06C609-A990-8770-3CB9-0507333BC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FA45B-4C3D-BC90-4CB6-12FA3C38EAEC}"/>
              </a:ext>
            </a:extLst>
          </p:cNvPr>
          <p:cNvSpPr>
            <a:spLocks noGrp="1"/>
          </p:cNvSpPr>
          <p:nvPr>
            <p:ph type="dt" sz="half" idx="10"/>
          </p:nvPr>
        </p:nvSpPr>
        <p:spPr/>
        <p:txBody>
          <a:bodyPr/>
          <a:lstStyle/>
          <a:p>
            <a:fld id="{9E453A53-B48D-4E8A-8EAA-0FF2D92FC11D}" type="datetimeFigureOut">
              <a:rPr lang="en-IN" smtClean="0"/>
              <a:t>11-07-2024</a:t>
            </a:fld>
            <a:endParaRPr lang="en-IN"/>
          </a:p>
        </p:txBody>
      </p:sp>
      <p:sp>
        <p:nvSpPr>
          <p:cNvPr id="6" name="Footer Placeholder 5">
            <a:extLst>
              <a:ext uri="{FF2B5EF4-FFF2-40B4-BE49-F238E27FC236}">
                <a16:creationId xmlns:a16="http://schemas.microsoft.com/office/drawing/2014/main" id="{F2077491-50E0-0714-37B2-93909E1060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34E2A3-458E-CCC5-BDC4-BA8591FB1FF0}"/>
              </a:ext>
            </a:extLst>
          </p:cNvPr>
          <p:cNvSpPr>
            <a:spLocks noGrp="1"/>
          </p:cNvSpPr>
          <p:nvPr>
            <p:ph type="sldNum" sz="quarter" idx="12"/>
          </p:nvPr>
        </p:nvSpPr>
        <p:spPr/>
        <p:txBody>
          <a:bodyPr/>
          <a:lstStyle/>
          <a:p>
            <a:fld id="{35F18988-47B4-41B3-B077-66C774E2A490}" type="slidenum">
              <a:rPr lang="en-IN" smtClean="0"/>
              <a:t>‹#›</a:t>
            </a:fld>
            <a:endParaRPr lang="en-IN"/>
          </a:p>
        </p:txBody>
      </p:sp>
    </p:spTree>
    <p:extLst>
      <p:ext uri="{BB962C8B-B14F-4D97-AF65-F5344CB8AC3E}">
        <p14:creationId xmlns:p14="http://schemas.microsoft.com/office/powerpoint/2010/main" val="379905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517D8-0639-CF73-EF5F-8F1C3640E6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01730-A8FF-DC3A-E7A5-C91894AC8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C96B1-FC35-2AB8-A286-8A2B2B5C1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53A53-B48D-4E8A-8EAA-0FF2D92FC11D}" type="datetimeFigureOut">
              <a:rPr lang="en-IN" smtClean="0"/>
              <a:t>11-07-2024</a:t>
            </a:fld>
            <a:endParaRPr lang="en-IN"/>
          </a:p>
        </p:txBody>
      </p:sp>
      <p:sp>
        <p:nvSpPr>
          <p:cNvPr id="5" name="Footer Placeholder 4">
            <a:extLst>
              <a:ext uri="{FF2B5EF4-FFF2-40B4-BE49-F238E27FC236}">
                <a16:creationId xmlns:a16="http://schemas.microsoft.com/office/drawing/2014/main" id="{0DDF1932-7A4E-A58A-EB1E-98271DDF1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65B3DD-BBD3-51D4-D2CC-D6F124545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18988-47B4-41B3-B077-66C774E2A490}" type="slidenum">
              <a:rPr lang="en-IN" smtClean="0"/>
              <a:t>‹#›</a:t>
            </a:fld>
            <a:endParaRPr lang="en-IN"/>
          </a:p>
        </p:txBody>
      </p:sp>
    </p:spTree>
    <p:extLst>
      <p:ext uri="{BB962C8B-B14F-4D97-AF65-F5344CB8AC3E}">
        <p14:creationId xmlns:p14="http://schemas.microsoft.com/office/powerpoint/2010/main" val="96856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6004-406A-E07A-0D1A-081B493EA4B1}"/>
              </a:ext>
            </a:extLst>
          </p:cNvPr>
          <p:cNvSpPr>
            <a:spLocks noGrp="1"/>
          </p:cNvSpPr>
          <p:nvPr>
            <p:ph type="ctrTitle"/>
          </p:nvPr>
        </p:nvSpPr>
        <p:spPr>
          <a:xfrm>
            <a:off x="1149096" y="1899603"/>
            <a:ext cx="9144000" cy="2387600"/>
          </a:xfrm>
        </p:spPr>
        <p:txBody>
          <a:bodyPr>
            <a:normAutofit fontScale="90000"/>
          </a:bodyPr>
          <a:lstStyle/>
          <a:p>
            <a:r>
              <a:rPr lang="en-IN" b="1" dirty="0"/>
              <a:t>AWS Presentation</a:t>
            </a:r>
            <a:br>
              <a:rPr lang="en-IN" b="1" dirty="0"/>
            </a:br>
            <a:r>
              <a:rPr lang="en-IN" b="1" dirty="0"/>
              <a:t>TEAM-5</a:t>
            </a:r>
            <a:br>
              <a:rPr lang="en-IN" b="1" dirty="0"/>
            </a:br>
            <a:endParaRPr lang="en-IN" b="1" dirty="0"/>
          </a:p>
        </p:txBody>
      </p:sp>
      <p:sp>
        <p:nvSpPr>
          <p:cNvPr id="3" name="Subtitle 2">
            <a:extLst>
              <a:ext uri="{FF2B5EF4-FFF2-40B4-BE49-F238E27FC236}">
                <a16:creationId xmlns:a16="http://schemas.microsoft.com/office/drawing/2014/main" id="{8B393928-C5E3-E452-A503-BF96C6A09A8C}"/>
              </a:ext>
            </a:extLst>
          </p:cNvPr>
          <p:cNvSpPr>
            <a:spLocks noGrp="1"/>
          </p:cNvSpPr>
          <p:nvPr>
            <p:ph type="subTitle" idx="1"/>
          </p:nvPr>
        </p:nvSpPr>
        <p:spPr>
          <a:xfrm>
            <a:off x="1249680" y="4086670"/>
            <a:ext cx="9144000" cy="1655762"/>
          </a:xfrm>
        </p:spPr>
        <p:txBody>
          <a:bodyPr>
            <a:normAutofit/>
          </a:bodyPr>
          <a:lstStyle/>
          <a:p>
            <a:r>
              <a:rPr lang="en-IN" sz="4400" i="1" dirty="0"/>
              <a:t>Instructor: Lavish Arora</a:t>
            </a:r>
          </a:p>
        </p:txBody>
      </p:sp>
    </p:spTree>
    <p:extLst>
      <p:ext uri="{BB962C8B-B14F-4D97-AF65-F5344CB8AC3E}">
        <p14:creationId xmlns:p14="http://schemas.microsoft.com/office/powerpoint/2010/main" val="63860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01AD-48B4-BCBF-DD11-1095EEEC334A}"/>
              </a:ext>
            </a:extLst>
          </p:cNvPr>
          <p:cNvSpPr>
            <a:spLocks noGrp="1"/>
          </p:cNvSpPr>
          <p:nvPr>
            <p:ph type="title"/>
          </p:nvPr>
        </p:nvSpPr>
        <p:spPr/>
        <p:txBody>
          <a:bodyPr>
            <a:noAutofit/>
          </a:bodyPr>
          <a:lstStyle/>
          <a:p>
            <a:r>
              <a:rPr lang="en-US" sz="1800" b="1" i="0" u="none" strike="noStrike" dirty="0">
                <a:solidFill>
                  <a:srgbClr val="000000"/>
                </a:solidFill>
                <a:effectLst/>
                <a:highlight>
                  <a:srgbClr val="F5F5F5"/>
                </a:highlight>
                <a:latin typeface="Calibri Light" panose="020F0302020204030204" pitchFamily="34" charset="0"/>
              </a:rPr>
              <a:t>VPC :</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Number of VPCs</a:t>
            </a:r>
            <a:r>
              <a:rPr lang="en-US" sz="1800" b="0" i="0" u="none" strike="noStrike" dirty="0">
                <a:solidFill>
                  <a:srgbClr val="000000"/>
                </a:solidFill>
                <a:effectLst/>
                <a:highlight>
                  <a:srgbClr val="F5F5F5"/>
                </a:highlight>
                <a:latin typeface="Calibri Light" panose="020F0302020204030204" pitchFamily="34" charset="0"/>
              </a:rPr>
              <a:t>: 1</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Subnets</a:t>
            </a:r>
            <a:r>
              <a:rPr lang="en-US" sz="1800" b="0" i="0" u="none" strike="noStrike" dirty="0">
                <a:solidFill>
                  <a:srgbClr val="000000"/>
                </a:solidFill>
                <a:effectLst/>
                <a:highlight>
                  <a:srgbClr val="F5F5F5"/>
                </a:highlight>
                <a:latin typeface="Calibri Light" panose="020F0302020204030204" pitchFamily="34" charset="0"/>
              </a:rPr>
              <a:t>: 2</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Internet Gateways</a:t>
            </a:r>
            <a:r>
              <a:rPr lang="en-US" sz="1800" b="0" i="0" u="none" strike="noStrike" dirty="0">
                <a:solidFill>
                  <a:srgbClr val="000000"/>
                </a:solidFill>
                <a:effectLst/>
                <a:highlight>
                  <a:srgbClr val="F5F5F5"/>
                </a:highlight>
                <a:latin typeface="Calibri Light" panose="020F0302020204030204" pitchFamily="34" charset="0"/>
              </a:rPr>
              <a:t>: 1</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Route tables</a:t>
            </a:r>
            <a:r>
              <a:rPr lang="en-US" sz="1800" b="0" i="0" u="none" strike="noStrike" dirty="0">
                <a:solidFill>
                  <a:srgbClr val="000000"/>
                </a:solidFill>
                <a:effectLst/>
                <a:highlight>
                  <a:srgbClr val="F5F5F5"/>
                </a:highlight>
                <a:latin typeface="Calibri Light" panose="020F0302020204030204" pitchFamily="34" charset="0"/>
              </a:rPr>
              <a:t>:1</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Data Transfer</a:t>
            </a:r>
            <a:r>
              <a:rPr lang="en-US" sz="1800" b="0" i="0" u="none" strike="noStrike" dirty="0">
                <a:solidFill>
                  <a:srgbClr val="000000"/>
                </a:solidFill>
                <a:effectLst/>
                <a:highlight>
                  <a:srgbClr val="F5F5F5"/>
                </a:highlight>
                <a:latin typeface="Calibri Light" panose="020F0302020204030204" pitchFamily="34" charset="0"/>
              </a:rPr>
              <a:t>: Estimate based on expected usage</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0" i="0" u="none" strike="noStrike" dirty="0">
                <a:solidFill>
                  <a:srgbClr val="000000"/>
                </a:solidFill>
                <a:effectLst/>
                <a:highlight>
                  <a:srgbClr val="F5F5F5"/>
                </a:highlight>
                <a:latin typeface="Calibri Light" panose="020F0302020204030204" pitchFamily="34" charset="0"/>
              </a:rPr>
              <a:t>Total client VPN cost(monthly):494.00 USD</a:t>
            </a:r>
            <a:r>
              <a:rPr lang="en-US" sz="1800" b="0" i="0" dirty="0">
                <a:solidFill>
                  <a:srgbClr val="000000"/>
                </a:solidFill>
                <a:effectLst/>
                <a:highlight>
                  <a:srgbClr val="F5F5F5"/>
                </a:highlight>
                <a:latin typeface="Calibri Light" panose="020F0302020204030204" pitchFamily="34" charset="0"/>
              </a:rPr>
              <a:t>​</a:t>
            </a:r>
            <a:endParaRPr lang="en-IN" dirty="0"/>
          </a:p>
        </p:txBody>
      </p:sp>
      <p:pic>
        <p:nvPicPr>
          <p:cNvPr id="1026" name="Picture 2">
            <a:extLst>
              <a:ext uri="{FF2B5EF4-FFF2-40B4-BE49-F238E27FC236}">
                <a16:creationId xmlns:a16="http://schemas.microsoft.com/office/drawing/2014/main" id="{1A71F24F-A602-7D25-9711-5971B590C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2045081"/>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60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0476-E7C6-A6E0-AC0E-EBB5D5FC992C}"/>
              </a:ext>
            </a:extLst>
          </p:cNvPr>
          <p:cNvSpPr>
            <a:spLocks noGrp="1"/>
          </p:cNvSpPr>
          <p:nvPr>
            <p:ph type="title"/>
          </p:nvPr>
        </p:nvSpPr>
        <p:spPr/>
        <p:txBody>
          <a:bodyPr>
            <a:noAutofit/>
          </a:bodyPr>
          <a:lstStyle/>
          <a:p>
            <a:r>
              <a:rPr lang="en-US" sz="1800" b="1" i="0" u="none" strike="noStrike" dirty="0">
                <a:solidFill>
                  <a:srgbClr val="000000"/>
                </a:solidFill>
                <a:effectLst/>
                <a:highlight>
                  <a:srgbClr val="F5F5F5"/>
                </a:highlight>
                <a:latin typeface="Calibri Light" panose="020F0302020204030204" pitchFamily="34" charset="0"/>
              </a:rPr>
              <a:t>Auto Scaling Group :</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Instance Type</a:t>
            </a:r>
            <a:r>
              <a:rPr lang="en-US" sz="1800" b="0" i="0" u="none" strike="noStrike" dirty="0">
                <a:solidFill>
                  <a:srgbClr val="000000"/>
                </a:solidFill>
                <a:effectLst/>
                <a:highlight>
                  <a:srgbClr val="F5F5F5"/>
                </a:highlight>
                <a:latin typeface="Calibri Light" panose="020F0302020204030204" pitchFamily="34" charset="0"/>
              </a:rPr>
              <a:t>: t3.micro</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Desired Capacity</a:t>
            </a:r>
            <a:r>
              <a:rPr lang="en-US" sz="1800" b="0" i="0" u="none" strike="noStrike" dirty="0">
                <a:solidFill>
                  <a:srgbClr val="000000"/>
                </a:solidFill>
                <a:effectLst/>
                <a:highlight>
                  <a:srgbClr val="F5F5F5"/>
                </a:highlight>
                <a:latin typeface="Calibri Light" panose="020F0302020204030204" pitchFamily="34" charset="0"/>
              </a:rPr>
              <a:t>: 6</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Minimum Size</a:t>
            </a:r>
            <a:r>
              <a:rPr lang="en-US" sz="1800" b="0" i="0" u="none" strike="noStrike" dirty="0">
                <a:solidFill>
                  <a:srgbClr val="000000"/>
                </a:solidFill>
                <a:effectLst/>
                <a:highlight>
                  <a:srgbClr val="F5F5F5"/>
                </a:highlight>
                <a:latin typeface="Calibri Light" panose="020F0302020204030204" pitchFamily="34" charset="0"/>
              </a:rPr>
              <a:t>: 1</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Maximum Size</a:t>
            </a:r>
            <a:r>
              <a:rPr lang="en-US" sz="1800" b="0" i="0" u="none" strike="noStrike" dirty="0">
                <a:solidFill>
                  <a:srgbClr val="000000"/>
                </a:solidFill>
                <a:effectLst/>
                <a:highlight>
                  <a:srgbClr val="F5F5F5"/>
                </a:highlight>
                <a:latin typeface="Calibri Light" panose="020F0302020204030204" pitchFamily="34" charset="0"/>
              </a:rPr>
              <a:t>: 10</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1" i="0" u="none" strike="noStrike" dirty="0">
                <a:solidFill>
                  <a:srgbClr val="000000"/>
                </a:solidFill>
                <a:effectLst/>
                <a:highlight>
                  <a:srgbClr val="F5F5F5"/>
                </a:highlight>
                <a:latin typeface="Calibri Light" panose="020F0302020204030204" pitchFamily="34" charset="0"/>
              </a:rPr>
              <a:t>Scaling Policies</a:t>
            </a:r>
            <a:r>
              <a:rPr lang="en-US" sz="1800" b="0" i="0" u="none" strike="noStrike" dirty="0">
                <a:solidFill>
                  <a:srgbClr val="000000"/>
                </a:solidFill>
                <a:effectLst/>
                <a:highlight>
                  <a:srgbClr val="F5F5F5"/>
                </a:highlight>
                <a:latin typeface="Calibri Light" panose="020F0302020204030204" pitchFamily="34" charset="0"/>
              </a:rPr>
              <a:t>: Simple scaling</a:t>
            </a:r>
            <a:r>
              <a:rPr lang="en-US" sz="1800" b="0" i="0" dirty="0">
                <a:solidFill>
                  <a:srgbClr val="000000"/>
                </a:solidFill>
                <a:effectLst/>
                <a:highlight>
                  <a:srgbClr val="F5F5F5"/>
                </a:highlight>
                <a:latin typeface="Calibri Light" panose="020F0302020204030204" pitchFamily="34" charset="0"/>
              </a:rPr>
              <a:t>​</a:t>
            </a:r>
            <a:br>
              <a:rPr lang="en-US" sz="1800" b="0" i="0" dirty="0">
                <a:solidFill>
                  <a:srgbClr val="000000"/>
                </a:solidFill>
                <a:effectLst/>
                <a:highlight>
                  <a:srgbClr val="F5F5F5"/>
                </a:highlight>
                <a:latin typeface="Calibri Light" panose="020F0302020204030204" pitchFamily="34" charset="0"/>
              </a:rPr>
            </a:br>
            <a:r>
              <a:rPr lang="en-US" sz="1800" b="0" i="0" u="none" strike="noStrike" dirty="0">
                <a:solidFill>
                  <a:srgbClr val="000000"/>
                </a:solidFill>
                <a:effectLst/>
                <a:highlight>
                  <a:srgbClr val="F5F5F5"/>
                </a:highlight>
                <a:latin typeface="Calibri Light" panose="020F0302020204030204" pitchFamily="34" charset="0"/>
              </a:rPr>
              <a:t>Total cost(monthly):101.178000 USD</a:t>
            </a:r>
            <a:r>
              <a:rPr lang="en-US" sz="1800" b="0" i="0" dirty="0">
                <a:solidFill>
                  <a:srgbClr val="000000"/>
                </a:solidFill>
                <a:effectLst/>
                <a:highlight>
                  <a:srgbClr val="F5F5F5"/>
                </a:highlight>
                <a:latin typeface="Calibri Light" panose="020F0302020204030204" pitchFamily="34" charset="0"/>
              </a:rPr>
              <a:t>​</a:t>
            </a:r>
            <a:endParaRPr lang="en-IN" dirty="0"/>
          </a:p>
        </p:txBody>
      </p:sp>
      <p:pic>
        <p:nvPicPr>
          <p:cNvPr id="2050" name="Picture 2">
            <a:extLst>
              <a:ext uri="{FF2B5EF4-FFF2-40B4-BE49-F238E27FC236}">
                <a16:creationId xmlns:a16="http://schemas.microsoft.com/office/drawing/2014/main" id="{D4C918E2-C95D-2B2D-F40A-4F3A210D37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6704" y="2141537"/>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8B6F-50A9-E6B2-C733-2897CCBD4962}"/>
              </a:ext>
            </a:extLst>
          </p:cNvPr>
          <p:cNvSpPr>
            <a:spLocks noGrp="1"/>
          </p:cNvSpPr>
          <p:nvPr>
            <p:ph type="title"/>
          </p:nvPr>
        </p:nvSpPr>
        <p:spPr/>
        <p:txBody>
          <a:bodyPr>
            <a:normAutofit fontScale="90000"/>
          </a:bodyPr>
          <a:lstStyle/>
          <a:p>
            <a:r>
              <a:rPr lang="en-US" sz="2400" b="1" i="0" u="none" strike="noStrike" dirty="0">
                <a:solidFill>
                  <a:srgbClr val="000000"/>
                </a:solidFill>
                <a:effectLst/>
                <a:highlight>
                  <a:srgbClr val="F5F5F5"/>
                </a:highlight>
                <a:latin typeface="Calibri Light" panose="020F0302020204030204" pitchFamily="34" charset="0"/>
              </a:rPr>
              <a:t>IAM Users </a:t>
            </a:r>
            <a:r>
              <a:rPr lang="en-US" sz="2400" b="0" i="0" dirty="0">
                <a:solidFill>
                  <a:srgbClr val="000000"/>
                </a:solidFill>
                <a:effectLst/>
                <a:highlight>
                  <a:srgbClr val="F5F5F5"/>
                </a:highlight>
                <a:latin typeface="Calibri Light" panose="020F0302020204030204" pitchFamily="34" charset="0"/>
              </a:rPr>
              <a:t>​</a:t>
            </a:r>
            <a:br>
              <a:rPr lang="en-US" sz="2400" b="0" i="0" dirty="0">
                <a:solidFill>
                  <a:srgbClr val="000000"/>
                </a:solidFill>
                <a:effectLst/>
                <a:highlight>
                  <a:srgbClr val="F5F5F5"/>
                </a:highlight>
                <a:latin typeface="Calibri Light" panose="020F0302020204030204" pitchFamily="34" charset="0"/>
              </a:rPr>
            </a:br>
            <a:r>
              <a:rPr lang="en-US" sz="2400" b="1" i="0" u="none" strike="noStrike" dirty="0">
                <a:solidFill>
                  <a:srgbClr val="000000"/>
                </a:solidFill>
                <a:effectLst/>
                <a:highlight>
                  <a:srgbClr val="F5F5F5"/>
                </a:highlight>
                <a:latin typeface="Calibri Light" panose="020F0302020204030204" pitchFamily="34" charset="0"/>
              </a:rPr>
              <a:t>Number of Users</a:t>
            </a:r>
            <a:r>
              <a:rPr lang="en-US" sz="2400" b="0" i="0" u="none" strike="noStrike" dirty="0">
                <a:solidFill>
                  <a:srgbClr val="000000"/>
                </a:solidFill>
                <a:effectLst/>
                <a:highlight>
                  <a:srgbClr val="F5F5F5"/>
                </a:highlight>
                <a:latin typeface="Calibri Light" panose="020F0302020204030204" pitchFamily="34" charset="0"/>
              </a:rPr>
              <a:t>: 6</a:t>
            </a:r>
            <a:r>
              <a:rPr lang="en-US" sz="2400" b="0" i="0" dirty="0">
                <a:solidFill>
                  <a:srgbClr val="000000"/>
                </a:solidFill>
                <a:effectLst/>
                <a:highlight>
                  <a:srgbClr val="F5F5F5"/>
                </a:highlight>
                <a:latin typeface="Calibri Light" panose="020F0302020204030204" pitchFamily="34" charset="0"/>
              </a:rPr>
              <a:t>​</a:t>
            </a:r>
            <a:br>
              <a:rPr lang="en-US" sz="2400" b="0" i="0" dirty="0">
                <a:solidFill>
                  <a:srgbClr val="000000"/>
                </a:solidFill>
                <a:effectLst/>
                <a:highlight>
                  <a:srgbClr val="F5F5F5"/>
                </a:highlight>
                <a:latin typeface="Calibri Light" panose="020F0302020204030204" pitchFamily="34" charset="0"/>
              </a:rPr>
            </a:br>
            <a:r>
              <a:rPr lang="en-US" sz="2400" b="1" i="0" u="none" strike="noStrike" dirty="0">
                <a:solidFill>
                  <a:srgbClr val="000000"/>
                </a:solidFill>
                <a:effectLst/>
                <a:highlight>
                  <a:srgbClr val="F5F5F5"/>
                </a:highlight>
                <a:latin typeface="Calibri Light" panose="020F0302020204030204" pitchFamily="34" charset="0"/>
              </a:rPr>
              <a:t>Policies</a:t>
            </a:r>
            <a:r>
              <a:rPr lang="en-US" sz="2400" b="0" i="0" u="none" strike="noStrike" dirty="0">
                <a:solidFill>
                  <a:srgbClr val="000000"/>
                </a:solidFill>
                <a:effectLst/>
                <a:highlight>
                  <a:srgbClr val="F5F5F5"/>
                </a:highlight>
                <a:latin typeface="Calibri Light" panose="020F0302020204030204" pitchFamily="34" charset="0"/>
              </a:rPr>
              <a:t>: Full access to EC2 and S3</a:t>
            </a:r>
            <a:r>
              <a:rPr lang="en-US" sz="2400" b="0" i="0" dirty="0">
                <a:solidFill>
                  <a:srgbClr val="000000"/>
                </a:solidFill>
                <a:effectLst/>
                <a:highlight>
                  <a:srgbClr val="F5F5F5"/>
                </a:highlight>
                <a:latin typeface="Calibri Light" panose="020F0302020204030204" pitchFamily="34" charset="0"/>
              </a:rPr>
              <a:t>​</a:t>
            </a:r>
            <a:br>
              <a:rPr lang="en-US" sz="2400" b="0" i="0" dirty="0">
                <a:solidFill>
                  <a:srgbClr val="000000"/>
                </a:solidFill>
                <a:effectLst/>
                <a:highlight>
                  <a:srgbClr val="F5F5F5"/>
                </a:highlight>
                <a:latin typeface="Calibri Light" panose="020F0302020204030204" pitchFamily="34" charset="0"/>
              </a:rPr>
            </a:br>
            <a:r>
              <a:rPr lang="en-US" sz="2400" b="0" i="0" dirty="0">
                <a:solidFill>
                  <a:srgbClr val="000000"/>
                </a:solidFill>
                <a:effectLst/>
                <a:highlight>
                  <a:srgbClr val="F5F5F5"/>
                </a:highlight>
                <a:latin typeface="Calibri Light" panose="020F0302020204030204" pitchFamily="34" charset="0"/>
              </a:rPr>
              <a:t>​</a:t>
            </a:r>
            <a:endParaRPr lang="en-IN" sz="5400" dirty="0"/>
          </a:p>
        </p:txBody>
      </p:sp>
      <p:pic>
        <p:nvPicPr>
          <p:cNvPr id="3074" name="Picture 2">
            <a:extLst>
              <a:ext uri="{FF2B5EF4-FFF2-40B4-BE49-F238E27FC236}">
                <a16:creationId xmlns:a16="http://schemas.microsoft.com/office/drawing/2014/main" id="{753635E1-AFBC-3B80-47CE-364F94FEC5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4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AD02-E59E-C16B-2D00-61AB06DCD98B}"/>
              </a:ext>
            </a:extLst>
          </p:cNvPr>
          <p:cNvSpPr>
            <a:spLocks noGrp="1"/>
          </p:cNvSpPr>
          <p:nvPr>
            <p:ph type="title"/>
          </p:nvPr>
        </p:nvSpPr>
        <p:spPr/>
        <p:txBody>
          <a:bodyPr>
            <a:noAutofit/>
          </a:bodyPr>
          <a:lstStyle/>
          <a:p>
            <a:r>
              <a:rPr lang="en-IN" sz="2800" b="1" dirty="0"/>
              <a:t>CloudWatch</a:t>
            </a:r>
            <a:br>
              <a:rPr lang="en-IN" sz="2800" dirty="0"/>
            </a:br>
            <a:r>
              <a:rPr lang="en-IN" sz="2800" b="1" dirty="0"/>
              <a:t>Number of metrics</a:t>
            </a:r>
            <a:r>
              <a:rPr lang="en-IN" sz="2800" dirty="0"/>
              <a:t>:2</a:t>
            </a:r>
            <a:br>
              <a:rPr lang="en-IN" sz="2800" dirty="0"/>
            </a:br>
            <a:r>
              <a:rPr lang="en-IN" sz="2800" dirty="0"/>
              <a:t>Total cost (monthly)=0.60 USD</a:t>
            </a:r>
          </a:p>
        </p:txBody>
      </p:sp>
      <p:pic>
        <p:nvPicPr>
          <p:cNvPr id="5" name="Content Placeholder 4">
            <a:extLst>
              <a:ext uri="{FF2B5EF4-FFF2-40B4-BE49-F238E27FC236}">
                <a16:creationId xmlns:a16="http://schemas.microsoft.com/office/drawing/2014/main" id="{4674B27B-5F4E-D149-AAAA-C756F5EC3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13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87DC-B412-8AB0-E132-442559959916}"/>
              </a:ext>
            </a:extLst>
          </p:cNvPr>
          <p:cNvSpPr>
            <a:spLocks noGrp="1"/>
          </p:cNvSpPr>
          <p:nvPr>
            <p:ph type="title"/>
          </p:nvPr>
        </p:nvSpPr>
        <p:spPr/>
        <p:txBody>
          <a:bodyPr>
            <a:normAutofit/>
          </a:bodyPr>
          <a:lstStyle/>
          <a:p>
            <a:r>
              <a:rPr lang="en-IN" sz="3400" b="1" dirty="0"/>
              <a:t>CloudTrail</a:t>
            </a:r>
            <a:br>
              <a:rPr lang="en-IN" sz="3400" dirty="0"/>
            </a:br>
            <a:r>
              <a:rPr lang="en-IN" sz="3400" dirty="0"/>
              <a:t>Total cost(monthly):600.00 USD</a:t>
            </a:r>
          </a:p>
        </p:txBody>
      </p:sp>
      <p:pic>
        <p:nvPicPr>
          <p:cNvPr id="5" name="Content Placeholder 4">
            <a:extLst>
              <a:ext uri="{FF2B5EF4-FFF2-40B4-BE49-F238E27FC236}">
                <a16:creationId xmlns:a16="http://schemas.microsoft.com/office/drawing/2014/main" id="{E688AFAE-58EC-C401-604B-BDFCD8106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10832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3FE8-9C8C-31D6-FA91-40640B27B115}"/>
              </a:ext>
            </a:extLst>
          </p:cNvPr>
          <p:cNvSpPr>
            <a:spLocks noGrp="1"/>
          </p:cNvSpPr>
          <p:nvPr>
            <p:ph type="title"/>
          </p:nvPr>
        </p:nvSpPr>
        <p:spPr/>
        <p:txBody>
          <a:bodyPr/>
          <a:lstStyle/>
          <a:p>
            <a:r>
              <a:rPr lang="en-IN" b="1" dirty="0"/>
              <a:t>Creation of VPC:</a:t>
            </a:r>
          </a:p>
        </p:txBody>
      </p:sp>
      <p:pic>
        <p:nvPicPr>
          <p:cNvPr id="4098" name="Picture 2">
            <a:extLst>
              <a:ext uri="{FF2B5EF4-FFF2-40B4-BE49-F238E27FC236}">
                <a16:creationId xmlns:a16="http://schemas.microsoft.com/office/drawing/2014/main" id="{C92F1C00-C374-4FA4-5B1F-0A963BB30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88E4-843C-D76F-34D8-B128F32FDB8C}"/>
              </a:ext>
            </a:extLst>
          </p:cNvPr>
          <p:cNvSpPr>
            <a:spLocks noGrp="1"/>
          </p:cNvSpPr>
          <p:nvPr>
            <p:ph type="title"/>
          </p:nvPr>
        </p:nvSpPr>
        <p:spPr>
          <a:xfrm>
            <a:off x="356616" y="187325"/>
            <a:ext cx="4412233" cy="1600200"/>
          </a:xfrm>
        </p:spPr>
        <p:txBody>
          <a:bodyPr>
            <a:normAutofit/>
          </a:bodyPr>
          <a:lstStyle/>
          <a:p>
            <a:r>
              <a:rPr lang="en-IN" b="1" i="1" dirty="0"/>
              <a:t>Creation of VPC flow log :</a:t>
            </a:r>
            <a:br>
              <a:rPr lang="en-IN" b="1" i="1" dirty="0"/>
            </a:br>
            <a:endParaRPr lang="en-IN" b="1" i="1" dirty="0"/>
          </a:p>
        </p:txBody>
      </p:sp>
      <p:sp>
        <p:nvSpPr>
          <p:cNvPr id="4" name="Text Placeholder 3">
            <a:extLst>
              <a:ext uri="{FF2B5EF4-FFF2-40B4-BE49-F238E27FC236}">
                <a16:creationId xmlns:a16="http://schemas.microsoft.com/office/drawing/2014/main" id="{863F9F26-84C5-9CED-0E89-20915B7A3F15}"/>
              </a:ext>
            </a:extLst>
          </p:cNvPr>
          <p:cNvSpPr>
            <a:spLocks noGrp="1"/>
          </p:cNvSpPr>
          <p:nvPr>
            <p:ph type="body" sz="half" idx="2"/>
          </p:nvPr>
        </p:nvSpPr>
        <p:spPr>
          <a:xfrm>
            <a:off x="353440" y="1787525"/>
            <a:ext cx="4415409" cy="3811588"/>
          </a:xfrm>
        </p:spPr>
        <p:txBody>
          <a:bodyPr>
            <a:normAutofit/>
          </a:bodyPr>
          <a:lstStyle/>
          <a:p>
            <a:r>
              <a:rPr lang="en-US" sz="1800" dirty="0"/>
              <a:t>Amazon VPC Flow Logs is a feature that allows you to capture information about the IP traffic going to and from network interfaces in your VPC.</a:t>
            </a:r>
            <a:endParaRPr lang="en-IN" sz="1800" dirty="0"/>
          </a:p>
          <a:p>
            <a:r>
              <a:rPr lang="en-IN" sz="1800" dirty="0"/>
              <a:t>1.Open AWS VPC </a:t>
            </a:r>
          </a:p>
          <a:p>
            <a:r>
              <a:rPr lang="en-IN" sz="1800" dirty="0"/>
              <a:t>2.Create a new VPC</a:t>
            </a:r>
          </a:p>
          <a:p>
            <a:r>
              <a:rPr lang="en-IN" sz="1800" dirty="0"/>
              <a:t>3.Select the created VPC and go to Flow log</a:t>
            </a:r>
          </a:p>
          <a:p>
            <a:r>
              <a:rPr lang="en-IN" sz="1800" dirty="0"/>
              <a:t>4.Select create flow log </a:t>
            </a:r>
          </a:p>
          <a:p>
            <a:r>
              <a:rPr lang="en-IN" sz="1800" dirty="0"/>
              <a:t>5.Enter a unique name to flow log and configure .</a:t>
            </a:r>
          </a:p>
          <a:p>
            <a:r>
              <a:rPr lang="en-IN" sz="1800" dirty="0"/>
              <a:t>6.Create flow log.</a:t>
            </a:r>
          </a:p>
        </p:txBody>
      </p:sp>
      <p:pic>
        <p:nvPicPr>
          <p:cNvPr id="13" name="Picture Placeholder 12">
            <a:extLst>
              <a:ext uri="{FF2B5EF4-FFF2-40B4-BE49-F238E27FC236}">
                <a16:creationId xmlns:a16="http://schemas.microsoft.com/office/drawing/2014/main" id="{E53D3D0F-BB75-17BE-53E2-65AC149E201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Tree>
    <p:extLst>
      <p:ext uri="{BB962C8B-B14F-4D97-AF65-F5344CB8AC3E}">
        <p14:creationId xmlns:p14="http://schemas.microsoft.com/office/powerpoint/2010/main" val="296560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7B5B-4EDE-AA6D-3B19-3CF3433F2E30}"/>
              </a:ext>
            </a:extLst>
          </p:cNvPr>
          <p:cNvSpPr>
            <a:spLocks noGrp="1"/>
          </p:cNvSpPr>
          <p:nvPr>
            <p:ph type="title"/>
          </p:nvPr>
        </p:nvSpPr>
        <p:spPr/>
        <p:txBody>
          <a:bodyPr/>
          <a:lstStyle/>
          <a:p>
            <a:r>
              <a:rPr lang="en-IN" b="1" dirty="0"/>
              <a:t>Creation of Subnets:</a:t>
            </a:r>
          </a:p>
        </p:txBody>
      </p:sp>
      <p:pic>
        <p:nvPicPr>
          <p:cNvPr id="5" name="Picture 2">
            <a:extLst>
              <a:ext uri="{FF2B5EF4-FFF2-40B4-BE49-F238E27FC236}">
                <a16:creationId xmlns:a16="http://schemas.microsoft.com/office/drawing/2014/main" id="{3E253E4F-212F-6F55-3FF0-8EA4110674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5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DFE6-CD7E-9045-1DCF-2F78C1EC3735}"/>
              </a:ext>
            </a:extLst>
          </p:cNvPr>
          <p:cNvSpPr>
            <a:spLocks noGrp="1"/>
          </p:cNvSpPr>
          <p:nvPr>
            <p:ph type="title"/>
          </p:nvPr>
        </p:nvSpPr>
        <p:spPr>
          <a:xfrm>
            <a:off x="579120" y="736599"/>
            <a:ext cx="10515600" cy="1325563"/>
          </a:xfrm>
        </p:spPr>
        <p:txBody>
          <a:bodyPr/>
          <a:lstStyle/>
          <a:p>
            <a:r>
              <a:rPr lang="en-IN" b="1" dirty="0"/>
              <a:t>Creation of Internet Gateway and Route Table:</a:t>
            </a:r>
          </a:p>
        </p:txBody>
      </p:sp>
      <p:pic>
        <p:nvPicPr>
          <p:cNvPr id="6146" name="Picture 2">
            <a:extLst>
              <a:ext uri="{FF2B5EF4-FFF2-40B4-BE49-F238E27FC236}">
                <a16:creationId xmlns:a16="http://schemas.microsoft.com/office/drawing/2014/main" id="{DCC99BBD-D675-99A8-28EB-8771562B93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55320" y="2543969"/>
            <a:ext cx="518160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1D313F75-224E-90B9-4939-F7B3031CFF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543969"/>
            <a:ext cx="5181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5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D737-4C15-C2CF-EAB0-9FD8573E303D}"/>
              </a:ext>
            </a:extLst>
          </p:cNvPr>
          <p:cNvSpPr>
            <a:spLocks noGrp="1"/>
          </p:cNvSpPr>
          <p:nvPr>
            <p:ph type="title"/>
          </p:nvPr>
        </p:nvSpPr>
        <p:spPr>
          <a:xfrm>
            <a:off x="762000" y="736599"/>
            <a:ext cx="10515600" cy="1325563"/>
          </a:xfrm>
        </p:spPr>
        <p:txBody>
          <a:bodyPr/>
          <a:lstStyle/>
          <a:p>
            <a:r>
              <a:rPr lang="en-IN" b="1" dirty="0"/>
              <a:t>Creation of Template and Auto Scaling Group :</a:t>
            </a:r>
          </a:p>
        </p:txBody>
      </p:sp>
      <p:pic>
        <p:nvPicPr>
          <p:cNvPr id="8194" name="Picture 2">
            <a:extLst>
              <a:ext uri="{FF2B5EF4-FFF2-40B4-BE49-F238E27FC236}">
                <a16:creationId xmlns:a16="http://schemas.microsoft.com/office/drawing/2014/main" id="{77A3A286-6531-36AD-6375-FF9FEFC29E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3969"/>
            <a:ext cx="518160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4167731-C38F-91D1-4478-335D417E81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543969"/>
            <a:ext cx="5181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5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4F98-690A-7C6A-D305-9C870D123459}"/>
              </a:ext>
            </a:extLst>
          </p:cNvPr>
          <p:cNvSpPr>
            <a:spLocks noGrp="1"/>
          </p:cNvSpPr>
          <p:nvPr>
            <p:ph type="title"/>
          </p:nvPr>
        </p:nvSpPr>
        <p:spPr/>
        <p:txBody>
          <a:bodyPr/>
          <a:lstStyle/>
          <a:p>
            <a:r>
              <a:rPr lang="en-IN" b="1" dirty="0"/>
              <a:t>AWS Cloud Monitoring:</a:t>
            </a:r>
          </a:p>
        </p:txBody>
      </p:sp>
      <p:sp>
        <p:nvSpPr>
          <p:cNvPr id="3" name="Content Placeholder 2">
            <a:extLst>
              <a:ext uri="{FF2B5EF4-FFF2-40B4-BE49-F238E27FC236}">
                <a16:creationId xmlns:a16="http://schemas.microsoft.com/office/drawing/2014/main" id="{AF665A05-230F-551F-65BB-D03B3177B5D8}"/>
              </a:ext>
            </a:extLst>
          </p:cNvPr>
          <p:cNvSpPr>
            <a:spLocks noGrp="1"/>
          </p:cNvSpPr>
          <p:nvPr>
            <p:ph idx="1"/>
          </p:nvPr>
        </p:nvSpPr>
        <p:spPr/>
        <p:txBody>
          <a:bodyPr/>
          <a:lstStyle/>
          <a:p>
            <a:r>
              <a:rPr lang="en-US" dirty="0"/>
              <a:t>AWS Cloud Monitoring involves using various AWS services to track and manage the performance, health, and security of your AWS resources and applications. </a:t>
            </a:r>
            <a:endParaRPr lang="en-IN" dirty="0"/>
          </a:p>
          <a:p>
            <a:r>
              <a:rPr lang="en-IN" dirty="0"/>
              <a:t>It helps to ensure that applications are running smoothly, resources are utilized efficiently, and potential issues are identified and resolved promptly.</a:t>
            </a:r>
          </a:p>
          <a:p>
            <a:r>
              <a:rPr lang="en-IN" dirty="0"/>
              <a:t>AWS Monitoring Services include:</a:t>
            </a:r>
          </a:p>
          <a:p>
            <a:pPr>
              <a:buFont typeface="Wingdings" panose="05000000000000000000" pitchFamily="2" charset="2"/>
              <a:buChar char="Ø"/>
            </a:pPr>
            <a:r>
              <a:rPr lang="en-IN" dirty="0"/>
              <a:t>Amazon CloudWatch</a:t>
            </a:r>
          </a:p>
          <a:p>
            <a:pPr>
              <a:buFont typeface="Wingdings" panose="05000000000000000000" pitchFamily="2" charset="2"/>
              <a:buChar char="Ø"/>
            </a:pPr>
            <a:r>
              <a:rPr lang="en-IN" dirty="0"/>
              <a:t>Amazon CloudTrail</a:t>
            </a:r>
          </a:p>
          <a:p>
            <a:endParaRPr lang="en-IN" dirty="0"/>
          </a:p>
        </p:txBody>
      </p:sp>
    </p:spTree>
    <p:extLst>
      <p:ext uri="{BB962C8B-B14F-4D97-AF65-F5344CB8AC3E}">
        <p14:creationId xmlns:p14="http://schemas.microsoft.com/office/powerpoint/2010/main" val="183664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5919-787F-E14D-0C37-43BE9B84ACF2}"/>
              </a:ext>
            </a:extLst>
          </p:cNvPr>
          <p:cNvSpPr>
            <a:spLocks noGrp="1"/>
          </p:cNvSpPr>
          <p:nvPr>
            <p:ph type="title"/>
          </p:nvPr>
        </p:nvSpPr>
        <p:spPr/>
        <p:txBody>
          <a:bodyPr>
            <a:noAutofit/>
          </a:bodyPr>
          <a:lstStyle/>
          <a:p>
            <a:r>
              <a:rPr lang="en-IN" sz="3200" b="1" dirty="0"/>
              <a:t>After creation of ASG ,multiple instances are created automatically.</a:t>
            </a:r>
            <a:br>
              <a:rPr lang="en-IN" sz="3200" b="1" dirty="0"/>
            </a:br>
            <a:r>
              <a:rPr lang="en-IN" sz="3200" b="1" dirty="0"/>
              <a:t>Select the created instance and copy the instance unique ID.</a:t>
            </a:r>
          </a:p>
        </p:txBody>
      </p:sp>
      <p:pic>
        <p:nvPicPr>
          <p:cNvPr id="5" name="Picture Placeholder 9">
            <a:extLst>
              <a:ext uri="{FF2B5EF4-FFF2-40B4-BE49-F238E27FC236}">
                <a16:creationId xmlns:a16="http://schemas.microsoft.com/office/drawing/2014/main" id="{0999EB4A-4194-2F4D-75D2-51A1B35681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381" r="14381"/>
          <a:stretch>
            <a:fillRect/>
          </a:stretch>
        </p:blipFill>
        <p:spPr>
          <a:xfrm>
            <a:off x="3340617" y="1825625"/>
            <a:ext cx="5510766" cy="4351338"/>
          </a:xfrm>
        </p:spPr>
      </p:pic>
    </p:spTree>
    <p:extLst>
      <p:ext uri="{BB962C8B-B14F-4D97-AF65-F5344CB8AC3E}">
        <p14:creationId xmlns:p14="http://schemas.microsoft.com/office/powerpoint/2010/main" val="323966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EC52-7CE3-F26D-123A-6004C349E71A}"/>
              </a:ext>
            </a:extLst>
          </p:cNvPr>
          <p:cNvSpPr>
            <a:spLocks noGrp="1"/>
          </p:cNvSpPr>
          <p:nvPr>
            <p:ph type="title"/>
          </p:nvPr>
        </p:nvSpPr>
        <p:spPr/>
        <p:txBody>
          <a:bodyPr>
            <a:normAutofit/>
          </a:bodyPr>
          <a:lstStyle/>
          <a:p>
            <a:r>
              <a:rPr lang="en-IN" sz="4000" b="1" dirty="0"/>
              <a:t>Creation of IAM with EC2 Full Access and S3 Full Access.</a:t>
            </a:r>
          </a:p>
        </p:txBody>
      </p:sp>
      <p:pic>
        <p:nvPicPr>
          <p:cNvPr id="10242" name="Picture 2">
            <a:extLst>
              <a:ext uri="{FF2B5EF4-FFF2-40B4-BE49-F238E27FC236}">
                <a16:creationId xmlns:a16="http://schemas.microsoft.com/office/drawing/2014/main" id="{8DBBEB6D-1772-3780-2D99-9021A72829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17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D153-A4A2-78D5-9991-86EF6D6E0203}"/>
              </a:ext>
            </a:extLst>
          </p:cNvPr>
          <p:cNvSpPr>
            <a:spLocks noGrp="1"/>
          </p:cNvSpPr>
          <p:nvPr>
            <p:ph type="title"/>
          </p:nvPr>
        </p:nvSpPr>
        <p:spPr/>
        <p:txBody>
          <a:bodyPr/>
          <a:lstStyle/>
          <a:p>
            <a:r>
              <a:rPr lang="en-IN" b="1" dirty="0"/>
              <a:t>Sequence for Amazon CloudWatch Practical:</a:t>
            </a:r>
          </a:p>
        </p:txBody>
      </p:sp>
      <p:sp>
        <p:nvSpPr>
          <p:cNvPr id="3" name="Content Placeholder 2">
            <a:extLst>
              <a:ext uri="{FF2B5EF4-FFF2-40B4-BE49-F238E27FC236}">
                <a16:creationId xmlns:a16="http://schemas.microsoft.com/office/drawing/2014/main" id="{E5B93C53-3421-8D57-6A38-33DC06C81C6C}"/>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IN" dirty="0"/>
              <a:t>1. Create VPC &gt; Create Flow Log.</a:t>
            </a:r>
          </a:p>
          <a:p>
            <a:pPr marL="0" indent="0">
              <a:buNone/>
            </a:pPr>
            <a:r>
              <a:rPr lang="en-IN" dirty="0"/>
              <a:t>2. Create EC2 instance &gt; Copy the instance ID .</a:t>
            </a:r>
          </a:p>
          <a:p>
            <a:pPr marL="0" indent="0">
              <a:buNone/>
            </a:pPr>
            <a:r>
              <a:rPr lang="en-IN" dirty="0"/>
              <a:t>3. Open CloudWatch console.</a:t>
            </a:r>
          </a:p>
          <a:p>
            <a:pPr marL="0" indent="0">
              <a:buNone/>
            </a:pPr>
            <a:r>
              <a:rPr lang="en-IN" dirty="0"/>
              <a:t>4. Create a </a:t>
            </a:r>
            <a:r>
              <a:rPr lang="en-US" dirty="0"/>
              <a:t>CloudWatch Dashboard &gt; Add widgets (Line) &gt; Add query                  	(EC2)&gt; Browse enter the EC2 instance id &gt; Click </a:t>
            </a:r>
            <a:r>
              <a:rPr lang="en-US" i="1" dirty="0"/>
              <a:t>Create Dashboard</a:t>
            </a:r>
            <a:r>
              <a:rPr lang="en-US" dirty="0"/>
              <a:t>.</a:t>
            </a:r>
          </a:p>
          <a:p>
            <a:pPr marL="0" indent="0">
              <a:buNone/>
            </a:pPr>
            <a:r>
              <a:rPr lang="en-US" dirty="0"/>
              <a:t>5. Set up CloudWatch Alarm &gt; Create Alarm &gt; Add query &gt; Enter metrics 	(instance id) &gt; Configure Alarm &gt; Click create.</a:t>
            </a:r>
          </a:p>
          <a:p>
            <a:pPr marL="0" indent="0">
              <a:buNone/>
            </a:pPr>
            <a:r>
              <a:rPr lang="en-US" dirty="0"/>
              <a:t>6. Enable CloudWatch Logs &gt; Create Log groups &gt; Configure your AWS 	resources to send logs to the log group (EC2 instance) &gt; </a:t>
            </a:r>
            <a:r>
              <a:rPr lang="en-US" i="1" dirty="0"/>
              <a:t>Create log</a:t>
            </a:r>
            <a:r>
              <a:rPr lang="en-US" dirty="0"/>
              <a:t>.</a:t>
            </a:r>
          </a:p>
          <a:p>
            <a:pPr marL="0" indent="0">
              <a:buNone/>
            </a:pPr>
            <a:r>
              <a:rPr lang="en-US" dirty="0"/>
              <a:t>7. Set up CloudWatch Events(Event Bridge) &gt; Create rule &gt; Define the event 	source and pattern &gt; Configure the target for the rule &gt; </a:t>
            </a:r>
            <a:r>
              <a:rPr lang="en-US" i="1" dirty="0"/>
              <a:t>Create rule </a:t>
            </a:r>
            <a:r>
              <a:rPr lang="en-US" dirty="0"/>
              <a:t>to 	enable the event rule.</a:t>
            </a:r>
            <a:endParaRPr lang="en-IN" dirty="0"/>
          </a:p>
        </p:txBody>
      </p:sp>
    </p:spTree>
    <p:extLst>
      <p:ext uri="{BB962C8B-B14F-4D97-AF65-F5344CB8AC3E}">
        <p14:creationId xmlns:p14="http://schemas.microsoft.com/office/powerpoint/2010/main" val="218950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1EE4-2C09-9CA4-3960-C53AA323519D}"/>
              </a:ext>
            </a:extLst>
          </p:cNvPr>
          <p:cNvSpPr>
            <a:spLocks noGrp="1"/>
          </p:cNvSpPr>
          <p:nvPr>
            <p:ph type="title"/>
          </p:nvPr>
        </p:nvSpPr>
        <p:spPr>
          <a:xfrm>
            <a:off x="379317" y="187325"/>
            <a:ext cx="4598289" cy="1600200"/>
          </a:xfrm>
        </p:spPr>
        <p:txBody>
          <a:bodyPr/>
          <a:lstStyle/>
          <a:p>
            <a:r>
              <a:rPr lang="en-US" b="1" i="1" dirty="0"/>
              <a:t>Setting Up Basic CloudWatch Monitoring:</a:t>
            </a:r>
            <a:endParaRPr lang="en-IN" b="1" i="1" dirty="0"/>
          </a:p>
        </p:txBody>
      </p:sp>
      <p:sp>
        <p:nvSpPr>
          <p:cNvPr id="5" name="Rectangle 1">
            <a:extLst>
              <a:ext uri="{FF2B5EF4-FFF2-40B4-BE49-F238E27FC236}">
                <a16:creationId xmlns:a16="http://schemas.microsoft.com/office/drawing/2014/main" id="{3CD2AE49-24E7-BB7A-3FEB-C2888D0313B4}"/>
              </a:ext>
            </a:extLst>
          </p:cNvPr>
          <p:cNvSpPr>
            <a:spLocks noGrp="1" noChangeArrowheads="1"/>
          </p:cNvSpPr>
          <p:nvPr>
            <p:ph type="body" sz="half" idx="2"/>
          </p:nvPr>
        </p:nvSpPr>
        <p:spPr bwMode="auto">
          <a:xfrm>
            <a:off x="379317" y="1772136"/>
            <a:ext cx="498937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000" i="1" dirty="0"/>
              <a:t>Create a CloudWatch Dashboard :</a:t>
            </a: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1. In the CloudWatch console, choose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Dashboards</a:t>
            </a:r>
            <a:r>
              <a:rPr kumimoji="0" lang="en-US" altLang="en-US" sz="1800" b="0" i="0" u="none" strike="noStrike" cap="none" normalizeH="0" baseline="0" dirty="0">
                <a:ln>
                  <a:noFill/>
                </a:ln>
                <a:solidFill>
                  <a:schemeClr val="tx1"/>
                </a:solidFill>
                <a:effectLst/>
                <a:latin typeface="Arial" panose="020B0604020202020204" pitchFamily="34" charset="0"/>
              </a:rPr>
              <a:t> in the navigation pane.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Click </a:t>
            </a:r>
            <a:r>
              <a:rPr kumimoji="0" lang="en-US" altLang="en-US" sz="1800" i="0" u="none" strike="noStrike" cap="none" normalizeH="0" baseline="0" dirty="0">
                <a:ln>
                  <a:noFill/>
                </a:ln>
                <a:solidFill>
                  <a:schemeClr val="tx1"/>
                </a:solidFill>
                <a:effectLst/>
                <a:latin typeface="Arial" panose="020B0604020202020204" pitchFamily="34" charset="0"/>
              </a:rPr>
              <a:t>Create dashboard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3. Enter a name for your dashboard and click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Create dashboard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4. Add widgets to the dashboard by selecting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type of widget (e.g., Line, Stack, Number)</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and specifying the metrics you want to display. </a:t>
            </a:r>
          </a:p>
        </p:txBody>
      </p:sp>
      <p:pic>
        <p:nvPicPr>
          <p:cNvPr id="16" name="Picture Placeholder 15">
            <a:extLst>
              <a:ext uri="{FF2B5EF4-FFF2-40B4-BE49-F238E27FC236}">
                <a16:creationId xmlns:a16="http://schemas.microsoft.com/office/drawing/2014/main" id="{0A824F35-6805-AAB8-55DE-F9F0C4062FB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Tree>
    <p:extLst>
      <p:ext uri="{BB962C8B-B14F-4D97-AF65-F5344CB8AC3E}">
        <p14:creationId xmlns:p14="http://schemas.microsoft.com/office/powerpoint/2010/main" val="208836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843F-D36C-5266-32BD-2F63C0A33AA6}"/>
              </a:ext>
            </a:extLst>
          </p:cNvPr>
          <p:cNvSpPr>
            <a:spLocks noGrp="1"/>
          </p:cNvSpPr>
          <p:nvPr>
            <p:ph type="title"/>
          </p:nvPr>
        </p:nvSpPr>
        <p:spPr>
          <a:xfrm>
            <a:off x="347885" y="187325"/>
            <a:ext cx="4698873" cy="1600200"/>
          </a:xfrm>
        </p:spPr>
        <p:txBody>
          <a:bodyPr/>
          <a:lstStyle/>
          <a:p>
            <a:pPr marL="457200" indent="-457200">
              <a:buFont typeface="Wingdings" panose="05000000000000000000" pitchFamily="2" charset="2"/>
              <a:buChar char="Ø"/>
            </a:pPr>
            <a:r>
              <a:rPr lang="en-IN" i="1" dirty="0"/>
              <a:t>Set Up CloudWatch Alarms</a:t>
            </a:r>
          </a:p>
        </p:txBody>
      </p:sp>
      <p:sp>
        <p:nvSpPr>
          <p:cNvPr id="4" name="Text Placeholder 3">
            <a:extLst>
              <a:ext uri="{FF2B5EF4-FFF2-40B4-BE49-F238E27FC236}">
                <a16:creationId xmlns:a16="http://schemas.microsoft.com/office/drawing/2014/main" id="{F5FA2BBB-C623-C9E3-D65F-5D01B05A02D8}"/>
              </a:ext>
            </a:extLst>
          </p:cNvPr>
          <p:cNvSpPr>
            <a:spLocks noGrp="1"/>
          </p:cNvSpPr>
          <p:nvPr>
            <p:ph type="body" sz="half" idx="2"/>
          </p:nvPr>
        </p:nvSpPr>
        <p:spPr>
          <a:xfrm>
            <a:off x="347885" y="1979549"/>
            <a:ext cx="4544568" cy="4960747"/>
          </a:xfrm>
        </p:spPr>
        <p:txBody>
          <a:bodyPr>
            <a:noAutofit/>
          </a:bodyPr>
          <a:lstStyle/>
          <a:p>
            <a:r>
              <a:rPr lang="en-US" sz="1800" dirty="0"/>
              <a:t>1. In the CloudWatch console, choose Alarms in the navigation pane.</a:t>
            </a:r>
          </a:p>
          <a:p>
            <a:r>
              <a:rPr lang="en-US" sz="1800" dirty="0"/>
              <a:t>2. </a:t>
            </a:r>
            <a:r>
              <a:rPr lang="en-IN" sz="1800" dirty="0"/>
              <a:t>Click Create alarm.</a:t>
            </a:r>
          </a:p>
          <a:p>
            <a:r>
              <a:rPr lang="en-IN" sz="1800" dirty="0"/>
              <a:t>3. </a:t>
            </a:r>
            <a:r>
              <a:rPr lang="en-US" sz="1800" dirty="0"/>
              <a:t>Select a metric by browsing through the available metrics or searching for a specific metric.</a:t>
            </a:r>
          </a:p>
          <a:p>
            <a:r>
              <a:rPr lang="en-US" sz="1800" dirty="0"/>
              <a:t>4. Configure the alarm by setting the conditions (e.g., threshold value) and actions (e.g., sending an SNS notification).</a:t>
            </a:r>
          </a:p>
          <a:p>
            <a:r>
              <a:rPr lang="en-US" sz="1800" dirty="0"/>
              <a:t>5. Review the alarm configuration and click Create alarm.</a:t>
            </a:r>
          </a:p>
        </p:txBody>
      </p:sp>
      <p:pic>
        <p:nvPicPr>
          <p:cNvPr id="17" name="Picture Placeholder 16">
            <a:extLst>
              <a:ext uri="{FF2B5EF4-FFF2-40B4-BE49-F238E27FC236}">
                <a16:creationId xmlns:a16="http://schemas.microsoft.com/office/drawing/2014/main" id="{67059267-BFC1-1697-6993-941E420CFD2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Tree>
    <p:extLst>
      <p:ext uri="{BB962C8B-B14F-4D97-AF65-F5344CB8AC3E}">
        <p14:creationId xmlns:p14="http://schemas.microsoft.com/office/powerpoint/2010/main" val="31392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3A2A-F9A3-83B4-D937-F3DBFB58F93D}"/>
              </a:ext>
            </a:extLst>
          </p:cNvPr>
          <p:cNvSpPr>
            <a:spLocks noGrp="1"/>
          </p:cNvSpPr>
          <p:nvPr>
            <p:ph type="title"/>
          </p:nvPr>
        </p:nvSpPr>
        <p:spPr>
          <a:xfrm>
            <a:off x="839788" y="187325"/>
            <a:ext cx="3932237" cy="1600200"/>
          </a:xfrm>
        </p:spPr>
        <p:txBody>
          <a:bodyPr>
            <a:normAutofit/>
          </a:bodyPr>
          <a:lstStyle/>
          <a:p>
            <a:pPr marL="457200" indent="-457200">
              <a:buFont typeface="Wingdings" panose="05000000000000000000" pitchFamily="2" charset="2"/>
              <a:buChar char="Ø"/>
            </a:pPr>
            <a:r>
              <a:rPr lang="en-IN" sz="2800" i="1" dirty="0"/>
              <a:t>Enable CloudWatch Logs</a:t>
            </a:r>
          </a:p>
        </p:txBody>
      </p:sp>
      <p:pic>
        <p:nvPicPr>
          <p:cNvPr id="6" name="Picture Placeholder 5">
            <a:extLst>
              <a:ext uri="{FF2B5EF4-FFF2-40B4-BE49-F238E27FC236}">
                <a16:creationId xmlns:a16="http://schemas.microsoft.com/office/drawing/2014/main" id="{755D9E69-39F5-C3F0-8F19-8F0007F8B1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78AC3F68-5C79-F8FD-7523-ABF52DAAAA1C}"/>
              </a:ext>
            </a:extLst>
          </p:cNvPr>
          <p:cNvSpPr>
            <a:spLocks noGrp="1"/>
          </p:cNvSpPr>
          <p:nvPr>
            <p:ph type="body" sz="half" idx="2"/>
          </p:nvPr>
        </p:nvSpPr>
        <p:spPr/>
        <p:txBody>
          <a:bodyPr>
            <a:normAutofit/>
          </a:bodyPr>
          <a:lstStyle/>
          <a:p>
            <a:pPr marL="342900" indent="-342900">
              <a:buAutoNum type="arabicPeriod"/>
            </a:pPr>
            <a:r>
              <a:rPr lang="en-US" sz="1800" dirty="0"/>
              <a:t>In the CloudWatch console, choose </a:t>
            </a:r>
            <a:r>
              <a:rPr lang="en-US" sz="1800" b="1" dirty="0"/>
              <a:t>Logs</a:t>
            </a:r>
            <a:r>
              <a:rPr lang="en-US" sz="1800" dirty="0"/>
              <a:t> in the navigation pane.</a:t>
            </a:r>
          </a:p>
          <a:p>
            <a:pPr marL="342900" indent="-342900">
              <a:buAutoNum type="arabicPeriod"/>
            </a:pPr>
            <a:r>
              <a:rPr lang="en-US" sz="1800" dirty="0"/>
              <a:t>Click </a:t>
            </a:r>
            <a:r>
              <a:rPr lang="en-US" sz="1800" b="1" dirty="0"/>
              <a:t>Create log group</a:t>
            </a:r>
            <a:r>
              <a:rPr lang="en-US" sz="1800" dirty="0"/>
              <a:t> to organize your log streams.</a:t>
            </a:r>
          </a:p>
          <a:p>
            <a:pPr marL="342900" indent="-342900">
              <a:buAutoNum type="arabicPeriod"/>
            </a:pPr>
            <a:r>
              <a:rPr lang="en-US" sz="1800" dirty="0"/>
              <a:t>Configure your AWS resources to send logs to the log group. For example, you can configure EC2 instances, Lambda functions, or other services to send logs to CloudWatch Logs.</a:t>
            </a:r>
            <a:endParaRPr lang="en-IN" sz="1800" dirty="0"/>
          </a:p>
        </p:txBody>
      </p:sp>
    </p:spTree>
    <p:extLst>
      <p:ext uri="{BB962C8B-B14F-4D97-AF65-F5344CB8AC3E}">
        <p14:creationId xmlns:p14="http://schemas.microsoft.com/office/powerpoint/2010/main" val="244907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CD9D-A5DD-8100-D525-FB55267435AD}"/>
              </a:ext>
            </a:extLst>
          </p:cNvPr>
          <p:cNvSpPr>
            <a:spLocks noGrp="1"/>
          </p:cNvSpPr>
          <p:nvPr>
            <p:ph type="title"/>
          </p:nvPr>
        </p:nvSpPr>
        <p:spPr/>
        <p:txBody>
          <a:bodyPr/>
          <a:lstStyle/>
          <a:p>
            <a:r>
              <a:rPr lang="en-IN" b="1" dirty="0"/>
              <a:t>Sequence for AWS CloudTrail Practical:</a:t>
            </a:r>
          </a:p>
        </p:txBody>
      </p:sp>
      <p:sp>
        <p:nvSpPr>
          <p:cNvPr id="3" name="Content Placeholder 2">
            <a:extLst>
              <a:ext uri="{FF2B5EF4-FFF2-40B4-BE49-F238E27FC236}">
                <a16:creationId xmlns:a16="http://schemas.microsoft.com/office/drawing/2014/main" id="{3D5663A1-DDBA-37A3-FE1F-E51F31EC1661}"/>
              </a:ext>
            </a:extLst>
          </p:cNvPr>
          <p:cNvSpPr>
            <a:spLocks noGrp="1"/>
          </p:cNvSpPr>
          <p:nvPr>
            <p:ph idx="1"/>
          </p:nvPr>
        </p:nvSpPr>
        <p:spPr/>
        <p:txBody>
          <a:bodyPr/>
          <a:lstStyle/>
          <a:p>
            <a:pPr marL="514350" indent="-514350">
              <a:buAutoNum type="arabicPeriod"/>
            </a:pPr>
            <a:r>
              <a:rPr lang="en-IN" dirty="0"/>
              <a:t>Open the CloudTrail console.</a:t>
            </a:r>
          </a:p>
          <a:p>
            <a:pPr marL="514350" indent="-514350">
              <a:buAutoNum type="arabicPeriod"/>
            </a:pPr>
            <a:r>
              <a:rPr lang="en-IN" dirty="0"/>
              <a:t>Create Trail </a:t>
            </a:r>
          </a:p>
          <a:p>
            <a:pPr marL="514350" indent="-514350">
              <a:buAutoNum type="arabicPeriod"/>
            </a:pPr>
            <a:r>
              <a:rPr lang="en-IN" dirty="0"/>
              <a:t>Specify Trail settings &gt;Storage Location &gt;Log File SSE-KMS Encryption &gt;Log File Validation(for the integrity of your log files) </a:t>
            </a:r>
          </a:p>
          <a:p>
            <a:pPr marL="514350" indent="-514350">
              <a:buAutoNum type="arabicPeriod"/>
            </a:pPr>
            <a:r>
              <a:rPr lang="en-IN" dirty="0"/>
              <a:t>Configure Events &gt;Management Events &gt;Data Events &gt;Insights Events</a:t>
            </a:r>
          </a:p>
          <a:p>
            <a:pPr marL="514350" indent="-514350">
              <a:buAutoNum type="arabicPeriod"/>
            </a:pPr>
            <a:r>
              <a:rPr lang="en-IN" dirty="0"/>
              <a:t>Review and Create</a:t>
            </a:r>
          </a:p>
          <a:p>
            <a:pPr marL="0" indent="0">
              <a:buNone/>
            </a:pPr>
            <a:endParaRPr lang="en-IN" dirty="0"/>
          </a:p>
        </p:txBody>
      </p:sp>
    </p:spTree>
    <p:extLst>
      <p:ext uri="{BB962C8B-B14F-4D97-AF65-F5344CB8AC3E}">
        <p14:creationId xmlns:p14="http://schemas.microsoft.com/office/powerpoint/2010/main" val="3572935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F58A-8B2B-8328-E68C-63D71B99F2E4}"/>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BCF83D7B-7A88-F01A-E6EF-D26872FC730B}"/>
              </a:ext>
            </a:extLst>
          </p:cNvPr>
          <p:cNvSpPr>
            <a:spLocks noGrp="1"/>
          </p:cNvSpPr>
          <p:nvPr>
            <p:ph idx="1"/>
          </p:nvPr>
        </p:nvSpPr>
        <p:spPr/>
        <p:txBody>
          <a:bodyPr/>
          <a:lstStyle/>
          <a:p>
            <a:r>
              <a:rPr lang="en-US" dirty="0"/>
              <a:t>AWS CloudWatch and CloudTrail complement each other by providing comprehensive monitoring, logging, and auditing capabilities. CloudWatch offers real-time performance monitoring and alerting, while CloudTrail ensures detailed activity logging and compliance tracking. Together, they enhance security, operational efficiency, and governance in your AWS environment.</a:t>
            </a:r>
            <a:endParaRPr lang="en-IN" dirty="0"/>
          </a:p>
        </p:txBody>
      </p:sp>
    </p:spTree>
    <p:extLst>
      <p:ext uri="{BB962C8B-B14F-4D97-AF65-F5344CB8AC3E}">
        <p14:creationId xmlns:p14="http://schemas.microsoft.com/office/powerpoint/2010/main" val="260740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C0E8-EDEF-240A-C7FE-AB33A5FCBBBD}"/>
              </a:ext>
            </a:extLst>
          </p:cNvPr>
          <p:cNvSpPr>
            <a:spLocks noGrp="1"/>
          </p:cNvSpPr>
          <p:nvPr>
            <p:ph type="title"/>
          </p:nvPr>
        </p:nvSpPr>
        <p:spPr>
          <a:xfrm>
            <a:off x="2511552" y="2404237"/>
            <a:ext cx="10515600" cy="1325563"/>
          </a:xfrm>
        </p:spPr>
        <p:txBody>
          <a:bodyPr>
            <a:normAutofit fontScale="90000"/>
          </a:bodyPr>
          <a:lstStyle/>
          <a:p>
            <a:r>
              <a:rPr lang="en-US" sz="9600" b="1" dirty="0"/>
              <a:t>THANK YOU</a:t>
            </a:r>
            <a:endParaRPr lang="en-IN" sz="9600" b="1" dirty="0"/>
          </a:p>
        </p:txBody>
      </p:sp>
    </p:spTree>
    <p:extLst>
      <p:ext uri="{BB962C8B-B14F-4D97-AF65-F5344CB8AC3E}">
        <p14:creationId xmlns:p14="http://schemas.microsoft.com/office/powerpoint/2010/main" val="242194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D431-5763-BC15-1142-091A883CCB08}"/>
              </a:ext>
            </a:extLst>
          </p:cNvPr>
          <p:cNvSpPr>
            <a:spLocks noGrp="1"/>
          </p:cNvSpPr>
          <p:nvPr>
            <p:ph type="title"/>
          </p:nvPr>
        </p:nvSpPr>
        <p:spPr/>
        <p:txBody>
          <a:bodyPr/>
          <a:lstStyle/>
          <a:p>
            <a:r>
              <a:rPr lang="en-IN" b="1" dirty="0"/>
              <a:t>Amazon CloudWatch:</a:t>
            </a:r>
          </a:p>
        </p:txBody>
      </p:sp>
      <p:sp>
        <p:nvSpPr>
          <p:cNvPr id="3" name="Content Placeholder 2">
            <a:extLst>
              <a:ext uri="{FF2B5EF4-FFF2-40B4-BE49-F238E27FC236}">
                <a16:creationId xmlns:a16="http://schemas.microsoft.com/office/drawing/2014/main" id="{5E5C1B4F-1C5E-EA59-F5A3-383AB20C3F32}"/>
              </a:ext>
            </a:extLst>
          </p:cNvPr>
          <p:cNvSpPr>
            <a:spLocks noGrp="1"/>
          </p:cNvSpPr>
          <p:nvPr>
            <p:ph idx="1"/>
          </p:nvPr>
        </p:nvSpPr>
        <p:spPr/>
        <p:txBody>
          <a:bodyPr>
            <a:normAutofit fontScale="92500" lnSpcReduction="10000"/>
          </a:bodyPr>
          <a:lstStyle/>
          <a:p>
            <a:r>
              <a:rPr lang="en-US" dirty="0"/>
              <a:t>Amazon CloudWatch is a monitoring and management service for AWS resources and applications. It provides data and actionable insights to monitor applications, understand and respond to system-wide performance changes, optimize resource utilization, and get a unified view of operational health.</a:t>
            </a:r>
          </a:p>
          <a:p>
            <a:r>
              <a:rPr lang="en-US" dirty="0"/>
              <a:t>Key features of Amazon CloudWatch include:</a:t>
            </a:r>
          </a:p>
          <a:p>
            <a:pPr marL="0" indent="0">
              <a:buNone/>
            </a:pPr>
            <a:r>
              <a:rPr lang="en-US" dirty="0"/>
              <a:t>1.CloudWatch Metrics</a:t>
            </a:r>
          </a:p>
          <a:p>
            <a:pPr marL="0" indent="0">
              <a:buNone/>
            </a:pPr>
            <a:r>
              <a:rPr lang="en-US" dirty="0"/>
              <a:t>2. CloudWatch Alarms</a:t>
            </a:r>
          </a:p>
          <a:p>
            <a:pPr marL="0" indent="0">
              <a:buNone/>
            </a:pPr>
            <a:r>
              <a:rPr lang="en-US" dirty="0"/>
              <a:t>3. CloudWatch Logs</a:t>
            </a:r>
          </a:p>
          <a:p>
            <a:pPr marL="0" indent="0">
              <a:buNone/>
            </a:pPr>
            <a:r>
              <a:rPr lang="en-US" dirty="0"/>
              <a:t>4. CloudWatch Events</a:t>
            </a:r>
          </a:p>
          <a:p>
            <a:pPr marL="0" indent="0">
              <a:buNone/>
            </a:pPr>
            <a:r>
              <a:rPr lang="en-US" dirty="0"/>
              <a:t>5. CloudWatch Dashboards</a:t>
            </a:r>
            <a:endParaRPr lang="en-IN" dirty="0"/>
          </a:p>
        </p:txBody>
      </p:sp>
    </p:spTree>
    <p:extLst>
      <p:ext uri="{BB962C8B-B14F-4D97-AF65-F5344CB8AC3E}">
        <p14:creationId xmlns:p14="http://schemas.microsoft.com/office/powerpoint/2010/main" val="270902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C7B5FB-E365-BED1-A08B-B7D00A3F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74" y="804672"/>
            <a:ext cx="8695182"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3AE3-66E8-EE16-778E-5DC621A97136}"/>
              </a:ext>
            </a:extLst>
          </p:cNvPr>
          <p:cNvSpPr>
            <a:spLocks noGrp="1"/>
          </p:cNvSpPr>
          <p:nvPr>
            <p:ph type="title"/>
          </p:nvPr>
        </p:nvSpPr>
        <p:spPr>
          <a:xfrm>
            <a:off x="838200" y="758317"/>
            <a:ext cx="10515600" cy="1325563"/>
          </a:xfrm>
        </p:spPr>
        <p:txBody>
          <a:bodyPr/>
          <a:lstStyle/>
          <a:p>
            <a:r>
              <a:rPr lang="en-IN" b="1" dirty="0"/>
              <a:t>Benefits of </a:t>
            </a:r>
            <a:r>
              <a:rPr lang="en-US" b="1" dirty="0"/>
              <a:t>AWS CloudWatch:</a:t>
            </a:r>
            <a:br>
              <a:rPr lang="en-US" b="1" dirty="0"/>
            </a:br>
            <a:endParaRPr lang="en-IN" b="1" dirty="0"/>
          </a:p>
        </p:txBody>
      </p:sp>
      <p:sp>
        <p:nvSpPr>
          <p:cNvPr id="3" name="Content Placeholder 2">
            <a:extLst>
              <a:ext uri="{FF2B5EF4-FFF2-40B4-BE49-F238E27FC236}">
                <a16:creationId xmlns:a16="http://schemas.microsoft.com/office/drawing/2014/main" id="{B10463FD-F9B3-4151-52B1-F0EB92733678}"/>
              </a:ext>
            </a:extLst>
          </p:cNvPr>
          <p:cNvSpPr>
            <a:spLocks noGrp="1"/>
          </p:cNvSpPr>
          <p:nvPr>
            <p:ph idx="1"/>
          </p:nvPr>
        </p:nvSpPr>
        <p:spPr/>
        <p:txBody>
          <a:bodyPr/>
          <a:lstStyle/>
          <a:p>
            <a:pPr>
              <a:buFont typeface="Arial" panose="020B0604020202020204" pitchFamily="34" charset="0"/>
              <a:buChar char="•"/>
            </a:pPr>
            <a:r>
              <a:rPr lang="en-US" b="1" dirty="0"/>
              <a:t>Monitoring and Alerts</a:t>
            </a:r>
            <a:r>
              <a:rPr lang="en-US" dirty="0"/>
              <a:t>: Real-time monitoring of AWS resources and applications, with customizable dashboards and alerts.</a:t>
            </a:r>
          </a:p>
          <a:p>
            <a:pPr>
              <a:buFont typeface="Arial" panose="020B0604020202020204" pitchFamily="34" charset="0"/>
              <a:buChar char="•"/>
            </a:pPr>
            <a:r>
              <a:rPr lang="en-US" b="1" dirty="0"/>
              <a:t>Logs Management</a:t>
            </a:r>
            <a:r>
              <a:rPr lang="en-US" dirty="0"/>
              <a:t>: Collects and analyzes log data from AWS services and applications.</a:t>
            </a:r>
          </a:p>
          <a:p>
            <a:pPr>
              <a:buFont typeface="Arial" panose="020B0604020202020204" pitchFamily="34" charset="0"/>
              <a:buChar char="•"/>
            </a:pPr>
            <a:r>
              <a:rPr lang="en-US" b="1" dirty="0"/>
              <a:t>Performance Insights</a:t>
            </a:r>
            <a:r>
              <a:rPr lang="en-US" dirty="0"/>
              <a:t>: Provides metrics, alarms, and automated actions to optimize performance and manage operational health.</a:t>
            </a:r>
          </a:p>
          <a:p>
            <a:endParaRPr lang="en-IN" dirty="0"/>
          </a:p>
        </p:txBody>
      </p:sp>
    </p:spTree>
    <p:extLst>
      <p:ext uri="{BB962C8B-B14F-4D97-AF65-F5344CB8AC3E}">
        <p14:creationId xmlns:p14="http://schemas.microsoft.com/office/powerpoint/2010/main" val="233139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1F1C-AE74-76D2-4C69-3E838710D0D5}"/>
              </a:ext>
            </a:extLst>
          </p:cNvPr>
          <p:cNvSpPr>
            <a:spLocks noGrp="1"/>
          </p:cNvSpPr>
          <p:nvPr>
            <p:ph type="title"/>
          </p:nvPr>
        </p:nvSpPr>
        <p:spPr/>
        <p:txBody>
          <a:bodyPr/>
          <a:lstStyle/>
          <a:p>
            <a:r>
              <a:rPr lang="en-IN" b="1" dirty="0"/>
              <a:t>Amazon CloudTrail:</a:t>
            </a:r>
          </a:p>
        </p:txBody>
      </p:sp>
      <p:sp>
        <p:nvSpPr>
          <p:cNvPr id="3" name="Content Placeholder 2">
            <a:extLst>
              <a:ext uri="{FF2B5EF4-FFF2-40B4-BE49-F238E27FC236}">
                <a16:creationId xmlns:a16="http://schemas.microsoft.com/office/drawing/2014/main" id="{E0E0B2B7-70B8-7232-34A7-8FB64562AF9F}"/>
              </a:ext>
            </a:extLst>
          </p:cNvPr>
          <p:cNvSpPr>
            <a:spLocks noGrp="1"/>
          </p:cNvSpPr>
          <p:nvPr>
            <p:ph idx="1"/>
          </p:nvPr>
        </p:nvSpPr>
        <p:spPr/>
        <p:txBody>
          <a:bodyPr>
            <a:normAutofit lnSpcReduction="10000"/>
          </a:bodyPr>
          <a:lstStyle/>
          <a:p>
            <a:r>
              <a:rPr lang="en-US" sz="2400" dirty="0"/>
              <a:t>AWS CloudTrail is a service that enables governance, compliance, and operational and risk auditing of your AWS account. With CloudTrail, you can log, continuously monitor, and retain account activity related to actions across your AWS infrastructure. CloudTrail provides event history of your AWS account activity, including actions taken through the AWS Management Console, AWS SDKs, command line tools, and other AWS services.</a:t>
            </a:r>
          </a:p>
          <a:p>
            <a:r>
              <a:rPr lang="en-IN" sz="2400" dirty="0"/>
              <a:t>Key features of AWS CloudTrail include:</a:t>
            </a:r>
          </a:p>
          <a:p>
            <a:pPr marL="0" indent="0">
              <a:buNone/>
            </a:pPr>
            <a:r>
              <a:rPr lang="en-IN" sz="2000" dirty="0"/>
              <a:t>1.Event Logging</a:t>
            </a:r>
          </a:p>
          <a:p>
            <a:pPr marL="0" indent="0">
              <a:buNone/>
            </a:pPr>
            <a:r>
              <a:rPr lang="en-IN" sz="2000" dirty="0"/>
              <a:t>2.Event History</a:t>
            </a:r>
          </a:p>
          <a:p>
            <a:pPr marL="0" indent="0">
              <a:buNone/>
            </a:pPr>
            <a:r>
              <a:rPr lang="en-IN" sz="2000" dirty="0"/>
              <a:t>3.Multi-Region Configuration</a:t>
            </a:r>
          </a:p>
          <a:p>
            <a:pPr marL="0" indent="0">
              <a:buNone/>
            </a:pPr>
            <a:r>
              <a:rPr lang="en-IN" sz="2000" dirty="0"/>
              <a:t>4.CloudTrail Insights</a:t>
            </a:r>
          </a:p>
          <a:p>
            <a:pPr marL="0" indent="0">
              <a:buNone/>
            </a:pPr>
            <a:r>
              <a:rPr lang="en-IN" sz="2000" dirty="0"/>
              <a:t>5.Integration with AWS Services</a:t>
            </a:r>
            <a:endParaRPr lang="en-IN" sz="3200" dirty="0"/>
          </a:p>
        </p:txBody>
      </p:sp>
    </p:spTree>
    <p:extLst>
      <p:ext uri="{BB962C8B-B14F-4D97-AF65-F5344CB8AC3E}">
        <p14:creationId xmlns:p14="http://schemas.microsoft.com/office/powerpoint/2010/main" val="402301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6FBE-116E-56B7-0CE0-0E4F20D1F60F}"/>
              </a:ext>
            </a:extLst>
          </p:cNvPr>
          <p:cNvSpPr>
            <a:spLocks noGrp="1"/>
          </p:cNvSpPr>
          <p:nvPr>
            <p:ph type="title"/>
          </p:nvPr>
        </p:nvSpPr>
        <p:spPr>
          <a:xfrm>
            <a:off x="838200" y="681037"/>
            <a:ext cx="10515600" cy="1325563"/>
          </a:xfrm>
        </p:spPr>
        <p:txBody>
          <a:bodyPr/>
          <a:lstStyle/>
          <a:p>
            <a:r>
              <a:rPr lang="en-IN" b="1" dirty="0"/>
              <a:t>Benefits of </a:t>
            </a:r>
            <a:r>
              <a:rPr lang="en-US" b="1" dirty="0"/>
              <a:t>AWS CloudTrail:</a:t>
            </a:r>
            <a:br>
              <a:rPr lang="en-US" b="1" dirty="0"/>
            </a:br>
            <a:endParaRPr lang="en-IN" b="1" dirty="0"/>
          </a:p>
        </p:txBody>
      </p:sp>
      <p:sp>
        <p:nvSpPr>
          <p:cNvPr id="3" name="Content Placeholder 2">
            <a:extLst>
              <a:ext uri="{FF2B5EF4-FFF2-40B4-BE49-F238E27FC236}">
                <a16:creationId xmlns:a16="http://schemas.microsoft.com/office/drawing/2014/main" id="{95271198-A37D-70E9-D4DA-5444561FAA61}"/>
              </a:ext>
            </a:extLst>
          </p:cNvPr>
          <p:cNvSpPr>
            <a:spLocks noGrp="1"/>
          </p:cNvSpPr>
          <p:nvPr>
            <p:ph idx="1"/>
          </p:nvPr>
        </p:nvSpPr>
        <p:spPr/>
        <p:txBody>
          <a:bodyPr/>
          <a:lstStyle/>
          <a:p>
            <a:pPr>
              <a:buFont typeface="Arial" panose="020B0604020202020204" pitchFamily="34" charset="0"/>
              <a:buChar char="•"/>
            </a:pPr>
            <a:r>
              <a:rPr lang="en-US" b="1" dirty="0"/>
              <a:t>Detailed API Activity Logging</a:t>
            </a:r>
            <a:r>
              <a:rPr lang="en-US" dirty="0"/>
              <a:t>: Logs all API calls across your AWS account for governance, compliance, and auditing.</a:t>
            </a:r>
          </a:p>
          <a:p>
            <a:pPr>
              <a:buFont typeface="Arial" panose="020B0604020202020204" pitchFamily="34" charset="0"/>
              <a:buChar char="•"/>
            </a:pPr>
            <a:r>
              <a:rPr lang="en-US" b="1" dirty="0"/>
              <a:t>Security and Compliance</a:t>
            </a:r>
            <a:r>
              <a:rPr lang="en-US" dirty="0"/>
              <a:t>: Helps meet regulatory requirements with detailed records of account activity and log file integrity validation.</a:t>
            </a:r>
          </a:p>
          <a:p>
            <a:pPr>
              <a:buFont typeface="Arial" panose="020B0604020202020204" pitchFamily="34" charset="0"/>
              <a:buChar char="•"/>
            </a:pPr>
            <a:r>
              <a:rPr lang="en-US" b="1" dirty="0"/>
              <a:t>Incident Response</a:t>
            </a:r>
            <a:r>
              <a:rPr lang="en-US" dirty="0"/>
              <a:t>: Facilitates troubleshooting, security investigations, and forensic analysis by providing a history of API calls.</a:t>
            </a:r>
          </a:p>
          <a:p>
            <a:endParaRPr lang="en-IN" dirty="0"/>
          </a:p>
        </p:txBody>
      </p:sp>
    </p:spTree>
    <p:extLst>
      <p:ext uri="{BB962C8B-B14F-4D97-AF65-F5344CB8AC3E}">
        <p14:creationId xmlns:p14="http://schemas.microsoft.com/office/powerpoint/2010/main" val="208562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0D8C-F708-EB88-0FE5-36F202F09868}"/>
              </a:ext>
            </a:extLst>
          </p:cNvPr>
          <p:cNvSpPr>
            <a:spLocks noGrp="1"/>
          </p:cNvSpPr>
          <p:nvPr>
            <p:ph type="title"/>
          </p:nvPr>
        </p:nvSpPr>
        <p:spPr/>
        <p:txBody>
          <a:bodyPr>
            <a:normAutofit fontScale="90000"/>
          </a:bodyPr>
          <a:lstStyle/>
          <a:p>
            <a:r>
              <a:rPr lang="en-US" b="1"/>
              <a:t>Case Study: </a:t>
            </a:r>
            <a:r>
              <a:rPr lang="en-US" b="1" dirty="0"/>
              <a:t>Create and monitor multiple instances for various branches of a Company using AWS:</a:t>
            </a:r>
            <a:endParaRPr lang="en-IN" b="1" dirty="0"/>
          </a:p>
        </p:txBody>
      </p:sp>
      <p:sp>
        <p:nvSpPr>
          <p:cNvPr id="3" name="Content Placeholder 2">
            <a:extLst>
              <a:ext uri="{FF2B5EF4-FFF2-40B4-BE49-F238E27FC236}">
                <a16:creationId xmlns:a16="http://schemas.microsoft.com/office/drawing/2014/main" id="{A0ECDF14-9A22-1503-1B78-C832504B5C11}"/>
              </a:ext>
            </a:extLst>
          </p:cNvPr>
          <p:cNvSpPr>
            <a:spLocks noGrp="1"/>
          </p:cNvSpPr>
          <p:nvPr>
            <p:ph idx="1"/>
          </p:nvPr>
        </p:nvSpPr>
        <p:spPr/>
        <p:txBody>
          <a:bodyPr>
            <a:normAutofit/>
          </a:bodyPr>
          <a:lstStyle/>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Step1: To create multiple instances we need to create a VPC(Virtual private network).A single VPC is enough for multiple instances , so first we need to create a VPC.</a:t>
            </a:r>
            <a:r>
              <a:rPr lang="en-US" sz="2000" b="0" i="0" dirty="0">
                <a:solidFill>
                  <a:srgbClr val="000000"/>
                </a:solidFill>
                <a:effectLst/>
                <a:highlight>
                  <a:srgbClr val="F5F5F5"/>
                </a:highlight>
                <a:latin typeface="Calibri" panose="020F0502020204030204" pitchFamily="34" charset="0"/>
              </a:rPr>
              <a:t>​</a:t>
            </a:r>
            <a:endParaRPr lang="en-US"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Step2:Create VPC ,subnets, internet gateway, route table and flow log.</a:t>
            </a:r>
            <a:endParaRPr lang="en-IN"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Step3:As we need multiple instances there are 2 ways: a)To increase the number of instances while creating the EC2 . b)To create Auto Scaling Group(it is better to create ASG for creating multiple instances).</a:t>
            </a:r>
            <a:r>
              <a:rPr lang="en-IN" sz="2000" b="0" i="0" dirty="0">
                <a:solidFill>
                  <a:srgbClr val="000000"/>
                </a:solidFill>
                <a:effectLst/>
                <a:highlight>
                  <a:srgbClr val="F5F5F5"/>
                </a:highlight>
                <a:latin typeface="Calibri" panose="020F0502020204030204" pitchFamily="34" charset="0"/>
              </a:rPr>
              <a:t>​</a:t>
            </a:r>
            <a:endParaRPr lang="en-IN"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Step4:ASG first create a template and then create ASG as per the requirements.</a:t>
            </a:r>
            <a:r>
              <a:rPr lang="en-IN" sz="2000" b="0" i="0" dirty="0">
                <a:solidFill>
                  <a:srgbClr val="000000"/>
                </a:solidFill>
                <a:effectLst/>
                <a:highlight>
                  <a:srgbClr val="F5F5F5"/>
                </a:highlight>
                <a:latin typeface="Calibri" panose="020F0502020204030204" pitchFamily="34" charset="0"/>
              </a:rPr>
              <a:t>​</a:t>
            </a:r>
            <a:endParaRPr lang="en-IN"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Step5:After creating ASG automatically multiple instances will be created for multiple subnets.</a:t>
            </a:r>
            <a:r>
              <a:rPr lang="en-IN" sz="2000" b="0" i="0" dirty="0">
                <a:solidFill>
                  <a:srgbClr val="000000"/>
                </a:solidFill>
                <a:effectLst/>
                <a:highlight>
                  <a:srgbClr val="F5F5F5"/>
                </a:highlight>
                <a:latin typeface="Calibri" panose="020F0502020204030204" pitchFamily="34" charset="0"/>
              </a:rPr>
              <a:t>​</a:t>
            </a:r>
            <a:endParaRPr lang="en-IN"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Step6:After multiple instances got created for multiple subnets, now create IAM users for each instances separately .</a:t>
            </a:r>
            <a:r>
              <a:rPr lang="en-IN" sz="2000" b="0" i="0" dirty="0">
                <a:solidFill>
                  <a:srgbClr val="000000"/>
                </a:solidFill>
                <a:effectLst/>
                <a:highlight>
                  <a:srgbClr val="F5F5F5"/>
                </a:highlight>
                <a:latin typeface="Calibri" panose="020F0502020204030204" pitchFamily="34" charset="0"/>
              </a:rPr>
              <a:t>​</a:t>
            </a:r>
            <a:endParaRPr lang="en-IN" sz="3200"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IN" sz="2000" b="0" i="0" u="none" strike="noStrike" dirty="0">
                <a:solidFill>
                  <a:srgbClr val="000000"/>
                </a:solidFill>
                <a:effectLst/>
                <a:highlight>
                  <a:srgbClr val="F5F5F5"/>
                </a:highlight>
                <a:latin typeface="Calibri" panose="020F0502020204030204" pitchFamily="34" charset="0"/>
              </a:rPr>
              <a:t>Step7:Giving EC2 Full Access and S3 Full Access while creating the IAM for each instance.</a:t>
            </a:r>
            <a:r>
              <a:rPr lang="en-IN" sz="2000" b="0" i="0" dirty="0">
                <a:solidFill>
                  <a:srgbClr val="000000"/>
                </a:solidFill>
                <a:effectLst/>
                <a:highlight>
                  <a:srgbClr val="F5F5F5"/>
                </a:highlight>
                <a:latin typeface="Calibri" panose="020F0502020204030204" pitchFamily="34" charset="0"/>
              </a:rPr>
              <a:t>​</a:t>
            </a:r>
          </a:p>
          <a:p>
            <a:pPr algn="l" rtl="0" fontAlgn="base">
              <a:buFont typeface="Arial" panose="020B0604020202020204" pitchFamily="34" charset="0"/>
              <a:buChar char="•"/>
            </a:pPr>
            <a:r>
              <a:rPr lang="en-IN" sz="2000" dirty="0">
                <a:solidFill>
                  <a:srgbClr val="000000"/>
                </a:solidFill>
                <a:highlight>
                  <a:srgbClr val="F5F5F5"/>
                </a:highlight>
                <a:latin typeface="Calibri" panose="020F0502020204030204" pitchFamily="34" charset="0"/>
              </a:rPr>
              <a:t>Step8:Now creation of CloudWatch and CloudTrail.</a:t>
            </a:r>
            <a:endParaRPr lang="en-IN" sz="3200" b="0" i="0" dirty="0">
              <a:solidFill>
                <a:srgbClr val="000000"/>
              </a:solidFill>
              <a:effectLst/>
              <a:highlight>
                <a:srgbClr val="F5F5F5"/>
              </a:highlight>
              <a:latin typeface="Segoe UI" panose="020B0502040204020203" pitchFamily="34" charset="0"/>
            </a:endParaRPr>
          </a:p>
        </p:txBody>
      </p:sp>
    </p:spTree>
    <p:extLst>
      <p:ext uri="{BB962C8B-B14F-4D97-AF65-F5344CB8AC3E}">
        <p14:creationId xmlns:p14="http://schemas.microsoft.com/office/powerpoint/2010/main" val="278135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CDAD-46D2-15A7-7582-1C7001689869}"/>
              </a:ext>
            </a:extLst>
          </p:cNvPr>
          <p:cNvSpPr>
            <a:spLocks noGrp="1"/>
          </p:cNvSpPr>
          <p:nvPr>
            <p:ph type="title"/>
          </p:nvPr>
        </p:nvSpPr>
        <p:spPr>
          <a:xfrm>
            <a:off x="765048" y="913765"/>
            <a:ext cx="10515600" cy="1325563"/>
          </a:xfrm>
        </p:spPr>
        <p:txBody>
          <a:bodyPr>
            <a:noAutofit/>
          </a:bodyPr>
          <a:lstStyle/>
          <a:p>
            <a:r>
              <a:rPr lang="en-US" sz="3200" b="1" i="0" u="none" strike="noStrike" dirty="0">
                <a:solidFill>
                  <a:srgbClr val="000000"/>
                </a:solidFill>
                <a:effectLst/>
                <a:highlight>
                  <a:srgbClr val="F5F5F5"/>
                </a:highlight>
                <a:latin typeface="Calibri Light" panose="020F0302020204030204" pitchFamily="34" charset="0"/>
              </a:rPr>
              <a:t>Total price stated for the above Case Study:</a:t>
            </a:r>
            <a:r>
              <a:rPr lang="en-US" sz="3200" b="1" i="0" dirty="0">
                <a:solidFill>
                  <a:srgbClr val="000000"/>
                </a:solidFill>
                <a:effectLst/>
                <a:highlight>
                  <a:srgbClr val="F5F5F5"/>
                </a:highlight>
                <a:latin typeface="Calibri Light" panose="020F0302020204030204" pitchFamily="34" charset="0"/>
              </a:rPr>
              <a:t>​</a:t>
            </a:r>
            <a:br>
              <a:rPr lang="en-US" sz="3200" b="1" i="0" dirty="0">
                <a:solidFill>
                  <a:srgbClr val="000000"/>
                </a:solidFill>
                <a:effectLst/>
                <a:highlight>
                  <a:srgbClr val="F5F5F5"/>
                </a:highlight>
                <a:latin typeface="Calibri Light" panose="020F0302020204030204" pitchFamily="34" charset="0"/>
              </a:rPr>
            </a:br>
            <a:r>
              <a:rPr lang="en-US" sz="3200" b="1" i="0" dirty="0">
                <a:solidFill>
                  <a:srgbClr val="000000"/>
                </a:solidFill>
                <a:effectLst/>
                <a:highlight>
                  <a:srgbClr val="F5F5F5"/>
                </a:highlight>
                <a:latin typeface="Calibri Light" panose="020F0302020204030204" pitchFamily="34" charset="0"/>
              </a:rPr>
              <a:t>​</a:t>
            </a:r>
            <a:br>
              <a:rPr lang="en-US" sz="3200" b="1" i="0" dirty="0">
                <a:solidFill>
                  <a:srgbClr val="000000"/>
                </a:solidFill>
                <a:effectLst/>
                <a:highlight>
                  <a:srgbClr val="F5F5F5"/>
                </a:highlight>
                <a:latin typeface="Calibri Light" panose="020F0302020204030204" pitchFamily="34" charset="0"/>
              </a:rPr>
            </a:br>
            <a:r>
              <a:rPr lang="en-US" sz="3200" b="1" i="0" dirty="0">
                <a:solidFill>
                  <a:srgbClr val="000000"/>
                </a:solidFill>
                <a:effectLst/>
                <a:highlight>
                  <a:srgbClr val="F5F5F5"/>
                </a:highlight>
                <a:latin typeface="Calibri Light" panose="020F0302020204030204" pitchFamily="34" charset="0"/>
              </a:rPr>
              <a:t>​</a:t>
            </a:r>
            <a:br>
              <a:rPr lang="en-US" sz="3200" b="1" i="0" dirty="0">
                <a:solidFill>
                  <a:srgbClr val="000000"/>
                </a:solidFill>
                <a:effectLst/>
                <a:highlight>
                  <a:srgbClr val="F5F5F5"/>
                </a:highlight>
                <a:latin typeface="Calibri Light" panose="020F0302020204030204" pitchFamily="34" charset="0"/>
              </a:rPr>
            </a:br>
            <a:r>
              <a:rPr lang="en-US" sz="3200" b="1" i="0" dirty="0">
                <a:solidFill>
                  <a:srgbClr val="000000"/>
                </a:solidFill>
                <a:effectLst/>
                <a:highlight>
                  <a:srgbClr val="F5F5F5"/>
                </a:highlight>
                <a:latin typeface="Calibri Light" panose="020F0302020204030204" pitchFamily="34" charset="0"/>
              </a:rPr>
              <a:t>​</a:t>
            </a:r>
            <a:endParaRPr lang="en-IN" sz="3200" b="1" dirty="0"/>
          </a:p>
        </p:txBody>
      </p:sp>
      <p:sp>
        <p:nvSpPr>
          <p:cNvPr id="3" name="Content Placeholder 2">
            <a:extLst>
              <a:ext uri="{FF2B5EF4-FFF2-40B4-BE49-F238E27FC236}">
                <a16:creationId xmlns:a16="http://schemas.microsoft.com/office/drawing/2014/main" id="{3055E90F-05F4-52BC-6105-FF041FA6DE5D}"/>
              </a:ext>
            </a:extLst>
          </p:cNvPr>
          <p:cNvSpPr>
            <a:spLocks noGrp="1"/>
          </p:cNvSpPr>
          <p:nvPr>
            <p:ph idx="1"/>
          </p:nvPr>
        </p:nvSpPr>
        <p:spPr/>
        <p:txBody>
          <a:bodyPr>
            <a:normAutofit/>
          </a:bodyPr>
          <a:lstStyle/>
          <a:p>
            <a:pPr algn="l" rtl="0" fontAlgn="base"/>
            <a:r>
              <a:rPr lang="en-US" sz="2400" b="0" i="0" u="none" strike="noStrike" dirty="0">
                <a:solidFill>
                  <a:srgbClr val="000000"/>
                </a:solidFill>
                <a:effectLst/>
                <a:highlight>
                  <a:srgbClr val="F5F5F5"/>
                </a:highlight>
                <a:latin typeface="Calibri Light" panose="020F0302020204030204" pitchFamily="34" charset="0"/>
              </a:rPr>
              <a:t>To calculate the total cost ,open AWS Billing cost and Management and then open AWS Pricing Calculator.</a:t>
            </a:r>
            <a:r>
              <a:rPr lang="en-US" sz="2400" b="0" i="0" dirty="0">
                <a:solidFill>
                  <a:srgbClr val="000000"/>
                </a:solidFill>
                <a:effectLst/>
                <a:highlight>
                  <a:srgbClr val="F5F5F5"/>
                </a:highlight>
                <a:latin typeface="Calibri Light" panose="020F0302020204030204" pitchFamily="34" charset="0"/>
              </a:rPr>
              <a:t>​</a:t>
            </a:r>
            <a:endParaRPr lang="en-US" sz="2400" dirty="0">
              <a:solidFill>
                <a:srgbClr val="000000"/>
              </a:solidFill>
              <a:highlight>
                <a:srgbClr val="F5F5F5"/>
              </a:highlight>
              <a:latin typeface="Segoe UI" panose="020B0502040204020203" pitchFamily="34" charset="0"/>
            </a:endParaRPr>
          </a:p>
          <a:p>
            <a:pPr marL="0" indent="0" algn="l" rtl="0" fontAlgn="base">
              <a:buNone/>
            </a:pPr>
            <a:endParaRPr lang="en-US" sz="3600" b="0" i="0" dirty="0">
              <a:solidFill>
                <a:srgbClr val="000000"/>
              </a:solidFill>
              <a:effectLst/>
              <a:highlight>
                <a:srgbClr val="F5F5F5"/>
              </a:highlight>
              <a:latin typeface="Segoe UI" panose="020B0502040204020203" pitchFamily="34" charset="0"/>
            </a:endParaRPr>
          </a:p>
          <a:p>
            <a:pPr algn="l" rtl="0" fontAlgn="base"/>
            <a:r>
              <a:rPr lang="en-US" sz="2400" b="0" i="0" u="none" strike="noStrike" dirty="0">
                <a:solidFill>
                  <a:srgbClr val="000000"/>
                </a:solidFill>
                <a:effectLst/>
                <a:highlight>
                  <a:srgbClr val="F5F5F5"/>
                </a:highlight>
                <a:latin typeface="Calibri Light" panose="020F0302020204030204" pitchFamily="34" charset="0"/>
              </a:rPr>
              <a:t>Using following steps, you can accurately estimate the costs associated with running EC2 instances, setting up an auto-scaling group, creating a VPC, managing IAM users with full access to EC2 and S3 CloudWatch and CloudTrail.</a:t>
            </a:r>
            <a:r>
              <a:rPr lang="en-IN" sz="2400" b="0" i="0" dirty="0">
                <a:solidFill>
                  <a:srgbClr val="000000"/>
                </a:solidFill>
                <a:effectLst/>
                <a:highlight>
                  <a:srgbClr val="F5F5F5"/>
                </a:highlight>
                <a:latin typeface="Calibri Light" panose="020F0302020204030204" pitchFamily="34" charset="0"/>
              </a:rPr>
              <a:t>​</a:t>
            </a:r>
            <a:endParaRPr lang="en-IN" sz="3600" b="0" i="0" dirty="0">
              <a:solidFill>
                <a:srgbClr val="000000"/>
              </a:solidFill>
              <a:effectLst/>
              <a:highlight>
                <a:srgbClr val="F5F5F5"/>
              </a:highlight>
              <a:latin typeface="Segoe UI" panose="020B0502040204020203" pitchFamily="34" charset="0"/>
            </a:endParaRPr>
          </a:p>
          <a:p>
            <a:pPr marL="0" indent="0" algn="l" rtl="0" fontAlgn="base">
              <a:buNone/>
            </a:pPr>
            <a:br>
              <a:rPr lang="en-IN" sz="2400" b="0" i="0" dirty="0">
                <a:solidFill>
                  <a:srgbClr val="000000"/>
                </a:solidFill>
                <a:effectLst/>
                <a:highlight>
                  <a:srgbClr val="F5F5F5"/>
                </a:highlight>
                <a:latin typeface="Calibri" panose="020F0502020204030204" pitchFamily="34" charset="0"/>
              </a:rPr>
            </a:br>
            <a:r>
              <a:rPr lang="en-IN" sz="2400" b="0" i="0" dirty="0">
                <a:solidFill>
                  <a:srgbClr val="000000"/>
                </a:solidFill>
                <a:effectLst/>
                <a:highlight>
                  <a:srgbClr val="F5F5F5"/>
                </a:highlight>
                <a:latin typeface="Calibri" panose="020F0502020204030204" pitchFamily="34" charset="0"/>
              </a:rPr>
              <a:t>​</a:t>
            </a:r>
            <a:endParaRPr lang="en-IN" sz="3600" b="0" i="0" dirty="0">
              <a:solidFill>
                <a:srgbClr val="000000"/>
              </a:solidFill>
              <a:effectLst/>
              <a:highlight>
                <a:srgbClr val="F5F5F5"/>
              </a:highlight>
              <a:latin typeface="Segoe UI" panose="020B0502040204020203" pitchFamily="34" charset="0"/>
            </a:endParaRPr>
          </a:p>
          <a:p>
            <a:endParaRPr lang="en-IN" sz="3600" dirty="0"/>
          </a:p>
        </p:txBody>
      </p:sp>
    </p:spTree>
    <p:extLst>
      <p:ext uri="{BB962C8B-B14F-4D97-AF65-F5344CB8AC3E}">
        <p14:creationId xmlns:p14="http://schemas.microsoft.com/office/powerpoint/2010/main" val="264630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1414</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Segoe UI</vt:lpstr>
      <vt:lpstr>Wingdings</vt:lpstr>
      <vt:lpstr>Office Theme</vt:lpstr>
      <vt:lpstr>AWS Presentation TEAM-5 </vt:lpstr>
      <vt:lpstr>AWS Cloud Monitoring:</vt:lpstr>
      <vt:lpstr>Amazon CloudWatch:</vt:lpstr>
      <vt:lpstr>PowerPoint Presentation</vt:lpstr>
      <vt:lpstr>Benefits of AWS CloudWatch: </vt:lpstr>
      <vt:lpstr>Amazon CloudTrail:</vt:lpstr>
      <vt:lpstr>Benefits of AWS CloudTrail: </vt:lpstr>
      <vt:lpstr>Case Study: Create and monitor multiple instances for various branches of a Company using AWS:</vt:lpstr>
      <vt:lpstr>Total price stated for the above Case Study:​ ​ ​ ​</vt:lpstr>
      <vt:lpstr>VPC :​ Number of VPCs: 1​ Subnets: 2​ Internet Gateways: 1​ Route tables:1​ Data Transfer: Estimate based on expected usage​ Total client VPN cost(monthly):494.00 USD​</vt:lpstr>
      <vt:lpstr>Auto Scaling Group :​ Instance Type: t3.micro​ Desired Capacity: 6​ Minimum Size: 1​ Maximum Size: 10​ Scaling Policies: Simple scaling​ Total cost(monthly):101.178000 USD​</vt:lpstr>
      <vt:lpstr>IAM Users ​ Number of Users: 6​ Policies: Full access to EC2 and S3​ ​</vt:lpstr>
      <vt:lpstr>CloudWatch Number of metrics:2 Total cost (monthly)=0.60 USD</vt:lpstr>
      <vt:lpstr>CloudTrail Total cost(monthly):600.00 USD</vt:lpstr>
      <vt:lpstr>Creation of VPC:</vt:lpstr>
      <vt:lpstr>Creation of VPC flow log : </vt:lpstr>
      <vt:lpstr>Creation of Subnets:</vt:lpstr>
      <vt:lpstr>Creation of Internet Gateway and Route Table:</vt:lpstr>
      <vt:lpstr>Creation of Template and Auto Scaling Group :</vt:lpstr>
      <vt:lpstr>After creation of ASG ,multiple instances are created automatically. Select the created instance and copy the instance unique ID.</vt:lpstr>
      <vt:lpstr>Creation of IAM with EC2 Full Access and S3 Full Access.</vt:lpstr>
      <vt:lpstr>Sequence for Amazon CloudWatch Practical:</vt:lpstr>
      <vt:lpstr>Setting Up Basic CloudWatch Monitoring:</vt:lpstr>
      <vt:lpstr>Set Up CloudWatch Alarms</vt:lpstr>
      <vt:lpstr>Enable CloudWatch Logs</vt:lpstr>
      <vt:lpstr>Sequence for AWS CloudTrail Practical: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Koppada</dc:creator>
  <cp:lastModifiedBy>Tejaswini Koppada</cp:lastModifiedBy>
  <cp:revision>15</cp:revision>
  <dcterms:created xsi:type="dcterms:W3CDTF">2024-07-09T14:35:33Z</dcterms:created>
  <dcterms:modified xsi:type="dcterms:W3CDTF">2024-07-11T04:04:53Z</dcterms:modified>
</cp:coreProperties>
</file>