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79" r:id="rId6"/>
    <p:sldId id="264" r:id="rId7"/>
    <p:sldId id="263" r:id="rId8"/>
    <p:sldId id="265" r:id="rId9"/>
    <p:sldId id="266" r:id="rId10"/>
    <p:sldId id="272" r:id="rId11"/>
    <p:sldId id="273" r:id="rId12"/>
    <p:sldId id="280" r:id="rId13"/>
    <p:sldId id="281" r:id="rId14"/>
    <p:sldId id="282" r:id="rId15"/>
    <p:sldId id="283" r:id="rId16"/>
    <p:sldId id="284" r:id="rId17"/>
    <p:sldId id="274" r:id="rId18"/>
    <p:sldId id="275" r:id="rId19"/>
    <p:sldId id="276" r:id="rId20"/>
    <p:sldId id="277" r:id="rId21"/>
    <p:sldId id="278" r:id="rId22"/>
    <p:sldId id="269"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8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abstract/document/9107118/" TargetMode="External"/><Relationship Id="rId2" Type="http://schemas.openxmlformats.org/officeDocument/2006/relationships/hyperlink" Target="https://www.hindawi.com/journals/wcmc/2021/5583874/" TargetMode="External"/><Relationship Id="rId1" Type="http://schemas.openxmlformats.org/officeDocument/2006/relationships/slideLayout" Target="../slideLayouts/slideLayout2.xml"/><Relationship Id="rId4" Type="http://schemas.openxmlformats.org/officeDocument/2006/relationships/hyperlink" Target="https://www.mdpi.com/2071-1050/12/6/230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F083-E0A4-F7F9-AB25-67FF1C394DEA}"/>
              </a:ext>
            </a:extLst>
          </p:cNvPr>
          <p:cNvSpPr>
            <a:spLocks noGrp="1"/>
          </p:cNvSpPr>
          <p:nvPr>
            <p:ph type="ctrTitle"/>
          </p:nvPr>
        </p:nvSpPr>
        <p:spPr/>
        <p:txBody>
          <a:bodyPr/>
          <a:lstStyle/>
          <a:p>
            <a:r>
              <a:rPr lang="en-US" sz="3600" dirty="0"/>
              <a:t>Smart City Traffic Prediction using Machine Learning</a:t>
            </a:r>
            <a:endParaRPr lang="en-IN" sz="3600" dirty="0"/>
          </a:p>
        </p:txBody>
      </p:sp>
      <p:sp>
        <p:nvSpPr>
          <p:cNvPr id="3" name="Subtitle 2">
            <a:extLst>
              <a:ext uri="{FF2B5EF4-FFF2-40B4-BE49-F238E27FC236}">
                <a16:creationId xmlns:a16="http://schemas.microsoft.com/office/drawing/2014/main" id="{46A4FABC-9F94-22DF-9B40-C01AAC314C7B}"/>
              </a:ext>
            </a:extLst>
          </p:cNvPr>
          <p:cNvSpPr>
            <a:spLocks noGrp="1"/>
          </p:cNvSpPr>
          <p:nvPr>
            <p:ph type="subTitle" idx="1"/>
          </p:nvPr>
        </p:nvSpPr>
        <p:spPr/>
        <p:txBody>
          <a:bodyPr/>
          <a:lstStyle/>
          <a:p>
            <a:r>
              <a:rPr lang="en-US" dirty="0"/>
              <a:t>Student name: </a:t>
            </a:r>
            <a:endParaRPr lang="en-IN" dirty="0"/>
          </a:p>
        </p:txBody>
      </p:sp>
    </p:spTree>
    <p:extLst>
      <p:ext uri="{BB962C8B-B14F-4D97-AF65-F5344CB8AC3E}">
        <p14:creationId xmlns:p14="http://schemas.microsoft.com/office/powerpoint/2010/main" val="56224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2050" name="Picture 2">
            <a:extLst>
              <a:ext uri="{FF2B5EF4-FFF2-40B4-BE49-F238E27FC236}">
                <a16:creationId xmlns:a16="http://schemas.microsoft.com/office/drawing/2014/main" id="{451C40C2-78F8-9A35-BEC4-F75A09B1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70" y="2277691"/>
            <a:ext cx="4838700" cy="45803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F7B926-AE6D-5B94-1BA7-888D0D0B2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03442"/>
            <a:ext cx="49530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5122" name="Picture 2">
            <a:extLst>
              <a:ext uri="{FF2B5EF4-FFF2-40B4-BE49-F238E27FC236}">
                <a16:creationId xmlns:a16="http://schemas.microsoft.com/office/drawing/2014/main" id="{7B76E3E9-F5E9-8502-3567-8982AC692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66" y="2570481"/>
            <a:ext cx="49720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77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98D7-D410-6745-97E4-82C7CC7BCE32}"/>
              </a:ext>
            </a:extLst>
          </p:cNvPr>
          <p:cNvSpPr>
            <a:spLocks noGrp="1"/>
          </p:cNvSpPr>
          <p:nvPr>
            <p:ph type="title"/>
          </p:nvPr>
        </p:nvSpPr>
        <p:spPr/>
        <p:txBody>
          <a:bodyPr/>
          <a:lstStyle/>
          <a:p>
            <a:r>
              <a:rPr lang="en-US" dirty="0"/>
              <a:t>Heatmap of the correlation matrix</a:t>
            </a:r>
          </a:p>
        </p:txBody>
      </p:sp>
      <p:pic>
        <p:nvPicPr>
          <p:cNvPr id="1026" name="Picture 2">
            <a:extLst>
              <a:ext uri="{FF2B5EF4-FFF2-40B4-BE49-F238E27FC236}">
                <a16:creationId xmlns:a16="http://schemas.microsoft.com/office/drawing/2014/main" id="{0E3A5BD3-FB0F-1B82-AB7E-BC91CB868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41" y="3639124"/>
            <a:ext cx="11190051" cy="456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1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35A8-5315-4D48-AA13-4196B42200BD}"/>
              </a:ext>
            </a:extLst>
          </p:cNvPr>
          <p:cNvSpPr>
            <a:spLocks noGrp="1"/>
          </p:cNvSpPr>
          <p:nvPr>
            <p:ph type="title"/>
          </p:nvPr>
        </p:nvSpPr>
        <p:spPr/>
        <p:txBody>
          <a:bodyPr/>
          <a:lstStyle/>
          <a:p>
            <a:r>
              <a:rPr lang="en-US" dirty="0"/>
              <a:t>Lasso Regression On Humidity</a:t>
            </a:r>
          </a:p>
        </p:txBody>
      </p:sp>
      <p:pic>
        <p:nvPicPr>
          <p:cNvPr id="6" name="Picture 5">
            <a:extLst>
              <a:ext uri="{FF2B5EF4-FFF2-40B4-BE49-F238E27FC236}">
                <a16:creationId xmlns:a16="http://schemas.microsoft.com/office/drawing/2014/main" id="{F447B4B2-BC5E-87CE-248C-9FA575AC902A}"/>
              </a:ext>
            </a:extLst>
          </p:cNvPr>
          <p:cNvPicPr>
            <a:picLocks noChangeAspect="1"/>
          </p:cNvPicPr>
          <p:nvPr/>
        </p:nvPicPr>
        <p:blipFill>
          <a:blip r:embed="rId2"/>
          <a:stretch>
            <a:fillRect/>
          </a:stretch>
        </p:blipFill>
        <p:spPr>
          <a:xfrm>
            <a:off x="1554500" y="3021552"/>
            <a:ext cx="8810625" cy="3305175"/>
          </a:xfrm>
          <a:prstGeom prst="rect">
            <a:avLst/>
          </a:prstGeom>
        </p:spPr>
      </p:pic>
    </p:spTree>
    <p:extLst>
      <p:ext uri="{BB962C8B-B14F-4D97-AF65-F5344CB8AC3E}">
        <p14:creationId xmlns:p14="http://schemas.microsoft.com/office/powerpoint/2010/main" val="112917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55DC-13D2-BF1B-9DB2-B1C42DA71B47}"/>
              </a:ext>
            </a:extLst>
          </p:cNvPr>
          <p:cNvSpPr>
            <a:spLocks noGrp="1"/>
          </p:cNvSpPr>
          <p:nvPr>
            <p:ph type="title"/>
          </p:nvPr>
        </p:nvSpPr>
        <p:spPr>
          <a:xfrm>
            <a:off x="1154954" y="973668"/>
            <a:ext cx="9049361" cy="706964"/>
          </a:xfrm>
        </p:spPr>
        <p:txBody>
          <a:bodyPr/>
          <a:lstStyle/>
          <a:p>
            <a:r>
              <a:rPr lang="en-US" dirty="0"/>
              <a:t>SVM Regression On Avg Measured Time</a:t>
            </a:r>
          </a:p>
        </p:txBody>
      </p:sp>
      <p:pic>
        <p:nvPicPr>
          <p:cNvPr id="6" name="Picture 5">
            <a:extLst>
              <a:ext uri="{FF2B5EF4-FFF2-40B4-BE49-F238E27FC236}">
                <a16:creationId xmlns:a16="http://schemas.microsoft.com/office/drawing/2014/main" id="{E4EA6B40-61F1-C2D8-11B4-E7E91D6F0F2F}"/>
              </a:ext>
            </a:extLst>
          </p:cNvPr>
          <p:cNvPicPr>
            <a:picLocks noChangeAspect="1"/>
          </p:cNvPicPr>
          <p:nvPr/>
        </p:nvPicPr>
        <p:blipFill>
          <a:blip r:embed="rId2"/>
          <a:stretch>
            <a:fillRect/>
          </a:stretch>
        </p:blipFill>
        <p:spPr>
          <a:xfrm>
            <a:off x="1154954" y="2832776"/>
            <a:ext cx="7515225" cy="3390900"/>
          </a:xfrm>
          <a:prstGeom prst="rect">
            <a:avLst/>
          </a:prstGeom>
        </p:spPr>
      </p:pic>
    </p:spTree>
    <p:extLst>
      <p:ext uri="{BB962C8B-B14F-4D97-AF65-F5344CB8AC3E}">
        <p14:creationId xmlns:p14="http://schemas.microsoft.com/office/powerpoint/2010/main" val="266228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A3CF-270E-9212-D8B9-09D30C86528F}"/>
              </a:ext>
            </a:extLst>
          </p:cNvPr>
          <p:cNvSpPr>
            <a:spLocks noGrp="1"/>
          </p:cNvSpPr>
          <p:nvPr>
            <p:ph type="title"/>
          </p:nvPr>
        </p:nvSpPr>
        <p:spPr/>
        <p:txBody>
          <a:bodyPr/>
          <a:lstStyle/>
          <a:p>
            <a:r>
              <a:rPr lang="en-US" dirty="0"/>
              <a:t>KNN Regression On Vehicle Count</a:t>
            </a:r>
          </a:p>
        </p:txBody>
      </p:sp>
      <p:pic>
        <p:nvPicPr>
          <p:cNvPr id="5" name="Content Placeholder 4">
            <a:extLst>
              <a:ext uri="{FF2B5EF4-FFF2-40B4-BE49-F238E27FC236}">
                <a16:creationId xmlns:a16="http://schemas.microsoft.com/office/drawing/2014/main" id="{204DB7DC-0057-9059-061B-3887441ABFD6}"/>
              </a:ext>
            </a:extLst>
          </p:cNvPr>
          <p:cNvPicPr>
            <a:picLocks noGrp="1" noChangeAspect="1"/>
          </p:cNvPicPr>
          <p:nvPr>
            <p:ph idx="1"/>
          </p:nvPr>
        </p:nvPicPr>
        <p:blipFill>
          <a:blip r:embed="rId2"/>
          <a:stretch>
            <a:fillRect/>
          </a:stretch>
        </p:blipFill>
        <p:spPr>
          <a:xfrm>
            <a:off x="1155700" y="2682773"/>
            <a:ext cx="8824913" cy="3257753"/>
          </a:xfrm>
        </p:spPr>
      </p:pic>
    </p:spTree>
    <p:extLst>
      <p:ext uri="{BB962C8B-B14F-4D97-AF65-F5344CB8AC3E}">
        <p14:creationId xmlns:p14="http://schemas.microsoft.com/office/powerpoint/2010/main" val="1612858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2FB4-4AE8-62A8-C94E-8D3DF93C07C6}"/>
              </a:ext>
            </a:extLst>
          </p:cNvPr>
          <p:cNvSpPr>
            <a:spLocks noGrp="1"/>
          </p:cNvSpPr>
          <p:nvPr>
            <p:ph type="title"/>
          </p:nvPr>
        </p:nvSpPr>
        <p:spPr/>
        <p:txBody>
          <a:bodyPr/>
          <a:lstStyle/>
          <a:p>
            <a:r>
              <a:rPr lang="en-US" dirty="0"/>
              <a:t>Clustering on humidity, </a:t>
            </a:r>
            <a:r>
              <a:rPr lang="en-US" dirty="0" err="1"/>
              <a:t>avgMeasuredTime</a:t>
            </a:r>
            <a:r>
              <a:rPr lang="en-US" dirty="0"/>
              <a:t> and </a:t>
            </a:r>
            <a:r>
              <a:rPr lang="en-US" dirty="0" err="1"/>
              <a:t>vehicleCount</a:t>
            </a:r>
            <a:endParaRPr lang="en-US" dirty="0"/>
          </a:p>
        </p:txBody>
      </p:sp>
      <p:pic>
        <p:nvPicPr>
          <p:cNvPr id="6146" name="Picture 2">
            <a:extLst>
              <a:ext uri="{FF2B5EF4-FFF2-40B4-BE49-F238E27FC236}">
                <a16:creationId xmlns:a16="http://schemas.microsoft.com/office/drawing/2014/main" id="{31C88281-EFAE-F237-8BB5-64E07320F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56" y="2334943"/>
            <a:ext cx="4829175" cy="36861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5620295-8307-72FF-1231-2401CC662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777" y="2334943"/>
            <a:ext cx="448627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3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1CBD-6CF2-5763-CDC5-B1C1FAE79019}"/>
              </a:ext>
            </a:extLst>
          </p:cNvPr>
          <p:cNvSpPr>
            <a:spLocks noGrp="1"/>
          </p:cNvSpPr>
          <p:nvPr>
            <p:ph type="title"/>
          </p:nvPr>
        </p:nvSpPr>
        <p:spPr>
          <a:xfrm>
            <a:off x="1154954" y="973668"/>
            <a:ext cx="9419012" cy="706964"/>
          </a:xfrm>
        </p:spPr>
        <p:txBody>
          <a:bodyPr/>
          <a:lstStyle/>
          <a:p>
            <a:r>
              <a:rPr lang="en-US" dirty="0"/>
              <a:t>Linear regression model on temperature</a:t>
            </a:r>
          </a:p>
        </p:txBody>
      </p:sp>
      <p:pic>
        <p:nvPicPr>
          <p:cNvPr id="5" name="Picture 4">
            <a:extLst>
              <a:ext uri="{FF2B5EF4-FFF2-40B4-BE49-F238E27FC236}">
                <a16:creationId xmlns:a16="http://schemas.microsoft.com/office/drawing/2014/main" id="{73BCDD8C-0378-FBE9-0403-00AAE887BD61}"/>
              </a:ext>
            </a:extLst>
          </p:cNvPr>
          <p:cNvPicPr>
            <a:picLocks noChangeAspect="1"/>
          </p:cNvPicPr>
          <p:nvPr/>
        </p:nvPicPr>
        <p:blipFill>
          <a:blip r:embed="rId2"/>
          <a:stretch>
            <a:fillRect/>
          </a:stretch>
        </p:blipFill>
        <p:spPr>
          <a:xfrm>
            <a:off x="88968" y="2319945"/>
            <a:ext cx="5883815" cy="4105275"/>
          </a:xfrm>
          <a:prstGeom prst="rect">
            <a:avLst/>
          </a:prstGeom>
        </p:spPr>
      </p:pic>
      <p:pic>
        <p:nvPicPr>
          <p:cNvPr id="4100" name="Picture 4">
            <a:extLst>
              <a:ext uri="{FF2B5EF4-FFF2-40B4-BE49-F238E27FC236}">
                <a16:creationId xmlns:a16="http://schemas.microsoft.com/office/drawing/2014/main" id="{E9C478A2-467B-D566-E854-7B1E31F2E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755" y="2688685"/>
            <a:ext cx="3733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46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623B-58B3-4B1A-2841-C0018FB3D2CE}"/>
              </a:ext>
            </a:extLst>
          </p:cNvPr>
          <p:cNvSpPr>
            <a:spLocks noGrp="1"/>
          </p:cNvSpPr>
          <p:nvPr>
            <p:ph type="title"/>
          </p:nvPr>
        </p:nvSpPr>
        <p:spPr>
          <a:xfrm>
            <a:off x="979856" y="973668"/>
            <a:ext cx="9983216" cy="706964"/>
          </a:xfrm>
        </p:spPr>
        <p:txBody>
          <a:bodyPr/>
          <a:lstStyle/>
          <a:p>
            <a:r>
              <a:rPr lang="en-US" dirty="0"/>
              <a:t>Random Forest Regressor model On Speed</a:t>
            </a:r>
          </a:p>
        </p:txBody>
      </p:sp>
      <p:pic>
        <p:nvPicPr>
          <p:cNvPr id="5" name="Picture 4">
            <a:extLst>
              <a:ext uri="{FF2B5EF4-FFF2-40B4-BE49-F238E27FC236}">
                <a16:creationId xmlns:a16="http://schemas.microsoft.com/office/drawing/2014/main" id="{BDAA3EB5-FE9D-36F9-EB54-2515ECB91FA4}"/>
              </a:ext>
            </a:extLst>
          </p:cNvPr>
          <p:cNvPicPr>
            <a:picLocks noChangeAspect="1"/>
          </p:cNvPicPr>
          <p:nvPr/>
        </p:nvPicPr>
        <p:blipFill>
          <a:blip r:embed="rId2"/>
          <a:stretch>
            <a:fillRect/>
          </a:stretch>
        </p:blipFill>
        <p:spPr>
          <a:xfrm>
            <a:off x="0" y="2362200"/>
            <a:ext cx="7580482" cy="4495800"/>
          </a:xfrm>
          <a:prstGeom prst="rect">
            <a:avLst/>
          </a:prstGeom>
        </p:spPr>
      </p:pic>
      <p:pic>
        <p:nvPicPr>
          <p:cNvPr id="5122" name="Picture 2">
            <a:extLst>
              <a:ext uri="{FF2B5EF4-FFF2-40B4-BE49-F238E27FC236}">
                <a16:creationId xmlns:a16="http://schemas.microsoft.com/office/drawing/2014/main" id="{E9CBA64A-5026-07C1-216C-A9FEAA60F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2970787"/>
            <a:ext cx="36385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51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B53B-6F15-7477-CFAC-D73B3786DB10}"/>
              </a:ext>
            </a:extLst>
          </p:cNvPr>
          <p:cNvSpPr>
            <a:spLocks noGrp="1"/>
          </p:cNvSpPr>
          <p:nvPr>
            <p:ph type="title"/>
          </p:nvPr>
        </p:nvSpPr>
        <p:spPr>
          <a:xfrm>
            <a:off x="447472" y="643647"/>
            <a:ext cx="11215992" cy="842432"/>
          </a:xfrm>
        </p:spPr>
        <p:txBody>
          <a:bodyPr/>
          <a:lstStyle/>
          <a:p>
            <a:r>
              <a:rPr lang="en-US" dirty="0"/>
              <a:t>Support Vector Regression Model On Traffic Volume</a:t>
            </a:r>
          </a:p>
        </p:txBody>
      </p:sp>
      <p:pic>
        <p:nvPicPr>
          <p:cNvPr id="5" name="Picture 4">
            <a:extLst>
              <a:ext uri="{FF2B5EF4-FFF2-40B4-BE49-F238E27FC236}">
                <a16:creationId xmlns:a16="http://schemas.microsoft.com/office/drawing/2014/main" id="{0BC2F95E-C3B4-2850-052B-A11B4B80F883}"/>
              </a:ext>
            </a:extLst>
          </p:cNvPr>
          <p:cNvPicPr>
            <a:picLocks noChangeAspect="1"/>
          </p:cNvPicPr>
          <p:nvPr/>
        </p:nvPicPr>
        <p:blipFill>
          <a:blip r:embed="rId2"/>
          <a:stretch>
            <a:fillRect/>
          </a:stretch>
        </p:blipFill>
        <p:spPr>
          <a:xfrm>
            <a:off x="77821" y="2295728"/>
            <a:ext cx="7986409" cy="4562272"/>
          </a:xfrm>
          <a:prstGeom prst="rect">
            <a:avLst/>
          </a:prstGeom>
        </p:spPr>
      </p:pic>
      <p:pic>
        <p:nvPicPr>
          <p:cNvPr id="6148" name="Picture 4">
            <a:extLst>
              <a:ext uri="{FF2B5EF4-FFF2-40B4-BE49-F238E27FC236}">
                <a16:creationId xmlns:a16="http://schemas.microsoft.com/office/drawing/2014/main" id="{3AB6CC43-A04A-F52D-2AA0-FD7444936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230" y="2839566"/>
            <a:ext cx="37909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82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0F7D-3BA5-4F64-633C-CADE8411DE2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2F12DA8-E88F-22E1-FC42-FF1130A23551}"/>
              </a:ext>
            </a:extLst>
          </p:cNvPr>
          <p:cNvSpPr>
            <a:spLocks noGrp="1"/>
          </p:cNvSpPr>
          <p:nvPr>
            <p:ph idx="1"/>
          </p:nvPr>
        </p:nvSpPr>
        <p:spPr/>
        <p:txBody>
          <a:bodyPr>
            <a:normAutofit lnSpcReduction="10000"/>
          </a:bodyPr>
          <a:lstStyle/>
          <a:p>
            <a:r>
              <a:rPr lang="en-US" b="0" i="0" dirty="0">
                <a:solidFill>
                  <a:srgbClr val="374151"/>
                </a:solidFill>
                <a:effectLst/>
                <a:latin typeface="Söhne"/>
              </a:rPr>
              <a:t>In the realm of modern urban development, the concept of Smart Cities has emerged as a transformative force, promising enhanced sustainability, mobility, and quality of life. At the forefront of this urban evolution is the "Smart City Traffic Prediction" project, which seeks to address the critical challenge of managing traffic and congestion within urban environments. Leveraging advanced data analytics and predictive modeling, this initiative aims to create a cutting-edge Smart City Traffic Management System </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Dembski</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et al., 2020)</a:t>
            </a:r>
            <a:r>
              <a:rPr lang="en-US" b="0" i="0" dirty="0">
                <a:solidFill>
                  <a:srgbClr val="374151"/>
                </a:solidFill>
                <a:effectLst/>
                <a:latin typeface="Söhne"/>
              </a:rPr>
              <a:t>. This system is designed to provide real-time traffic updates, congestion alerts, and optimized routes to commuters, offering an innovative solution for urban mobility. In this context, thorough exploratory data analysis (EDA) of the project's dataset reveals valuable insights into the distribution of traffic data across different junctions and paves the way for data-driven decision-making and intelligent urban planning. As the project unfolds, these insights will serve as a foundation for building a more efficient and sustainable urban future.</a:t>
            </a:r>
            <a:endParaRPr lang="en-IN" dirty="0"/>
          </a:p>
        </p:txBody>
      </p:sp>
    </p:spTree>
    <p:extLst>
      <p:ext uri="{BB962C8B-B14F-4D97-AF65-F5344CB8AC3E}">
        <p14:creationId xmlns:p14="http://schemas.microsoft.com/office/powerpoint/2010/main" val="1136208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E90C-B7A1-7241-ABCD-4AD592667110}"/>
              </a:ext>
            </a:extLst>
          </p:cNvPr>
          <p:cNvSpPr>
            <a:spLocks noGrp="1"/>
          </p:cNvSpPr>
          <p:nvPr>
            <p:ph type="title"/>
          </p:nvPr>
        </p:nvSpPr>
        <p:spPr>
          <a:xfrm>
            <a:off x="408563" y="662383"/>
            <a:ext cx="11128442" cy="706964"/>
          </a:xfrm>
        </p:spPr>
        <p:txBody>
          <a:bodyPr/>
          <a:lstStyle/>
          <a:p>
            <a:r>
              <a:rPr lang="en-US" dirty="0"/>
              <a:t>Decision Tree Regressor model on population density</a:t>
            </a:r>
          </a:p>
        </p:txBody>
      </p:sp>
      <p:pic>
        <p:nvPicPr>
          <p:cNvPr id="5" name="Picture 4">
            <a:extLst>
              <a:ext uri="{FF2B5EF4-FFF2-40B4-BE49-F238E27FC236}">
                <a16:creationId xmlns:a16="http://schemas.microsoft.com/office/drawing/2014/main" id="{D5605D02-08AE-6B88-4495-BF86AF3D4FD3}"/>
              </a:ext>
            </a:extLst>
          </p:cNvPr>
          <p:cNvPicPr>
            <a:picLocks noChangeAspect="1"/>
          </p:cNvPicPr>
          <p:nvPr/>
        </p:nvPicPr>
        <p:blipFill>
          <a:blip r:embed="rId2"/>
          <a:stretch>
            <a:fillRect/>
          </a:stretch>
        </p:blipFill>
        <p:spPr>
          <a:xfrm>
            <a:off x="0" y="2332915"/>
            <a:ext cx="8239125" cy="4410075"/>
          </a:xfrm>
          <a:prstGeom prst="rect">
            <a:avLst/>
          </a:prstGeom>
        </p:spPr>
      </p:pic>
      <p:pic>
        <p:nvPicPr>
          <p:cNvPr id="7172" name="Picture 4">
            <a:extLst>
              <a:ext uri="{FF2B5EF4-FFF2-40B4-BE49-F238E27FC236}">
                <a16:creationId xmlns:a16="http://schemas.microsoft.com/office/drawing/2014/main" id="{1086B7CE-BC17-21F5-1C9B-4F1231642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25" y="2897931"/>
            <a:ext cx="38481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83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4E20-589E-3755-7003-9C47BD06F2CE}"/>
              </a:ext>
            </a:extLst>
          </p:cNvPr>
          <p:cNvSpPr>
            <a:spLocks noGrp="1"/>
          </p:cNvSpPr>
          <p:nvPr>
            <p:ph type="title"/>
          </p:nvPr>
        </p:nvSpPr>
        <p:spPr/>
        <p:txBody>
          <a:bodyPr/>
          <a:lstStyle/>
          <a:p>
            <a:r>
              <a:rPr lang="en-US" dirty="0"/>
              <a:t>Gradient Boosting Regressor model On Total Passing Vehicle Volume</a:t>
            </a:r>
          </a:p>
        </p:txBody>
      </p:sp>
      <p:pic>
        <p:nvPicPr>
          <p:cNvPr id="5" name="Picture 4">
            <a:extLst>
              <a:ext uri="{FF2B5EF4-FFF2-40B4-BE49-F238E27FC236}">
                <a16:creationId xmlns:a16="http://schemas.microsoft.com/office/drawing/2014/main" id="{38D3BD9A-367B-5A21-2B2D-D2B6919FCB23}"/>
              </a:ext>
            </a:extLst>
          </p:cNvPr>
          <p:cNvPicPr>
            <a:picLocks noChangeAspect="1"/>
          </p:cNvPicPr>
          <p:nvPr/>
        </p:nvPicPr>
        <p:blipFill>
          <a:blip r:embed="rId2"/>
          <a:stretch>
            <a:fillRect/>
          </a:stretch>
        </p:blipFill>
        <p:spPr>
          <a:xfrm>
            <a:off x="0" y="2219325"/>
            <a:ext cx="7577847" cy="4638675"/>
          </a:xfrm>
          <a:prstGeom prst="rect">
            <a:avLst/>
          </a:prstGeom>
        </p:spPr>
      </p:pic>
      <p:pic>
        <p:nvPicPr>
          <p:cNvPr id="8196" name="Picture 4">
            <a:extLst>
              <a:ext uri="{FF2B5EF4-FFF2-40B4-BE49-F238E27FC236}">
                <a16:creationId xmlns:a16="http://schemas.microsoft.com/office/drawing/2014/main" id="{7050A5C9-60D6-7CCD-F50E-6D28D7BAE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531" y="2737323"/>
            <a:ext cx="38290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63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45CE-B912-6AD6-4AC8-42AECB5DE4EE}"/>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F19FE333-E0BA-47E8-73E4-0FCCE745CCDE}"/>
              </a:ext>
            </a:extLst>
          </p:cNvPr>
          <p:cNvSpPr>
            <a:spLocks noGrp="1"/>
          </p:cNvSpPr>
          <p:nvPr>
            <p:ph idx="1"/>
          </p:nvPr>
        </p:nvSpPr>
        <p:spPr/>
        <p:txBody>
          <a:bodyPr>
            <a:normAutofit fontScale="70000" lnSpcReduction="20000"/>
          </a:bodyPr>
          <a:lstStyle/>
          <a:p>
            <a:pPr marL="0" marR="0" algn="l">
              <a:lnSpc>
                <a:spcPct val="200000"/>
              </a:lnSpc>
              <a:spcBef>
                <a:spcPts val="0"/>
              </a:spcBef>
              <a:spcAft>
                <a:spcPts val="0"/>
              </a:spcAft>
            </a:pP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Kothai</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G.,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Poovammal</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E., Dhiman, G., Ramana, K., Sharma, A.,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AlZain</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A., ... &amp;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Masud</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(2021). A new hybrid deep learning algorithm for prediction of wide traffic congestion in smart cities. Wireless Communications and Mobile Computing, 2021, 1-13.</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l">
              <a:lnSpc>
                <a:spcPct val="200000"/>
              </a:lnSpc>
              <a:spcBef>
                <a:spcPts val="0"/>
              </a:spcBef>
              <a:spcAft>
                <a:spcPts val="0"/>
              </a:spcAft>
              <a:buNone/>
            </a:pPr>
            <a:r>
              <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https://www.hindawi.com/journals/wcmc/2021/5583874/</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algn="l">
              <a:lnSpc>
                <a:spcPct val="200000"/>
              </a:lnSpc>
              <a:spcBef>
                <a:spcPts val="0"/>
              </a:spcBef>
              <a:spcAft>
                <a:spcPts val="0"/>
              </a:spcAft>
            </a:pP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Zhang, F., Wu, T. Y., Wang, Y., Xiong, R., Ding, G., Mei, P., &amp; Liu, L. (2020). Application of quantum genetic optimization of LVQ neural network in smart city traffic network prediction. IEEE Access, 8, 104555-104564.</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https://ieeexplore.ieee.org/abstract/document/9107118/</a:t>
            </a:r>
            <a:endPar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l">
              <a:lnSpc>
                <a:spcPct val="200000"/>
              </a:lnSpc>
              <a:spcBef>
                <a:spcPts val="0"/>
              </a:spcBef>
              <a:spcAft>
                <a:spcPts val="0"/>
              </a:spcAft>
            </a:pP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Dembski</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F.,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Wössner</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U.,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Letzgus</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Ruddat</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&amp;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Yamu</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C. (2020). Urban digital twins for smart cities and citizens: The case study of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Herrenberg</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Germany. Sustainability, 12(6), 2307.</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https://www.mdpi.com/2071-1050/12/6/2307</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11800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06634-97A2-8F25-6239-6AC4271F192A}"/>
              </a:ext>
            </a:extLst>
          </p:cNvPr>
          <p:cNvSpPr>
            <a:spLocks noGrp="1"/>
          </p:cNvSpPr>
          <p:nvPr>
            <p:ph type="ctrTitle"/>
          </p:nvPr>
        </p:nvSpPr>
        <p:spPr>
          <a:xfrm>
            <a:off x="3980329" y="2572871"/>
            <a:ext cx="3666565" cy="1048064"/>
          </a:xfrm>
        </p:spPr>
        <p:txBody>
          <a:bodyPr/>
          <a:lstStyle/>
          <a:p>
            <a:r>
              <a:rPr lang="en-US" dirty="0"/>
              <a:t>Thank You</a:t>
            </a:r>
            <a:endParaRPr lang="en-IN" dirty="0"/>
          </a:p>
        </p:txBody>
      </p:sp>
    </p:spTree>
    <p:extLst>
      <p:ext uri="{BB962C8B-B14F-4D97-AF65-F5344CB8AC3E}">
        <p14:creationId xmlns:p14="http://schemas.microsoft.com/office/powerpoint/2010/main" val="374164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4717-AC25-5056-1FAD-04003A4AB2BF}"/>
              </a:ext>
            </a:extLst>
          </p:cNvPr>
          <p:cNvSpPr>
            <a:spLocks noGrp="1"/>
          </p:cNvSpPr>
          <p:nvPr>
            <p:ph type="title"/>
          </p:nvPr>
        </p:nvSpPr>
        <p:spPr/>
        <p:txBody>
          <a:bodyPr/>
          <a:lstStyle/>
          <a:p>
            <a:r>
              <a:rPr lang="en-US" dirty="0"/>
              <a:t>Motive</a:t>
            </a:r>
            <a:endParaRPr lang="en-IN" dirty="0"/>
          </a:p>
        </p:txBody>
      </p:sp>
      <p:sp>
        <p:nvSpPr>
          <p:cNvPr id="3" name="Content Placeholder 2">
            <a:extLst>
              <a:ext uri="{FF2B5EF4-FFF2-40B4-BE49-F238E27FC236}">
                <a16:creationId xmlns:a16="http://schemas.microsoft.com/office/drawing/2014/main" id="{B55192A5-0E9B-8359-135F-9A304B71FDD5}"/>
              </a:ext>
            </a:extLst>
          </p:cNvPr>
          <p:cNvSpPr>
            <a:spLocks noGrp="1"/>
          </p:cNvSpPr>
          <p:nvPr>
            <p:ph idx="1"/>
          </p:nvPr>
        </p:nvSpPr>
        <p:spPr/>
        <p:txBody>
          <a:bodyPr>
            <a:normAutofit fontScale="92500" lnSpcReduction="20000"/>
          </a:bodyPr>
          <a:lstStyle/>
          <a:p>
            <a:pPr marL="0" indent="0" algn="l">
              <a:buNone/>
            </a:pPr>
            <a:r>
              <a:rPr lang="en-US" b="0" i="0" dirty="0">
                <a:solidFill>
                  <a:srgbClr val="374151"/>
                </a:solidFill>
                <a:effectLst/>
                <a:latin typeface="Söhne"/>
              </a:rPr>
              <a:t>The motive behind the Smart City Traffic Prediction project can be summarized in four key points:</a:t>
            </a:r>
          </a:p>
          <a:p>
            <a:pPr algn="l">
              <a:buFont typeface="Wingdings" panose="05000000000000000000" pitchFamily="2" charset="2"/>
              <a:buChar char="Ø"/>
            </a:pPr>
            <a:r>
              <a:rPr lang="en-US" b="0" i="0" dirty="0">
                <a:solidFill>
                  <a:srgbClr val="374151"/>
                </a:solidFill>
                <a:effectLst/>
                <a:latin typeface="Söhne"/>
              </a:rPr>
              <a:t>Enhancing Urban Mobility: To improve the daily commute experience for residents and visitors by providing real-time traffic information and alternate routes, reducing congestion, and saving time.</a:t>
            </a:r>
          </a:p>
          <a:p>
            <a:pPr algn="l">
              <a:buFont typeface="Wingdings" panose="05000000000000000000" pitchFamily="2" charset="2"/>
              <a:buChar char="Ø"/>
            </a:pPr>
            <a:r>
              <a:rPr lang="en-US" b="0" i="0" dirty="0">
                <a:solidFill>
                  <a:srgbClr val="374151"/>
                </a:solidFill>
                <a:effectLst/>
                <a:latin typeface="Söhne"/>
              </a:rPr>
              <a:t>Sustainable Urban Development: Promoting eco-friendly urban planning by optimizing traffic flow, which in turn reduces fuel consumption and environmental impact, contributing to a more sustainable future.</a:t>
            </a:r>
          </a:p>
          <a:p>
            <a:pPr algn="l">
              <a:buFont typeface="Wingdings" panose="05000000000000000000" pitchFamily="2" charset="2"/>
              <a:buChar char="Ø"/>
            </a:pPr>
            <a:r>
              <a:rPr lang="en-US" b="0" i="0" dirty="0">
                <a:solidFill>
                  <a:srgbClr val="374151"/>
                </a:solidFill>
                <a:effectLst/>
                <a:latin typeface="Söhne"/>
              </a:rPr>
              <a:t>Data-Driven Decision-Making: Leveraging advanced technologies and data analytics to empower city authorities and transportation companies with insights for informed decision-making in managing traffic and city resources.</a:t>
            </a:r>
          </a:p>
          <a:p>
            <a:pPr algn="l">
              <a:buFont typeface="Wingdings" panose="05000000000000000000" pitchFamily="2" charset="2"/>
              <a:buChar char="Ø"/>
            </a:pPr>
            <a:r>
              <a:rPr lang="en-US" b="0" i="0" dirty="0">
                <a:solidFill>
                  <a:srgbClr val="374151"/>
                </a:solidFill>
                <a:effectLst/>
                <a:latin typeface="Söhne"/>
              </a:rPr>
              <a:t>Economic and Social Benefits: Creating safer and more livable cities not only enhances the quality of life for inhabitants but also stimulates economic growth and development through increased efficiency in transportation and urban services.</a:t>
            </a:r>
          </a:p>
          <a:p>
            <a:endParaRPr lang="en-IN" dirty="0"/>
          </a:p>
        </p:txBody>
      </p:sp>
    </p:spTree>
    <p:extLst>
      <p:ext uri="{BB962C8B-B14F-4D97-AF65-F5344CB8AC3E}">
        <p14:creationId xmlns:p14="http://schemas.microsoft.com/office/powerpoint/2010/main" val="60246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5965-5826-5D6B-393C-F7F2D659B497}"/>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2BE591A-F72F-63B4-CCAE-7E4D3738784D}"/>
              </a:ext>
            </a:extLst>
          </p:cNvPr>
          <p:cNvSpPr>
            <a:spLocks noGrp="1"/>
          </p:cNvSpPr>
          <p:nvPr>
            <p:ph idx="1"/>
          </p:nvPr>
        </p:nvSpPr>
        <p:spPr/>
        <p:txBody>
          <a:bodyPr>
            <a:normAutofit lnSpcReduction="10000"/>
          </a:bodyPr>
          <a:lstStyle/>
          <a:p>
            <a:r>
              <a:rPr lang="en-US" b="0" i="0" dirty="0">
                <a:solidFill>
                  <a:srgbClr val="374151"/>
                </a:solidFill>
                <a:effectLst/>
                <a:latin typeface="Söhne"/>
              </a:rPr>
              <a:t>The methodology for the Smart City Traffic Prediction project comprises a multifaceted approach. It begins with comprehensive data collection from various sources, including sensors, traffic cameras, and historical datasets, which is followed by data cleansing, transformation, and integration to ensure accuracy. Subsequently, a predictive analytics engine, employing machine learning algorithms, is utilized to analyze this data and generate real-time traffic updates, congestion alerts, and suggested alternate routes. The user interface component encompasses web-based dashboards and mobile applications for end-users, facilitating access to these insights and enabling user customization for personalized recommendations. The project emphasizes iterative development, rigorous testing, and ongoing optimization to create a robust and effective Smart City Traffic Management System aligned with the objectives of enhancing urban mobility, sustainability, data-driven decision-making, and economic benefits </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Dembski</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et al., 2020)</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317097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43BC-72D4-6A71-E349-ABF288860270}"/>
              </a:ext>
            </a:extLst>
          </p:cNvPr>
          <p:cNvSpPr>
            <a:spLocks noGrp="1"/>
          </p:cNvSpPr>
          <p:nvPr>
            <p:ph type="title"/>
          </p:nvPr>
        </p:nvSpPr>
        <p:spPr/>
        <p:txBody>
          <a:bodyPr/>
          <a:lstStyle/>
          <a:p>
            <a:r>
              <a:rPr lang="en-US" dirty="0"/>
              <a:t>Data Set Information:</a:t>
            </a:r>
          </a:p>
        </p:txBody>
      </p:sp>
      <p:pic>
        <p:nvPicPr>
          <p:cNvPr id="5" name="Picture 4">
            <a:extLst>
              <a:ext uri="{FF2B5EF4-FFF2-40B4-BE49-F238E27FC236}">
                <a16:creationId xmlns:a16="http://schemas.microsoft.com/office/drawing/2014/main" id="{D716F1FF-8C07-423B-2496-58A72862B5F8}"/>
              </a:ext>
            </a:extLst>
          </p:cNvPr>
          <p:cNvPicPr>
            <a:picLocks noChangeAspect="1"/>
          </p:cNvPicPr>
          <p:nvPr/>
        </p:nvPicPr>
        <p:blipFill>
          <a:blip r:embed="rId2"/>
          <a:stretch>
            <a:fillRect/>
          </a:stretch>
        </p:blipFill>
        <p:spPr>
          <a:xfrm>
            <a:off x="914399" y="1964987"/>
            <a:ext cx="10087583" cy="4893013"/>
          </a:xfrm>
          <a:prstGeom prst="rect">
            <a:avLst/>
          </a:prstGeom>
        </p:spPr>
      </p:pic>
    </p:spTree>
    <p:extLst>
      <p:ext uri="{BB962C8B-B14F-4D97-AF65-F5344CB8AC3E}">
        <p14:creationId xmlns:p14="http://schemas.microsoft.com/office/powerpoint/2010/main" val="205495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Data Cleaning</a:t>
            </a:r>
            <a:endParaRPr lang="en-IN" dirty="0"/>
          </a:p>
        </p:txBody>
      </p:sp>
      <p:pic>
        <p:nvPicPr>
          <p:cNvPr id="8" name="Picture 7">
            <a:extLst>
              <a:ext uri="{FF2B5EF4-FFF2-40B4-BE49-F238E27FC236}">
                <a16:creationId xmlns:a16="http://schemas.microsoft.com/office/drawing/2014/main" id="{1651D5E5-F360-C6D9-9E5F-D5AC2CA3586F}"/>
              </a:ext>
            </a:extLst>
          </p:cNvPr>
          <p:cNvPicPr>
            <a:picLocks noChangeAspect="1"/>
          </p:cNvPicPr>
          <p:nvPr/>
        </p:nvPicPr>
        <p:blipFill>
          <a:blip r:embed="rId2"/>
          <a:stretch>
            <a:fillRect/>
          </a:stretch>
        </p:blipFill>
        <p:spPr>
          <a:xfrm>
            <a:off x="92764" y="1848255"/>
            <a:ext cx="6578438" cy="4873557"/>
          </a:xfrm>
          <a:prstGeom prst="rect">
            <a:avLst/>
          </a:prstGeom>
        </p:spPr>
      </p:pic>
      <p:pic>
        <p:nvPicPr>
          <p:cNvPr id="10" name="Picture 9">
            <a:extLst>
              <a:ext uri="{FF2B5EF4-FFF2-40B4-BE49-F238E27FC236}">
                <a16:creationId xmlns:a16="http://schemas.microsoft.com/office/drawing/2014/main" id="{7B16D3B4-526D-90E5-7FBF-73FC5161F212}"/>
              </a:ext>
            </a:extLst>
          </p:cNvPr>
          <p:cNvPicPr>
            <a:picLocks noChangeAspect="1"/>
          </p:cNvPicPr>
          <p:nvPr/>
        </p:nvPicPr>
        <p:blipFill>
          <a:blip r:embed="rId3"/>
          <a:stretch>
            <a:fillRect/>
          </a:stretch>
        </p:blipFill>
        <p:spPr>
          <a:xfrm>
            <a:off x="5300175" y="1848255"/>
            <a:ext cx="6891825" cy="5009745"/>
          </a:xfrm>
          <a:prstGeom prst="rect">
            <a:avLst/>
          </a:prstGeom>
        </p:spPr>
      </p:pic>
    </p:spTree>
    <p:extLst>
      <p:ext uri="{BB962C8B-B14F-4D97-AF65-F5344CB8AC3E}">
        <p14:creationId xmlns:p14="http://schemas.microsoft.com/office/powerpoint/2010/main" val="104958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36C9-5003-E0DF-7032-7DA204D304A7}"/>
              </a:ext>
            </a:extLst>
          </p:cNvPr>
          <p:cNvSpPr>
            <a:spLocks noGrp="1"/>
          </p:cNvSpPr>
          <p:nvPr>
            <p:ph type="title"/>
          </p:nvPr>
        </p:nvSpPr>
        <p:spPr/>
        <p:txBody>
          <a:bodyPr/>
          <a:lstStyle/>
          <a:p>
            <a:r>
              <a:rPr lang="en-US" dirty="0"/>
              <a:t>EDA Progress</a:t>
            </a:r>
            <a:endParaRPr lang="en-IN" dirty="0"/>
          </a:p>
        </p:txBody>
      </p:sp>
      <p:sp>
        <p:nvSpPr>
          <p:cNvPr id="3" name="Content Placeholder 2">
            <a:extLst>
              <a:ext uri="{FF2B5EF4-FFF2-40B4-BE49-F238E27FC236}">
                <a16:creationId xmlns:a16="http://schemas.microsoft.com/office/drawing/2014/main" id="{47D4FDCD-E8A8-A28B-3DF9-A7FDCB32AEB8}"/>
              </a:ext>
            </a:extLst>
          </p:cNvPr>
          <p:cNvSpPr>
            <a:spLocks noGrp="1"/>
          </p:cNvSpPr>
          <p:nvPr>
            <p:ph idx="1"/>
          </p:nvPr>
        </p:nvSpPr>
        <p:spPr>
          <a:xfrm>
            <a:off x="484094" y="2603500"/>
            <a:ext cx="10685930" cy="3416300"/>
          </a:xfrm>
        </p:spPr>
        <p:txBody>
          <a:bodyPr>
            <a:normAutofit fontScale="92500" lnSpcReduction="20000"/>
          </a:bodyPr>
          <a:lstStyle/>
          <a:p>
            <a:pPr algn="l">
              <a:buFont typeface="Wingdings" panose="05000000000000000000" pitchFamily="2" charset="2"/>
              <a:buChar char="ü"/>
            </a:pPr>
            <a:r>
              <a:rPr lang="en-US" sz="1400" b="1" i="0" dirty="0">
                <a:solidFill>
                  <a:srgbClr val="374151"/>
                </a:solidFill>
                <a:effectLst/>
                <a:latin typeface="Söhne"/>
              </a:rPr>
              <a:t>Dataset Description:</a:t>
            </a:r>
            <a:r>
              <a:rPr lang="en-US" sz="1400" b="0" i="0" dirty="0">
                <a:solidFill>
                  <a:srgbClr val="374151"/>
                </a:solidFill>
                <a:effectLst/>
                <a:latin typeface="Söhne"/>
              </a:rPr>
              <a:t> Detailed explanation of the dataset, including the '</a:t>
            </a:r>
            <a:r>
              <a:rPr lang="en-US" sz="1400" b="0" i="0" dirty="0" err="1">
                <a:solidFill>
                  <a:srgbClr val="374151"/>
                </a:solidFill>
                <a:effectLst/>
                <a:latin typeface="Söhne"/>
              </a:rPr>
              <a:t>DateTime</a:t>
            </a:r>
            <a:r>
              <a:rPr lang="en-US" sz="1400" b="0" i="0" dirty="0">
                <a:solidFill>
                  <a:srgbClr val="374151"/>
                </a:solidFill>
                <a:effectLst/>
                <a:latin typeface="Söhne"/>
              </a:rPr>
              <a:t>,' Total Passing Vehicle Volume,' and 'ID' columns, and many more and their respective data types.</a:t>
            </a:r>
          </a:p>
          <a:p>
            <a:pPr algn="l">
              <a:buFont typeface="Wingdings" panose="05000000000000000000" pitchFamily="2" charset="2"/>
              <a:buChar char="ü"/>
            </a:pPr>
            <a:r>
              <a:rPr lang="en-US" sz="1400" b="1" i="0" dirty="0">
                <a:solidFill>
                  <a:srgbClr val="374151"/>
                </a:solidFill>
                <a:effectLst/>
                <a:latin typeface="Söhne"/>
              </a:rPr>
              <a:t>Count of Unique Values:</a:t>
            </a:r>
            <a:r>
              <a:rPr lang="en-US" sz="1400" b="0" i="0" dirty="0">
                <a:solidFill>
                  <a:srgbClr val="374151"/>
                </a:solidFill>
                <a:effectLst/>
                <a:latin typeface="Söhne"/>
              </a:rPr>
              <a:t> </a:t>
            </a:r>
            <a:r>
              <a:rPr lang="en-US" sz="1400" dirty="0">
                <a:solidFill>
                  <a:srgbClr val="374151"/>
                </a:solidFill>
                <a:latin typeface="Söhne"/>
              </a:rPr>
              <a:t>Assessment of unique values in each column, indicating that has </a:t>
            </a:r>
            <a:r>
              <a:rPr lang="en-US" altLang="en-US" sz="1400" dirty="0">
                <a:solidFill>
                  <a:srgbClr val="374151"/>
                </a:solidFill>
                <a:latin typeface="Söhne"/>
              </a:rPr>
              <a:t>2984859 records </a:t>
            </a:r>
            <a:r>
              <a:rPr lang="en-US" sz="1400" dirty="0">
                <a:solidFill>
                  <a:srgbClr val="374151"/>
                </a:solidFill>
                <a:latin typeface="Söhne"/>
              </a:rPr>
              <a:t>and has 54 columns. </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weather_conditions</a:t>
            </a:r>
            <a:r>
              <a:rPr lang="en-US" sz="1400" b="1" i="0" dirty="0">
                <a:solidFill>
                  <a:srgbClr val="374151"/>
                </a:solidFill>
                <a:effectLst/>
                <a:latin typeface="Söhne"/>
              </a:rPr>
              <a:t>:</a:t>
            </a:r>
            <a:r>
              <a:rPr lang="en-US" sz="1400" b="0" i="0" dirty="0">
                <a:solidFill>
                  <a:srgbClr val="374151"/>
                </a:solidFill>
                <a:effectLst/>
                <a:latin typeface="Söhne"/>
              </a:rPr>
              <a:t> Visualization of data distribution across different </a:t>
            </a:r>
            <a:r>
              <a:rPr lang="en-US" sz="1400" i="0" dirty="0">
                <a:solidFill>
                  <a:srgbClr val="374151"/>
                </a:solidFill>
                <a:effectLst/>
                <a:latin typeface="Söhne"/>
              </a:rPr>
              <a:t>weather</a:t>
            </a:r>
            <a:r>
              <a:rPr lang="en-US" sz="1400" b="1" i="0" dirty="0">
                <a:solidFill>
                  <a:srgbClr val="374151"/>
                </a:solidFill>
                <a:effectLst/>
                <a:latin typeface="Söhne"/>
              </a:rPr>
              <a:t> </a:t>
            </a:r>
            <a:r>
              <a:rPr lang="en-US" sz="1400" i="0" dirty="0">
                <a:solidFill>
                  <a:srgbClr val="374151"/>
                </a:solidFill>
                <a:effectLst/>
                <a:latin typeface="Söhne"/>
              </a:rPr>
              <a:t>conditions</a:t>
            </a:r>
            <a:r>
              <a:rPr lang="en-US" sz="1400" b="0" i="0" dirty="0">
                <a:solidFill>
                  <a:srgbClr val="374151"/>
                </a:solidFill>
                <a:effectLst/>
                <a:latin typeface="Söhne"/>
              </a:rPr>
              <a:t>, demonstrating the balanced distribution of data points.</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road_type</a:t>
            </a:r>
            <a:r>
              <a:rPr lang="en-US" sz="1400" b="1" i="0" dirty="0">
                <a:solidFill>
                  <a:srgbClr val="374151"/>
                </a:solidFill>
                <a:effectLst/>
                <a:latin typeface="Söhne"/>
              </a:rPr>
              <a:t>:</a:t>
            </a:r>
            <a:r>
              <a:rPr lang="en-US" sz="1400" b="0" i="0" dirty="0">
                <a:solidFill>
                  <a:srgbClr val="374151"/>
                </a:solidFill>
                <a:effectLst/>
                <a:latin typeface="Söhne"/>
              </a:rPr>
              <a:t> A reaffirming the even distribution of data points among the road</a:t>
            </a:r>
            <a:r>
              <a:rPr lang="en-US" sz="1400" dirty="0">
                <a:solidFill>
                  <a:srgbClr val="374151"/>
                </a:solidFill>
                <a:latin typeface="Söhne"/>
              </a:rPr>
              <a:t> </a:t>
            </a:r>
            <a:r>
              <a:rPr lang="en-US" sz="1400" b="0" i="0" dirty="0">
                <a:solidFill>
                  <a:srgbClr val="374151"/>
                </a:solidFill>
                <a:effectLst/>
                <a:latin typeface="Söhne"/>
              </a:rPr>
              <a:t>type.</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vehicle_type</a:t>
            </a:r>
            <a:r>
              <a:rPr lang="en-US" sz="1400" b="1" i="0" dirty="0">
                <a:solidFill>
                  <a:srgbClr val="374151"/>
                </a:solidFill>
                <a:effectLst/>
                <a:latin typeface="Söhne"/>
              </a:rPr>
              <a:t>:</a:t>
            </a:r>
            <a:r>
              <a:rPr lang="en-US" sz="1400" b="0" i="0" dirty="0">
                <a:solidFill>
                  <a:srgbClr val="374151"/>
                </a:solidFill>
                <a:effectLst/>
                <a:latin typeface="Söhne"/>
              </a:rPr>
              <a:t> Presentation of trends and patterns in vehicle type  values over time, providing insights into the dataset's temporal dynamics.</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weather_main</a:t>
            </a:r>
            <a:r>
              <a:rPr lang="en-US" sz="1400" b="1" i="0" dirty="0">
                <a:solidFill>
                  <a:srgbClr val="374151"/>
                </a:solidFill>
                <a:effectLst/>
                <a:latin typeface="Söhne"/>
              </a:rPr>
              <a:t> :</a:t>
            </a:r>
            <a:r>
              <a:rPr lang="en-US" sz="1400" b="0" i="0" dirty="0">
                <a:solidFill>
                  <a:srgbClr val="374151"/>
                </a:solidFill>
                <a:effectLst/>
                <a:latin typeface="Söhne"/>
              </a:rPr>
              <a:t> Visual summary of central tendency and variability in </a:t>
            </a:r>
            <a:r>
              <a:rPr lang="en-US" sz="1400" i="0" dirty="0">
                <a:solidFill>
                  <a:srgbClr val="374151"/>
                </a:solidFill>
                <a:effectLst/>
                <a:latin typeface="Söhne"/>
              </a:rPr>
              <a:t>weather</a:t>
            </a:r>
            <a:r>
              <a:rPr lang="en-US" sz="1400" b="1" i="0" dirty="0">
                <a:solidFill>
                  <a:srgbClr val="374151"/>
                </a:solidFill>
                <a:effectLst/>
                <a:latin typeface="Söhne"/>
              </a:rPr>
              <a:t> </a:t>
            </a:r>
            <a:r>
              <a:rPr lang="en-US" sz="1400" b="0" i="0" dirty="0">
                <a:solidFill>
                  <a:srgbClr val="374151"/>
                </a:solidFill>
                <a:effectLst/>
                <a:latin typeface="Söhne"/>
              </a:rPr>
              <a:t>values, indicating consistent data distribution.</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weather_description</a:t>
            </a:r>
            <a:r>
              <a:rPr lang="en-US" sz="1400" b="1" i="0" dirty="0">
                <a:solidFill>
                  <a:srgbClr val="374151"/>
                </a:solidFill>
                <a:effectLst/>
                <a:latin typeface="Söhne"/>
              </a:rPr>
              <a:t> :</a:t>
            </a:r>
            <a:r>
              <a:rPr lang="en-US" sz="1400" b="0" i="0" dirty="0">
                <a:solidFill>
                  <a:srgbClr val="374151"/>
                </a:solidFill>
                <a:effectLst/>
                <a:latin typeface="Söhne"/>
              </a:rPr>
              <a:t> Exploratory analysis using </a:t>
            </a:r>
            <a:r>
              <a:rPr lang="en-US" sz="1400" dirty="0">
                <a:solidFill>
                  <a:srgbClr val="374151"/>
                </a:solidFill>
                <a:latin typeface="Söhne"/>
              </a:rPr>
              <a:t>count plot</a:t>
            </a:r>
            <a:r>
              <a:rPr lang="en-US" sz="1400" b="0" i="0" dirty="0">
                <a:solidFill>
                  <a:srgbClr val="374151"/>
                </a:solidFill>
                <a:effectLst/>
                <a:latin typeface="Söhne"/>
              </a:rPr>
              <a:t> to identify potential correlations or patterns.</a:t>
            </a:r>
          </a:p>
          <a:p>
            <a:pPr algn="l">
              <a:buFont typeface="Wingdings" panose="05000000000000000000" pitchFamily="2" charset="2"/>
              <a:buChar char="ü"/>
            </a:pPr>
            <a:r>
              <a:rPr lang="en-US" sz="1400" b="1" i="0" dirty="0">
                <a:solidFill>
                  <a:srgbClr val="374151"/>
                </a:solidFill>
                <a:effectLst/>
                <a:latin typeface="Söhne"/>
              </a:rPr>
              <a:t>EDA for MONTH: </a:t>
            </a:r>
            <a:r>
              <a:rPr lang="en-US" sz="1400" i="0" dirty="0">
                <a:solidFill>
                  <a:srgbClr val="374151"/>
                </a:solidFill>
                <a:effectLst/>
                <a:latin typeface="Söhne"/>
              </a:rPr>
              <a:t>A graphical representation of the central tendency and variability in month readings, suggesting a consistent data distribution.</a:t>
            </a:r>
          </a:p>
          <a:p>
            <a:pPr algn="l">
              <a:buFont typeface="Wingdings" panose="05000000000000000000" pitchFamily="2" charset="2"/>
              <a:buChar char="ü"/>
            </a:pPr>
            <a:r>
              <a:rPr lang="en-US" sz="1400" b="1" i="0" dirty="0">
                <a:solidFill>
                  <a:srgbClr val="374151"/>
                </a:solidFill>
                <a:effectLst/>
                <a:latin typeface="Söhne"/>
              </a:rPr>
              <a:t>EDA for DAY_OF_WEEK: </a:t>
            </a:r>
            <a:r>
              <a:rPr lang="en-US" sz="1400" i="0" dirty="0">
                <a:solidFill>
                  <a:srgbClr val="374151"/>
                </a:solidFill>
                <a:effectLst/>
                <a:latin typeface="Söhne"/>
              </a:rPr>
              <a:t>A visual representation of the central tendency and fluctuation in day of week readings, suggesting a consistent data distribution.</a:t>
            </a:r>
          </a:p>
          <a:p>
            <a:pPr algn="l">
              <a:buFont typeface="Wingdings" panose="05000000000000000000" pitchFamily="2" charset="2"/>
              <a:buChar char="ü"/>
            </a:pPr>
            <a:r>
              <a:rPr lang="en-US" sz="1400" b="1" i="0" dirty="0">
                <a:solidFill>
                  <a:srgbClr val="374151"/>
                </a:solidFill>
                <a:effectLst/>
                <a:latin typeface="Söhne"/>
              </a:rPr>
              <a:t>EDA for Year: </a:t>
            </a:r>
            <a:r>
              <a:rPr lang="en-US" sz="1400" i="0" dirty="0">
                <a:solidFill>
                  <a:srgbClr val="374151"/>
                </a:solidFill>
                <a:effectLst/>
                <a:latin typeface="Söhne"/>
              </a:rPr>
              <a:t>Count plot is used in exploratory analysis to identify potential correlations or trends.</a:t>
            </a:r>
            <a:endParaRPr lang="en-IN" sz="1400" dirty="0"/>
          </a:p>
        </p:txBody>
      </p:sp>
      <p:sp>
        <p:nvSpPr>
          <p:cNvPr id="5" name="Rectangle 2">
            <a:extLst>
              <a:ext uri="{FF2B5EF4-FFF2-40B4-BE49-F238E27FC236}">
                <a16:creationId xmlns:a16="http://schemas.microsoft.com/office/drawing/2014/main" id="{CC9E29B0-2825-9FAF-E857-3648D7ECAAA6}"/>
              </a:ext>
            </a:extLst>
          </p:cNvPr>
          <p:cNvSpPr>
            <a:spLocks noChangeArrowheads="1"/>
          </p:cNvSpPr>
          <p:nvPr/>
        </p:nvSpPr>
        <p:spPr bwMode="auto">
          <a:xfrm>
            <a:off x="0" y="151656"/>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418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6" name="Picture 5">
            <a:extLst>
              <a:ext uri="{FF2B5EF4-FFF2-40B4-BE49-F238E27FC236}">
                <a16:creationId xmlns:a16="http://schemas.microsoft.com/office/drawing/2014/main" id="{8FB868E1-DCE0-632B-8CBA-D2AD05CE0463}"/>
              </a:ext>
            </a:extLst>
          </p:cNvPr>
          <p:cNvPicPr>
            <a:picLocks noChangeAspect="1"/>
          </p:cNvPicPr>
          <p:nvPr/>
        </p:nvPicPr>
        <p:blipFill>
          <a:blip r:embed="rId2"/>
          <a:stretch>
            <a:fillRect/>
          </a:stretch>
        </p:blipFill>
        <p:spPr>
          <a:xfrm>
            <a:off x="0" y="1907736"/>
            <a:ext cx="7315200" cy="4676775"/>
          </a:xfrm>
          <a:prstGeom prst="rect">
            <a:avLst/>
          </a:prstGeom>
        </p:spPr>
      </p:pic>
      <p:pic>
        <p:nvPicPr>
          <p:cNvPr id="10" name="Picture 9">
            <a:extLst>
              <a:ext uri="{FF2B5EF4-FFF2-40B4-BE49-F238E27FC236}">
                <a16:creationId xmlns:a16="http://schemas.microsoft.com/office/drawing/2014/main" id="{F590DE6F-4968-40FA-2C87-D46A83688502}"/>
              </a:ext>
            </a:extLst>
          </p:cNvPr>
          <p:cNvPicPr>
            <a:picLocks noChangeAspect="1"/>
          </p:cNvPicPr>
          <p:nvPr/>
        </p:nvPicPr>
        <p:blipFill>
          <a:blip r:embed="rId3"/>
          <a:stretch>
            <a:fillRect/>
          </a:stretch>
        </p:blipFill>
        <p:spPr>
          <a:xfrm>
            <a:off x="5457825" y="1907737"/>
            <a:ext cx="6734175" cy="4775166"/>
          </a:xfrm>
          <a:prstGeom prst="rect">
            <a:avLst/>
          </a:prstGeom>
        </p:spPr>
      </p:pic>
    </p:spTree>
    <p:extLst>
      <p:ext uri="{BB962C8B-B14F-4D97-AF65-F5344CB8AC3E}">
        <p14:creationId xmlns:p14="http://schemas.microsoft.com/office/powerpoint/2010/main" val="71432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1028" name="Picture 4">
            <a:extLst>
              <a:ext uri="{FF2B5EF4-FFF2-40B4-BE49-F238E27FC236}">
                <a16:creationId xmlns:a16="http://schemas.microsoft.com/office/drawing/2014/main" id="{27B5A0EF-B914-E034-3C5C-7DD89813B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70" y="2857680"/>
            <a:ext cx="4762500" cy="36014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F128180-0AEB-2E7B-93EB-1E83CE24F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099" y="2724150"/>
            <a:ext cx="47625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65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{B7211734-EE60-4490-BA99-ABB551D924AF}tf02900722</Template>
  <TotalTime>156</TotalTime>
  <Words>1003</Words>
  <Application>Microsoft Office PowerPoint</Application>
  <PresentationFormat>Widescreen</PresentationFormat>
  <Paragraphs>48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Söhne</vt:lpstr>
      <vt:lpstr>Times New Roman</vt:lpstr>
      <vt:lpstr>Wingdings</vt:lpstr>
      <vt:lpstr>Wingdings 3</vt:lpstr>
      <vt:lpstr>Ion Boardroom</vt:lpstr>
      <vt:lpstr>Smart City Traffic Prediction using Machine Learning</vt:lpstr>
      <vt:lpstr>Introduction</vt:lpstr>
      <vt:lpstr>Motive</vt:lpstr>
      <vt:lpstr>Methodology</vt:lpstr>
      <vt:lpstr>Data Set Information:</vt:lpstr>
      <vt:lpstr>Data Cleaning</vt:lpstr>
      <vt:lpstr>EDA Progress</vt:lpstr>
      <vt:lpstr>EDA Outcomes</vt:lpstr>
      <vt:lpstr>EDA Outcomes</vt:lpstr>
      <vt:lpstr>EDA Outcomes</vt:lpstr>
      <vt:lpstr>EDA Outcomes</vt:lpstr>
      <vt:lpstr>Heatmap of the correlation matrix</vt:lpstr>
      <vt:lpstr>Lasso Regression On Humidity</vt:lpstr>
      <vt:lpstr>SVM Regression On Avg Measured Time</vt:lpstr>
      <vt:lpstr>KNN Regression On Vehicle Count</vt:lpstr>
      <vt:lpstr>Clustering on humidity, avgMeasuredTime and vehicleCount</vt:lpstr>
      <vt:lpstr>Linear regression model on temperature</vt:lpstr>
      <vt:lpstr>Random Forest Regressor model On Speed</vt:lpstr>
      <vt:lpstr>Support Vector Regression Model On Traffic Volume</vt:lpstr>
      <vt:lpstr>Decision Tree Regressor model on population density</vt:lpstr>
      <vt:lpstr>Gradient Boosting Regressor model On Total Passing Vehicle Volume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Traffic Prediction using Machine Learning</dc:title>
  <dc:creator>ROHAN CHAKRABORTY</dc:creator>
  <cp:lastModifiedBy>Shiva Reddy</cp:lastModifiedBy>
  <cp:revision>42</cp:revision>
  <dcterms:created xsi:type="dcterms:W3CDTF">2023-10-25T20:00:31Z</dcterms:created>
  <dcterms:modified xsi:type="dcterms:W3CDTF">2023-11-15T13:26:42Z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2023-11-08T03:12:58Z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31f42525-c5a5-4761-b16c-92d1fef67ab9</vt:lpwstr>
  </property>
  <property fmtid="{D5CDD505-2E9C-101B-9397-08002B2CF9AE}" pid="8" name="MSIP_Label_defa4170-0d19-0005-0004-bc88714345d2_ContentBits">
    <vt:lpwstr>0</vt:lpwstr>
  </property>
</Properties>
</file>