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70" r:id="rId5"/>
    <p:sldId id="259" r:id="rId6"/>
    <p:sldId id="260" r:id="rId7"/>
    <p:sldId id="261" r:id="rId8"/>
    <p:sldId id="262" r:id="rId9"/>
    <p:sldId id="279" r:id="rId10"/>
    <p:sldId id="264" r:id="rId11"/>
    <p:sldId id="263" r:id="rId12"/>
    <p:sldId id="265" r:id="rId13"/>
    <p:sldId id="266" r:id="rId14"/>
    <p:sldId id="272" r:id="rId15"/>
    <p:sldId id="273" r:id="rId16"/>
    <p:sldId id="274" r:id="rId17"/>
    <p:sldId id="275" r:id="rId18"/>
    <p:sldId id="276" r:id="rId19"/>
    <p:sldId id="277" r:id="rId20"/>
    <p:sldId id="278" r:id="rId21"/>
    <p:sldId id="268" r:id="rId22"/>
    <p:sldId id="267" r:id="rId23"/>
    <p:sldId id="269" r:id="rId24"/>
    <p:sldId id="271"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97" d="100"/>
          <a:sy n="97" d="100"/>
        </p:scale>
        <p:origin x="13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11/8/2023</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11/8/2023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11/8/2023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11/8/2023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11/8/2023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11/8/2023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11/8/2023</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11/8/2023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11/8/2023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11/8/2023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11/8/2023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11/8/2023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11/8/2023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11/8/2023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11/8/2023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11/8/2023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11/8/2023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11/8/2023</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ieeexplore.ieee.org/abstract/document/9107118/" TargetMode="External"/><Relationship Id="rId2" Type="http://schemas.openxmlformats.org/officeDocument/2006/relationships/hyperlink" Target="https://www.hindawi.com/journals/wcmc/2021/5583874/" TargetMode="External"/><Relationship Id="rId1" Type="http://schemas.openxmlformats.org/officeDocument/2006/relationships/slideLayout" Target="../slideLayouts/slideLayout2.xml"/><Relationship Id="rId4" Type="http://schemas.openxmlformats.org/officeDocument/2006/relationships/hyperlink" Target="https://www.mdpi.com/2071-1050/12/6/2307"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kaggle.com/datasets/utathya/smart-city-traffic-patterns"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DF083-E0A4-F7F9-AB25-67FF1C394DEA}"/>
              </a:ext>
            </a:extLst>
          </p:cNvPr>
          <p:cNvSpPr>
            <a:spLocks noGrp="1"/>
          </p:cNvSpPr>
          <p:nvPr>
            <p:ph type="ctrTitle"/>
          </p:nvPr>
        </p:nvSpPr>
        <p:spPr/>
        <p:txBody>
          <a:bodyPr/>
          <a:lstStyle/>
          <a:p>
            <a:r>
              <a:rPr lang="en-US" sz="3600" dirty="0"/>
              <a:t>Smart City Traffic Prediction using Machine Learning</a:t>
            </a:r>
            <a:endParaRPr lang="en-IN" sz="3600" dirty="0"/>
          </a:p>
        </p:txBody>
      </p:sp>
      <p:sp>
        <p:nvSpPr>
          <p:cNvPr id="3" name="Subtitle 2">
            <a:extLst>
              <a:ext uri="{FF2B5EF4-FFF2-40B4-BE49-F238E27FC236}">
                <a16:creationId xmlns:a16="http://schemas.microsoft.com/office/drawing/2014/main" id="{46A4FABC-9F94-22DF-9B40-C01AAC314C7B}"/>
              </a:ext>
            </a:extLst>
          </p:cNvPr>
          <p:cNvSpPr>
            <a:spLocks noGrp="1"/>
          </p:cNvSpPr>
          <p:nvPr>
            <p:ph type="subTitle" idx="1"/>
          </p:nvPr>
        </p:nvSpPr>
        <p:spPr/>
        <p:txBody>
          <a:bodyPr/>
          <a:lstStyle/>
          <a:p>
            <a:r>
              <a:rPr lang="en-US" dirty="0"/>
              <a:t>Student name: Tejaswini Muthamsetti</a:t>
            </a:r>
            <a:endParaRPr lang="en-IN" dirty="0"/>
          </a:p>
        </p:txBody>
      </p:sp>
    </p:spTree>
    <p:extLst>
      <p:ext uri="{BB962C8B-B14F-4D97-AF65-F5344CB8AC3E}">
        <p14:creationId xmlns:p14="http://schemas.microsoft.com/office/powerpoint/2010/main" val="5622458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1DD9A-BDC9-BB62-C494-75E1C9742569}"/>
              </a:ext>
            </a:extLst>
          </p:cNvPr>
          <p:cNvSpPr>
            <a:spLocks noGrp="1"/>
          </p:cNvSpPr>
          <p:nvPr>
            <p:ph type="title"/>
          </p:nvPr>
        </p:nvSpPr>
        <p:spPr/>
        <p:txBody>
          <a:bodyPr/>
          <a:lstStyle/>
          <a:p>
            <a:r>
              <a:rPr lang="en-US" dirty="0"/>
              <a:t>Data Cleaning</a:t>
            </a:r>
            <a:endParaRPr lang="en-IN" dirty="0"/>
          </a:p>
        </p:txBody>
      </p:sp>
      <p:pic>
        <p:nvPicPr>
          <p:cNvPr id="8" name="Picture 7">
            <a:extLst>
              <a:ext uri="{FF2B5EF4-FFF2-40B4-BE49-F238E27FC236}">
                <a16:creationId xmlns:a16="http://schemas.microsoft.com/office/drawing/2014/main" id="{1651D5E5-F360-C6D9-9E5F-D5AC2CA3586F}"/>
              </a:ext>
            </a:extLst>
          </p:cNvPr>
          <p:cNvPicPr>
            <a:picLocks noChangeAspect="1"/>
          </p:cNvPicPr>
          <p:nvPr/>
        </p:nvPicPr>
        <p:blipFill>
          <a:blip r:embed="rId2"/>
          <a:stretch>
            <a:fillRect/>
          </a:stretch>
        </p:blipFill>
        <p:spPr>
          <a:xfrm>
            <a:off x="92764" y="1848255"/>
            <a:ext cx="6578438" cy="4873557"/>
          </a:xfrm>
          <a:prstGeom prst="rect">
            <a:avLst/>
          </a:prstGeom>
        </p:spPr>
      </p:pic>
      <p:pic>
        <p:nvPicPr>
          <p:cNvPr id="10" name="Picture 9">
            <a:extLst>
              <a:ext uri="{FF2B5EF4-FFF2-40B4-BE49-F238E27FC236}">
                <a16:creationId xmlns:a16="http://schemas.microsoft.com/office/drawing/2014/main" id="{7B16D3B4-526D-90E5-7FBF-73FC5161F212}"/>
              </a:ext>
            </a:extLst>
          </p:cNvPr>
          <p:cNvPicPr>
            <a:picLocks noChangeAspect="1"/>
          </p:cNvPicPr>
          <p:nvPr/>
        </p:nvPicPr>
        <p:blipFill>
          <a:blip r:embed="rId3"/>
          <a:stretch>
            <a:fillRect/>
          </a:stretch>
        </p:blipFill>
        <p:spPr>
          <a:xfrm>
            <a:off x="5300175" y="1848255"/>
            <a:ext cx="6891825" cy="5009745"/>
          </a:xfrm>
          <a:prstGeom prst="rect">
            <a:avLst/>
          </a:prstGeom>
        </p:spPr>
      </p:pic>
    </p:spTree>
    <p:extLst>
      <p:ext uri="{BB962C8B-B14F-4D97-AF65-F5344CB8AC3E}">
        <p14:creationId xmlns:p14="http://schemas.microsoft.com/office/powerpoint/2010/main" val="10495804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636C9-5003-E0DF-7032-7DA204D304A7}"/>
              </a:ext>
            </a:extLst>
          </p:cNvPr>
          <p:cNvSpPr>
            <a:spLocks noGrp="1"/>
          </p:cNvSpPr>
          <p:nvPr>
            <p:ph type="title"/>
          </p:nvPr>
        </p:nvSpPr>
        <p:spPr/>
        <p:txBody>
          <a:bodyPr/>
          <a:lstStyle/>
          <a:p>
            <a:r>
              <a:rPr lang="en-US" dirty="0"/>
              <a:t>EDA Progress</a:t>
            </a:r>
            <a:endParaRPr lang="en-IN" dirty="0"/>
          </a:p>
        </p:txBody>
      </p:sp>
      <p:sp>
        <p:nvSpPr>
          <p:cNvPr id="3" name="Content Placeholder 2">
            <a:extLst>
              <a:ext uri="{FF2B5EF4-FFF2-40B4-BE49-F238E27FC236}">
                <a16:creationId xmlns:a16="http://schemas.microsoft.com/office/drawing/2014/main" id="{47D4FDCD-E8A8-A28B-3DF9-A7FDCB32AEB8}"/>
              </a:ext>
            </a:extLst>
          </p:cNvPr>
          <p:cNvSpPr>
            <a:spLocks noGrp="1"/>
          </p:cNvSpPr>
          <p:nvPr>
            <p:ph idx="1"/>
          </p:nvPr>
        </p:nvSpPr>
        <p:spPr>
          <a:xfrm>
            <a:off x="484094" y="2603500"/>
            <a:ext cx="10685930" cy="3416300"/>
          </a:xfrm>
        </p:spPr>
        <p:txBody>
          <a:bodyPr>
            <a:normAutofit fontScale="92500" lnSpcReduction="20000"/>
          </a:bodyPr>
          <a:lstStyle/>
          <a:p>
            <a:pPr algn="l">
              <a:buFont typeface="Wingdings" panose="05000000000000000000" pitchFamily="2" charset="2"/>
              <a:buChar char="ü"/>
            </a:pPr>
            <a:r>
              <a:rPr lang="en-US" sz="1400" b="1" i="0" dirty="0">
                <a:solidFill>
                  <a:srgbClr val="374151"/>
                </a:solidFill>
                <a:effectLst/>
                <a:latin typeface="Söhne"/>
              </a:rPr>
              <a:t>Dataset Description:</a:t>
            </a:r>
            <a:r>
              <a:rPr lang="en-US" sz="1400" b="0" i="0" dirty="0">
                <a:solidFill>
                  <a:srgbClr val="374151"/>
                </a:solidFill>
                <a:effectLst/>
                <a:latin typeface="Söhne"/>
              </a:rPr>
              <a:t> Detailed explanation of the dataset, including the '</a:t>
            </a:r>
            <a:r>
              <a:rPr lang="en-US" sz="1400" b="0" i="0" dirty="0" err="1">
                <a:solidFill>
                  <a:srgbClr val="374151"/>
                </a:solidFill>
                <a:effectLst/>
                <a:latin typeface="Söhne"/>
              </a:rPr>
              <a:t>DateTime</a:t>
            </a:r>
            <a:r>
              <a:rPr lang="en-US" sz="1400" b="0" i="0" dirty="0">
                <a:solidFill>
                  <a:srgbClr val="374151"/>
                </a:solidFill>
                <a:effectLst/>
                <a:latin typeface="Söhne"/>
              </a:rPr>
              <a:t>,' Total Passing Vehicle Volume,' and 'ID' columns, and many more and their respective data types.</a:t>
            </a:r>
          </a:p>
          <a:p>
            <a:pPr algn="l">
              <a:buFont typeface="Wingdings" panose="05000000000000000000" pitchFamily="2" charset="2"/>
              <a:buChar char="ü"/>
            </a:pPr>
            <a:r>
              <a:rPr lang="en-US" sz="1400" b="1" i="0" dirty="0">
                <a:solidFill>
                  <a:srgbClr val="374151"/>
                </a:solidFill>
                <a:effectLst/>
                <a:latin typeface="Söhne"/>
              </a:rPr>
              <a:t>Count of Unique Values:</a:t>
            </a:r>
            <a:r>
              <a:rPr lang="en-US" sz="1400" b="0" i="0" dirty="0">
                <a:solidFill>
                  <a:srgbClr val="374151"/>
                </a:solidFill>
                <a:effectLst/>
                <a:latin typeface="Söhne"/>
              </a:rPr>
              <a:t> </a:t>
            </a:r>
            <a:r>
              <a:rPr lang="en-US" sz="1400" dirty="0">
                <a:solidFill>
                  <a:srgbClr val="374151"/>
                </a:solidFill>
                <a:latin typeface="Söhne"/>
              </a:rPr>
              <a:t>Assessment of unique values in each column, indicating that has </a:t>
            </a:r>
            <a:r>
              <a:rPr lang="en-US" altLang="en-US" sz="1400" dirty="0">
                <a:solidFill>
                  <a:srgbClr val="374151"/>
                </a:solidFill>
                <a:latin typeface="Söhne"/>
              </a:rPr>
              <a:t>2984859 records </a:t>
            </a:r>
            <a:r>
              <a:rPr lang="en-US" sz="1400" dirty="0">
                <a:solidFill>
                  <a:srgbClr val="374151"/>
                </a:solidFill>
                <a:latin typeface="Söhne"/>
              </a:rPr>
              <a:t>and has 54 columns. </a:t>
            </a:r>
          </a:p>
          <a:p>
            <a:pPr algn="l">
              <a:buFont typeface="Wingdings" panose="05000000000000000000" pitchFamily="2" charset="2"/>
              <a:buChar char="ü"/>
            </a:pPr>
            <a:r>
              <a:rPr lang="en-US" sz="1400" b="1" i="0" dirty="0">
                <a:solidFill>
                  <a:srgbClr val="374151"/>
                </a:solidFill>
                <a:effectLst/>
                <a:latin typeface="Söhne"/>
              </a:rPr>
              <a:t>EDA for </a:t>
            </a:r>
            <a:r>
              <a:rPr lang="en-US" sz="1400" b="1" i="0" dirty="0" err="1">
                <a:solidFill>
                  <a:srgbClr val="374151"/>
                </a:solidFill>
                <a:effectLst/>
                <a:latin typeface="Söhne"/>
              </a:rPr>
              <a:t>weather_conditions</a:t>
            </a:r>
            <a:r>
              <a:rPr lang="en-US" sz="1400" b="1" i="0" dirty="0">
                <a:solidFill>
                  <a:srgbClr val="374151"/>
                </a:solidFill>
                <a:effectLst/>
                <a:latin typeface="Söhne"/>
              </a:rPr>
              <a:t>:</a:t>
            </a:r>
            <a:r>
              <a:rPr lang="en-US" sz="1400" b="0" i="0" dirty="0">
                <a:solidFill>
                  <a:srgbClr val="374151"/>
                </a:solidFill>
                <a:effectLst/>
                <a:latin typeface="Söhne"/>
              </a:rPr>
              <a:t> Visualization of data distribution across different </a:t>
            </a:r>
            <a:r>
              <a:rPr lang="en-US" sz="1400" i="0" dirty="0">
                <a:solidFill>
                  <a:srgbClr val="374151"/>
                </a:solidFill>
                <a:effectLst/>
                <a:latin typeface="Söhne"/>
              </a:rPr>
              <a:t>weather</a:t>
            </a:r>
            <a:r>
              <a:rPr lang="en-US" sz="1400" b="1" i="0" dirty="0">
                <a:solidFill>
                  <a:srgbClr val="374151"/>
                </a:solidFill>
                <a:effectLst/>
                <a:latin typeface="Söhne"/>
              </a:rPr>
              <a:t> </a:t>
            </a:r>
            <a:r>
              <a:rPr lang="en-US" sz="1400" i="0" dirty="0">
                <a:solidFill>
                  <a:srgbClr val="374151"/>
                </a:solidFill>
                <a:effectLst/>
                <a:latin typeface="Söhne"/>
              </a:rPr>
              <a:t>conditions</a:t>
            </a:r>
            <a:r>
              <a:rPr lang="en-US" sz="1400" b="0" i="0" dirty="0">
                <a:solidFill>
                  <a:srgbClr val="374151"/>
                </a:solidFill>
                <a:effectLst/>
                <a:latin typeface="Söhne"/>
              </a:rPr>
              <a:t>, demonstrating the balanced distribution of data points.</a:t>
            </a:r>
          </a:p>
          <a:p>
            <a:pPr algn="l">
              <a:buFont typeface="Wingdings" panose="05000000000000000000" pitchFamily="2" charset="2"/>
              <a:buChar char="ü"/>
            </a:pPr>
            <a:r>
              <a:rPr lang="en-US" sz="1400" b="1" i="0" dirty="0">
                <a:solidFill>
                  <a:srgbClr val="374151"/>
                </a:solidFill>
                <a:effectLst/>
                <a:latin typeface="Söhne"/>
              </a:rPr>
              <a:t>EDA for </a:t>
            </a:r>
            <a:r>
              <a:rPr lang="en-US" sz="1400" b="1" i="0" dirty="0" err="1">
                <a:solidFill>
                  <a:srgbClr val="374151"/>
                </a:solidFill>
                <a:effectLst/>
                <a:latin typeface="Söhne"/>
              </a:rPr>
              <a:t>road_type</a:t>
            </a:r>
            <a:r>
              <a:rPr lang="en-US" sz="1400" b="1" i="0" dirty="0">
                <a:solidFill>
                  <a:srgbClr val="374151"/>
                </a:solidFill>
                <a:effectLst/>
                <a:latin typeface="Söhne"/>
              </a:rPr>
              <a:t>:</a:t>
            </a:r>
            <a:r>
              <a:rPr lang="en-US" sz="1400" b="0" i="0" dirty="0">
                <a:solidFill>
                  <a:srgbClr val="374151"/>
                </a:solidFill>
                <a:effectLst/>
                <a:latin typeface="Söhne"/>
              </a:rPr>
              <a:t> A reaffirming the even distribution of data points among the road</a:t>
            </a:r>
            <a:r>
              <a:rPr lang="en-US" sz="1400" dirty="0">
                <a:solidFill>
                  <a:srgbClr val="374151"/>
                </a:solidFill>
                <a:latin typeface="Söhne"/>
              </a:rPr>
              <a:t> </a:t>
            </a:r>
            <a:r>
              <a:rPr lang="en-US" sz="1400" b="0" i="0" dirty="0">
                <a:solidFill>
                  <a:srgbClr val="374151"/>
                </a:solidFill>
                <a:effectLst/>
                <a:latin typeface="Söhne"/>
              </a:rPr>
              <a:t>type.</a:t>
            </a:r>
          </a:p>
          <a:p>
            <a:pPr algn="l">
              <a:buFont typeface="Wingdings" panose="05000000000000000000" pitchFamily="2" charset="2"/>
              <a:buChar char="ü"/>
            </a:pPr>
            <a:r>
              <a:rPr lang="en-US" sz="1400" b="1" i="0" dirty="0">
                <a:solidFill>
                  <a:srgbClr val="374151"/>
                </a:solidFill>
                <a:effectLst/>
                <a:latin typeface="Söhne"/>
              </a:rPr>
              <a:t>EDA for </a:t>
            </a:r>
            <a:r>
              <a:rPr lang="en-US" sz="1400" b="1" i="0" dirty="0" err="1">
                <a:solidFill>
                  <a:srgbClr val="374151"/>
                </a:solidFill>
                <a:effectLst/>
                <a:latin typeface="Söhne"/>
              </a:rPr>
              <a:t>vehicle_type</a:t>
            </a:r>
            <a:r>
              <a:rPr lang="en-US" sz="1400" b="1" i="0" dirty="0">
                <a:solidFill>
                  <a:srgbClr val="374151"/>
                </a:solidFill>
                <a:effectLst/>
                <a:latin typeface="Söhne"/>
              </a:rPr>
              <a:t>:</a:t>
            </a:r>
            <a:r>
              <a:rPr lang="en-US" sz="1400" b="0" i="0" dirty="0">
                <a:solidFill>
                  <a:srgbClr val="374151"/>
                </a:solidFill>
                <a:effectLst/>
                <a:latin typeface="Söhne"/>
              </a:rPr>
              <a:t> Presentation of trends and patterns in vehicle type  values over time, providing insights into the dataset's temporal dynamics.</a:t>
            </a:r>
          </a:p>
          <a:p>
            <a:pPr algn="l">
              <a:buFont typeface="Wingdings" panose="05000000000000000000" pitchFamily="2" charset="2"/>
              <a:buChar char="ü"/>
            </a:pPr>
            <a:r>
              <a:rPr lang="en-US" sz="1400" b="1" i="0" dirty="0">
                <a:solidFill>
                  <a:srgbClr val="374151"/>
                </a:solidFill>
                <a:effectLst/>
                <a:latin typeface="Söhne"/>
              </a:rPr>
              <a:t>EDA for </a:t>
            </a:r>
            <a:r>
              <a:rPr lang="en-US" sz="1400" b="1" i="0" dirty="0" err="1">
                <a:solidFill>
                  <a:srgbClr val="374151"/>
                </a:solidFill>
                <a:effectLst/>
                <a:latin typeface="Söhne"/>
              </a:rPr>
              <a:t>weather_main</a:t>
            </a:r>
            <a:r>
              <a:rPr lang="en-US" sz="1400" b="1" i="0" dirty="0">
                <a:solidFill>
                  <a:srgbClr val="374151"/>
                </a:solidFill>
                <a:effectLst/>
                <a:latin typeface="Söhne"/>
              </a:rPr>
              <a:t> :</a:t>
            </a:r>
            <a:r>
              <a:rPr lang="en-US" sz="1400" b="0" i="0" dirty="0">
                <a:solidFill>
                  <a:srgbClr val="374151"/>
                </a:solidFill>
                <a:effectLst/>
                <a:latin typeface="Söhne"/>
              </a:rPr>
              <a:t> Visual summary of central tendency and variability in </a:t>
            </a:r>
            <a:r>
              <a:rPr lang="en-US" sz="1400" i="0" dirty="0">
                <a:solidFill>
                  <a:srgbClr val="374151"/>
                </a:solidFill>
                <a:effectLst/>
                <a:latin typeface="Söhne"/>
              </a:rPr>
              <a:t>weather</a:t>
            </a:r>
            <a:r>
              <a:rPr lang="en-US" sz="1400" b="1" i="0" dirty="0">
                <a:solidFill>
                  <a:srgbClr val="374151"/>
                </a:solidFill>
                <a:effectLst/>
                <a:latin typeface="Söhne"/>
              </a:rPr>
              <a:t> </a:t>
            </a:r>
            <a:r>
              <a:rPr lang="en-US" sz="1400" b="0" i="0" dirty="0">
                <a:solidFill>
                  <a:srgbClr val="374151"/>
                </a:solidFill>
                <a:effectLst/>
                <a:latin typeface="Söhne"/>
              </a:rPr>
              <a:t>values, indicating consistent data distribution.</a:t>
            </a:r>
          </a:p>
          <a:p>
            <a:pPr algn="l">
              <a:buFont typeface="Wingdings" panose="05000000000000000000" pitchFamily="2" charset="2"/>
              <a:buChar char="ü"/>
            </a:pPr>
            <a:r>
              <a:rPr lang="en-US" sz="1400" b="1" i="0" dirty="0">
                <a:solidFill>
                  <a:srgbClr val="374151"/>
                </a:solidFill>
                <a:effectLst/>
                <a:latin typeface="Söhne"/>
              </a:rPr>
              <a:t>EDA for </a:t>
            </a:r>
            <a:r>
              <a:rPr lang="en-US" sz="1400" b="1" i="0" dirty="0" err="1">
                <a:solidFill>
                  <a:srgbClr val="374151"/>
                </a:solidFill>
                <a:effectLst/>
                <a:latin typeface="Söhne"/>
              </a:rPr>
              <a:t>weather_description</a:t>
            </a:r>
            <a:r>
              <a:rPr lang="en-US" sz="1400" b="1" i="0" dirty="0">
                <a:solidFill>
                  <a:srgbClr val="374151"/>
                </a:solidFill>
                <a:effectLst/>
                <a:latin typeface="Söhne"/>
              </a:rPr>
              <a:t> :</a:t>
            </a:r>
            <a:r>
              <a:rPr lang="en-US" sz="1400" b="0" i="0" dirty="0">
                <a:solidFill>
                  <a:srgbClr val="374151"/>
                </a:solidFill>
                <a:effectLst/>
                <a:latin typeface="Söhne"/>
              </a:rPr>
              <a:t> Exploratory analysis using </a:t>
            </a:r>
            <a:r>
              <a:rPr lang="en-US" sz="1400" dirty="0">
                <a:solidFill>
                  <a:srgbClr val="374151"/>
                </a:solidFill>
                <a:latin typeface="Söhne"/>
              </a:rPr>
              <a:t>count plot</a:t>
            </a:r>
            <a:r>
              <a:rPr lang="en-US" sz="1400" b="0" i="0" dirty="0">
                <a:solidFill>
                  <a:srgbClr val="374151"/>
                </a:solidFill>
                <a:effectLst/>
                <a:latin typeface="Söhne"/>
              </a:rPr>
              <a:t> to identify potential correlations or patterns.</a:t>
            </a:r>
          </a:p>
          <a:p>
            <a:pPr algn="l">
              <a:buFont typeface="Wingdings" panose="05000000000000000000" pitchFamily="2" charset="2"/>
              <a:buChar char="ü"/>
            </a:pPr>
            <a:r>
              <a:rPr lang="en-US" sz="1400" b="1" i="0" dirty="0">
                <a:solidFill>
                  <a:srgbClr val="374151"/>
                </a:solidFill>
                <a:effectLst/>
                <a:latin typeface="Söhne"/>
              </a:rPr>
              <a:t>EDA for MONTH: </a:t>
            </a:r>
            <a:r>
              <a:rPr lang="en-US" sz="1400" i="0" dirty="0">
                <a:solidFill>
                  <a:srgbClr val="374151"/>
                </a:solidFill>
                <a:effectLst/>
                <a:latin typeface="Söhne"/>
              </a:rPr>
              <a:t>A graphical representation of the central tendency and variability in month readings, suggesting a consistent data distribution.</a:t>
            </a:r>
          </a:p>
          <a:p>
            <a:pPr algn="l">
              <a:buFont typeface="Wingdings" panose="05000000000000000000" pitchFamily="2" charset="2"/>
              <a:buChar char="ü"/>
            </a:pPr>
            <a:r>
              <a:rPr lang="en-US" sz="1400" b="1" i="0" dirty="0">
                <a:solidFill>
                  <a:srgbClr val="374151"/>
                </a:solidFill>
                <a:effectLst/>
                <a:latin typeface="Söhne"/>
              </a:rPr>
              <a:t>EDA for DAY_OF_WEEK: </a:t>
            </a:r>
            <a:r>
              <a:rPr lang="en-US" sz="1400" i="0" dirty="0">
                <a:solidFill>
                  <a:srgbClr val="374151"/>
                </a:solidFill>
                <a:effectLst/>
                <a:latin typeface="Söhne"/>
              </a:rPr>
              <a:t>A visual representation of the central tendency and fluctuation in day of week readings, suggesting a consistent data distribution.</a:t>
            </a:r>
          </a:p>
          <a:p>
            <a:pPr algn="l">
              <a:buFont typeface="Wingdings" panose="05000000000000000000" pitchFamily="2" charset="2"/>
              <a:buChar char="ü"/>
            </a:pPr>
            <a:r>
              <a:rPr lang="en-US" sz="1400" b="1" i="0" dirty="0">
                <a:solidFill>
                  <a:srgbClr val="374151"/>
                </a:solidFill>
                <a:effectLst/>
                <a:latin typeface="Söhne"/>
              </a:rPr>
              <a:t>EDA for Year: </a:t>
            </a:r>
            <a:r>
              <a:rPr lang="en-US" sz="1400" i="0" dirty="0">
                <a:solidFill>
                  <a:srgbClr val="374151"/>
                </a:solidFill>
                <a:effectLst/>
                <a:latin typeface="Söhne"/>
              </a:rPr>
              <a:t>Count plot is used in exploratory analysis to identify potential correlations or trends.</a:t>
            </a:r>
            <a:endParaRPr lang="en-IN" sz="1400" dirty="0"/>
          </a:p>
        </p:txBody>
      </p:sp>
      <p:sp>
        <p:nvSpPr>
          <p:cNvPr id="5" name="Rectangle 2">
            <a:extLst>
              <a:ext uri="{FF2B5EF4-FFF2-40B4-BE49-F238E27FC236}">
                <a16:creationId xmlns:a16="http://schemas.microsoft.com/office/drawing/2014/main" id="{CC9E29B0-2825-9FAF-E857-3648D7ECAAA6}"/>
              </a:ext>
            </a:extLst>
          </p:cNvPr>
          <p:cNvSpPr>
            <a:spLocks noChangeArrowheads="1"/>
          </p:cNvSpPr>
          <p:nvPr/>
        </p:nvSpPr>
        <p:spPr bwMode="auto">
          <a:xfrm>
            <a:off x="0" y="151656"/>
            <a:ext cx="35266" cy="1538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841884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1DD9A-BDC9-BB62-C494-75E1C9742569}"/>
              </a:ext>
            </a:extLst>
          </p:cNvPr>
          <p:cNvSpPr>
            <a:spLocks noGrp="1"/>
          </p:cNvSpPr>
          <p:nvPr>
            <p:ph type="title"/>
          </p:nvPr>
        </p:nvSpPr>
        <p:spPr/>
        <p:txBody>
          <a:bodyPr/>
          <a:lstStyle/>
          <a:p>
            <a:r>
              <a:rPr lang="en-US" dirty="0"/>
              <a:t>EDA Outcomes</a:t>
            </a:r>
            <a:endParaRPr lang="en-IN" dirty="0"/>
          </a:p>
        </p:txBody>
      </p:sp>
      <p:pic>
        <p:nvPicPr>
          <p:cNvPr id="6" name="Picture 5">
            <a:extLst>
              <a:ext uri="{FF2B5EF4-FFF2-40B4-BE49-F238E27FC236}">
                <a16:creationId xmlns:a16="http://schemas.microsoft.com/office/drawing/2014/main" id="{8FB868E1-DCE0-632B-8CBA-D2AD05CE0463}"/>
              </a:ext>
            </a:extLst>
          </p:cNvPr>
          <p:cNvPicPr>
            <a:picLocks noChangeAspect="1"/>
          </p:cNvPicPr>
          <p:nvPr/>
        </p:nvPicPr>
        <p:blipFill>
          <a:blip r:embed="rId2"/>
          <a:stretch>
            <a:fillRect/>
          </a:stretch>
        </p:blipFill>
        <p:spPr>
          <a:xfrm>
            <a:off x="0" y="1907736"/>
            <a:ext cx="7315200" cy="4676775"/>
          </a:xfrm>
          <a:prstGeom prst="rect">
            <a:avLst/>
          </a:prstGeom>
        </p:spPr>
      </p:pic>
      <p:pic>
        <p:nvPicPr>
          <p:cNvPr id="10" name="Picture 9">
            <a:extLst>
              <a:ext uri="{FF2B5EF4-FFF2-40B4-BE49-F238E27FC236}">
                <a16:creationId xmlns:a16="http://schemas.microsoft.com/office/drawing/2014/main" id="{F590DE6F-4968-40FA-2C87-D46A83688502}"/>
              </a:ext>
            </a:extLst>
          </p:cNvPr>
          <p:cNvPicPr>
            <a:picLocks noChangeAspect="1"/>
          </p:cNvPicPr>
          <p:nvPr/>
        </p:nvPicPr>
        <p:blipFill>
          <a:blip r:embed="rId3"/>
          <a:stretch>
            <a:fillRect/>
          </a:stretch>
        </p:blipFill>
        <p:spPr>
          <a:xfrm>
            <a:off x="5457825" y="1907737"/>
            <a:ext cx="6734175" cy="4775166"/>
          </a:xfrm>
          <a:prstGeom prst="rect">
            <a:avLst/>
          </a:prstGeom>
        </p:spPr>
      </p:pic>
    </p:spTree>
    <p:extLst>
      <p:ext uri="{BB962C8B-B14F-4D97-AF65-F5344CB8AC3E}">
        <p14:creationId xmlns:p14="http://schemas.microsoft.com/office/powerpoint/2010/main" val="7143219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1DD9A-BDC9-BB62-C494-75E1C9742569}"/>
              </a:ext>
            </a:extLst>
          </p:cNvPr>
          <p:cNvSpPr>
            <a:spLocks noGrp="1"/>
          </p:cNvSpPr>
          <p:nvPr>
            <p:ph type="title"/>
          </p:nvPr>
        </p:nvSpPr>
        <p:spPr/>
        <p:txBody>
          <a:bodyPr/>
          <a:lstStyle/>
          <a:p>
            <a:r>
              <a:rPr lang="en-US" dirty="0"/>
              <a:t>EDA Outcomes</a:t>
            </a:r>
            <a:endParaRPr lang="en-IN" dirty="0"/>
          </a:p>
        </p:txBody>
      </p:sp>
      <p:pic>
        <p:nvPicPr>
          <p:cNvPr id="1028" name="Picture 4">
            <a:extLst>
              <a:ext uri="{FF2B5EF4-FFF2-40B4-BE49-F238E27FC236}">
                <a16:creationId xmlns:a16="http://schemas.microsoft.com/office/drawing/2014/main" id="{27B5A0EF-B914-E034-3C5C-7DD89813B7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370" y="2857680"/>
            <a:ext cx="4762500" cy="3601487"/>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7F128180-0AEB-2E7B-93EB-1E83CE24FE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31099" y="2724150"/>
            <a:ext cx="4762500" cy="4133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8654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1DD9A-BDC9-BB62-C494-75E1C9742569}"/>
              </a:ext>
            </a:extLst>
          </p:cNvPr>
          <p:cNvSpPr>
            <a:spLocks noGrp="1"/>
          </p:cNvSpPr>
          <p:nvPr>
            <p:ph type="title"/>
          </p:nvPr>
        </p:nvSpPr>
        <p:spPr/>
        <p:txBody>
          <a:bodyPr/>
          <a:lstStyle/>
          <a:p>
            <a:r>
              <a:rPr lang="en-US" dirty="0"/>
              <a:t>EDA Outcomes</a:t>
            </a:r>
            <a:endParaRPr lang="en-IN" dirty="0"/>
          </a:p>
        </p:txBody>
      </p:sp>
      <p:pic>
        <p:nvPicPr>
          <p:cNvPr id="2050" name="Picture 2">
            <a:extLst>
              <a:ext uri="{FF2B5EF4-FFF2-40B4-BE49-F238E27FC236}">
                <a16:creationId xmlns:a16="http://schemas.microsoft.com/office/drawing/2014/main" id="{451C40C2-78F8-9A35-BEC4-F75A09B1AF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970" y="2277691"/>
            <a:ext cx="4838700" cy="458030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04F7B926-AE6D-5B94-1BA7-888D0D0B24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2403442"/>
            <a:ext cx="4953000" cy="3724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9380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1DD9A-BDC9-BB62-C494-75E1C9742569}"/>
              </a:ext>
            </a:extLst>
          </p:cNvPr>
          <p:cNvSpPr>
            <a:spLocks noGrp="1"/>
          </p:cNvSpPr>
          <p:nvPr>
            <p:ph type="title"/>
          </p:nvPr>
        </p:nvSpPr>
        <p:spPr/>
        <p:txBody>
          <a:bodyPr/>
          <a:lstStyle/>
          <a:p>
            <a:r>
              <a:rPr lang="en-US" dirty="0"/>
              <a:t>EDA Outcomes</a:t>
            </a:r>
            <a:endParaRPr lang="en-IN" dirty="0"/>
          </a:p>
        </p:txBody>
      </p:sp>
      <p:pic>
        <p:nvPicPr>
          <p:cNvPr id="4" name="Picture 3">
            <a:extLst>
              <a:ext uri="{FF2B5EF4-FFF2-40B4-BE49-F238E27FC236}">
                <a16:creationId xmlns:a16="http://schemas.microsoft.com/office/drawing/2014/main" id="{4CC0C0FA-2B0C-9964-84E8-F3A2554921C2}"/>
              </a:ext>
            </a:extLst>
          </p:cNvPr>
          <p:cNvPicPr>
            <a:picLocks noChangeAspect="1"/>
          </p:cNvPicPr>
          <p:nvPr/>
        </p:nvPicPr>
        <p:blipFill>
          <a:blip r:embed="rId2"/>
          <a:stretch>
            <a:fillRect/>
          </a:stretch>
        </p:blipFill>
        <p:spPr>
          <a:xfrm>
            <a:off x="328916" y="2110902"/>
            <a:ext cx="5566045" cy="4605337"/>
          </a:xfrm>
          <a:prstGeom prst="rect">
            <a:avLst/>
          </a:prstGeom>
        </p:spPr>
      </p:pic>
      <p:pic>
        <p:nvPicPr>
          <p:cNvPr id="3074" name="Picture 2">
            <a:extLst>
              <a:ext uri="{FF2B5EF4-FFF2-40B4-BE49-F238E27FC236}">
                <a16:creationId xmlns:a16="http://schemas.microsoft.com/office/drawing/2014/main" id="{E9B5299D-1E33-EC4F-455E-4D4D3894E4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70527" y="2446657"/>
            <a:ext cx="4829175" cy="3933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87780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71CBD-6CF2-5763-CDC5-B1C1FAE79019}"/>
              </a:ext>
            </a:extLst>
          </p:cNvPr>
          <p:cNvSpPr>
            <a:spLocks noGrp="1"/>
          </p:cNvSpPr>
          <p:nvPr>
            <p:ph type="title"/>
          </p:nvPr>
        </p:nvSpPr>
        <p:spPr>
          <a:xfrm>
            <a:off x="1154954" y="973668"/>
            <a:ext cx="9419012" cy="706964"/>
          </a:xfrm>
        </p:spPr>
        <p:txBody>
          <a:bodyPr/>
          <a:lstStyle/>
          <a:p>
            <a:r>
              <a:rPr lang="en-US" dirty="0"/>
              <a:t>Linear regression model on temperature</a:t>
            </a:r>
          </a:p>
        </p:txBody>
      </p:sp>
      <p:pic>
        <p:nvPicPr>
          <p:cNvPr id="5" name="Picture 4">
            <a:extLst>
              <a:ext uri="{FF2B5EF4-FFF2-40B4-BE49-F238E27FC236}">
                <a16:creationId xmlns:a16="http://schemas.microsoft.com/office/drawing/2014/main" id="{73BCDD8C-0378-FBE9-0403-00AAE887BD61}"/>
              </a:ext>
            </a:extLst>
          </p:cNvPr>
          <p:cNvPicPr>
            <a:picLocks noChangeAspect="1"/>
          </p:cNvPicPr>
          <p:nvPr/>
        </p:nvPicPr>
        <p:blipFill>
          <a:blip r:embed="rId2"/>
          <a:stretch>
            <a:fillRect/>
          </a:stretch>
        </p:blipFill>
        <p:spPr>
          <a:xfrm>
            <a:off x="88968" y="2319945"/>
            <a:ext cx="5883815" cy="4105275"/>
          </a:xfrm>
          <a:prstGeom prst="rect">
            <a:avLst/>
          </a:prstGeom>
        </p:spPr>
      </p:pic>
      <p:pic>
        <p:nvPicPr>
          <p:cNvPr id="4100" name="Picture 4">
            <a:extLst>
              <a:ext uri="{FF2B5EF4-FFF2-40B4-BE49-F238E27FC236}">
                <a16:creationId xmlns:a16="http://schemas.microsoft.com/office/drawing/2014/main" id="{E9C478A2-467B-D566-E854-7B1E31F2ED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91755" y="2688685"/>
            <a:ext cx="3733800" cy="2647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84656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5623B-58B3-4B1A-2841-C0018FB3D2CE}"/>
              </a:ext>
            </a:extLst>
          </p:cNvPr>
          <p:cNvSpPr>
            <a:spLocks noGrp="1"/>
          </p:cNvSpPr>
          <p:nvPr>
            <p:ph type="title"/>
          </p:nvPr>
        </p:nvSpPr>
        <p:spPr>
          <a:xfrm>
            <a:off x="979856" y="973668"/>
            <a:ext cx="9983216" cy="706964"/>
          </a:xfrm>
        </p:spPr>
        <p:txBody>
          <a:bodyPr/>
          <a:lstStyle/>
          <a:p>
            <a:r>
              <a:rPr lang="en-US" dirty="0"/>
              <a:t>Random Forest Regressor model On Speed</a:t>
            </a:r>
          </a:p>
        </p:txBody>
      </p:sp>
      <p:pic>
        <p:nvPicPr>
          <p:cNvPr id="5" name="Picture 4">
            <a:extLst>
              <a:ext uri="{FF2B5EF4-FFF2-40B4-BE49-F238E27FC236}">
                <a16:creationId xmlns:a16="http://schemas.microsoft.com/office/drawing/2014/main" id="{BDAA3EB5-FE9D-36F9-EB54-2515ECB91FA4}"/>
              </a:ext>
            </a:extLst>
          </p:cNvPr>
          <p:cNvPicPr>
            <a:picLocks noChangeAspect="1"/>
          </p:cNvPicPr>
          <p:nvPr/>
        </p:nvPicPr>
        <p:blipFill>
          <a:blip r:embed="rId2"/>
          <a:stretch>
            <a:fillRect/>
          </a:stretch>
        </p:blipFill>
        <p:spPr>
          <a:xfrm>
            <a:off x="0" y="2362200"/>
            <a:ext cx="7580482" cy="4495800"/>
          </a:xfrm>
          <a:prstGeom prst="rect">
            <a:avLst/>
          </a:prstGeom>
        </p:spPr>
      </p:pic>
      <p:pic>
        <p:nvPicPr>
          <p:cNvPr id="5122" name="Picture 2">
            <a:extLst>
              <a:ext uri="{FF2B5EF4-FFF2-40B4-BE49-F238E27FC236}">
                <a16:creationId xmlns:a16="http://schemas.microsoft.com/office/drawing/2014/main" id="{E9CBA64A-5026-07C1-216C-A9FEAA60FE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34325" y="2970787"/>
            <a:ext cx="3638550" cy="2647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18513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7B53B-6F15-7477-CFAC-D73B3786DB10}"/>
              </a:ext>
            </a:extLst>
          </p:cNvPr>
          <p:cNvSpPr>
            <a:spLocks noGrp="1"/>
          </p:cNvSpPr>
          <p:nvPr>
            <p:ph type="title"/>
          </p:nvPr>
        </p:nvSpPr>
        <p:spPr>
          <a:xfrm>
            <a:off x="447472" y="643647"/>
            <a:ext cx="11215992" cy="842432"/>
          </a:xfrm>
        </p:spPr>
        <p:txBody>
          <a:bodyPr/>
          <a:lstStyle/>
          <a:p>
            <a:r>
              <a:rPr lang="en-US" dirty="0"/>
              <a:t>Support Vector Regression Model On Traffic Volume</a:t>
            </a:r>
          </a:p>
        </p:txBody>
      </p:sp>
      <p:pic>
        <p:nvPicPr>
          <p:cNvPr id="5" name="Picture 4">
            <a:extLst>
              <a:ext uri="{FF2B5EF4-FFF2-40B4-BE49-F238E27FC236}">
                <a16:creationId xmlns:a16="http://schemas.microsoft.com/office/drawing/2014/main" id="{0BC2F95E-C3B4-2850-052B-A11B4B80F883}"/>
              </a:ext>
            </a:extLst>
          </p:cNvPr>
          <p:cNvPicPr>
            <a:picLocks noChangeAspect="1"/>
          </p:cNvPicPr>
          <p:nvPr/>
        </p:nvPicPr>
        <p:blipFill>
          <a:blip r:embed="rId2"/>
          <a:stretch>
            <a:fillRect/>
          </a:stretch>
        </p:blipFill>
        <p:spPr>
          <a:xfrm>
            <a:off x="77821" y="2295728"/>
            <a:ext cx="7986409" cy="4562272"/>
          </a:xfrm>
          <a:prstGeom prst="rect">
            <a:avLst/>
          </a:prstGeom>
        </p:spPr>
      </p:pic>
      <p:pic>
        <p:nvPicPr>
          <p:cNvPr id="6148" name="Picture 4">
            <a:extLst>
              <a:ext uri="{FF2B5EF4-FFF2-40B4-BE49-F238E27FC236}">
                <a16:creationId xmlns:a16="http://schemas.microsoft.com/office/drawing/2014/main" id="{3AB6CC43-A04A-F52D-2AA0-FD7444936E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64230" y="2839566"/>
            <a:ext cx="3790950" cy="2657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08207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3E90C-B7A1-7241-ABCD-4AD592667110}"/>
              </a:ext>
            </a:extLst>
          </p:cNvPr>
          <p:cNvSpPr>
            <a:spLocks noGrp="1"/>
          </p:cNvSpPr>
          <p:nvPr>
            <p:ph type="title"/>
          </p:nvPr>
        </p:nvSpPr>
        <p:spPr>
          <a:xfrm>
            <a:off x="408563" y="662383"/>
            <a:ext cx="11128442" cy="706964"/>
          </a:xfrm>
        </p:spPr>
        <p:txBody>
          <a:bodyPr/>
          <a:lstStyle/>
          <a:p>
            <a:r>
              <a:rPr lang="en-US" dirty="0"/>
              <a:t>Decision Tree Regressor model on population density</a:t>
            </a:r>
          </a:p>
        </p:txBody>
      </p:sp>
      <p:pic>
        <p:nvPicPr>
          <p:cNvPr id="5" name="Picture 4">
            <a:extLst>
              <a:ext uri="{FF2B5EF4-FFF2-40B4-BE49-F238E27FC236}">
                <a16:creationId xmlns:a16="http://schemas.microsoft.com/office/drawing/2014/main" id="{D5605D02-08AE-6B88-4495-BF86AF3D4FD3}"/>
              </a:ext>
            </a:extLst>
          </p:cNvPr>
          <p:cNvPicPr>
            <a:picLocks noChangeAspect="1"/>
          </p:cNvPicPr>
          <p:nvPr/>
        </p:nvPicPr>
        <p:blipFill>
          <a:blip r:embed="rId2"/>
          <a:stretch>
            <a:fillRect/>
          </a:stretch>
        </p:blipFill>
        <p:spPr>
          <a:xfrm>
            <a:off x="0" y="2332915"/>
            <a:ext cx="8239125" cy="4410075"/>
          </a:xfrm>
          <a:prstGeom prst="rect">
            <a:avLst/>
          </a:prstGeom>
        </p:spPr>
      </p:pic>
      <p:pic>
        <p:nvPicPr>
          <p:cNvPr id="7172" name="Picture 4">
            <a:extLst>
              <a:ext uri="{FF2B5EF4-FFF2-40B4-BE49-F238E27FC236}">
                <a16:creationId xmlns:a16="http://schemas.microsoft.com/office/drawing/2014/main" id="{1086B7CE-BC17-21F5-1C9B-4F12316420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39125" y="2897931"/>
            <a:ext cx="3848100" cy="2657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88387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00F7D-3BA5-4F64-633C-CADE8411DE29}"/>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C2F12DA8-E88F-22E1-FC42-FF1130A23551}"/>
              </a:ext>
            </a:extLst>
          </p:cNvPr>
          <p:cNvSpPr>
            <a:spLocks noGrp="1"/>
          </p:cNvSpPr>
          <p:nvPr>
            <p:ph idx="1"/>
          </p:nvPr>
        </p:nvSpPr>
        <p:spPr/>
        <p:txBody>
          <a:bodyPr>
            <a:normAutofit lnSpcReduction="10000"/>
          </a:bodyPr>
          <a:lstStyle/>
          <a:p>
            <a:r>
              <a:rPr lang="en-US" b="0" i="0" dirty="0">
                <a:solidFill>
                  <a:srgbClr val="374151"/>
                </a:solidFill>
                <a:effectLst/>
                <a:latin typeface="Söhne"/>
              </a:rPr>
              <a:t>In the realm of modern urban development, the concept of Smart Cities has emerged as a transformative force, promising enhanced sustainability, mobility, and quality of life. At the forefront of this urban evolution is the "Smart City Traffic Prediction" project, which seeks to address the critical challenge of managing traffic and congestion within urban environments. Leveraging advanced data analytics and predictive modeling, this initiative aims to create a cutting-edge Smart City Traffic Management System </a:t>
            </a:r>
            <a:r>
              <a:rPr lang="en-US" sz="1800" b="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1800" b="0" dirty="0" err="1">
                <a:effectLst/>
                <a:latin typeface="Times New Roman" panose="02020603050405020304" pitchFamily="18" charset="0"/>
                <a:ea typeface="SimSun" panose="02010600030101010101" pitchFamily="2" charset="-122"/>
                <a:cs typeface="Times New Roman" panose="02020603050405020304" pitchFamily="18" charset="0"/>
              </a:rPr>
              <a:t>Dembski</a:t>
            </a:r>
            <a:r>
              <a:rPr lang="en-US" sz="1800" b="0" dirty="0">
                <a:effectLst/>
                <a:latin typeface="Times New Roman" panose="02020603050405020304" pitchFamily="18" charset="0"/>
                <a:ea typeface="SimSun" panose="02010600030101010101" pitchFamily="2" charset="-122"/>
                <a:cs typeface="Times New Roman" panose="02020603050405020304" pitchFamily="18" charset="0"/>
              </a:rPr>
              <a:t> et al., 2020)</a:t>
            </a:r>
            <a:r>
              <a:rPr lang="en-US" b="0" i="0" dirty="0">
                <a:solidFill>
                  <a:srgbClr val="374151"/>
                </a:solidFill>
                <a:effectLst/>
                <a:latin typeface="Söhne"/>
              </a:rPr>
              <a:t>. This system is designed to provide real-time traffic updates, congestion alerts, and optimized routes to commuters, offering an innovative solution for urban mobility. In this context, thorough exploratory data analysis (EDA) of the project's dataset reveals valuable insights into the distribution of traffic data across different junctions and paves the way for data-driven decision-making and intelligent urban planning. As the project unfolds, these insights will serve as a foundation for building a more efficient and sustainable urban future.</a:t>
            </a:r>
            <a:endParaRPr lang="en-IN" dirty="0"/>
          </a:p>
        </p:txBody>
      </p:sp>
    </p:spTree>
    <p:extLst>
      <p:ext uri="{BB962C8B-B14F-4D97-AF65-F5344CB8AC3E}">
        <p14:creationId xmlns:p14="http://schemas.microsoft.com/office/powerpoint/2010/main" val="11362084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E4E20-589E-3755-7003-9C47BD06F2CE}"/>
              </a:ext>
            </a:extLst>
          </p:cNvPr>
          <p:cNvSpPr>
            <a:spLocks noGrp="1"/>
          </p:cNvSpPr>
          <p:nvPr>
            <p:ph type="title"/>
          </p:nvPr>
        </p:nvSpPr>
        <p:spPr/>
        <p:txBody>
          <a:bodyPr/>
          <a:lstStyle/>
          <a:p>
            <a:r>
              <a:rPr lang="en-US" dirty="0"/>
              <a:t>Gradient Boosting Regressor model On Total Passing Vehicle Volume</a:t>
            </a:r>
          </a:p>
        </p:txBody>
      </p:sp>
      <p:pic>
        <p:nvPicPr>
          <p:cNvPr id="5" name="Picture 4">
            <a:extLst>
              <a:ext uri="{FF2B5EF4-FFF2-40B4-BE49-F238E27FC236}">
                <a16:creationId xmlns:a16="http://schemas.microsoft.com/office/drawing/2014/main" id="{38D3BD9A-367B-5A21-2B2D-D2B6919FCB23}"/>
              </a:ext>
            </a:extLst>
          </p:cNvPr>
          <p:cNvPicPr>
            <a:picLocks noChangeAspect="1"/>
          </p:cNvPicPr>
          <p:nvPr/>
        </p:nvPicPr>
        <p:blipFill>
          <a:blip r:embed="rId2"/>
          <a:stretch>
            <a:fillRect/>
          </a:stretch>
        </p:blipFill>
        <p:spPr>
          <a:xfrm>
            <a:off x="0" y="2219325"/>
            <a:ext cx="7577847" cy="4638675"/>
          </a:xfrm>
          <a:prstGeom prst="rect">
            <a:avLst/>
          </a:prstGeom>
        </p:spPr>
      </p:pic>
      <p:pic>
        <p:nvPicPr>
          <p:cNvPr id="8196" name="Picture 4">
            <a:extLst>
              <a:ext uri="{FF2B5EF4-FFF2-40B4-BE49-F238E27FC236}">
                <a16:creationId xmlns:a16="http://schemas.microsoft.com/office/drawing/2014/main" id="{7050A5C9-60D6-7CCD-F50E-6D28D7BAEB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58531" y="2737323"/>
            <a:ext cx="3829050" cy="2647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36369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641EE-4A45-60E8-12F1-B6BCF2C03AF6}"/>
              </a:ext>
            </a:extLst>
          </p:cNvPr>
          <p:cNvSpPr>
            <a:spLocks noGrp="1"/>
          </p:cNvSpPr>
          <p:nvPr>
            <p:ph type="title"/>
          </p:nvPr>
        </p:nvSpPr>
        <p:spPr/>
        <p:txBody>
          <a:bodyPr/>
          <a:lstStyle/>
          <a:p>
            <a:r>
              <a:rPr lang="en-US" dirty="0"/>
              <a:t>Key Findings</a:t>
            </a:r>
            <a:endParaRPr lang="en-IN" dirty="0"/>
          </a:p>
        </p:txBody>
      </p:sp>
      <p:sp>
        <p:nvSpPr>
          <p:cNvPr id="3" name="Content Placeholder 2">
            <a:extLst>
              <a:ext uri="{FF2B5EF4-FFF2-40B4-BE49-F238E27FC236}">
                <a16:creationId xmlns:a16="http://schemas.microsoft.com/office/drawing/2014/main" id="{F894520D-FFF0-F71F-EF80-AE257C48C556}"/>
              </a:ext>
            </a:extLst>
          </p:cNvPr>
          <p:cNvSpPr>
            <a:spLocks noGrp="1"/>
          </p:cNvSpPr>
          <p:nvPr>
            <p:ph idx="1"/>
          </p:nvPr>
        </p:nvSpPr>
        <p:spPr/>
        <p:txBody>
          <a:bodyPr/>
          <a:lstStyle/>
          <a:p>
            <a:r>
              <a:rPr lang="en-US" sz="1800" b="0" dirty="0">
                <a:effectLst/>
                <a:latin typeface="Times New Roman" panose="02020603050405020304" pitchFamily="18" charset="0"/>
                <a:ea typeface="SimSun" panose="02010600030101010101" pitchFamily="2" charset="-122"/>
                <a:cs typeface="Times New Roman" panose="02020603050405020304" pitchFamily="18" charset="0"/>
              </a:rPr>
              <a:t>Based on the analysis of the dataset, several key findings can be observed. Firstly, the 'Junction' column contains 11,808 records with values ranging from 1 to 4. The data is evenly distributed among these four junctions, as indicated by both the histogram and </a:t>
            </a:r>
            <a:r>
              <a:rPr lang="en-US" sz="1800" b="0" dirty="0" err="1">
                <a:effectLst/>
                <a:latin typeface="Times New Roman" panose="02020603050405020304" pitchFamily="18" charset="0"/>
                <a:ea typeface="SimSun" panose="02010600030101010101" pitchFamily="2" charset="-122"/>
                <a:cs typeface="Times New Roman" panose="02020603050405020304" pitchFamily="18" charset="0"/>
              </a:rPr>
              <a:t>countplot</a:t>
            </a:r>
            <a:r>
              <a:rPr lang="en-US" sz="1800" b="0" dirty="0">
                <a:effectLst/>
                <a:latin typeface="Times New Roman" panose="02020603050405020304" pitchFamily="18" charset="0"/>
                <a:ea typeface="SimSun" panose="02010600030101010101" pitchFamily="2" charset="-122"/>
                <a:cs typeface="Times New Roman" panose="02020603050405020304" pitchFamily="18" charset="0"/>
              </a:rPr>
              <a:t>. The time series plot for '</a:t>
            </a:r>
            <a:r>
              <a:rPr lang="en-US" sz="1800" b="0" dirty="0" err="1">
                <a:effectLst/>
                <a:latin typeface="Times New Roman" panose="02020603050405020304" pitchFamily="18" charset="0"/>
                <a:ea typeface="SimSun" panose="02010600030101010101" pitchFamily="2" charset="-122"/>
                <a:cs typeface="Times New Roman" panose="02020603050405020304" pitchFamily="18" charset="0"/>
              </a:rPr>
              <a:t>DateTime</a:t>
            </a:r>
            <a:r>
              <a:rPr lang="en-US" sz="1800" b="0" dirty="0">
                <a:effectLst/>
                <a:latin typeface="Times New Roman" panose="02020603050405020304" pitchFamily="18" charset="0"/>
                <a:ea typeface="SimSun" panose="02010600030101010101" pitchFamily="2" charset="-122"/>
                <a:cs typeface="Times New Roman" panose="02020603050405020304" pitchFamily="18" charset="0"/>
              </a:rPr>
              <a:t>' allows us to track how the 'Junction' values change over time, revealing any significant trends or recurring patterns. The absence of extreme outliers in the boxplot for 'Junction' suggests that the data for each junction is relatively consistent. Additionally, the 'ID' column contains unique values for each record, indicating that each 'ID' is distinct. This analysis provides a comprehensive overview of the dataset's characteristics, distribution, and relationships, highlighting the balanced distribution of data across different junctions and the lack of extreme variations in 'Junction' values (</a:t>
            </a:r>
            <a:r>
              <a:rPr lang="en-US" sz="1800" b="0" dirty="0" err="1">
                <a:effectLst/>
                <a:latin typeface="Times New Roman" panose="02020603050405020304" pitchFamily="18" charset="0"/>
                <a:ea typeface="SimSun" panose="02010600030101010101" pitchFamily="2" charset="-122"/>
                <a:cs typeface="Times New Roman" panose="02020603050405020304" pitchFamily="18" charset="0"/>
              </a:rPr>
              <a:t>Dembski</a:t>
            </a:r>
            <a:r>
              <a:rPr lang="en-US" sz="1800" b="0" dirty="0">
                <a:effectLst/>
                <a:latin typeface="Times New Roman" panose="02020603050405020304" pitchFamily="18" charset="0"/>
                <a:ea typeface="SimSun" panose="02010600030101010101" pitchFamily="2" charset="-122"/>
                <a:cs typeface="Times New Roman" panose="02020603050405020304" pitchFamily="18" charset="0"/>
              </a:rPr>
              <a:t> et al., 2020).</a:t>
            </a:r>
            <a:endParaRPr lang="en-US" dirty="0">
              <a:effectLst/>
              <a:latin typeface="Calibri" panose="020F0502020204030204" pitchFamily="34" charset="0"/>
              <a:ea typeface="SimSun" panose="02010600030101010101" pitchFamily="2" charset="-122"/>
              <a:cs typeface="Times New Roman" panose="02020603050405020304" pitchFamily="18" charset="0"/>
            </a:endParaRPr>
          </a:p>
          <a:p>
            <a:endParaRPr lang="en-IN" dirty="0"/>
          </a:p>
        </p:txBody>
      </p:sp>
    </p:spTree>
    <p:extLst>
      <p:ext uri="{BB962C8B-B14F-4D97-AF65-F5344CB8AC3E}">
        <p14:creationId xmlns:p14="http://schemas.microsoft.com/office/powerpoint/2010/main" val="41227440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2C434-0C56-099A-6128-D59BDF6E74B3}"/>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947CBC2F-5DF3-A03C-6593-4F912F434703}"/>
              </a:ext>
            </a:extLst>
          </p:cNvPr>
          <p:cNvSpPr>
            <a:spLocks noGrp="1"/>
          </p:cNvSpPr>
          <p:nvPr>
            <p:ph idx="1"/>
          </p:nvPr>
        </p:nvSpPr>
        <p:spPr/>
        <p:txBody>
          <a:bodyPr/>
          <a:lstStyle/>
          <a:p>
            <a:r>
              <a:rPr lang="en-US" b="0" i="0" dirty="0">
                <a:solidFill>
                  <a:srgbClr val="374151"/>
                </a:solidFill>
                <a:effectLst/>
                <a:latin typeface="Söhne"/>
              </a:rPr>
              <a:t>In conclusion, the exploratory data analysis (EDA) for the Smart City Traffic Prediction project has provided valuable insights into the dataset's characteristics and distribution. The even distribution of data points among the four distinct junctions, as highlighted by the histogram and </a:t>
            </a:r>
            <a:r>
              <a:rPr lang="en-US" b="0" i="0" dirty="0" err="1">
                <a:solidFill>
                  <a:srgbClr val="374151"/>
                </a:solidFill>
                <a:effectLst/>
                <a:latin typeface="Söhne"/>
              </a:rPr>
              <a:t>countplot</a:t>
            </a:r>
            <a:r>
              <a:rPr lang="en-US" b="0" i="0" dirty="0">
                <a:solidFill>
                  <a:srgbClr val="374151"/>
                </a:solidFill>
                <a:effectLst/>
                <a:latin typeface="Söhne"/>
              </a:rPr>
              <a:t>, suggests a balanced representation of traffic data. The time series plot for '</a:t>
            </a:r>
            <a:r>
              <a:rPr lang="en-US" b="0" i="0" dirty="0" err="1">
                <a:solidFill>
                  <a:srgbClr val="374151"/>
                </a:solidFill>
                <a:effectLst/>
                <a:latin typeface="Söhne"/>
              </a:rPr>
              <a:t>DateTime</a:t>
            </a:r>
            <a:r>
              <a:rPr lang="en-US" b="0" i="0" dirty="0">
                <a:solidFill>
                  <a:srgbClr val="374151"/>
                </a:solidFill>
                <a:effectLst/>
                <a:latin typeface="Söhne"/>
              </a:rPr>
              <a:t>' offers a glimpse into the temporal dynamics of traffic patterns. Additionally, the absence of extreme outliers in the boxplot indicates the relative consistency of data for each junction. This EDA has laid a strong foundation for the project, offering a comprehensive overview of the dataset's attributes and enabling data-driven decision-making in the development of the Smart City Traffic Management System. As the project progresses, these insights will continue to inform the creation of a more efficient and sustainable urban future, aligned with the objectives of enhancing urban mobility, sustainability, data-driven decision-making, and economic benefits.</a:t>
            </a:r>
            <a:endParaRPr lang="en-IN" dirty="0"/>
          </a:p>
        </p:txBody>
      </p:sp>
    </p:spTree>
    <p:extLst>
      <p:ext uri="{BB962C8B-B14F-4D97-AF65-F5344CB8AC3E}">
        <p14:creationId xmlns:p14="http://schemas.microsoft.com/office/powerpoint/2010/main" val="36531668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245CE-B912-6AD6-4AC8-42AECB5DE4EE}"/>
              </a:ext>
            </a:extLst>
          </p:cNvPr>
          <p:cNvSpPr>
            <a:spLocks noGrp="1"/>
          </p:cNvSpPr>
          <p:nvPr>
            <p:ph type="title"/>
          </p:nvPr>
        </p:nvSpPr>
        <p:spPr/>
        <p:txBody>
          <a:bodyPr/>
          <a:lstStyle/>
          <a:p>
            <a:r>
              <a:rPr lang="en-US" dirty="0"/>
              <a:t>Reference</a:t>
            </a:r>
            <a:endParaRPr lang="en-IN" dirty="0"/>
          </a:p>
        </p:txBody>
      </p:sp>
      <p:sp>
        <p:nvSpPr>
          <p:cNvPr id="3" name="Content Placeholder 2">
            <a:extLst>
              <a:ext uri="{FF2B5EF4-FFF2-40B4-BE49-F238E27FC236}">
                <a16:creationId xmlns:a16="http://schemas.microsoft.com/office/drawing/2014/main" id="{F19FE333-E0BA-47E8-73E4-0FCCE745CCDE}"/>
              </a:ext>
            </a:extLst>
          </p:cNvPr>
          <p:cNvSpPr>
            <a:spLocks noGrp="1"/>
          </p:cNvSpPr>
          <p:nvPr>
            <p:ph idx="1"/>
          </p:nvPr>
        </p:nvSpPr>
        <p:spPr/>
        <p:txBody>
          <a:bodyPr>
            <a:normAutofit fontScale="70000" lnSpcReduction="20000"/>
          </a:bodyPr>
          <a:lstStyle/>
          <a:p>
            <a:pPr marL="0" marR="0" algn="l">
              <a:lnSpc>
                <a:spcPct val="200000"/>
              </a:lnSpc>
              <a:spcBef>
                <a:spcPts val="0"/>
              </a:spcBef>
              <a:spcAft>
                <a:spcPts val="0"/>
              </a:spcAft>
            </a:pPr>
            <a:r>
              <a:rPr lang="en-IN" sz="1800" b="0" dirty="0" err="1">
                <a:effectLst/>
                <a:latin typeface="Times New Roman" panose="02020603050405020304" pitchFamily="18" charset="0"/>
                <a:ea typeface="SimSun" panose="02010600030101010101" pitchFamily="2" charset="-122"/>
                <a:cs typeface="Times New Roman" panose="02020603050405020304" pitchFamily="18" charset="0"/>
              </a:rPr>
              <a:t>Kothai</a:t>
            </a:r>
            <a:r>
              <a:rPr lang="en-IN" sz="1800" b="0" dirty="0">
                <a:effectLst/>
                <a:latin typeface="Times New Roman" panose="02020603050405020304" pitchFamily="18" charset="0"/>
                <a:ea typeface="SimSun" panose="02010600030101010101" pitchFamily="2" charset="-122"/>
                <a:cs typeface="Times New Roman" panose="02020603050405020304" pitchFamily="18" charset="0"/>
              </a:rPr>
              <a:t>, G., </a:t>
            </a:r>
            <a:r>
              <a:rPr lang="en-IN" sz="1800" b="0" dirty="0" err="1">
                <a:effectLst/>
                <a:latin typeface="Times New Roman" panose="02020603050405020304" pitchFamily="18" charset="0"/>
                <a:ea typeface="SimSun" panose="02010600030101010101" pitchFamily="2" charset="-122"/>
                <a:cs typeface="Times New Roman" panose="02020603050405020304" pitchFamily="18" charset="0"/>
              </a:rPr>
              <a:t>Poovammal</a:t>
            </a:r>
            <a:r>
              <a:rPr lang="en-IN" sz="1800" b="0" dirty="0">
                <a:effectLst/>
                <a:latin typeface="Times New Roman" panose="02020603050405020304" pitchFamily="18" charset="0"/>
                <a:ea typeface="SimSun" panose="02010600030101010101" pitchFamily="2" charset="-122"/>
                <a:cs typeface="Times New Roman" panose="02020603050405020304" pitchFamily="18" charset="0"/>
              </a:rPr>
              <a:t>, E., Dhiman, G., Ramana, K., Sharma, A., </a:t>
            </a:r>
            <a:r>
              <a:rPr lang="en-IN" sz="1800" b="0" dirty="0" err="1">
                <a:effectLst/>
                <a:latin typeface="Times New Roman" panose="02020603050405020304" pitchFamily="18" charset="0"/>
                <a:ea typeface="SimSun" panose="02010600030101010101" pitchFamily="2" charset="-122"/>
                <a:cs typeface="Times New Roman" panose="02020603050405020304" pitchFamily="18" charset="0"/>
              </a:rPr>
              <a:t>AlZain</a:t>
            </a:r>
            <a:r>
              <a:rPr lang="en-IN" sz="1800" b="0" dirty="0">
                <a:effectLst/>
                <a:latin typeface="Times New Roman" panose="02020603050405020304" pitchFamily="18" charset="0"/>
                <a:ea typeface="SimSun" panose="02010600030101010101" pitchFamily="2" charset="-122"/>
                <a:cs typeface="Times New Roman" panose="02020603050405020304" pitchFamily="18" charset="0"/>
              </a:rPr>
              <a:t>, M. A., ... &amp; </a:t>
            </a:r>
            <a:r>
              <a:rPr lang="en-IN" sz="1800" b="0" dirty="0" err="1">
                <a:effectLst/>
                <a:latin typeface="Times New Roman" panose="02020603050405020304" pitchFamily="18" charset="0"/>
                <a:ea typeface="SimSun" panose="02010600030101010101" pitchFamily="2" charset="-122"/>
                <a:cs typeface="Times New Roman" panose="02020603050405020304" pitchFamily="18" charset="0"/>
              </a:rPr>
              <a:t>Masud</a:t>
            </a:r>
            <a:r>
              <a:rPr lang="en-IN" sz="1800" b="0" dirty="0">
                <a:effectLst/>
                <a:latin typeface="Times New Roman" panose="02020603050405020304" pitchFamily="18" charset="0"/>
                <a:ea typeface="SimSun" panose="02010600030101010101" pitchFamily="2" charset="-122"/>
                <a:cs typeface="Times New Roman" panose="02020603050405020304" pitchFamily="18" charset="0"/>
              </a:rPr>
              <a:t>, M. (2021). A new hybrid deep learning algorithm for prediction of wide traffic congestion in smart cities. Wireless Communications and Mobile Computing, 2021, 1-13.</a:t>
            </a:r>
            <a:endParaRPr lang="en-IN" dirty="0">
              <a:effectLst/>
              <a:latin typeface="Calibri" panose="020F0502020204030204" pitchFamily="34" charset="0"/>
              <a:ea typeface="SimSun" panose="02010600030101010101" pitchFamily="2" charset="-122"/>
              <a:cs typeface="Times New Roman" panose="02020603050405020304" pitchFamily="18" charset="0"/>
            </a:endParaRPr>
          </a:p>
          <a:p>
            <a:pPr marL="0" marR="0" indent="0" algn="l">
              <a:lnSpc>
                <a:spcPct val="200000"/>
              </a:lnSpc>
              <a:spcBef>
                <a:spcPts val="0"/>
              </a:spcBef>
              <a:spcAft>
                <a:spcPts val="0"/>
              </a:spcAft>
              <a:buNone/>
            </a:pPr>
            <a:r>
              <a:rPr lang="en-IN" sz="1800" b="0" u="sng" dirty="0">
                <a:solidFill>
                  <a:srgbClr val="0000FF"/>
                </a:solidFill>
                <a:effectLst/>
                <a:latin typeface="Times New Roman" panose="02020603050405020304" pitchFamily="18" charset="0"/>
                <a:ea typeface="SimSun" panose="02010600030101010101" pitchFamily="2" charset="-122"/>
                <a:cs typeface="Times New Roman" panose="02020603050405020304" pitchFamily="18" charset="0"/>
                <a:hlinkClick r:id="rId2"/>
              </a:rPr>
              <a:t>https://www.hindawi.com/journals/wcmc/2021/5583874/</a:t>
            </a:r>
            <a:endParaRPr lang="en-IN" dirty="0">
              <a:effectLst/>
              <a:latin typeface="Calibri" panose="020F0502020204030204" pitchFamily="34" charset="0"/>
              <a:ea typeface="SimSun" panose="02010600030101010101" pitchFamily="2" charset="-122"/>
              <a:cs typeface="Times New Roman" panose="02020603050405020304" pitchFamily="18" charset="0"/>
            </a:endParaRPr>
          </a:p>
          <a:p>
            <a:pPr marL="0" marR="0" algn="l">
              <a:lnSpc>
                <a:spcPct val="200000"/>
              </a:lnSpc>
              <a:spcBef>
                <a:spcPts val="0"/>
              </a:spcBef>
              <a:spcAft>
                <a:spcPts val="0"/>
              </a:spcAft>
            </a:pPr>
            <a:r>
              <a:rPr lang="en-IN" sz="1800" b="0" dirty="0">
                <a:effectLst/>
                <a:latin typeface="Times New Roman" panose="02020603050405020304" pitchFamily="18" charset="0"/>
                <a:ea typeface="SimSun" panose="02010600030101010101" pitchFamily="2" charset="-122"/>
                <a:cs typeface="Times New Roman" panose="02020603050405020304" pitchFamily="18" charset="0"/>
              </a:rPr>
              <a:t>Zhang, F., Wu, T. Y., Wang, Y., Xiong, R., Ding, G., Mei, P., &amp; Liu, L. (2020). Application of quantum genetic optimization of LVQ neural network in smart city traffic network prediction. IEEE Access, 8, 104555-104564.</a:t>
            </a:r>
            <a:endParaRPr lang="en-IN" dirty="0">
              <a:effectLst/>
              <a:latin typeface="Calibri" panose="020F0502020204030204" pitchFamily="34" charset="0"/>
              <a:ea typeface="SimSun" panose="02010600030101010101" pitchFamily="2" charset="-122"/>
              <a:cs typeface="Times New Roman" panose="02020603050405020304" pitchFamily="18" charset="0"/>
            </a:endParaRPr>
          </a:p>
          <a:p>
            <a:pPr marL="0" marR="0" indent="0">
              <a:spcBef>
                <a:spcPts val="0"/>
              </a:spcBef>
              <a:spcAft>
                <a:spcPts val="0"/>
              </a:spcAft>
              <a:buNone/>
            </a:pPr>
            <a:r>
              <a:rPr lang="en-IN" sz="1800" b="0" u="sng" dirty="0">
                <a:solidFill>
                  <a:srgbClr val="0000FF"/>
                </a:solidFill>
                <a:effectLst/>
                <a:latin typeface="Times New Roman" panose="02020603050405020304" pitchFamily="18" charset="0"/>
                <a:ea typeface="SimSun" panose="02010600030101010101" pitchFamily="2" charset="-122"/>
                <a:cs typeface="Times New Roman" panose="02020603050405020304" pitchFamily="18" charset="0"/>
                <a:hlinkClick r:id="rId3"/>
              </a:rPr>
              <a:t>https://ieeexplore.ieee.org/abstract/document/9107118/</a:t>
            </a:r>
            <a:endParaRPr lang="en-IN" sz="1800" b="0" u="sng" dirty="0">
              <a:solidFill>
                <a:srgbClr val="0000FF"/>
              </a:solidFill>
              <a:effectLst/>
              <a:latin typeface="Times New Roman" panose="02020603050405020304" pitchFamily="18" charset="0"/>
              <a:ea typeface="SimSun" panose="02010600030101010101" pitchFamily="2" charset="-122"/>
              <a:cs typeface="Times New Roman" panose="02020603050405020304" pitchFamily="18" charset="0"/>
            </a:endParaRPr>
          </a:p>
          <a:p>
            <a:pPr marL="0" marR="0" algn="l">
              <a:lnSpc>
                <a:spcPct val="200000"/>
              </a:lnSpc>
              <a:spcBef>
                <a:spcPts val="0"/>
              </a:spcBef>
              <a:spcAft>
                <a:spcPts val="0"/>
              </a:spcAft>
            </a:pPr>
            <a:r>
              <a:rPr lang="en-IN" sz="1800" b="0" dirty="0" err="1">
                <a:effectLst/>
                <a:latin typeface="Times New Roman" panose="02020603050405020304" pitchFamily="18" charset="0"/>
                <a:ea typeface="SimSun" panose="02010600030101010101" pitchFamily="2" charset="-122"/>
                <a:cs typeface="Times New Roman" panose="02020603050405020304" pitchFamily="18" charset="0"/>
              </a:rPr>
              <a:t>Dembski</a:t>
            </a:r>
            <a:r>
              <a:rPr lang="en-IN" sz="1800" b="0" dirty="0">
                <a:effectLst/>
                <a:latin typeface="Times New Roman" panose="02020603050405020304" pitchFamily="18" charset="0"/>
                <a:ea typeface="SimSun" panose="02010600030101010101" pitchFamily="2" charset="-122"/>
                <a:cs typeface="Times New Roman" panose="02020603050405020304" pitchFamily="18" charset="0"/>
              </a:rPr>
              <a:t>, F., </a:t>
            </a:r>
            <a:r>
              <a:rPr lang="en-IN" sz="1800" b="0" dirty="0" err="1">
                <a:effectLst/>
                <a:latin typeface="Times New Roman" panose="02020603050405020304" pitchFamily="18" charset="0"/>
                <a:ea typeface="SimSun" panose="02010600030101010101" pitchFamily="2" charset="-122"/>
                <a:cs typeface="Times New Roman" panose="02020603050405020304" pitchFamily="18" charset="0"/>
              </a:rPr>
              <a:t>Wössner</a:t>
            </a:r>
            <a:r>
              <a:rPr lang="en-IN" sz="1800" b="0" dirty="0">
                <a:effectLst/>
                <a:latin typeface="Times New Roman" panose="02020603050405020304" pitchFamily="18" charset="0"/>
                <a:ea typeface="SimSun" panose="02010600030101010101" pitchFamily="2" charset="-122"/>
                <a:cs typeface="Times New Roman" panose="02020603050405020304" pitchFamily="18" charset="0"/>
              </a:rPr>
              <a:t>, U., </a:t>
            </a:r>
            <a:r>
              <a:rPr lang="en-IN" sz="1800" b="0" dirty="0" err="1">
                <a:effectLst/>
                <a:latin typeface="Times New Roman" panose="02020603050405020304" pitchFamily="18" charset="0"/>
                <a:ea typeface="SimSun" panose="02010600030101010101" pitchFamily="2" charset="-122"/>
                <a:cs typeface="Times New Roman" panose="02020603050405020304" pitchFamily="18" charset="0"/>
              </a:rPr>
              <a:t>Letzgus</a:t>
            </a:r>
            <a:r>
              <a:rPr lang="en-IN" sz="1800" b="0" dirty="0">
                <a:effectLst/>
                <a:latin typeface="Times New Roman" panose="02020603050405020304" pitchFamily="18" charset="0"/>
                <a:ea typeface="SimSun" panose="02010600030101010101" pitchFamily="2" charset="-122"/>
                <a:cs typeface="Times New Roman" panose="02020603050405020304" pitchFamily="18" charset="0"/>
              </a:rPr>
              <a:t>, M., </a:t>
            </a:r>
            <a:r>
              <a:rPr lang="en-IN" sz="1800" b="0" dirty="0" err="1">
                <a:effectLst/>
                <a:latin typeface="Times New Roman" panose="02020603050405020304" pitchFamily="18" charset="0"/>
                <a:ea typeface="SimSun" panose="02010600030101010101" pitchFamily="2" charset="-122"/>
                <a:cs typeface="Times New Roman" panose="02020603050405020304" pitchFamily="18" charset="0"/>
              </a:rPr>
              <a:t>Ruddat</a:t>
            </a:r>
            <a:r>
              <a:rPr lang="en-IN" sz="1800" b="0" dirty="0">
                <a:effectLst/>
                <a:latin typeface="Times New Roman" panose="02020603050405020304" pitchFamily="18" charset="0"/>
                <a:ea typeface="SimSun" panose="02010600030101010101" pitchFamily="2" charset="-122"/>
                <a:cs typeface="Times New Roman" panose="02020603050405020304" pitchFamily="18" charset="0"/>
              </a:rPr>
              <a:t>, M., &amp; </a:t>
            </a:r>
            <a:r>
              <a:rPr lang="en-IN" sz="1800" b="0" dirty="0" err="1">
                <a:effectLst/>
                <a:latin typeface="Times New Roman" panose="02020603050405020304" pitchFamily="18" charset="0"/>
                <a:ea typeface="SimSun" panose="02010600030101010101" pitchFamily="2" charset="-122"/>
                <a:cs typeface="Times New Roman" panose="02020603050405020304" pitchFamily="18" charset="0"/>
              </a:rPr>
              <a:t>Yamu</a:t>
            </a:r>
            <a:r>
              <a:rPr lang="en-IN" sz="1800" b="0" dirty="0">
                <a:effectLst/>
                <a:latin typeface="Times New Roman" panose="02020603050405020304" pitchFamily="18" charset="0"/>
                <a:ea typeface="SimSun" panose="02010600030101010101" pitchFamily="2" charset="-122"/>
                <a:cs typeface="Times New Roman" panose="02020603050405020304" pitchFamily="18" charset="0"/>
              </a:rPr>
              <a:t>, C. (2020). Urban digital twins for smart cities and citizens: The case study of </a:t>
            </a:r>
            <a:r>
              <a:rPr lang="en-IN" sz="1800" b="0" dirty="0" err="1">
                <a:effectLst/>
                <a:latin typeface="Times New Roman" panose="02020603050405020304" pitchFamily="18" charset="0"/>
                <a:ea typeface="SimSun" panose="02010600030101010101" pitchFamily="2" charset="-122"/>
                <a:cs typeface="Times New Roman" panose="02020603050405020304" pitchFamily="18" charset="0"/>
              </a:rPr>
              <a:t>Herrenberg</a:t>
            </a:r>
            <a:r>
              <a:rPr lang="en-IN" sz="1800" b="0" dirty="0">
                <a:effectLst/>
                <a:latin typeface="Times New Roman" panose="02020603050405020304" pitchFamily="18" charset="0"/>
                <a:ea typeface="SimSun" panose="02010600030101010101" pitchFamily="2" charset="-122"/>
                <a:cs typeface="Times New Roman" panose="02020603050405020304" pitchFamily="18" charset="0"/>
              </a:rPr>
              <a:t>, Germany. Sustainability, 12(6), 2307.</a:t>
            </a:r>
            <a:endParaRPr lang="en-IN" dirty="0">
              <a:effectLst/>
              <a:latin typeface="Calibri" panose="020F0502020204030204" pitchFamily="34" charset="0"/>
              <a:ea typeface="SimSun" panose="02010600030101010101" pitchFamily="2" charset="-122"/>
              <a:cs typeface="Times New Roman" panose="02020603050405020304" pitchFamily="18" charset="0"/>
            </a:endParaRPr>
          </a:p>
          <a:p>
            <a:pPr marL="0" marR="0" indent="0">
              <a:spcBef>
                <a:spcPts val="0"/>
              </a:spcBef>
              <a:spcAft>
                <a:spcPts val="0"/>
              </a:spcAft>
              <a:buNone/>
            </a:pPr>
            <a:r>
              <a:rPr lang="en-IN" sz="1800" b="0" u="sng" dirty="0">
                <a:solidFill>
                  <a:srgbClr val="0000FF"/>
                </a:solidFill>
                <a:effectLst/>
                <a:latin typeface="Times New Roman" panose="02020603050405020304" pitchFamily="18" charset="0"/>
                <a:ea typeface="SimSun" panose="02010600030101010101" pitchFamily="2" charset="-122"/>
                <a:cs typeface="Times New Roman" panose="02020603050405020304" pitchFamily="18" charset="0"/>
                <a:hlinkClick r:id="rId4"/>
              </a:rPr>
              <a:t>https://www.mdpi.com/2071-1050/12/6/2307</a:t>
            </a:r>
            <a:endParaRPr lang="en-IN" dirty="0">
              <a:effectLst/>
              <a:latin typeface="Calibri" panose="020F0502020204030204" pitchFamily="34" charset="0"/>
              <a:ea typeface="SimSun" panose="02010600030101010101" pitchFamily="2" charset="-122"/>
              <a:cs typeface="Times New Roman" panose="02020603050405020304" pitchFamily="18" charset="0"/>
            </a:endParaRPr>
          </a:p>
          <a:p>
            <a:pPr marL="0" marR="0" indent="0">
              <a:spcBef>
                <a:spcPts val="0"/>
              </a:spcBef>
              <a:spcAft>
                <a:spcPts val="0"/>
              </a:spcAft>
              <a:buNone/>
            </a:pPr>
            <a:endParaRPr lang="en-IN" dirty="0">
              <a:effectLst/>
              <a:latin typeface="Calibri" panose="020F0502020204030204" pitchFamily="34" charset="0"/>
              <a:ea typeface="SimSun" panose="02010600030101010101" pitchFamily="2" charset="-122"/>
              <a:cs typeface="Times New Roman" panose="02020603050405020304" pitchFamily="18" charset="0"/>
            </a:endParaRPr>
          </a:p>
          <a:p>
            <a:endParaRPr lang="en-IN" dirty="0"/>
          </a:p>
        </p:txBody>
      </p:sp>
    </p:spTree>
    <p:extLst>
      <p:ext uri="{BB962C8B-B14F-4D97-AF65-F5344CB8AC3E}">
        <p14:creationId xmlns:p14="http://schemas.microsoft.com/office/powerpoint/2010/main" val="21180067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106634-97A2-8F25-6239-6AC4271F192A}"/>
              </a:ext>
            </a:extLst>
          </p:cNvPr>
          <p:cNvSpPr>
            <a:spLocks noGrp="1"/>
          </p:cNvSpPr>
          <p:nvPr>
            <p:ph type="ctrTitle"/>
          </p:nvPr>
        </p:nvSpPr>
        <p:spPr>
          <a:xfrm>
            <a:off x="3980329" y="2572871"/>
            <a:ext cx="3666565" cy="1048064"/>
          </a:xfrm>
        </p:spPr>
        <p:txBody>
          <a:bodyPr/>
          <a:lstStyle/>
          <a:p>
            <a:r>
              <a:rPr lang="en-US" dirty="0"/>
              <a:t>Thank You</a:t>
            </a:r>
            <a:endParaRPr lang="en-IN" dirty="0"/>
          </a:p>
        </p:txBody>
      </p:sp>
    </p:spTree>
    <p:extLst>
      <p:ext uri="{BB962C8B-B14F-4D97-AF65-F5344CB8AC3E}">
        <p14:creationId xmlns:p14="http://schemas.microsoft.com/office/powerpoint/2010/main" val="37416485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84ED1-403A-22D5-F6FC-72547B1E669A}"/>
              </a:ext>
            </a:extLst>
          </p:cNvPr>
          <p:cNvSpPr>
            <a:spLocks noGrp="1"/>
          </p:cNvSpPr>
          <p:nvPr>
            <p:ph type="title"/>
          </p:nvPr>
        </p:nvSpPr>
        <p:spPr/>
        <p:txBody>
          <a:bodyPr/>
          <a:lstStyle/>
          <a:p>
            <a:r>
              <a:rPr lang="en-US" dirty="0"/>
              <a:t>Problem Statement</a:t>
            </a:r>
            <a:endParaRPr lang="en-IN" dirty="0"/>
          </a:p>
        </p:txBody>
      </p:sp>
      <p:sp>
        <p:nvSpPr>
          <p:cNvPr id="3" name="Content Placeholder 2">
            <a:extLst>
              <a:ext uri="{FF2B5EF4-FFF2-40B4-BE49-F238E27FC236}">
                <a16:creationId xmlns:a16="http://schemas.microsoft.com/office/drawing/2014/main" id="{07B78940-1060-7FAA-5CE7-77465506716F}"/>
              </a:ext>
            </a:extLst>
          </p:cNvPr>
          <p:cNvSpPr>
            <a:spLocks noGrp="1"/>
          </p:cNvSpPr>
          <p:nvPr>
            <p:ph idx="1"/>
          </p:nvPr>
        </p:nvSpPr>
        <p:spPr/>
        <p:txBody>
          <a:bodyPr/>
          <a:lstStyle/>
          <a:p>
            <a:r>
              <a:rPr lang="en-US" b="0" i="0" dirty="0">
                <a:solidFill>
                  <a:srgbClr val="374151"/>
                </a:solidFill>
                <a:effectLst/>
                <a:latin typeface="Söhne"/>
              </a:rPr>
              <a:t>The problem at hand revolves around the need to develop an advanced predictive model for the Smart City Traffic Prediction project. This model will harness data from '</a:t>
            </a:r>
            <a:r>
              <a:rPr lang="en-US" b="0" i="0" dirty="0" err="1">
                <a:solidFill>
                  <a:srgbClr val="374151"/>
                </a:solidFill>
                <a:effectLst/>
                <a:latin typeface="Söhne"/>
              </a:rPr>
              <a:t>DateTime</a:t>
            </a:r>
            <a:r>
              <a:rPr lang="en-US" b="0" i="0" dirty="0">
                <a:solidFill>
                  <a:srgbClr val="374151"/>
                </a:solidFill>
                <a:effectLst/>
                <a:latin typeface="Söhne"/>
              </a:rPr>
              <a:t>' and 'Junction' columns to forecast traffic patterns and congestion levels within a smart city. The primary challenge lies in accurately predicting traffic dynamics, enabling proactive resource allocation, optimized traffic flow, and congestion reduction at specific junctions. By doing so, this initiative aims to contribute to more efficient urban planning, real-time traffic management, and informed decision-making, ultimately advancing the broader goal of transforming cities into smart, data-driven, and eco-friendly urban spaces.</a:t>
            </a:r>
            <a:endParaRPr lang="en-IN" dirty="0"/>
          </a:p>
        </p:txBody>
      </p:sp>
    </p:spTree>
    <p:extLst>
      <p:ext uri="{BB962C8B-B14F-4D97-AF65-F5344CB8AC3E}">
        <p14:creationId xmlns:p14="http://schemas.microsoft.com/office/powerpoint/2010/main" val="31882063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2CAAC-47DE-87BD-E1B4-4860C919D398}"/>
              </a:ext>
            </a:extLst>
          </p:cNvPr>
          <p:cNvSpPr>
            <a:spLocks noGrp="1"/>
          </p:cNvSpPr>
          <p:nvPr>
            <p:ph type="title"/>
          </p:nvPr>
        </p:nvSpPr>
        <p:spPr/>
        <p:txBody>
          <a:bodyPr/>
          <a:lstStyle/>
          <a:p>
            <a:r>
              <a:rPr lang="en-US" dirty="0"/>
              <a:t>Dataset Description</a:t>
            </a:r>
            <a:endParaRPr lang="en-IN" dirty="0"/>
          </a:p>
        </p:txBody>
      </p:sp>
      <p:sp>
        <p:nvSpPr>
          <p:cNvPr id="3" name="Content Placeholder 2">
            <a:extLst>
              <a:ext uri="{FF2B5EF4-FFF2-40B4-BE49-F238E27FC236}">
                <a16:creationId xmlns:a16="http://schemas.microsoft.com/office/drawing/2014/main" id="{E04CAD42-744B-8FA8-8687-826F873CF7E4}"/>
              </a:ext>
            </a:extLst>
          </p:cNvPr>
          <p:cNvSpPr>
            <a:spLocks noGrp="1"/>
          </p:cNvSpPr>
          <p:nvPr>
            <p:ph idx="1"/>
          </p:nvPr>
        </p:nvSpPr>
        <p:spPr>
          <a:xfrm>
            <a:off x="493060" y="2603500"/>
            <a:ext cx="6804212" cy="3416300"/>
          </a:xfrm>
        </p:spPr>
        <p:txBody>
          <a:bodyPr>
            <a:normAutofit/>
          </a:bodyPr>
          <a:lstStyle/>
          <a:p>
            <a:pPr marL="0" marR="0">
              <a:lnSpc>
                <a:spcPct val="200000"/>
              </a:lnSpc>
              <a:spcBef>
                <a:spcPts val="0"/>
              </a:spcBef>
              <a:spcAft>
                <a:spcPts val="0"/>
              </a:spcAft>
            </a:pPr>
            <a:r>
              <a:rPr lang="en-US" sz="1200" dirty="0" err="1">
                <a:effectLst/>
                <a:latin typeface="Times New Roman" panose="02020603050405020304" pitchFamily="18" charset="0"/>
                <a:ea typeface="SimSun" panose="02010600030101010101" pitchFamily="2" charset="-122"/>
                <a:cs typeface="Times New Roman" panose="02020603050405020304" pitchFamily="18" charset="0"/>
              </a:rPr>
              <a:t>DateTime</a:t>
            </a:r>
            <a:r>
              <a:rPr lang="en-US" sz="1200" dirty="0">
                <a:effectLst/>
                <a:latin typeface="Times New Roman" panose="02020603050405020304" pitchFamily="18" charset="0"/>
                <a:ea typeface="SimSun" panose="02010600030101010101" pitchFamily="2" charset="-122"/>
                <a:cs typeface="Times New Roman" panose="02020603050405020304" pitchFamily="18" charset="0"/>
              </a:rPr>
              <a:t>: This column represents the date and time when a specific event or data point was recorded. The data type is typically a timestamp or datetime object. The values in this column represent the exact date and time, such as "2023-10-18 14:30:00."</a:t>
            </a:r>
            <a:endParaRPr lang="en-US" sz="1200" dirty="0">
              <a:effectLst/>
              <a:latin typeface="Calibri" panose="020F0502020204030204" pitchFamily="34" charset="0"/>
              <a:ea typeface="SimSun" panose="02010600030101010101" pitchFamily="2" charset="-122"/>
              <a:cs typeface="Times New Roman" panose="02020603050405020304" pitchFamily="18" charset="0"/>
            </a:endParaRPr>
          </a:p>
          <a:p>
            <a:pPr marL="0" marR="0">
              <a:lnSpc>
                <a:spcPct val="200000"/>
              </a:lnSpc>
              <a:spcBef>
                <a:spcPts val="0"/>
              </a:spcBef>
              <a:spcAft>
                <a:spcPts val="0"/>
              </a:spcAft>
            </a:pPr>
            <a:r>
              <a:rPr lang="en-US" sz="1200" dirty="0">
                <a:effectLst/>
                <a:latin typeface="Times New Roman" panose="02020603050405020304" pitchFamily="18" charset="0"/>
                <a:ea typeface="SimSun" panose="02010600030101010101" pitchFamily="2" charset="-122"/>
                <a:cs typeface="Times New Roman" panose="02020603050405020304" pitchFamily="18" charset="0"/>
              </a:rPr>
              <a:t>Junction: The Junction column represents the specific junction or location within the smart city where an event or data point is associated. It may contain numerical or categorical values, depending on how the data is structured. For numerical values, it could represent a unique identifier for a junction, while for categorical values, it might contain names or codes for different junctions.</a:t>
            </a:r>
            <a:endParaRPr lang="en-US" sz="1200" dirty="0">
              <a:effectLst/>
              <a:latin typeface="Calibri" panose="020F0502020204030204" pitchFamily="34" charset="0"/>
              <a:ea typeface="SimSun" panose="02010600030101010101" pitchFamily="2" charset="-122"/>
              <a:cs typeface="Times New Roman" panose="02020603050405020304" pitchFamily="18" charset="0"/>
            </a:endParaRPr>
          </a:p>
          <a:p>
            <a:pPr marL="0" marR="0">
              <a:lnSpc>
                <a:spcPct val="200000"/>
              </a:lnSpc>
              <a:spcBef>
                <a:spcPts val="0"/>
              </a:spcBef>
              <a:spcAft>
                <a:spcPts val="0"/>
              </a:spcAft>
            </a:pPr>
            <a:r>
              <a:rPr lang="en-US" sz="1200" dirty="0">
                <a:effectLst/>
                <a:latin typeface="Times New Roman" panose="02020603050405020304" pitchFamily="18" charset="0"/>
                <a:ea typeface="SimSun" panose="02010600030101010101" pitchFamily="2" charset="-122"/>
                <a:cs typeface="Times New Roman" panose="02020603050405020304" pitchFamily="18" charset="0"/>
              </a:rPr>
              <a:t>ID: The ID column likely serves as a unique identifier for each data point or record in the dataset. It's used to distinguish one record from another and may be of integer or alphanumeric data type.</a:t>
            </a:r>
            <a:endParaRPr lang="en-US" sz="1200" dirty="0">
              <a:effectLst/>
              <a:latin typeface="Calibri" panose="020F0502020204030204" pitchFamily="34" charset="0"/>
              <a:ea typeface="SimSun" panose="02010600030101010101" pitchFamily="2" charset="-122"/>
              <a:cs typeface="Times New Roman" panose="02020603050405020304" pitchFamily="18" charset="0"/>
            </a:endParaRPr>
          </a:p>
          <a:p>
            <a:endParaRPr lang="en-IN" sz="1200" dirty="0"/>
          </a:p>
        </p:txBody>
      </p:sp>
      <p:pic>
        <p:nvPicPr>
          <p:cNvPr id="5" name="Picture 4">
            <a:extLst>
              <a:ext uri="{FF2B5EF4-FFF2-40B4-BE49-F238E27FC236}">
                <a16:creationId xmlns:a16="http://schemas.microsoft.com/office/drawing/2014/main" id="{7C9F121B-42C2-CBD5-03B2-A4AE96F04FF8}"/>
              </a:ext>
            </a:extLst>
          </p:cNvPr>
          <p:cNvPicPr>
            <a:picLocks noChangeAspect="1"/>
          </p:cNvPicPr>
          <p:nvPr/>
        </p:nvPicPr>
        <p:blipFill>
          <a:blip r:embed="rId2"/>
          <a:stretch>
            <a:fillRect/>
          </a:stretch>
        </p:blipFill>
        <p:spPr>
          <a:xfrm>
            <a:off x="7548169" y="3318478"/>
            <a:ext cx="4150771" cy="2008929"/>
          </a:xfrm>
          <a:prstGeom prst="rect">
            <a:avLst/>
          </a:prstGeom>
          <a:ln w="19050">
            <a:solidFill>
              <a:schemeClr val="tx1"/>
            </a:solidFill>
          </a:ln>
        </p:spPr>
      </p:pic>
      <p:sp>
        <p:nvSpPr>
          <p:cNvPr id="6" name="TextBox 5">
            <a:extLst>
              <a:ext uri="{FF2B5EF4-FFF2-40B4-BE49-F238E27FC236}">
                <a16:creationId xmlns:a16="http://schemas.microsoft.com/office/drawing/2014/main" id="{ACA3BD6F-7DEF-D5C9-CF46-B68510C66BE2}"/>
              </a:ext>
            </a:extLst>
          </p:cNvPr>
          <p:cNvSpPr txBox="1"/>
          <p:nvPr/>
        </p:nvSpPr>
        <p:spPr>
          <a:xfrm>
            <a:off x="7548169" y="5728447"/>
            <a:ext cx="4150771" cy="738664"/>
          </a:xfrm>
          <a:prstGeom prst="rect">
            <a:avLst/>
          </a:prstGeom>
          <a:noFill/>
        </p:spPr>
        <p:txBody>
          <a:bodyPr wrap="square" rtlCol="0">
            <a:spAutoFit/>
          </a:bodyPr>
          <a:lstStyle/>
          <a:p>
            <a:r>
              <a:rPr lang="en-IN" sz="1400" dirty="0">
                <a:solidFill>
                  <a:schemeClr val="accent5">
                    <a:lumMod val="75000"/>
                  </a:schemeClr>
                </a:solidFill>
                <a:hlinkClick r:id="rId3">
                  <a:extLst>
                    <a:ext uri="{A12FA001-AC4F-418D-AE19-62706E023703}">
                      <ahyp:hlinkClr xmlns:ahyp="http://schemas.microsoft.com/office/drawing/2018/hyperlinkcolor" val="tx"/>
                    </a:ext>
                  </a:extLst>
                </a:hlinkClick>
              </a:rPr>
              <a:t>https://www.kaggle.com/datasets/utathya/smart-city-traffic-patterns</a:t>
            </a:r>
            <a:endParaRPr lang="en-IN" sz="1400" dirty="0">
              <a:solidFill>
                <a:schemeClr val="accent5">
                  <a:lumMod val="75000"/>
                </a:schemeClr>
              </a:solidFill>
            </a:endParaRPr>
          </a:p>
          <a:p>
            <a:endParaRPr lang="en-IN" sz="1400" dirty="0"/>
          </a:p>
        </p:txBody>
      </p:sp>
    </p:spTree>
    <p:extLst>
      <p:ext uri="{BB962C8B-B14F-4D97-AF65-F5344CB8AC3E}">
        <p14:creationId xmlns:p14="http://schemas.microsoft.com/office/powerpoint/2010/main" val="10836832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84717-AC25-5056-1FAD-04003A4AB2BF}"/>
              </a:ext>
            </a:extLst>
          </p:cNvPr>
          <p:cNvSpPr>
            <a:spLocks noGrp="1"/>
          </p:cNvSpPr>
          <p:nvPr>
            <p:ph type="title"/>
          </p:nvPr>
        </p:nvSpPr>
        <p:spPr/>
        <p:txBody>
          <a:bodyPr/>
          <a:lstStyle/>
          <a:p>
            <a:r>
              <a:rPr lang="en-US" dirty="0"/>
              <a:t>Motive</a:t>
            </a:r>
            <a:endParaRPr lang="en-IN" dirty="0"/>
          </a:p>
        </p:txBody>
      </p:sp>
      <p:sp>
        <p:nvSpPr>
          <p:cNvPr id="3" name="Content Placeholder 2">
            <a:extLst>
              <a:ext uri="{FF2B5EF4-FFF2-40B4-BE49-F238E27FC236}">
                <a16:creationId xmlns:a16="http://schemas.microsoft.com/office/drawing/2014/main" id="{B55192A5-0E9B-8359-135F-9A304B71FDD5}"/>
              </a:ext>
            </a:extLst>
          </p:cNvPr>
          <p:cNvSpPr>
            <a:spLocks noGrp="1"/>
          </p:cNvSpPr>
          <p:nvPr>
            <p:ph idx="1"/>
          </p:nvPr>
        </p:nvSpPr>
        <p:spPr/>
        <p:txBody>
          <a:bodyPr>
            <a:normAutofit fontScale="92500" lnSpcReduction="20000"/>
          </a:bodyPr>
          <a:lstStyle/>
          <a:p>
            <a:pPr marL="0" indent="0" algn="l">
              <a:buNone/>
            </a:pPr>
            <a:r>
              <a:rPr lang="en-US" b="0" i="0" dirty="0">
                <a:solidFill>
                  <a:srgbClr val="374151"/>
                </a:solidFill>
                <a:effectLst/>
                <a:latin typeface="Söhne"/>
              </a:rPr>
              <a:t>The motive behind the Smart City Traffic Prediction project can be summarized in four key points:</a:t>
            </a:r>
          </a:p>
          <a:p>
            <a:pPr algn="l">
              <a:buFont typeface="Wingdings" panose="05000000000000000000" pitchFamily="2" charset="2"/>
              <a:buChar char="Ø"/>
            </a:pPr>
            <a:r>
              <a:rPr lang="en-US" b="0" i="0" dirty="0">
                <a:solidFill>
                  <a:srgbClr val="374151"/>
                </a:solidFill>
                <a:effectLst/>
                <a:latin typeface="Söhne"/>
              </a:rPr>
              <a:t>Enhancing Urban Mobility: To improve the daily commute experience for residents and visitors by providing real-time traffic information and alternate routes, reducing congestion, and saving time.</a:t>
            </a:r>
          </a:p>
          <a:p>
            <a:pPr algn="l">
              <a:buFont typeface="Wingdings" panose="05000000000000000000" pitchFamily="2" charset="2"/>
              <a:buChar char="Ø"/>
            </a:pPr>
            <a:r>
              <a:rPr lang="en-US" b="0" i="0" dirty="0">
                <a:solidFill>
                  <a:srgbClr val="374151"/>
                </a:solidFill>
                <a:effectLst/>
                <a:latin typeface="Söhne"/>
              </a:rPr>
              <a:t>Sustainable Urban Development: Promoting eco-friendly urban planning by optimizing traffic flow, which in turn reduces fuel consumption and environmental impact, contributing to a more sustainable future.</a:t>
            </a:r>
          </a:p>
          <a:p>
            <a:pPr algn="l">
              <a:buFont typeface="Wingdings" panose="05000000000000000000" pitchFamily="2" charset="2"/>
              <a:buChar char="Ø"/>
            </a:pPr>
            <a:r>
              <a:rPr lang="en-US" b="0" i="0" dirty="0">
                <a:solidFill>
                  <a:srgbClr val="374151"/>
                </a:solidFill>
                <a:effectLst/>
                <a:latin typeface="Söhne"/>
              </a:rPr>
              <a:t>Data-Driven Decision-Making: Leveraging advanced technologies and data analytics to empower city authorities and transportation companies with insights for informed decision-making in managing traffic and city resources.</a:t>
            </a:r>
          </a:p>
          <a:p>
            <a:pPr algn="l">
              <a:buFont typeface="Wingdings" panose="05000000000000000000" pitchFamily="2" charset="2"/>
              <a:buChar char="Ø"/>
            </a:pPr>
            <a:r>
              <a:rPr lang="en-US" b="0" i="0" dirty="0">
                <a:solidFill>
                  <a:srgbClr val="374151"/>
                </a:solidFill>
                <a:effectLst/>
                <a:latin typeface="Söhne"/>
              </a:rPr>
              <a:t>Economic and Social Benefits: Creating safer and more livable cities not only enhances the quality of life for inhabitants but also stimulates economic growth and development through increased efficiency in transportation and urban services.</a:t>
            </a:r>
          </a:p>
          <a:p>
            <a:endParaRPr lang="en-IN" dirty="0"/>
          </a:p>
        </p:txBody>
      </p:sp>
    </p:spTree>
    <p:extLst>
      <p:ext uri="{BB962C8B-B14F-4D97-AF65-F5344CB8AC3E}">
        <p14:creationId xmlns:p14="http://schemas.microsoft.com/office/powerpoint/2010/main" val="6024675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C9EE5-C079-2CD3-5DBD-60CFFE09B85C}"/>
              </a:ext>
            </a:extLst>
          </p:cNvPr>
          <p:cNvSpPr>
            <a:spLocks noGrp="1"/>
          </p:cNvSpPr>
          <p:nvPr>
            <p:ph type="title"/>
          </p:nvPr>
        </p:nvSpPr>
        <p:spPr/>
        <p:txBody>
          <a:bodyPr/>
          <a:lstStyle/>
          <a:p>
            <a:r>
              <a:rPr lang="en-US" dirty="0"/>
              <a:t>Market Research</a:t>
            </a:r>
            <a:endParaRPr lang="en-IN" dirty="0"/>
          </a:p>
        </p:txBody>
      </p:sp>
      <p:sp>
        <p:nvSpPr>
          <p:cNvPr id="3" name="Content Placeholder 2">
            <a:extLst>
              <a:ext uri="{FF2B5EF4-FFF2-40B4-BE49-F238E27FC236}">
                <a16:creationId xmlns:a16="http://schemas.microsoft.com/office/drawing/2014/main" id="{C7CC0DDF-2797-1914-FBC7-03A166C10832}"/>
              </a:ext>
            </a:extLst>
          </p:cNvPr>
          <p:cNvSpPr>
            <a:spLocks noGrp="1"/>
          </p:cNvSpPr>
          <p:nvPr>
            <p:ph idx="1"/>
          </p:nvPr>
        </p:nvSpPr>
        <p:spPr/>
        <p:txBody>
          <a:bodyPr/>
          <a:lstStyle/>
          <a:p>
            <a:r>
              <a:rPr lang="en-US" sz="1800" b="0" dirty="0">
                <a:effectLst/>
                <a:latin typeface="Times New Roman" panose="02020603050405020304" pitchFamily="18" charset="0"/>
                <a:ea typeface="SimSun" panose="02010600030101010101" pitchFamily="2" charset="-122"/>
                <a:cs typeface="Times New Roman" panose="02020603050405020304" pitchFamily="18" charset="0"/>
              </a:rPr>
              <a:t>Conducting comprehensive market research is essential for the successful implementation of the Smart City Traffic Management System project. The market research aims to understand the current landscape of smart city solutions, traffic management technologies, and the demand for data-driven urban mobility systems. This research will encompass an analysis of key stakeholders, including government agencies, urban planners, transportation companies, and technology providers. Furthermore, it will assess the competitive landscape to identify potential collaborators and competitors (</a:t>
            </a:r>
            <a:r>
              <a:rPr lang="en-US" sz="1800" b="0" dirty="0" err="1">
                <a:effectLst/>
                <a:latin typeface="Times New Roman" panose="02020603050405020304" pitchFamily="18" charset="0"/>
                <a:ea typeface="SimSun" panose="02010600030101010101" pitchFamily="2" charset="-122"/>
                <a:cs typeface="Times New Roman" panose="02020603050405020304" pitchFamily="18" charset="0"/>
              </a:rPr>
              <a:t>Kothai</a:t>
            </a:r>
            <a:r>
              <a:rPr lang="en-US" sz="1800" b="0" dirty="0">
                <a:effectLst/>
                <a:latin typeface="Times New Roman" panose="02020603050405020304" pitchFamily="18" charset="0"/>
                <a:ea typeface="SimSun" panose="02010600030101010101" pitchFamily="2" charset="-122"/>
                <a:cs typeface="Times New Roman" panose="02020603050405020304" pitchFamily="18" charset="0"/>
              </a:rPr>
              <a:t> et al., 2021).</a:t>
            </a:r>
            <a:endParaRPr lang="en-US" dirty="0">
              <a:effectLst/>
              <a:latin typeface="Calibri" panose="020F0502020204030204" pitchFamily="34" charset="0"/>
              <a:ea typeface="SimSun" panose="02010600030101010101" pitchFamily="2" charset="-122"/>
              <a:cs typeface="Times New Roman" panose="02020603050405020304" pitchFamily="18" charset="0"/>
            </a:endParaRPr>
          </a:p>
          <a:p>
            <a:endParaRPr lang="en-IN" dirty="0"/>
          </a:p>
        </p:txBody>
      </p:sp>
    </p:spTree>
    <p:extLst>
      <p:ext uri="{BB962C8B-B14F-4D97-AF65-F5344CB8AC3E}">
        <p14:creationId xmlns:p14="http://schemas.microsoft.com/office/powerpoint/2010/main" val="4556173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9E61F-832D-CD1E-F606-5FA511C7B44D}"/>
              </a:ext>
            </a:extLst>
          </p:cNvPr>
          <p:cNvSpPr>
            <a:spLocks noGrp="1"/>
          </p:cNvSpPr>
          <p:nvPr>
            <p:ph type="title"/>
          </p:nvPr>
        </p:nvSpPr>
        <p:spPr/>
        <p:txBody>
          <a:bodyPr/>
          <a:lstStyle/>
          <a:p>
            <a:r>
              <a:rPr lang="en-US" dirty="0"/>
              <a:t>Minimum Viable Product</a:t>
            </a:r>
            <a:endParaRPr lang="en-IN" dirty="0"/>
          </a:p>
        </p:txBody>
      </p:sp>
      <p:sp>
        <p:nvSpPr>
          <p:cNvPr id="3" name="Content Placeholder 2">
            <a:extLst>
              <a:ext uri="{FF2B5EF4-FFF2-40B4-BE49-F238E27FC236}">
                <a16:creationId xmlns:a16="http://schemas.microsoft.com/office/drawing/2014/main" id="{678EAE1B-F0B8-D430-B6E4-62C2BB10C2A0}"/>
              </a:ext>
            </a:extLst>
          </p:cNvPr>
          <p:cNvSpPr>
            <a:spLocks noGrp="1"/>
          </p:cNvSpPr>
          <p:nvPr>
            <p:ph idx="1"/>
          </p:nvPr>
        </p:nvSpPr>
        <p:spPr/>
        <p:txBody>
          <a:bodyPr/>
          <a:lstStyle/>
          <a:p>
            <a:r>
              <a:rPr lang="en-US" sz="1800" b="0" dirty="0">
                <a:effectLst/>
                <a:latin typeface="Times New Roman" panose="02020603050405020304" pitchFamily="18" charset="0"/>
                <a:ea typeface="SimSun" panose="02010600030101010101" pitchFamily="2" charset="-122"/>
                <a:cs typeface="Times New Roman" panose="02020603050405020304" pitchFamily="18" charset="0"/>
              </a:rPr>
              <a:t>The Minimum Viable Product (MVP) for the Smart City Traffic Management System is envisioned as a web-based dashboard that provides real-time traffic updates, predictive congestion alerts, and suggested alternate routes for commuters within the smart city. The MVP will initially focus on a single junction within the city, incorporating data from the '</a:t>
            </a:r>
            <a:r>
              <a:rPr lang="en-US" sz="1800" b="0" dirty="0" err="1">
                <a:effectLst/>
                <a:latin typeface="Times New Roman" panose="02020603050405020304" pitchFamily="18" charset="0"/>
                <a:ea typeface="SimSun" panose="02010600030101010101" pitchFamily="2" charset="-122"/>
                <a:cs typeface="Times New Roman" panose="02020603050405020304" pitchFamily="18" charset="0"/>
              </a:rPr>
              <a:t>DateTime</a:t>
            </a:r>
            <a:r>
              <a:rPr lang="en-US" sz="1800" b="0" dirty="0">
                <a:effectLst/>
                <a:latin typeface="Times New Roman" panose="02020603050405020304" pitchFamily="18" charset="0"/>
                <a:ea typeface="SimSun" panose="02010600030101010101" pitchFamily="2" charset="-122"/>
                <a:cs typeface="Times New Roman" panose="02020603050405020304" pitchFamily="18" charset="0"/>
              </a:rPr>
              <a:t>' and 'Junction' columns of the dataset. Users will be able to access this information through an intuitive and user-friendly interface. The MVP's core functionality includes data aggregation, analysis, and visualization, enabling commuters to make informed decisions to optimize their routes and reduce travel times (Zhang et al., 2020).</a:t>
            </a:r>
            <a:endParaRPr lang="en-US" dirty="0">
              <a:effectLst/>
              <a:latin typeface="Calibri" panose="020F0502020204030204" pitchFamily="34" charset="0"/>
              <a:ea typeface="SimSun" panose="02010600030101010101" pitchFamily="2" charset="-122"/>
              <a:cs typeface="Times New Roman" panose="02020603050405020304" pitchFamily="18" charset="0"/>
            </a:endParaRPr>
          </a:p>
          <a:p>
            <a:endParaRPr lang="en-IN" dirty="0"/>
          </a:p>
        </p:txBody>
      </p:sp>
    </p:spTree>
    <p:extLst>
      <p:ext uri="{BB962C8B-B14F-4D97-AF65-F5344CB8AC3E}">
        <p14:creationId xmlns:p14="http://schemas.microsoft.com/office/powerpoint/2010/main" val="23473771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55965-5826-5D6B-393C-F7F2D659B497}"/>
              </a:ext>
            </a:extLst>
          </p:cNvPr>
          <p:cNvSpPr>
            <a:spLocks noGrp="1"/>
          </p:cNvSpPr>
          <p:nvPr>
            <p:ph type="title"/>
          </p:nvPr>
        </p:nvSpPr>
        <p:spPr/>
        <p:txBody>
          <a:bodyPr/>
          <a:lstStyle/>
          <a:p>
            <a:r>
              <a:rPr lang="en-US" dirty="0"/>
              <a:t>Methodology</a:t>
            </a:r>
            <a:endParaRPr lang="en-IN" dirty="0"/>
          </a:p>
        </p:txBody>
      </p:sp>
      <p:sp>
        <p:nvSpPr>
          <p:cNvPr id="3" name="Content Placeholder 2">
            <a:extLst>
              <a:ext uri="{FF2B5EF4-FFF2-40B4-BE49-F238E27FC236}">
                <a16:creationId xmlns:a16="http://schemas.microsoft.com/office/drawing/2014/main" id="{F2BE591A-F72F-63B4-CCAE-7E4D3738784D}"/>
              </a:ext>
            </a:extLst>
          </p:cNvPr>
          <p:cNvSpPr>
            <a:spLocks noGrp="1"/>
          </p:cNvSpPr>
          <p:nvPr>
            <p:ph idx="1"/>
          </p:nvPr>
        </p:nvSpPr>
        <p:spPr/>
        <p:txBody>
          <a:bodyPr>
            <a:normAutofit lnSpcReduction="10000"/>
          </a:bodyPr>
          <a:lstStyle/>
          <a:p>
            <a:r>
              <a:rPr lang="en-US" b="0" i="0" dirty="0">
                <a:solidFill>
                  <a:srgbClr val="374151"/>
                </a:solidFill>
                <a:effectLst/>
                <a:latin typeface="Söhne"/>
              </a:rPr>
              <a:t>The methodology for the Smart City Traffic Prediction project comprises a multifaceted approach. It begins with comprehensive data collection from various sources, including sensors, traffic cameras, and historical datasets, which is followed by data cleansing, transformation, and integration to ensure accuracy. Subsequently, a predictive analytics engine, employing machine learning algorithms, is utilized to analyze this data and generate real-time traffic updates, congestion alerts, and suggested alternate routes. The user interface component encompasses web-based dashboards and mobile applications for end-users, facilitating access to these insights and enabling user customization for personalized recommendations. The project emphasizes iterative development, rigorous testing, and ongoing optimization to create a robust and effective Smart City Traffic Management System aligned with the objectives of enhancing urban mobility, sustainability, data-driven decision-making, and economic benefits </a:t>
            </a:r>
            <a:r>
              <a:rPr lang="en-US" sz="1800" b="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1800" b="0" dirty="0" err="1">
                <a:effectLst/>
                <a:latin typeface="Times New Roman" panose="02020603050405020304" pitchFamily="18" charset="0"/>
                <a:ea typeface="SimSun" panose="02010600030101010101" pitchFamily="2" charset="-122"/>
                <a:cs typeface="Times New Roman" panose="02020603050405020304" pitchFamily="18" charset="0"/>
              </a:rPr>
              <a:t>Dembski</a:t>
            </a:r>
            <a:r>
              <a:rPr lang="en-US" sz="1800" b="0" dirty="0">
                <a:effectLst/>
                <a:latin typeface="Times New Roman" panose="02020603050405020304" pitchFamily="18" charset="0"/>
                <a:ea typeface="SimSun" panose="02010600030101010101" pitchFamily="2" charset="-122"/>
                <a:cs typeface="Times New Roman" panose="02020603050405020304" pitchFamily="18" charset="0"/>
              </a:rPr>
              <a:t> et al., 2020)</a:t>
            </a:r>
            <a:r>
              <a:rPr lang="en-US" b="0" i="0" dirty="0">
                <a:solidFill>
                  <a:srgbClr val="374151"/>
                </a:solidFill>
                <a:effectLst/>
                <a:latin typeface="Söhne"/>
              </a:rPr>
              <a:t>.</a:t>
            </a:r>
            <a:endParaRPr lang="en-IN" dirty="0"/>
          </a:p>
        </p:txBody>
      </p:sp>
    </p:spTree>
    <p:extLst>
      <p:ext uri="{BB962C8B-B14F-4D97-AF65-F5344CB8AC3E}">
        <p14:creationId xmlns:p14="http://schemas.microsoft.com/office/powerpoint/2010/main" val="31709737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743BC-72D4-6A71-E349-ABF288860270}"/>
              </a:ext>
            </a:extLst>
          </p:cNvPr>
          <p:cNvSpPr>
            <a:spLocks noGrp="1"/>
          </p:cNvSpPr>
          <p:nvPr>
            <p:ph type="title"/>
          </p:nvPr>
        </p:nvSpPr>
        <p:spPr/>
        <p:txBody>
          <a:bodyPr/>
          <a:lstStyle/>
          <a:p>
            <a:r>
              <a:rPr lang="en-US" dirty="0"/>
              <a:t>Data Set Information:</a:t>
            </a:r>
          </a:p>
        </p:txBody>
      </p:sp>
      <p:pic>
        <p:nvPicPr>
          <p:cNvPr id="5" name="Picture 4">
            <a:extLst>
              <a:ext uri="{FF2B5EF4-FFF2-40B4-BE49-F238E27FC236}">
                <a16:creationId xmlns:a16="http://schemas.microsoft.com/office/drawing/2014/main" id="{D716F1FF-8C07-423B-2496-58A72862B5F8}"/>
              </a:ext>
            </a:extLst>
          </p:cNvPr>
          <p:cNvPicPr>
            <a:picLocks noChangeAspect="1"/>
          </p:cNvPicPr>
          <p:nvPr/>
        </p:nvPicPr>
        <p:blipFill>
          <a:blip r:embed="rId2"/>
          <a:stretch>
            <a:fillRect/>
          </a:stretch>
        </p:blipFill>
        <p:spPr>
          <a:xfrm>
            <a:off x="914399" y="1964987"/>
            <a:ext cx="10087583" cy="4893013"/>
          </a:xfrm>
          <a:prstGeom prst="rect">
            <a:avLst/>
          </a:prstGeom>
        </p:spPr>
      </p:pic>
    </p:spTree>
    <p:extLst>
      <p:ext uri="{BB962C8B-B14F-4D97-AF65-F5344CB8AC3E}">
        <p14:creationId xmlns:p14="http://schemas.microsoft.com/office/powerpoint/2010/main" val="205495095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{B7211734-EE60-4490-BA99-ABB551D924AF}tf02900722</Template>
  <TotalTime>49</TotalTime>
  <Words>1812</Words>
  <Application>Microsoft Office PowerPoint</Application>
  <PresentationFormat>Widescreen</PresentationFormat>
  <Paragraphs>58</Paragraphs>
  <Slides>24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Arial</vt:lpstr>
      <vt:lpstr>Calibri</vt:lpstr>
      <vt:lpstr>Century Gothic</vt:lpstr>
      <vt:lpstr>Söhne</vt:lpstr>
      <vt:lpstr>Times New Roman</vt:lpstr>
      <vt:lpstr>Wingdings</vt:lpstr>
      <vt:lpstr>Wingdings 3</vt:lpstr>
      <vt:lpstr>Ion Boardroom</vt:lpstr>
      <vt:lpstr>Smart City Traffic Prediction using Machine Learning</vt:lpstr>
      <vt:lpstr>Introduction</vt:lpstr>
      <vt:lpstr>Problem Statement</vt:lpstr>
      <vt:lpstr>Dataset Description</vt:lpstr>
      <vt:lpstr>Motive</vt:lpstr>
      <vt:lpstr>Market Research</vt:lpstr>
      <vt:lpstr>Minimum Viable Product</vt:lpstr>
      <vt:lpstr>Methodology</vt:lpstr>
      <vt:lpstr>Data Set Information:</vt:lpstr>
      <vt:lpstr>Data Cleaning</vt:lpstr>
      <vt:lpstr>EDA Progress</vt:lpstr>
      <vt:lpstr>EDA Outcomes</vt:lpstr>
      <vt:lpstr>EDA Outcomes</vt:lpstr>
      <vt:lpstr>EDA Outcomes</vt:lpstr>
      <vt:lpstr>EDA Outcomes</vt:lpstr>
      <vt:lpstr>Linear regression model on temperature</vt:lpstr>
      <vt:lpstr>Random Forest Regressor model On Speed</vt:lpstr>
      <vt:lpstr>Support Vector Regression Model On Traffic Volume</vt:lpstr>
      <vt:lpstr>Decision Tree Regressor model on population density</vt:lpstr>
      <vt:lpstr>Gradient Boosting Regressor model On Total Passing Vehicle Volume</vt:lpstr>
      <vt:lpstr>Key Findings</vt:lpstr>
      <vt:lpstr>Conclusion</vt:lpstr>
      <vt:lpstr>Reference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City Traffic Prediction using Machine Learning</dc:title>
  <dc:creator>ROHAN CHAKRABORTY</dc:creator>
  <cp:lastModifiedBy>Muthamsetti, Tejaswini</cp:lastModifiedBy>
  <cp:revision>40</cp:revision>
  <dcterms:created xsi:type="dcterms:W3CDTF">2023-10-25T20:00:31Z</dcterms:created>
  <dcterms:modified xsi:type="dcterms:W3CDTF">2023-11-08T13:21:05Z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2023-11-08T03:12:58Z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350c54e6-0497-4fff-b117-17d8181c8aac</vt:lpwstr>
  </property>
  <property fmtid="{D5CDD505-2E9C-101B-9397-08002B2CF9AE}" pid="7" name="MSIP_Label_defa4170-0d19-0005-0004-bc88714345d2_ActionId">
    <vt:lpwstr>31f42525-c5a5-4761-b16c-92d1fef67ab9</vt:lpwstr>
  </property>
  <property fmtid="{D5CDD505-2E9C-101B-9397-08002B2CF9AE}" pid="8" name="MSIP_Label_defa4170-0d19-0005-0004-bc88714345d2_ContentBits">
    <vt:lpwstr>0</vt:lpwstr>
  </property>
</Properties>
</file>