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59" r:id="rId6"/>
    <p:sldId id="260" r:id="rId7"/>
    <p:sldId id="261" r:id="rId8"/>
    <p:sldId id="262" r:id="rId9"/>
    <p:sldId id="279" r:id="rId10"/>
    <p:sldId id="264" r:id="rId11"/>
    <p:sldId id="263" r:id="rId12"/>
    <p:sldId id="265" r:id="rId13"/>
    <p:sldId id="266" r:id="rId14"/>
    <p:sldId id="272" r:id="rId15"/>
    <p:sldId id="273" r:id="rId16"/>
    <p:sldId id="280" r:id="rId17"/>
    <p:sldId id="281" r:id="rId18"/>
    <p:sldId id="282" r:id="rId19"/>
    <p:sldId id="283" r:id="rId20"/>
    <p:sldId id="284" r:id="rId21"/>
    <p:sldId id="274" r:id="rId22"/>
    <p:sldId id="275" r:id="rId23"/>
    <p:sldId id="276" r:id="rId24"/>
    <p:sldId id="277" r:id="rId25"/>
    <p:sldId id="278" r:id="rId26"/>
    <p:sldId id="268" r:id="rId27"/>
    <p:sldId id="267" r:id="rId28"/>
    <p:sldId id="269" r:id="rId29"/>
    <p:sldId id="2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ieeexplore.ieee.org/abstract/document/9107118/" TargetMode="External"/><Relationship Id="rId2" Type="http://schemas.openxmlformats.org/officeDocument/2006/relationships/hyperlink" Target="https://www.hindawi.com/journals/wcmc/2021/5583874/"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F083-E0A4-F7F9-AB25-67FF1C394DEA}"/>
              </a:ext>
            </a:extLst>
          </p:cNvPr>
          <p:cNvSpPr>
            <a:spLocks noGrp="1"/>
          </p:cNvSpPr>
          <p:nvPr>
            <p:ph type="ctrTitle"/>
          </p:nvPr>
        </p:nvSpPr>
        <p:spPr/>
        <p:txBody>
          <a:bodyPr/>
          <a:lstStyle/>
          <a:p>
            <a:r>
              <a:rPr lang="en-US" sz="3600" dirty="0"/>
              <a:t>Smart City Traffic Prediction using Machine Learning</a:t>
            </a:r>
            <a:endParaRPr lang="en-IN" sz="3600" dirty="0"/>
          </a:p>
        </p:txBody>
      </p:sp>
      <p:sp>
        <p:nvSpPr>
          <p:cNvPr id="3" name="Subtitle 2">
            <a:extLst>
              <a:ext uri="{FF2B5EF4-FFF2-40B4-BE49-F238E27FC236}">
                <a16:creationId xmlns:a16="http://schemas.microsoft.com/office/drawing/2014/main" id="{46A4FABC-9F94-22DF-9B40-C01AAC314C7B}"/>
              </a:ext>
            </a:extLst>
          </p:cNvPr>
          <p:cNvSpPr>
            <a:spLocks noGrp="1"/>
          </p:cNvSpPr>
          <p:nvPr>
            <p:ph type="subTitle" idx="1"/>
          </p:nvPr>
        </p:nvSpPr>
        <p:spPr/>
        <p:txBody>
          <a:bodyPr/>
          <a:lstStyle/>
          <a:p>
            <a:r>
              <a:rPr lang="en-US" dirty="0"/>
              <a:t>Student name: </a:t>
            </a:r>
            <a:endParaRPr lang="en-IN" dirty="0"/>
          </a:p>
        </p:txBody>
      </p:sp>
    </p:spTree>
    <p:extLst>
      <p:ext uri="{BB962C8B-B14F-4D97-AF65-F5344CB8AC3E}">
        <p14:creationId xmlns:p14="http://schemas.microsoft.com/office/powerpoint/2010/main" val="56224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Data Cleaning</a:t>
            </a:r>
            <a:endParaRPr lang="en-IN" dirty="0"/>
          </a:p>
        </p:txBody>
      </p:sp>
      <p:pic>
        <p:nvPicPr>
          <p:cNvPr id="8" name="Picture 7">
            <a:extLst>
              <a:ext uri="{FF2B5EF4-FFF2-40B4-BE49-F238E27FC236}">
                <a16:creationId xmlns:a16="http://schemas.microsoft.com/office/drawing/2014/main" id="{1651D5E5-F360-C6D9-9E5F-D5AC2CA3586F}"/>
              </a:ext>
            </a:extLst>
          </p:cNvPr>
          <p:cNvPicPr>
            <a:picLocks noChangeAspect="1"/>
          </p:cNvPicPr>
          <p:nvPr/>
        </p:nvPicPr>
        <p:blipFill>
          <a:blip r:embed="rId2"/>
          <a:stretch>
            <a:fillRect/>
          </a:stretch>
        </p:blipFill>
        <p:spPr>
          <a:xfrm>
            <a:off x="92764" y="1848255"/>
            <a:ext cx="6578438" cy="4873557"/>
          </a:xfrm>
          <a:prstGeom prst="rect">
            <a:avLst/>
          </a:prstGeom>
        </p:spPr>
      </p:pic>
      <p:pic>
        <p:nvPicPr>
          <p:cNvPr id="10" name="Picture 9">
            <a:extLst>
              <a:ext uri="{FF2B5EF4-FFF2-40B4-BE49-F238E27FC236}">
                <a16:creationId xmlns:a16="http://schemas.microsoft.com/office/drawing/2014/main" id="{7B16D3B4-526D-90E5-7FBF-73FC5161F212}"/>
              </a:ext>
            </a:extLst>
          </p:cNvPr>
          <p:cNvPicPr>
            <a:picLocks noChangeAspect="1"/>
          </p:cNvPicPr>
          <p:nvPr/>
        </p:nvPicPr>
        <p:blipFill>
          <a:blip r:embed="rId3"/>
          <a:stretch>
            <a:fillRect/>
          </a:stretch>
        </p:blipFill>
        <p:spPr>
          <a:xfrm>
            <a:off x="5300175" y="1848255"/>
            <a:ext cx="6891825" cy="5009745"/>
          </a:xfrm>
          <a:prstGeom prst="rect">
            <a:avLst/>
          </a:prstGeom>
        </p:spPr>
      </p:pic>
    </p:spTree>
    <p:extLst>
      <p:ext uri="{BB962C8B-B14F-4D97-AF65-F5344CB8AC3E}">
        <p14:creationId xmlns:p14="http://schemas.microsoft.com/office/powerpoint/2010/main" val="104958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36C9-5003-E0DF-7032-7DA204D304A7}"/>
              </a:ext>
            </a:extLst>
          </p:cNvPr>
          <p:cNvSpPr>
            <a:spLocks noGrp="1"/>
          </p:cNvSpPr>
          <p:nvPr>
            <p:ph type="title"/>
          </p:nvPr>
        </p:nvSpPr>
        <p:spPr/>
        <p:txBody>
          <a:bodyPr/>
          <a:lstStyle/>
          <a:p>
            <a:r>
              <a:rPr lang="en-US" dirty="0"/>
              <a:t>EDA Progress</a:t>
            </a:r>
            <a:endParaRPr lang="en-IN" dirty="0"/>
          </a:p>
        </p:txBody>
      </p:sp>
      <p:sp>
        <p:nvSpPr>
          <p:cNvPr id="3" name="Content Placeholder 2">
            <a:extLst>
              <a:ext uri="{FF2B5EF4-FFF2-40B4-BE49-F238E27FC236}">
                <a16:creationId xmlns:a16="http://schemas.microsoft.com/office/drawing/2014/main" id="{47D4FDCD-E8A8-A28B-3DF9-A7FDCB32AEB8}"/>
              </a:ext>
            </a:extLst>
          </p:cNvPr>
          <p:cNvSpPr>
            <a:spLocks noGrp="1"/>
          </p:cNvSpPr>
          <p:nvPr>
            <p:ph idx="1"/>
          </p:nvPr>
        </p:nvSpPr>
        <p:spPr>
          <a:xfrm>
            <a:off x="484094" y="2603500"/>
            <a:ext cx="10685930" cy="3416300"/>
          </a:xfrm>
        </p:spPr>
        <p:txBody>
          <a:bodyPr>
            <a:normAutofit fontScale="92500" lnSpcReduction="20000"/>
          </a:bodyPr>
          <a:lstStyle/>
          <a:p>
            <a:pPr algn="l">
              <a:buFont typeface="Wingdings" panose="05000000000000000000" pitchFamily="2" charset="2"/>
              <a:buChar char="ü"/>
            </a:pPr>
            <a:r>
              <a:rPr lang="en-US" sz="1400" b="1" i="0" dirty="0">
                <a:solidFill>
                  <a:srgbClr val="374151"/>
                </a:solidFill>
                <a:effectLst/>
                <a:latin typeface="Söhne"/>
              </a:rPr>
              <a:t>Dataset Description:</a:t>
            </a:r>
            <a:r>
              <a:rPr lang="en-US" sz="1400" b="0" i="0" dirty="0">
                <a:solidFill>
                  <a:srgbClr val="374151"/>
                </a:solidFill>
                <a:effectLst/>
                <a:latin typeface="Söhne"/>
              </a:rPr>
              <a:t> Detailed explanation of the dataset, including the '</a:t>
            </a:r>
            <a:r>
              <a:rPr lang="en-US" sz="1400" b="0" i="0" dirty="0" err="1">
                <a:solidFill>
                  <a:srgbClr val="374151"/>
                </a:solidFill>
                <a:effectLst/>
                <a:latin typeface="Söhne"/>
              </a:rPr>
              <a:t>DateTime</a:t>
            </a:r>
            <a:r>
              <a:rPr lang="en-US" sz="1400" b="0" i="0" dirty="0">
                <a:solidFill>
                  <a:srgbClr val="374151"/>
                </a:solidFill>
                <a:effectLst/>
                <a:latin typeface="Söhne"/>
              </a:rPr>
              <a:t>,' Total Passing Vehicle Volume,' and 'ID' columns, and many more and their respective data types.</a:t>
            </a:r>
          </a:p>
          <a:p>
            <a:pPr algn="l">
              <a:buFont typeface="Wingdings" panose="05000000000000000000" pitchFamily="2" charset="2"/>
              <a:buChar char="ü"/>
            </a:pPr>
            <a:r>
              <a:rPr lang="en-US" sz="1400" b="1" i="0" dirty="0">
                <a:solidFill>
                  <a:srgbClr val="374151"/>
                </a:solidFill>
                <a:effectLst/>
                <a:latin typeface="Söhne"/>
              </a:rPr>
              <a:t>Count of Unique Values:</a:t>
            </a:r>
            <a:r>
              <a:rPr lang="en-US" sz="1400" b="0" i="0" dirty="0">
                <a:solidFill>
                  <a:srgbClr val="374151"/>
                </a:solidFill>
                <a:effectLst/>
                <a:latin typeface="Söhne"/>
              </a:rPr>
              <a:t> </a:t>
            </a:r>
            <a:r>
              <a:rPr lang="en-US" sz="1400" dirty="0">
                <a:solidFill>
                  <a:srgbClr val="374151"/>
                </a:solidFill>
                <a:latin typeface="Söhne"/>
              </a:rPr>
              <a:t>Assessment of unique values in each column, indicating that has </a:t>
            </a:r>
            <a:r>
              <a:rPr lang="en-US" altLang="en-US" sz="1400" dirty="0">
                <a:solidFill>
                  <a:srgbClr val="374151"/>
                </a:solidFill>
                <a:latin typeface="Söhne"/>
              </a:rPr>
              <a:t>2984859 records </a:t>
            </a:r>
            <a:r>
              <a:rPr lang="en-US" sz="1400" dirty="0">
                <a:solidFill>
                  <a:srgbClr val="374151"/>
                </a:solidFill>
                <a:latin typeface="Söhne"/>
              </a:rPr>
              <a:t>and has 54 columns. </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weather_conditions</a:t>
            </a:r>
            <a:r>
              <a:rPr lang="en-US" sz="1400" b="1" i="0" dirty="0">
                <a:solidFill>
                  <a:srgbClr val="374151"/>
                </a:solidFill>
                <a:effectLst/>
                <a:latin typeface="Söhne"/>
              </a:rPr>
              <a:t>:</a:t>
            </a:r>
            <a:r>
              <a:rPr lang="en-US" sz="1400" b="0" i="0" dirty="0">
                <a:solidFill>
                  <a:srgbClr val="374151"/>
                </a:solidFill>
                <a:effectLst/>
                <a:latin typeface="Söhne"/>
              </a:rPr>
              <a:t> Visualization of data distribution across different </a:t>
            </a:r>
            <a:r>
              <a:rPr lang="en-US" sz="1400" i="0" dirty="0">
                <a:solidFill>
                  <a:srgbClr val="374151"/>
                </a:solidFill>
                <a:effectLst/>
                <a:latin typeface="Söhne"/>
              </a:rPr>
              <a:t>weather</a:t>
            </a:r>
            <a:r>
              <a:rPr lang="en-US" sz="1400" b="1" i="0" dirty="0">
                <a:solidFill>
                  <a:srgbClr val="374151"/>
                </a:solidFill>
                <a:effectLst/>
                <a:latin typeface="Söhne"/>
              </a:rPr>
              <a:t> </a:t>
            </a:r>
            <a:r>
              <a:rPr lang="en-US" sz="1400" i="0" dirty="0">
                <a:solidFill>
                  <a:srgbClr val="374151"/>
                </a:solidFill>
                <a:effectLst/>
                <a:latin typeface="Söhne"/>
              </a:rPr>
              <a:t>conditions</a:t>
            </a:r>
            <a:r>
              <a:rPr lang="en-US" sz="1400" b="0" i="0" dirty="0">
                <a:solidFill>
                  <a:srgbClr val="374151"/>
                </a:solidFill>
                <a:effectLst/>
                <a:latin typeface="Söhne"/>
              </a:rPr>
              <a:t>, demonstrating the balanced distribution of data points.</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road_type</a:t>
            </a:r>
            <a:r>
              <a:rPr lang="en-US" sz="1400" b="1" i="0" dirty="0">
                <a:solidFill>
                  <a:srgbClr val="374151"/>
                </a:solidFill>
                <a:effectLst/>
                <a:latin typeface="Söhne"/>
              </a:rPr>
              <a:t>:</a:t>
            </a:r>
            <a:r>
              <a:rPr lang="en-US" sz="1400" b="0" i="0" dirty="0">
                <a:solidFill>
                  <a:srgbClr val="374151"/>
                </a:solidFill>
                <a:effectLst/>
                <a:latin typeface="Söhne"/>
              </a:rPr>
              <a:t> A reaffirming the even distribution of data points among the road</a:t>
            </a:r>
            <a:r>
              <a:rPr lang="en-US" sz="1400" dirty="0">
                <a:solidFill>
                  <a:srgbClr val="374151"/>
                </a:solidFill>
                <a:latin typeface="Söhne"/>
              </a:rPr>
              <a:t> </a:t>
            </a:r>
            <a:r>
              <a:rPr lang="en-US" sz="1400" b="0" i="0" dirty="0">
                <a:solidFill>
                  <a:srgbClr val="374151"/>
                </a:solidFill>
                <a:effectLst/>
                <a:latin typeface="Söhne"/>
              </a:rPr>
              <a:t>type.</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vehicle_type</a:t>
            </a:r>
            <a:r>
              <a:rPr lang="en-US" sz="1400" b="1" i="0" dirty="0">
                <a:solidFill>
                  <a:srgbClr val="374151"/>
                </a:solidFill>
                <a:effectLst/>
                <a:latin typeface="Söhne"/>
              </a:rPr>
              <a:t>:</a:t>
            </a:r>
            <a:r>
              <a:rPr lang="en-US" sz="1400" b="0" i="0" dirty="0">
                <a:solidFill>
                  <a:srgbClr val="374151"/>
                </a:solidFill>
                <a:effectLst/>
                <a:latin typeface="Söhne"/>
              </a:rPr>
              <a:t> Presentation of trends and patterns in vehicle type  values over time, providing insights into the dataset's temporal dynamics.</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weather_main</a:t>
            </a:r>
            <a:r>
              <a:rPr lang="en-US" sz="1400" b="1" i="0" dirty="0">
                <a:solidFill>
                  <a:srgbClr val="374151"/>
                </a:solidFill>
                <a:effectLst/>
                <a:latin typeface="Söhne"/>
              </a:rPr>
              <a:t> :</a:t>
            </a:r>
            <a:r>
              <a:rPr lang="en-US" sz="1400" b="0" i="0" dirty="0">
                <a:solidFill>
                  <a:srgbClr val="374151"/>
                </a:solidFill>
                <a:effectLst/>
                <a:latin typeface="Söhne"/>
              </a:rPr>
              <a:t> Visual summary of central tendency and variability in </a:t>
            </a:r>
            <a:r>
              <a:rPr lang="en-US" sz="1400" i="0" dirty="0">
                <a:solidFill>
                  <a:srgbClr val="374151"/>
                </a:solidFill>
                <a:effectLst/>
                <a:latin typeface="Söhne"/>
              </a:rPr>
              <a:t>weather</a:t>
            </a:r>
            <a:r>
              <a:rPr lang="en-US" sz="1400" b="1" i="0" dirty="0">
                <a:solidFill>
                  <a:srgbClr val="374151"/>
                </a:solidFill>
                <a:effectLst/>
                <a:latin typeface="Söhne"/>
              </a:rPr>
              <a:t> </a:t>
            </a:r>
            <a:r>
              <a:rPr lang="en-US" sz="1400" b="0" i="0" dirty="0">
                <a:solidFill>
                  <a:srgbClr val="374151"/>
                </a:solidFill>
                <a:effectLst/>
                <a:latin typeface="Söhne"/>
              </a:rPr>
              <a:t>values, indicating consistent data distribution.</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weather_description</a:t>
            </a:r>
            <a:r>
              <a:rPr lang="en-US" sz="1400" b="1" i="0" dirty="0">
                <a:solidFill>
                  <a:srgbClr val="374151"/>
                </a:solidFill>
                <a:effectLst/>
                <a:latin typeface="Söhne"/>
              </a:rPr>
              <a:t> :</a:t>
            </a:r>
            <a:r>
              <a:rPr lang="en-US" sz="1400" b="0" i="0" dirty="0">
                <a:solidFill>
                  <a:srgbClr val="374151"/>
                </a:solidFill>
                <a:effectLst/>
                <a:latin typeface="Söhne"/>
              </a:rPr>
              <a:t> Exploratory analysis using </a:t>
            </a:r>
            <a:r>
              <a:rPr lang="en-US" sz="1400" dirty="0">
                <a:solidFill>
                  <a:srgbClr val="374151"/>
                </a:solidFill>
                <a:latin typeface="Söhne"/>
              </a:rPr>
              <a:t>count plot</a:t>
            </a:r>
            <a:r>
              <a:rPr lang="en-US" sz="1400" b="0" i="0" dirty="0">
                <a:solidFill>
                  <a:srgbClr val="374151"/>
                </a:solidFill>
                <a:effectLst/>
                <a:latin typeface="Söhne"/>
              </a:rPr>
              <a:t> to identify potential correlations or patterns.</a:t>
            </a:r>
          </a:p>
          <a:p>
            <a:pPr algn="l">
              <a:buFont typeface="Wingdings" panose="05000000000000000000" pitchFamily="2" charset="2"/>
              <a:buChar char="ü"/>
            </a:pPr>
            <a:r>
              <a:rPr lang="en-US" sz="1400" b="1" i="0" dirty="0">
                <a:solidFill>
                  <a:srgbClr val="374151"/>
                </a:solidFill>
                <a:effectLst/>
                <a:latin typeface="Söhne"/>
              </a:rPr>
              <a:t>EDA for MONTH: </a:t>
            </a:r>
            <a:r>
              <a:rPr lang="en-US" sz="1400" i="0" dirty="0">
                <a:solidFill>
                  <a:srgbClr val="374151"/>
                </a:solidFill>
                <a:effectLst/>
                <a:latin typeface="Söhne"/>
              </a:rPr>
              <a:t>A graphical representation of the central tendency and variability in month readings, suggesting a consistent data distribution.</a:t>
            </a:r>
          </a:p>
          <a:p>
            <a:pPr algn="l">
              <a:buFont typeface="Wingdings" panose="05000000000000000000" pitchFamily="2" charset="2"/>
              <a:buChar char="ü"/>
            </a:pPr>
            <a:r>
              <a:rPr lang="en-US" sz="1400" b="1" i="0" dirty="0">
                <a:solidFill>
                  <a:srgbClr val="374151"/>
                </a:solidFill>
                <a:effectLst/>
                <a:latin typeface="Söhne"/>
              </a:rPr>
              <a:t>EDA for DAY_OF_WEEK: </a:t>
            </a:r>
            <a:r>
              <a:rPr lang="en-US" sz="1400" i="0" dirty="0">
                <a:solidFill>
                  <a:srgbClr val="374151"/>
                </a:solidFill>
                <a:effectLst/>
                <a:latin typeface="Söhne"/>
              </a:rPr>
              <a:t>A visual representation of the central tendency and fluctuation in day of week readings, suggesting a consistent data distribution.</a:t>
            </a:r>
          </a:p>
          <a:p>
            <a:pPr algn="l">
              <a:buFont typeface="Wingdings" panose="05000000000000000000" pitchFamily="2" charset="2"/>
              <a:buChar char="ü"/>
            </a:pPr>
            <a:r>
              <a:rPr lang="en-US" sz="1400" b="1" i="0" dirty="0">
                <a:solidFill>
                  <a:srgbClr val="374151"/>
                </a:solidFill>
                <a:effectLst/>
                <a:latin typeface="Söhne"/>
              </a:rPr>
              <a:t>EDA for Year: </a:t>
            </a:r>
            <a:r>
              <a:rPr lang="en-US" sz="1400" i="0" dirty="0">
                <a:solidFill>
                  <a:srgbClr val="374151"/>
                </a:solidFill>
                <a:effectLst/>
                <a:latin typeface="Söhne"/>
              </a:rPr>
              <a:t>Count plot is used in exploratory analysis to identify potential correlations or trends.</a:t>
            </a:r>
            <a:endParaRPr lang="en-IN" sz="1400" dirty="0"/>
          </a:p>
        </p:txBody>
      </p:sp>
      <p:sp>
        <p:nvSpPr>
          <p:cNvPr id="5" name="Rectangle 2">
            <a:extLst>
              <a:ext uri="{FF2B5EF4-FFF2-40B4-BE49-F238E27FC236}">
                <a16:creationId xmlns:a16="http://schemas.microsoft.com/office/drawing/2014/main" id="{CC9E29B0-2825-9FAF-E857-3648D7ECAAA6}"/>
              </a:ext>
            </a:extLst>
          </p:cNvPr>
          <p:cNvSpPr>
            <a:spLocks noChangeArrowheads="1"/>
          </p:cNvSpPr>
          <p:nvPr/>
        </p:nvSpPr>
        <p:spPr bwMode="auto">
          <a:xfrm>
            <a:off x="0" y="151656"/>
            <a:ext cx="3526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4188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EDA Outcomes</a:t>
            </a:r>
            <a:endParaRPr lang="en-IN" dirty="0"/>
          </a:p>
        </p:txBody>
      </p:sp>
      <p:pic>
        <p:nvPicPr>
          <p:cNvPr id="6" name="Picture 5">
            <a:extLst>
              <a:ext uri="{FF2B5EF4-FFF2-40B4-BE49-F238E27FC236}">
                <a16:creationId xmlns:a16="http://schemas.microsoft.com/office/drawing/2014/main" id="{8FB868E1-DCE0-632B-8CBA-D2AD05CE0463}"/>
              </a:ext>
            </a:extLst>
          </p:cNvPr>
          <p:cNvPicPr>
            <a:picLocks noChangeAspect="1"/>
          </p:cNvPicPr>
          <p:nvPr/>
        </p:nvPicPr>
        <p:blipFill>
          <a:blip r:embed="rId2"/>
          <a:stretch>
            <a:fillRect/>
          </a:stretch>
        </p:blipFill>
        <p:spPr>
          <a:xfrm>
            <a:off x="0" y="1907736"/>
            <a:ext cx="7315200" cy="4676775"/>
          </a:xfrm>
          <a:prstGeom prst="rect">
            <a:avLst/>
          </a:prstGeom>
        </p:spPr>
      </p:pic>
      <p:pic>
        <p:nvPicPr>
          <p:cNvPr id="10" name="Picture 9">
            <a:extLst>
              <a:ext uri="{FF2B5EF4-FFF2-40B4-BE49-F238E27FC236}">
                <a16:creationId xmlns:a16="http://schemas.microsoft.com/office/drawing/2014/main" id="{F590DE6F-4968-40FA-2C87-D46A83688502}"/>
              </a:ext>
            </a:extLst>
          </p:cNvPr>
          <p:cNvPicPr>
            <a:picLocks noChangeAspect="1"/>
          </p:cNvPicPr>
          <p:nvPr/>
        </p:nvPicPr>
        <p:blipFill>
          <a:blip r:embed="rId3"/>
          <a:stretch>
            <a:fillRect/>
          </a:stretch>
        </p:blipFill>
        <p:spPr>
          <a:xfrm>
            <a:off x="5457825" y="1907737"/>
            <a:ext cx="6734175" cy="4775166"/>
          </a:xfrm>
          <a:prstGeom prst="rect">
            <a:avLst/>
          </a:prstGeom>
        </p:spPr>
      </p:pic>
    </p:spTree>
    <p:extLst>
      <p:ext uri="{BB962C8B-B14F-4D97-AF65-F5344CB8AC3E}">
        <p14:creationId xmlns:p14="http://schemas.microsoft.com/office/powerpoint/2010/main" val="71432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EDA Outcomes</a:t>
            </a:r>
            <a:endParaRPr lang="en-IN" dirty="0"/>
          </a:p>
        </p:txBody>
      </p:sp>
      <p:pic>
        <p:nvPicPr>
          <p:cNvPr id="1028" name="Picture 4">
            <a:extLst>
              <a:ext uri="{FF2B5EF4-FFF2-40B4-BE49-F238E27FC236}">
                <a16:creationId xmlns:a16="http://schemas.microsoft.com/office/drawing/2014/main" id="{27B5A0EF-B914-E034-3C5C-7DD89813B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70" y="2857680"/>
            <a:ext cx="4762500" cy="36014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F128180-0AEB-2E7B-93EB-1E83CE24F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1099" y="2724150"/>
            <a:ext cx="47625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6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EDA Outcomes</a:t>
            </a:r>
            <a:endParaRPr lang="en-IN" dirty="0"/>
          </a:p>
        </p:txBody>
      </p:sp>
      <p:pic>
        <p:nvPicPr>
          <p:cNvPr id="2050" name="Picture 2">
            <a:extLst>
              <a:ext uri="{FF2B5EF4-FFF2-40B4-BE49-F238E27FC236}">
                <a16:creationId xmlns:a16="http://schemas.microsoft.com/office/drawing/2014/main" id="{451C40C2-78F8-9A35-BEC4-F75A09B1A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70" y="2277691"/>
            <a:ext cx="4838700" cy="45803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4F7B926-AE6D-5B94-1BA7-888D0D0B2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03442"/>
            <a:ext cx="49530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3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EDA Outcomes</a:t>
            </a:r>
            <a:endParaRPr lang="en-IN" dirty="0"/>
          </a:p>
        </p:txBody>
      </p:sp>
      <p:pic>
        <p:nvPicPr>
          <p:cNvPr id="3074" name="Picture 2">
            <a:extLst>
              <a:ext uri="{FF2B5EF4-FFF2-40B4-BE49-F238E27FC236}">
                <a16:creationId xmlns:a16="http://schemas.microsoft.com/office/drawing/2014/main" id="{E9B5299D-1E33-EC4F-455E-4D4D3894E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527" y="2446657"/>
            <a:ext cx="4829175" cy="393382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7B76E3E9-F5E9-8502-3567-8982AC692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66" y="2570481"/>
            <a:ext cx="49720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778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98D7-D410-6745-97E4-82C7CC7BCE32}"/>
              </a:ext>
            </a:extLst>
          </p:cNvPr>
          <p:cNvSpPr>
            <a:spLocks noGrp="1"/>
          </p:cNvSpPr>
          <p:nvPr>
            <p:ph type="title"/>
          </p:nvPr>
        </p:nvSpPr>
        <p:spPr/>
        <p:txBody>
          <a:bodyPr/>
          <a:lstStyle/>
          <a:p>
            <a:r>
              <a:rPr lang="en-US" dirty="0"/>
              <a:t>Heatmap of the correlation matrix</a:t>
            </a:r>
          </a:p>
        </p:txBody>
      </p:sp>
      <p:pic>
        <p:nvPicPr>
          <p:cNvPr id="1026" name="Picture 2">
            <a:extLst>
              <a:ext uri="{FF2B5EF4-FFF2-40B4-BE49-F238E27FC236}">
                <a16:creationId xmlns:a16="http://schemas.microsoft.com/office/drawing/2014/main" id="{0E3A5BD3-FB0F-1B82-AB7E-BC91CB868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41" y="2295728"/>
            <a:ext cx="11190051" cy="456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81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A35A8-5315-4D48-AA13-4196B42200BD}"/>
              </a:ext>
            </a:extLst>
          </p:cNvPr>
          <p:cNvSpPr>
            <a:spLocks noGrp="1"/>
          </p:cNvSpPr>
          <p:nvPr>
            <p:ph type="title"/>
          </p:nvPr>
        </p:nvSpPr>
        <p:spPr/>
        <p:txBody>
          <a:bodyPr/>
          <a:lstStyle/>
          <a:p>
            <a:r>
              <a:rPr lang="en-US" dirty="0"/>
              <a:t>Lasso Regression On </a:t>
            </a:r>
            <a:r>
              <a:rPr lang="en-US" dirty="0" err="1"/>
              <a:t>traffic_volume</a:t>
            </a:r>
            <a:endParaRPr lang="en-US" dirty="0"/>
          </a:p>
        </p:txBody>
      </p:sp>
      <p:pic>
        <p:nvPicPr>
          <p:cNvPr id="4" name="Picture 3">
            <a:extLst>
              <a:ext uri="{FF2B5EF4-FFF2-40B4-BE49-F238E27FC236}">
                <a16:creationId xmlns:a16="http://schemas.microsoft.com/office/drawing/2014/main" id="{531B6658-7E04-0587-E381-1E04D7A10990}"/>
              </a:ext>
            </a:extLst>
          </p:cNvPr>
          <p:cNvPicPr>
            <a:picLocks noChangeAspect="1"/>
          </p:cNvPicPr>
          <p:nvPr/>
        </p:nvPicPr>
        <p:blipFill>
          <a:blip r:embed="rId2"/>
          <a:stretch>
            <a:fillRect/>
          </a:stretch>
        </p:blipFill>
        <p:spPr>
          <a:xfrm>
            <a:off x="1603139" y="2834903"/>
            <a:ext cx="8810625" cy="3133725"/>
          </a:xfrm>
          <a:prstGeom prst="rect">
            <a:avLst/>
          </a:prstGeom>
        </p:spPr>
      </p:pic>
    </p:spTree>
    <p:extLst>
      <p:ext uri="{BB962C8B-B14F-4D97-AF65-F5344CB8AC3E}">
        <p14:creationId xmlns:p14="http://schemas.microsoft.com/office/powerpoint/2010/main" val="1129173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55DC-13D2-BF1B-9DB2-B1C42DA71B47}"/>
              </a:ext>
            </a:extLst>
          </p:cNvPr>
          <p:cNvSpPr>
            <a:spLocks noGrp="1"/>
          </p:cNvSpPr>
          <p:nvPr>
            <p:ph type="title"/>
          </p:nvPr>
        </p:nvSpPr>
        <p:spPr>
          <a:xfrm>
            <a:off x="1154954" y="973668"/>
            <a:ext cx="9049361" cy="706964"/>
          </a:xfrm>
        </p:spPr>
        <p:txBody>
          <a:bodyPr/>
          <a:lstStyle/>
          <a:p>
            <a:r>
              <a:rPr lang="en-US" dirty="0"/>
              <a:t>SVM Regression On </a:t>
            </a:r>
            <a:r>
              <a:rPr lang="en-US" dirty="0" err="1"/>
              <a:t>vehicleCount</a:t>
            </a:r>
            <a:endParaRPr lang="en-US" dirty="0"/>
          </a:p>
        </p:txBody>
      </p:sp>
      <p:pic>
        <p:nvPicPr>
          <p:cNvPr id="4" name="Picture 3">
            <a:extLst>
              <a:ext uri="{FF2B5EF4-FFF2-40B4-BE49-F238E27FC236}">
                <a16:creationId xmlns:a16="http://schemas.microsoft.com/office/drawing/2014/main" id="{B918E39B-7660-4C42-0C60-10C84B2D82E9}"/>
              </a:ext>
            </a:extLst>
          </p:cNvPr>
          <p:cNvPicPr>
            <a:picLocks noChangeAspect="1"/>
          </p:cNvPicPr>
          <p:nvPr/>
        </p:nvPicPr>
        <p:blipFill>
          <a:blip r:embed="rId2"/>
          <a:stretch>
            <a:fillRect/>
          </a:stretch>
        </p:blipFill>
        <p:spPr>
          <a:xfrm>
            <a:off x="1327015" y="2874432"/>
            <a:ext cx="8877300" cy="3009900"/>
          </a:xfrm>
          <a:prstGeom prst="rect">
            <a:avLst/>
          </a:prstGeom>
        </p:spPr>
      </p:pic>
    </p:spTree>
    <p:extLst>
      <p:ext uri="{BB962C8B-B14F-4D97-AF65-F5344CB8AC3E}">
        <p14:creationId xmlns:p14="http://schemas.microsoft.com/office/powerpoint/2010/main" val="2662280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A3CF-270E-9212-D8B9-09D30C86528F}"/>
              </a:ext>
            </a:extLst>
          </p:cNvPr>
          <p:cNvSpPr>
            <a:spLocks noGrp="1"/>
          </p:cNvSpPr>
          <p:nvPr>
            <p:ph type="title"/>
          </p:nvPr>
        </p:nvSpPr>
        <p:spPr>
          <a:xfrm>
            <a:off x="428018" y="973668"/>
            <a:ext cx="11186808" cy="706964"/>
          </a:xfrm>
        </p:spPr>
        <p:txBody>
          <a:bodyPr/>
          <a:lstStyle/>
          <a:p>
            <a:r>
              <a:rPr lang="en-US" dirty="0"/>
              <a:t>KNN Regression On Total Passing Vehicle Volume</a:t>
            </a:r>
          </a:p>
        </p:txBody>
      </p:sp>
      <p:pic>
        <p:nvPicPr>
          <p:cNvPr id="4" name="Picture 3">
            <a:extLst>
              <a:ext uri="{FF2B5EF4-FFF2-40B4-BE49-F238E27FC236}">
                <a16:creationId xmlns:a16="http://schemas.microsoft.com/office/drawing/2014/main" id="{6FF30FAE-7C6C-2ED2-8BAC-C5A49FE11398}"/>
              </a:ext>
            </a:extLst>
          </p:cNvPr>
          <p:cNvPicPr>
            <a:picLocks noChangeAspect="1"/>
          </p:cNvPicPr>
          <p:nvPr/>
        </p:nvPicPr>
        <p:blipFill>
          <a:blip r:embed="rId2"/>
          <a:stretch>
            <a:fillRect/>
          </a:stretch>
        </p:blipFill>
        <p:spPr>
          <a:xfrm>
            <a:off x="1358947" y="2769657"/>
            <a:ext cx="8353425" cy="3114675"/>
          </a:xfrm>
          <a:prstGeom prst="rect">
            <a:avLst/>
          </a:prstGeom>
        </p:spPr>
      </p:pic>
    </p:spTree>
    <p:extLst>
      <p:ext uri="{BB962C8B-B14F-4D97-AF65-F5344CB8AC3E}">
        <p14:creationId xmlns:p14="http://schemas.microsoft.com/office/powerpoint/2010/main" val="161285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0F7D-3BA5-4F64-633C-CADE8411DE2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2F12DA8-E88F-22E1-FC42-FF1130A23551}"/>
              </a:ext>
            </a:extLst>
          </p:cNvPr>
          <p:cNvSpPr>
            <a:spLocks noGrp="1"/>
          </p:cNvSpPr>
          <p:nvPr>
            <p:ph idx="1"/>
          </p:nvPr>
        </p:nvSpPr>
        <p:spPr/>
        <p:txBody>
          <a:bodyPr>
            <a:normAutofit/>
          </a:bodyPr>
          <a:lstStyle/>
          <a:p>
            <a:r>
              <a:rPr lang="en-US" b="0" i="0" dirty="0">
                <a:solidFill>
                  <a:srgbClr val="374151"/>
                </a:solidFill>
                <a:effectLst/>
                <a:latin typeface="Söhne"/>
              </a:rPr>
              <a:t>In the realm of modern urban development, the concept of Smart Cities has emerged as a transformative force, promising enhanced sustainability, mobility, and quality of life. At the forefront of this urban evolution is the "Smart City Traffic Prediction" project, which seeks to address the critical challenge of managing traffic and congestion within urban environments. Leveraging advanced data analytics and predictive modeling, this initiative aims to create a cutting-edge Smart City Traffic Management .This system is designed to provide real-time traffic updates, congestion alerts, and optimized routes to commuters, offering an innovative solution for urban mobility. As the project unfolds, these insights will serve as a foundation for building a more efficient and sustainable urban future.</a:t>
            </a:r>
            <a:endParaRPr lang="en-IN" dirty="0"/>
          </a:p>
        </p:txBody>
      </p:sp>
    </p:spTree>
    <p:extLst>
      <p:ext uri="{BB962C8B-B14F-4D97-AF65-F5344CB8AC3E}">
        <p14:creationId xmlns:p14="http://schemas.microsoft.com/office/powerpoint/2010/main" val="1136208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2FB4-4AE8-62A8-C94E-8D3DF93C07C6}"/>
              </a:ext>
            </a:extLst>
          </p:cNvPr>
          <p:cNvSpPr>
            <a:spLocks noGrp="1"/>
          </p:cNvSpPr>
          <p:nvPr>
            <p:ph type="title"/>
          </p:nvPr>
        </p:nvSpPr>
        <p:spPr>
          <a:xfrm>
            <a:off x="707481" y="836882"/>
            <a:ext cx="10063571" cy="706964"/>
          </a:xfrm>
        </p:spPr>
        <p:txBody>
          <a:bodyPr/>
          <a:lstStyle/>
          <a:p>
            <a:r>
              <a:rPr lang="en-US" dirty="0"/>
              <a:t>Clustering on </a:t>
            </a:r>
            <a:r>
              <a:rPr lang="en-US" dirty="0" err="1"/>
              <a:t>traffic_volume</a:t>
            </a:r>
            <a:r>
              <a:rPr lang="en-US" dirty="0"/>
              <a:t>, </a:t>
            </a:r>
            <a:r>
              <a:rPr lang="en-US" dirty="0" err="1"/>
              <a:t>vehicleCount,Total</a:t>
            </a:r>
            <a:r>
              <a:rPr lang="en-US" dirty="0"/>
              <a:t> Passing Vehicle Volume</a:t>
            </a:r>
          </a:p>
        </p:txBody>
      </p:sp>
      <p:pic>
        <p:nvPicPr>
          <p:cNvPr id="1026" name="Picture 2">
            <a:extLst>
              <a:ext uri="{FF2B5EF4-FFF2-40B4-BE49-F238E27FC236}">
                <a16:creationId xmlns:a16="http://schemas.microsoft.com/office/drawing/2014/main" id="{1AD442A9-4ED9-5D4C-440C-6E09C4557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127" y="2500313"/>
            <a:ext cx="4829175" cy="3686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14FDA4F-9A39-53A7-7BD7-1BBF53604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598" y="2196932"/>
            <a:ext cx="4486275"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33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1CBD-6CF2-5763-CDC5-B1C1FAE79019}"/>
              </a:ext>
            </a:extLst>
          </p:cNvPr>
          <p:cNvSpPr>
            <a:spLocks noGrp="1"/>
          </p:cNvSpPr>
          <p:nvPr>
            <p:ph type="title"/>
          </p:nvPr>
        </p:nvSpPr>
        <p:spPr>
          <a:xfrm>
            <a:off x="1154954" y="973668"/>
            <a:ext cx="9419012" cy="706964"/>
          </a:xfrm>
        </p:spPr>
        <p:txBody>
          <a:bodyPr/>
          <a:lstStyle/>
          <a:p>
            <a:r>
              <a:rPr lang="en-US" dirty="0"/>
              <a:t>Linear regression model on </a:t>
            </a:r>
            <a:r>
              <a:rPr lang="en-US" dirty="0" err="1"/>
              <a:t>vehicleCount</a:t>
            </a:r>
            <a:endParaRPr lang="en-US" dirty="0"/>
          </a:p>
        </p:txBody>
      </p:sp>
      <p:pic>
        <p:nvPicPr>
          <p:cNvPr id="4" name="Picture 3">
            <a:extLst>
              <a:ext uri="{FF2B5EF4-FFF2-40B4-BE49-F238E27FC236}">
                <a16:creationId xmlns:a16="http://schemas.microsoft.com/office/drawing/2014/main" id="{E1E6BF1A-E656-180F-C8EE-994DF2E43DAD}"/>
              </a:ext>
            </a:extLst>
          </p:cNvPr>
          <p:cNvPicPr>
            <a:picLocks noChangeAspect="1"/>
          </p:cNvPicPr>
          <p:nvPr/>
        </p:nvPicPr>
        <p:blipFill>
          <a:blip r:embed="rId2"/>
          <a:stretch>
            <a:fillRect/>
          </a:stretch>
        </p:blipFill>
        <p:spPr>
          <a:xfrm>
            <a:off x="186650" y="2422187"/>
            <a:ext cx="6554618" cy="4232849"/>
          </a:xfrm>
          <a:prstGeom prst="rect">
            <a:avLst/>
          </a:prstGeom>
        </p:spPr>
      </p:pic>
      <p:pic>
        <p:nvPicPr>
          <p:cNvPr id="2050" name="Picture 2">
            <a:extLst>
              <a:ext uri="{FF2B5EF4-FFF2-40B4-BE49-F238E27FC236}">
                <a16:creationId xmlns:a16="http://schemas.microsoft.com/office/drawing/2014/main" id="{18643510-E338-E42E-9898-A382D38F1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193" y="2931876"/>
            <a:ext cx="37909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465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623B-58B3-4B1A-2841-C0018FB3D2CE}"/>
              </a:ext>
            </a:extLst>
          </p:cNvPr>
          <p:cNvSpPr>
            <a:spLocks noGrp="1"/>
          </p:cNvSpPr>
          <p:nvPr>
            <p:ph type="title"/>
          </p:nvPr>
        </p:nvSpPr>
        <p:spPr>
          <a:xfrm>
            <a:off x="415653" y="925029"/>
            <a:ext cx="11841805" cy="706964"/>
          </a:xfrm>
        </p:spPr>
        <p:txBody>
          <a:bodyPr/>
          <a:lstStyle/>
          <a:p>
            <a:r>
              <a:rPr lang="en-US" dirty="0"/>
              <a:t>Random Forest Regressor model On </a:t>
            </a:r>
            <a:r>
              <a:rPr lang="en-US" dirty="0" err="1"/>
              <a:t>traffic_volume</a:t>
            </a:r>
            <a:endParaRPr lang="en-US" dirty="0"/>
          </a:p>
        </p:txBody>
      </p:sp>
      <p:pic>
        <p:nvPicPr>
          <p:cNvPr id="4" name="Picture 3">
            <a:extLst>
              <a:ext uri="{FF2B5EF4-FFF2-40B4-BE49-F238E27FC236}">
                <a16:creationId xmlns:a16="http://schemas.microsoft.com/office/drawing/2014/main" id="{D5BC8231-854E-8412-A8C9-5539563E9F5C}"/>
              </a:ext>
            </a:extLst>
          </p:cNvPr>
          <p:cNvPicPr>
            <a:picLocks noChangeAspect="1"/>
          </p:cNvPicPr>
          <p:nvPr/>
        </p:nvPicPr>
        <p:blipFill>
          <a:blip r:embed="rId2"/>
          <a:stretch>
            <a:fillRect/>
          </a:stretch>
        </p:blipFill>
        <p:spPr>
          <a:xfrm>
            <a:off x="304496" y="2446810"/>
            <a:ext cx="7235453" cy="4143375"/>
          </a:xfrm>
          <a:prstGeom prst="rect">
            <a:avLst/>
          </a:prstGeom>
        </p:spPr>
      </p:pic>
      <p:pic>
        <p:nvPicPr>
          <p:cNvPr id="3076" name="Picture 4">
            <a:extLst>
              <a:ext uri="{FF2B5EF4-FFF2-40B4-BE49-F238E27FC236}">
                <a16:creationId xmlns:a16="http://schemas.microsoft.com/office/drawing/2014/main" id="{B338273E-0586-0A82-D5FD-3391F8458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2210" y="3063301"/>
            <a:ext cx="379095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851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B53B-6F15-7477-CFAC-D73B3786DB10}"/>
              </a:ext>
            </a:extLst>
          </p:cNvPr>
          <p:cNvSpPr>
            <a:spLocks noGrp="1"/>
          </p:cNvSpPr>
          <p:nvPr>
            <p:ph type="title"/>
          </p:nvPr>
        </p:nvSpPr>
        <p:spPr>
          <a:xfrm>
            <a:off x="447472" y="643647"/>
            <a:ext cx="11215992" cy="842432"/>
          </a:xfrm>
        </p:spPr>
        <p:txBody>
          <a:bodyPr/>
          <a:lstStyle/>
          <a:p>
            <a:r>
              <a:rPr lang="en-US" dirty="0"/>
              <a:t>Support Vector Regression Model On Traffic Volume</a:t>
            </a:r>
          </a:p>
        </p:txBody>
      </p:sp>
      <p:pic>
        <p:nvPicPr>
          <p:cNvPr id="5" name="Picture 4">
            <a:extLst>
              <a:ext uri="{FF2B5EF4-FFF2-40B4-BE49-F238E27FC236}">
                <a16:creationId xmlns:a16="http://schemas.microsoft.com/office/drawing/2014/main" id="{0BC2F95E-C3B4-2850-052B-A11B4B80F883}"/>
              </a:ext>
            </a:extLst>
          </p:cNvPr>
          <p:cNvPicPr>
            <a:picLocks noChangeAspect="1"/>
          </p:cNvPicPr>
          <p:nvPr/>
        </p:nvPicPr>
        <p:blipFill>
          <a:blip r:embed="rId2"/>
          <a:stretch>
            <a:fillRect/>
          </a:stretch>
        </p:blipFill>
        <p:spPr>
          <a:xfrm>
            <a:off x="77821" y="2295728"/>
            <a:ext cx="7986409" cy="4562272"/>
          </a:xfrm>
          <a:prstGeom prst="rect">
            <a:avLst/>
          </a:prstGeom>
        </p:spPr>
      </p:pic>
      <p:pic>
        <p:nvPicPr>
          <p:cNvPr id="6148" name="Picture 4">
            <a:extLst>
              <a:ext uri="{FF2B5EF4-FFF2-40B4-BE49-F238E27FC236}">
                <a16:creationId xmlns:a16="http://schemas.microsoft.com/office/drawing/2014/main" id="{3AB6CC43-A04A-F52D-2AA0-FD7444936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230" y="2839566"/>
            <a:ext cx="379095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820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E90C-B7A1-7241-ABCD-4AD592667110}"/>
              </a:ext>
            </a:extLst>
          </p:cNvPr>
          <p:cNvSpPr>
            <a:spLocks noGrp="1"/>
          </p:cNvSpPr>
          <p:nvPr>
            <p:ph type="title"/>
          </p:nvPr>
        </p:nvSpPr>
        <p:spPr>
          <a:xfrm>
            <a:off x="408563" y="662383"/>
            <a:ext cx="11128442" cy="706964"/>
          </a:xfrm>
        </p:spPr>
        <p:txBody>
          <a:bodyPr/>
          <a:lstStyle/>
          <a:p>
            <a:r>
              <a:rPr lang="en-US" dirty="0"/>
              <a:t>Decision Tree Regressor model on </a:t>
            </a:r>
            <a:r>
              <a:rPr lang="en-US" dirty="0" err="1"/>
              <a:t>traffic_volume</a:t>
            </a:r>
            <a:endParaRPr lang="en-US" dirty="0"/>
          </a:p>
        </p:txBody>
      </p:sp>
      <p:pic>
        <p:nvPicPr>
          <p:cNvPr id="4098" name="Picture 2">
            <a:extLst>
              <a:ext uri="{FF2B5EF4-FFF2-40B4-BE49-F238E27FC236}">
                <a16:creationId xmlns:a16="http://schemas.microsoft.com/office/drawing/2014/main" id="{2C1988F3-50D9-073E-B3D8-5C28BD343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25" y="2839565"/>
            <a:ext cx="379095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15123D1-B766-F611-DCF0-134E07C4B7DE}"/>
              </a:ext>
            </a:extLst>
          </p:cNvPr>
          <p:cNvPicPr>
            <a:picLocks noChangeAspect="1"/>
          </p:cNvPicPr>
          <p:nvPr/>
        </p:nvPicPr>
        <p:blipFill>
          <a:blip r:embed="rId3"/>
          <a:stretch>
            <a:fillRect/>
          </a:stretch>
        </p:blipFill>
        <p:spPr>
          <a:xfrm>
            <a:off x="161925" y="2334841"/>
            <a:ext cx="7153275" cy="4133850"/>
          </a:xfrm>
          <a:prstGeom prst="rect">
            <a:avLst/>
          </a:prstGeom>
        </p:spPr>
      </p:pic>
    </p:spTree>
    <p:extLst>
      <p:ext uri="{BB962C8B-B14F-4D97-AF65-F5344CB8AC3E}">
        <p14:creationId xmlns:p14="http://schemas.microsoft.com/office/powerpoint/2010/main" val="478838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4E20-589E-3755-7003-9C47BD06F2CE}"/>
              </a:ext>
            </a:extLst>
          </p:cNvPr>
          <p:cNvSpPr>
            <a:spLocks noGrp="1"/>
          </p:cNvSpPr>
          <p:nvPr>
            <p:ph type="title"/>
          </p:nvPr>
        </p:nvSpPr>
        <p:spPr/>
        <p:txBody>
          <a:bodyPr/>
          <a:lstStyle/>
          <a:p>
            <a:r>
              <a:rPr lang="en-US" dirty="0"/>
              <a:t>Gradient Boosting Regressor model On Total Passing Vehicle Volume</a:t>
            </a:r>
          </a:p>
        </p:txBody>
      </p:sp>
      <p:pic>
        <p:nvPicPr>
          <p:cNvPr id="5" name="Picture 4">
            <a:extLst>
              <a:ext uri="{FF2B5EF4-FFF2-40B4-BE49-F238E27FC236}">
                <a16:creationId xmlns:a16="http://schemas.microsoft.com/office/drawing/2014/main" id="{38D3BD9A-367B-5A21-2B2D-D2B6919FCB23}"/>
              </a:ext>
            </a:extLst>
          </p:cNvPr>
          <p:cNvPicPr>
            <a:picLocks noChangeAspect="1"/>
          </p:cNvPicPr>
          <p:nvPr/>
        </p:nvPicPr>
        <p:blipFill>
          <a:blip r:embed="rId2"/>
          <a:stretch>
            <a:fillRect/>
          </a:stretch>
        </p:blipFill>
        <p:spPr>
          <a:xfrm>
            <a:off x="0" y="2219325"/>
            <a:ext cx="7577847" cy="4638675"/>
          </a:xfrm>
          <a:prstGeom prst="rect">
            <a:avLst/>
          </a:prstGeom>
        </p:spPr>
      </p:pic>
      <p:pic>
        <p:nvPicPr>
          <p:cNvPr id="8196" name="Picture 4">
            <a:extLst>
              <a:ext uri="{FF2B5EF4-FFF2-40B4-BE49-F238E27FC236}">
                <a16:creationId xmlns:a16="http://schemas.microsoft.com/office/drawing/2014/main" id="{7050A5C9-60D6-7CCD-F50E-6D28D7BAE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531" y="2737323"/>
            <a:ext cx="38290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636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41EE-4A45-60E8-12F1-B6BCF2C03AF6}"/>
              </a:ext>
            </a:extLst>
          </p:cNvPr>
          <p:cNvSpPr>
            <a:spLocks noGrp="1"/>
          </p:cNvSpPr>
          <p:nvPr>
            <p:ph type="title"/>
          </p:nvPr>
        </p:nvSpPr>
        <p:spPr/>
        <p:txBody>
          <a:bodyPr/>
          <a:lstStyle/>
          <a:p>
            <a:r>
              <a:rPr lang="en-US" dirty="0"/>
              <a:t>Key Findings</a:t>
            </a:r>
            <a:endParaRPr lang="en-IN" dirty="0"/>
          </a:p>
        </p:txBody>
      </p:sp>
      <p:sp>
        <p:nvSpPr>
          <p:cNvPr id="3" name="Content Placeholder 2">
            <a:extLst>
              <a:ext uri="{FF2B5EF4-FFF2-40B4-BE49-F238E27FC236}">
                <a16:creationId xmlns:a16="http://schemas.microsoft.com/office/drawing/2014/main" id="{F894520D-FFF0-F71F-EF80-AE257C48C556}"/>
              </a:ext>
            </a:extLst>
          </p:cNvPr>
          <p:cNvSpPr>
            <a:spLocks noGrp="1"/>
          </p:cNvSpPr>
          <p:nvPr>
            <p:ph idx="1"/>
          </p:nvPr>
        </p:nvSpPr>
        <p:spPr/>
        <p:txBody>
          <a:bodyPr/>
          <a:lstStyle/>
          <a:p>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Based on the analysis of the dataset, several key findings can be observed. The time series plot for 'Date Time' allows us to track how the </a:t>
            </a:r>
            <a:r>
              <a:rPr lang="en-US" dirty="0">
                <a:latin typeface="Times New Roman" panose="02020603050405020304" pitchFamily="18" charset="0"/>
                <a:ea typeface="SimSun" panose="02010600030101010101" pitchFamily="2" charset="-122"/>
                <a:cs typeface="Times New Roman" panose="02020603050405020304" pitchFamily="18" charset="0"/>
              </a:rPr>
              <a:t>vehicle count</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 values change over time, revealing any significant trends or recurring patterns. The absence of extreme outliers in the boxplot for traffic volume. Additionally, the 'ID' column contains unique values for each record, indicating that each 'ID' is distinct. </a:t>
            </a:r>
            <a:endParaRPr lang="en-IN" dirty="0"/>
          </a:p>
        </p:txBody>
      </p:sp>
    </p:spTree>
    <p:extLst>
      <p:ext uri="{BB962C8B-B14F-4D97-AF65-F5344CB8AC3E}">
        <p14:creationId xmlns:p14="http://schemas.microsoft.com/office/powerpoint/2010/main" val="4122744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C434-0C56-099A-6128-D59BDF6E74B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47CBC2F-5DF3-A03C-6593-4F912F434703}"/>
              </a:ext>
            </a:extLst>
          </p:cNvPr>
          <p:cNvSpPr>
            <a:spLocks noGrp="1"/>
          </p:cNvSpPr>
          <p:nvPr>
            <p:ph idx="1"/>
          </p:nvPr>
        </p:nvSpPr>
        <p:spPr/>
        <p:txBody>
          <a:bodyPr/>
          <a:lstStyle/>
          <a:p>
            <a:r>
              <a:rPr lang="en-US" b="0" i="0" dirty="0">
                <a:solidFill>
                  <a:srgbClr val="374151"/>
                </a:solidFill>
                <a:effectLst/>
                <a:latin typeface="Söhne"/>
              </a:rPr>
              <a:t>In conclusion, the exploratory data analysis (EDA) for the Smart City Traffic Prediction. The time series plot for '</a:t>
            </a:r>
            <a:r>
              <a:rPr lang="en-US" b="0" i="0" dirty="0" err="1">
                <a:solidFill>
                  <a:srgbClr val="374151"/>
                </a:solidFill>
                <a:effectLst/>
                <a:latin typeface="Söhne"/>
              </a:rPr>
              <a:t>DateTime</a:t>
            </a:r>
            <a:r>
              <a:rPr lang="en-US" b="0" i="0" dirty="0">
                <a:solidFill>
                  <a:srgbClr val="374151"/>
                </a:solidFill>
                <a:effectLst/>
                <a:latin typeface="Söhne"/>
              </a:rPr>
              <a:t>' offers a glimpse into the temporal dynamics of traffic patterns. Additionally, the absence of extreme outliers in the boxplot indicates the relative consistency of data for each area. This EDA has laid a strong foundation for the project, offering a comprehensive overview of the dataset's attributes and enabling data-driven decision-making in the development of the Smart City Traffic Management System. As the project progresses, these insights will continue to inform the creation of a more efficient and sustainable urban future, aligned with the objectives of enhancing urban mobility, sustainability, data-driven decision-making, and economic benefits.</a:t>
            </a:r>
            <a:endParaRPr lang="en-IN" dirty="0"/>
          </a:p>
        </p:txBody>
      </p:sp>
    </p:spTree>
    <p:extLst>
      <p:ext uri="{BB962C8B-B14F-4D97-AF65-F5344CB8AC3E}">
        <p14:creationId xmlns:p14="http://schemas.microsoft.com/office/powerpoint/2010/main" val="3653166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45CE-B912-6AD6-4AC8-42AECB5DE4EE}"/>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F19FE333-E0BA-47E8-73E4-0FCCE745CCDE}"/>
              </a:ext>
            </a:extLst>
          </p:cNvPr>
          <p:cNvSpPr>
            <a:spLocks noGrp="1"/>
          </p:cNvSpPr>
          <p:nvPr>
            <p:ph idx="1"/>
          </p:nvPr>
        </p:nvSpPr>
        <p:spPr/>
        <p:txBody>
          <a:bodyPr>
            <a:normAutofit fontScale="85000" lnSpcReduction="10000"/>
          </a:bodyPr>
          <a:lstStyle/>
          <a:p>
            <a:pPr marL="0" marR="0" algn="l">
              <a:lnSpc>
                <a:spcPct val="200000"/>
              </a:lnSpc>
              <a:spcBef>
                <a:spcPts val="0"/>
              </a:spcBef>
              <a:spcAft>
                <a:spcPts val="0"/>
              </a:spcAft>
            </a:pP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Kothai</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G.,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Poovammal</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E., Dhiman, G., Ramana, K., Sharma, A.,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AlZain</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M. A., ... &amp;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Masud</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M. (2021). A new hybrid deep learning algorithm for prediction of wide traffic congestion in smart cities. Wireless Communications and Mobile Computing, 2021, 1-13.</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l">
              <a:lnSpc>
                <a:spcPct val="200000"/>
              </a:lnSpc>
              <a:spcBef>
                <a:spcPts val="0"/>
              </a:spcBef>
              <a:spcAft>
                <a:spcPts val="0"/>
              </a:spcAft>
              <a:buNone/>
            </a:pPr>
            <a:r>
              <a:rPr lang="en-IN" sz="1800" b="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https://www.hindawi.com/journals/wcmc/2021/5583874/</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marR="0" algn="l">
              <a:lnSpc>
                <a:spcPct val="200000"/>
              </a:lnSpc>
              <a:spcBef>
                <a:spcPts val="0"/>
              </a:spcBef>
              <a:spcAft>
                <a:spcPts val="0"/>
              </a:spcAft>
            </a:pP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Zhang, F., Wu, T. Y., Wang, Y., Xiong, R., Ding, G., Mei, P., &amp; Liu, L. (2020). Application of quantum genetic optimization of LVQ neural network in smart city traffic network prediction. IEEE Access, 8, 104555-104564.</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IN" sz="1800" b="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https://ieeexplore.ieee.org/abstract/document/9107118/</a:t>
            </a:r>
            <a:endParaRPr lang="en-IN" sz="1800" b="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118006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106634-97A2-8F25-6239-6AC4271F192A}"/>
              </a:ext>
            </a:extLst>
          </p:cNvPr>
          <p:cNvSpPr>
            <a:spLocks noGrp="1"/>
          </p:cNvSpPr>
          <p:nvPr>
            <p:ph type="ctrTitle"/>
          </p:nvPr>
        </p:nvSpPr>
        <p:spPr>
          <a:xfrm>
            <a:off x="3980329" y="2572871"/>
            <a:ext cx="3666565" cy="1048064"/>
          </a:xfrm>
        </p:spPr>
        <p:txBody>
          <a:bodyPr/>
          <a:lstStyle/>
          <a:p>
            <a:r>
              <a:rPr lang="en-US" dirty="0"/>
              <a:t>Thank You</a:t>
            </a:r>
            <a:endParaRPr lang="en-IN" dirty="0"/>
          </a:p>
        </p:txBody>
      </p:sp>
    </p:spTree>
    <p:extLst>
      <p:ext uri="{BB962C8B-B14F-4D97-AF65-F5344CB8AC3E}">
        <p14:creationId xmlns:p14="http://schemas.microsoft.com/office/powerpoint/2010/main" val="374164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4ED1-403A-22D5-F6FC-72547B1E669A}"/>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7B78940-1060-7FAA-5CE7-77465506716F}"/>
              </a:ext>
            </a:extLst>
          </p:cNvPr>
          <p:cNvSpPr>
            <a:spLocks noGrp="1"/>
          </p:cNvSpPr>
          <p:nvPr>
            <p:ph idx="1"/>
          </p:nvPr>
        </p:nvSpPr>
        <p:spPr/>
        <p:txBody>
          <a:bodyPr/>
          <a:lstStyle/>
          <a:p>
            <a:r>
              <a:rPr lang="en-US" b="0" i="0" dirty="0">
                <a:solidFill>
                  <a:srgbClr val="374151"/>
                </a:solidFill>
                <a:effectLst/>
                <a:latin typeface="Söhne"/>
              </a:rPr>
              <a:t>The problem at hand revolves around the need to develop an advanced predictive model for the Smart City Traffic Prediction project. This model will harness data from Date Time and  traffic volume , vehicle Count , Total Passing Vehicle Volume columns to forecast traffic patterns and congestion levels within a smart city. The primary challenge lies in accurately predicting traffic dynamics, enabling proactive resource allocation, optimized traffic flow, and congestion reduction at specific. By doing so, this initiative aims to contribute to more efficient urban planning, real-time traffic management, and informed decision-making, ultimately advancing the broader goal of transforming cities into smart, data-driven, and eco-friendly urban spaces.</a:t>
            </a:r>
            <a:endParaRPr lang="en-IN" dirty="0"/>
          </a:p>
        </p:txBody>
      </p:sp>
    </p:spTree>
    <p:extLst>
      <p:ext uri="{BB962C8B-B14F-4D97-AF65-F5344CB8AC3E}">
        <p14:creationId xmlns:p14="http://schemas.microsoft.com/office/powerpoint/2010/main" val="318820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CAAC-47DE-87BD-E1B4-4860C919D398}"/>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E04CAD42-744B-8FA8-8687-826F873CF7E4}"/>
              </a:ext>
            </a:extLst>
          </p:cNvPr>
          <p:cNvSpPr>
            <a:spLocks noGrp="1"/>
          </p:cNvSpPr>
          <p:nvPr>
            <p:ph idx="1"/>
          </p:nvPr>
        </p:nvSpPr>
        <p:spPr>
          <a:xfrm>
            <a:off x="493060" y="2603500"/>
            <a:ext cx="6804212" cy="3416300"/>
          </a:xfrm>
        </p:spPr>
        <p:txBody>
          <a:bodyPr>
            <a:normAutofit fontScale="77500" lnSpcReduction="20000"/>
          </a:bodyPr>
          <a:lstStyle/>
          <a:p>
            <a:pPr marL="0" marR="0">
              <a:lnSpc>
                <a:spcPct val="200000"/>
              </a:lnSpc>
              <a:spcBef>
                <a:spcPts val="0"/>
              </a:spcBef>
              <a:spcAft>
                <a:spcPts val="0"/>
              </a:spcAft>
            </a:pP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DateTime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This column represents the date and time when a specific event or data point was recorded. The data type is typically a timestamp or datetime object. The values in this column represent the exact date and time, such as "2023-10-18 14:30:00."</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200000"/>
              </a:lnSpc>
              <a:spcBef>
                <a:spcPts val="0"/>
              </a:spcBef>
              <a:spcAft>
                <a:spcPts val="0"/>
              </a:spcAft>
            </a:pPr>
            <a:r>
              <a:rPr lang="en-US" sz="1200" b="0" i="0" dirty="0">
                <a:solidFill>
                  <a:srgbClr val="374151"/>
                </a:solidFill>
                <a:effectLst/>
                <a:latin typeface="Söhne"/>
              </a:rPr>
              <a:t>Traffic Volume:</a:t>
            </a:r>
          </a:p>
          <a:p>
            <a:pPr marL="0" marR="0" indent="0">
              <a:lnSpc>
                <a:spcPct val="200000"/>
              </a:lnSpc>
              <a:spcBef>
                <a:spcPts val="0"/>
              </a:spcBef>
              <a:spcAft>
                <a:spcPts val="0"/>
              </a:spcAft>
              <a:buNone/>
            </a:pPr>
            <a:r>
              <a:rPr lang="en-US" sz="1200" b="0" i="0" dirty="0">
                <a:solidFill>
                  <a:srgbClr val="374151"/>
                </a:solidFill>
                <a:effectLst/>
                <a:latin typeface="Söhne"/>
              </a:rPr>
              <a:t>The traffic volume column contains information about the number of vehicles passing through a particular area or road. It likely represents the total count of vehicles passing during a given period, such as daily or hourly traffic.</a:t>
            </a:r>
          </a:p>
          <a:p>
            <a:pPr marL="0" marR="0">
              <a:lnSpc>
                <a:spcPct val="200000"/>
              </a:lnSpc>
              <a:spcBef>
                <a:spcPts val="0"/>
              </a:spcBef>
              <a:spcAft>
                <a:spcPts val="0"/>
              </a:spcAft>
            </a:pPr>
            <a:r>
              <a:rPr lang="en-US" sz="1200" b="0" i="0" dirty="0">
                <a:solidFill>
                  <a:srgbClr val="374151"/>
                </a:solidFill>
                <a:effectLst/>
                <a:latin typeface="Söhne"/>
              </a:rPr>
              <a:t>Vehicle Count:</a:t>
            </a:r>
          </a:p>
          <a:p>
            <a:pPr marL="0" marR="0" indent="0">
              <a:lnSpc>
                <a:spcPct val="200000"/>
              </a:lnSpc>
              <a:spcBef>
                <a:spcPts val="0"/>
              </a:spcBef>
              <a:spcAft>
                <a:spcPts val="0"/>
              </a:spcAft>
              <a:buNone/>
            </a:pPr>
            <a:r>
              <a:rPr lang="en-US" sz="1200" b="0" i="0" dirty="0">
                <a:solidFill>
                  <a:srgbClr val="374151"/>
                </a:solidFill>
                <a:effectLst/>
                <a:latin typeface="Söhne"/>
              </a:rPr>
              <a:t>This column also represents the count of vehicles, potentially focusing on a specific type or category of vehicles. It could include various counts based on vehicle types, sizes, or classifications within the given traffic data.</a:t>
            </a:r>
          </a:p>
          <a:p>
            <a:pPr marL="0" marR="0">
              <a:lnSpc>
                <a:spcPct val="200000"/>
              </a:lnSpc>
              <a:spcBef>
                <a:spcPts val="0"/>
              </a:spcBef>
              <a:spcAft>
                <a:spcPts val="0"/>
              </a:spcAft>
            </a:pPr>
            <a:r>
              <a:rPr lang="en-US" sz="1200" b="0" i="0" dirty="0">
                <a:solidFill>
                  <a:srgbClr val="374151"/>
                </a:solidFill>
                <a:effectLst/>
                <a:latin typeface="Söhne"/>
              </a:rPr>
              <a:t>Total Passing Vehicle Volume:</a:t>
            </a:r>
          </a:p>
          <a:p>
            <a:pPr marL="0" marR="0" indent="0">
              <a:lnSpc>
                <a:spcPct val="200000"/>
              </a:lnSpc>
              <a:spcBef>
                <a:spcPts val="0"/>
              </a:spcBef>
              <a:spcAft>
                <a:spcPts val="0"/>
              </a:spcAft>
              <a:buNone/>
            </a:pPr>
            <a:r>
              <a:rPr lang="en-US" sz="1200" b="0" i="0" dirty="0">
                <a:solidFill>
                  <a:srgbClr val="374151"/>
                </a:solidFill>
                <a:effectLst/>
                <a:latin typeface="Söhne"/>
              </a:rPr>
              <a:t>This column appears to represent a cumulative or aggregated value, possibly derived from the traffic volume and vehicle count columns.</a:t>
            </a:r>
          </a:p>
          <a:p>
            <a:pPr marL="0" marR="0" indent="0">
              <a:lnSpc>
                <a:spcPct val="200000"/>
              </a:lnSpc>
              <a:spcBef>
                <a:spcPts val="0"/>
              </a:spcBef>
              <a:spcAft>
                <a:spcPts val="0"/>
              </a:spcAft>
              <a:buNone/>
            </a:pPr>
            <a:r>
              <a:rPr lang="en-US" sz="1200" b="0" i="0" dirty="0">
                <a:solidFill>
                  <a:srgbClr val="374151"/>
                </a:solidFill>
                <a:effectLst/>
                <a:latin typeface="Söhne"/>
              </a:rPr>
              <a:t>It might be calculated as the product or sum of traffic volume and vehicle count, indicating the overall volume or total count of passing vehicles.</a:t>
            </a:r>
            <a:endParaRPr lang="en-IN" sz="1200" dirty="0"/>
          </a:p>
        </p:txBody>
      </p:sp>
      <p:pic>
        <p:nvPicPr>
          <p:cNvPr id="5" name="Picture 4">
            <a:extLst>
              <a:ext uri="{FF2B5EF4-FFF2-40B4-BE49-F238E27FC236}">
                <a16:creationId xmlns:a16="http://schemas.microsoft.com/office/drawing/2014/main" id="{7C9F121B-42C2-CBD5-03B2-A4AE96F04FF8}"/>
              </a:ext>
            </a:extLst>
          </p:cNvPr>
          <p:cNvPicPr>
            <a:picLocks noChangeAspect="1"/>
          </p:cNvPicPr>
          <p:nvPr/>
        </p:nvPicPr>
        <p:blipFill>
          <a:blip r:embed="rId2"/>
          <a:stretch>
            <a:fillRect/>
          </a:stretch>
        </p:blipFill>
        <p:spPr>
          <a:xfrm>
            <a:off x="7548169" y="3318478"/>
            <a:ext cx="4150771" cy="2008929"/>
          </a:xfrm>
          <a:prstGeom prst="rect">
            <a:avLst/>
          </a:prstGeom>
          <a:ln w="19050">
            <a:solidFill>
              <a:schemeClr val="tx1"/>
            </a:solidFill>
          </a:ln>
        </p:spPr>
      </p:pic>
    </p:spTree>
    <p:extLst>
      <p:ext uri="{BB962C8B-B14F-4D97-AF65-F5344CB8AC3E}">
        <p14:creationId xmlns:p14="http://schemas.microsoft.com/office/powerpoint/2010/main" val="108368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4717-AC25-5056-1FAD-04003A4AB2BF}"/>
              </a:ext>
            </a:extLst>
          </p:cNvPr>
          <p:cNvSpPr>
            <a:spLocks noGrp="1"/>
          </p:cNvSpPr>
          <p:nvPr>
            <p:ph type="title"/>
          </p:nvPr>
        </p:nvSpPr>
        <p:spPr/>
        <p:txBody>
          <a:bodyPr/>
          <a:lstStyle/>
          <a:p>
            <a:r>
              <a:rPr lang="en-US" dirty="0"/>
              <a:t>Motive</a:t>
            </a:r>
            <a:endParaRPr lang="en-IN" dirty="0"/>
          </a:p>
        </p:txBody>
      </p:sp>
      <p:sp>
        <p:nvSpPr>
          <p:cNvPr id="3" name="Content Placeholder 2">
            <a:extLst>
              <a:ext uri="{FF2B5EF4-FFF2-40B4-BE49-F238E27FC236}">
                <a16:creationId xmlns:a16="http://schemas.microsoft.com/office/drawing/2014/main" id="{B55192A5-0E9B-8359-135F-9A304B71FDD5}"/>
              </a:ext>
            </a:extLst>
          </p:cNvPr>
          <p:cNvSpPr>
            <a:spLocks noGrp="1"/>
          </p:cNvSpPr>
          <p:nvPr>
            <p:ph idx="1"/>
          </p:nvPr>
        </p:nvSpPr>
        <p:spPr/>
        <p:txBody>
          <a:bodyPr>
            <a:normAutofit fontScale="92500" lnSpcReduction="20000"/>
          </a:bodyPr>
          <a:lstStyle/>
          <a:p>
            <a:pPr marL="0" indent="0" algn="l">
              <a:buNone/>
            </a:pPr>
            <a:r>
              <a:rPr lang="en-US" b="0" i="0" dirty="0">
                <a:solidFill>
                  <a:srgbClr val="374151"/>
                </a:solidFill>
                <a:effectLst/>
                <a:latin typeface="Söhne"/>
              </a:rPr>
              <a:t>The motive behind the Smart City Traffic Prediction project can be summarized in four key points:</a:t>
            </a:r>
          </a:p>
          <a:p>
            <a:pPr algn="l">
              <a:buFont typeface="Wingdings" panose="05000000000000000000" pitchFamily="2" charset="2"/>
              <a:buChar char="Ø"/>
            </a:pPr>
            <a:r>
              <a:rPr lang="en-US" b="0" i="0" dirty="0">
                <a:solidFill>
                  <a:srgbClr val="374151"/>
                </a:solidFill>
                <a:effectLst/>
                <a:latin typeface="Söhne"/>
              </a:rPr>
              <a:t>Enhancing Urban Mobility: To improve the daily commute experience for residents and visitors by providing real-time traffic information and alternate routes, reducing congestion, and saving time.</a:t>
            </a:r>
          </a:p>
          <a:p>
            <a:pPr algn="l">
              <a:buFont typeface="Wingdings" panose="05000000000000000000" pitchFamily="2" charset="2"/>
              <a:buChar char="Ø"/>
            </a:pPr>
            <a:r>
              <a:rPr lang="en-US" b="0" i="0" dirty="0">
                <a:solidFill>
                  <a:srgbClr val="374151"/>
                </a:solidFill>
                <a:effectLst/>
                <a:latin typeface="Söhne"/>
              </a:rPr>
              <a:t>Sustainable Urban Development: Promoting eco-friendly urban planning by optimizing traffic flow, which in turn reduces fuel consumption and environmental impact, contributing to a more sustainable future.</a:t>
            </a:r>
          </a:p>
          <a:p>
            <a:pPr algn="l">
              <a:buFont typeface="Wingdings" panose="05000000000000000000" pitchFamily="2" charset="2"/>
              <a:buChar char="Ø"/>
            </a:pPr>
            <a:r>
              <a:rPr lang="en-US" b="0" i="0" dirty="0">
                <a:solidFill>
                  <a:srgbClr val="374151"/>
                </a:solidFill>
                <a:effectLst/>
                <a:latin typeface="Söhne"/>
              </a:rPr>
              <a:t>Data-Driven Decision-Making: Leveraging advanced technologies and data analytics to empower city authorities and transportation companies with insights for informed decision-making in managing traffic and city resources.</a:t>
            </a:r>
          </a:p>
          <a:p>
            <a:pPr algn="l">
              <a:buFont typeface="Wingdings" panose="05000000000000000000" pitchFamily="2" charset="2"/>
              <a:buChar char="Ø"/>
            </a:pPr>
            <a:r>
              <a:rPr lang="en-US" b="0" i="0" dirty="0">
                <a:solidFill>
                  <a:srgbClr val="374151"/>
                </a:solidFill>
                <a:effectLst/>
                <a:latin typeface="Söhne"/>
              </a:rPr>
              <a:t>Economic and Social Benefits: Creating safer and more livable cities not only enhances the quality of life for inhabitants but also stimulates economic growth and development through increased efficiency in transportation and urban services.</a:t>
            </a:r>
          </a:p>
          <a:p>
            <a:endParaRPr lang="en-IN" dirty="0"/>
          </a:p>
        </p:txBody>
      </p:sp>
    </p:spTree>
    <p:extLst>
      <p:ext uri="{BB962C8B-B14F-4D97-AF65-F5344CB8AC3E}">
        <p14:creationId xmlns:p14="http://schemas.microsoft.com/office/powerpoint/2010/main" val="60246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9EE5-C079-2CD3-5DBD-60CFFE09B85C}"/>
              </a:ext>
            </a:extLst>
          </p:cNvPr>
          <p:cNvSpPr>
            <a:spLocks noGrp="1"/>
          </p:cNvSpPr>
          <p:nvPr>
            <p:ph type="title"/>
          </p:nvPr>
        </p:nvSpPr>
        <p:spPr/>
        <p:txBody>
          <a:bodyPr/>
          <a:lstStyle/>
          <a:p>
            <a:r>
              <a:rPr lang="en-US" dirty="0"/>
              <a:t>Market Research</a:t>
            </a:r>
            <a:endParaRPr lang="en-IN" dirty="0"/>
          </a:p>
        </p:txBody>
      </p:sp>
      <p:sp>
        <p:nvSpPr>
          <p:cNvPr id="3" name="Content Placeholder 2">
            <a:extLst>
              <a:ext uri="{FF2B5EF4-FFF2-40B4-BE49-F238E27FC236}">
                <a16:creationId xmlns:a16="http://schemas.microsoft.com/office/drawing/2014/main" id="{C7CC0DDF-2797-1914-FBC7-03A166C10832}"/>
              </a:ext>
            </a:extLst>
          </p:cNvPr>
          <p:cNvSpPr>
            <a:spLocks noGrp="1"/>
          </p:cNvSpPr>
          <p:nvPr>
            <p:ph idx="1"/>
          </p:nvPr>
        </p:nvSpPr>
        <p:spPr/>
        <p:txBody>
          <a:bodyPr/>
          <a:lstStyle/>
          <a:p>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Conducting comprehensive market research is essential for the successful implementation of the Smart City Traffic Management System project. The market research aims to understand the current landscape of smart city solutions, traffic management technologies, and the demand for data-driven urban mobility systems. This research will encompass an analysis of key stakeholders, including government agencies, urban planners, transportation companies, and technology providers. Furthermore, it will assess the competitive landscape to identify potential collaborators and competitors (</a:t>
            </a:r>
            <a:r>
              <a:rPr lang="en-US" sz="1800" b="0" dirty="0" err="1">
                <a:effectLst/>
                <a:latin typeface="Times New Roman" panose="02020603050405020304" pitchFamily="18" charset="0"/>
                <a:ea typeface="SimSun" panose="02010600030101010101" pitchFamily="2" charset="-122"/>
                <a:cs typeface="Times New Roman" panose="02020603050405020304" pitchFamily="18" charset="0"/>
              </a:rPr>
              <a:t>Kothai</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 et al., 2021).</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45561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E61F-832D-CD1E-F606-5FA511C7B44D}"/>
              </a:ext>
            </a:extLst>
          </p:cNvPr>
          <p:cNvSpPr>
            <a:spLocks noGrp="1"/>
          </p:cNvSpPr>
          <p:nvPr>
            <p:ph type="title"/>
          </p:nvPr>
        </p:nvSpPr>
        <p:spPr/>
        <p:txBody>
          <a:bodyPr/>
          <a:lstStyle/>
          <a:p>
            <a:r>
              <a:rPr lang="en-US" dirty="0"/>
              <a:t>Minimum Viable Product</a:t>
            </a:r>
            <a:endParaRPr lang="en-IN" dirty="0"/>
          </a:p>
        </p:txBody>
      </p:sp>
      <p:sp>
        <p:nvSpPr>
          <p:cNvPr id="3" name="Content Placeholder 2">
            <a:extLst>
              <a:ext uri="{FF2B5EF4-FFF2-40B4-BE49-F238E27FC236}">
                <a16:creationId xmlns:a16="http://schemas.microsoft.com/office/drawing/2014/main" id="{678EAE1B-F0B8-D430-B6E4-62C2BB10C2A0}"/>
              </a:ext>
            </a:extLst>
          </p:cNvPr>
          <p:cNvSpPr>
            <a:spLocks noGrp="1"/>
          </p:cNvSpPr>
          <p:nvPr>
            <p:ph idx="1"/>
          </p:nvPr>
        </p:nvSpPr>
        <p:spPr/>
        <p:txBody>
          <a:bodyPr/>
          <a:lstStyle/>
          <a:p>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The Minimum Viable Product (MVP) for the Smart City Traffic Management System is envisioned as a web-based dashboard that provides real-time traffic updates, predictive congestion alerts, and suggested alternate routes for commuters within the smart city. The MVP will initially focus on incorporating data from the Date Time and </a:t>
            </a:r>
            <a:r>
              <a:rPr lang="en-US" b="0" i="0" dirty="0">
                <a:solidFill>
                  <a:srgbClr val="374151"/>
                </a:solidFill>
                <a:effectLst/>
                <a:latin typeface="Söhne"/>
              </a:rPr>
              <a:t>traffic volume , vehicle Count , Total Passing Vehicle Volume </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columns of the dataset. Users will be able to access this information through an intuitive and user-friendly interface. The MVP's core functionality includes data aggregation, analysis, and visualization, enabling commuters to make informed decisions to optimize their routes and reduce travel times.</a:t>
            </a:r>
            <a:endParaRPr lang="en-IN" dirty="0"/>
          </a:p>
        </p:txBody>
      </p:sp>
    </p:spTree>
    <p:extLst>
      <p:ext uri="{BB962C8B-B14F-4D97-AF65-F5344CB8AC3E}">
        <p14:creationId xmlns:p14="http://schemas.microsoft.com/office/powerpoint/2010/main" val="234737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5965-5826-5D6B-393C-F7F2D659B497}"/>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F2BE591A-F72F-63B4-CCAE-7E4D3738784D}"/>
              </a:ext>
            </a:extLst>
          </p:cNvPr>
          <p:cNvSpPr>
            <a:spLocks noGrp="1"/>
          </p:cNvSpPr>
          <p:nvPr>
            <p:ph idx="1"/>
          </p:nvPr>
        </p:nvSpPr>
        <p:spPr/>
        <p:txBody>
          <a:bodyPr>
            <a:normAutofit lnSpcReduction="10000"/>
          </a:bodyPr>
          <a:lstStyle/>
          <a:p>
            <a:r>
              <a:rPr lang="en-US" b="0" i="0" dirty="0">
                <a:solidFill>
                  <a:srgbClr val="374151"/>
                </a:solidFill>
                <a:effectLst/>
                <a:latin typeface="Söhne"/>
              </a:rPr>
              <a:t>The methodology for the Smart City Traffic Prediction project comprises a multifaceted approach. It begins with comprehensive data collection from various sources, including sensors, traffic cameras, and historical datasets, which is followed by data cleansing, transformation, and integration to ensure accuracy. Subsequently, a predictive analytics engine, employing machine learning algorithms, is utilized to analyze this data and generate real-time traffic updates, congestion alerts, and suggested alternate routes. The user interface component encompasses web-based dashboards and mobile applications for end-users, facilitating access to these insights and enabling user customization for personalized recommendations. The project emphasizes iterative development, rigorous testing, and ongoing optimization to create a robust and effective Smart City Traffic Management System aligned with the objectives of enhancing urban mobility, sustainability, data-driven decision-making, and economic benefits </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b="0" dirty="0" err="1">
                <a:effectLst/>
                <a:latin typeface="Times New Roman" panose="02020603050405020304" pitchFamily="18" charset="0"/>
                <a:ea typeface="SimSun" panose="02010600030101010101" pitchFamily="2" charset="-122"/>
                <a:cs typeface="Times New Roman" panose="02020603050405020304" pitchFamily="18" charset="0"/>
              </a:rPr>
              <a:t>Dembski</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 et al., 2020)</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317097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43BC-72D4-6A71-E349-ABF288860270}"/>
              </a:ext>
            </a:extLst>
          </p:cNvPr>
          <p:cNvSpPr>
            <a:spLocks noGrp="1"/>
          </p:cNvSpPr>
          <p:nvPr>
            <p:ph type="title"/>
          </p:nvPr>
        </p:nvSpPr>
        <p:spPr/>
        <p:txBody>
          <a:bodyPr/>
          <a:lstStyle/>
          <a:p>
            <a:r>
              <a:rPr lang="en-US" dirty="0"/>
              <a:t>Data Set Information:</a:t>
            </a:r>
          </a:p>
        </p:txBody>
      </p:sp>
      <p:pic>
        <p:nvPicPr>
          <p:cNvPr id="5" name="Picture 4">
            <a:extLst>
              <a:ext uri="{FF2B5EF4-FFF2-40B4-BE49-F238E27FC236}">
                <a16:creationId xmlns:a16="http://schemas.microsoft.com/office/drawing/2014/main" id="{D716F1FF-8C07-423B-2496-58A72862B5F8}"/>
              </a:ext>
            </a:extLst>
          </p:cNvPr>
          <p:cNvPicPr>
            <a:picLocks noChangeAspect="1"/>
          </p:cNvPicPr>
          <p:nvPr/>
        </p:nvPicPr>
        <p:blipFill>
          <a:blip r:embed="rId2"/>
          <a:stretch>
            <a:fillRect/>
          </a:stretch>
        </p:blipFill>
        <p:spPr>
          <a:xfrm>
            <a:off x="914399" y="1964987"/>
            <a:ext cx="10087583" cy="4893013"/>
          </a:xfrm>
          <a:prstGeom prst="rect">
            <a:avLst/>
          </a:prstGeom>
        </p:spPr>
      </p:pic>
    </p:spTree>
    <p:extLst>
      <p:ext uri="{BB962C8B-B14F-4D97-AF65-F5344CB8AC3E}">
        <p14:creationId xmlns:p14="http://schemas.microsoft.com/office/powerpoint/2010/main" val="2054950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{B7211734-EE60-4490-BA99-ABB551D924AF}tf02900722</Template>
  <TotalTime>160</TotalTime>
  <Words>1640</Words>
  <Application>Microsoft Office PowerPoint</Application>
  <PresentationFormat>Widescreen</PresentationFormat>
  <Paragraphs>65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Century Gothic</vt:lpstr>
      <vt:lpstr>Söhne</vt:lpstr>
      <vt:lpstr>Times New Roman</vt:lpstr>
      <vt:lpstr>Wingdings</vt:lpstr>
      <vt:lpstr>Wingdings 3</vt:lpstr>
      <vt:lpstr>Ion Boardroom</vt:lpstr>
      <vt:lpstr>Smart City Traffic Prediction using Machine Learning</vt:lpstr>
      <vt:lpstr>Introduction</vt:lpstr>
      <vt:lpstr>Problem Statement</vt:lpstr>
      <vt:lpstr>Dataset Description</vt:lpstr>
      <vt:lpstr>Motive</vt:lpstr>
      <vt:lpstr>Market Research</vt:lpstr>
      <vt:lpstr>Minimum Viable Product</vt:lpstr>
      <vt:lpstr>Methodology</vt:lpstr>
      <vt:lpstr>Data Set Information:</vt:lpstr>
      <vt:lpstr>Data Cleaning</vt:lpstr>
      <vt:lpstr>EDA Progress</vt:lpstr>
      <vt:lpstr>EDA Outcomes</vt:lpstr>
      <vt:lpstr>EDA Outcomes</vt:lpstr>
      <vt:lpstr>EDA Outcomes</vt:lpstr>
      <vt:lpstr>EDA Outcomes</vt:lpstr>
      <vt:lpstr>Heatmap of the correlation matrix</vt:lpstr>
      <vt:lpstr>Lasso Regression On traffic_volume</vt:lpstr>
      <vt:lpstr>SVM Regression On vehicleCount</vt:lpstr>
      <vt:lpstr>KNN Regression On Total Passing Vehicle Volume</vt:lpstr>
      <vt:lpstr>Clustering on traffic_volume, vehicleCount,Total Passing Vehicle Volume</vt:lpstr>
      <vt:lpstr>Linear regression model on vehicleCount</vt:lpstr>
      <vt:lpstr>Random Forest Regressor model On traffic_volume</vt:lpstr>
      <vt:lpstr>Support Vector Regression Model On Traffic Volume</vt:lpstr>
      <vt:lpstr>Decision Tree Regressor model on traffic_volume</vt:lpstr>
      <vt:lpstr>Gradient Boosting Regressor model On Total Passing Vehicle Volume</vt:lpstr>
      <vt:lpstr>Key Findings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Traffic Prediction using Machine Learning</dc:title>
  <dc:creator>ROHAN CHAKRABORTY</dc:creator>
  <cp:lastModifiedBy>Shiva Reddy</cp:lastModifiedBy>
  <cp:revision>46</cp:revision>
  <dcterms:created xsi:type="dcterms:W3CDTF">2023-10-25T20:00:31Z</dcterms:created>
  <dcterms:modified xsi:type="dcterms:W3CDTF">2023-11-16T15:35:07Z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2023-11-08T03:12:58Z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31f42525-c5a5-4761-b16c-92d1fef67ab9</vt:lpwstr>
  </property>
  <property fmtid="{D5CDD505-2E9C-101B-9397-08002B2CF9AE}" pid="8" name="MSIP_Label_defa4170-0d19-0005-0004-bc88714345d2_ContentBits">
    <vt:lpwstr>0</vt:lpwstr>
  </property>
</Properties>
</file>