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4"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1A1E3-551D-2D33-DDA1-2B55580333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FABD120-4E6B-CD5E-98CE-D8CD07BC55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D1C88D7-2DFA-F07E-6D0A-956B82C61864}"/>
              </a:ext>
            </a:extLst>
          </p:cNvPr>
          <p:cNvSpPr>
            <a:spLocks noGrp="1"/>
          </p:cNvSpPr>
          <p:nvPr>
            <p:ph type="dt" sz="half" idx="10"/>
          </p:nvPr>
        </p:nvSpPr>
        <p:spPr/>
        <p:txBody>
          <a:bodyPr/>
          <a:lstStyle/>
          <a:p>
            <a:fld id="{C4D12C62-FC86-44E5-A73D-2EE3BE8524EE}" type="datetimeFigureOut">
              <a:rPr lang="en-IN" smtClean="0"/>
              <a:t>14-07-2024</a:t>
            </a:fld>
            <a:endParaRPr lang="en-IN"/>
          </a:p>
        </p:txBody>
      </p:sp>
      <p:sp>
        <p:nvSpPr>
          <p:cNvPr id="5" name="Footer Placeholder 4">
            <a:extLst>
              <a:ext uri="{FF2B5EF4-FFF2-40B4-BE49-F238E27FC236}">
                <a16:creationId xmlns:a16="http://schemas.microsoft.com/office/drawing/2014/main" id="{B2A9B06D-31FD-4481-AE8A-DA9C0DA4A7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CC6D84-2826-E6D4-336B-BB6B7A09B20F}"/>
              </a:ext>
            </a:extLst>
          </p:cNvPr>
          <p:cNvSpPr>
            <a:spLocks noGrp="1"/>
          </p:cNvSpPr>
          <p:nvPr>
            <p:ph type="sldNum" sz="quarter" idx="12"/>
          </p:nvPr>
        </p:nvSpPr>
        <p:spPr/>
        <p:txBody>
          <a:bodyPr/>
          <a:lstStyle/>
          <a:p>
            <a:fld id="{39E9B0D3-4A18-4A6C-BE2C-70D529D4AA7E}" type="slidenum">
              <a:rPr lang="en-IN" smtClean="0"/>
              <a:t>‹#›</a:t>
            </a:fld>
            <a:endParaRPr lang="en-IN"/>
          </a:p>
        </p:txBody>
      </p:sp>
    </p:spTree>
    <p:extLst>
      <p:ext uri="{BB962C8B-B14F-4D97-AF65-F5344CB8AC3E}">
        <p14:creationId xmlns:p14="http://schemas.microsoft.com/office/powerpoint/2010/main" val="2301882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264B5-77A3-F96E-6D61-5988FBAE85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DE0D01-7E44-99E5-7129-124B879363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26106E-99EB-EEFF-1E82-D16C2E118C24}"/>
              </a:ext>
            </a:extLst>
          </p:cNvPr>
          <p:cNvSpPr>
            <a:spLocks noGrp="1"/>
          </p:cNvSpPr>
          <p:nvPr>
            <p:ph type="dt" sz="half" idx="10"/>
          </p:nvPr>
        </p:nvSpPr>
        <p:spPr/>
        <p:txBody>
          <a:bodyPr/>
          <a:lstStyle/>
          <a:p>
            <a:fld id="{C4D12C62-FC86-44E5-A73D-2EE3BE8524EE}" type="datetimeFigureOut">
              <a:rPr lang="en-IN" smtClean="0"/>
              <a:t>14-07-2024</a:t>
            </a:fld>
            <a:endParaRPr lang="en-IN"/>
          </a:p>
        </p:txBody>
      </p:sp>
      <p:sp>
        <p:nvSpPr>
          <p:cNvPr id="5" name="Footer Placeholder 4">
            <a:extLst>
              <a:ext uri="{FF2B5EF4-FFF2-40B4-BE49-F238E27FC236}">
                <a16:creationId xmlns:a16="http://schemas.microsoft.com/office/drawing/2014/main" id="{26A7D63B-3387-EA3E-12C3-D487F7985D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DA942B-47BA-8EDF-3AF8-48185CC58DCB}"/>
              </a:ext>
            </a:extLst>
          </p:cNvPr>
          <p:cNvSpPr>
            <a:spLocks noGrp="1"/>
          </p:cNvSpPr>
          <p:nvPr>
            <p:ph type="sldNum" sz="quarter" idx="12"/>
          </p:nvPr>
        </p:nvSpPr>
        <p:spPr/>
        <p:txBody>
          <a:bodyPr/>
          <a:lstStyle/>
          <a:p>
            <a:fld id="{39E9B0D3-4A18-4A6C-BE2C-70D529D4AA7E}" type="slidenum">
              <a:rPr lang="en-IN" smtClean="0"/>
              <a:t>‹#›</a:t>
            </a:fld>
            <a:endParaRPr lang="en-IN"/>
          </a:p>
        </p:txBody>
      </p:sp>
    </p:spTree>
    <p:extLst>
      <p:ext uri="{BB962C8B-B14F-4D97-AF65-F5344CB8AC3E}">
        <p14:creationId xmlns:p14="http://schemas.microsoft.com/office/powerpoint/2010/main" val="976515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7A7D97-F190-2EE2-91B8-DA3CBCAEDB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D3CBDA-0767-3C9A-F795-BDFAFB63A0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0C7299-E417-34F5-CCA6-368BC1DBBB83}"/>
              </a:ext>
            </a:extLst>
          </p:cNvPr>
          <p:cNvSpPr>
            <a:spLocks noGrp="1"/>
          </p:cNvSpPr>
          <p:nvPr>
            <p:ph type="dt" sz="half" idx="10"/>
          </p:nvPr>
        </p:nvSpPr>
        <p:spPr/>
        <p:txBody>
          <a:bodyPr/>
          <a:lstStyle/>
          <a:p>
            <a:fld id="{C4D12C62-FC86-44E5-A73D-2EE3BE8524EE}" type="datetimeFigureOut">
              <a:rPr lang="en-IN" smtClean="0"/>
              <a:t>14-07-2024</a:t>
            </a:fld>
            <a:endParaRPr lang="en-IN"/>
          </a:p>
        </p:txBody>
      </p:sp>
      <p:sp>
        <p:nvSpPr>
          <p:cNvPr id="5" name="Footer Placeholder 4">
            <a:extLst>
              <a:ext uri="{FF2B5EF4-FFF2-40B4-BE49-F238E27FC236}">
                <a16:creationId xmlns:a16="http://schemas.microsoft.com/office/drawing/2014/main" id="{6F15176F-4F4C-B792-1A87-F1B88BF4A0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8CF2D0-5D5E-72AD-3B3A-00E0F2E95348}"/>
              </a:ext>
            </a:extLst>
          </p:cNvPr>
          <p:cNvSpPr>
            <a:spLocks noGrp="1"/>
          </p:cNvSpPr>
          <p:nvPr>
            <p:ph type="sldNum" sz="quarter" idx="12"/>
          </p:nvPr>
        </p:nvSpPr>
        <p:spPr/>
        <p:txBody>
          <a:bodyPr/>
          <a:lstStyle/>
          <a:p>
            <a:fld id="{39E9B0D3-4A18-4A6C-BE2C-70D529D4AA7E}" type="slidenum">
              <a:rPr lang="en-IN" smtClean="0"/>
              <a:t>‹#›</a:t>
            </a:fld>
            <a:endParaRPr lang="en-IN"/>
          </a:p>
        </p:txBody>
      </p:sp>
    </p:spTree>
    <p:extLst>
      <p:ext uri="{BB962C8B-B14F-4D97-AF65-F5344CB8AC3E}">
        <p14:creationId xmlns:p14="http://schemas.microsoft.com/office/powerpoint/2010/main" val="2920820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70A08-D12B-40A6-DBA5-71888BFC85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63B2C6-730C-D4E1-6723-992C9AC4A9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05DADC-799C-F2C5-91C0-7137FF2132C5}"/>
              </a:ext>
            </a:extLst>
          </p:cNvPr>
          <p:cNvSpPr>
            <a:spLocks noGrp="1"/>
          </p:cNvSpPr>
          <p:nvPr>
            <p:ph type="dt" sz="half" idx="10"/>
          </p:nvPr>
        </p:nvSpPr>
        <p:spPr/>
        <p:txBody>
          <a:bodyPr/>
          <a:lstStyle/>
          <a:p>
            <a:fld id="{C4D12C62-FC86-44E5-A73D-2EE3BE8524EE}" type="datetimeFigureOut">
              <a:rPr lang="en-IN" smtClean="0"/>
              <a:t>14-07-2024</a:t>
            </a:fld>
            <a:endParaRPr lang="en-IN"/>
          </a:p>
        </p:txBody>
      </p:sp>
      <p:sp>
        <p:nvSpPr>
          <p:cNvPr id="5" name="Footer Placeholder 4">
            <a:extLst>
              <a:ext uri="{FF2B5EF4-FFF2-40B4-BE49-F238E27FC236}">
                <a16:creationId xmlns:a16="http://schemas.microsoft.com/office/drawing/2014/main" id="{DAF4A532-A704-ECBC-A064-3415F3A808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1A3FA3-4294-0E49-C287-C300ABB65683}"/>
              </a:ext>
            </a:extLst>
          </p:cNvPr>
          <p:cNvSpPr>
            <a:spLocks noGrp="1"/>
          </p:cNvSpPr>
          <p:nvPr>
            <p:ph type="sldNum" sz="quarter" idx="12"/>
          </p:nvPr>
        </p:nvSpPr>
        <p:spPr/>
        <p:txBody>
          <a:bodyPr/>
          <a:lstStyle/>
          <a:p>
            <a:fld id="{39E9B0D3-4A18-4A6C-BE2C-70D529D4AA7E}" type="slidenum">
              <a:rPr lang="en-IN" smtClean="0"/>
              <a:t>‹#›</a:t>
            </a:fld>
            <a:endParaRPr lang="en-IN"/>
          </a:p>
        </p:txBody>
      </p:sp>
    </p:spTree>
    <p:extLst>
      <p:ext uri="{BB962C8B-B14F-4D97-AF65-F5344CB8AC3E}">
        <p14:creationId xmlns:p14="http://schemas.microsoft.com/office/powerpoint/2010/main" val="3481931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9E08E-61B4-3F92-914E-7615DA23C3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EB15919-A420-4526-51BF-79DD6473E8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B60BE2-FD52-5F45-81FF-5FC5411E5119}"/>
              </a:ext>
            </a:extLst>
          </p:cNvPr>
          <p:cNvSpPr>
            <a:spLocks noGrp="1"/>
          </p:cNvSpPr>
          <p:nvPr>
            <p:ph type="dt" sz="half" idx="10"/>
          </p:nvPr>
        </p:nvSpPr>
        <p:spPr/>
        <p:txBody>
          <a:bodyPr/>
          <a:lstStyle/>
          <a:p>
            <a:fld id="{C4D12C62-FC86-44E5-A73D-2EE3BE8524EE}" type="datetimeFigureOut">
              <a:rPr lang="en-IN" smtClean="0"/>
              <a:t>14-07-2024</a:t>
            </a:fld>
            <a:endParaRPr lang="en-IN"/>
          </a:p>
        </p:txBody>
      </p:sp>
      <p:sp>
        <p:nvSpPr>
          <p:cNvPr id="5" name="Footer Placeholder 4">
            <a:extLst>
              <a:ext uri="{FF2B5EF4-FFF2-40B4-BE49-F238E27FC236}">
                <a16:creationId xmlns:a16="http://schemas.microsoft.com/office/drawing/2014/main" id="{A885C756-7FB4-8B4D-55D7-087AF720EA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DB8200-7DCC-F81D-65C3-FB3B5C1549B2}"/>
              </a:ext>
            </a:extLst>
          </p:cNvPr>
          <p:cNvSpPr>
            <a:spLocks noGrp="1"/>
          </p:cNvSpPr>
          <p:nvPr>
            <p:ph type="sldNum" sz="quarter" idx="12"/>
          </p:nvPr>
        </p:nvSpPr>
        <p:spPr/>
        <p:txBody>
          <a:bodyPr/>
          <a:lstStyle/>
          <a:p>
            <a:fld id="{39E9B0D3-4A18-4A6C-BE2C-70D529D4AA7E}" type="slidenum">
              <a:rPr lang="en-IN" smtClean="0"/>
              <a:t>‹#›</a:t>
            </a:fld>
            <a:endParaRPr lang="en-IN"/>
          </a:p>
        </p:txBody>
      </p:sp>
    </p:spTree>
    <p:extLst>
      <p:ext uri="{BB962C8B-B14F-4D97-AF65-F5344CB8AC3E}">
        <p14:creationId xmlns:p14="http://schemas.microsoft.com/office/powerpoint/2010/main" val="2952405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E8D83-71D8-8C90-A980-1C88BF65F0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821220-225E-5FF4-C8B6-761A92B92E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1221B8-AA51-9C4B-FD6C-57143A471D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E09DBB3-8BBC-53A4-7D8F-E8210AC3D558}"/>
              </a:ext>
            </a:extLst>
          </p:cNvPr>
          <p:cNvSpPr>
            <a:spLocks noGrp="1"/>
          </p:cNvSpPr>
          <p:nvPr>
            <p:ph type="dt" sz="half" idx="10"/>
          </p:nvPr>
        </p:nvSpPr>
        <p:spPr/>
        <p:txBody>
          <a:bodyPr/>
          <a:lstStyle/>
          <a:p>
            <a:fld id="{C4D12C62-FC86-44E5-A73D-2EE3BE8524EE}" type="datetimeFigureOut">
              <a:rPr lang="en-IN" smtClean="0"/>
              <a:t>14-07-2024</a:t>
            </a:fld>
            <a:endParaRPr lang="en-IN"/>
          </a:p>
        </p:txBody>
      </p:sp>
      <p:sp>
        <p:nvSpPr>
          <p:cNvPr id="6" name="Footer Placeholder 5">
            <a:extLst>
              <a:ext uri="{FF2B5EF4-FFF2-40B4-BE49-F238E27FC236}">
                <a16:creationId xmlns:a16="http://schemas.microsoft.com/office/drawing/2014/main" id="{E1D7E2ED-7805-9E91-3FC8-158169A4A8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F3E9F1-3E9D-E36E-2925-5968D665C8F3}"/>
              </a:ext>
            </a:extLst>
          </p:cNvPr>
          <p:cNvSpPr>
            <a:spLocks noGrp="1"/>
          </p:cNvSpPr>
          <p:nvPr>
            <p:ph type="sldNum" sz="quarter" idx="12"/>
          </p:nvPr>
        </p:nvSpPr>
        <p:spPr/>
        <p:txBody>
          <a:bodyPr/>
          <a:lstStyle/>
          <a:p>
            <a:fld id="{39E9B0D3-4A18-4A6C-BE2C-70D529D4AA7E}" type="slidenum">
              <a:rPr lang="en-IN" smtClean="0"/>
              <a:t>‹#›</a:t>
            </a:fld>
            <a:endParaRPr lang="en-IN"/>
          </a:p>
        </p:txBody>
      </p:sp>
    </p:spTree>
    <p:extLst>
      <p:ext uri="{BB962C8B-B14F-4D97-AF65-F5344CB8AC3E}">
        <p14:creationId xmlns:p14="http://schemas.microsoft.com/office/powerpoint/2010/main" val="806899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133F-69D5-C785-2F58-B0E9EA52646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643E55-3B03-82BF-C1D7-0750103505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E4CFF-51AD-4CD2-A06D-8E46676CE8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4FB6635-1A4E-A1D1-EA8D-AF5CCD491E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2E8481-798C-7003-725B-184C3310C6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06C1C0A-32AB-2210-BFEC-255A699AC070}"/>
              </a:ext>
            </a:extLst>
          </p:cNvPr>
          <p:cNvSpPr>
            <a:spLocks noGrp="1"/>
          </p:cNvSpPr>
          <p:nvPr>
            <p:ph type="dt" sz="half" idx="10"/>
          </p:nvPr>
        </p:nvSpPr>
        <p:spPr/>
        <p:txBody>
          <a:bodyPr/>
          <a:lstStyle/>
          <a:p>
            <a:fld id="{C4D12C62-FC86-44E5-A73D-2EE3BE8524EE}" type="datetimeFigureOut">
              <a:rPr lang="en-IN" smtClean="0"/>
              <a:t>14-07-2024</a:t>
            </a:fld>
            <a:endParaRPr lang="en-IN"/>
          </a:p>
        </p:txBody>
      </p:sp>
      <p:sp>
        <p:nvSpPr>
          <p:cNvPr id="8" name="Footer Placeholder 7">
            <a:extLst>
              <a:ext uri="{FF2B5EF4-FFF2-40B4-BE49-F238E27FC236}">
                <a16:creationId xmlns:a16="http://schemas.microsoft.com/office/drawing/2014/main" id="{E5A0DF31-82E6-3488-BBE6-92F973D3367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55862E4-E451-B616-437A-62092209E7F8}"/>
              </a:ext>
            </a:extLst>
          </p:cNvPr>
          <p:cNvSpPr>
            <a:spLocks noGrp="1"/>
          </p:cNvSpPr>
          <p:nvPr>
            <p:ph type="sldNum" sz="quarter" idx="12"/>
          </p:nvPr>
        </p:nvSpPr>
        <p:spPr/>
        <p:txBody>
          <a:bodyPr/>
          <a:lstStyle/>
          <a:p>
            <a:fld id="{39E9B0D3-4A18-4A6C-BE2C-70D529D4AA7E}" type="slidenum">
              <a:rPr lang="en-IN" smtClean="0"/>
              <a:t>‹#›</a:t>
            </a:fld>
            <a:endParaRPr lang="en-IN"/>
          </a:p>
        </p:txBody>
      </p:sp>
    </p:spTree>
    <p:extLst>
      <p:ext uri="{BB962C8B-B14F-4D97-AF65-F5344CB8AC3E}">
        <p14:creationId xmlns:p14="http://schemas.microsoft.com/office/powerpoint/2010/main" val="3600439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105B4-B55D-1521-394A-8C7DFEFEA5D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744925C-F1D8-A87D-88EE-C79B8055B427}"/>
              </a:ext>
            </a:extLst>
          </p:cNvPr>
          <p:cNvSpPr>
            <a:spLocks noGrp="1"/>
          </p:cNvSpPr>
          <p:nvPr>
            <p:ph type="dt" sz="half" idx="10"/>
          </p:nvPr>
        </p:nvSpPr>
        <p:spPr/>
        <p:txBody>
          <a:bodyPr/>
          <a:lstStyle/>
          <a:p>
            <a:fld id="{C4D12C62-FC86-44E5-A73D-2EE3BE8524EE}" type="datetimeFigureOut">
              <a:rPr lang="en-IN" smtClean="0"/>
              <a:t>14-07-2024</a:t>
            </a:fld>
            <a:endParaRPr lang="en-IN"/>
          </a:p>
        </p:txBody>
      </p:sp>
      <p:sp>
        <p:nvSpPr>
          <p:cNvPr id="4" name="Footer Placeholder 3">
            <a:extLst>
              <a:ext uri="{FF2B5EF4-FFF2-40B4-BE49-F238E27FC236}">
                <a16:creationId xmlns:a16="http://schemas.microsoft.com/office/drawing/2014/main" id="{5D995DD8-E8D0-D5FC-5AFD-F23860D7871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8852FF6-4D23-B707-2E99-CD5F1D59C374}"/>
              </a:ext>
            </a:extLst>
          </p:cNvPr>
          <p:cNvSpPr>
            <a:spLocks noGrp="1"/>
          </p:cNvSpPr>
          <p:nvPr>
            <p:ph type="sldNum" sz="quarter" idx="12"/>
          </p:nvPr>
        </p:nvSpPr>
        <p:spPr/>
        <p:txBody>
          <a:bodyPr/>
          <a:lstStyle/>
          <a:p>
            <a:fld id="{39E9B0D3-4A18-4A6C-BE2C-70D529D4AA7E}" type="slidenum">
              <a:rPr lang="en-IN" smtClean="0"/>
              <a:t>‹#›</a:t>
            </a:fld>
            <a:endParaRPr lang="en-IN"/>
          </a:p>
        </p:txBody>
      </p:sp>
    </p:spTree>
    <p:extLst>
      <p:ext uri="{BB962C8B-B14F-4D97-AF65-F5344CB8AC3E}">
        <p14:creationId xmlns:p14="http://schemas.microsoft.com/office/powerpoint/2010/main" val="2475175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28E69E-8344-44A0-8E25-CB6266500DA9}"/>
              </a:ext>
            </a:extLst>
          </p:cNvPr>
          <p:cNvSpPr>
            <a:spLocks noGrp="1"/>
          </p:cNvSpPr>
          <p:nvPr>
            <p:ph type="dt" sz="half" idx="10"/>
          </p:nvPr>
        </p:nvSpPr>
        <p:spPr/>
        <p:txBody>
          <a:bodyPr/>
          <a:lstStyle/>
          <a:p>
            <a:fld id="{C4D12C62-FC86-44E5-A73D-2EE3BE8524EE}" type="datetimeFigureOut">
              <a:rPr lang="en-IN" smtClean="0"/>
              <a:t>14-07-2024</a:t>
            </a:fld>
            <a:endParaRPr lang="en-IN"/>
          </a:p>
        </p:txBody>
      </p:sp>
      <p:sp>
        <p:nvSpPr>
          <p:cNvPr id="3" name="Footer Placeholder 2">
            <a:extLst>
              <a:ext uri="{FF2B5EF4-FFF2-40B4-BE49-F238E27FC236}">
                <a16:creationId xmlns:a16="http://schemas.microsoft.com/office/drawing/2014/main" id="{8B58156E-2079-0FC9-DA89-E274FA1157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26122ED-9132-097D-A79E-CDC583C2761C}"/>
              </a:ext>
            </a:extLst>
          </p:cNvPr>
          <p:cNvSpPr>
            <a:spLocks noGrp="1"/>
          </p:cNvSpPr>
          <p:nvPr>
            <p:ph type="sldNum" sz="quarter" idx="12"/>
          </p:nvPr>
        </p:nvSpPr>
        <p:spPr/>
        <p:txBody>
          <a:bodyPr/>
          <a:lstStyle/>
          <a:p>
            <a:fld id="{39E9B0D3-4A18-4A6C-BE2C-70D529D4AA7E}" type="slidenum">
              <a:rPr lang="en-IN" smtClean="0"/>
              <a:t>‹#›</a:t>
            </a:fld>
            <a:endParaRPr lang="en-IN"/>
          </a:p>
        </p:txBody>
      </p:sp>
    </p:spTree>
    <p:extLst>
      <p:ext uri="{BB962C8B-B14F-4D97-AF65-F5344CB8AC3E}">
        <p14:creationId xmlns:p14="http://schemas.microsoft.com/office/powerpoint/2010/main" val="4235960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BEB2-A1F9-0554-9DDA-09A226956E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A19341E-73C9-528D-07DD-88FDA9D25A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EE8E708-1B5D-ADCD-5628-AAF617AA6C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E3549A-08DC-6699-D125-7C9C3FFD6E90}"/>
              </a:ext>
            </a:extLst>
          </p:cNvPr>
          <p:cNvSpPr>
            <a:spLocks noGrp="1"/>
          </p:cNvSpPr>
          <p:nvPr>
            <p:ph type="dt" sz="half" idx="10"/>
          </p:nvPr>
        </p:nvSpPr>
        <p:spPr/>
        <p:txBody>
          <a:bodyPr/>
          <a:lstStyle/>
          <a:p>
            <a:fld id="{C4D12C62-FC86-44E5-A73D-2EE3BE8524EE}" type="datetimeFigureOut">
              <a:rPr lang="en-IN" smtClean="0"/>
              <a:t>14-07-2024</a:t>
            </a:fld>
            <a:endParaRPr lang="en-IN"/>
          </a:p>
        </p:txBody>
      </p:sp>
      <p:sp>
        <p:nvSpPr>
          <p:cNvPr id="6" name="Footer Placeholder 5">
            <a:extLst>
              <a:ext uri="{FF2B5EF4-FFF2-40B4-BE49-F238E27FC236}">
                <a16:creationId xmlns:a16="http://schemas.microsoft.com/office/drawing/2014/main" id="{63111CC4-8342-E0CC-1D35-E3590BCDDA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9971C3-DC7C-E567-9E04-198F2932C544}"/>
              </a:ext>
            </a:extLst>
          </p:cNvPr>
          <p:cNvSpPr>
            <a:spLocks noGrp="1"/>
          </p:cNvSpPr>
          <p:nvPr>
            <p:ph type="sldNum" sz="quarter" idx="12"/>
          </p:nvPr>
        </p:nvSpPr>
        <p:spPr/>
        <p:txBody>
          <a:bodyPr/>
          <a:lstStyle/>
          <a:p>
            <a:fld id="{39E9B0D3-4A18-4A6C-BE2C-70D529D4AA7E}" type="slidenum">
              <a:rPr lang="en-IN" smtClean="0"/>
              <a:t>‹#›</a:t>
            </a:fld>
            <a:endParaRPr lang="en-IN"/>
          </a:p>
        </p:txBody>
      </p:sp>
    </p:spTree>
    <p:extLst>
      <p:ext uri="{BB962C8B-B14F-4D97-AF65-F5344CB8AC3E}">
        <p14:creationId xmlns:p14="http://schemas.microsoft.com/office/powerpoint/2010/main" val="402055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04593-D5F8-C3B6-FDB4-211C985B87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9F6778A-F4B5-4A3D-575F-468773A07F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F542F7-61B3-2130-476C-5AC47019C8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65230E-C026-A865-A4DC-BCA3ECCB9865}"/>
              </a:ext>
            </a:extLst>
          </p:cNvPr>
          <p:cNvSpPr>
            <a:spLocks noGrp="1"/>
          </p:cNvSpPr>
          <p:nvPr>
            <p:ph type="dt" sz="half" idx="10"/>
          </p:nvPr>
        </p:nvSpPr>
        <p:spPr/>
        <p:txBody>
          <a:bodyPr/>
          <a:lstStyle/>
          <a:p>
            <a:fld id="{C4D12C62-FC86-44E5-A73D-2EE3BE8524EE}" type="datetimeFigureOut">
              <a:rPr lang="en-IN" smtClean="0"/>
              <a:t>14-07-2024</a:t>
            </a:fld>
            <a:endParaRPr lang="en-IN"/>
          </a:p>
        </p:txBody>
      </p:sp>
      <p:sp>
        <p:nvSpPr>
          <p:cNvPr id="6" name="Footer Placeholder 5">
            <a:extLst>
              <a:ext uri="{FF2B5EF4-FFF2-40B4-BE49-F238E27FC236}">
                <a16:creationId xmlns:a16="http://schemas.microsoft.com/office/drawing/2014/main" id="{C82FE967-287B-468D-63BD-3911770D00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456B2C-3DFA-F951-F96B-9B66BAA7FB3F}"/>
              </a:ext>
            </a:extLst>
          </p:cNvPr>
          <p:cNvSpPr>
            <a:spLocks noGrp="1"/>
          </p:cNvSpPr>
          <p:nvPr>
            <p:ph type="sldNum" sz="quarter" idx="12"/>
          </p:nvPr>
        </p:nvSpPr>
        <p:spPr/>
        <p:txBody>
          <a:bodyPr/>
          <a:lstStyle/>
          <a:p>
            <a:fld id="{39E9B0D3-4A18-4A6C-BE2C-70D529D4AA7E}" type="slidenum">
              <a:rPr lang="en-IN" smtClean="0"/>
              <a:t>‹#›</a:t>
            </a:fld>
            <a:endParaRPr lang="en-IN"/>
          </a:p>
        </p:txBody>
      </p:sp>
    </p:spTree>
    <p:extLst>
      <p:ext uri="{BB962C8B-B14F-4D97-AF65-F5344CB8AC3E}">
        <p14:creationId xmlns:p14="http://schemas.microsoft.com/office/powerpoint/2010/main" val="1567530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256690-D7BD-717D-35AB-88D0954F6F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D1CB94-4F8D-A9E7-1CA6-6DA646903F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946191-9CBF-BEF4-680C-8DC6ADE1E1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D12C62-FC86-44E5-A73D-2EE3BE8524EE}" type="datetimeFigureOut">
              <a:rPr lang="en-IN" smtClean="0"/>
              <a:t>14-07-2024</a:t>
            </a:fld>
            <a:endParaRPr lang="en-IN"/>
          </a:p>
        </p:txBody>
      </p:sp>
      <p:sp>
        <p:nvSpPr>
          <p:cNvPr id="5" name="Footer Placeholder 4">
            <a:extLst>
              <a:ext uri="{FF2B5EF4-FFF2-40B4-BE49-F238E27FC236}">
                <a16:creationId xmlns:a16="http://schemas.microsoft.com/office/drawing/2014/main" id="{B8044489-3B60-B21D-9FE8-291590816F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C570152-1396-BDB1-6E61-951963929C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E9B0D3-4A18-4A6C-BE2C-70D529D4AA7E}" type="slidenum">
              <a:rPr lang="en-IN" smtClean="0"/>
              <a:t>‹#›</a:t>
            </a:fld>
            <a:endParaRPr lang="en-IN"/>
          </a:p>
        </p:txBody>
      </p:sp>
    </p:spTree>
    <p:extLst>
      <p:ext uri="{BB962C8B-B14F-4D97-AF65-F5344CB8AC3E}">
        <p14:creationId xmlns:p14="http://schemas.microsoft.com/office/powerpoint/2010/main" val="706885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5119E-BBE5-5638-0990-06C58605B5C0}"/>
              </a:ext>
            </a:extLst>
          </p:cNvPr>
          <p:cNvSpPr>
            <a:spLocks noGrp="1"/>
          </p:cNvSpPr>
          <p:nvPr>
            <p:ph type="ctrTitle"/>
          </p:nvPr>
        </p:nvSpPr>
        <p:spPr>
          <a:xfrm>
            <a:off x="-1975104" y="665163"/>
            <a:ext cx="11219688" cy="852741"/>
          </a:xfrm>
        </p:spPr>
        <p:txBody>
          <a:bodyPr>
            <a:normAutofit/>
          </a:bodyPr>
          <a:lstStyle/>
          <a:p>
            <a:r>
              <a:rPr lang="en-IN" sz="5000" b="1" dirty="0">
                <a:latin typeface="Times New Roman" panose="02020603050405020304" pitchFamily="18" charset="0"/>
                <a:cs typeface="Times New Roman" panose="02020603050405020304" pitchFamily="18" charset="0"/>
              </a:rPr>
              <a:t>Problem Statement</a:t>
            </a:r>
          </a:p>
        </p:txBody>
      </p:sp>
      <p:sp>
        <p:nvSpPr>
          <p:cNvPr id="3" name="Subtitle 2">
            <a:extLst>
              <a:ext uri="{FF2B5EF4-FFF2-40B4-BE49-F238E27FC236}">
                <a16:creationId xmlns:a16="http://schemas.microsoft.com/office/drawing/2014/main" id="{AB333DE0-0DEE-C07B-CE0D-39895F2B9B5D}"/>
              </a:ext>
            </a:extLst>
          </p:cNvPr>
          <p:cNvSpPr>
            <a:spLocks noGrp="1"/>
          </p:cNvSpPr>
          <p:nvPr>
            <p:ph type="subTitle" idx="1"/>
          </p:nvPr>
        </p:nvSpPr>
        <p:spPr>
          <a:xfrm>
            <a:off x="710184" y="2002536"/>
            <a:ext cx="10771632" cy="3163824"/>
          </a:xfrm>
        </p:spPr>
        <p:txBody>
          <a:bodyPr>
            <a:normAutofit/>
          </a:bodyPr>
          <a:lstStyle/>
          <a:p>
            <a:pPr algn="l"/>
            <a:r>
              <a:rPr lang="en-US" dirty="0">
                <a:latin typeface="Times New Roman" panose="02020603050405020304" pitchFamily="18" charset="0"/>
                <a:cs typeface="Times New Roman" panose="02020603050405020304" pitchFamily="18" charset="0"/>
              </a:rPr>
              <a:t>Business contracts are critical documents that define the terms and conditions of agreements between parties. </a:t>
            </a:r>
          </a:p>
          <a:p>
            <a:pPr algn="l"/>
            <a:r>
              <a:rPr lang="en-US" dirty="0">
                <a:latin typeface="Times New Roman" panose="02020603050405020304" pitchFamily="18" charset="0"/>
                <a:cs typeface="Times New Roman" panose="02020603050405020304" pitchFamily="18" charset="0"/>
              </a:rPr>
              <a:t>Manually reviewing and validating these contracts against a template to ensure compliance and identify deviations is time-consuming, error-prone, and resource-intensive. </a:t>
            </a:r>
          </a:p>
          <a:p>
            <a:pPr algn="l"/>
            <a:r>
              <a:rPr lang="en-US" dirty="0">
                <a:latin typeface="Times New Roman" panose="02020603050405020304" pitchFamily="18" charset="0"/>
                <a:cs typeface="Times New Roman" panose="02020603050405020304" pitchFamily="18" charset="0"/>
              </a:rPr>
              <a:t>Automating this process can significantly enhance accuracy, efficiency, and consistency in contract validation.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5283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E3635-47C5-18C3-664A-1CD403439E98}"/>
              </a:ext>
            </a:extLst>
          </p:cNvPr>
          <p:cNvSpPr>
            <a:spLocks noGrp="1"/>
          </p:cNvSpPr>
          <p:nvPr>
            <p:ph type="title"/>
          </p:nvPr>
        </p:nvSpPr>
        <p:spPr>
          <a:xfrm>
            <a:off x="838200" y="365125"/>
            <a:ext cx="10515600" cy="723011"/>
          </a:xfrm>
        </p:spPr>
        <p:txBody>
          <a:bodyPr>
            <a:noAutofit/>
          </a:bodyPr>
          <a:lstStyle/>
          <a:p>
            <a:r>
              <a:rPr lang="en-IN" sz="5000" b="1" dirty="0">
                <a:latin typeface="Times New Roman" panose="02020603050405020304" pitchFamily="18" charset="0"/>
                <a:cs typeface="Times New Roman" panose="02020603050405020304" pitchFamily="18" charset="0"/>
              </a:rPr>
              <a:t>Unique Idea Brief (Solution)</a:t>
            </a:r>
          </a:p>
        </p:txBody>
      </p:sp>
      <p:sp>
        <p:nvSpPr>
          <p:cNvPr id="3" name="Content Placeholder 2">
            <a:extLst>
              <a:ext uri="{FF2B5EF4-FFF2-40B4-BE49-F238E27FC236}">
                <a16:creationId xmlns:a16="http://schemas.microsoft.com/office/drawing/2014/main" id="{EF9F8129-8825-12C3-1653-A5739561921C}"/>
              </a:ext>
            </a:extLst>
          </p:cNvPr>
          <p:cNvSpPr>
            <a:spLocks noGrp="1"/>
          </p:cNvSpPr>
          <p:nvPr>
            <p:ph idx="1"/>
          </p:nvPr>
        </p:nvSpPr>
        <p:spPr>
          <a:xfrm>
            <a:off x="838200" y="1508760"/>
            <a:ext cx="10515600" cy="4668203"/>
          </a:xfrm>
        </p:spPr>
        <p:txBody>
          <a:bodyPr>
            <a:normAutofit fontScale="70000" lnSpcReduction="20000"/>
          </a:bodyPr>
          <a:lstStyle/>
          <a:p>
            <a:pPr marL="0" indent="0">
              <a:buNone/>
            </a:pPr>
            <a:r>
              <a:rPr lang="en-US" dirty="0">
                <a:latin typeface="Times New Roman" panose="02020603050405020304" pitchFamily="18" charset="0"/>
                <a:cs typeface="Times New Roman" panose="02020603050405020304" pitchFamily="18" charset="0"/>
              </a:rPr>
              <a:t>Our solution automates the business contract validation process using advanced natural language processing (NLP) and machine learning techniques. The system extracts, classifies, compares, and highlights contract content to ensure accuracy and efficiency.</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Key Components:</a:t>
            </a: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b="1" dirty="0">
                <a:latin typeface="Times New Roman" panose="02020603050405020304" pitchFamily="18" charset="0"/>
                <a:cs typeface="Times New Roman" panose="02020603050405020304" pitchFamily="18" charset="0"/>
              </a:rPr>
              <a:t>Automated PDF Parsing</a:t>
            </a:r>
            <a:r>
              <a:rPr lang="en-US" dirty="0">
                <a:latin typeface="Times New Roman" panose="02020603050405020304" pitchFamily="18" charset="0"/>
                <a:cs typeface="Times New Roman" panose="02020603050405020304" pitchFamily="18" charset="0"/>
              </a:rPr>
              <a:t>: Extract text from input and template PDFs for comprehensive analysis.</a:t>
            </a:r>
          </a:p>
          <a:p>
            <a:pPr>
              <a:buFont typeface="+mj-lt"/>
              <a:buAutoNum type="arabicPeriod"/>
            </a:pPr>
            <a:r>
              <a:rPr lang="en-US" b="1" dirty="0">
                <a:latin typeface="Times New Roman" panose="02020603050405020304" pitchFamily="18" charset="0"/>
                <a:cs typeface="Times New Roman" panose="02020603050405020304" pitchFamily="18" charset="0"/>
              </a:rPr>
              <a:t>Named Entity Recognition (NER)</a:t>
            </a:r>
            <a:r>
              <a:rPr lang="en-US" dirty="0">
                <a:latin typeface="Times New Roman" panose="02020603050405020304" pitchFamily="18" charset="0"/>
                <a:cs typeface="Times New Roman" panose="02020603050405020304" pitchFamily="18" charset="0"/>
              </a:rPr>
              <a:t>: Identify and extract key entities like names and dates from the contract text.</a:t>
            </a:r>
          </a:p>
          <a:p>
            <a:pPr>
              <a:buFont typeface="+mj-lt"/>
              <a:buAutoNum type="arabicPeriod"/>
            </a:pPr>
            <a:r>
              <a:rPr lang="en-US" b="1" dirty="0">
                <a:latin typeface="Times New Roman" panose="02020603050405020304" pitchFamily="18" charset="0"/>
                <a:cs typeface="Times New Roman" panose="02020603050405020304" pitchFamily="18" charset="0"/>
              </a:rPr>
              <a:t>Text Classification</a:t>
            </a:r>
            <a:r>
              <a:rPr lang="en-US" dirty="0">
                <a:latin typeface="Times New Roman" panose="02020603050405020304" pitchFamily="18" charset="0"/>
                <a:cs typeface="Times New Roman" panose="02020603050405020304" pitchFamily="18" charset="0"/>
              </a:rPr>
              <a:t>: Classify contract content into categories such as agreement type, clauses, and headings.</a:t>
            </a:r>
          </a:p>
          <a:p>
            <a:pPr>
              <a:buFont typeface="+mj-lt"/>
              <a:buAutoNum type="arabicPeriod"/>
            </a:pPr>
            <a:r>
              <a:rPr lang="en-US" b="1" dirty="0">
                <a:latin typeface="Times New Roman" panose="02020603050405020304" pitchFamily="18" charset="0"/>
                <a:cs typeface="Times New Roman" panose="02020603050405020304" pitchFamily="18" charset="0"/>
              </a:rPr>
              <a:t>Text Comparison</a:t>
            </a:r>
            <a:r>
              <a:rPr lang="en-US" dirty="0">
                <a:latin typeface="Times New Roman" panose="02020603050405020304" pitchFamily="18" charset="0"/>
                <a:cs typeface="Times New Roman" panose="02020603050405020304" pitchFamily="18" charset="0"/>
              </a:rPr>
              <a:t>: Compare classified content of the contract with the template to detect deviations.</a:t>
            </a:r>
          </a:p>
          <a:p>
            <a:pPr>
              <a:buFont typeface="+mj-lt"/>
              <a:buAutoNum type="arabicPeriod"/>
            </a:pPr>
            <a:r>
              <a:rPr lang="en-US" b="1" dirty="0">
                <a:latin typeface="Times New Roman" panose="02020603050405020304" pitchFamily="18" charset="0"/>
                <a:cs typeface="Times New Roman" panose="02020603050405020304" pitchFamily="18" charset="0"/>
              </a:rPr>
              <a:t>PDF Highlighting</a:t>
            </a:r>
            <a:r>
              <a:rPr lang="en-US" dirty="0">
                <a:latin typeface="Times New Roman" panose="02020603050405020304" pitchFamily="18" charset="0"/>
                <a:cs typeface="Times New Roman" panose="02020603050405020304" pitchFamily="18" charset="0"/>
              </a:rPr>
              <a:t>: Visually highlight identified entities and deviations within the contract PDF.</a:t>
            </a:r>
          </a:p>
          <a:p>
            <a:pPr>
              <a:buFont typeface="+mj-lt"/>
              <a:buAutoNum type="arabicPeriod"/>
            </a:pPr>
            <a:r>
              <a:rPr lang="en-US" b="1" dirty="0">
                <a:latin typeface="Times New Roman" panose="02020603050405020304" pitchFamily="18" charset="0"/>
                <a:cs typeface="Times New Roman" panose="02020603050405020304" pitchFamily="18" charset="0"/>
              </a:rPr>
              <a:t>Summary Generation</a:t>
            </a:r>
            <a:r>
              <a:rPr lang="en-US" dirty="0">
                <a:latin typeface="Times New Roman" panose="02020603050405020304" pitchFamily="18" charset="0"/>
                <a:cs typeface="Times New Roman" panose="02020603050405020304" pitchFamily="18" charset="0"/>
              </a:rPr>
              <a:t>: Create a concise summary highlighting key points and deviations for quick review.</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9250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79639-9935-F951-C2C7-6E48F6229404}"/>
              </a:ext>
            </a:extLst>
          </p:cNvPr>
          <p:cNvSpPr>
            <a:spLocks noGrp="1"/>
          </p:cNvSpPr>
          <p:nvPr>
            <p:ph type="title"/>
          </p:nvPr>
        </p:nvSpPr>
        <p:spPr>
          <a:xfrm>
            <a:off x="838200" y="365125"/>
            <a:ext cx="10515600" cy="896747"/>
          </a:xfrm>
        </p:spPr>
        <p:txBody>
          <a:bodyPr>
            <a:normAutofit/>
          </a:bodyPr>
          <a:lstStyle/>
          <a:p>
            <a:r>
              <a:rPr lang="en-IN" sz="5000" b="1" dirty="0">
                <a:latin typeface="Times New Roman" panose="02020603050405020304" pitchFamily="18" charset="0"/>
                <a:cs typeface="Times New Roman" panose="02020603050405020304" pitchFamily="18" charset="0"/>
              </a:rPr>
              <a:t>Unique Idea Brief (Solution)</a:t>
            </a:r>
            <a:endParaRPr lang="en-IN" sz="5000" dirty="0"/>
          </a:p>
        </p:txBody>
      </p:sp>
      <p:sp>
        <p:nvSpPr>
          <p:cNvPr id="3" name="Content Placeholder 2">
            <a:extLst>
              <a:ext uri="{FF2B5EF4-FFF2-40B4-BE49-F238E27FC236}">
                <a16:creationId xmlns:a16="http://schemas.microsoft.com/office/drawing/2014/main" id="{43343EE6-F3DE-1735-9F1A-8AAB34BEC4C3}"/>
              </a:ext>
            </a:extLst>
          </p:cNvPr>
          <p:cNvSpPr>
            <a:spLocks noGrp="1"/>
          </p:cNvSpPr>
          <p:nvPr>
            <p:ph idx="1"/>
          </p:nvPr>
        </p:nvSpPr>
        <p:spPr>
          <a:xfrm>
            <a:off x="838200" y="1399033"/>
            <a:ext cx="10515600" cy="4233672"/>
          </a:xfrm>
        </p:spPr>
        <p:txBody>
          <a:bodyPr/>
          <a:lstStyle/>
          <a:p>
            <a:pPr marL="0" indent="0">
              <a:buNone/>
            </a:pPr>
            <a:r>
              <a:rPr lang="en-US" b="1" dirty="0">
                <a:latin typeface="Times New Roman" panose="02020603050405020304" pitchFamily="18" charset="0"/>
                <a:cs typeface="Times New Roman" panose="02020603050405020304" pitchFamily="18" charset="0"/>
              </a:rPr>
              <a:t>Benefits: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Increased Accuracy</a:t>
            </a:r>
            <a:r>
              <a:rPr lang="en-US" dirty="0">
                <a:latin typeface="Times New Roman" panose="02020603050405020304" pitchFamily="18" charset="0"/>
                <a:cs typeface="Times New Roman" panose="02020603050405020304" pitchFamily="18" charset="0"/>
              </a:rPr>
              <a:t>: Reduces human errors in contract validation.</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Enhanced Efficiency</a:t>
            </a:r>
            <a:r>
              <a:rPr lang="en-US" dirty="0">
                <a:latin typeface="Times New Roman" panose="02020603050405020304" pitchFamily="18" charset="0"/>
                <a:cs typeface="Times New Roman" panose="02020603050405020304" pitchFamily="18" charset="0"/>
              </a:rPr>
              <a:t>: Speeds up the review process, saving time and resources.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Consistency</a:t>
            </a:r>
            <a:r>
              <a:rPr lang="en-US" dirty="0">
                <a:latin typeface="Times New Roman" panose="02020603050405020304" pitchFamily="18" charset="0"/>
                <a:cs typeface="Times New Roman" panose="02020603050405020304" pitchFamily="18" charset="0"/>
              </a:rPr>
              <a:t>: Ensures standardized validation across all contracts.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Visibility</a:t>
            </a:r>
            <a:r>
              <a:rPr lang="en-US" dirty="0">
                <a:latin typeface="Times New Roman" panose="02020603050405020304" pitchFamily="18" charset="0"/>
                <a:cs typeface="Times New Roman" panose="02020603050405020304" pitchFamily="18" charset="0"/>
              </a:rPr>
              <a:t>: Highlights differences clearly for easier review.</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Scalability</a:t>
            </a:r>
            <a:r>
              <a:rPr lang="en-US" dirty="0">
                <a:latin typeface="Times New Roman" panose="02020603050405020304" pitchFamily="18" charset="0"/>
                <a:cs typeface="Times New Roman" panose="02020603050405020304" pitchFamily="18" charset="0"/>
              </a:rPr>
              <a:t>: Handles multiple contracts simultaneously, suitable for businesses of all sizes.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2285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B4BBA-88F0-9BF7-68B5-F7C04254E497}"/>
              </a:ext>
            </a:extLst>
          </p:cNvPr>
          <p:cNvSpPr>
            <a:spLocks noGrp="1"/>
          </p:cNvSpPr>
          <p:nvPr>
            <p:ph type="title"/>
          </p:nvPr>
        </p:nvSpPr>
        <p:spPr>
          <a:xfrm>
            <a:off x="838200" y="593725"/>
            <a:ext cx="10515600" cy="686435"/>
          </a:xfrm>
        </p:spPr>
        <p:txBody>
          <a:bodyPr>
            <a:noAutofit/>
          </a:bodyPr>
          <a:lstStyle/>
          <a:p>
            <a:r>
              <a:rPr lang="en-IN" sz="5000" b="1" dirty="0">
                <a:latin typeface="Times New Roman" panose="02020603050405020304" pitchFamily="18" charset="0"/>
                <a:cs typeface="Times New Roman" panose="02020603050405020304" pitchFamily="18" charset="0"/>
              </a:rPr>
              <a:t>Features Offered</a:t>
            </a:r>
          </a:p>
        </p:txBody>
      </p:sp>
      <p:sp>
        <p:nvSpPr>
          <p:cNvPr id="4" name="Rectangle 1">
            <a:extLst>
              <a:ext uri="{FF2B5EF4-FFF2-40B4-BE49-F238E27FC236}">
                <a16:creationId xmlns:a16="http://schemas.microsoft.com/office/drawing/2014/main" id="{B3E931E2-8D8E-3E9E-8769-47EB39498BEB}"/>
              </a:ext>
            </a:extLst>
          </p:cNvPr>
          <p:cNvSpPr>
            <a:spLocks noGrp="1" noChangeArrowheads="1"/>
          </p:cNvSpPr>
          <p:nvPr>
            <p:ph idx="1"/>
          </p:nvPr>
        </p:nvSpPr>
        <p:spPr bwMode="auto">
          <a:xfrm>
            <a:off x="713232" y="1801888"/>
            <a:ext cx="10640568"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PDF Parsing</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Automated extraction and reading of text from PDF documents.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Named Entity Recognition (NER)</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Identification and extraction of key entities within the contract 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 Classification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Classification of contract content based on predefined categories such as agreement type and heading.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 Comparison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Comparison of contract clauses with a template to identify deviations.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PDF Highlighting</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Highlighting of identified entities and deviations within the contract PDF.</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Summary Generation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Automated generation of a summary highlighting key points and deviations. </a:t>
            </a:r>
          </a:p>
        </p:txBody>
      </p:sp>
    </p:spTree>
    <p:extLst>
      <p:ext uri="{BB962C8B-B14F-4D97-AF65-F5344CB8AC3E}">
        <p14:creationId xmlns:p14="http://schemas.microsoft.com/office/powerpoint/2010/main" val="3016053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88394-7C3C-6BA9-B8B0-25570975D147}"/>
              </a:ext>
            </a:extLst>
          </p:cNvPr>
          <p:cNvSpPr>
            <a:spLocks noGrp="1"/>
          </p:cNvSpPr>
          <p:nvPr>
            <p:ph type="title"/>
          </p:nvPr>
        </p:nvSpPr>
        <p:spPr>
          <a:xfrm>
            <a:off x="586740" y="319405"/>
            <a:ext cx="10515600" cy="768731"/>
          </a:xfrm>
        </p:spPr>
        <p:txBody>
          <a:bodyPr>
            <a:noAutofit/>
          </a:bodyPr>
          <a:lstStyle/>
          <a:p>
            <a:r>
              <a:rPr lang="en-IN" sz="5000" b="1" dirty="0">
                <a:latin typeface="Times New Roman" panose="02020603050405020304" pitchFamily="18" charset="0"/>
                <a:cs typeface="Times New Roman" panose="02020603050405020304" pitchFamily="18" charset="0"/>
              </a:rPr>
              <a:t>Process Flow</a:t>
            </a:r>
          </a:p>
        </p:txBody>
      </p:sp>
      <p:sp>
        <p:nvSpPr>
          <p:cNvPr id="4" name="Rectangle 1">
            <a:extLst>
              <a:ext uri="{FF2B5EF4-FFF2-40B4-BE49-F238E27FC236}">
                <a16:creationId xmlns:a16="http://schemas.microsoft.com/office/drawing/2014/main" id="{8D5D2EE6-52F2-EAD6-0841-0ECC386F1CFD}"/>
              </a:ext>
            </a:extLst>
          </p:cNvPr>
          <p:cNvSpPr>
            <a:spLocks noGrp="1" noChangeArrowheads="1"/>
          </p:cNvSpPr>
          <p:nvPr>
            <p:ph idx="1"/>
          </p:nvPr>
        </p:nvSpPr>
        <p:spPr bwMode="auto">
          <a:xfrm>
            <a:off x="586740" y="1335024"/>
            <a:ext cx="11018520" cy="529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Initialization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 and template PDF URLs, agreement type, clause, and heading are provided.</a:t>
            </a:r>
          </a:p>
          <a:p>
            <a:pPr eaLnBrk="0" fontAlgn="base" hangingPunct="0">
              <a:lnSpc>
                <a:spcPct val="100000"/>
              </a:lnSpc>
              <a:spcBef>
                <a:spcPct val="0"/>
              </a:spcBef>
              <a:spcAft>
                <a:spcPct val="0"/>
              </a:spcAf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PDF Parsing</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Extract text from both the input and template PDFs.</a:t>
            </a:r>
          </a:p>
          <a:p>
            <a:pPr eaLnBrk="0" fontAlgn="base" hangingPunct="0">
              <a:lnSpc>
                <a:spcPct val="100000"/>
              </a:lnSpc>
              <a:spcBef>
                <a:spcPct val="0"/>
              </a:spcBef>
              <a:spcAft>
                <a:spcPct val="0"/>
              </a:spcAf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Named Entity Recognition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 NER on the extracted text to identify and extract key entities.</a:t>
            </a:r>
          </a:p>
          <a:p>
            <a:pPr eaLnBrk="0" fontAlgn="base" hangingPunct="0">
              <a:lnSpc>
                <a:spcPct val="100000"/>
              </a:lnSpc>
              <a:spcBef>
                <a:spcPct val="0"/>
              </a:spcBef>
              <a:spcAft>
                <a:spcPct val="0"/>
              </a:spcAf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 Classification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Classify the text based on agreement type, clause, and heading.</a:t>
            </a:r>
          </a:p>
          <a:p>
            <a:pPr eaLnBrk="0" fontAlgn="base" hangingPunct="0">
              <a:lnSpc>
                <a:spcPct val="100000"/>
              </a:lnSpc>
              <a:spcBef>
                <a:spcPct val="0"/>
              </a:spcBef>
              <a:spcAft>
                <a:spcPct val="0"/>
              </a:spcAf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 Comparison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Compare the classified text of the input contract with the template to identify deviations.</a:t>
            </a:r>
          </a:p>
          <a:p>
            <a:pPr eaLnBrk="0" fontAlgn="base" hangingPunct="0">
              <a:lnSpc>
                <a:spcPct val="100000"/>
              </a:lnSpc>
              <a:spcBef>
                <a:spcPct val="0"/>
              </a:spcBef>
              <a:spcAft>
                <a:spcPct val="0"/>
              </a:spcAf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PDF Highlighting</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Highlight the deviations and recognized entities in the input contract PDF.</a:t>
            </a:r>
          </a:p>
          <a:p>
            <a:pPr eaLnBrk="0" fontAlgn="base" hangingPunct="0">
              <a:lnSpc>
                <a:spcPct val="100000"/>
              </a:lnSpc>
              <a:spcBef>
                <a:spcPct val="0"/>
              </a:spcBef>
              <a:spcAft>
                <a:spcPct val="0"/>
              </a:spcAf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Summary Generation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Generate a summary of the key points and deviations.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6283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4E901-B3B8-810C-1B70-62C73F8A6C7D}"/>
              </a:ext>
            </a:extLst>
          </p:cNvPr>
          <p:cNvSpPr>
            <a:spLocks noGrp="1"/>
          </p:cNvSpPr>
          <p:nvPr>
            <p:ph type="title"/>
          </p:nvPr>
        </p:nvSpPr>
        <p:spPr>
          <a:xfrm>
            <a:off x="838200" y="365125"/>
            <a:ext cx="10515600" cy="823595"/>
          </a:xfrm>
        </p:spPr>
        <p:txBody>
          <a:bodyPr>
            <a:normAutofit/>
          </a:bodyPr>
          <a:lstStyle/>
          <a:p>
            <a:r>
              <a:rPr lang="en-IN" sz="5000" b="1" dirty="0">
                <a:latin typeface="Times New Roman" panose="02020603050405020304" pitchFamily="18" charset="0"/>
                <a:cs typeface="Times New Roman" panose="02020603050405020304" pitchFamily="18" charset="0"/>
              </a:rPr>
              <a:t>Architecture Diagram</a:t>
            </a:r>
          </a:p>
        </p:txBody>
      </p:sp>
      <p:pic>
        <p:nvPicPr>
          <p:cNvPr id="5" name="Picture 4">
            <a:extLst>
              <a:ext uri="{FF2B5EF4-FFF2-40B4-BE49-F238E27FC236}">
                <a16:creationId xmlns:a16="http://schemas.microsoft.com/office/drawing/2014/main" id="{0B43AC62-8499-BF64-E67C-AE9B8DEC77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175" y="1532060"/>
            <a:ext cx="9773649" cy="4491816"/>
          </a:xfrm>
          <a:prstGeom prst="rect">
            <a:avLst/>
          </a:prstGeom>
        </p:spPr>
      </p:pic>
    </p:spTree>
    <p:extLst>
      <p:ext uri="{BB962C8B-B14F-4D97-AF65-F5344CB8AC3E}">
        <p14:creationId xmlns:p14="http://schemas.microsoft.com/office/powerpoint/2010/main" val="2754237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2AE1B-B346-F42E-B977-2447EBE2465F}"/>
              </a:ext>
            </a:extLst>
          </p:cNvPr>
          <p:cNvSpPr>
            <a:spLocks noGrp="1"/>
          </p:cNvSpPr>
          <p:nvPr>
            <p:ph type="title"/>
          </p:nvPr>
        </p:nvSpPr>
        <p:spPr>
          <a:xfrm>
            <a:off x="838200" y="365125"/>
            <a:ext cx="10515600" cy="878459"/>
          </a:xfrm>
        </p:spPr>
        <p:txBody>
          <a:bodyPr/>
          <a:lstStyle/>
          <a:p>
            <a:r>
              <a:rPr lang="en-IN" b="1" dirty="0">
                <a:latin typeface="Times New Roman" panose="02020603050405020304" pitchFamily="18" charset="0"/>
                <a:cs typeface="Times New Roman" panose="02020603050405020304" pitchFamily="18" charset="0"/>
              </a:rPr>
              <a:t>Technologies Used</a:t>
            </a:r>
          </a:p>
        </p:txBody>
      </p:sp>
      <p:sp>
        <p:nvSpPr>
          <p:cNvPr id="4" name="Rectangle 1">
            <a:extLst>
              <a:ext uri="{FF2B5EF4-FFF2-40B4-BE49-F238E27FC236}">
                <a16:creationId xmlns:a16="http://schemas.microsoft.com/office/drawing/2014/main" id="{734045BA-6127-B381-BBFA-0DB87D62BC0B}"/>
              </a:ext>
            </a:extLst>
          </p:cNvPr>
          <p:cNvSpPr>
            <a:spLocks noGrp="1" noChangeArrowheads="1"/>
          </p:cNvSpPr>
          <p:nvPr>
            <p:ph idx="1"/>
          </p:nvPr>
        </p:nvSpPr>
        <p:spPr bwMode="auto">
          <a:xfrm>
            <a:off x="838200" y="1548899"/>
            <a:ext cx="105156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a:t>
            </a:r>
            <a:endParaRPr lang="en-US" altLang="en-US" sz="22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Core programming language for developing the application.</a:t>
            </a:r>
          </a:p>
          <a:p>
            <a:pPr eaLnBrk="0" fontAlgn="base" hangingPunct="0">
              <a:lnSpc>
                <a:spcPct val="100000"/>
              </a:lnSpc>
              <a:spcBef>
                <a:spcPct val="0"/>
              </a:spcBef>
              <a:spcAft>
                <a:spcPct val="0"/>
              </a:spcAf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PDF Libraries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Tools such as PyPDF2 or PDFMiner for parsing and reading PDFs.</a:t>
            </a:r>
          </a:p>
          <a:p>
            <a:pPr eaLnBrk="0" fontAlgn="base" hangingPunct="0">
              <a:lnSpc>
                <a:spcPct val="100000"/>
              </a:lnSpc>
              <a:spcBef>
                <a:spcPct val="0"/>
              </a:spcBef>
              <a:spcAft>
                <a:spcPct val="0"/>
              </a:spcAf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Natural Language Processing (NLP)</a:t>
            </a:r>
            <a:endParaRPr lang="en-US" altLang="en-US" sz="22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Libraries like SpaCy or NLTK for NER and text classification.</a:t>
            </a:r>
          </a:p>
          <a:p>
            <a:pPr eaLnBrk="0" fontAlgn="base" hangingPunct="0">
              <a:lnSpc>
                <a:spcPct val="100000"/>
              </a:lnSpc>
              <a:spcBef>
                <a:spcPct val="0"/>
              </a:spcBef>
              <a:spcAft>
                <a:spcPct val="0"/>
              </a:spcAf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a:t>
            </a:r>
            <a:endParaRPr lang="en-US" altLang="en-US" sz="22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Techniques for classifying and comparing text.</a:t>
            </a:r>
          </a:p>
          <a:p>
            <a:pPr eaLnBrk="0" fontAlgn="base" hangingPunct="0">
              <a:lnSpc>
                <a:spcPct val="100000"/>
              </a:lnSpc>
              <a:spcBef>
                <a:spcPct val="0"/>
              </a:spcBef>
              <a:spcAft>
                <a:spcPct val="0"/>
              </a:spcAf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Storage</a:t>
            </a:r>
            <a:endParaRPr lang="en-US" altLang="en-US" sz="22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Databases for storing and retrieving contract and template data.</a:t>
            </a:r>
          </a:p>
          <a:p>
            <a:pPr eaLnBrk="0" fontAlgn="base" hangingPunct="0">
              <a:lnSpc>
                <a:spcPct val="100000"/>
              </a:lnSpc>
              <a:spcBef>
                <a:spcPct val="0"/>
              </a:spcBef>
              <a:spcAft>
                <a:spcPct val="0"/>
              </a:spcAf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Web Frameworks</a:t>
            </a:r>
            <a:endParaRPr lang="en-US" altLang="en-US" sz="22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 frameworks like Flask or Django for building a user interface. </a:t>
            </a:r>
          </a:p>
        </p:txBody>
      </p:sp>
    </p:spTree>
    <p:extLst>
      <p:ext uri="{BB962C8B-B14F-4D97-AF65-F5344CB8AC3E}">
        <p14:creationId xmlns:p14="http://schemas.microsoft.com/office/powerpoint/2010/main" val="2484581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F477-829A-009B-7D7B-9117DA55A75A}"/>
              </a:ext>
            </a:extLst>
          </p:cNvPr>
          <p:cNvSpPr>
            <a:spLocks noGrp="1"/>
          </p:cNvSpPr>
          <p:nvPr>
            <p:ph type="title"/>
          </p:nvPr>
        </p:nvSpPr>
        <p:spPr>
          <a:xfrm>
            <a:off x="838200" y="365125"/>
            <a:ext cx="10515600" cy="969899"/>
          </a:xfrm>
        </p:spPr>
        <p:txBody>
          <a:bodyPr>
            <a:normAutofit/>
          </a:bodyPr>
          <a:lstStyle/>
          <a:p>
            <a:r>
              <a:rPr lang="en-IN" sz="5000" b="1" dirty="0">
                <a:latin typeface="Times New Roman" panose="02020603050405020304" pitchFamily="18" charset="0"/>
                <a:cs typeface="Times New Roman" panose="02020603050405020304" pitchFamily="18" charset="0"/>
              </a:rPr>
              <a:t>Team members and contribution</a:t>
            </a:r>
          </a:p>
        </p:txBody>
      </p:sp>
      <p:sp>
        <p:nvSpPr>
          <p:cNvPr id="3" name="Content Placeholder 2">
            <a:extLst>
              <a:ext uri="{FF2B5EF4-FFF2-40B4-BE49-F238E27FC236}">
                <a16:creationId xmlns:a16="http://schemas.microsoft.com/office/drawing/2014/main" id="{A865C104-95DD-A5D5-E4CE-77A1C6046AAC}"/>
              </a:ext>
            </a:extLst>
          </p:cNvPr>
          <p:cNvSpPr>
            <a:spLocks noGrp="1"/>
          </p:cNvSpPr>
          <p:nvPr>
            <p:ph idx="1"/>
          </p:nvPr>
        </p:nvSpPr>
        <p:spPr/>
        <p:txBody>
          <a:bodyPr/>
          <a:lstStyle/>
          <a:p>
            <a:pPr marL="0" indent="0">
              <a:buNone/>
            </a:pPr>
            <a:r>
              <a:rPr lang="en-IN" b="1" dirty="0">
                <a:latin typeface="Times New Roman" panose="02020603050405020304" pitchFamily="18" charset="0"/>
                <a:cs typeface="Times New Roman" panose="02020603050405020304" pitchFamily="18" charset="0"/>
              </a:rPr>
              <a:t>Name: </a:t>
            </a:r>
            <a:r>
              <a:rPr lang="en-IN" dirty="0" err="1">
                <a:latin typeface="Times New Roman" panose="02020603050405020304" pitchFamily="18" charset="0"/>
                <a:cs typeface="Times New Roman" panose="02020603050405020304" pitchFamily="18" charset="0"/>
              </a:rPr>
              <a:t>Tejaswini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Mallappa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Mastamardi</a:t>
            </a:r>
            <a:endParaRPr lang="en-IN"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USN: </a:t>
            </a:r>
            <a:r>
              <a:rPr lang="en-IN" dirty="0">
                <a:latin typeface="Times New Roman" panose="02020603050405020304" pitchFamily="18" charset="0"/>
                <a:cs typeface="Times New Roman" panose="02020603050405020304" pitchFamily="18" charset="0"/>
              </a:rPr>
              <a:t>2BL21CI030</a:t>
            </a:r>
          </a:p>
          <a:p>
            <a:pPr marL="0" indent="0">
              <a:buNone/>
            </a:pPr>
            <a:r>
              <a:rPr lang="en-IN" b="1" dirty="0">
                <a:latin typeface="Times New Roman" panose="02020603050405020304" pitchFamily="18" charset="0"/>
                <a:cs typeface="Times New Roman" panose="02020603050405020304" pitchFamily="18" charset="0"/>
              </a:rPr>
              <a:t>College: </a:t>
            </a:r>
            <a:r>
              <a:rPr lang="en-IN" dirty="0">
                <a:latin typeface="Times New Roman" panose="02020603050405020304" pitchFamily="18" charset="0"/>
                <a:cs typeface="Times New Roman" panose="02020603050405020304" pitchFamily="18" charset="0"/>
              </a:rPr>
              <a:t>BLDEA’s Vachana </a:t>
            </a:r>
            <a:r>
              <a:rPr lang="en-IN" dirty="0" err="1">
                <a:latin typeface="Times New Roman" panose="02020603050405020304" pitchFamily="18" charset="0"/>
                <a:cs typeface="Times New Roman" panose="02020603050405020304" pitchFamily="18" charset="0"/>
              </a:rPr>
              <a:t>Pitamaha</a:t>
            </a:r>
            <a:r>
              <a:rPr lang="en-IN" dirty="0">
                <a:latin typeface="Times New Roman" panose="02020603050405020304" pitchFamily="18" charset="0"/>
                <a:cs typeface="Times New Roman" panose="02020603050405020304" pitchFamily="18" charset="0"/>
              </a:rPr>
              <a:t> Dr. P. G. </a:t>
            </a:r>
            <a:r>
              <a:rPr lang="en-IN" dirty="0" err="1">
                <a:latin typeface="Times New Roman" panose="02020603050405020304" pitchFamily="18" charset="0"/>
                <a:cs typeface="Times New Roman" panose="02020603050405020304" pitchFamily="18" charset="0"/>
              </a:rPr>
              <a:t>Halkatti</a:t>
            </a:r>
            <a:r>
              <a:rPr lang="en-IN" dirty="0">
                <a:latin typeface="Times New Roman" panose="02020603050405020304" pitchFamily="18" charset="0"/>
                <a:cs typeface="Times New Roman" panose="02020603050405020304" pitchFamily="18" charset="0"/>
              </a:rPr>
              <a:t> College of Engineering and Technology Vijayapura </a:t>
            </a:r>
          </a:p>
          <a:p>
            <a:pPr marL="0" indent="0">
              <a:buNone/>
            </a:pPr>
            <a:r>
              <a:rPr lang="en-IN" b="1" dirty="0">
                <a:latin typeface="Times New Roman" panose="02020603050405020304" pitchFamily="18" charset="0"/>
                <a:cs typeface="Times New Roman" panose="02020603050405020304" pitchFamily="18" charset="0"/>
              </a:rPr>
              <a:t>Team Members: </a:t>
            </a:r>
            <a:r>
              <a:rPr lang="en-IN" dirty="0">
                <a:latin typeface="Times New Roman" panose="02020603050405020304" pitchFamily="18" charset="0"/>
                <a:cs typeface="Times New Roman" panose="02020603050405020304" pitchFamily="18" charset="0"/>
              </a:rPr>
              <a:t>1(Individual)</a:t>
            </a:r>
          </a:p>
        </p:txBody>
      </p:sp>
    </p:spTree>
    <p:extLst>
      <p:ext uri="{BB962C8B-B14F-4D97-AF65-F5344CB8AC3E}">
        <p14:creationId xmlns:p14="http://schemas.microsoft.com/office/powerpoint/2010/main" val="1551058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06701-805C-E3B7-62B0-85141AF579D0}"/>
              </a:ext>
            </a:extLst>
          </p:cNvPr>
          <p:cNvSpPr>
            <a:spLocks noGrp="1"/>
          </p:cNvSpPr>
          <p:nvPr>
            <p:ph type="title"/>
          </p:nvPr>
        </p:nvSpPr>
        <p:spPr>
          <a:xfrm>
            <a:off x="838200" y="666877"/>
            <a:ext cx="10515600" cy="933323"/>
          </a:xfrm>
        </p:spPr>
        <p:txBody>
          <a:bodyPr/>
          <a:lstStyle/>
          <a:p>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5E34A3A9-4469-EDF0-87B7-A1C195AA60E7}"/>
              </a:ext>
            </a:extLst>
          </p:cNvPr>
          <p:cNvSpPr>
            <a:spLocks noGrp="1"/>
          </p:cNvSpPr>
          <p:nvPr>
            <p:ph idx="1"/>
          </p:nvPr>
        </p:nvSpPr>
        <p:spPr>
          <a:xfrm>
            <a:off x="838200" y="2194561"/>
            <a:ext cx="10515600" cy="1975104"/>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The automated Business Contract Validation system leverages advanced NLP and machine learning techniques to streamline the contract review process. It ensures higher accuracy, reduces the manual workload, and enhances the overall efficiency of contract management. By automating the tedious and error-prone aspects of contract validation, businesses can focus on more strategic tasks and make informed decisions more quickly.</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5924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654</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Problem Statement</vt:lpstr>
      <vt:lpstr>Unique Idea Brief (Solution)</vt:lpstr>
      <vt:lpstr>Unique Idea Brief (Solution)</vt:lpstr>
      <vt:lpstr>Features Offered</vt:lpstr>
      <vt:lpstr>Process Flow</vt:lpstr>
      <vt:lpstr>Architecture Diagram</vt:lpstr>
      <vt:lpstr>Technologies Used</vt:lpstr>
      <vt:lpstr>Team members and contribution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PRIYANKA DESAI</dc:creator>
  <cp:lastModifiedBy>PRIYANKA DESAI</cp:lastModifiedBy>
  <cp:revision>3</cp:revision>
  <dcterms:created xsi:type="dcterms:W3CDTF">2024-07-14T13:56:25Z</dcterms:created>
  <dcterms:modified xsi:type="dcterms:W3CDTF">2024-07-14T14:05:00Z</dcterms:modified>
</cp:coreProperties>
</file>