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6" r:id="rId3"/>
    <p:sldId id="257" r:id="rId4"/>
    <p:sldId id="258" r:id="rId5"/>
    <p:sldId id="260" r:id="rId6"/>
    <p:sldId id="261" r:id="rId7"/>
    <p:sldId id="262" r:id="rId8"/>
    <p:sldId id="271" r:id="rId9"/>
    <p:sldId id="264" r:id="rId10"/>
    <p:sldId id="263" r:id="rId11"/>
    <p:sldId id="267" r:id="rId12"/>
    <p:sldId id="27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D706B-C801-441E-9BD8-E64F07894A9F}" v="204" dt="2023-11-28T03:27:59.802"/>
    <p1510:client id="{580E68FD-19CC-E961-53C4-2B9C043BBAFE}" v="107" dt="2023-11-28T18:43:38.391"/>
    <p1510:client id="{5B7EE87E-766E-E8EF-4414-89A32ED520EB}" v="246" dt="2023-11-28T17:41:31.158"/>
    <p1510:client id="{AFDF3654-BA8E-25CA-4E62-3BC6EBA24E45}" v="22" dt="2023-11-28T21:01:16.218"/>
    <p1510:client id="{E84D2D8F-1783-2D73-DD15-B84A320FCA27}" v="132" dt="2023-11-28T21:20:45.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6hv173KKaIDllp_-FxIzIy_XyzbgPdnk/view?usp=sharing&#8203;"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TfakMfL_9P9c_OknOvK6lL8ZfTfW4b2Z?usp=sharing&#8203;"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opcorn and drink in an empty red theater">
            <a:extLst>
              <a:ext uri="{FF2B5EF4-FFF2-40B4-BE49-F238E27FC236}">
                <a16:creationId xmlns:a16="http://schemas.microsoft.com/office/drawing/2014/main" id="{5952CDA2-94C4-7414-A1FB-990F2AAC55FB}"/>
              </a:ext>
            </a:extLst>
          </p:cNvPr>
          <p:cNvPicPr>
            <a:picLocks noChangeAspect="1"/>
          </p:cNvPicPr>
          <p:nvPr/>
        </p:nvPicPr>
        <p:blipFill rotWithShape="1">
          <a:blip r:embed="rId2">
            <a:alphaModFix amt="50000"/>
          </a:blip>
          <a:srcRect t="15294"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EE750064-6195-AC4B-88C8-06D69473226F}"/>
              </a:ext>
            </a:extLst>
          </p:cNvPr>
          <p:cNvSpPr>
            <a:spLocks noGrp="1"/>
          </p:cNvSpPr>
          <p:nvPr>
            <p:ph type="ctrTitle"/>
          </p:nvPr>
        </p:nvSpPr>
        <p:spPr>
          <a:xfrm>
            <a:off x="1524000" y="1122362"/>
            <a:ext cx="9144000" cy="2900518"/>
          </a:xfrm>
        </p:spPr>
        <p:txBody>
          <a:bodyPr>
            <a:normAutofit/>
          </a:bodyPr>
          <a:lstStyle/>
          <a:p>
            <a:r>
              <a:rPr lang="en-US" sz="5100">
                <a:solidFill>
                  <a:srgbClr val="FFFFFF"/>
                </a:solidFill>
                <a:latin typeface="Times New Roman"/>
                <a:cs typeface="Calibri Light"/>
              </a:rPr>
              <a:t>MOVIE GENRE CLASSIFICATION VIA NATURAL LANGUAGE PROCESSING</a:t>
            </a:r>
            <a:endParaRPr lang="en-US" sz="5100">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CD418336-F3B4-F43C-732E-821D995D9C39}"/>
              </a:ext>
            </a:extLst>
          </p:cNvPr>
          <p:cNvSpPr>
            <a:spLocks noGrp="1"/>
          </p:cNvSpPr>
          <p:nvPr>
            <p:ph type="subTitle" idx="1"/>
          </p:nvPr>
        </p:nvSpPr>
        <p:spPr>
          <a:xfrm>
            <a:off x="1524000" y="4159404"/>
            <a:ext cx="9144000" cy="1098395"/>
          </a:xfrm>
        </p:spPr>
        <p:txBody>
          <a:bodyPr vert="horz" lIns="91440" tIns="45720" rIns="91440" bIns="45720" rtlCol="0">
            <a:normAutofit/>
          </a:bodyPr>
          <a:lstStyle/>
          <a:p>
            <a:r>
              <a:rPr lang="en-US" sz="1700">
                <a:solidFill>
                  <a:srgbClr val="FFFFFF"/>
                </a:solidFill>
                <a:latin typeface="Times New Roman"/>
                <a:cs typeface="Calibri"/>
              </a:rPr>
              <a:t>Vishnupriya Doddapaneni</a:t>
            </a:r>
          </a:p>
          <a:p>
            <a:r>
              <a:rPr lang="en-US" sz="1700" err="1">
                <a:solidFill>
                  <a:srgbClr val="FFFFFF"/>
                </a:solidFill>
                <a:latin typeface="Times New Roman"/>
                <a:cs typeface="Calibri"/>
              </a:rPr>
              <a:t>Nagaboina</a:t>
            </a:r>
            <a:r>
              <a:rPr lang="en-US" sz="1700">
                <a:solidFill>
                  <a:srgbClr val="FFFFFF"/>
                </a:solidFill>
                <a:latin typeface="Times New Roman"/>
                <a:cs typeface="Calibri"/>
              </a:rPr>
              <a:t> Karthik Sai</a:t>
            </a:r>
          </a:p>
          <a:p>
            <a:r>
              <a:rPr lang="en-US" sz="1700">
                <a:solidFill>
                  <a:srgbClr val="FFFFFF"/>
                </a:solidFill>
                <a:latin typeface="Times New Roman"/>
                <a:cs typeface="Calibri"/>
              </a:rPr>
              <a:t>Tejaswini Seru</a:t>
            </a:r>
          </a:p>
        </p:txBody>
      </p:sp>
    </p:spTree>
    <p:extLst>
      <p:ext uri="{BB962C8B-B14F-4D97-AF65-F5344CB8AC3E}">
        <p14:creationId xmlns:p14="http://schemas.microsoft.com/office/powerpoint/2010/main" val="38549357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400ECBCB-A85A-9CB3-0D52-067931803DC5}"/>
              </a:ext>
            </a:extLst>
          </p:cNvPr>
          <p:cNvPicPr>
            <a:picLocks noChangeAspect="1"/>
          </p:cNvPicPr>
          <p:nvPr/>
        </p:nvPicPr>
        <p:blipFill rotWithShape="1">
          <a:blip r:embed="rId2">
            <a:alphaModFix amt="35000"/>
          </a:blip>
          <a:srcRect t="12551" b="3179"/>
          <a:stretch/>
        </p:blipFill>
        <p:spPr>
          <a:xfrm>
            <a:off x="20" y="10"/>
            <a:ext cx="12191980" cy="6857990"/>
          </a:xfrm>
          <a:prstGeom prst="rect">
            <a:avLst/>
          </a:prstGeom>
        </p:spPr>
      </p:pic>
      <p:sp>
        <p:nvSpPr>
          <p:cNvPr id="2" name="Title 1">
            <a:extLst>
              <a:ext uri="{FF2B5EF4-FFF2-40B4-BE49-F238E27FC236}">
                <a16:creationId xmlns:a16="http://schemas.microsoft.com/office/drawing/2014/main" id="{DF88D768-5A9C-C055-C32C-FCEE2A48C57B}"/>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Times New Roman"/>
                <a:cs typeface="Calibri Light"/>
              </a:rPr>
              <a:t>MODEL COMPARISON</a:t>
            </a:r>
            <a:endParaRPr lang="en-US">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AA504FC2-9325-9004-9E74-0AD5DEA70F8F}"/>
              </a:ext>
            </a:extLst>
          </p:cNvPr>
          <p:cNvSpPr>
            <a:spLocks noGrp="1"/>
          </p:cNvSpPr>
          <p:nvPr>
            <p:ph idx="1"/>
          </p:nvPr>
        </p:nvSpPr>
        <p:spPr>
          <a:xfrm>
            <a:off x="838200" y="1825625"/>
            <a:ext cx="10515600" cy="4351338"/>
          </a:xfrm>
        </p:spPr>
        <p:txBody>
          <a:bodyPr vert="horz" lIns="91440" tIns="45720" rIns="91440" bIns="45720" rtlCol="0" anchor="t">
            <a:normAutofit/>
          </a:bodyPr>
          <a:lstStyle/>
          <a:p>
            <a:pPr algn="just"/>
            <a:r>
              <a:rPr lang="en-US" sz="2200">
                <a:solidFill>
                  <a:srgbClr val="FFFFFF"/>
                </a:solidFill>
                <a:latin typeface="Times New Roman"/>
                <a:cs typeface="Calibri"/>
              </a:rPr>
              <a:t>Based on the accuracy metrics </a:t>
            </a:r>
            <a:r>
              <a:rPr lang="en-US" sz="2200" b="1">
                <a:solidFill>
                  <a:srgbClr val="FFFFFF"/>
                </a:solidFill>
                <a:latin typeface="Times New Roman"/>
                <a:ea typeface="+mn-lt"/>
                <a:cs typeface="+mn-lt"/>
              </a:rPr>
              <a:t>BERT</a:t>
            </a:r>
            <a:r>
              <a:rPr lang="en-US" sz="2200">
                <a:solidFill>
                  <a:srgbClr val="FFFFFF"/>
                </a:solidFill>
                <a:latin typeface="Times New Roman"/>
                <a:ea typeface="+mn-lt"/>
                <a:cs typeface="+mn-lt"/>
              </a:rPr>
              <a:t> appears to be better than the </a:t>
            </a:r>
            <a:r>
              <a:rPr lang="en-US" sz="2200" err="1">
                <a:solidFill>
                  <a:srgbClr val="FFFFFF"/>
                </a:solidFill>
                <a:latin typeface="Times New Roman"/>
                <a:ea typeface="+mn-lt"/>
                <a:cs typeface="+mn-lt"/>
              </a:rPr>
              <a:t>BiLSTM</a:t>
            </a:r>
            <a:r>
              <a:rPr lang="en-US" sz="2200">
                <a:solidFill>
                  <a:srgbClr val="FFFFFF"/>
                </a:solidFill>
                <a:latin typeface="Times New Roman"/>
                <a:ea typeface="+mn-lt"/>
                <a:cs typeface="+mn-lt"/>
              </a:rPr>
              <a:t> model for movie genre classification. BERT's ability to capture contextualized embeddings from pre-training, transfer learning, and superior performance metrics make it a more suitable choice for this task.</a:t>
            </a:r>
            <a:endParaRPr lang="en-US" sz="2200">
              <a:solidFill>
                <a:srgbClr val="FFFFFF"/>
              </a:solidFill>
              <a:cs typeface="Calibri" panose="020F0502020204030204"/>
            </a:endParaRPr>
          </a:p>
          <a:p>
            <a:pPr algn="just"/>
            <a:r>
              <a:rPr lang="en-US" sz="2200">
                <a:solidFill>
                  <a:srgbClr val="FFFFFF"/>
                </a:solidFill>
                <a:latin typeface="Times New Roman"/>
                <a:ea typeface="+mn-lt"/>
                <a:cs typeface="+mn-lt"/>
              </a:rPr>
              <a:t>BERT leverages pre-trained contextualized embeddings, capturing intricate language patterns and bidirectional dependencies, leading to superior accuracy and a higher F1 Score (Weighted). The use of transfer learning with pre-trained weights enhances BERT's ability to understand semantics, providing a significant advantage over the </a:t>
            </a:r>
            <a:r>
              <a:rPr lang="en-US" sz="2200" err="1">
                <a:solidFill>
                  <a:srgbClr val="FFFFFF"/>
                </a:solidFill>
                <a:latin typeface="Times New Roman"/>
                <a:ea typeface="+mn-lt"/>
                <a:cs typeface="+mn-lt"/>
              </a:rPr>
              <a:t>BiLSTM</a:t>
            </a:r>
            <a:r>
              <a:rPr lang="en-US" sz="2200">
                <a:solidFill>
                  <a:srgbClr val="FFFFFF"/>
                </a:solidFill>
                <a:latin typeface="Times New Roman"/>
                <a:ea typeface="+mn-lt"/>
                <a:cs typeface="+mn-lt"/>
              </a:rPr>
              <a:t> model, which relies on randomly initialized embeddings and lacks the depth of contextual information. </a:t>
            </a:r>
          </a:p>
          <a:p>
            <a:pPr algn="just"/>
            <a:r>
              <a:rPr lang="en-US" sz="2200">
                <a:solidFill>
                  <a:srgbClr val="FFFFFF"/>
                </a:solidFill>
                <a:latin typeface="Times New Roman"/>
                <a:ea typeface="+mn-lt"/>
                <a:cs typeface="+mn-lt"/>
              </a:rPr>
              <a:t>Additionally, BERT's computational efficiency, facilitated by pre-trained embeddings and ease of implementation through libraries like Hugging Face Transformers, further solidify its superiority in this particular NLP task.</a:t>
            </a:r>
          </a:p>
        </p:txBody>
      </p:sp>
    </p:spTree>
    <p:extLst>
      <p:ext uri="{BB962C8B-B14F-4D97-AF65-F5344CB8AC3E}">
        <p14:creationId xmlns:p14="http://schemas.microsoft.com/office/powerpoint/2010/main" val="225222905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A4DCE2F8-926D-1D2F-E3ED-38E4D3D2229F}"/>
              </a:ext>
            </a:extLst>
          </p:cNvPr>
          <p:cNvPicPr>
            <a:picLocks noChangeAspect="1"/>
          </p:cNvPicPr>
          <p:nvPr/>
        </p:nvPicPr>
        <p:blipFill rotWithShape="1">
          <a:blip r:embed="rId2">
            <a:alphaModFix amt="35000"/>
          </a:blip>
          <a:srcRect t="12551" b="3179"/>
          <a:stretch/>
        </p:blipFill>
        <p:spPr>
          <a:xfrm>
            <a:off x="20" y="10"/>
            <a:ext cx="12191980" cy="6857990"/>
          </a:xfrm>
          <a:prstGeom prst="rect">
            <a:avLst/>
          </a:prstGeom>
        </p:spPr>
      </p:pic>
      <p:sp>
        <p:nvSpPr>
          <p:cNvPr id="2" name="Title 1">
            <a:extLst>
              <a:ext uri="{FF2B5EF4-FFF2-40B4-BE49-F238E27FC236}">
                <a16:creationId xmlns:a16="http://schemas.microsoft.com/office/drawing/2014/main" id="{75BACA8C-B5B0-81BA-AF74-8913D067790E}"/>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Times New Roman"/>
                <a:cs typeface="Calibri Light"/>
              </a:rPr>
              <a:t>MODEL DEPLOYMENT</a:t>
            </a:r>
            <a:endParaRPr lang="en-US">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3AAD7020-8CD8-546C-4F7E-BCA32272D4E6}"/>
              </a:ext>
            </a:extLst>
          </p:cNvPr>
          <p:cNvSpPr>
            <a:spLocks noGrp="1"/>
          </p:cNvSpPr>
          <p:nvPr>
            <p:ph idx="1"/>
          </p:nvPr>
        </p:nvSpPr>
        <p:spPr>
          <a:xfrm>
            <a:off x="838200" y="1825625"/>
            <a:ext cx="10515600" cy="4351338"/>
          </a:xfrm>
        </p:spPr>
        <p:txBody>
          <a:bodyPr vert="horz" lIns="91440" tIns="45720" rIns="91440" bIns="45720" rtlCol="0" anchor="t">
            <a:normAutofit/>
          </a:bodyPr>
          <a:lstStyle/>
          <a:p>
            <a:pPr algn="just"/>
            <a:r>
              <a:rPr lang="en-US" sz="2400">
                <a:solidFill>
                  <a:srgbClr val="FFFFFF"/>
                </a:solidFill>
                <a:latin typeface="Times New Roman"/>
                <a:ea typeface="+mn-lt"/>
                <a:cs typeface="+mn-lt"/>
              </a:rPr>
              <a:t>The app is deployed using the </a:t>
            </a:r>
            <a:r>
              <a:rPr lang="en-US" sz="2400" err="1">
                <a:solidFill>
                  <a:srgbClr val="FFFFFF"/>
                </a:solidFill>
                <a:latin typeface="Times New Roman"/>
                <a:ea typeface="+mn-lt"/>
                <a:cs typeface="+mn-lt"/>
              </a:rPr>
              <a:t>Streamlit</a:t>
            </a:r>
            <a:r>
              <a:rPr lang="en-US" sz="2400">
                <a:solidFill>
                  <a:srgbClr val="FFFFFF"/>
                </a:solidFill>
                <a:latin typeface="Times New Roman"/>
                <a:ea typeface="+mn-lt"/>
                <a:cs typeface="+mn-lt"/>
              </a:rPr>
              <a:t> </a:t>
            </a:r>
            <a:r>
              <a:rPr lang="en-US" sz="2400" err="1">
                <a:solidFill>
                  <a:srgbClr val="FFFFFF"/>
                </a:solidFill>
                <a:latin typeface="Times New Roman"/>
                <a:ea typeface="+mn-lt"/>
                <a:cs typeface="+mn-lt"/>
              </a:rPr>
              <a:t>streamlit</a:t>
            </a:r>
            <a:r>
              <a:rPr lang="en-US" sz="2400">
                <a:solidFill>
                  <a:srgbClr val="FFFFFF"/>
                </a:solidFill>
                <a:latin typeface="Times New Roman"/>
                <a:ea typeface="+mn-lt"/>
                <a:cs typeface="+mn-lt"/>
              </a:rPr>
              <a:t> run command. The deployed application allows users to input a movie synopsis in the provided text area. Upon clicking the "Get Genre" button, the app utilizes a fine-tuned BERT model to predict the movie genre based on the input text. The predicted genre is then displayed to the user.</a:t>
            </a:r>
            <a:br>
              <a:rPr lang="en-US" sz="2400">
                <a:latin typeface="Times New Roman"/>
              </a:rPr>
            </a:br>
            <a:endParaRPr lang="en-US" sz="2400">
              <a:solidFill>
                <a:srgbClr val="FFFFFF"/>
              </a:solidFill>
              <a:latin typeface="Times New Roman"/>
              <a:cs typeface="Calibri" panose="020F0502020204030204"/>
            </a:endParaRPr>
          </a:p>
          <a:p>
            <a:pPr algn="just"/>
            <a:r>
              <a:rPr lang="en-US" sz="2400">
                <a:solidFill>
                  <a:srgbClr val="FFFFFF"/>
                </a:solidFill>
                <a:latin typeface="Times New Roman"/>
                <a:ea typeface="+mn-lt"/>
                <a:cs typeface="+mn-lt"/>
              </a:rPr>
              <a:t>This deployment is ideal for quick and user-friendly genre classification of movie synopses. It leverages state-of-the-art natural language processing models to provide accurate predictions. The app's simplicity and effectiveness make it a valuable tool for movie enthusiasts, content creators, and anyone interested in exploring the capabilities of machine learning in the context of movie genre classification.</a:t>
            </a:r>
            <a:endParaRPr lang="en-US" sz="2400">
              <a:solidFill>
                <a:srgbClr val="FFFFFF"/>
              </a:solidFill>
              <a:latin typeface="Times New Roman"/>
              <a:cs typeface="Times New Roman"/>
            </a:endParaRPr>
          </a:p>
          <a:p>
            <a:endParaRPr lang="en-US" sz="2400">
              <a:solidFill>
                <a:srgbClr val="FFFFFF"/>
              </a:solidFill>
              <a:cs typeface="Calibri"/>
            </a:endParaRPr>
          </a:p>
        </p:txBody>
      </p:sp>
    </p:spTree>
    <p:extLst>
      <p:ext uri="{BB962C8B-B14F-4D97-AF65-F5344CB8AC3E}">
        <p14:creationId xmlns:p14="http://schemas.microsoft.com/office/powerpoint/2010/main" val="16891166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ED322098-942E-745F-FE39-C87473976033}"/>
              </a:ext>
            </a:extLst>
          </p:cNvPr>
          <p:cNvPicPr>
            <a:picLocks noChangeAspect="1"/>
          </p:cNvPicPr>
          <p:nvPr/>
        </p:nvPicPr>
        <p:blipFill rotWithShape="1">
          <a:blip r:embed="rId2">
            <a:alphaModFix amt="35000"/>
          </a:blip>
          <a:srcRect t="12551" b="3179"/>
          <a:stretch/>
        </p:blipFill>
        <p:spPr>
          <a:xfrm>
            <a:off x="20" y="10"/>
            <a:ext cx="12191980" cy="6857990"/>
          </a:xfrm>
          <a:prstGeom prst="rect">
            <a:avLst/>
          </a:prstGeom>
        </p:spPr>
      </p:pic>
      <p:sp>
        <p:nvSpPr>
          <p:cNvPr id="2" name="Title 1">
            <a:extLst>
              <a:ext uri="{FF2B5EF4-FFF2-40B4-BE49-F238E27FC236}">
                <a16:creationId xmlns:a16="http://schemas.microsoft.com/office/drawing/2014/main" id="{67473F52-51FB-786A-BC02-AA14C1C3C59B}"/>
              </a:ext>
            </a:extLst>
          </p:cNvPr>
          <p:cNvSpPr>
            <a:spLocks noGrp="1"/>
          </p:cNvSpPr>
          <p:nvPr>
            <p:ph type="title"/>
          </p:nvPr>
        </p:nvSpPr>
        <p:spPr>
          <a:xfrm>
            <a:off x="838200" y="365125"/>
            <a:ext cx="10515600" cy="1325563"/>
          </a:xfrm>
        </p:spPr>
        <p:txBody>
          <a:bodyPr>
            <a:normAutofit/>
          </a:bodyPr>
          <a:lstStyle/>
          <a:p>
            <a:r>
              <a:rPr lang="en-US" sz="3600">
                <a:solidFill>
                  <a:srgbClr val="FFFFFF"/>
                </a:solidFill>
                <a:latin typeface="Times New Roman"/>
                <a:cs typeface="Calibri Light"/>
              </a:rPr>
              <a:t>DEPLOYMENT VIDEO</a:t>
            </a:r>
            <a:endParaRPr lang="en-US" sz="3600">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1A6912EE-3A01-0335-942E-FD5EFD1FE522}"/>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a:solidFill>
                  <a:srgbClr val="FFFFFF"/>
                </a:solidFill>
                <a:latin typeface="Times New Roman"/>
                <a:cs typeface="Calibri"/>
                <a:hlinkClick r:id="rId3"/>
              </a:rPr>
              <a:t>https://drive.google.com/file/d/16hv173KKaIDllp_-FxIzIy_XyzbgPdnk/view?usp=sharing​</a:t>
            </a:r>
            <a:endParaRPr lang="en-US">
              <a:solidFill>
                <a:srgbClr val="FFFFFF"/>
              </a:solidFill>
              <a:latin typeface="Times New Roman"/>
              <a:cs typeface="Calibri"/>
            </a:endParaRPr>
          </a:p>
        </p:txBody>
      </p:sp>
    </p:spTree>
    <p:extLst>
      <p:ext uri="{BB962C8B-B14F-4D97-AF65-F5344CB8AC3E}">
        <p14:creationId xmlns:p14="http://schemas.microsoft.com/office/powerpoint/2010/main" val="18157895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98096-1CF4-A73F-F879-8372D73D85E1}"/>
              </a:ext>
            </a:extLst>
          </p:cNvPr>
          <p:cNvSpPr>
            <a:spLocks noGrp="1"/>
          </p:cNvSpPr>
          <p:nvPr>
            <p:ph idx="1"/>
          </p:nvPr>
        </p:nvSpPr>
        <p:spPr>
          <a:xfrm>
            <a:off x="3760596" y="2470393"/>
            <a:ext cx="4670809" cy="616702"/>
          </a:xfrm>
        </p:spPr>
        <p:txBody>
          <a:bodyPr vert="horz" lIns="91440" tIns="45720" rIns="91440" bIns="45720" rtlCol="0" anchor="t">
            <a:noAutofit/>
          </a:bodyPr>
          <a:lstStyle/>
          <a:p>
            <a:pPr marL="0" indent="0" algn="ctr">
              <a:buNone/>
            </a:pPr>
            <a:r>
              <a:rPr lang="en-US" sz="5400">
                <a:latin typeface="Times New Roman"/>
                <a:cs typeface="Calibri"/>
              </a:rPr>
              <a:t>THANK YOU</a:t>
            </a:r>
          </a:p>
        </p:txBody>
      </p:sp>
      <p:pic>
        <p:nvPicPr>
          <p:cNvPr id="5" name="Picture 4" descr="Film reel and slate">
            <a:extLst>
              <a:ext uri="{FF2B5EF4-FFF2-40B4-BE49-F238E27FC236}">
                <a16:creationId xmlns:a16="http://schemas.microsoft.com/office/drawing/2014/main" id="{D022B7E2-7709-3F9F-F1DE-FB7D51E3FC0C}"/>
              </a:ext>
            </a:extLst>
          </p:cNvPr>
          <p:cNvPicPr>
            <a:picLocks noChangeAspect="1"/>
          </p:cNvPicPr>
          <p:nvPr/>
        </p:nvPicPr>
        <p:blipFill rotWithShape="1">
          <a:blip r:embed="rId2">
            <a:alphaModFix amt="35000"/>
          </a:blip>
          <a:srcRect t="15728" r="-2" b="-2"/>
          <a:stretch/>
        </p:blipFill>
        <p:spPr>
          <a:xfrm>
            <a:off x="-1594" y="-4328"/>
            <a:ext cx="12191980" cy="6857990"/>
          </a:xfrm>
          <a:prstGeom prst="rect">
            <a:avLst/>
          </a:prstGeom>
        </p:spPr>
      </p:pic>
    </p:spTree>
    <p:extLst>
      <p:ext uri="{BB962C8B-B14F-4D97-AF65-F5344CB8AC3E}">
        <p14:creationId xmlns:p14="http://schemas.microsoft.com/office/powerpoint/2010/main" val="335211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0DB225D8-9C1E-54A7-384B-311867B8A64D}"/>
              </a:ext>
            </a:extLst>
          </p:cNvPr>
          <p:cNvPicPr>
            <a:picLocks noChangeAspect="1"/>
          </p:cNvPicPr>
          <p:nvPr/>
        </p:nvPicPr>
        <p:blipFill rotWithShape="1">
          <a:blip r:embed="rId2">
            <a:alphaModFix amt="35000"/>
          </a:blip>
          <a:srcRect t="15728" r="-2" b="-2"/>
          <a:stretch/>
        </p:blipFill>
        <p:spPr>
          <a:xfrm>
            <a:off x="23729" y="-1705"/>
            <a:ext cx="12191980"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a:solidFill>
                  <a:srgbClr val="FFFFFF"/>
                </a:solidFill>
                <a:latin typeface="Times New Roman"/>
                <a:ea typeface="Calibri Light"/>
                <a:cs typeface="Calibri Light"/>
              </a:rPr>
              <a:t>INTRODUCTION</a:t>
            </a:r>
            <a:endParaRPr lang="en-US">
              <a:solidFill>
                <a:srgbClr val="FFFFFF"/>
              </a:solidFill>
              <a:latin typeface="Times New Roman"/>
              <a:cs typeface="Times New Roman"/>
            </a:endParaRPr>
          </a:p>
        </p:txBody>
      </p:sp>
      <p:sp>
        <p:nvSpPr>
          <p:cNvPr id="3" name="Subtitle 2"/>
          <p:cNvSpPr>
            <a:spLocks noGrp="1"/>
          </p:cNvSpPr>
          <p:nvPr>
            <p:ph idx="1"/>
          </p:nvPr>
        </p:nvSpPr>
        <p:spPr>
          <a:xfrm>
            <a:off x="838200" y="1825625"/>
            <a:ext cx="10515600" cy="4351338"/>
          </a:xfrm>
        </p:spPr>
        <p:txBody>
          <a:bodyPr vert="horz" lIns="91440" tIns="45720" rIns="91440" bIns="45720" rtlCol="0" anchor="t">
            <a:normAutofit/>
          </a:bodyPr>
          <a:lstStyle/>
          <a:p>
            <a:pPr algn="just"/>
            <a:r>
              <a:rPr lang="en-US" sz="2400">
                <a:solidFill>
                  <a:srgbClr val="FFFFFF"/>
                </a:solidFill>
                <a:latin typeface="Times New Roman"/>
                <a:ea typeface="+mn-lt"/>
                <a:cs typeface="+mn-lt"/>
              </a:rPr>
              <a:t>Movie genre classification using Natural Language Processing (NLP) is a compelling exploration within the realm of data-driven entertainment analysis. As the entertainment industry continues to expand, understanding and accurately categorizing movie genres play a pivotal role in enhancing user experience and content recommendation systems. In this study, the application of NLP techniques to predict movie genres, with a specific focus on leveraging the IMDB genre classification dataset. This dataset serves as the backbone of our analysis, providing a rich source of information to unravel patterns and insights in the diverse landscape of cinematic genres. Through this exploration, we aim to unlock the potential for more refined content recommendations and a deeper understanding of the intricate world of movie genres.</a:t>
            </a:r>
            <a:endParaRPr lang="en-US" sz="2400">
              <a:solidFill>
                <a:srgbClr val="FFFFFF"/>
              </a:solidFill>
              <a:latin typeface="Times New Roman"/>
              <a:ea typeface="Calibri"/>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0037E960-D7C1-AB55-F363-AC19A9E61C4E}"/>
              </a:ext>
            </a:extLst>
          </p:cNvPr>
          <p:cNvPicPr>
            <a:picLocks noChangeAspect="1"/>
          </p:cNvPicPr>
          <p:nvPr/>
        </p:nvPicPr>
        <p:blipFill rotWithShape="1">
          <a:blip r:embed="rId2">
            <a:alphaModFix amt="35000"/>
          </a:blip>
          <a:srcRect t="15728"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D0FBA40E-A23E-13E3-70D6-AF28E861D03F}"/>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Times New Roman"/>
                <a:ea typeface="Calibri Light"/>
                <a:cs typeface="Calibri Light"/>
              </a:rPr>
              <a:t>MOTIVATION</a:t>
            </a:r>
            <a:endParaRPr lang="en-US">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AA7838A1-CA53-0BE2-8D19-6D5F913BC367}"/>
              </a:ext>
            </a:extLst>
          </p:cNvPr>
          <p:cNvSpPr>
            <a:spLocks noGrp="1"/>
          </p:cNvSpPr>
          <p:nvPr>
            <p:ph idx="1"/>
          </p:nvPr>
        </p:nvSpPr>
        <p:spPr>
          <a:xfrm>
            <a:off x="838200" y="1825625"/>
            <a:ext cx="10515600" cy="4351338"/>
          </a:xfrm>
        </p:spPr>
        <p:txBody>
          <a:bodyPr vert="horz" lIns="91440" tIns="45720" rIns="91440" bIns="45720" rtlCol="0" anchor="t">
            <a:normAutofit/>
          </a:bodyPr>
          <a:lstStyle/>
          <a:p>
            <a:pPr algn="just"/>
            <a:r>
              <a:rPr lang="en-US" sz="2200">
                <a:solidFill>
                  <a:srgbClr val="FFFFFF"/>
                </a:solidFill>
                <a:latin typeface="Times New Roman"/>
                <a:ea typeface="+mn-lt"/>
                <a:cs typeface="+mn-lt"/>
              </a:rPr>
              <a:t>Movie genre classification holds significant relevance in both enhancing user experience and providing valuable insights to the entertainment industry. </a:t>
            </a:r>
            <a:endParaRPr lang="en-US"/>
          </a:p>
          <a:p>
            <a:pPr algn="just"/>
            <a:r>
              <a:rPr lang="en-US" sz="2200">
                <a:solidFill>
                  <a:srgbClr val="FFFFFF"/>
                </a:solidFill>
                <a:latin typeface="Times New Roman"/>
                <a:ea typeface="+mn-lt"/>
                <a:cs typeface="+mn-lt"/>
              </a:rPr>
              <a:t>Accurate genre classification improves user engagement by delivering personalized content recommendations, ensuring a more enjoyable viewing experience. </a:t>
            </a:r>
          </a:p>
          <a:p>
            <a:pPr algn="just"/>
            <a:r>
              <a:rPr lang="en-US" sz="2200">
                <a:solidFill>
                  <a:srgbClr val="FFFFFF"/>
                </a:solidFill>
                <a:latin typeface="Times New Roman"/>
                <a:ea typeface="+mn-lt"/>
                <a:cs typeface="+mn-lt"/>
              </a:rPr>
              <a:t>Beyond individual satisfaction, this classification system informs industry insights, guiding production planning and marketing strategies.</a:t>
            </a:r>
          </a:p>
          <a:p>
            <a:pPr algn="just"/>
            <a:r>
              <a:rPr lang="en-US" sz="2200">
                <a:solidFill>
                  <a:srgbClr val="FFFFFF"/>
                </a:solidFill>
                <a:latin typeface="Times New Roman"/>
                <a:ea typeface="+mn-lt"/>
                <a:cs typeface="+mn-lt"/>
              </a:rPr>
              <a:t> The applications extend to efficient content cataloging and optimized searches, facilitating seamless navigation through extensive libraries. </a:t>
            </a:r>
          </a:p>
          <a:p>
            <a:pPr algn="just"/>
            <a:r>
              <a:rPr lang="en-US" sz="2200">
                <a:solidFill>
                  <a:srgbClr val="FFFFFF"/>
                </a:solidFill>
                <a:latin typeface="Times New Roman"/>
                <a:ea typeface="+mn-lt"/>
                <a:cs typeface="+mn-lt"/>
              </a:rPr>
              <a:t>The importance of movie genre classification lies not only in personalized entertainment but also in its capacity to shape industry dynamics, influencing operational decisions and content distribution strategies.</a:t>
            </a:r>
            <a:endParaRPr lang="en-US" sz="2200">
              <a:solidFill>
                <a:srgbClr val="FFFFFF"/>
              </a:solidFill>
              <a:latin typeface="Times New Roman"/>
              <a:ea typeface="Calibri"/>
              <a:cs typeface="Calibri"/>
            </a:endParaRPr>
          </a:p>
        </p:txBody>
      </p:sp>
    </p:spTree>
    <p:extLst>
      <p:ext uri="{BB962C8B-B14F-4D97-AF65-F5344CB8AC3E}">
        <p14:creationId xmlns:p14="http://schemas.microsoft.com/office/powerpoint/2010/main" val="97120143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ilm reel and slate">
            <a:extLst>
              <a:ext uri="{FF2B5EF4-FFF2-40B4-BE49-F238E27FC236}">
                <a16:creationId xmlns:a16="http://schemas.microsoft.com/office/drawing/2014/main" id="{C26AAB13-6F25-D577-A4C8-11E0627CDC91}"/>
              </a:ext>
            </a:extLst>
          </p:cNvPr>
          <p:cNvPicPr>
            <a:picLocks noChangeAspect="1"/>
          </p:cNvPicPr>
          <p:nvPr/>
        </p:nvPicPr>
        <p:blipFill rotWithShape="1">
          <a:blip r:embed="rId2">
            <a:alphaModFix amt="35000"/>
          </a:blip>
          <a:srcRect t="12551" b="3179"/>
          <a:stretch/>
        </p:blipFill>
        <p:spPr>
          <a:xfrm>
            <a:off x="20" y="10"/>
            <a:ext cx="12191980" cy="6857990"/>
          </a:xfrm>
          <a:prstGeom prst="rect">
            <a:avLst/>
          </a:prstGeom>
        </p:spPr>
      </p:pic>
      <p:sp>
        <p:nvSpPr>
          <p:cNvPr id="2" name="Title 1">
            <a:extLst>
              <a:ext uri="{FF2B5EF4-FFF2-40B4-BE49-F238E27FC236}">
                <a16:creationId xmlns:a16="http://schemas.microsoft.com/office/drawing/2014/main" id="{CF47A4C5-993A-3E2B-E208-B75017F8A5AB}"/>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Times New Roman"/>
                <a:ea typeface="Calibri Light"/>
                <a:cs typeface="Calibri Light"/>
              </a:rPr>
              <a:t>OBJECTIVES</a:t>
            </a:r>
            <a:endParaRPr lang="en-US">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056F1241-40FD-0DC7-BE04-4D8BB5499D19}"/>
              </a:ext>
            </a:extLst>
          </p:cNvPr>
          <p:cNvSpPr>
            <a:spLocks noGrp="1"/>
          </p:cNvSpPr>
          <p:nvPr>
            <p:ph idx="1"/>
          </p:nvPr>
        </p:nvSpPr>
        <p:spPr>
          <a:xfrm>
            <a:off x="838200" y="1825625"/>
            <a:ext cx="10515600" cy="4351338"/>
          </a:xfrm>
        </p:spPr>
        <p:txBody>
          <a:bodyPr vert="horz" lIns="91440" tIns="45720" rIns="91440" bIns="45720" rtlCol="0" anchor="t">
            <a:noAutofit/>
          </a:bodyPr>
          <a:lstStyle/>
          <a:p>
            <a:pPr algn="just"/>
            <a:r>
              <a:rPr lang="en-US" sz="1800" b="1">
                <a:solidFill>
                  <a:srgbClr val="FFFFFF"/>
                </a:solidFill>
                <a:latin typeface="Times New Roman"/>
                <a:ea typeface="+mn-lt"/>
                <a:cs typeface="+mn-lt"/>
              </a:rPr>
              <a:t>Primary Goal:</a:t>
            </a:r>
            <a:endParaRPr lang="en-US" sz="1800" b="1">
              <a:solidFill>
                <a:srgbClr val="FFFFFF"/>
              </a:solidFill>
              <a:latin typeface="Times New Roman"/>
              <a:ea typeface="Calibri" panose="020F0502020204030204"/>
              <a:cs typeface="Calibri" panose="020F0502020204030204"/>
            </a:endParaRPr>
          </a:p>
          <a:p>
            <a:pPr lvl="1" algn="just"/>
            <a:r>
              <a:rPr lang="en-US" sz="1800">
                <a:solidFill>
                  <a:srgbClr val="FFFFFF"/>
                </a:solidFill>
                <a:latin typeface="Times New Roman"/>
                <a:ea typeface="+mn-lt"/>
                <a:cs typeface="+mn-lt"/>
              </a:rPr>
              <a:t>Develop an NLP-based system for precise and recall-rich movie genre prediction.</a:t>
            </a:r>
            <a:endParaRPr lang="en-US" sz="1800">
              <a:solidFill>
                <a:srgbClr val="FFFFFF"/>
              </a:solidFill>
              <a:latin typeface="Times New Roman"/>
              <a:cs typeface="Times New Roman"/>
            </a:endParaRPr>
          </a:p>
          <a:p>
            <a:pPr algn="just"/>
            <a:r>
              <a:rPr lang="en-US" sz="1800" b="1">
                <a:solidFill>
                  <a:srgbClr val="FFFFFF"/>
                </a:solidFill>
                <a:latin typeface="Times New Roman"/>
                <a:ea typeface="+mn-lt"/>
                <a:cs typeface="+mn-lt"/>
              </a:rPr>
              <a:t>Objectives:</a:t>
            </a:r>
            <a:endParaRPr lang="en-US" sz="1800" b="1">
              <a:solidFill>
                <a:srgbClr val="FFFFFF"/>
              </a:solidFill>
              <a:latin typeface="Times New Roman"/>
              <a:cs typeface="Times New Roman"/>
            </a:endParaRPr>
          </a:p>
          <a:p>
            <a:pPr lvl="1" algn="just"/>
            <a:r>
              <a:rPr lang="en-US" sz="1800">
                <a:solidFill>
                  <a:srgbClr val="FFFFFF"/>
                </a:solidFill>
                <a:latin typeface="Times New Roman"/>
                <a:ea typeface="+mn-lt"/>
                <a:cs typeface="+mn-lt"/>
              </a:rPr>
              <a:t>Curate Comprehensive Dataset:</a:t>
            </a:r>
            <a:endParaRPr lang="en-US" sz="1800">
              <a:solidFill>
                <a:srgbClr val="FFFFFF"/>
              </a:solidFill>
              <a:latin typeface="Times New Roman"/>
              <a:cs typeface="Times New Roman"/>
            </a:endParaRPr>
          </a:p>
          <a:p>
            <a:pPr lvl="2" algn="just"/>
            <a:r>
              <a:rPr lang="en-US" sz="1800">
                <a:solidFill>
                  <a:srgbClr val="FFFFFF"/>
                </a:solidFill>
                <a:latin typeface="Times New Roman"/>
                <a:ea typeface="+mn-lt"/>
                <a:cs typeface="+mn-lt"/>
              </a:rPr>
              <a:t>Gather movie synopses, titles, and associated genres to form a robust dataset.</a:t>
            </a:r>
            <a:endParaRPr lang="en-US" sz="1800">
              <a:solidFill>
                <a:srgbClr val="FFFFFF"/>
              </a:solidFill>
              <a:latin typeface="Times New Roman"/>
              <a:cs typeface="Times New Roman"/>
            </a:endParaRPr>
          </a:p>
          <a:p>
            <a:pPr lvl="1" algn="just"/>
            <a:r>
              <a:rPr lang="en-US" sz="1800">
                <a:solidFill>
                  <a:srgbClr val="FFFFFF"/>
                </a:solidFill>
                <a:latin typeface="Times New Roman"/>
                <a:ea typeface="+mn-lt"/>
                <a:cs typeface="+mn-lt"/>
              </a:rPr>
              <a:t>Implement and Benchmark NLP Techniques:</a:t>
            </a:r>
            <a:endParaRPr lang="en-US" sz="1800">
              <a:solidFill>
                <a:srgbClr val="FFFFFF"/>
              </a:solidFill>
              <a:latin typeface="Times New Roman"/>
              <a:cs typeface="Times New Roman"/>
            </a:endParaRPr>
          </a:p>
          <a:p>
            <a:pPr lvl="2" algn="just"/>
            <a:r>
              <a:rPr lang="en-US" sz="1800">
                <a:solidFill>
                  <a:srgbClr val="FFFFFF"/>
                </a:solidFill>
                <a:latin typeface="Times New Roman"/>
                <a:ea typeface="+mn-lt"/>
                <a:cs typeface="+mn-lt"/>
              </a:rPr>
              <a:t>Utilize techniques such as TF-IDF, word embeddings, and advanced models like LSTM and BERT.</a:t>
            </a:r>
            <a:endParaRPr lang="en-US" sz="1800">
              <a:solidFill>
                <a:srgbClr val="FFFFFF"/>
              </a:solidFill>
              <a:latin typeface="Times New Roman"/>
              <a:cs typeface="Times New Roman"/>
            </a:endParaRPr>
          </a:p>
          <a:p>
            <a:pPr lvl="2" algn="just"/>
            <a:r>
              <a:rPr lang="en-US" sz="1800">
                <a:solidFill>
                  <a:srgbClr val="FFFFFF"/>
                </a:solidFill>
                <a:latin typeface="Times New Roman"/>
                <a:ea typeface="+mn-lt"/>
                <a:cs typeface="+mn-lt"/>
              </a:rPr>
              <a:t>Benchmarking to assess the efficacy of each method in genre prediction.</a:t>
            </a:r>
            <a:endParaRPr lang="en-US" sz="1800">
              <a:solidFill>
                <a:srgbClr val="FFFFFF"/>
              </a:solidFill>
              <a:latin typeface="Times New Roman"/>
              <a:cs typeface="Times New Roman"/>
            </a:endParaRPr>
          </a:p>
          <a:p>
            <a:pPr lvl="1" algn="just"/>
            <a:r>
              <a:rPr lang="en-US" sz="1800">
                <a:solidFill>
                  <a:srgbClr val="FFFFFF"/>
                </a:solidFill>
                <a:latin typeface="Times New Roman"/>
                <a:ea typeface="+mn-lt"/>
                <a:cs typeface="+mn-lt"/>
              </a:rPr>
              <a:t>Optimize for Multifaceted Genres:</a:t>
            </a:r>
            <a:endParaRPr lang="en-US" sz="1800">
              <a:solidFill>
                <a:srgbClr val="FFFFFF"/>
              </a:solidFill>
              <a:latin typeface="Times New Roman"/>
              <a:cs typeface="Times New Roman"/>
            </a:endParaRPr>
          </a:p>
          <a:p>
            <a:pPr lvl="2" algn="just"/>
            <a:r>
              <a:rPr lang="en-US" sz="1800">
                <a:solidFill>
                  <a:srgbClr val="FFFFFF"/>
                </a:solidFill>
                <a:latin typeface="Times New Roman"/>
                <a:ea typeface="+mn-lt"/>
                <a:cs typeface="+mn-lt"/>
              </a:rPr>
              <a:t>Enhance the model to handle multiple genres per movie, reflecting the complexity of modern films.</a:t>
            </a:r>
            <a:endParaRPr lang="en-US" sz="1800">
              <a:solidFill>
                <a:srgbClr val="FFFFFF"/>
              </a:solidFill>
              <a:latin typeface="Times New Roman"/>
              <a:cs typeface="Times New Roman"/>
            </a:endParaRPr>
          </a:p>
          <a:p>
            <a:pPr algn="just"/>
            <a:r>
              <a:rPr lang="en-US" sz="1800">
                <a:solidFill>
                  <a:srgbClr val="FFFFFF"/>
                </a:solidFill>
                <a:latin typeface="Times New Roman"/>
                <a:ea typeface="+mn-lt"/>
                <a:cs typeface="+mn-lt"/>
              </a:rPr>
              <a:t>Model Comparison:</a:t>
            </a:r>
            <a:endParaRPr lang="en-US" sz="1800">
              <a:solidFill>
                <a:srgbClr val="FFFFFF"/>
              </a:solidFill>
              <a:latin typeface="Times New Roman"/>
              <a:cs typeface="Times New Roman"/>
            </a:endParaRPr>
          </a:p>
          <a:p>
            <a:pPr lvl="1" algn="just"/>
            <a:r>
              <a:rPr lang="en-US" sz="1800">
                <a:solidFill>
                  <a:srgbClr val="FFFFFF"/>
                </a:solidFill>
                <a:latin typeface="Times New Roman"/>
                <a:ea typeface="+mn-lt"/>
                <a:cs typeface="+mn-lt"/>
              </a:rPr>
              <a:t>Compare the performance of an LSTM-based classifier and a fine-tuned BERT classifier.</a:t>
            </a:r>
            <a:endParaRPr lang="en-US" sz="1800">
              <a:solidFill>
                <a:srgbClr val="FFFFFF"/>
              </a:solidFill>
              <a:latin typeface="Times New Roman"/>
              <a:cs typeface="Times New Roman"/>
            </a:endParaRPr>
          </a:p>
          <a:p>
            <a:pPr lvl="1" algn="just"/>
            <a:r>
              <a:rPr lang="en-US" sz="1800">
                <a:solidFill>
                  <a:srgbClr val="FFFFFF"/>
                </a:solidFill>
                <a:latin typeface="Times New Roman"/>
                <a:ea typeface="+mn-lt"/>
                <a:cs typeface="+mn-lt"/>
              </a:rPr>
              <a:t>Evaluation based on effectiveness in genre prediction.</a:t>
            </a:r>
            <a:endParaRPr lang="en-US" sz="1800">
              <a:solidFill>
                <a:srgbClr val="FFFFFF"/>
              </a:solidFill>
              <a:latin typeface="Times New Roman"/>
              <a:cs typeface="Times New Roman"/>
            </a:endParaRPr>
          </a:p>
          <a:p>
            <a:pPr algn="just"/>
            <a:endParaRPr lang="en-US" sz="1800">
              <a:solidFill>
                <a:srgbClr val="FFFFFF"/>
              </a:solidFill>
              <a:ea typeface="Calibri"/>
              <a:cs typeface="Calibri"/>
            </a:endParaRPr>
          </a:p>
        </p:txBody>
      </p:sp>
    </p:spTree>
    <p:extLst>
      <p:ext uri="{BB962C8B-B14F-4D97-AF65-F5344CB8AC3E}">
        <p14:creationId xmlns:p14="http://schemas.microsoft.com/office/powerpoint/2010/main" val="24984294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A78AA7F2-8627-80FC-59F8-471E8EB7A5D6}"/>
              </a:ext>
            </a:extLst>
          </p:cNvPr>
          <p:cNvPicPr>
            <a:picLocks noChangeAspect="1"/>
          </p:cNvPicPr>
          <p:nvPr/>
        </p:nvPicPr>
        <p:blipFill rotWithShape="1">
          <a:blip r:embed="rId2">
            <a:alphaModFix amt="35000"/>
          </a:blip>
          <a:srcRect t="12551" b="3179"/>
          <a:stretch/>
        </p:blipFill>
        <p:spPr>
          <a:xfrm>
            <a:off x="20" y="10"/>
            <a:ext cx="12191980" cy="6857990"/>
          </a:xfrm>
          <a:prstGeom prst="rect">
            <a:avLst/>
          </a:prstGeom>
        </p:spPr>
      </p:pic>
      <p:sp>
        <p:nvSpPr>
          <p:cNvPr id="2" name="Title 1">
            <a:extLst>
              <a:ext uri="{FF2B5EF4-FFF2-40B4-BE49-F238E27FC236}">
                <a16:creationId xmlns:a16="http://schemas.microsoft.com/office/drawing/2014/main" id="{C7ED37D8-DD67-CC96-77C0-ECAE48D5970A}"/>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Times New Roman"/>
                <a:cs typeface="Calibri Light"/>
              </a:rPr>
              <a:t>DATA PREPROCESSING</a:t>
            </a:r>
            <a:endParaRPr lang="en-US">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C3118A26-CE4C-C26A-BDDD-9D6D25F6B96D}"/>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sz="2000">
                <a:solidFill>
                  <a:srgbClr val="FFFFFF"/>
                </a:solidFill>
                <a:latin typeface="Times New Roman"/>
                <a:ea typeface="+mn-lt"/>
                <a:cs typeface="+mn-lt"/>
              </a:rPr>
              <a:t>Lowercased all characters for consistency.</a:t>
            </a:r>
            <a:endParaRPr lang="en-US" sz="2000">
              <a:solidFill>
                <a:srgbClr val="FFFFFF"/>
              </a:solidFill>
              <a:latin typeface="Times New Roman"/>
              <a:cs typeface="Calibri" panose="020F0502020204030204"/>
            </a:endParaRPr>
          </a:p>
          <a:p>
            <a:r>
              <a:rPr lang="en-US" sz="2000">
                <a:solidFill>
                  <a:srgbClr val="FFFFFF"/>
                </a:solidFill>
                <a:latin typeface="Times New Roman"/>
                <a:ea typeface="+mn-lt"/>
                <a:cs typeface="+mn-lt"/>
              </a:rPr>
              <a:t>Removed Twitter handles, URLs, and image links.</a:t>
            </a:r>
            <a:endParaRPr lang="en-US" sz="2000">
              <a:solidFill>
                <a:srgbClr val="FFFFFF"/>
              </a:solidFill>
              <a:latin typeface="Times New Roman"/>
              <a:cs typeface="Times New Roman"/>
            </a:endParaRPr>
          </a:p>
          <a:p>
            <a:r>
              <a:rPr lang="en-US" sz="2000">
                <a:solidFill>
                  <a:srgbClr val="FFFFFF"/>
                </a:solidFill>
                <a:latin typeface="Times New Roman"/>
                <a:ea typeface="+mn-lt"/>
                <a:cs typeface="+mn-lt"/>
              </a:rPr>
              <a:t>Retained only alphabetic characters and selected punctuation.</a:t>
            </a:r>
            <a:endParaRPr lang="en-US" sz="2000">
              <a:solidFill>
                <a:srgbClr val="FFFFFF"/>
              </a:solidFill>
              <a:latin typeface="Times New Roman"/>
              <a:cs typeface="Times New Roman"/>
            </a:endParaRPr>
          </a:p>
          <a:p>
            <a:r>
              <a:rPr lang="en-US" sz="2000">
                <a:solidFill>
                  <a:srgbClr val="FFFFFF"/>
                </a:solidFill>
                <a:latin typeface="Times New Roman"/>
                <a:ea typeface="+mn-lt"/>
                <a:cs typeface="+mn-lt"/>
              </a:rPr>
              <a:t>Eliminated single-character words and excess whitespaces.</a:t>
            </a:r>
            <a:endParaRPr lang="en-US" sz="2000">
              <a:solidFill>
                <a:srgbClr val="FFFFFF"/>
              </a:solidFill>
              <a:latin typeface="Times New Roman"/>
              <a:cs typeface="Times New Roman"/>
            </a:endParaRPr>
          </a:p>
          <a:p>
            <a:r>
              <a:rPr lang="en-US" sz="2000">
                <a:solidFill>
                  <a:srgbClr val="FFFFFF"/>
                </a:solidFill>
                <a:latin typeface="Times New Roman"/>
                <a:ea typeface="+mn-lt"/>
                <a:cs typeface="+mn-lt"/>
              </a:rPr>
              <a:t>Applied the LancasterStemmer to reduce words to their root form.</a:t>
            </a:r>
            <a:endParaRPr lang="en-US" sz="2000">
              <a:solidFill>
                <a:srgbClr val="FFFFFF"/>
              </a:solidFill>
              <a:latin typeface="Times New Roman"/>
              <a:cs typeface="Times New Roman"/>
            </a:endParaRPr>
          </a:p>
          <a:p>
            <a:pPr marL="0" indent="0">
              <a:buNone/>
            </a:pPr>
            <a:r>
              <a:rPr lang="en-US" sz="2000" b="1">
                <a:solidFill>
                  <a:srgbClr val="FFFFFF"/>
                </a:solidFill>
                <a:latin typeface="Times New Roman"/>
                <a:ea typeface="+mn-lt"/>
                <a:cs typeface="+mn-lt"/>
              </a:rPr>
              <a:t>TF-IDF Model:</a:t>
            </a:r>
            <a:endParaRPr lang="en-US" sz="2000">
              <a:solidFill>
                <a:srgbClr val="FFFFFF"/>
              </a:solidFill>
              <a:latin typeface="Times New Roman"/>
              <a:cs typeface="Calibri"/>
            </a:endParaRPr>
          </a:p>
          <a:p>
            <a:r>
              <a:rPr lang="en-US" sz="2000">
                <a:solidFill>
                  <a:srgbClr val="FFFFFF"/>
                </a:solidFill>
                <a:latin typeface="Times New Roman"/>
                <a:ea typeface="+mn-lt"/>
                <a:cs typeface="+mn-lt"/>
              </a:rPr>
              <a:t>Utilized the TF-IDF (Term Frequency-Inverse Document Frequency) vectorizer for feature extraction.</a:t>
            </a:r>
            <a:endParaRPr lang="en-US" sz="2000">
              <a:solidFill>
                <a:srgbClr val="FFFFFF"/>
              </a:solidFill>
              <a:latin typeface="Times New Roman"/>
              <a:cs typeface="Times New Roman"/>
            </a:endParaRPr>
          </a:p>
          <a:p>
            <a:r>
              <a:rPr lang="en-US" sz="2000">
                <a:solidFill>
                  <a:srgbClr val="FFFFFF"/>
                </a:solidFill>
                <a:latin typeface="Times New Roman"/>
                <a:ea typeface="+mn-lt"/>
                <a:cs typeface="+mn-lt"/>
              </a:rPr>
              <a:t>Transformed the cleaned text data into numerical vectors.</a:t>
            </a:r>
            <a:endParaRPr lang="en-US" sz="2000">
              <a:solidFill>
                <a:srgbClr val="FFFFFF"/>
              </a:solidFill>
              <a:latin typeface="Times New Roman"/>
              <a:cs typeface="Times New Roman"/>
            </a:endParaRPr>
          </a:p>
          <a:p>
            <a:r>
              <a:rPr lang="en-US" sz="2000">
                <a:solidFill>
                  <a:srgbClr val="FFFFFF"/>
                </a:solidFill>
                <a:latin typeface="Times New Roman"/>
                <a:ea typeface="+mn-lt"/>
                <a:cs typeface="+mn-lt"/>
              </a:rPr>
              <a:t>Explored different parameter settings, including ngram_range=(1, 1) and ngram_range=(1, 2), to capture word relationships.</a:t>
            </a:r>
            <a:endParaRPr lang="en-US" sz="2000">
              <a:solidFill>
                <a:srgbClr val="FFFFFF"/>
              </a:solidFill>
              <a:latin typeface="Times New Roman"/>
              <a:cs typeface="Times New Roman"/>
            </a:endParaRPr>
          </a:p>
          <a:p>
            <a:endParaRPr lang="en-US" sz="2000">
              <a:solidFill>
                <a:srgbClr val="FFFFFF"/>
              </a:solidFill>
              <a:cs typeface="Calibri"/>
            </a:endParaRPr>
          </a:p>
        </p:txBody>
      </p:sp>
    </p:spTree>
    <p:extLst>
      <p:ext uri="{BB962C8B-B14F-4D97-AF65-F5344CB8AC3E}">
        <p14:creationId xmlns:p14="http://schemas.microsoft.com/office/powerpoint/2010/main" val="30245124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E2F8CC83-5CB6-F279-3B89-9EA6DF1A802D}"/>
              </a:ext>
            </a:extLst>
          </p:cNvPr>
          <p:cNvPicPr>
            <a:picLocks noChangeAspect="1"/>
          </p:cNvPicPr>
          <p:nvPr/>
        </p:nvPicPr>
        <p:blipFill rotWithShape="1">
          <a:blip r:embed="rId2">
            <a:alphaModFix amt="35000"/>
          </a:blip>
          <a:srcRect t="12551" b="3179"/>
          <a:stretch/>
        </p:blipFill>
        <p:spPr>
          <a:xfrm>
            <a:off x="20" y="10"/>
            <a:ext cx="12191980" cy="6857990"/>
          </a:xfrm>
          <a:prstGeom prst="rect">
            <a:avLst/>
          </a:prstGeom>
        </p:spPr>
      </p:pic>
      <p:sp>
        <p:nvSpPr>
          <p:cNvPr id="2" name="Title 1">
            <a:extLst>
              <a:ext uri="{FF2B5EF4-FFF2-40B4-BE49-F238E27FC236}">
                <a16:creationId xmlns:a16="http://schemas.microsoft.com/office/drawing/2014/main" id="{5D319790-32FE-59BC-5610-476D89619529}"/>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Times New Roman"/>
                <a:cs typeface="Calibri Light"/>
              </a:rPr>
              <a:t>IMPLEMENTATION</a:t>
            </a:r>
            <a:endParaRPr lang="en-US">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4934EEB6-2323-2C90-617F-F1980BC339F0}"/>
              </a:ext>
            </a:extLst>
          </p:cNvPr>
          <p:cNvSpPr>
            <a:spLocks noGrp="1"/>
          </p:cNvSpPr>
          <p:nvPr>
            <p:ph idx="1"/>
          </p:nvPr>
        </p:nvSpPr>
        <p:spPr>
          <a:xfrm>
            <a:off x="838200" y="1825625"/>
            <a:ext cx="10515600" cy="4351338"/>
          </a:xfrm>
        </p:spPr>
        <p:txBody>
          <a:bodyPr vert="horz" lIns="91440" tIns="45720" rIns="91440" bIns="45720" rtlCol="0" anchor="t">
            <a:normAutofit fontScale="92500" lnSpcReduction="10000"/>
          </a:bodyPr>
          <a:lstStyle/>
          <a:p>
            <a:pPr marL="0" indent="0">
              <a:buNone/>
            </a:pPr>
            <a:r>
              <a:rPr lang="en-US" sz="1800" b="1">
                <a:solidFill>
                  <a:srgbClr val="FFFFFF"/>
                </a:solidFill>
                <a:latin typeface="Times New Roman"/>
                <a:cs typeface="Times New Roman"/>
              </a:rPr>
              <a:t>Naive Bayes Model</a:t>
            </a:r>
            <a:endParaRPr lang="en-US" sz="1800">
              <a:solidFill>
                <a:srgbClr val="FFFFFF"/>
              </a:solidFill>
              <a:latin typeface="Times New Roman"/>
              <a:cs typeface="Times New Roman"/>
            </a:endParaRPr>
          </a:p>
          <a:p>
            <a:r>
              <a:rPr lang="en-US" sz="1500" b="1">
                <a:solidFill>
                  <a:srgbClr val="FFFFFF"/>
                </a:solidFill>
                <a:latin typeface="Times New Roman"/>
                <a:ea typeface="+mn-lt"/>
                <a:cs typeface="+mn-lt"/>
              </a:rPr>
              <a:t>Multinomial Naive Bayes Implementation:</a:t>
            </a:r>
            <a:endParaRPr lang="en-US" sz="1500">
              <a:solidFill>
                <a:srgbClr val="FFFFFF"/>
              </a:solidFill>
              <a:latin typeface="Times New Roman"/>
              <a:cs typeface="Times New Roman"/>
            </a:endParaRPr>
          </a:p>
          <a:p>
            <a:r>
              <a:rPr lang="en-US" sz="1500">
                <a:solidFill>
                  <a:srgbClr val="FFFFFF"/>
                </a:solidFill>
                <a:latin typeface="Times New Roman"/>
                <a:ea typeface="+mn-lt"/>
                <a:cs typeface="+mn-lt"/>
              </a:rPr>
              <a:t>Applied the Multinomial Naive Bayes algorithm for genre classification.</a:t>
            </a:r>
            <a:endParaRPr lang="en-US" sz="1500">
              <a:solidFill>
                <a:srgbClr val="FFFFFF"/>
              </a:solidFill>
              <a:latin typeface="Times New Roman"/>
              <a:cs typeface="Times New Roman"/>
            </a:endParaRPr>
          </a:p>
          <a:p>
            <a:r>
              <a:rPr lang="en-US" sz="1500">
                <a:solidFill>
                  <a:srgbClr val="FFFFFF"/>
                </a:solidFill>
                <a:latin typeface="Times New Roman"/>
                <a:ea typeface="+mn-lt"/>
                <a:cs typeface="+mn-lt"/>
              </a:rPr>
              <a:t>Utilized the TF-IDF features obtained during data preprocessing.</a:t>
            </a:r>
            <a:endParaRPr lang="en-US" sz="1500">
              <a:solidFill>
                <a:srgbClr val="FFFFFF"/>
              </a:solidFill>
              <a:latin typeface="Times New Roman"/>
              <a:cs typeface="Times New Roman"/>
            </a:endParaRPr>
          </a:p>
          <a:p>
            <a:r>
              <a:rPr lang="en-US" sz="1500">
                <a:solidFill>
                  <a:srgbClr val="FFFFFF"/>
                </a:solidFill>
                <a:latin typeface="Times New Roman"/>
                <a:ea typeface="+mn-lt"/>
                <a:cs typeface="+mn-lt"/>
              </a:rPr>
              <a:t>Trained the classifier on the training set and made predictions on the validation set.</a:t>
            </a:r>
            <a:endParaRPr lang="en-US" sz="1500">
              <a:solidFill>
                <a:srgbClr val="FFFFFF"/>
              </a:solidFill>
              <a:latin typeface="Times New Roman"/>
              <a:cs typeface="Times New Roman"/>
            </a:endParaRPr>
          </a:p>
          <a:p>
            <a:r>
              <a:rPr lang="en-US" sz="1500" b="1">
                <a:solidFill>
                  <a:srgbClr val="FFFFFF"/>
                </a:solidFill>
                <a:latin typeface="Times New Roman"/>
                <a:ea typeface="+mn-lt"/>
                <a:cs typeface="+mn-lt"/>
              </a:rPr>
              <a:t>Validation Metrics:</a:t>
            </a:r>
            <a:endParaRPr lang="en-US" sz="1500">
              <a:solidFill>
                <a:srgbClr val="FFFFFF"/>
              </a:solidFill>
              <a:latin typeface="Times New Roman"/>
              <a:cs typeface="Calibri"/>
            </a:endParaRPr>
          </a:p>
          <a:p>
            <a:r>
              <a:rPr lang="en-US" sz="1500">
                <a:solidFill>
                  <a:srgbClr val="FFFFFF"/>
                </a:solidFill>
                <a:latin typeface="Times New Roman"/>
                <a:ea typeface="+mn-lt"/>
                <a:cs typeface="+mn-lt"/>
              </a:rPr>
              <a:t>Computed accuracy and generated a classification report to assess model performance.</a:t>
            </a:r>
            <a:endParaRPr lang="en-US" sz="1500">
              <a:solidFill>
                <a:srgbClr val="FFFFFF"/>
              </a:solidFill>
              <a:latin typeface="Times New Roman"/>
              <a:cs typeface="Times New Roman"/>
            </a:endParaRPr>
          </a:p>
          <a:p>
            <a:pPr marL="0" indent="0">
              <a:buNone/>
            </a:pPr>
            <a:r>
              <a:rPr lang="en-US" sz="1800" b="1">
                <a:solidFill>
                  <a:srgbClr val="FFFFFF"/>
                </a:solidFill>
                <a:latin typeface="Times New Roman"/>
                <a:cs typeface="Times New Roman"/>
              </a:rPr>
              <a:t>Improved TF-IDF Model</a:t>
            </a:r>
            <a:endParaRPr lang="en-US" sz="1800">
              <a:solidFill>
                <a:srgbClr val="FFFFFF"/>
              </a:solidFill>
              <a:latin typeface="Times New Roman"/>
              <a:cs typeface="Times New Roman"/>
            </a:endParaRPr>
          </a:p>
          <a:p>
            <a:r>
              <a:rPr lang="en-US" sz="1500" b="1">
                <a:solidFill>
                  <a:srgbClr val="FFFFFF"/>
                </a:solidFill>
                <a:latin typeface="Times New Roman"/>
                <a:ea typeface="+mn-lt"/>
                <a:cs typeface="+mn-lt"/>
              </a:rPr>
              <a:t>Modification of TF-IDF Parameters:</a:t>
            </a:r>
            <a:endParaRPr lang="en-US" sz="1500">
              <a:solidFill>
                <a:srgbClr val="FFFFFF"/>
              </a:solidFill>
              <a:latin typeface="Times New Roman"/>
              <a:cs typeface="Times New Roman"/>
            </a:endParaRPr>
          </a:p>
          <a:p>
            <a:r>
              <a:rPr lang="en-US" sz="1500" b="1">
                <a:solidFill>
                  <a:srgbClr val="FFFFFF"/>
                </a:solidFill>
                <a:latin typeface="Times New Roman"/>
                <a:ea typeface="+mn-lt"/>
                <a:cs typeface="+mn-lt"/>
              </a:rPr>
              <a:t>TF-IDF validation Accuracy 0.44</a:t>
            </a:r>
          </a:p>
          <a:p>
            <a:r>
              <a:rPr lang="en-US" sz="1500">
                <a:solidFill>
                  <a:srgbClr val="FFFFFF"/>
                </a:solidFill>
                <a:latin typeface="Times New Roman"/>
                <a:ea typeface="+mn-lt"/>
                <a:cs typeface="+mn-lt"/>
              </a:rPr>
              <a:t>Explored the impact of changing TF-IDF parameters, specifically </a:t>
            </a:r>
            <a:r>
              <a:rPr lang="en-US" sz="1500" err="1">
                <a:solidFill>
                  <a:srgbClr val="FFFFFF"/>
                </a:solidFill>
                <a:latin typeface="Times New Roman"/>
                <a:ea typeface="+mn-lt"/>
                <a:cs typeface="+mn-lt"/>
              </a:rPr>
              <a:t>ngram_range</a:t>
            </a:r>
            <a:r>
              <a:rPr lang="en-US" sz="1500">
                <a:solidFill>
                  <a:srgbClr val="FFFFFF"/>
                </a:solidFill>
                <a:latin typeface="Times New Roman"/>
                <a:ea typeface="+mn-lt"/>
                <a:cs typeface="+mn-lt"/>
              </a:rPr>
              <a:t>.</a:t>
            </a:r>
            <a:endParaRPr lang="en-US" sz="1500">
              <a:solidFill>
                <a:srgbClr val="FFFFFF"/>
              </a:solidFill>
              <a:latin typeface="Times New Roman"/>
              <a:cs typeface="Times New Roman"/>
            </a:endParaRPr>
          </a:p>
          <a:p>
            <a:r>
              <a:rPr lang="en-US" sz="1500">
                <a:solidFill>
                  <a:srgbClr val="FFFFFF"/>
                </a:solidFill>
                <a:latin typeface="Times New Roman"/>
                <a:ea typeface="+mn-lt"/>
                <a:cs typeface="+mn-lt"/>
              </a:rPr>
              <a:t>Tested different settings, such as </a:t>
            </a:r>
            <a:r>
              <a:rPr lang="en-US" sz="1500" err="1">
                <a:solidFill>
                  <a:srgbClr val="FFFFFF"/>
                </a:solidFill>
                <a:latin typeface="Times New Roman"/>
                <a:ea typeface="+mn-lt"/>
                <a:cs typeface="+mn-lt"/>
              </a:rPr>
              <a:t>ngram_range</a:t>
            </a:r>
            <a:r>
              <a:rPr lang="en-US" sz="1500">
                <a:solidFill>
                  <a:srgbClr val="FFFFFF"/>
                </a:solidFill>
                <a:latin typeface="Times New Roman"/>
                <a:ea typeface="+mn-lt"/>
                <a:cs typeface="+mn-lt"/>
              </a:rPr>
              <a:t>=(1, 1) and </a:t>
            </a:r>
            <a:r>
              <a:rPr lang="en-US" sz="1500" err="1">
                <a:solidFill>
                  <a:srgbClr val="FFFFFF"/>
                </a:solidFill>
                <a:latin typeface="Times New Roman"/>
                <a:ea typeface="+mn-lt"/>
                <a:cs typeface="+mn-lt"/>
              </a:rPr>
              <a:t>ngram_range</a:t>
            </a:r>
            <a:r>
              <a:rPr lang="en-US" sz="1500">
                <a:solidFill>
                  <a:srgbClr val="FFFFFF"/>
                </a:solidFill>
                <a:latin typeface="Times New Roman"/>
                <a:ea typeface="+mn-lt"/>
                <a:cs typeface="+mn-lt"/>
              </a:rPr>
              <a:t>=(1, 2), to capture unigrams and bigrams.</a:t>
            </a:r>
            <a:endParaRPr lang="en-US" sz="1500">
              <a:solidFill>
                <a:srgbClr val="FFFFFF"/>
              </a:solidFill>
              <a:latin typeface="Times New Roman"/>
              <a:cs typeface="Times New Roman"/>
            </a:endParaRPr>
          </a:p>
          <a:p>
            <a:r>
              <a:rPr lang="en-US" sz="1500" b="1">
                <a:solidFill>
                  <a:srgbClr val="FFFFFF"/>
                </a:solidFill>
                <a:latin typeface="Times New Roman"/>
                <a:ea typeface="+mn-lt"/>
                <a:cs typeface="+mn-lt"/>
              </a:rPr>
              <a:t>Validation Metrics:</a:t>
            </a:r>
            <a:endParaRPr lang="en-US" sz="1500">
              <a:solidFill>
                <a:srgbClr val="FFFFFF"/>
              </a:solidFill>
              <a:latin typeface="Times New Roman"/>
              <a:cs typeface="Calibri"/>
            </a:endParaRPr>
          </a:p>
          <a:p>
            <a:r>
              <a:rPr lang="en-US" sz="1500">
                <a:solidFill>
                  <a:srgbClr val="FFFFFF"/>
                </a:solidFill>
                <a:latin typeface="Times New Roman"/>
                <a:ea typeface="+mn-lt"/>
                <a:cs typeface="+mn-lt"/>
              </a:rPr>
              <a:t>Evaluated the performance of the enhanced TF-IDF model using accuracy and classification reports.</a:t>
            </a:r>
            <a:endParaRPr lang="en-US" sz="1500">
              <a:solidFill>
                <a:srgbClr val="FFFFFF"/>
              </a:solidFill>
              <a:latin typeface="Times New Roman"/>
              <a:cs typeface="Times New Roman"/>
            </a:endParaRPr>
          </a:p>
          <a:p>
            <a:endParaRPr lang="en-US" sz="1500">
              <a:solidFill>
                <a:srgbClr val="FFFFFF"/>
              </a:solidFill>
              <a:cs typeface="Calibri"/>
            </a:endParaRPr>
          </a:p>
        </p:txBody>
      </p:sp>
    </p:spTree>
    <p:extLst>
      <p:ext uri="{BB962C8B-B14F-4D97-AF65-F5344CB8AC3E}">
        <p14:creationId xmlns:p14="http://schemas.microsoft.com/office/powerpoint/2010/main" val="26735451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lm reel and slate">
            <a:extLst>
              <a:ext uri="{FF2B5EF4-FFF2-40B4-BE49-F238E27FC236}">
                <a16:creationId xmlns:a16="http://schemas.microsoft.com/office/drawing/2014/main" id="{300A07FD-EB9B-1B74-404D-234B4503C458}"/>
              </a:ext>
            </a:extLst>
          </p:cNvPr>
          <p:cNvPicPr>
            <a:picLocks noChangeAspect="1"/>
          </p:cNvPicPr>
          <p:nvPr/>
        </p:nvPicPr>
        <p:blipFill rotWithShape="1">
          <a:blip r:embed="rId2">
            <a:alphaModFix amt="35000"/>
          </a:blip>
          <a:srcRect t="12551" b="3179"/>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F1926C46-5F28-11DC-FD2B-902FCD39E9BA}"/>
              </a:ext>
            </a:extLst>
          </p:cNvPr>
          <p:cNvSpPr>
            <a:spLocks noGrp="1"/>
          </p:cNvSpPr>
          <p:nvPr>
            <p:ph idx="1"/>
          </p:nvPr>
        </p:nvSpPr>
        <p:spPr>
          <a:xfrm>
            <a:off x="838200" y="963142"/>
            <a:ext cx="10515600" cy="5213821"/>
          </a:xfrm>
        </p:spPr>
        <p:txBody>
          <a:bodyPr vert="horz" lIns="91440" tIns="45720" rIns="91440" bIns="45720" rtlCol="0" anchor="t">
            <a:normAutofit/>
          </a:bodyPr>
          <a:lstStyle/>
          <a:p>
            <a:pPr marL="0" indent="0">
              <a:buNone/>
            </a:pPr>
            <a:r>
              <a:rPr lang="en-US" sz="1800" b="1">
                <a:solidFill>
                  <a:srgbClr val="FFFFFF"/>
                </a:solidFill>
                <a:latin typeface="Times New Roman"/>
                <a:cs typeface="Times New Roman"/>
              </a:rPr>
              <a:t>LSTM Model</a:t>
            </a:r>
            <a:endParaRPr lang="en-US" sz="1800">
              <a:solidFill>
                <a:srgbClr val="FFFFFF"/>
              </a:solidFill>
              <a:latin typeface="Times New Roman"/>
              <a:cs typeface="Times New Roman"/>
            </a:endParaRPr>
          </a:p>
          <a:p>
            <a:r>
              <a:rPr lang="en-US" sz="1500" b="1">
                <a:solidFill>
                  <a:srgbClr val="FFFFFF"/>
                </a:solidFill>
                <a:latin typeface="Times New Roman"/>
                <a:ea typeface="+mn-lt"/>
                <a:cs typeface="+mn-lt"/>
              </a:rPr>
              <a:t>LSTM Model Implementation:</a:t>
            </a:r>
            <a:endParaRPr lang="en-US" sz="1500">
              <a:solidFill>
                <a:srgbClr val="FFFFFF"/>
              </a:solidFill>
              <a:latin typeface="Times New Roman"/>
              <a:cs typeface="Times New Roman"/>
            </a:endParaRPr>
          </a:p>
          <a:p>
            <a:r>
              <a:rPr lang="en-US" sz="1500" b="1">
                <a:solidFill>
                  <a:srgbClr val="FFFFFF"/>
                </a:solidFill>
                <a:latin typeface="Times New Roman"/>
                <a:ea typeface="+mn-lt"/>
                <a:cs typeface="+mn-lt"/>
              </a:rPr>
              <a:t>LSTM accuracy 0.47</a:t>
            </a:r>
          </a:p>
          <a:p>
            <a:r>
              <a:rPr lang="en-US" sz="1500">
                <a:solidFill>
                  <a:srgbClr val="FFFFFF"/>
                </a:solidFill>
                <a:latin typeface="Times New Roman"/>
                <a:ea typeface="+mn-lt"/>
                <a:cs typeface="+mn-lt"/>
              </a:rPr>
              <a:t>Implemented a Long Short-Term Memory (LSTM) neural network for genre classification.</a:t>
            </a:r>
            <a:endParaRPr lang="en-US" sz="1500">
              <a:solidFill>
                <a:srgbClr val="FFFFFF"/>
              </a:solidFill>
              <a:latin typeface="Times New Roman"/>
              <a:cs typeface="Times New Roman"/>
            </a:endParaRPr>
          </a:p>
          <a:p>
            <a:r>
              <a:rPr lang="en-US" sz="1500">
                <a:solidFill>
                  <a:srgbClr val="FFFFFF"/>
                </a:solidFill>
                <a:latin typeface="Times New Roman"/>
                <a:ea typeface="+mn-lt"/>
                <a:cs typeface="+mn-lt"/>
              </a:rPr>
              <a:t>Designed the architecture with an embedding layer, bidirectional LSTM layer, and fully connected layers.</a:t>
            </a:r>
            <a:endParaRPr lang="en-US" sz="1500">
              <a:solidFill>
                <a:srgbClr val="FFFFFF"/>
              </a:solidFill>
              <a:latin typeface="Times New Roman"/>
              <a:cs typeface="Times New Roman"/>
            </a:endParaRPr>
          </a:p>
          <a:p>
            <a:r>
              <a:rPr lang="en-US" sz="1500">
                <a:solidFill>
                  <a:srgbClr val="FFFFFF"/>
                </a:solidFill>
                <a:latin typeface="Times New Roman"/>
                <a:ea typeface="+mn-lt"/>
                <a:cs typeface="+mn-lt"/>
              </a:rPr>
              <a:t>Incorporated dropout to prevent overfitting.</a:t>
            </a:r>
            <a:endParaRPr lang="en-US" sz="1500">
              <a:solidFill>
                <a:srgbClr val="FFFFFF"/>
              </a:solidFill>
              <a:latin typeface="Times New Roman"/>
              <a:cs typeface="Times New Roman"/>
            </a:endParaRPr>
          </a:p>
          <a:p>
            <a:r>
              <a:rPr lang="en-US" sz="1500" b="1">
                <a:solidFill>
                  <a:srgbClr val="FFFFFF"/>
                </a:solidFill>
                <a:latin typeface="Times New Roman"/>
                <a:ea typeface="+mn-lt"/>
                <a:cs typeface="+mn-lt"/>
              </a:rPr>
              <a:t>Training Process:</a:t>
            </a:r>
            <a:endParaRPr lang="en-US" sz="1500">
              <a:solidFill>
                <a:srgbClr val="FFFFFF"/>
              </a:solidFill>
              <a:latin typeface="Times New Roman"/>
              <a:cs typeface="Calibri"/>
            </a:endParaRPr>
          </a:p>
          <a:p>
            <a:r>
              <a:rPr lang="en-US" sz="1500">
                <a:solidFill>
                  <a:srgbClr val="FFFFFF"/>
                </a:solidFill>
                <a:latin typeface="Times New Roman"/>
                <a:ea typeface="+mn-lt"/>
                <a:cs typeface="+mn-lt"/>
              </a:rPr>
              <a:t>Trained the model over multiple epochs, monitoring loss and validation accuracy.</a:t>
            </a:r>
            <a:endParaRPr lang="en-US" sz="1500">
              <a:solidFill>
                <a:srgbClr val="FFFFFF"/>
              </a:solidFill>
              <a:latin typeface="Times New Roman"/>
              <a:cs typeface="Times New Roman"/>
            </a:endParaRPr>
          </a:p>
          <a:p>
            <a:pPr marL="0" indent="0">
              <a:buNone/>
            </a:pPr>
            <a:r>
              <a:rPr lang="en-US" sz="1800" b="1">
                <a:solidFill>
                  <a:srgbClr val="FFFFFF"/>
                </a:solidFill>
                <a:latin typeface="Times New Roman"/>
                <a:cs typeface="Times New Roman"/>
              </a:rPr>
              <a:t>BERT Model</a:t>
            </a:r>
            <a:endParaRPr lang="en-US" sz="1800">
              <a:solidFill>
                <a:srgbClr val="FFFFFF"/>
              </a:solidFill>
              <a:latin typeface="Times New Roman"/>
              <a:cs typeface="Times New Roman"/>
            </a:endParaRPr>
          </a:p>
          <a:p>
            <a:r>
              <a:rPr lang="en-US" sz="1500">
                <a:solidFill>
                  <a:srgbClr val="FFFFFF"/>
                </a:solidFill>
                <a:latin typeface="Times New Roman"/>
                <a:ea typeface="+mn-lt"/>
                <a:cs typeface="+mn-lt"/>
              </a:rPr>
              <a:t>Introduced BERT (Bidirectional Encoder Representations from Transformers) for sequence classification.</a:t>
            </a:r>
            <a:endParaRPr lang="en-US" sz="1500">
              <a:solidFill>
                <a:srgbClr val="FFFFFF"/>
              </a:solidFill>
              <a:latin typeface="Times New Roman"/>
              <a:cs typeface="Times New Roman"/>
            </a:endParaRPr>
          </a:p>
          <a:p>
            <a:r>
              <a:rPr lang="en-US" sz="1500">
                <a:solidFill>
                  <a:srgbClr val="FFFFFF"/>
                </a:solidFill>
                <a:latin typeface="Times New Roman"/>
                <a:ea typeface="+mn-lt"/>
                <a:cs typeface="+mn-lt"/>
              </a:rPr>
              <a:t>Highlighted its capability to capture contextual information.</a:t>
            </a:r>
            <a:endParaRPr lang="en-US" sz="1500">
              <a:solidFill>
                <a:srgbClr val="FFFFFF"/>
              </a:solidFill>
              <a:latin typeface="Times New Roman"/>
              <a:cs typeface="Calibri"/>
            </a:endParaRPr>
          </a:p>
          <a:p>
            <a:r>
              <a:rPr lang="en-US" sz="1500" b="1">
                <a:solidFill>
                  <a:srgbClr val="FFFFFF"/>
                </a:solidFill>
                <a:latin typeface="Times New Roman"/>
                <a:ea typeface="+mn-lt"/>
                <a:cs typeface="+mn-lt"/>
              </a:rPr>
              <a:t>Training Process:</a:t>
            </a:r>
            <a:endParaRPr lang="en-US" sz="1500">
              <a:solidFill>
                <a:srgbClr val="FFFFFF"/>
              </a:solidFill>
              <a:latin typeface="Times New Roman"/>
              <a:cs typeface="Calibri"/>
            </a:endParaRPr>
          </a:p>
          <a:p>
            <a:r>
              <a:rPr lang="en-US" sz="1400">
                <a:latin typeface="Times New Roman"/>
                <a:ea typeface="+mn-lt"/>
                <a:cs typeface="+mn-lt"/>
              </a:rPr>
              <a:t>Training loss: 0.7398176352372515 Validation loss: 1.3416551705747477</a:t>
            </a:r>
            <a:endParaRPr lang="en-US" sz="1400" b="1">
              <a:latin typeface="Times New Roman"/>
              <a:ea typeface="+mn-lt"/>
              <a:cs typeface="+mn-lt"/>
            </a:endParaRPr>
          </a:p>
          <a:p>
            <a:r>
              <a:rPr lang="en-US" sz="1500">
                <a:solidFill>
                  <a:srgbClr val="FFFFFF"/>
                </a:solidFill>
                <a:latin typeface="Times New Roman"/>
                <a:ea typeface="+mn-lt"/>
                <a:cs typeface="+mn-lt"/>
              </a:rPr>
              <a:t>Presented the training process, including loss and validation F1 score, over multiple epochs.</a:t>
            </a:r>
            <a:endParaRPr lang="en-US" sz="1500">
              <a:solidFill>
                <a:srgbClr val="FFFFFF"/>
              </a:solidFill>
              <a:latin typeface="Times New Roman"/>
              <a:cs typeface="Times New Roman"/>
            </a:endParaRPr>
          </a:p>
          <a:p>
            <a:endParaRPr lang="en-US" sz="1500">
              <a:solidFill>
                <a:srgbClr val="FFFFFF"/>
              </a:solidFill>
              <a:latin typeface="Times New Roman"/>
              <a:cs typeface="Calibri"/>
            </a:endParaRPr>
          </a:p>
        </p:txBody>
      </p:sp>
    </p:spTree>
    <p:extLst>
      <p:ext uri="{BB962C8B-B14F-4D97-AF65-F5344CB8AC3E}">
        <p14:creationId xmlns:p14="http://schemas.microsoft.com/office/powerpoint/2010/main" val="319763861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A1299339-E8A1-B5C6-0154-010F819A44B7}"/>
              </a:ext>
            </a:extLst>
          </p:cNvPr>
          <p:cNvPicPr>
            <a:picLocks noChangeAspect="1"/>
          </p:cNvPicPr>
          <p:nvPr/>
        </p:nvPicPr>
        <p:blipFill rotWithShape="1">
          <a:blip r:embed="rId2">
            <a:alphaModFix amt="35000"/>
          </a:blip>
          <a:srcRect t="12551" b="3179"/>
          <a:stretch/>
        </p:blipFill>
        <p:spPr>
          <a:xfrm>
            <a:off x="20" y="10"/>
            <a:ext cx="12191980" cy="6857990"/>
          </a:xfrm>
          <a:prstGeom prst="rect">
            <a:avLst/>
          </a:prstGeom>
        </p:spPr>
      </p:pic>
      <p:sp>
        <p:nvSpPr>
          <p:cNvPr id="2" name="Title 1">
            <a:extLst>
              <a:ext uri="{FF2B5EF4-FFF2-40B4-BE49-F238E27FC236}">
                <a16:creationId xmlns:a16="http://schemas.microsoft.com/office/drawing/2014/main" id="{16D9FB79-C955-A5C3-65C8-D0D56A3BA86C}"/>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Times New Roman"/>
                <a:cs typeface="Calibri Light"/>
              </a:rPr>
              <a:t>Accuracy per class:</a:t>
            </a:r>
            <a:endParaRPr lang="en-US">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C3999D81-80F5-FCD5-E837-F0D015D6990A}"/>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r>
              <a:rPr lang="en-US" sz="2400" b="1">
                <a:solidFill>
                  <a:srgbClr val="FFFFFF"/>
                </a:solidFill>
                <a:latin typeface="Times New Roman"/>
                <a:ea typeface="+mn-lt"/>
                <a:cs typeface="+mn-lt"/>
              </a:rPr>
              <a:t>For examples:</a:t>
            </a:r>
          </a:p>
          <a:p>
            <a:r>
              <a:rPr lang="en-US" sz="2400">
                <a:solidFill>
                  <a:srgbClr val="FFFFFF"/>
                </a:solidFill>
                <a:latin typeface="Times New Roman"/>
                <a:ea typeface="+mn-lt"/>
                <a:cs typeface="+mn-lt"/>
              </a:rPr>
              <a:t>Class: documentary Accuracy: 1714/1965 </a:t>
            </a:r>
            <a:endParaRPr lang="en-US" sz="2400">
              <a:solidFill>
                <a:srgbClr val="FFFFFF"/>
              </a:solidFill>
              <a:latin typeface="Times New Roman"/>
              <a:cs typeface="Calibri"/>
            </a:endParaRPr>
          </a:p>
          <a:p>
            <a:r>
              <a:rPr lang="en-US" sz="2400">
                <a:solidFill>
                  <a:srgbClr val="FFFFFF"/>
                </a:solidFill>
                <a:latin typeface="Times New Roman"/>
                <a:ea typeface="+mn-lt"/>
                <a:cs typeface="+mn-lt"/>
              </a:rPr>
              <a:t>Class: drama Accuracy: 1542/2042</a:t>
            </a:r>
          </a:p>
          <a:p>
            <a:r>
              <a:rPr lang="en-US" sz="2400">
                <a:solidFill>
                  <a:srgbClr val="FFFFFF"/>
                </a:solidFill>
                <a:latin typeface="Times New Roman"/>
                <a:ea typeface="+mn-lt"/>
                <a:cs typeface="+mn-lt"/>
              </a:rPr>
              <a:t>Class: horror Accuracy: 245/331</a:t>
            </a:r>
          </a:p>
          <a:p>
            <a:r>
              <a:rPr lang="en-US" sz="2400">
                <a:solidFill>
                  <a:srgbClr val="FFFFFF"/>
                </a:solidFill>
                <a:latin typeface="Times New Roman"/>
                <a:ea typeface="+mn-lt"/>
                <a:cs typeface="+mn-lt"/>
              </a:rPr>
              <a:t>Class: talk-show Accuracy: 28/59</a:t>
            </a:r>
          </a:p>
          <a:p>
            <a:r>
              <a:rPr lang="en-US" sz="2400">
                <a:solidFill>
                  <a:srgbClr val="FFFFFF"/>
                </a:solidFill>
                <a:latin typeface="Times New Roman"/>
                <a:ea typeface="+mn-lt"/>
                <a:cs typeface="+mn-lt"/>
              </a:rPr>
              <a:t>Class: western Accuracy: 138/155</a:t>
            </a:r>
          </a:p>
          <a:p>
            <a:endParaRPr lang="en-US" sz="2400">
              <a:solidFill>
                <a:srgbClr val="FFFFFF"/>
              </a:solidFill>
              <a:latin typeface="Times New Roman"/>
              <a:ea typeface="+mn-lt"/>
              <a:cs typeface="+mn-lt"/>
            </a:endParaRPr>
          </a:p>
          <a:p>
            <a:pPr marL="0" indent="0">
              <a:buNone/>
            </a:pPr>
            <a:r>
              <a:rPr lang="en-US" sz="2400" b="1">
                <a:solidFill>
                  <a:srgbClr val="FFFFFF"/>
                </a:solidFill>
                <a:latin typeface="Times New Roman"/>
                <a:ea typeface="+mn-lt"/>
                <a:cs typeface="+mn-lt"/>
              </a:rPr>
              <a:t>Metrics Accuracy:</a:t>
            </a:r>
          </a:p>
          <a:p>
            <a:pPr marL="0" indent="0">
              <a:buNone/>
            </a:pPr>
            <a:r>
              <a:rPr lang="en-US" sz="2400">
                <a:solidFill>
                  <a:srgbClr val="FFFFFF"/>
                </a:solidFill>
                <a:latin typeface="Times New Roman"/>
                <a:ea typeface="+mn-lt"/>
                <a:cs typeface="+mn-lt"/>
              </a:rPr>
              <a:t>0.6574449772531661</a:t>
            </a:r>
            <a:endParaRPr lang="en-US" sz="2400">
              <a:solidFill>
                <a:srgbClr val="FFFFFF"/>
              </a:solidFill>
              <a:latin typeface="Times New Roman"/>
              <a:cs typeface="Times New Roman"/>
            </a:endParaRPr>
          </a:p>
        </p:txBody>
      </p:sp>
    </p:spTree>
    <p:extLst>
      <p:ext uri="{BB962C8B-B14F-4D97-AF65-F5344CB8AC3E}">
        <p14:creationId xmlns:p14="http://schemas.microsoft.com/office/powerpoint/2010/main" val="347620662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lm reel and slate">
            <a:extLst>
              <a:ext uri="{FF2B5EF4-FFF2-40B4-BE49-F238E27FC236}">
                <a16:creationId xmlns:a16="http://schemas.microsoft.com/office/drawing/2014/main" id="{E3502A09-BDF5-E004-A672-2E416C2A6F97}"/>
              </a:ext>
            </a:extLst>
          </p:cNvPr>
          <p:cNvPicPr>
            <a:picLocks noChangeAspect="1"/>
          </p:cNvPicPr>
          <p:nvPr/>
        </p:nvPicPr>
        <p:blipFill rotWithShape="1">
          <a:blip r:embed="rId2">
            <a:alphaModFix amt="35000"/>
          </a:blip>
          <a:srcRect t="12551" b="3179"/>
          <a:stretch/>
        </p:blipFill>
        <p:spPr>
          <a:xfrm>
            <a:off x="20" y="10"/>
            <a:ext cx="12191980" cy="6857990"/>
          </a:xfrm>
          <a:prstGeom prst="rect">
            <a:avLst/>
          </a:prstGeom>
        </p:spPr>
      </p:pic>
      <p:sp>
        <p:nvSpPr>
          <p:cNvPr id="2" name="Title 1">
            <a:extLst>
              <a:ext uri="{FF2B5EF4-FFF2-40B4-BE49-F238E27FC236}">
                <a16:creationId xmlns:a16="http://schemas.microsoft.com/office/drawing/2014/main" id="{FAEBE36D-4D4B-B112-154F-F1CAB24C953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600">
                <a:solidFill>
                  <a:srgbClr val="FFFFFF"/>
                </a:solidFill>
                <a:latin typeface="Times New Roman"/>
                <a:cs typeface="Times New Roman"/>
              </a:rPr>
              <a:t>PYTHON CODE</a:t>
            </a:r>
          </a:p>
        </p:txBody>
      </p:sp>
      <p:sp>
        <p:nvSpPr>
          <p:cNvPr id="7" name="TextBox 6">
            <a:extLst>
              <a:ext uri="{FF2B5EF4-FFF2-40B4-BE49-F238E27FC236}">
                <a16:creationId xmlns:a16="http://schemas.microsoft.com/office/drawing/2014/main" id="{8B7EF4F9-3814-A3D0-BBD5-448C6DA20892}"/>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solidFill>
                  <a:srgbClr val="FFFFFF"/>
                </a:solidFill>
                <a:latin typeface="Times New Roman"/>
                <a:cs typeface="Times New Roman"/>
                <a:hlinkClick r:id="rId3"/>
              </a:rPr>
              <a:t>https://colab.research.google.com/drive/1TfakMfL_9P9c_OknOvK6lL8ZfTfW4b2Z?usp=sharing​</a:t>
            </a:r>
            <a:endParaRPr lang="en-US" sz="2400">
              <a:solidFill>
                <a:srgbClr val="FFFFFF"/>
              </a:solidFill>
              <a:latin typeface="Times New Roman"/>
              <a:cs typeface="Times New Roman"/>
            </a:endParaRPr>
          </a:p>
        </p:txBody>
      </p:sp>
    </p:spTree>
    <p:extLst>
      <p:ext uri="{BB962C8B-B14F-4D97-AF65-F5344CB8AC3E}">
        <p14:creationId xmlns:p14="http://schemas.microsoft.com/office/powerpoint/2010/main" val="36117182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MOVIE GENRE CLASSIFICATION VIA NATURAL LANGUAGE PROCESSING</vt:lpstr>
      <vt:lpstr>INTRODUCTION</vt:lpstr>
      <vt:lpstr>MOTIVATION</vt:lpstr>
      <vt:lpstr>OBJECTIVES</vt:lpstr>
      <vt:lpstr>DATA PREPROCESSING</vt:lpstr>
      <vt:lpstr>IMPLEMENTATION</vt:lpstr>
      <vt:lpstr>PowerPoint Presentation</vt:lpstr>
      <vt:lpstr>Accuracy per class:</vt:lpstr>
      <vt:lpstr>PYTHON CODE</vt:lpstr>
      <vt:lpstr>MODEL COMPARISON</vt:lpstr>
      <vt:lpstr>MODEL DEPLOYMENT</vt:lpstr>
      <vt:lpstr>DEPLOYMENT VIDEO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2023-11-28T01:39:13Z</dcterms:created>
  <dcterms:modified xsi:type="dcterms:W3CDTF">2023-12-06T19:36:55Z</dcterms:modified>
</cp:coreProperties>
</file>