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2876674"/>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035CD982-C92B-62D1-6FA3-83EDF50B1071}"/>
              </a:ext>
            </a:extLst>
          </p:cNvPr>
          <p:cNvSpPr txBox="1"/>
          <p:nvPr/>
        </p:nvSpPr>
        <p:spPr>
          <a:xfrm>
            <a:off x="4788693" y="2868812"/>
            <a:ext cx="7825980" cy="461665"/>
          </a:xfrm>
          <a:prstGeom prst="rect">
            <a:avLst/>
          </a:prstGeom>
          <a:noFill/>
        </p:spPr>
        <p:txBody>
          <a:bodyPr wrap="square" rtlCol="0">
            <a:spAutoFit/>
          </a:bodyPr>
          <a:lstStyle/>
          <a:p>
            <a:pPr algn="l"/>
            <a:r>
              <a:rPr lang="en-IN" sz="2400" dirty="0"/>
              <a:t>TEJASWINI.S</a:t>
            </a:r>
            <a:endParaRPr lang="en-US" sz="2400" dirty="0"/>
          </a:p>
        </p:txBody>
      </p:sp>
      <p:sp>
        <p:nvSpPr>
          <p:cNvPr id="13" name="TextBox 12">
            <a:extLst>
              <a:ext uri="{FF2B5EF4-FFF2-40B4-BE49-F238E27FC236}">
                <a16:creationId xmlns:a16="http://schemas.microsoft.com/office/drawing/2014/main" id="{4291C73A-C23E-7E05-4224-92B9A63E0825}"/>
              </a:ext>
            </a:extLst>
          </p:cNvPr>
          <p:cNvSpPr txBox="1"/>
          <p:nvPr/>
        </p:nvSpPr>
        <p:spPr>
          <a:xfrm>
            <a:off x="4381501" y="3259911"/>
            <a:ext cx="3548062" cy="461665"/>
          </a:xfrm>
          <a:prstGeom prst="rect">
            <a:avLst/>
          </a:prstGeom>
          <a:noFill/>
        </p:spPr>
        <p:txBody>
          <a:bodyPr wrap="square" rtlCol="0">
            <a:spAutoFit/>
          </a:bodyPr>
          <a:lstStyle/>
          <a:p>
            <a:pPr algn="l"/>
            <a:r>
              <a:rPr lang="en-IN" sz="2400" dirty="0"/>
              <a:t>312209156</a:t>
            </a:r>
            <a:endParaRPr lang="en-US" sz="2400" dirty="0"/>
          </a:p>
        </p:txBody>
      </p:sp>
      <p:sp>
        <p:nvSpPr>
          <p:cNvPr id="15" name="TextBox 14">
            <a:extLst>
              <a:ext uri="{FF2B5EF4-FFF2-40B4-BE49-F238E27FC236}">
                <a16:creationId xmlns:a16="http://schemas.microsoft.com/office/drawing/2014/main" id="{7F03DBFA-E5E2-3283-5775-3EA317B50875}"/>
              </a:ext>
            </a:extLst>
          </p:cNvPr>
          <p:cNvSpPr txBox="1"/>
          <p:nvPr/>
        </p:nvSpPr>
        <p:spPr>
          <a:xfrm>
            <a:off x="4447580" y="3608649"/>
            <a:ext cx="3125390" cy="461665"/>
          </a:xfrm>
          <a:prstGeom prst="rect">
            <a:avLst/>
          </a:prstGeom>
          <a:noFill/>
        </p:spPr>
        <p:txBody>
          <a:bodyPr wrap="square" rtlCol="0">
            <a:spAutoFit/>
          </a:bodyPr>
          <a:lstStyle/>
          <a:p>
            <a:pPr algn="l"/>
            <a:r>
              <a:rPr lang="en-IN" sz="2400" dirty="0"/>
              <a:t>B.COM</a:t>
            </a:r>
            <a:endParaRPr lang="en-US" sz="2400" dirty="0"/>
          </a:p>
        </p:txBody>
      </p:sp>
      <p:sp>
        <p:nvSpPr>
          <p:cNvPr id="16" name="TextBox 15">
            <a:extLst>
              <a:ext uri="{FF2B5EF4-FFF2-40B4-BE49-F238E27FC236}">
                <a16:creationId xmlns:a16="http://schemas.microsoft.com/office/drawing/2014/main" id="{5BED1557-F275-534E-0E72-A79942DE0A24}"/>
              </a:ext>
            </a:extLst>
          </p:cNvPr>
          <p:cNvSpPr txBox="1"/>
          <p:nvPr/>
        </p:nvSpPr>
        <p:spPr>
          <a:xfrm>
            <a:off x="5339356" y="1978326"/>
            <a:ext cx="2665753" cy="1291886"/>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E7535540-FDC0-004D-68C6-D60801D547A0}"/>
              </a:ext>
            </a:extLst>
          </p:cNvPr>
          <p:cNvSpPr txBox="1"/>
          <p:nvPr/>
        </p:nvSpPr>
        <p:spPr>
          <a:xfrm rot="10800000" flipV="1">
            <a:off x="3800475" y="3994322"/>
            <a:ext cx="4676779" cy="400110"/>
          </a:xfrm>
          <a:prstGeom prst="rect">
            <a:avLst/>
          </a:prstGeom>
          <a:noFill/>
        </p:spPr>
        <p:txBody>
          <a:bodyPr wrap="square" rtlCol="0">
            <a:spAutoFit/>
          </a:bodyPr>
          <a:lstStyle/>
          <a:p>
            <a:pPr algn="l"/>
            <a:r>
              <a:rPr lang="en-IN" dirty="0"/>
              <a:t>: </a:t>
            </a:r>
            <a:r>
              <a:rPr lang="en-IN" sz="2000" dirty="0"/>
              <a:t>ANNA ADARSH COLLEGE FOR WOMEN </a:t>
            </a:r>
            <a:endParaRPr lang="en-US" sz="2000" dirty="0"/>
          </a:p>
        </p:txBody>
      </p:sp>
      <p:sp>
        <p:nvSpPr>
          <p:cNvPr id="20" name="TextBox 19">
            <a:extLst>
              <a:ext uri="{FF2B5EF4-FFF2-40B4-BE49-F238E27FC236}">
                <a16:creationId xmlns:a16="http://schemas.microsoft.com/office/drawing/2014/main" id="{B605A43C-3A64-774B-F754-CD7A3030B0DA}"/>
              </a:ext>
            </a:extLst>
          </p:cNvPr>
          <p:cNvSpPr txBox="1"/>
          <p:nvPr/>
        </p:nvSpPr>
        <p:spPr>
          <a:xfrm>
            <a:off x="2619374" y="4298751"/>
            <a:ext cx="6107907" cy="461665"/>
          </a:xfrm>
          <a:prstGeom prst="rect">
            <a:avLst/>
          </a:prstGeom>
          <a:noFill/>
        </p:spPr>
        <p:txBody>
          <a:bodyPr wrap="square" rtlCol="0">
            <a:spAutoFit/>
          </a:bodyPr>
          <a:lstStyle/>
          <a:p>
            <a:pPr algn="l"/>
            <a:r>
              <a:rPr lang="en-IN" sz="2400" dirty="0"/>
              <a:t>NMID:2690668ADE6E10CB6CE4120791F1E29A</a:t>
            </a:r>
            <a:endParaRPr lang="en-US" sz="2400" dirty="0"/>
          </a:p>
        </p:txBody>
      </p:sp>
      <p:sp>
        <p:nvSpPr>
          <p:cNvPr id="22" name="TextBox 21">
            <a:extLst>
              <a:ext uri="{FF2B5EF4-FFF2-40B4-BE49-F238E27FC236}">
                <a16:creationId xmlns:a16="http://schemas.microsoft.com/office/drawing/2014/main" id="{6DBBF919-E647-8B0D-5C7B-AE81397EF541}"/>
              </a:ext>
            </a:extLst>
          </p:cNvPr>
          <p:cNvSpPr txBox="1"/>
          <p:nvPr/>
        </p:nvSpPr>
        <p:spPr>
          <a:xfrm>
            <a:off x="4979193" y="2469951"/>
            <a:ext cx="2890837" cy="1828800"/>
          </a:xfrm>
          <a:prstGeom prst="rect">
            <a:avLst/>
          </a:prstGeom>
          <a:noFill/>
        </p:spPr>
        <p:txBody>
          <a:bodyPr wrap="square" rtlCol="0">
            <a:spAutoFit/>
          </a:bodyPr>
          <a:lstStyle/>
          <a:p>
            <a:pPr algn="l"/>
            <a:endParaRPr lang="en-US" dirty="0"/>
          </a:p>
        </p:txBody>
      </p:sp>
      <p:sp>
        <p:nvSpPr>
          <p:cNvPr id="23" name="TextBox 22">
            <a:extLst>
              <a:ext uri="{FF2B5EF4-FFF2-40B4-BE49-F238E27FC236}">
                <a16:creationId xmlns:a16="http://schemas.microsoft.com/office/drawing/2014/main" id="{233FFF74-9F33-8D5C-09CB-08B6B422A5A6}"/>
              </a:ext>
            </a:extLst>
          </p:cNvPr>
          <p:cNvSpPr txBox="1"/>
          <p:nvPr/>
        </p:nvSpPr>
        <p:spPr>
          <a:xfrm>
            <a:off x="4305955" y="2469951"/>
            <a:ext cx="2502039"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536756F-B285-441B-4933-A3D0271B5D10}"/>
              </a:ext>
            </a:extLst>
          </p:cNvPr>
          <p:cNvSpPr txBox="1"/>
          <p:nvPr/>
        </p:nvSpPr>
        <p:spPr>
          <a:xfrm>
            <a:off x="620710" y="1304456"/>
            <a:ext cx="10749759" cy="5632311"/>
          </a:xfrm>
          <a:prstGeom prst="rect">
            <a:avLst/>
          </a:prstGeom>
          <a:noFill/>
        </p:spPr>
        <p:txBody>
          <a:bodyPr wrap="square" rtlCol="0">
            <a:spAutoFit/>
          </a:bodyPr>
          <a:lstStyle/>
          <a:p>
            <a:pPr algn="l"/>
            <a:r>
              <a:rPr lang="en-IN" dirty="0"/>
              <a:t>1.Data Import and Preparation:</a:t>
            </a:r>
          </a:p>
          <a:p>
            <a:pPr algn="l"/>
            <a:r>
              <a:rPr lang="en-IN" dirty="0"/>
              <a:t>     ✓Import Data: Load the employee turnover dataset into Excel or a similar tool.</a:t>
            </a:r>
          </a:p>
          <a:p>
            <a:pPr algn="l"/>
            <a:r>
              <a:rPr lang="en-IN" dirty="0"/>
              <a:t>     ✓Clean Data: Ensure data integrity by correcting errors, filling missing values, and removing  duplicates.</a:t>
            </a:r>
          </a:p>
          <a:p>
            <a:pPr algn="l"/>
            <a:endParaRPr lang="en-IN" dirty="0"/>
          </a:p>
          <a:p>
            <a:pPr algn="l"/>
            <a:r>
              <a:rPr lang="en-IN" dirty="0"/>
              <a:t>2.Pivot Table Creation:</a:t>
            </a:r>
          </a:p>
          <a:p>
            <a:pPr algn="l"/>
            <a:r>
              <a:rPr lang="en-IN" dirty="0"/>
              <a:t>       ✓Insert Pivot Table: Select the data range and insert a pivot table to begin the analysis.</a:t>
            </a:r>
          </a:p>
          <a:p>
            <a:pPr algn="l"/>
            <a:r>
              <a:rPr lang="en-IN" dirty="0"/>
              <a:t>       ✓Configure Pivot Table: Drag and drop fields into rows, columns, and values to organize data for analysis.</a:t>
            </a:r>
          </a:p>
          <a:p>
            <a:pPr algn="l"/>
            <a:endParaRPr lang="en-IN" dirty="0"/>
          </a:p>
          <a:p>
            <a:pPr algn="l"/>
            <a:r>
              <a:rPr lang="en-IN" dirty="0"/>
              <a:t>3.Analyze Turnover Rates:</a:t>
            </a:r>
          </a:p>
          <a:p>
            <a:pPr algn="l"/>
            <a:r>
              <a:rPr lang="en-IN" dirty="0"/>
              <a:t>         ✓Rows and Columns Setup: Place dimensions such as Department and Job Role in the rows section to break down turnover by these categories.</a:t>
            </a:r>
          </a:p>
          <a:p>
            <a:pPr algn="l"/>
            <a:r>
              <a:rPr lang="en-IN" dirty="0"/>
              <a:t>         ✓Turnover Metrics: Add turnover counts or rates to the values section to calculate the number of employees leaving and turnover percentages.</a:t>
            </a:r>
          </a:p>
          <a:p>
            <a:pPr algn="l"/>
            <a:endParaRPr lang="en-IN" dirty="0"/>
          </a:p>
          <a:p>
            <a:pPr algn="l"/>
            <a:r>
              <a:rPr lang="en-IN" dirty="0"/>
              <a:t>4.Evaluate Tenure Data:</a:t>
            </a:r>
          </a:p>
          <a:p>
            <a:pPr algn="l"/>
            <a:r>
              <a:rPr lang="en-IN" dirty="0"/>
              <a:t>        ✓Average Tenure Calculation: Use the pivot table to calculate average tenure for employees who left, which helps in understanding how long employees stay before leaving.</a:t>
            </a:r>
          </a:p>
          <a:p>
            <a:pPr algn="l"/>
            <a:r>
              <a:rPr lang="en-IN" dirty="0"/>
              <a:t>         ✓Tenure Distribution: Group tenure data into ranges (e.g., 0-1 years, 1-3 years) to </a:t>
            </a:r>
            <a:r>
              <a:rPr lang="en-IN" dirty="0" err="1"/>
              <a:t>analyze</a:t>
            </a:r>
            <a:r>
              <a:rPr lang="en-IN" dirty="0"/>
              <a:t> tenure distribution among departing employees.</a:t>
            </a:r>
          </a:p>
          <a:p>
            <a:pPr algn="l"/>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04AB-9A33-2DA0-FCED-3885C7CDFEF0}"/>
              </a:ext>
            </a:extLst>
          </p:cNvPr>
          <p:cNvSpPr>
            <a:spLocks noGrp="1"/>
          </p:cNvSpPr>
          <p:nvPr>
            <p:ph type="title"/>
          </p:nvPr>
        </p:nvSpPr>
        <p:spPr/>
        <p:txBody>
          <a:bodyPr/>
          <a:lstStyle/>
          <a:p>
            <a:r>
              <a:rPr lang="en-IN" dirty="0"/>
              <a:t>MODELLING </a:t>
            </a:r>
            <a:endParaRPr lang="en-US" dirty="0"/>
          </a:p>
        </p:txBody>
      </p:sp>
      <p:sp>
        <p:nvSpPr>
          <p:cNvPr id="5" name="TextBox 4">
            <a:extLst>
              <a:ext uri="{FF2B5EF4-FFF2-40B4-BE49-F238E27FC236}">
                <a16:creationId xmlns:a16="http://schemas.microsoft.com/office/drawing/2014/main" id="{CD0C7AC2-C68C-7862-DDA2-2FE64517F489}"/>
              </a:ext>
            </a:extLst>
          </p:cNvPr>
          <p:cNvSpPr txBox="1"/>
          <p:nvPr/>
        </p:nvSpPr>
        <p:spPr>
          <a:xfrm>
            <a:off x="755332" y="1500187"/>
            <a:ext cx="9900762" cy="4286251"/>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E4B3097E-A6CD-8865-8EB6-3A803406DEDA}"/>
              </a:ext>
            </a:extLst>
          </p:cNvPr>
          <p:cNvSpPr txBox="1"/>
          <p:nvPr/>
        </p:nvSpPr>
        <p:spPr>
          <a:xfrm>
            <a:off x="660082" y="1315521"/>
            <a:ext cx="9650731" cy="4801314"/>
          </a:xfrm>
          <a:prstGeom prst="rect">
            <a:avLst/>
          </a:prstGeom>
          <a:noFill/>
        </p:spPr>
        <p:txBody>
          <a:bodyPr wrap="square" rtlCol="0">
            <a:spAutoFit/>
          </a:bodyPr>
          <a:lstStyle/>
          <a:p>
            <a:pPr algn="l"/>
            <a:r>
              <a:rPr lang="en-IN" dirty="0"/>
              <a:t>5.Examine Reasons for Leaving:</a:t>
            </a:r>
          </a:p>
          <a:p>
            <a:pPr algn="l"/>
            <a:r>
              <a:rPr lang="en-IN" dirty="0"/>
              <a:t>       ✓Reason Analysis: Drag the “Reason for Leaving” field into the rows or columns section to see how different reasons contribute to turnover rates.</a:t>
            </a:r>
          </a:p>
          <a:p>
            <a:pPr algn="l"/>
            <a:r>
              <a:rPr lang="en-IN" dirty="0"/>
              <a:t>       ✓Visual Representation: Use pivot charts to visualize the distribution of reasons for leaving, such as pie charts or bar graphs.</a:t>
            </a:r>
          </a:p>
          <a:p>
            <a:pPr algn="l"/>
            <a:endParaRPr lang="en-IN" dirty="0"/>
          </a:p>
          <a:p>
            <a:pPr algn="l"/>
            <a:r>
              <a:rPr lang="en-IN" dirty="0"/>
              <a:t>6.Temporal Analysis:</a:t>
            </a:r>
          </a:p>
          <a:p>
            <a:pPr algn="l"/>
            <a:r>
              <a:rPr lang="en-IN" dirty="0"/>
              <a:t>         ✓Time-Based Analysis: Add date fields (e.g., Date of Exit) to the columns section to </a:t>
            </a:r>
            <a:r>
              <a:rPr lang="en-IN" dirty="0" err="1"/>
              <a:t>analyze</a:t>
            </a:r>
            <a:r>
              <a:rPr lang="en-IN" dirty="0"/>
              <a:t> turnover trends over time (monthly, quarterly, or yearly).</a:t>
            </a:r>
          </a:p>
          <a:p>
            <a:pPr algn="l"/>
            <a:r>
              <a:rPr lang="en-IN" dirty="0"/>
              <a:t>         ✓Trend Identification: Identify patterns in turnover rates across different time periods to detect seasonal or cyclical trends.</a:t>
            </a:r>
          </a:p>
          <a:p>
            <a:pPr algn="l"/>
            <a:endParaRPr lang="en-IN" dirty="0"/>
          </a:p>
          <a:p>
            <a:pPr algn="l"/>
            <a:r>
              <a:rPr lang="en-IN" dirty="0"/>
              <a:t>7.Department and Role Analysis:</a:t>
            </a:r>
          </a:p>
          <a:p>
            <a:pPr algn="l"/>
            <a:r>
              <a:rPr lang="en-IN" dirty="0"/>
              <a:t>         ✓Department Analysis: Place “Department” in the rows section to compare turnover rates across various departments.</a:t>
            </a:r>
          </a:p>
          <a:p>
            <a:pPr algn="l"/>
            <a:r>
              <a:rPr lang="en-IN" dirty="0"/>
              <a:t>          ✓Role Analysis: Examine turnover rates by job role to identify if certain roles experience higher turnover.</a:t>
            </a:r>
          </a:p>
        </p:txBody>
      </p:sp>
    </p:spTree>
    <p:extLst>
      <p:ext uri="{BB962C8B-B14F-4D97-AF65-F5344CB8AC3E}">
        <p14:creationId xmlns:p14="http://schemas.microsoft.com/office/powerpoint/2010/main" val="424288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5BFB752B-2558-4EA0-58AE-D70475D86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88" y="1268437"/>
            <a:ext cx="8128000" cy="50742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24A5523-22B2-FBDF-5F9D-E48115556118}"/>
              </a:ext>
            </a:extLst>
          </p:cNvPr>
          <p:cNvSpPr txBox="1"/>
          <p:nvPr/>
        </p:nvSpPr>
        <p:spPr>
          <a:xfrm>
            <a:off x="1416844" y="1607343"/>
            <a:ext cx="8435578" cy="3170099"/>
          </a:xfrm>
          <a:prstGeom prst="rect">
            <a:avLst/>
          </a:prstGeom>
          <a:noFill/>
        </p:spPr>
        <p:txBody>
          <a:bodyPr wrap="square" rtlCol="0">
            <a:spAutoFit/>
          </a:bodyPr>
          <a:lstStyle/>
          <a:p>
            <a:pPr algn="ctr"/>
            <a:r>
              <a:rPr lang="en-IN" sz="2000" dirty="0"/>
              <a:t>Using pivot tables for employee turnover analysis offers a powerful way to transform raw data into actionable insights. It allows for a detailed examination of turnover trends across various dimensions like department, role, and tenure, helping identify patterns and root causes. By visualizing data dynamically, pivot tables make complex information more accessible, facilitating informed decision-making. The ability to drill down into specifics enables targeted interventions to reduce turnover. This method supports strategic planning by highlighting areas that need attention and potential improvements. Ultimately, it helps organizations enhance employee retention, reduce associated costs, and maintain a more stable, engaged workforce.</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USING PIVOT TABLES FOR EMPLOYEE TURNOVER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37FD0CA-DEDD-90B1-9BBD-1D120C96E01A}"/>
              </a:ext>
            </a:extLst>
          </p:cNvPr>
          <p:cNvSpPr txBox="1"/>
          <p:nvPr/>
        </p:nvSpPr>
        <p:spPr>
          <a:xfrm rot="10800000" flipV="1">
            <a:off x="676275" y="1746230"/>
            <a:ext cx="7514911" cy="3416320"/>
          </a:xfrm>
          <a:prstGeom prst="rect">
            <a:avLst/>
          </a:prstGeom>
          <a:noFill/>
        </p:spPr>
        <p:txBody>
          <a:bodyPr wrap="square" rtlCol="0">
            <a:spAutoFit/>
          </a:bodyPr>
          <a:lstStyle/>
          <a:p>
            <a:pPr algn="l"/>
            <a:r>
              <a:rPr lang="en-IN" sz="2400" dirty="0"/>
              <a:t>I am creating this PowerPoint presentation using pivot tables for employee turnover analysis to clearly and concisely present key data insights. Pivot tables allow us to summarize complex data, identify trends, and support data-driven decision-making. This approach makes the information more accessible to stakeholders and helps in developing effective retention strategies. Overall, it enhances understanding and facilitates informed discussions on employee turnover.</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205C6C6-535E-D8F7-2239-E6C9C4BE5A85}"/>
              </a:ext>
            </a:extLst>
          </p:cNvPr>
          <p:cNvSpPr txBox="1"/>
          <p:nvPr/>
        </p:nvSpPr>
        <p:spPr>
          <a:xfrm>
            <a:off x="888207" y="1934945"/>
            <a:ext cx="7924800" cy="2862322"/>
          </a:xfrm>
          <a:prstGeom prst="rect">
            <a:avLst/>
          </a:prstGeom>
          <a:noFill/>
        </p:spPr>
        <p:txBody>
          <a:bodyPr wrap="square" rtlCol="0">
            <a:spAutoFit/>
          </a:bodyPr>
          <a:lstStyle/>
          <a:p>
            <a:pPr algn="l"/>
            <a:r>
              <a:rPr lang="en-IN" sz="2000" dirty="0"/>
              <a:t>This presentation provides an analysis of employee turnover using pivot tables to identify key trends and insights. By examining turnover rates across different departments, tenure lengths, and reasons for leaving, we aim to understand the underlying factors contributing to employee departures. The findings will help us develop targeted strategies to improve employee retention, reduce costs associated with turnover, and enhance overall organizational performance. This data-driven approach will support informed decision-making and foster a more stable and engaged workforce.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1846D37-5589-F95D-6D2E-026907D79545}"/>
              </a:ext>
            </a:extLst>
          </p:cNvPr>
          <p:cNvSpPr txBox="1"/>
          <p:nvPr/>
        </p:nvSpPr>
        <p:spPr>
          <a:xfrm>
            <a:off x="6780609" y="2482453"/>
            <a:ext cx="235744" cy="1866900"/>
          </a:xfrm>
          <a:prstGeom prst="rect">
            <a:avLst/>
          </a:prstGeom>
          <a:noFill/>
        </p:spPr>
        <p:txBody>
          <a:bodyPr wrap="square" rtlCol="0">
            <a:spAutoFit/>
          </a:bodyPr>
          <a:lstStyle/>
          <a:p>
            <a:pPr algn="l"/>
            <a:endParaRPr lang="en-US"/>
          </a:p>
        </p:txBody>
      </p:sp>
      <p:sp>
        <p:nvSpPr>
          <p:cNvPr id="9" name="TextBox 8">
            <a:extLst>
              <a:ext uri="{FF2B5EF4-FFF2-40B4-BE49-F238E27FC236}">
                <a16:creationId xmlns:a16="http://schemas.microsoft.com/office/drawing/2014/main" id="{14C179C5-6C5C-00E3-42A6-5E7B5B3B543F}"/>
              </a:ext>
            </a:extLst>
          </p:cNvPr>
          <p:cNvSpPr txBox="1"/>
          <p:nvPr/>
        </p:nvSpPr>
        <p:spPr>
          <a:xfrm>
            <a:off x="1254321" y="1521619"/>
            <a:ext cx="6188869" cy="2330053"/>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790F3851-B019-B16F-B918-816AEF9A87CA}"/>
              </a:ext>
            </a:extLst>
          </p:cNvPr>
          <p:cNvSpPr txBox="1"/>
          <p:nvPr/>
        </p:nvSpPr>
        <p:spPr>
          <a:xfrm>
            <a:off x="1190624" y="1651578"/>
            <a:ext cx="6316265" cy="573333"/>
          </a:xfrm>
          <a:prstGeom prst="rect">
            <a:avLst/>
          </a:prstGeom>
          <a:noFill/>
        </p:spPr>
        <p:txBody>
          <a:bodyPr wrap="square" rtlCol="0">
            <a:spAutoFit/>
          </a:bodyPr>
          <a:lstStyle/>
          <a:p>
            <a:pPr marL="285750" indent="-285750" algn="l">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CFD62FB6-13FB-FC0C-9C03-18E9DEB6E98A}"/>
              </a:ext>
            </a:extLst>
          </p:cNvPr>
          <p:cNvSpPr txBox="1"/>
          <p:nvPr/>
        </p:nvSpPr>
        <p:spPr>
          <a:xfrm>
            <a:off x="5184576" y="2517576"/>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A6232972-3B4E-1FF2-FC67-57302736AAEE}"/>
              </a:ext>
            </a:extLst>
          </p:cNvPr>
          <p:cNvSpPr txBox="1"/>
          <p:nvPr/>
        </p:nvSpPr>
        <p:spPr>
          <a:xfrm>
            <a:off x="1254321" y="1651578"/>
            <a:ext cx="6449023" cy="2308324"/>
          </a:xfrm>
          <a:prstGeom prst="rect">
            <a:avLst/>
          </a:prstGeom>
          <a:noFill/>
        </p:spPr>
        <p:txBody>
          <a:bodyPr wrap="square" rtlCol="0">
            <a:spAutoFit/>
          </a:bodyPr>
          <a:lstStyle/>
          <a:p>
            <a:pPr marL="342900" indent="-342900" algn="l">
              <a:buAutoNum type="arabicPeriod"/>
            </a:pPr>
            <a:r>
              <a:rPr lang="en-IN" sz="2400" dirty="0"/>
              <a:t> HUMAN RESOURCES (HR)</a:t>
            </a:r>
          </a:p>
          <a:p>
            <a:pPr marL="342900" indent="-342900" algn="l">
              <a:buAutoNum type="arabicPeriod" startAt="2"/>
            </a:pPr>
            <a:r>
              <a:rPr lang="en-IN" sz="2400" dirty="0"/>
              <a:t> SENIOR MANAGEMENT AND EXECUTIVES</a:t>
            </a:r>
          </a:p>
          <a:p>
            <a:pPr marL="342900" indent="-342900" algn="l">
              <a:buAutoNum type="arabicPeriod" startAt="3"/>
            </a:pPr>
            <a:r>
              <a:rPr lang="en-IN" sz="2400" dirty="0"/>
              <a:t> DEPARTMENT HEADS AND MANAGER</a:t>
            </a:r>
          </a:p>
          <a:p>
            <a:pPr marL="457200" indent="-457200" algn="l">
              <a:buAutoNum type="arabicPeriod" startAt="4"/>
            </a:pPr>
            <a:r>
              <a:rPr lang="en-IN" sz="2400" dirty="0"/>
              <a:t>FINANCE AND OPERATIONS TEAMS</a:t>
            </a:r>
          </a:p>
          <a:p>
            <a:pPr marL="457200" indent="-457200" algn="l">
              <a:buAutoNum type="arabicPeriod" startAt="5"/>
            </a:pPr>
            <a:r>
              <a:rPr lang="en-IN" sz="2400" dirty="0"/>
              <a:t>EMPLOYEES </a:t>
            </a:r>
          </a:p>
          <a:p>
            <a:pPr algn="l"/>
            <a:r>
              <a:rPr lang="en-IN" sz="2400" dirty="0"/>
              <a:t>6.    PERFORMANCE ANALYSTS</a:t>
            </a:r>
          </a:p>
        </p:txBody>
      </p:sp>
      <p:sp>
        <p:nvSpPr>
          <p:cNvPr id="13" name="TextBox 12">
            <a:extLst>
              <a:ext uri="{FF2B5EF4-FFF2-40B4-BE49-F238E27FC236}">
                <a16:creationId xmlns:a16="http://schemas.microsoft.com/office/drawing/2014/main" id="{9F22DB0B-E184-8827-3941-CFCAE61B7910}"/>
              </a:ext>
            </a:extLst>
          </p:cNvPr>
          <p:cNvSpPr txBox="1"/>
          <p:nvPr/>
        </p:nvSpPr>
        <p:spPr>
          <a:xfrm>
            <a:off x="1976438" y="3636763"/>
            <a:ext cx="4804171" cy="71259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72684F62-E4B1-9EE2-B586-11C0DC8C76D9}"/>
              </a:ext>
            </a:extLst>
          </p:cNvPr>
          <p:cNvSpPr txBox="1"/>
          <p:nvPr/>
        </p:nvSpPr>
        <p:spPr>
          <a:xfrm flipH="1">
            <a:off x="1490064" y="4255655"/>
            <a:ext cx="6296623" cy="1200329"/>
          </a:xfrm>
          <a:prstGeom prst="rect">
            <a:avLst/>
          </a:prstGeom>
          <a:noFill/>
        </p:spPr>
        <p:txBody>
          <a:bodyPr wrap="square" rtlCol="0">
            <a:spAutoFit/>
          </a:bodyPr>
          <a:lstStyle/>
          <a:p>
            <a:pPr algn="l"/>
            <a:r>
              <a:rPr lang="en-IN" sz="2400" dirty="0"/>
              <a:t>Each of these groups can use the insights from the presentation to improve their respective areas and contribute to reducing turnover.</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43624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DECE82-A40B-6152-2434-AC1CF8E09E04}"/>
              </a:ext>
            </a:extLst>
          </p:cNvPr>
          <p:cNvSpPr txBox="1"/>
          <p:nvPr/>
        </p:nvSpPr>
        <p:spPr>
          <a:xfrm>
            <a:off x="1863330" y="-2859584"/>
            <a:ext cx="6393656" cy="1200329"/>
          </a:xfrm>
          <a:prstGeom prst="rect">
            <a:avLst/>
          </a:prstGeom>
          <a:noFill/>
        </p:spPr>
        <p:txBody>
          <a:bodyPr wrap="square" rtlCol="0">
            <a:spAutoFit/>
          </a:bodyPr>
          <a:lstStyle/>
          <a:p>
            <a:pPr algn="l"/>
            <a:r>
              <a:rPr lang="en-IN" dirty="0"/>
              <a:t>Our solution is a comprehensive analysis of employee turnover using pivot tables to transform raw data into meaningful insights. This approach allows us to understand patterns and causes of employee departures and develop strategies to mitigate turnover.</a:t>
            </a:r>
            <a:endParaRPr lang="en-US" dirty="0"/>
          </a:p>
        </p:txBody>
      </p:sp>
      <p:sp>
        <p:nvSpPr>
          <p:cNvPr id="11" name="TextBox 10">
            <a:extLst>
              <a:ext uri="{FF2B5EF4-FFF2-40B4-BE49-F238E27FC236}">
                <a16:creationId xmlns:a16="http://schemas.microsoft.com/office/drawing/2014/main" id="{754F6C6F-5911-7219-137A-7020544963B2}"/>
              </a:ext>
            </a:extLst>
          </p:cNvPr>
          <p:cNvSpPr txBox="1"/>
          <p:nvPr/>
        </p:nvSpPr>
        <p:spPr>
          <a:xfrm>
            <a:off x="3131345" y="1476375"/>
            <a:ext cx="6679406" cy="1631216"/>
          </a:xfrm>
          <a:prstGeom prst="rect">
            <a:avLst/>
          </a:prstGeom>
          <a:noFill/>
        </p:spPr>
        <p:txBody>
          <a:bodyPr wrap="square" rtlCol="0">
            <a:spAutoFit/>
          </a:bodyPr>
          <a:lstStyle/>
          <a:p>
            <a:pPr algn="l"/>
            <a:r>
              <a:rPr lang="en-IN" sz="2000" dirty="0"/>
              <a:t>Our solution is a comprehensive analysis of employee turnover using pivot tables to transform raw data into meaningful insights. This approach allows us to understand patterns and causes of employee departures and develop strategies to mitigate turnover.</a:t>
            </a:r>
            <a:endParaRPr lang="en-US" sz="2000" dirty="0"/>
          </a:p>
        </p:txBody>
      </p:sp>
      <p:sp>
        <p:nvSpPr>
          <p:cNvPr id="12" name="TextBox 11">
            <a:extLst>
              <a:ext uri="{FF2B5EF4-FFF2-40B4-BE49-F238E27FC236}">
                <a16:creationId xmlns:a16="http://schemas.microsoft.com/office/drawing/2014/main" id="{8F48A4AB-B3F1-8864-08C8-0701D19CF06F}"/>
              </a:ext>
            </a:extLst>
          </p:cNvPr>
          <p:cNvSpPr txBox="1"/>
          <p:nvPr/>
        </p:nvSpPr>
        <p:spPr>
          <a:xfrm>
            <a:off x="3281363" y="3429000"/>
            <a:ext cx="6529387" cy="2246769"/>
          </a:xfrm>
          <a:prstGeom prst="rect">
            <a:avLst/>
          </a:prstGeom>
          <a:noFill/>
        </p:spPr>
        <p:txBody>
          <a:bodyPr wrap="square" rtlCol="0">
            <a:spAutoFit/>
          </a:bodyPr>
          <a:lstStyle/>
          <a:p>
            <a:pPr algn="l"/>
            <a:r>
              <a:rPr lang="en-IN" sz="2000" dirty="0"/>
              <a:t>VALUE PROPOSITION </a:t>
            </a:r>
          </a:p>
          <a:p>
            <a:pPr algn="l"/>
            <a:r>
              <a:rPr lang="en-IN" sz="2000" dirty="0"/>
              <a:t>     1. Enhanced Decision-Making</a:t>
            </a:r>
          </a:p>
          <a:p>
            <a:pPr algn="l"/>
            <a:r>
              <a:rPr lang="en-IN" sz="2000" dirty="0"/>
              <a:t>     2. Cost Reduction</a:t>
            </a:r>
          </a:p>
          <a:p>
            <a:pPr algn="l"/>
            <a:r>
              <a:rPr lang="en-IN" sz="2000" dirty="0"/>
              <a:t>     3.Improved Employee Satisfaction</a:t>
            </a:r>
          </a:p>
          <a:p>
            <a:pPr algn="l"/>
            <a:r>
              <a:rPr lang="en-IN" sz="2000" dirty="0"/>
              <a:t>     4.Optimized Workforce Planning</a:t>
            </a:r>
          </a:p>
          <a:p>
            <a:pPr algn="l"/>
            <a:r>
              <a:rPr lang="en-IN" sz="2000" dirty="0"/>
              <a:t>     5.Data-Driven Insights</a:t>
            </a:r>
          </a:p>
          <a:p>
            <a:pPr algn="l"/>
            <a:r>
              <a:rPr lang="en-IN" sz="2000" dirty="0"/>
              <a:t>     6. Compliance and Reporting</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63E8AA4-61F9-B179-29AD-DAE9A7C83EF5}"/>
              </a:ext>
            </a:extLst>
          </p:cNvPr>
          <p:cNvSpPr txBox="1"/>
          <p:nvPr/>
        </p:nvSpPr>
        <p:spPr>
          <a:xfrm>
            <a:off x="976313" y="1512093"/>
            <a:ext cx="8405811" cy="1015663"/>
          </a:xfrm>
          <a:prstGeom prst="rect">
            <a:avLst/>
          </a:prstGeom>
          <a:noFill/>
        </p:spPr>
        <p:txBody>
          <a:bodyPr wrap="square" rtlCol="0">
            <a:spAutoFit/>
          </a:bodyPr>
          <a:lstStyle/>
          <a:p>
            <a:pPr algn="l"/>
            <a:r>
              <a:rPr lang="en-IN" sz="2000" dirty="0"/>
              <a:t>The dataset used for this analysis is sourced from </a:t>
            </a:r>
            <a:r>
              <a:rPr lang="en-IN" sz="2000" dirty="0" err="1"/>
              <a:t>Kaggle</a:t>
            </a:r>
            <a:r>
              <a:rPr lang="en-IN" sz="2000" dirty="0"/>
              <a:t> and includes detailed information on employee turnover. Here is a description of the key components of the dataset:</a:t>
            </a:r>
            <a:endParaRPr lang="en-US" sz="2000" dirty="0"/>
          </a:p>
        </p:txBody>
      </p:sp>
      <p:sp>
        <p:nvSpPr>
          <p:cNvPr id="4" name="TextBox 3">
            <a:extLst>
              <a:ext uri="{FF2B5EF4-FFF2-40B4-BE49-F238E27FC236}">
                <a16:creationId xmlns:a16="http://schemas.microsoft.com/office/drawing/2014/main" id="{ABAAA7CE-CAD7-DC9B-24C2-1A29F53FB27C}"/>
              </a:ext>
            </a:extLst>
          </p:cNvPr>
          <p:cNvSpPr txBox="1"/>
          <p:nvPr/>
        </p:nvSpPr>
        <p:spPr>
          <a:xfrm>
            <a:off x="976313" y="2803881"/>
            <a:ext cx="8691562" cy="3785652"/>
          </a:xfrm>
          <a:prstGeom prst="rect">
            <a:avLst/>
          </a:prstGeom>
          <a:noFill/>
        </p:spPr>
        <p:txBody>
          <a:bodyPr wrap="square" rtlCol="0">
            <a:spAutoFit/>
          </a:bodyPr>
          <a:lstStyle/>
          <a:p>
            <a:pPr algn="l"/>
            <a:r>
              <a:rPr lang="en-IN" dirty="0"/>
              <a:t>        </a:t>
            </a:r>
            <a:r>
              <a:rPr lang="en-IN" sz="2400" dirty="0"/>
              <a:t>    1.Employee ID</a:t>
            </a:r>
          </a:p>
          <a:p>
            <a:pPr algn="l"/>
            <a:r>
              <a:rPr lang="en-IN" sz="2400" dirty="0"/>
              <a:t>           2.Department</a:t>
            </a:r>
          </a:p>
          <a:p>
            <a:pPr algn="l"/>
            <a:r>
              <a:rPr lang="en-IN" sz="2400" dirty="0"/>
              <a:t>           3.Job Role</a:t>
            </a:r>
          </a:p>
          <a:p>
            <a:pPr algn="l"/>
            <a:r>
              <a:rPr lang="en-IN" sz="2400" dirty="0"/>
              <a:t>           4.Date of Hire</a:t>
            </a:r>
          </a:p>
          <a:p>
            <a:pPr algn="l"/>
            <a:r>
              <a:rPr lang="en-IN" sz="2400" dirty="0"/>
              <a:t>           5. Date of Exit</a:t>
            </a:r>
          </a:p>
          <a:p>
            <a:pPr algn="l"/>
            <a:r>
              <a:rPr lang="en-IN" sz="2400" dirty="0"/>
              <a:t>           6.Tenure</a:t>
            </a:r>
          </a:p>
          <a:p>
            <a:pPr algn="l"/>
            <a:r>
              <a:rPr lang="en-IN" sz="2400" dirty="0"/>
              <a:t>            7.Reason for Leaving</a:t>
            </a:r>
          </a:p>
          <a:p>
            <a:pPr algn="l"/>
            <a:r>
              <a:rPr lang="en-IN" sz="2400" dirty="0"/>
              <a:t>           8.Performance Rating</a:t>
            </a:r>
          </a:p>
          <a:p>
            <a:pPr algn="l"/>
            <a:r>
              <a:rPr lang="en-IN" sz="2400" dirty="0"/>
              <a:t>            9.Salary</a:t>
            </a:r>
          </a:p>
          <a:p>
            <a:pPr algn="l"/>
            <a:r>
              <a:rPr lang="en-IN" sz="2400" dirty="0"/>
              <a:t>            10.Gender</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C715E75-50BE-C798-1CAD-4F17DC4E7BAC}"/>
              </a:ext>
            </a:extLst>
          </p:cNvPr>
          <p:cNvSpPr txBox="1"/>
          <p:nvPr/>
        </p:nvSpPr>
        <p:spPr>
          <a:xfrm>
            <a:off x="2567185" y="1422199"/>
            <a:ext cx="6967340" cy="4708981"/>
          </a:xfrm>
          <a:prstGeom prst="rect">
            <a:avLst/>
          </a:prstGeom>
          <a:noFill/>
        </p:spPr>
        <p:txBody>
          <a:bodyPr wrap="square" rtlCol="0">
            <a:spAutoFit/>
          </a:bodyPr>
          <a:lstStyle/>
          <a:p>
            <a:pPr algn="l"/>
            <a:r>
              <a:rPr lang="en-IN" sz="2000" dirty="0"/>
              <a:t>The “Wow” in our solution lies in its ability to turn complex employee turnover data into clear, actionable insights through advanced pivot table analysis. This approach reveals hidden trends and patterns, offering a deep understanding of turnover causes and impacts across departments and roles. By visualizing data dynamically, we empower stakeholders to make informed decisions that address both immediate and future turnover challenges. The solution’s predictive capabilities enable proactive interventions, enhancing retention strategies and optimizing workforce planning. This not only reduces recruitment and training costs but also boosts employee satisfaction and organizational stability, ultimately driving long-term business success. The comprehensive, data-driven insights provided transform how we approach turnover, offering strategic value that aligns with our organizational goals.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atej01689@gmail.com</cp:lastModifiedBy>
  <cp:revision>19</cp:revision>
  <dcterms:created xsi:type="dcterms:W3CDTF">2024-03-29T15:07:22Z</dcterms:created>
  <dcterms:modified xsi:type="dcterms:W3CDTF">2024-08-28T11:29:59Z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