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60" r:id="rId5"/>
    <p:sldId id="261" r:id="rId6"/>
    <p:sldId id="264" r:id="rId7"/>
    <p:sldId id="263" r:id="rId8"/>
    <p:sldId id="273" r:id="rId9"/>
    <p:sldId id="265" r:id="rId10"/>
    <p:sldId id="266" r:id="rId11"/>
    <p:sldId id="267" r:id="rId12"/>
    <p:sldId id="274" r:id="rId13"/>
    <p:sldId id="275" r:id="rId14"/>
    <p:sldId id="278" r:id="rId15"/>
    <p:sldId id="277" r:id="rId16"/>
    <p:sldId id="279" r:id="rId17"/>
    <p:sldId id="268" r:id="rId18"/>
    <p:sldId id="289" r:id="rId19"/>
    <p:sldId id="290" r:id="rId20"/>
    <p:sldId id="281" r:id="rId21"/>
    <p:sldId id="282" r:id="rId22"/>
    <p:sldId id="283" r:id="rId23"/>
    <p:sldId id="284" r:id="rId24"/>
    <p:sldId id="298" r:id="rId25"/>
    <p:sldId id="299" r:id="rId26"/>
    <p:sldId id="300" r:id="rId27"/>
    <p:sldId id="301" r:id="rId28"/>
    <p:sldId id="302" r:id="rId29"/>
    <p:sldId id="303" r:id="rId30"/>
    <p:sldId id="304" r:id="rId31"/>
    <p:sldId id="305" r:id="rId32"/>
    <p:sldId id="306" r:id="rId33"/>
    <p:sldId id="309" r:id="rId34"/>
    <p:sldId id="307" r:id="rId35"/>
    <p:sldId id="310" r:id="rId36"/>
    <p:sldId id="308" r:id="rId37"/>
    <p:sldId id="311" r:id="rId38"/>
    <p:sldId id="312" r:id="rId39"/>
    <p:sldId id="315" r:id="rId40"/>
    <p:sldId id="313" r:id="rId41"/>
    <p:sldId id="316" r:id="rId42"/>
    <p:sldId id="314" r:id="rId43"/>
    <p:sldId id="317" r:id="rId44"/>
    <p:sldId id="318" r:id="rId45"/>
    <p:sldId id="319" r:id="rId46"/>
    <p:sldId id="320" r:id="rId47"/>
    <p:sldId id="321" r:id="rId48"/>
    <p:sldId id="323" r:id="rId49"/>
    <p:sldId id="325" r:id="rId50"/>
    <p:sldId id="322" r:id="rId51"/>
    <p:sldId id="324" r:id="rId52"/>
    <p:sldId id="326" r:id="rId53"/>
    <p:sldId id="327" r:id="rId54"/>
    <p:sldId id="328" r:id="rId55"/>
    <p:sldId id="349" r:id="rId56"/>
    <p:sldId id="350" r:id="rId57"/>
    <p:sldId id="351" r:id="rId58"/>
    <p:sldId id="352" r:id="rId59"/>
    <p:sldId id="353" r:id="rId60"/>
    <p:sldId id="329" r:id="rId61"/>
    <p:sldId id="341" r:id="rId62"/>
    <p:sldId id="354" r:id="rId63"/>
    <p:sldId id="358" r:id="rId64"/>
    <p:sldId id="357" r:id="rId65"/>
    <p:sldId id="356" r:id="rId66"/>
    <p:sldId id="355" r:id="rId67"/>
    <p:sldId id="330" r:id="rId68"/>
    <p:sldId id="342" r:id="rId69"/>
    <p:sldId id="359" r:id="rId70"/>
    <p:sldId id="363" r:id="rId71"/>
    <p:sldId id="362" r:id="rId72"/>
    <p:sldId id="361" r:id="rId73"/>
    <p:sldId id="360" r:id="rId74"/>
    <p:sldId id="340" r:id="rId75"/>
    <p:sldId id="343" r:id="rId76"/>
    <p:sldId id="368" r:id="rId77"/>
    <p:sldId id="367" r:id="rId78"/>
    <p:sldId id="366" r:id="rId79"/>
    <p:sldId id="365" r:id="rId80"/>
    <p:sldId id="364" r:id="rId81"/>
    <p:sldId id="339" r:id="rId82"/>
    <p:sldId id="344" r:id="rId83"/>
    <p:sldId id="373" r:id="rId84"/>
    <p:sldId id="372" r:id="rId85"/>
    <p:sldId id="371" r:id="rId86"/>
    <p:sldId id="370" r:id="rId87"/>
    <p:sldId id="369" r:id="rId88"/>
    <p:sldId id="338" r:id="rId89"/>
    <p:sldId id="345" r:id="rId90"/>
    <p:sldId id="374" r:id="rId91"/>
    <p:sldId id="378" r:id="rId92"/>
    <p:sldId id="377" r:id="rId93"/>
    <p:sldId id="376" r:id="rId94"/>
    <p:sldId id="375" r:id="rId95"/>
    <p:sldId id="337" r:id="rId96"/>
    <p:sldId id="346" r:id="rId97"/>
    <p:sldId id="379" r:id="rId98"/>
    <p:sldId id="383" r:id="rId99"/>
    <p:sldId id="382" r:id="rId100"/>
    <p:sldId id="381" r:id="rId101"/>
    <p:sldId id="380" r:id="rId102"/>
    <p:sldId id="336" r:id="rId103"/>
    <p:sldId id="347" r:id="rId104"/>
    <p:sldId id="384" r:id="rId105"/>
    <p:sldId id="388" r:id="rId106"/>
    <p:sldId id="387" r:id="rId107"/>
    <p:sldId id="386" r:id="rId108"/>
    <p:sldId id="385" r:id="rId109"/>
    <p:sldId id="335" r:id="rId110"/>
    <p:sldId id="348" r:id="rId111"/>
    <p:sldId id="389" r:id="rId112"/>
    <p:sldId id="390" r:id="rId113"/>
    <p:sldId id="391" r:id="rId114"/>
    <p:sldId id="392" r:id="rId115"/>
    <p:sldId id="393" r:id="rId116"/>
    <p:sldId id="394" r:id="rId117"/>
    <p:sldId id="395" r:id="rId118"/>
    <p:sldId id="270" r:id="rId119"/>
    <p:sldId id="272" r:id="rId120"/>
    <p:sldId id="271"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E8CB20"/>
    <a:srgbClr val="615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337" autoAdjust="0"/>
  </p:normalViewPr>
  <p:slideViewPr>
    <p:cSldViewPr snapToGrid="0">
      <p:cViewPr varScale="1">
        <p:scale>
          <a:sx n="88" d="100"/>
          <a:sy n="88" d="100"/>
        </p:scale>
        <p:origin x="326" y="43"/>
      </p:cViewPr>
      <p:guideLst>
        <p:guide orient="horz" pos="2160"/>
        <p:guide pos="384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331612F-BFB1-4F7C-9E4A-332EB39DA2D3}" type="datetimeFigureOut">
              <a:rPr lang="en-IN" smtClean="0"/>
              <a:pPr/>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3EF53-9A2C-425C-84D8-C41517AB579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31612F-BFB1-4F7C-9E4A-332EB39DA2D3}" type="datetimeFigureOut">
              <a:rPr lang="en-IN" smtClean="0"/>
              <a:pPr/>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3EF53-9A2C-425C-84D8-C41517AB579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31612F-BFB1-4F7C-9E4A-332EB39DA2D3}" type="datetimeFigureOut">
              <a:rPr lang="en-IN" smtClean="0"/>
              <a:pPr/>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3EF53-9A2C-425C-84D8-C41517AB579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31612F-BFB1-4F7C-9E4A-332EB39DA2D3}" type="datetimeFigureOut">
              <a:rPr lang="en-IN" smtClean="0"/>
              <a:pPr/>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3EF53-9A2C-425C-84D8-C41517AB579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1612F-BFB1-4F7C-9E4A-332EB39DA2D3}" type="datetimeFigureOut">
              <a:rPr lang="en-IN" smtClean="0"/>
              <a:pPr/>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3EF53-9A2C-425C-84D8-C41517AB579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331612F-BFB1-4F7C-9E4A-332EB39DA2D3}" type="datetimeFigureOut">
              <a:rPr lang="en-IN" smtClean="0"/>
              <a:pPr/>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B3EF53-9A2C-425C-84D8-C41517AB579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331612F-BFB1-4F7C-9E4A-332EB39DA2D3}" type="datetimeFigureOut">
              <a:rPr lang="en-IN" smtClean="0"/>
              <a:pPr/>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B3EF53-9A2C-425C-84D8-C41517AB579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331612F-BFB1-4F7C-9E4A-332EB39DA2D3}" type="datetimeFigureOut">
              <a:rPr lang="en-IN" smtClean="0"/>
              <a:pPr/>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B3EF53-9A2C-425C-84D8-C41517AB579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1612F-BFB1-4F7C-9E4A-332EB39DA2D3}" type="datetimeFigureOut">
              <a:rPr lang="en-IN" smtClean="0"/>
              <a:pPr/>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B3EF53-9A2C-425C-84D8-C41517AB579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1612F-BFB1-4F7C-9E4A-332EB39DA2D3}" type="datetimeFigureOut">
              <a:rPr lang="en-IN" smtClean="0"/>
              <a:pPr/>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B3EF53-9A2C-425C-84D8-C41517AB579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1612F-BFB1-4F7C-9E4A-332EB39DA2D3}" type="datetimeFigureOut">
              <a:rPr lang="en-IN" smtClean="0"/>
              <a:pPr/>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B3EF53-9A2C-425C-84D8-C41517AB579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1612F-BFB1-4F7C-9E4A-332EB39DA2D3}" type="datetimeFigureOut">
              <a:rPr lang="en-IN" smtClean="0"/>
              <a:pPr/>
              <a:t>25-03-2024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3EF53-9A2C-425C-84D8-C41517AB579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https://doi.org/10.1007/s44174-022-00027-y" TargetMode="External"/><Relationship Id="rId2" Type="http://schemas.openxmlformats.org/officeDocument/2006/relationships/hyperlink" Target="https://www.ssrn.com/LINK/3RD-ICIOTCT-2018.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4016" y="5753819"/>
            <a:ext cx="10896216" cy="923026"/>
          </a:xfrm>
        </p:spPr>
        <p:txBody>
          <a:bodyPr>
            <a:normAutofit/>
          </a:bodyPr>
          <a:lstStyle/>
          <a:p>
            <a:r>
              <a:rPr lang="en-IN" sz="2400" dirty="0">
                <a:latin typeface="+mn-lt"/>
              </a:rPr>
              <a:t>SHRI VISHNU ENGINEERING COLLEGE FOR WOMEN ::  BHIMAVARAM</a:t>
            </a:r>
            <a:br>
              <a:rPr lang="en-IN" sz="2400" dirty="0">
                <a:latin typeface="+mn-lt"/>
              </a:rPr>
            </a:br>
            <a:r>
              <a:rPr lang="en-IN" sz="2400" dirty="0">
                <a:latin typeface="+mn-lt"/>
              </a:rPr>
              <a:t>(AUTONOMOUS)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996" y="5488205"/>
            <a:ext cx="718868" cy="869781"/>
          </a:xfrm>
          <a:prstGeom prst="rect">
            <a:avLst/>
          </a:prstGeom>
        </p:spPr>
      </p:pic>
      <p:sp>
        <p:nvSpPr>
          <p:cNvPr id="5" name="TextBox 4"/>
          <p:cNvSpPr txBox="1"/>
          <p:nvPr/>
        </p:nvSpPr>
        <p:spPr>
          <a:xfrm>
            <a:off x="1625600" y="365517"/>
            <a:ext cx="8890000" cy="1138773"/>
          </a:xfrm>
          <a:prstGeom prst="rect">
            <a:avLst/>
          </a:prstGeom>
          <a:noFill/>
        </p:spPr>
        <p:txBody>
          <a:bodyPr wrap="square" rtlCol="0">
            <a:spAutoFit/>
          </a:bodyPr>
          <a:lstStyle/>
          <a:p>
            <a:r>
              <a:rPr lang="en-IN" sz="3400" b="1" dirty="0"/>
              <a:t>       Analysis Of Chronic Kidney Disease Using    </a:t>
            </a:r>
          </a:p>
          <a:p>
            <a:r>
              <a:rPr lang="en-IN" sz="3400" b="1" dirty="0"/>
              <a:t>                   Machine Learning Techniques  </a:t>
            </a:r>
          </a:p>
        </p:txBody>
      </p:sp>
      <p:sp>
        <p:nvSpPr>
          <p:cNvPr id="9" name="TextBox 8"/>
          <p:cNvSpPr txBox="1"/>
          <p:nvPr/>
        </p:nvSpPr>
        <p:spPr>
          <a:xfrm>
            <a:off x="2227483" y="1513463"/>
            <a:ext cx="2307998" cy="461665"/>
          </a:xfrm>
          <a:prstGeom prst="rect">
            <a:avLst/>
          </a:prstGeom>
          <a:noFill/>
        </p:spPr>
        <p:txBody>
          <a:bodyPr wrap="square" rtlCol="0">
            <a:spAutoFit/>
          </a:bodyPr>
          <a:lstStyle/>
          <a:p>
            <a:r>
              <a:rPr lang="en-IN" sz="2400" dirty="0"/>
              <a:t>Team Members : </a:t>
            </a:r>
          </a:p>
        </p:txBody>
      </p:sp>
      <p:sp>
        <p:nvSpPr>
          <p:cNvPr id="10" name="TextBox 9"/>
          <p:cNvSpPr txBox="1"/>
          <p:nvPr/>
        </p:nvSpPr>
        <p:spPr>
          <a:xfrm>
            <a:off x="4474521" y="1537642"/>
            <a:ext cx="4768970" cy="1569660"/>
          </a:xfrm>
          <a:prstGeom prst="rect">
            <a:avLst/>
          </a:prstGeom>
          <a:noFill/>
        </p:spPr>
        <p:txBody>
          <a:bodyPr wrap="square" rtlCol="0">
            <a:spAutoFit/>
          </a:bodyPr>
          <a:lstStyle/>
          <a:p>
            <a:r>
              <a:rPr lang="en-IN" sz="2400" dirty="0"/>
              <a:t>20B01A0448 – </a:t>
            </a:r>
            <a:r>
              <a:rPr lang="en-IN" sz="2400" dirty="0" err="1"/>
              <a:t>G.N.S.Lakshmi</a:t>
            </a:r>
            <a:endParaRPr lang="en-IN" sz="2400" dirty="0"/>
          </a:p>
          <a:p>
            <a:r>
              <a:rPr lang="en-IN" sz="2400" dirty="0"/>
              <a:t>20B01A0446 – </a:t>
            </a:r>
            <a:r>
              <a:rPr lang="en-IN" sz="2400" dirty="0" err="1"/>
              <a:t>G.Pooja</a:t>
            </a:r>
            <a:r>
              <a:rPr lang="en-IN" sz="2400" dirty="0"/>
              <a:t> </a:t>
            </a:r>
            <a:r>
              <a:rPr lang="en-IN" sz="2400" dirty="0" err="1"/>
              <a:t>Hitha</a:t>
            </a:r>
            <a:endParaRPr lang="en-IN" sz="2400" dirty="0"/>
          </a:p>
          <a:p>
            <a:r>
              <a:rPr lang="en-IN" sz="2400" dirty="0"/>
              <a:t>20B01A0424 – </a:t>
            </a:r>
            <a:r>
              <a:rPr lang="en-IN" sz="2400" dirty="0" err="1"/>
              <a:t>Ch.Tejaswini</a:t>
            </a:r>
            <a:endParaRPr lang="en-IN" sz="2400" dirty="0"/>
          </a:p>
          <a:p>
            <a:r>
              <a:rPr lang="en-IN" sz="2400" dirty="0"/>
              <a:t>20B01A0451 – </a:t>
            </a:r>
            <a:r>
              <a:rPr lang="en-IN" sz="2400" dirty="0" err="1"/>
              <a:t>G.Akshitha</a:t>
            </a:r>
            <a:endParaRPr lang="en-IN" sz="2400" dirty="0"/>
          </a:p>
        </p:txBody>
      </p:sp>
      <p:sp>
        <p:nvSpPr>
          <p:cNvPr id="11" name="TextBox 10"/>
          <p:cNvSpPr txBox="1"/>
          <p:nvPr/>
        </p:nvSpPr>
        <p:spPr>
          <a:xfrm>
            <a:off x="1419430" y="3644074"/>
            <a:ext cx="3589021" cy="461665"/>
          </a:xfrm>
          <a:prstGeom prst="rect">
            <a:avLst/>
          </a:prstGeom>
          <a:noFill/>
        </p:spPr>
        <p:txBody>
          <a:bodyPr wrap="square" rtlCol="0">
            <a:spAutoFit/>
          </a:bodyPr>
          <a:lstStyle/>
          <a:p>
            <a:r>
              <a:rPr lang="en-IN" sz="2400" dirty="0"/>
              <a:t>            </a:t>
            </a:r>
            <a:r>
              <a:rPr lang="en-IN" sz="2400" dirty="0" smtClean="0"/>
              <a:t>Project </a:t>
            </a:r>
            <a:r>
              <a:rPr lang="en-IN" sz="2400" dirty="0"/>
              <a:t>Guide    </a:t>
            </a:r>
            <a:r>
              <a:rPr lang="en-IN" sz="2400" dirty="0" smtClean="0"/>
              <a:t> : </a:t>
            </a:r>
            <a:endParaRPr lang="en-IN" sz="2400" dirty="0"/>
          </a:p>
        </p:txBody>
      </p:sp>
      <p:sp>
        <p:nvSpPr>
          <p:cNvPr id="12" name="TextBox 11"/>
          <p:cNvSpPr txBox="1"/>
          <p:nvPr/>
        </p:nvSpPr>
        <p:spPr>
          <a:xfrm>
            <a:off x="4535481" y="3590220"/>
            <a:ext cx="4094480" cy="1754326"/>
          </a:xfrm>
          <a:prstGeom prst="rect">
            <a:avLst/>
          </a:prstGeom>
          <a:noFill/>
        </p:spPr>
        <p:txBody>
          <a:bodyPr wrap="square" rtlCol="0">
            <a:spAutoFit/>
          </a:bodyPr>
          <a:lstStyle/>
          <a:p>
            <a:r>
              <a:rPr lang="en-IN" sz="2400" dirty="0" err="1" smtClean="0"/>
              <a:t>Mr.</a:t>
            </a:r>
            <a:r>
              <a:rPr lang="en-IN" sz="2400" dirty="0" smtClean="0"/>
              <a:t> D. </a:t>
            </a:r>
            <a:r>
              <a:rPr lang="en-IN" sz="2400" dirty="0" err="1" smtClean="0"/>
              <a:t>Murali</a:t>
            </a:r>
            <a:r>
              <a:rPr lang="en-IN" sz="2400" dirty="0" smtClean="0"/>
              <a:t> </a:t>
            </a:r>
            <a:r>
              <a:rPr lang="en-IN" sz="2400" dirty="0"/>
              <a:t>Krishna</a:t>
            </a:r>
          </a:p>
          <a:p>
            <a:r>
              <a:rPr lang="en-IN" sz="2400" dirty="0"/>
              <a:t>Sr</a:t>
            </a:r>
            <a:r>
              <a:rPr lang="en-IN" sz="2400" dirty="0" smtClean="0"/>
              <a:t>. Assistant </a:t>
            </a:r>
            <a:r>
              <a:rPr lang="en-IN" sz="2400" dirty="0" smtClean="0"/>
              <a:t>Professor</a:t>
            </a:r>
          </a:p>
          <a:p>
            <a:endParaRPr lang="en-US" sz="1200" dirty="0"/>
          </a:p>
          <a:p>
            <a:r>
              <a:rPr lang="en-US" sz="2400" dirty="0" smtClean="0"/>
              <a:t>Mrs. T. </a:t>
            </a:r>
            <a:r>
              <a:rPr lang="en-US" sz="2400" dirty="0" err="1" smtClean="0"/>
              <a:t>Pavani</a:t>
            </a:r>
            <a:endParaRPr lang="en-US" sz="2400" dirty="0" smtClean="0"/>
          </a:p>
          <a:p>
            <a:r>
              <a:rPr lang="en-US" sz="2400" dirty="0" err="1" smtClean="0"/>
              <a:t>Assosiate</a:t>
            </a:r>
            <a:r>
              <a:rPr lang="en-US" sz="2400" dirty="0" smtClean="0"/>
              <a:t> Professor</a:t>
            </a:r>
            <a:endParaRPr lang="en-IN" sz="2400" dirty="0"/>
          </a:p>
        </p:txBody>
      </p:sp>
      <p:sp>
        <p:nvSpPr>
          <p:cNvPr id="13" name="TextBox 12"/>
          <p:cNvSpPr txBox="1"/>
          <p:nvPr/>
        </p:nvSpPr>
        <p:spPr>
          <a:xfrm>
            <a:off x="1967591" y="5461431"/>
            <a:ext cx="11145328" cy="461665"/>
          </a:xfrm>
          <a:prstGeom prst="rect">
            <a:avLst/>
          </a:prstGeom>
          <a:noFill/>
        </p:spPr>
        <p:txBody>
          <a:bodyPr wrap="square" rtlCol="0">
            <a:spAutoFit/>
          </a:bodyPr>
          <a:lstStyle/>
          <a:p>
            <a:r>
              <a:rPr lang="en-IN" sz="2400" dirty="0"/>
              <a:t>DEPARTMENT OF ELECTRONICS AND COMMUNICATION ENGINEERING</a:t>
            </a:r>
          </a:p>
        </p:txBody>
      </p:sp>
      <p:sp>
        <p:nvSpPr>
          <p:cNvPr id="14" name="TextBox 13"/>
          <p:cNvSpPr txBox="1"/>
          <p:nvPr/>
        </p:nvSpPr>
        <p:spPr>
          <a:xfrm>
            <a:off x="2227483" y="3065524"/>
            <a:ext cx="5099264" cy="461665"/>
          </a:xfrm>
          <a:prstGeom prst="rect">
            <a:avLst/>
          </a:prstGeom>
          <a:noFill/>
        </p:spPr>
        <p:txBody>
          <a:bodyPr wrap="square" rtlCol="0">
            <a:spAutoFit/>
          </a:bodyPr>
          <a:lstStyle/>
          <a:p>
            <a:r>
              <a:rPr lang="en-US" sz="2400" dirty="0"/>
              <a:t>Batch Number    :  </a:t>
            </a:r>
            <a:r>
              <a:rPr lang="en-US" sz="2400" dirty="0" smtClean="0"/>
              <a:t>11</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055"/>
            <a:ext cx="10515600" cy="1325563"/>
          </a:xfrm>
        </p:spPr>
        <p:txBody>
          <a:bodyPr/>
          <a:lstStyle/>
          <a:p>
            <a:r>
              <a:rPr lang="en-IN" b="1" u="sng" dirty="0">
                <a:latin typeface="+mn-lt"/>
              </a:rPr>
              <a:t>PROJECT IMPLEMENTATION DETAILS:</a:t>
            </a:r>
          </a:p>
        </p:txBody>
      </p:sp>
      <p:sp>
        <p:nvSpPr>
          <p:cNvPr id="13" name="Flowchart: Magnetic Disk 12"/>
          <p:cNvSpPr/>
          <p:nvPr/>
        </p:nvSpPr>
        <p:spPr>
          <a:xfrm>
            <a:off x="331272" y="1098490"/>
            <a:ext cx="1863306" cy="1319841"/>
          </a:xfrm>
          <a:prstGeom prst="flowChartMagneticDisk">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Data</a:t>
            </a:r>
          </a:p>
          <a:p>
            <a:pPr algn="ctr"/>
            <a:r>
              <a:rPr lang="en-US" dirty="0"/>
              <a:t>Repository</a:t>
            </a:r>
            <a:endParaRPr lang="en-IN" dirty="0"/>
          </a:p>
        </p:txBody>
      </p:sp>
      <p:sp>
        <p:nvSpPr>
          <p:cNvPr id="15" name="Rectangle 14"/>
          <p:cNvSpPr/>
          <p:nvPr/>
        </p:nvSpPr>
        <p:spPr>
          <a:xfrm>
            <a:off x="3197525" y="1206589"/>
            <a:ext cx="2898475" cy="1103641"/>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Preprocessing</a:t>
            </a:r>
            <a:endParaRPr lang="en-IN" dirty="0"/>
          </a:p>
        </p:txBody>
      </p:sp>
      <p:sp>
        <p:nvSpPr>
          <p:cNvPr id="18" name="Rectangle 17"/>
          <p:cNvSpPr/>
          <p:nvPr/>
        </p:nvSpPr>
        <p:spPr>
          <a:xfrm>
            <a:off x="7698410" y="1288792"/>
            <a:ext cx="2104844" cy="802257"/>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Cleaned Dataset</a:t>
            </a:r>
          </a:p>
        </p:txBody>
      </p:sp>
      <p:sp>
        <p:nvSpPr>
          <p:cNvPr id="19" name="Rectangle 18"/>
          <p:cNvSpPr/>
          <p:nvPr/>
        </p:nvSpPr>
        <p:spPr>
          <a:xfrm>
            <a:off x="9142335" y="2790506"/>
            <a:ext cx="2104845" cy="931653"/>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Testing Data</a:t>
            </a:r>
            <a:endParaRPr lang="en-IN" dirty="0"/>
          </a:p>
        </p:txBody>
      </p:sp>
      <p:sp>
        <p:nvSpPr>
          <p:cNvPr id="20" name="Rectangle 19"/>
          <p:cNvSpPr/>
          <p:nvPr/>
        </p:nvSpPr>
        <p:spPr>
          <a:xfrm>
            <a:off x="6237924" y="2790506"/>
            <a:ext cx="2104845" cy="931653"/>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Training Data</a:t>
            </a:r>
            <a:endParaRPr lang="en-IN" dirty="0"/>
          </a:p>
        </p:txBody>
      </p:sp>
      <p:sp>
        <p:nvSpPr>
          <p:cNvPr id="21" name="Rectangle 20"/>
          <p:cNvSpPr/>
          <p:nvPr/>
        </p:nvSpPr>
        <p:spPr>
          <a:xfrm>
            <a:off x="3424581" y="5810480"/>
            <a:ext cx="2104845" cy="7603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Performance analysis</a:t>
            </a:r>
            <a:endParaRPr lang="en-IN" dirty="0"/>
          </a:p>
        </p:txBody>
      </p:sp>
      <p:sp>
        <p:nvSpPr>
          <p:cNvPr id="33" name="TextBox 32"/>
          <p:cNvSpPr txBox="1"/>
          <p:nvPr/>
        </p:nvSpPr>
        <p:spPr>
          <a:xfrm>
            <a:off x="11786558" y="6488668"/>
            <a:ext cx="465827" cy="369332"/>
          </a:xfrm>
          <a:prstGeom prst="rect">
            <a:avLst/>
          </a:prstGeom>
          <a:noFill/>
        </p:spPr>
        <p:txBody>
          <a:bodyPr wrap="square" rtlCol="0">
            <a:spAutoFit/>
          </a:bodyPr>
          <a:lstStyle/>
          <a:p>
            <a:r>
              <a:rPr lang="en-IN" dirty="0">
                <a:solidFill>
                  <a:schemeClr val="bg1">
                    <a:lumMod val="50000"/>
                  </a:schemeClr>
                </a:solidFill>
              </a:rPr>
              <a:t>11</a:t>
            </a:r>
          </a:p>
        </p:txBody>
      </p:sp>
      <p:sp>
        <p:nvSpPr>
          <p:cNvPr id="6" name="Rectangle 5">
            <a:extLst>
              <a:ext uri="{FF2B5EF4-FFF2-40B4-BE49-F238E27FC236}">
                <a16:creationId xmlns:a16="http://schemas.microsoft.com/office/drawing/2014/main" xmlns="" id="{F20F5209-735A-04B3-8318-06D0118A1E50}"/>
              </a:ext>
            </a:extLst>
          </p:cNvPr>
          <p:cNvSpPr/>
          <p:nvPr/>
        </p:nvSpPr>
        <p:spPr>
          <a:xfrm>
            <a:off x="1575612" y="5778692"/>
            <a:ext cx="1120439" cy="8239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Result</a:t>
            </a:r>
            <a:endParaRPr lang="en-IN" dirty="0">
              <a:solidFill>
                <a:schemeClr val="tx1"/>
              </a:solidFill>
            </a:endParaRPr>
          </a:p>
        </p:txBody>
      </p:sp>
      <p:cxnSp>
        <p:nvCxnSpPr>
          <p:cNvPr id="10" name="Straight Arrow Connector 9">
            <a:extLst>
              <a:ext uri="{FF2B5EF4-FFF2-40B4-BE49-F238E27FC236}">
                <a16:creationId xmlns:a16="http://schemas.microsoft.com/office/drawing/2014/main" xmlns="" id="{8C89A13C-5C52-B6C2-AEF7-AAEC071453C8}"/>
              </a:ext>
            </a:extLst>
          </p:cNvPr>
          <p:cNvCxnSpPr>
            <a:stCxn id="13" idx="4"/>
            <a:endCxn id="15" idx="1"/>
          </p:cNvCxnSpPr>
          <p:nvPr/>
        </p:nvCxnSpPr>
        <p:spPr>
          <a:xfrm flipV="1">
            <a:off x="2194578" y="1758410"/>
            <a:ext cx="10029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xmlns="" id="{1FF6133F-156F-83E7-C5C0-67434005816B}"/>
              </a:ext>
            </a:extLst>
          </p:cNvPr>
          <p:cNvSpPr/>
          <p:nvPr/>
        </p:nvSpPr>
        <p:spPr>
          <a:xfrm>
            <a:off x="10322717" y="4761054"/>
            <a:ext cx="978568" cy="761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Naïve</a:t>
            </a:r>
            <a:r>
              <a:rPr lang="en-IN" dirty="0"/>
              <a:t> </a:t>
            </a:r>
            <a:r>
              <a:rPr lang="en-IN" dirty="0">
                <a:solidFill>
                  <a:schemeClr val="tx1"/>
                </a:solidFill>
              </a:rPr>
              <a:t>Bayes</a:t>
            </a:r>
          </a:p>
        </p:txBody>
      </p:sp>
      <p:sp>
        <p:nvSpPr>
          <p:cNvPr id="16" name="Rectangle 15">
            <a:extLst>
              <a:ext uri="{FF2B5EF4-FFF2-40B4-BE49-F238E27FC236}">
                <a16:creationId xmlns:a16="http://schemas.microsoft.com/office/drawing/2014/main" xmlns="" id="{8B739CB5-C4E8-F854-5B3C-D50EDD642019}"/>
              </a:ext>
            </a:extLst>
          </p:cNvPr>
          <p:cNvSpPr/>
          <p:nvPr/>
        </p:nvSpPr>
        <p:spPr>
          <a:xfrm>
            <a:off x="6824485" y="4761056"/>
            <a:ext cx="978568" cy="761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KNN</a:t>
            </a:r>
          </a:p>
        </p:txBody>
      </p:sp>
      <p:sp>
        <p:nvSpPr>
          <p:cNvPr id="17" name="Rectangle 16">
            <a:extLst>
              <a:ext uri="{FF2B5EF4-FFF2-40B4-BE49-F238E27FC236}">
                <a16:creationId xmlns:a16="http://schemas.microsoft.com/office/drawing/2014/main" xmlns="" id="{998FF498-1273-7EBD-5083-15F3ED8BF46D}"/>
              </a:ext>
            </a:extLst>
          </p:cNvPr>
          <p:cNvSpPr/>
          <p:nvPr/>
        </p:nvSpPr>
        <p:spPr>
          <a:xfrm>
            <a:off x="8593842" y="4761055"/>
            <a:ext cx="978568" cy="761013"/>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Decision</a:t>
            </a:r>
            <a:r>
              <a:rPr lang="en-IN" dirty="0"/>
              <a:t> </a:t>
            </a:r>
            <a:r>
              <a:rPr lang="en-IN" dirty="0">
                <a:solidFill>
                  <a:schemeClr val="tx1"/>
                </a:solidFill>
              </a:rPr>
              <a:t>Tree</a:t>
            </a:r>
          </a:p>
        </p:txBody>
      </p:sp>
      <p:cxnSp>
        <p:nvCxnSpPr>
          <p:cNvPr id="35" name="Straight Arrow Connector 34">
            <a:extLst>
              <a:ext uri="{FF2B5EF4-FFF2-40B4-BE49-F238E27FC236}">
                <a16:creationId xmlns:a16="http://schemas.microsoft.com/office/drawing/2014/main" xmlns="" id="{0415A52F-A2B4-3949-119A-83F6DD5954CE}"/>
              </a:ext>
            </a:extLst>
          </p:cNvPr>
          <p:cNvCxnSpPr>
            <a:stCxn id="15" idx="3"/>
          </p:cNvCxnSpPr>
          <p:nvPr/>
        </p:nvCxnSpPr>
        <p:spPr>
          <a:xfrm flipV="1">
            <a:off x="6096000" y="1758409"/>
            <a:ext cx="16024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xmlns="" id="{706698C4-E8D7-1C70-9A19-93F829E1F235}"/>
              </a:ext>
            </a:extLst>
          </p:cNvPr>
          <p:cNvCxnSpPr>
            <a:stCxn id="18" idx="2"/>
          </p:cNvCxnSpPr>
          <p:nvPr/>
        </p:nvCxnSpPr>
        <p:spPr>
          <a:xfrm>
            <a:off x="8750832" y="2091049"/>
            <a:ext cx="0" cy="327282"/>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xmlns="" id="{89EBD6FD-053C-A623-202F-CF6947CC0452}"/>
              </a:ext>
            </a:extLst>
          </p:cNvPr>
          <p:cNvCxnSpPr/>
          <p:nvPr/>
        </p:nvCxnSpPr>
        <p:spPr>
          <a:xfrm>
            <a:off x="7290346" y="2418331"/>
            <a:ext cx="2904412"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xmlns="" id="{3C138FC3-24A2-BF7A-5B30-2F4F77A5C1DB}"/>
              </a:ext>
            </a:extLst>
          </p:cNvPr>
          <p:cNvCxnSpPr>
            <a:endCxn id="20" idx="0"/>
          </p:cNvCxnSpPr>
          <p:nvPr/>
        </p:nvCxnSpPr>
        <p:spPr>
          <a:xfrm>
            <a:off x="7290346" y="2418331"/>
            <a:ext cx="1" cy="372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xmlns="" id="{C7CF6845-9084-BFEE-E2F7-AA08DBFC11BA}"/>
              </a:ext>
            </a:extLst>
          </p:cNvPr>
          <p:cNvCxnSpPr>
            <a:endCxn id="19" idx="0"/>
          </p:cNvCxnSpPr>
          <p:nvPr/>
        </p:nvCxnSpPr>
        <p:spPr>
          <a:xfrm>
            <a:off x="10194758" y="2418331"/>
            <a:ext cx="0" cy="372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or: Elbow 54">
            <a:extLst>
              <a:ext uri="{FF2B5EF4-FFF2-40B4-BE49-F238E27FC236}">
                <a16:creationId xmlns:a16="http://schemas.microsoft.com/office/drawing/2014/main" xmlns="" id="{AB1EAA76-DEC5-8345-D02F-923AA499FEE0}"/>
              </a:ext>
            </a:extLst>
          </p:cNvPr>
          <p:cNvCxnSpPr>
            <a:stCxn id="20" idx="1"/>
            <a:endCxn id="16" idx="1"/>
          </p:cNvCxnSpPr>
          <p:nvPr/>
        </p:nvCxnSpPr>
        <p:spPr>
          <a:xfrm rot="10800000" flipH="1" flipV="1">
            <a:off x="6237923" y="3256333"/>
            <a:ext cx="586561" cy="1885230"/>
          </a:xfrm>
          <a:prstGeom prst="bentConnector3">
            <a:avLst>
              <a:gd name="adj1" fmla="val -38973"/>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or: Elbow 71">
            <a:extLst>
              <a:ext uri="{FF2B5EF4-FFF2-40B4-BE49-F238E27FC236}">
                <a16:creationId xmlns:a16="http://schemas.microsoft.com/office/drawing/2014/main" xmlns="" id="{8BDEBB18-EEC7-7F49-8742-B15746EBC801}"/>
              </a:ext>
            </a:extLst>
          </p:cNvPr>
          <p:cNvCxnSpPr>
            <a:stCxn id="19" idx="3"/>
            <a:endCxn id="14" idx="3"/>
          </p:cNvCxnSpPr>
          <p:nvPr/>
        </p:nvCxnSpPr>
        <p:spPr>
          <a:xfrm>
            <a:off x="11247180" y="3256333"/>
            <a:ext cx="54105" cy="1885228"/>
          </a:xfrm>
          <a:prstGeom prst="bentConnector3">
            <a:avLst>
              <a:gd name="adj1" fmla="val 522512"/>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74" name="Straight Connector 73">
            <a:extLst>
              <a:ext uri="{FF2B5EF4-FFF2-40B4-BE49-F238E27FC236}">
                <a16:creationId xmlns:a16="http://schemas.microsoft.com/office/drawing/2014/main" xmlns="" id="{6DAEE03C-ECE2-F8F7-0C13-F2681695D60E}"/>
              </a:ext>
            </a:extLst>
          </p:cNvPr>
          <p:cNvCxnSpPr/>
          <p:nvPr/>
        </p:nvCxnSpPr>
        <p:spPr>
          <a:xfrm>
            <a:off x="6011464" y="4387516"/>
            <a:ext cx="4796525" cy="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xmlns="" id="{E45A2602-983A-7492-2F05-5FDBC009EAE2}"/>
              </a:ext>
            </a:extLst>
          </p:cNvPr>
          <p:cNvCxnSpPr>
            <a:endCxn id="14" idx="0"/>
          </p:cNvCxnSpPr>
          <p:nvPr/>
        </p:nvCxnSpPr>
        <p:spPr>
          <a:xfrm>
            <a:off x="10812001" y="4371474"/>
            <a:ext cx="0" cy="389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xmlns="" id="{AFE2C680-1C4E-CC86-9700-8AB1F2A3D518}"/>
              </a:ext>
            </a:extLst>
          </p:cNvPr>
          <p:cNvCxnSpPr>
            <a:endCxn id="17" idx="0"/>
          </p:cNvCxnSpPr>
          <p:nvPr/>
        </p:nvCxnSpPr>
        <p:spPr>
          <a:xfrm>
            <a:off x="9083126" y="4387516"/>
            <a:ext cx="0" cy="373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xmlns="" id="{2ABC9669-9A0E-18DF-41A4-CC61174CE447}"/>
              </a:ext>
            </a:extLst>
          </p:cNvPr>
          <p:cNvCxnSpPr>
            <a:cxnSpLocks/>
          </p:cNvCxnSpPr>
          <p:nvPr/>
        </p:nvCxnSpPr>
        <p:spPr>
          <a:xfrm flipH="1">
            <a:off x="7313769" y="3986463"/>
            <a:ext cx="42365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xmlns="" id="{723DA4B4-7281-2515-C6C7-FD9281797669}"/>
              </a:ext>
            </a:extLst>
          </p:cNvPr>
          <p:cNvCxnSpPr>
            <a:endCxn id="16" idx="0"/>
          </p:cNvCxnSpPr>
          <p:nvPr/>
        </p:nvCxnSpPr>
        <p:spPr>
          <a:xfrm>
            <a:off x="7313768" y="3986463"/>
            <a:ext cx="1" cy="774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xmlns="" id="{1B9682D1-84A8-F14E-8F27-EF30D27D44E6}"/>
              </a:ext>
            </a:extLst>
          </p:cNvPr>
          <p:cNvCxnSpPr/>
          <p:nvPr/>
        </p:nvCxnSpPr>
        <p:spPr>
          <a:xfrm flipH="1">
            <a:off x="8742552" y="3986463"/>
            <a:ext cx="8280" cy="77459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03" name="Connector: Elbow 102">
            <a:extLst>
              <a:ext uri="{FF2B5EF4-FFF2-40B4-BE49-F238E27FC236}">
                <a16:creationId xmlns:a16="http://schemas.microsoft.com/office/drawing/2014/main" xmlns="" id="{3DB92E44-ACF1-DED9-11D5-D54507558773}"/>
              </a:ext>
            </a:extLst>
          </p:cNvPr>
          <p:cNvCxnSpPr>
            <a:stCxn id="14" idx="2"/>
            <a:endCxn id="21" idx="3"/>
          </p:cNvCxnSpPr>
          <p:nvPr/>
        </p:nvCxnSpPr>
        <p:spPr>
          <a:xfrm rot="5400000">
            <a:off x="7836424" y="3215070"/>
            <a:ext cx="668581" cy="528257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xmlns="" id="{F6D36E70-A655-2BAC-62E8-D24136DC5F83}"/>
              </a:ext>
            </a:extLst>
          </p:cNvPr>
          <p:cNvCxnSpPr>
            <a:cxnSpLocks/>
            <a:stCxn id="17" idx="2"/>
          </p:cNvCxnSpPr>
          <p:nvPr/>
        </p:nvCxnSpPr>
        <p:spPr>
          <a:xfrm>
            <a:off x="9083126" y="5522068"/>
            <a:ext cx="0" cy="668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xmlns="" id="{E661C5CF-1341-F6E8-5D73-A66224189FFC}"/>
              </a:ext>
            </a:extLst>
          </p:cNvPr>
          <p:cNvCxnSpPr>
            <a:stCxn id="16" idx="2"/>
          </p:cNvCxnSpPr>
          <p:nvPr/>
        </p:nvCxnSpPr>
        <p:spPr>
          <a:xfrm flipH="1">
            <a:off x="7313768" y="5522069"/>
            <a:ext cx="1" cy="668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xmlns="" id="{1C47D284-9453-B761-FB0D-AC23330E9095}"/>
              </a:ext>
            </a:extLst>
          </p:cNvPr>
          <p:cNvCxnSpPr>
            <a:stCxn id="21" idx="1"/>
            <a:endCxn id="6" idx="3"/>
          </p:cNvCxnSpPr>
          <p:nvPr/>
        </p:nvCxnSpPr>
        <p:spPr>
          <a:xfrm flipH="1" flipV="1">
            <a:off x="2696051" y="6190647"/>
            <a:ext cx="72853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CHI2 feature selection algorithm and 16 attributes from the chosen dataset with a 70:30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31838804"/>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95.4</a:t>
                      </a:r>
                      <a:endParaRPr lang="en-IN" dirty="0"/>
                    </a:p>
                  </a:txBody>
                  <a:tcPr/>
                </a:tc>
                <a:tc>
                  <a:txBody>
                    <a:bodyPr/>
                    <a:lstStyle/>
                    <a:p>
                      <a:pPr algn="ctr"/>
                      <a:r>
                        <a:rPr lang="en-IN" dirty="0" smtClean="0"/>
                        <a:t>95.8</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83.9</a:t>
                      </a:r>
                      <a:endParaRPr lang="en-IN" dirty="0"/>
                    </a:p>
                  </a:txBody>
                  <a:tcPr/>
                </a:tc>
                <a:tc>
                  <a:txBody>
                    <a:bodyPr/>
                    <a:lstStyle/>
                    <a:p>
                      <a:pPr algn="ctr"/>
                      <a:r>
                        <a:rPr lang="en-IN" dirty="0" smtClean="0"/>
                        <a:t>85.8</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97.5</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bl>
          </a:graphicData>
        </a:graphic>
      </p:graphicFrame>
    </p:spTree>
    <p:extLst>
      <p:ext uri="{BB962C8B-B14F-4D97-AF65-F5344CB8AC3E}">
        <p14:creationId xmlns:p14="http://schemas.microsoft.com/office/powerpoint/2010/main" val="381547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CHI2 feature selection algorithm and 14 attributes from the chosen dataset with a 70:30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998604717"/>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96.4</a:t>
                      </a:r>
                      <a:endParaRPr lang="en-IN" dirty="0"/>
                    </a:p>
                  </a:txBody>
                  <a:tcPr/>
                </a:tc>
                <a:tc>
                  <a:txBody>
                    <a:bodyPr/>
                    <a:lstStyle/>
                    <a:p>
                      <a:pPr algn="ctr"/>
                      <a:r>
                        <a:rPr lang="en-IN" dirty="0" smtClean="0"/>
                        <a:t>97.5</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85.7</a:t>
                      </a:r>
                      <a:endParaRPr lang="en-IN" dirty="0"/>
                    </a:p>
                  </a:txBody>
                  <a:tcPr/>
                </a:tc>
                <a:tc>
                  <a:txBody>
                    <a:bodyPr/>
                    <a:lstStyle/>
                    <a:p>
                      <a:pPr algn="ctr"/>
                      <a:r>
                        <a:rPr lang="en-IN" dirty="0" smtClean="0"/>
                        <a:t>88.3</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98.3</a:t>
                      </a:r>
                      <a:endParaRPr lang="en-IN" dirty="0"/>
                    </a:p>
                  </a:txBody>
                  <a:tcPr/>
                </a:tc>
              </a:tr>
            </a:tbl>
          </a:graphicData>
        </a:graphic>
      </p:graphicFrame>
    </p:spTree>
    <p:extLst>
      <p:ext uri="{BB962C8B-B14F-4D97-AF65-F5344CB8AC3E}">
        <p14:creationId xmlns:p14="http://schemas.microsoft.com/office/powerpoint/2010/main" val="2255282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Graphical representation of our dataset using CHI2 feature selection algorithm for 80:20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030" y="2004291"/>
            <a:ext cx="5603793" cy="4578160"/>
          </a:xfrm>
          <a:prstGeom prst="rect">
            <a:avLst/>
          </a:prstGeom>
        </p:spPr>
      </p:pic>
    </p:spTree>
    <p:extLst>
      <p:ext uri="{BB962C8B-B14F-4D97-AF65-F5344CB8AC3E}">
        <p14:creationId xmlns:p14="http://schemas.microsoft.com/office/powerpoint/2010/main" val="36718653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Tabular representation of our dataset using CHI2 feature selection algorithm for 80:20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6" name="Table 5"/>
          <p:cNvGraphicFramePr>
            <a:graphicFrameLocks noGrp="1"/>
          </p:cNvGraphicFramePr>
          <p:nvPr>
            <p:extLst>
              <p:ext uri="{D42A27DB-BD31-4B8C-83A1-F6EECF244321}">
                <p14:modId xmlns:p14="http://schemas.microsoft.com/office/powerpoint/2010/main" val="1440345507"/>
              </p:ext>
            </p:extLst>
          </p:nvPr>
        </p:nvGraphicFramePr>
        <p:xfrm>
          <a:off x="1446411" y="1942440"/>
          <a:ext cx="4222869" cy="4754880"/>
        </p:xfrm>
        <a:graphic>
          <a:graphicData uri="http://schemas.openxmlformats.org/drawingml/2006/table">
            <a:tbl>
              <a:tblPr firstRow="1" bandRow="1">
                <a:tableStyleId>{5940675A-B579-460E-94D1-54222C63F5DA}</a:tableStyleId>
              </a:tblPr>
              <a:tblGrid>
                <a:gridCol w="2477194"/>
                <a:gridCol w="1745675"/>
              </a:tblGrid>
              <a:tr h="339446">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39446">
                <a:tc>
                  <a:txBody>
                    <a:bodyPr/>
                    <a:lstStyle/>
                    <a:p>
                      <a:pPr algn="ctr"/>
                      <a:r>
                        <a:rPr lang="en-IN" dirty="0" err="1" smtClean="0"/>
                        <a:t>Hemoglobin</a:t>
                      </a:r>
                      <a:endParaRPr lang="en-IN" dirty="0"/>
                    </a:p>
                  </a:txBody>
                  <a:tcPr/>
                </a:tc>
                <a:tc>
                  <a:txBody>
                    <a:bodyPr/>
                    <a:lstStyle/>
                    <a:p>
                      <a:pPr algn="ctr"/>
                      <a:r>
                        <a:rPr lang="en-IN" dirty="0" smtClean="0"/>
                        <a:t>104.8710</a:t>
                      </a:r>
                      <a:endParaRPr lang="en-IN" dirty="0"/>
                    </a:p>
                  </a:txBody>
                  <a:tcPr/>
                </a:tc>
              </a:tr>
              <a:tr h="339446">
                <a:tc>
                  <a:txBody>
                    <a:bodyPr/>
                    <a:lstStyle/>
                    <a:p>
                      <a:pPr algn="ctr"/>
                      <a:r>
                        <a:rPr lang="en-IN" dirty="0" smtClean="0"/>
                        <a:t>Packed Cell Volume</a:t>
                      </a:r>
                      <a:endParaRPr lang="en-IN" dirty="0"/>
                    </a:p>
                  </a:txBody>
                  <a:tcPr/>
                </a:tc>
                <a:tc>
                  <a:txBody>
                    <a:bodyPr/>
                    <a:lstStyle/>
                    <a:p>
                      <a:pPr algn="ctr"/>
                      <a:r>
                        <a:rPr lang="en-IN" dirty="0" smtClean="0"/>
                        <a:t>99.2129</a:t>
                      </a:r>
                      <a:endParaRPr lang="en-IN" dirty="0"/>
                    </a:p>
                  </a:txBody>
                  <a:tcPr/>
                </a:tc>
              </a:tr>
              <a:tr h="339446">
                <a:tc>
                  <a:txBody>
                    <a:bodyPr/>
                    <a:lstStyle/>
                    <a:p>
                      <a:pPr algn="ctr"/>
                      <a:r>
                        <a:rPr lang="en-IN" dirty="0" smtClean="0"/>
                        <a:t>Specific Gravity</a:t>
                      </a:r>
                      <a:endParaRPr lang="en-IN" dirty="0"/>
                    </a:p>
                  </a:txBody>
                  <a:tcPr/>
                </a:tc>
                <a:tc>
                  <a:txBody>
                    <a:bodyPr/>
                    <a:lstStyle/>
                    <a:p>
                      <a:pPr algn="ctr"/>
                      <a:r>
                        <a:rPr lang="en-IN" dirty="0" smtClean="0"/>
                        <a:t>90.1037</a:t>
                      </a:r>
                      <a:endParaRPr lang="en-IN" dirty="0"/>
                    </a:p>
                  </a:txBody>
                  <a:tcPr/>
                </a:tc>
              </a:tr>
              <a:tr h="339446">
                <a:tc>
                  <a:txBody>
                    <a:bodyPr/>
                    <a:lstStyle/>
                    <a:p>
                      <a:pPr algn="ctr"/>
                      <a:r>
                        <a:rPr lang="en-IN" dirty="0" smtClean="0"/>
                        <a:t>Serum Creatinine</a:t>
                      </a:r>
                      <a:endParaRPr lang="en-IN" dirty="0"/>
                    </a:p>
                  </a:txBody>
                  <a:tcPr/>
                </a:tc>
                <a:tc>
                  <a:txBody>
                    <a:bodyPr/>
                    <a:lstStyle/>
                    <a:p>
                      <a:pPr algn="ctr"/>
                      <a:r>
                        <a:rPr lang="en-IN" dirty="0" smtClean="0"/>
                        <a:t>87.6322</a:t>
                      </a:r>
                      <a:endParaRPr lang="en-IN" dirty="0"/>
                    </a:p>
                  </a:txBody>
                  <a:tcPr/>
                </a:tc>
              </a:tr>
              <a:tr h="339446">
                <a:tc>
                  <a:txBody>
                    <a:bodyPr/>
                    <a:lstStyle/>
                    <a:p>
                      <a:pPr algn="ctr"/>
                      <a:r>
                        <a:rPr lang="en-IN" dirty="0" smtClean="0"/>
                        <a:t>Red</a:t>
                      </a:r>
                      <a:r>
                        <a:rPr lang="en-IN" baseline="0" dirty="0" smtClean="0"/>
                        <a:t> Blood Cells Count</a:t>
                      </a:r>
                      <a:endParaRPr lang="en-IN" dirty="0"/>
                    </a:p>
                  </a:txBody>
                  <a:tcPr/>
                </a:tc>
                <a:tc>
                  <a:txBody>
                    <a:bodyPr/>
                    <a:lstStyle/>
                    <a:p>
                      <a:pPr algn="ctr"/>
                      <a:r>
                        <a:rPr lang="en-IN" dirty="0" smtClean="0"/>
                        <a:t>71.1855</a:t>
                      </a:r>
                      <a:endParaRPr lang="en-IN" dirty="0"/>
                    </a:p>
                  </a:txBody>
                  <a:tcPr/>
                </a:tc>
              </a:tr>
              <a:tr h="339446">
                <a:tc>
                  <a:txBody>
                    <a:bodyPr/>
                    <a:lstStyle/>
                    <a:p>
                      <a:pPr algn="ctr"/>
                      <a:r>
                        <a:rPr lang="en-IN" dirty="0" smtClean="0"/>
                        <a:t>Albumin</a:t>
                      </a:r>
                      <a:endParaRPr lang="en-IN" dirty="0"/>
                    </a:p>
                  </a:txBody>
                  <a:tcPr/>
                </a:tc>
                <a:tc>
                  <a:txBody>
                    <a:bodyPr/>
                    <a:lstStyle/>
                    <a:p>
                      <a:pPr algn="ctr"/>
                      <a:r>
                        <a:rPr lang="en-IN" dirty="0" smtClean="0"/>
                        <a:t>64.9105</a:t>
                      </a:r>
                      <a:endParaRPr lang="en-IN" dirty="0"/>
                    </a:p>
                  </a:txBody>
                  <a:tcPr/>
                </a:tc>
              </a:tr>
              <a:tr h="339446">
                <a:tc>
                  <a:txBody>
                    <a:bodyPr/>
                    <a:lstStyle/>
                    <a:p>
                      <a:pPr algn="ctr"/>
                      <a:r>
                        <a:rPr lang="en-IN" dirty="0" smtClean="0"/>
                        <a:t>Hypertension</a:t>
                      </a:r>
                      <a:endParaRPr lang="en-IN" dirty="0"/>
                    </a:p>
                  </a:txBody>
                  <a:tcPr/>
                </a:tc>
                <a:tc>
                  <a:txBody>
                    <a:bodyPr/>
                    <a:lstStyle/>
                    <a:p>
                      <a:pPr algn="ctr"/>
                      <a:r>
                        <a:rPr lang="en-IN" dirty="0" smtClean="0"/>
                        <a:t>54.9670</a:t>
                      </a:r>
                      <a:endParaRPr lang="en-IN" dirty="0"/>
                    </a:p>
                  </a:txBody>
                  <a:tcPr/>
                </a:tc>
              </a:tr>
              <a:tr h="339446">
                <a:tc>
                  <a:txBody>
                    <a:bodyPr/>
                    <a:lstStyle/>
                    <a:p>
                      <a:pPr algn="ctr"/>
                      <a:r>
                        <a:rPr lang="en-IN" dirty="0" smtClean="0"/>
                        <a:t>Diabetes Mellitus</a:t>
                      </a:r>
                      <a:endParaRPr lang="en-IN" dirty="0"/>
                    </a:p>
                  </a:txBody>
                  <a:tcPr/>
                </a:tc>
                <a:tc>
                  <a:txBody>
                    <a:bodyPr/>
                    <a:lstStyle/>
                    <a:p>
                      <a:pPr algn="ctr"/>
                      <a:r>
                        <a:rPr lang="en-IN" dirty="0" smtClean="0"/>
                        <a:t>50.7458</a:t>
                      </a:r>
                      <a:endParaRPr lang="en-IN" dirty="0"/>
                    </a:p>
                  </a:txBody>
                  <a:tcPr/>
                </a:tc>
              </a:tr>
              <a:tr h="339446">
                <a:tc>
                  <a:txBody>
                    <a:bodyPr/>
                    <a:lstStyle/>
                    <a:p>
                      <a:pPr algn="ctr"/>
                      <a:r>
                        <a:rPr lang="en-IN" dirty="0" smtClean="0"/>
                        <a:t>Sodium</a:t>
                      </a:r>
                      <a:endParaRPr lang="en-IN" dirty="0"/>
                    </a:p>
                  </a:txBody>
                  <a:tcPr/>
                </a:tc>
                <a:tc>
                  <a:txBody>
                    <a:bodyPr/>
                    <a:lstStyle/>
                    <a:p>
                      <a:pPr algn="ctr"/>
                      <a:r>
                        <a:rPr lang="en-IN" dirty="0" smtClean="0"/>
                        <a:t>42.2561</a:t>
                      </a:r>
                      <a:endParaRPr lang="en-IN" dirty="0"/>
                    </a:p>
                  </a:txBody>
                  <a:tcPr/>
                </a:tc>
              </a:tr>
              <a:tr h="339446">
                <a:tc>
                  <a:txBody>
                    <a:bodyPr/>
                    <a:lstStyle/>
                    <a:p>
                      <a:pPr algn="ctr"/>
                      <a:r>
                        <a:rPr lang="en-IN" dirty="0" smtClean="0"/>
                        <a:t>Blood Urea</a:t>
                      </a:r>
                      <a:endParaRPr lang="en-IN" dirty="0"/>
                    </a:p>
                  </a:txBody>
                  <a:tcPr/>
                </a:tc>
                <a:tc>
                  <a:txBody>
                    <a:bodyPr/>
                    <a:lstStyle/>
                    <a:p>
                      <a:pPr algn="ctr"/>
                      <a:r>
                        <a:rPr lang="en-IN" dirty="0" smtClean="0"/>
                        <a:t>30.7890</a:t>
                      </a:r>
                      <a:endParaRPr lang="en-IN" dirty="0"/>
                    </a:p>
                  </a:txBody>
                  <a:tcPr/>
                </a:tc>
              </a:tr>
              <a:tr h="339446">
                <a:tc>
                  <a:txBody>
                    <a:bodyPr/>
                    <a:lstStyle/>
                    <a:p>
                      <a:pPr algn="ctr"/>
                      <a:r>
                        <a:rPr lang="en-IN" dirty="0" smtClean="0"/>
                        <a:t>Blood Pressure</a:t>
                      </a:r>
                      <a:endParaRPr lang="en-IN" dirty="0"/>
                    </a:p>
                  </a:txBody>
                  <a:tcPr/>
                </a:tc>
                <a:tc>
                  <a:txBody>
                    <a:bodyPr/>
                    <a:lstStyle/>
                    <a:p>
                      <a:pPr algn="ctr"/>
                      <a:r>
                        <a:rPr lang="en-IN" dirty="0" smtClean="0"/>
                        <a:t>28.7398</a:t>
                      </a:r>
                      <a:endParaRPr lang="en-IN" dirty="0"/>
                    </a:p>
                  </a:txBody>
                  <a:tcPr/>
                </a:tc>
              </a:tr>
              <a:tr h="339446">
                <a:tc>
                  <a:txBody>
                    <a:bodyPr/>
                    <a:lstStyle/>
                    <a:p>
                      <a:pPr algn="ctr"/>
                      <a:r>
                        <a:rPr lang="en-IN" dirty="0" smtClean="0"/>
                        <a:t>Blood Glucose Random</a:t>
                      </a:r>
                      <a:endParaRPr lang="en-IN" dirty="0"/>
                    </a:p>
                  </a:txBody>
                  <a:tcPr/>
                </a:tc>
                <a:tc>
                  <a:txBody>
                    <a:bodyPr/>
                    <a:lstStyle/>
                    <a:p>
                      <a:pPr algn="ctr"/>
                      <a:r>
                        <a:rPr lang="en-IN" dirty="0" smtClean="0"/>
                        <a:t>28.3763</a:t>
                      </a:r>
                      <a:endParaRPr lang="en-IN" dirty="0"/>
                    </a:p>
                  </a:txBody>
                  <a:tcPr/>
                </a:tc>
              </a:tr>
            </a:tbl>
          </a:graphicData>
        </a:graphic>
      </p:graphicFrame>
      <p:graphicFrame>
        <p:nvGraphicFramePr>
          <p:cNvPr id="7" name="Table 6"/>
          <p:cNvGraphicFramePr>
            <a:graphicFrameLocks noGrp="1"/>
          </p:cNvGraphicFramePr>
          <p:nvPr/>
        </p:nvGraphicFramePr>
        <p:xfrm>
          <a:off x="388000" y="1945172"/>
          <a:ext cx="1058415" cy="4759196"/>
        </p:xfrm>
        <a:graphic>
          <a:graphicData uri="http://schemas.openxmlformats.org/drawingml/2006/table">
            <a:tbl>
              <a:tblPr firstRow="1" bandRow="1">
                <a:tableStyleId>{5940675A-B579-460E-94D1-54222C63F5DA}</a:tableStyleId>
              </a:tblPr>
              <a:tblGrid>
                <a:gridCol w="1058415"/>
              </a:tblGrid>
              <a:tr h="366092">
                <a:tc>
                  <a:txBody>
                    <a:bodyPr/>
                    <a:lstStyle/>
                    <a:p>
                      <a:pPr algn="ctr"/>
                      <a:r>
                        <a:rPr lang="en-IN" b="1" dirty="0" smtClean="0"/>
                        <a:t>S.no</a:t>
                      </a:r>
                      <a:endParaRPr lang="en-IN" b="1" dirty="0"/>
                    </a:p>
                  </a:txBody>
                  <a:tcPr/>
                </a:tc>
              </a:tr>
              <a:tr h="366092">
                <a:tc>
                  <a:txBody>
                    <a:bodyPr/>
                    <a:lstStyle/>
                    <a:p>
                      <a:pPr algn="ctr"/>
                      <a:r>
                        <a:rPr lang="en-IN" dirty="0" smtClean="0"/>
                        <a:t>1</a:t>
                      </a:r>
                      <a:endParaRPr lang="en-IN" dirty="0"/>
                    </a:p>
                  </a:txBody>
                  <a:tcPr/>
                </a:tc>
              </a:tr>
              <a:tr h="366092">
                <a:tc>
                  <a:txBody>
                    <a:bodyPr/>
                    <a:lstStyle/>
                    <a:p>
                      <a:pPr algn="ctr"/>
                      <a:r>
                        <a:rPr lang="en-IN" dirty="0" smtClean="0"/>
                        <a:t>2</a:t>
                      </a:r>
                      <a:endParaRPr lang="en-IN" dirty="0"/>
                    </a:p>
                  </a:txBody>
                  <a:tcPr/>
                </a:tc>
              </a:tr>
              <a:tr h="366092">
                <a:tc>
                  <a:txBody>
                    <a:bodyPr/>
                    <a:lstStyle/>
                    <a:p>
                      <a:pPr algn="ctr"/>
                      <a:r>
                        <a:rPr lang="en-IN" dirty="0" smtClean="0"/>
                        <a:t>3</a:t>
                      </a:r>
                      <a:endParaRPr lang="en-IN" dirty="0"/>
                    </a:p>
                  </a:txBody>
                  <a:tcPr/>
                </a:tc>
              </a:tr>
              <a:tr h="366092">
                <a:tc>
                  <a:txBody>
                    <a:bodyPr/>
                    <a:lstStyle/>
                    <a:p>
                      <a:pPr algn="ctr"/>
                      <a:r>
                        <a:rPr lang="en-IN" dirty="0" smtClean="0"/>
                        <a:t>4</a:t>
                      </a:r>
                      <a:endParaRPr lang="en-IN" dirty="0"/>
                    </a:p>
                  </a:txBody>
                  <a:tcPr/>
                </a:tc>
              </a:tr>
              <a:tr h="366092">
                <a:tc>
                  <a:txBody>
                    <a:bodyPr/>
                    <a:lstStyle/>
                    <a:p>
                      <a:pPr algn="ctr"/>
                      <a:r>
                        <a:rPr lang="en-IN" dirty="0" smtClean="0"/>
                        <a:t>5</a:t>
                      </a:r>
                      <a:endParaRPr lang="en-IN" dirty="0"/>
                    </a:p>
                  </a:txBody>
                  <a:tcPr/>
                </a:tc>
              </a:tr>
              <a:tr h="366092">
                <a:tc>
                  <a:txBody>
                    <a:bodyPr/>
                    <a:lstStyle/>
                    <a:p>
                      <a:pPr algn="ctr"/>
                      <a:r>
                        <a:rPr lang="en-IN" dirty="0" smtClean="0"/>
                        <a:t>6</a:t>
                      </a:r>
                      <a:endParaRPr lang="en-IN" dirty="0"/>
                    </a:p>
                  </a:txBody>
                  <a:tcPr/>
                </a:tc>
              </a:tr>
              <a:tr h="366092">
                <a:tc>
                  <a:txBody>
                    <a:bodyPr/>
                    <a:lstStyle/>
                    <a:p>
                      <a:pPr algn="ctr"/>
                      <a:r>
                        <a:rPr lang="en-IN" dirty="0" smtClean="0"/>
                        <a:t>7</a:t>
                      </a:r>
                      <a:endParaRPr lang="en-IN" dirty="0"/>
                    </a:p>
                  </a:txBody>
                  <a:tcPr/>
                </a:tc>
              </a:tr>
              <a:tr h="366092">
                <a:tc>
                  <a:txBody>
                    <a:bodyPr/>
                    <a:lstStyle/>
                    <a:p>
                      <a:pPr algn="ctr"/>
                      <a:r>
                        <a:rPr lang="en-IN" dirty="0" smtClean="0"/>
                        <a:t>8</a:t>
                      </a:r>
                      <a:endParaRPr lang="en-IN" dirty="0"/>
                    </a:p>
                  </a:txBody>
                  <a:tcPr/>
                </a:tc>
              </a:tr>
              <a:tr h="366092">
                <a:tc>
                  <a:txBody>
                    <a:bodyPr/>
                    <a:lstStyle/>
                    <a:p>
                      <a:pPr algn="ctr"/>
                      <a:r>
                        <a:rPr lang="en-IN" dirty="0" smtClean="0"/>
                        <a:t>9</a:t>
                      </a:r>
                      <a:endParaRPr lang="en-IN" dirty="0"/>
                    </a:p>
                  </a:txBody>
                  <a:tcPr/>
                </a:tc>
              </a:tr>
              <a:tr h="366092">
                <a:tc>
                  <a:txBody>
                    <a:bodyPr/>
                    <a:lstStyle/>
                    <a:p>
                      <a:pPr algn="ctr"/>
                      <a:r>
                        <a:rPr lang="en-IN" dirty="0" smtClean="0"/>
                        <a:t>10</a:t>
                      </a:r>
                      <a:endParaRPr lang="en-IN" dirty="0"/>
                    </a:p>
                  </a:txBody>
                  <a:tcPr/>
                </a:tc>
              </a:tr>
              <a:tr h="366092">
                <a:tc>
                  <a:txBody>
                    <a:bodyPr/>
                    <a:lstStyle/>
                    <a:p>
                      <a:pPr algn="ctr"/>
                      <a:r>
                        <a:rPr lang="en-IN" dirty="0" smtClean="0"/>
                        <a:t>11</a:t>
                      </a:r>
                      <a:endParaRPr lang="en-IN" dirty="0"/>
                    </a:p>
                  </a:txBody>
                  <a:tcPr/>
                </a:tc>
              </a:tr>
              <a:tr h="366092">
                <a:tc>
                  <a:txBody>
                    <a:bodyPr/>
                    <a:lstStyle/>
                    <a:p>
                      <a:pPr algn="ctr"/>
                      <a:r>
                        <a:rPr lang="en-IN" dirty="0" smtClean="0"/>
                        <a:t>12</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81318313"/>
              </p:ext>
            </p:extLst>
          </p:nvPr>
        </p:nvGraphicFramePr>
        <p:xfrm>
          <a:off x="6870007" y="1895304"/>
          <a:ext cx="5067069" cy="4809064"/>
        </p:xfrm>
        <a:graphic>
          <a:graphicData uri="http://schemas.openxmlformats.org/drawingml/2006/table">
            <a:tbl>
              <a:tblPr firstRow="1" bandRow="1">
                <a:tableStyleId>{5940675A-B579-460E-94D1-54222C63F5DA}</a:tableStyleId>
              </a:tblPr>
              <a:tblGrid>
                <a:gridCol w="943956"/>
                <a:gridCol w="2527069"/>
                <a:gridCol w="1596044"/>
              </a:tblGrid>
              <a:tr h="369928">
                <a:tc>
                  <a:txBody>
                    <a:bodyPr/>
                    <a:lstStyle/>
                    <a:p>
                      <a:pPr algn="ctr"/>
                      <a:r>
                        <a:rPr lang="en-IN" b="1" dirty="0" smtClean="0"/>
                        <a:t>S.no</a:t>
                      </a:r>
                      <a:endParaRPr lang="en-IN" b="1" dirty="0"/>
                    </a:p>
                  </a:txBody>
                  <a:tcPr/>
                </a:tc>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69928">
                <a:tc>
                  <a:txBody>
                    <a:bodyPr/>
                    <a:lstStyle/>
                    <a:p>
                      <a:pPr algn="ctr"/>
                      <a:r>
                        <a:rPr lang="en-IN" dirty="0" smtClean="0"/>
                        <a:t>13</a:t>
                      </a:r>
                      <a:endParaRPr lang="en-IN" dirty="0"/>
                    </a:p>
                  </a:txBody>
                  <a:tcPr/>
                </a:tc>
                <a:tc>
                  <a:txBody>
                    <a:bodyPr/>
                    <a:lstStyle/>
                    <a:p>
                      <a:pPr algn="ctr"/>
                      <a:r>
                        <a:rPr lang="en-IN" dirty="0" smtClean="0"/>
                        <a:t>Pus Cells</a:t>
                      </a:r>
                      <a:endParaRPr lang="en-IN" dirty="0"/>
                    </a:p>
                  </a:txBody>
                  <a:tcPr/>
                </a:tc>
                <a:tc>
                  <a:txBody>
                    <a:bodyPr/>
                    <a:lstStyle/>
                    <a:p>
                      <a:pPr algn="ctr"/>
                      <a:r>
                        <a:rPr lang="en-IN" dirty="0" smtClean="0"/>
                        <a:t>26.6612</a:t>
                      </a:r>
                      <a:endParaRPr lang="en-IN" dirty="0"/>
                    </a:p>
                  </a:txBody>
                  <a:tcPr/>
                </a:tc>
              </a:tr>
              <a:tr h="369928">
                <a:tc>
                  <a:txBody>
                    <a:bodyPr/>
                    <a:lstStyle/>
                    <a:p>
                      <a:pPr algn="ctr"/>
                      <a:r>
                        <a:rPr lang="en-IN" dirty="0" smtClean="0"/>
                        <a:t>14</a:t>
                      </a:r>
                      <a:endParaRPr lang="en-IN" dirty="0"/>
                    </a:p>
                  </a:txBody>
                  <a:tcPr/>
                </a:tc>
                <a:tc>
                  <a:txBody>
                    <a:bodyPr/>
                    <a:lstStyle/>
                    <a:p>
                      <a:pPr algn="ctr"/>
                      <a:r>
                        <a:rPr lang="en-IN" dirty="0" smtClean="0"/>
                        <a:t>Appetite</a:t>
                      </a:r>
                      <a:endParaRPr lang="en-IN" dirty="0"/>
                    </a:p>
                  </a:txBody>
                  <a:tcPr/>
                </a:tc>
                <a:tc>
                  <a:txBody>
                    <a:bodyPr/>
                    <a:lstStyle/>
                    <a:p>
                      <a:pPr algn="ctr"/>
                      <a:r>
                        <a:rPr lang="en-IN" dirty="0" smtClean="0"/>
                        <a:t>26.6612</a:t>
                      </a:r>
                      <a:endParaRPr lang="en-IN" dirty="0"/>
                    </a:p>
                  </a:txBody>
                  <a:tcPr/>
                </a:tc>
              </a:tr>
              <a:tr h="369928">
                <a:tc>
                  <a:txBody>
                    <a:bodyPr/>
                    <a:lstStyle/>
                    <a:p>
                      <a:pPr algn="ctr"/>
                      <a:r>
                        <a:rPr lang="en-IN" dirty="0" smtClean="0"/>
                        <a:t>15</a:t>
                      </a:r>
                      <a:endParaRPr lang="en-IN" dirty="0"/>
                    </a:p>
                  </a:txBody>
                  <a:tcPr/>
                </a:tc>
                <a:tc>
                  <a:txBody>
                    <a:bodyPr/>
                    <a:lstStyle/>
                    <a:p>
                      <a:pPr algn="ctr"/>
                      <a:r>
                        <a:rPr lang="en-IN" dirty="0" smtClean="0"/>
                        <a:t>Pedal </a:t>
                      </a:r>
                      <a:r>
                        <a:rPr lang="en-IN" dirty="0" err="1" smtClean="0"/>
                        <a:t>Edema</a:t>
                      </a:r>
                      <a:endParaRPr lang="en-IN" dirty="0"/>
                    </a:p>
                  </a:txBody>
                  <a:tcPr/>
                </a:tc>
                <a:tc>
                  <a:txBody>
                    <a:bodyPr/>
                    <a:lstStyle/>
                    <a:p>
                      <a:pPr algn="ctr"/>
                      <a:r>
                        <a:rPr lang="en-IN" dirty="0" smtClean="0"/>
                        <a:t>25.7049</a:t>
                      </a:r>
                      <a:endParaRPr lang="en-IN" dirty="0"/>
                    </a:p>
                  </a:txBody>
                  <a:tcPr/>
                </a:tc>
              </a:tr>
              <a:tr h="369928">
                <a:tc>
                  <a:txBody>
                    <a:bodyPr/>
                    <a:lstStyle/>
                    <a:p>
                      <a:pPr algn="ctr"/>
                      <a:r>
                        <a:rPr lang="en-IN" dirty="0" smtClean="0"/>
                        <a:t>16</a:t>
                      </a:r>
                      <a:endParaRPr lang="en-IN" dirty="0"/>
                    </a:p>
                  </a:txBody>
                  <a:tcPr/>
                </a:tc>
                <a:tc>
                  <a:txBody>
                    <a:bodyPr/>
                    <a:lstStyle/>
                    <a:p>
                      <a:pPr algn="ctr"/>
                      <a:r>
                        <a:rPr lang="en-IN" dirty="0" smtClean="0"/>
                        <a:t>Potassium</a:t>
                      </a:r>
                      <a:endParaRPr lang="en-IN" dirty="0"/>
                    </a:p>
                  </a:txBody>
                  <a:tcPr/>
                </a:tc>
                <a:tc>
                  <a:txBody>
                    <a:bodyPr/>
                    <a:lstStyle/>
                    <a:p>
                      <a:pPr algn="ctr"/>
                      <a:r>
                        <a:rPr lang="en-IN" dirty="0" smtClean="0"/>
                        <a:t>24.1096</a:t>
                      </a:r>
                      <a:endParaRPr lang="en-IN" dirty="0"/>
                    </a:p>
                  </a:txBody>
                  <a:tcPr/>
                </a:tc>
              </a:tr>
              <a:tr h="369928">
                <a:tc>
                  <a:txBody>
                    <a:bodyPr/>
                    <a:lstStyle/>
                    <a:p>
                      <a:pPr algn="ctr"/>
                      <a:r>
                        <a:rPr lang="en-IN" dirty="0" smtClean="0"/>
                        <a:t>17</a:t>
                      </a:r>
                      <a:endParaRPr lang="en-IN" dirty="0"/>
                    </a:p>
                  </a:txBody>
                  <a:tcPr/>
                </a:tc>
                <a:tc>
                  <a:txBody>
                    <a:bodyPr/>
                    <a:lstStyle/>
                    <a:p>
                      <a:pPr algn="ctr"/>
                      <a:r>
                        <a:rPr lang="en-IN" dirty="0" smtClean="0"/>
                        <a:t>Red Blood Cells</a:t>
                      </a:r>
                      <a:endParaRPr lang="en-IN" dirty="0"/>
                    </a:p>
                  </a:txBody>
                  <a:tcPr/>
                </a:tc>
                <a:tc>
                  <a:txBody>
                    <a:bodyPr/>
                    <a:lstStyle/>
                    <a:p>
                      <a:pPr algn="ctr"/>
                      <a:r>
                        <a:rPr lang="en-IN" dirty="0" smtClean="0"/>
                        <a:t>21.5702</a:t>
                      </a:r>
                      <a:endParaRPr lang="en-IN" dirty="0"/>
                    </a:p>
                  </a:txBody>
                  <a:tcPr/>
                </a:tc>
              </a:tr>
              <a:tr h="369928">
                <a:tc>
                  <a:txBody>
                    <a:bodyPr/>
                    <a:lstStyle/>
                    <a:p>
                      <a:pPr algn="ctr"/>
                      <a:r>
                        <a:rPr lang="en-IN" dirty="0" smtClean="0"/>
                        <a:t>18</a:t>
                      </a:r>
                      <a:endParaRPr lang="en-IN" dirty="0"/>
                    </a:p>
                  </a:txBody>
                  <a:tcPr/>
                </a:tc>
                <a:tc>
                  <a:txBody>
                    <a:bodyPr/>
                    <a:lstStyle/>
                    <a:p>
                      <a:pPr algn="ctr"/>
                      <a:r>
                        <a:rPr lang="en-IN" dirty="0" err="1" smtClean="0"/>
                        <a:t>Anemia</a:t>
                      </a:r>
                      <a:endParaRPr lang="en-IN" dirty="0"/>
                    </a:p>
                  </a:txBody>
                  <a:tcPr/>
                </a:tc>
                <a:tc>
                  <a:txBody>
                    <a:bodyPr/>
                    <a:lstStyle/>
                    <a:p>
                      <a:pPr algn="ctr"/>
                      <a:r>
                        <a:rPr lang="en-IN" dirty="0" smtClean="0"/>
                        <a:t>18.9560</a:t>
                      </a:r>
                      <a:endParaRPr lang="en-IN" dirty="0"/>
                    </a:p>
                  </a:txBody>
                  <a:tcPr/>
                </a:tc>
              </a:tr>
              <a:tr h="369928">
                <a:tc>
                  <a:txBody>
                    <a:bodyPr/>
                    <a:lstStyle/>
                    <a:p>
                      <a:pPr algn="ctr"/>
                      <a:r>
                        <a:rPr lang="en-IN" dirty="0" smtClean="0"/>
                        <a:t>19</a:t>
                      </a:r>
                      <a:endParaRPr lang="en-IN" dirty="0"/>
                    </a:p>
                  </a:txBody>
                  <a:tcPr/>
                </a:tc>
                <a:tc>
                  <a:txBody>
                    <a:bodyPr/>
                    <a:lstStyle/>
                    <a:p>
                      <a:pPr algn="ctr"/>
                      <a:r>
                        <a:rPr lang="en-IN" dirty="0" smtClean="0"/>
                        <a:t>Sugar </a:t>
                      </a:r>
                      <a:endParaRPr lang="en-IN" dirty="0"/>
                    </a:p>
                  </a:txBody>
                  <a:tcPr/>
                </a:tc>
                <a:tc>
                  <a:txBody>
                    <a:bodyPr/>
                    <a:lstStyle/>
                    <a:p>
                      <a:pPr algn="ctr"/>
                      <a:r>
                        <a:rPr lang="en-IN" dirty="0" smtClean="0"/>
                        <a:t>16.1168</a:t>
                      </a:r>
                      <a:endParaRPr lang="en-IN" dirty="0"/>
                    </a:p>
                  </a:txBody>
                  <a:tcPr/>
                </a:tc>
              </a:tr>
              <a:tr h="369928">
                <a:tc>
                  <a:txBody>
                    <a:bodyPr/>
                    <a:lstStyle/>
                    <a:p>
                      <a:pPr algn="ctr"/>
                      <a:r>
                        <a:rPr lang="en-IN" dirty="0" smtClean="0"/>
                        <a:t>20</a:t>
                      </a:r>
                      <a:endParaRPr lang="en-IN" dirty="0"/>
                    </a:p>
                  </a:txBody>
                  <a:tcPr/>
                </a:tc>
                <a:tc>
                  <a:txBody>
                    <a:bodyPr/>
                    <a:lstStyle/>
                    <a:p>
                      <a:pPr algn="ctr"/>
                      <a:r>
                        <a:rPr lang="en-IN" dirty="0" smtClean="0"/>
                        <a:t>Pus</a:t>
                      </a:r>
                      <a:r>
                        <a:rPr lang="en-IN" baseline="0" dirty="0" smtClean="0"/>
                        <a:t> Cell Count</a:t>
                      </a:r>
                      <a:endParaRPr lang="en-IN" dirty="0"/>
                    </a:p>
                  </a:txBody>
                  <a:tcPr/>
                </a:tc>
                <a:tc>
                  <a:txBody>
                    <a:bodyPr/>
                    <a:lstStyle/>
                    <a:p>
                      <a:pPr algn="ctr"/>
                      <a:r>
                        <a:rPr lang="en-IN" dirty="0" smtClean="0"/>
                        <a:t>13.2421</a:t>
                      </a:r>
                      <a:endParaRPr lang="en-IN" dirty="0"/>
                    </a:p>
                  </a:txBody>
                  <a:tcPr/>
                </a:tc>
              </a:tr>
              <a:tr h="369928">
                <a:tc>
                  <a:txBody>
                    <a:bodyPr/>
                    <a:lstStyle/>
                    <a:p>
                      <a:pPr algn="ctr"/>
                      <a:r>
                        <a:rPr lang="en-IN" dirty="0" smtClean="0"/>
                        <a:t>21</a:t>
                      </a:r>
                      <a:endParaRPr lang="en-IN" dirty="0"/>
                    </a:p>
                  </a:txBody>
                  <a:tcPr/>
                </a:tc>
                <a:tc>
                  <a:txBody>
                    <a:bodyPr/>
                    <a:lstStyle/>
                    <a:p>
                      <a:pPr algn="ctr"/>
                      <a:r>
                        <a:rPr lang="en-IN" dirty="0" smtClean="0"/>
                        <a:t>Age</a:t>
                      </a:r>
                      <a:endParaRPr lang="en-IN" dirty="0"/>
                    </a:p>
                  </a:txBody>
                  <a:tcPr/>
                </a:tc>
                <a:tc>
                  <a:txBody>
                    <a:bodyPr/>
                    <a:lstStyle/>
                    <a:p>
                      <a:pPr algn="ctr"/>
                      <a:r>
                        <a:rPr lang="en-IN" dirty="0" smtClean="0"/>
                        <a:t>10.4699</a:t>
                      </a:r>
                      <a:endParaRPr lang="en-IN" dirty="0"/>
                    </a:p>
                  </a:txBody>
                  <a:tcPr/>
                </a:tc>
              </a:tr>
              <a:tr h="369928">
                <a:tc>
                  <a:txBody>
                    <a:bodyPr/>
                    <a:lstStyle/>
                    <a:p>
                      <a:pPr algn="ctr"/>
                      <a:r>
                        <a:rPr lang="en-IN" dirty="0" smtClean="0"/>
                        <a:t>22</a:t>
                      </a:r>
                      <a:endParaRPr lang="en-IN" dirty="0"/>
                    </a:p>
                  </a:txBody>
                  <a:tcPr/>
                </a:tc>
                <a:tc>
                  <a:txBody>
                    <a:bodyPr/>
                    <a:lstStyle/>
                    <a:p>
                      <a:pPr algn="ctr"/>
                      <a:r>
                        <a:rPr lang="en-IN" dirty="0" smtClean="0"/>
                        <a:t>Coronary Artery Disease</a:t>
                      </a:r>
                      <a:endParaRPr lang="en-IN" dirty="0"/>
                    </a:p>
                  </a:txBody>
                  <a:tcPr/>
                </a:tc>
                <a:tc>
                  <a:txBody>
                    <a:bodyPr/>
                    <a:lstStyle/>
                    <a:p>
                      <a:pPr algn="ctr"/>
                      <a:r>
                        <a:rPr lang="en-IN" dirty="0" smtClean="0"/>
                        <a:t>9.8101</a:t>
                      </a:r>
                      <a:endParaRPr lang="en-IN" dirty="0"/>
                    </a:p>
                  </a:txBody>
                  <a:tcPr/>
                </a:tc>
              </a:tr>
              <a:tr h="369928">
                <a:tc>
                  <a:txBody>
                    <a:bodyPr/>
                    <a:lstStyle/>
                    <a:p>
                      <a:pPr algn="ctr"/>
                      <a:r>
                        <a:rPr lang="en-IN" dirty="0" smtClean="0"/>
                        <a:t>23</a:t>
                      </a:r>
                      <a:endParaRPr lang="en-IN" dirty="0"/>
                    </a:p>
                  </a:txBody>
                  <a:tcPr/>
                </a:tc>
                <a:tc>
                  <a:txBody>
                    <a:bodyPr/>
                    <a:lstStyle/>
                    <a:p>
                      <a:pPr algn="ctr"/>
                      <a:r>
                        <a:rPr lang="en-IN" dirty="0" smtClean="0"/>
                        <a:t>White Blood Cells</a:t>
                      </a:r>
                      <a:endParaRPr lang="en-IN" dirty="0"/>
                    </a:p>
                  </a:txBody>
                  <a:tcPr/>
                </a:tc>
                <a:tc>
                  <a:txBody>
                    <a:bodyPr/>
                    <a:lstStyle/>
                    <a:p>
                      <a:pPr algn="ctr"/>
                      <a:r>
                        <a:rPr lang="en-IN" dirty="0" smtClean="0"/>
                        <a:t>9.0379</a:t>
                      </a:r>
                      <a:endParaRPr lang="en-IN" dirty="0"/>
                    </a:p>
                  </a:txBody>
                  <a:tcPr/>
                </a:tc>
              </a:tr>
              <a:tr h="369928">
                <a:tc>
                  <a:txBody>
                    <a:bodyPr/>
                    <a:lstStyle/>
                    <a:p>
                      <a:pPr algn="ctr"/>
                      <a:r>
                        <a:rPr lang="en-IN" dirty="0" smtClean="0"/>
                        <a:t>24</a:t>
                      </a:r>
                      <a:endParaRPr lang="en-IN" dirty="0"/>
                    </a:p>
                  </a:txBody>
                  <a:tcPr/>
                </a:tc>
                <a:tc>
                  <a:txBody>
                    <a:bodyPr/>
                    <a:lstStyle/>
                    <a:p>
                      <a:pPr algn="ctr"/>
                      <a:r>
                        <a:rPr lang="en-IN" dirty="0" smtClean="0"/>
                        <a:t>Bacteria</a:t>
                      </a:r>
                      <a:endParaRPr lang="en-IN" dirty="0"/>
                    </a:p>
                  </a:txBody>
                  <a:tcPr/>
                </a:tc>
                <a:tc>
                  <a:txBody>
                    <a:bodyPr/>
                    <a:lstStyle/>
                    <a:p>
                      <a:pPr algn="ctr"/>
                      <a:r>
                        <a:rPr lang="en-IN" dirty="0" smtClean="0"/>
                        <a:t>6.5168</a:t>
                      </a:r>
                      <a:endParaRPr lang="en-IN" dirty="0"/>
                    </a:p>
                  </a:txBody>
                  <a:tcPr/>
                </a:tc>
              </a:tr>
            </a:tbl>
          </a:graphicData>
        </a:graphic>
      </p:graphicFrame>
    </p:spTree>
    <p:extLst>
      <p:ext uri="{BB962C8B-B14F-4D97-AF65-F5344CB8AC3E}">
        <p14:creationId xmlns:p14="http://schemas.microsoft.com/office/powerpoint/2010/main" val="33630654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CHI2 feature selection algorithm and 22 attributes from the chosen dataset with a 80:20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49323798"/>
              </p:ext>
            </p:extLst>
          </p:nvPr>
        </p:nvGraphicFramePr>
        <p:xfrm>
          <a:off x="2011679" y="1778924"/>
          <a:ext cx="7697586" cy="5090160"/>
        </p:xfrm>
        <a:graphic>
          <a:graphicData uri="http://schemas.openxmlformats.org/drawingml/2006/table">
            <a:tbl>
              <a:tblPr firstRow="1" bandRow="1">
                <a:tableStyleId>{5940675A-B579-460E-94D1-54222C63F5DA}</a:tableStyleId>
              </a:tblPr>
              <a:tblGrid>
                <a:gridCol w="2565862"/>
                <a:gridCol w="2565862"/>
                <a:gridCol w="2565862"/>
              </a:tblGrid>
              <a:tr h="51816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99.7</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99.7</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99.7</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95</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81.9</a:t>
                      </a:r>
                      <a:endParaRPr lang="en-IN" dirty="0"/>
                    </a:p>
                  </a:txBody>
                  <a:tcPr/>
                </a:tc>
                <a:tc>
                  <a:txBody>
                    <a:bodyPr/>
                    <a:lstStyle/>
                    <a:p>
                      <a:pPr algn="ctr"/>
                      <a:r>
                        <a:rPr lang="en-IN" dirty="0" smtClean="0"/>
                        <a:t>81.2</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bl>
          </a:graphicData>
        </a:graphic>
      </p:graphicFrame>
    </p:spTree>
    <p:extLst>
      <p:ext uri="{BB962C8B-B14F-4D97-AF65-F5344CB8AC3E}">
        <p14:creationId xmlns:p14="http://schemas.microsoft.com/office/powerpoint/2010/main" val="40224424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CHI2 feature selection algorithm and 20</a:t>
            </a:r>
            <a:r>
              <a:rPr kumimoji="0" lang="en-US" b="0" i="0" u="none" strike="noStrike" cap="none" normalizeH="0" dirty="0" smtClean="0">
                <a:ln>
                  <a:noFill/>
                </a:ln>
                <a:solidFill>
                  <a:schemeClr val="tx1"/>
                </a:solidFill>
                <a:effectLst/>
              </a:rPr>
              <a:t> </a:t>
            </a:r>
            <a:r>
              <a:rPr kumimoji="0" lang="en-US" b="0" i="0" u="none" strike="noStrike" cap="none" normalizeH="0" baseline="0" dirty="0" smtClean="0">
                <a:ln>
                  <a:noFill/>
                </a:ln>
                <a:solidFill>
                  <a:schemeClr val="tx1"/>
                </a:solidFill>
                <a:effectLst/>
              </a:rPr>
              <a:t>attributes from the chosen dataset with a 80:20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72297480"/>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96.6</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80</a:t>
                      </a:r>
                      <a:endParaRPr lang="en-IN" dirty="0"/>
                    </a:p>
                  </a:txBody>
                  <a:tcPr/>
                </a:tc>
                <a:tc>
                  <a:txBody>
                    <a:bodyPr/>
                    <a:lstStyle/>
                    <a:p>
                      <a:pPr algn="ctr"/>
                      <a:r>
                        <a:rPr lang="en-IN" dirty="0" smtClean="0"/>
                        <a:t>88.8</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99.7</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bl>
          </a:graphicData>
        </a:graphic>
      </p:graphicFrame>
    </p:spTree>
    <p:extLst>
      <p:ext uri="{BB962C8B-B14F-4D97-AF65-F5344CB8AC3E}">
        <p14:creationId xmlns:p14="http://schemas.microsoft.com/office/powerpoint/2010/main" val="12311620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CHI2 feature selection algorithm and 18 attributes from the chosen dataset with a 80:20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375713623"/>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96.6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80.9</a:t>
                      </a:r>
                      <a:endParaRPr lang="en-IN" dirty="0"/>
                    </a:p>
                  </a:txBody>
                  <a:tcPr/>
                </a:tc>
                <a:tc>
                  <a:txBody>
                    <a:bodyPr/>
                    <a:lstStyle/>
                    <a:p>
                      <a:pPr algn="ctr"/>
                      <a:r>
                        <a:rPr lang="en-IN" dirty="0" smtClean="0"/>
                        <a:t>90</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100</a:t>
                      </a:r>
                      <a:endParaRPr lang="en-IN" dirty="0"/>
                    </a:p>
                  </a:txBody>
                  <a:tcPr/>
                </a:tc>
              </a:tr>
            </a:tbl>
          </a:graphicData>
        </a:graphic>
      </p:graphicFrame>
    </p:spTree>
    <p:extLst>
      <p:ext uri="{BB962C8B-B14F-4D97-AF65-F5344CB8AC3E}">
        <p14:creationId xmlns:p14="http://schemas.microsoft.com/office/powerpoint/2010/main" val="13332300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CHI2 feature selection algorithm and 16 attributes from the chosen dataset with a 80:20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63916690"/>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95.9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84.4</a:t>
                      </a:r>
                      <a:endParaRPr lang="en-IN" dirty="0"/>
                    </a:p>
                  </a:txBody>
                  <a:tcPr/>
                </a:tc>
                <a:tc>
                  <a:txBody>
                    <a:bodyPr/>
                    <a:lstStyle/>
                    <a:p>
                      <a:pPr algn="ctr"/>
                      <a:r>
                        <a:rPr lang="en-IN" dirty="0" smtClean="0"/>
                        <a:t>92.5</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99.7</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100</a:t>
                      </a:r>
                      <a:endParaRPr lang="en-IN" dirty="0"/>
                    </a:p>
                  </a:txBody>
                  <a:tcPr/>
                </a:tc>
              </a:tr>
            </a:tbl>
          </a:graphicData>
        </a:graphic>
      </p:graphicFrame>
    </p:spTree>
    <p:extLst>
      <p:ext uri="{BB962C8B-B14F-4D97-AF65-F5344CB8AC3E}">
        <p14:creationId xmlns:p14="http://schemas.microsoft.com/office/powerpoint/2010/main" val="27434799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CHI2 feature selection algorithm and 14 attributes from the chosen dataset with a 80:20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27609441"/>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99.7</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97.2</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86.6</a:t>
                      </a:r>
                      <a:endParaRPr lang="en-IN" dirty="0"/>
                    </a:p>
                  </a:txBody>
                  <a:tcPr/>
                </a:tc>
                <a:tc>
                  <a:txBody>
                    <a:bodyPr/>
                    <a:lstStyle/>
                    <a:p>
                      <a:pPr algn="ctr"/>
                      <a:r>
                        <a:rPr lang="en-IN" dirty="0" smtClean="0"/>
                        <a:t>95</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bl>
          </a:graphicData>
        </a:graphic>
      </p:graphicFrame>
    </p:spTree>
    <p:extLst>
      <p:ext uri="{BB962C8B-B14F-4D97-AF65-F5344CB8AC3E}">
        <p14:creationId xmlns:p14="http://schemas.microsoft.com/office/powerpoint/2010/main" val="13157240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Graphical representation of our dataset using CHI2 feature selection algorithm for 67:33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0718" y="2004291"/>
            <a:ext cx="5774873" cy="4578160"/>
          </a:xfrm>
          <a:prstGeom prst="rect">
            <a:avLst/>
          </a:prstGeom>
        </p:spPr>
      </p:pic>
    </p:spTree>
    <p:extLst>
      <p:ext uri="{BB962C8B-B14F-4D97-AF65-F5344CB8AC3E}">
        <p14:creationId xmlns:p14="http://schemas.microsoft.com/office/powerpoint/2010/main" val="25381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120"/>
            <a:ext cx="10515600" cy="843281"/>
          </a:xfrm>
        </p:spPr>
        <p:txBody>
          <a:bodyPr>
            <a:normAutofit/>
          </a:bodyPr>
          <a:lstStyle/>
          <a:p>
            <a:r>
              <a:rPr lang="en-IN" sz="4000" b="1" u="sng" dirty="0">
                <a:latin typeface="+mn-lt"/>
              </a:rPr>
              <a:t>PROJECT IMPLEMENTATION DETAILS:</a:t>
            </a:r>
          </a:p>
        </p:txBody>
      </p:sp>
      <p:sp>
        <p:nvSpPr>
          <p:cNvPr id="3" name="Content Placeholder 2"/>
          <p:cNvSpPr>
            <a:spLocks noGrp="1"/>
          </p:cNvSpPr>
          <p:nvPr>
            <p:ph idx="1"/>
          </p:nvPr>
        </p:nvSpPr>
        <p:spPr>
          <a:xfrm>
            <a:off x="287020" y="723583"/>
            <a:ext cx="11551920" cy="5908357"/>
          </a:xfrm>
        </p:spPr>
        <p:txBody>
          <a:bodyPr>
            <a:normAutofit/>
          </a:bodyPr>
          <a:lstStyle/>
          <a:p>
            <a:pPr algn="just"/>
            <a:r>
              <a:rPr lang="en-US" sz="2400" b="1" dirty="0"/>
              <a:t>Collecting the Data</a:t>
            </a:r>
            <a:r>
              <a:rPr lang="en-US" sz="2400" dirty="0"/>
              <a:t>: Data preparation is the first step for any machine learning problem. We will be using a dataset from Kaggle for this problem. There are a total of 25 attributes in the dataset out of which 11 are numeric and 14 are nominal. </a:t>
            </a:r>
          </a:p>
          <a:p>
            <a:pPr algn="just"/>
            <a:endParaRPr lang="en-US" sz="2400" dirty="0"/>
          </a:p>
          <a:p>
            <a:pPr algn="just"/>
            <a:r>
              <a:rPr lang="en-US" sz="2400" b="1" dirty="0"/>
              <a:t>Data Preprocessing</a:t>
            </a:r>
            <a:r>
              <a:rPr lang="en-US" sz="2400" dirty="0"/>
              <a:t>: Cleaning is the most important step in a machine learning project. The quality of our data determines the quality of our machine-learning model. So it is always necessary to preprocess the data before feeding it to the model for training. In our dataset all the columns are numerical.</a:t>
            </a:r>
          </a:p>
          <a:p>
            <a:pPr algn="just"/>
            <a:endParaRPr lang="en-US" sz="2400" dirty="0"/>
          </a:p>
          <a:p>
            <a:pPr algn="just"/>
            <a:r>
              <a:rPr lang="en-US" sz="2400" b="1" dirty="0"/>
              <a:t>Cleaned Data</a:t>
            </a:r>
            <a:r>
              <a:rPr lang="en-US" sz="2400" dirty="0"/>
              <a:t>: After gathering and cleaning the data, the data is ready and can be used to train and test a machine learning model.</a:t>
            </a:r>
          </a:p>
          <a:p>
            <a:pPr algn="just"/>
            <a:endParaRPr lang="en-US" sz="2400" dirty="0"/>
          </a:p>
          <a:p>
            <a:pPr algn="just"/>
            <a:r>
              <a:rPr lang="en-US" sz="2400" b="1" dirty="0"/>
              <a:t>Model Building</a:t>
            </a:r>
            <a:r>
              <a:rPr lang="en-US" sz="2400" dirty="0"/>
              <a:t>: we will develop a model such as KNN, Decision Tree, Naïve Bayes and train it with the cleaned data.</a:t>
            </a:r>
          </a:p>
        </p:txBody>
      </p:sp>
      <p:sp>
        <p:nvSpPr>
          <p:cNvPr id="4" name="TextBox 3"/>
          <p:cNvSpPr txBox="1"/>
          <p:nvPr/>
        </p:nvSpPr>
        <p:spPr>
          <a:xfrm>
            <a:off x="11774481" y="6488668"/>
            <a:ext cx="465827" cy="369332"/>
          </a:xfrm>
          <a:prstGeom prst="rect">
            <a:avLst/>
          </a:prstGeom>
          <a:noFill/>
        </p:spPr>
        <p:txBody>
          <a:bodyPr wrap="square" rtlCol="0">
            <a:spAutoFit/>
          </a:bodyPr>
          <a:lstStyle/>
          <a:p>
            <a:r>
              <a:rPr lang="en-IN" dirty="0">
                <a:solidFill>
                  <a:schemeClr val="bg1">
                    <a:lumMod val="50000"/>
                  </a:schemeClr>
                </a:solidFill>
              </a:rPr>
              <a:t>12</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Tabular representation of our dataset using CHI2 feature selection algorithm for 67:33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891889276"/>
              </p:ext>
            </p:extLst>
          </p:nvPr>
        </p:nvGraphicFramePr>
        <p:xfrm>
          <a:off x="1446411" y="1942440"/>
          <a:ext cx="4222869" cy="4754880"/>
        </p:xfrm>
        <a:graphic>
          <a:graphicData uri="http://schemas.openxmlformats.org/drawingml/2006/table">
            <a:tbl>
              <a:tblPr firstRow="1" bandRow="1">
                <a:tableStyleId>{5940675A-B579-460E-94D1-54222C63F5DA}</a:tableStyleId>
              </a:tblPr>
              <a:tblGrid>
                <a:gridCol w="2477194"/>
                <a:gridCol w="1745675"/>
              </a:tblGrid>
              <a:tr h="339446">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39446">
                <a:tc>
                  <a:txBody>
                    <a:bodyPr/>
                    <a:lstStyle/>
                    <a:p>
                      <a:pPr algn="ctr"/>
                      <a:r>
                        <a:rPr lang="en-IN" dirty="0" err="1" smtClean="0"/>
                        <a:t>Hemoglobin</a:t>
                      </a:r>
                      <a:endParaRPr lang="en-IN" dirty="0"/>
                    </a:p>
                  </a:txBody>
                  <a:tcPr/>
                </a:tc>
                <a:tc>
                  <a:txBody>
                    <a:bodyPr/>
                    <a:lstStyle/>
                    <a:p>
                      <a:pPr algn="ctr"/>
                      <a:r>
                        <a:rPr lang="en-IN" dirty="0" smtClean="0"/>
                        <a:t>0.4759</a:t>
                      </a:r>
                      <a:endParaRPr lang="en-IN" dirty="0"/>
                    </a:p>
                  </a:txBody>
                  <a:tcPr/>
                </a:tc>
              </a:tr>
              <a:tr h="339446">
                <a:tc>
                  <a:txBody>
                    <a:bodyPr/>
                    <a:lstStyle/>
                    <a:p>
                      <a:pPr algn="ctr"/>
                      <a:r>
                        <a:rPr lang="en-IN" dirty="0" smtClean="0"/>
                        <a:t>Sugar</a:t>
                      </a:r>
                      <a:endParaRPr lang="en-IN" dirty="0"/>
                    </a:p>
                  </a:txBody>
                  <a:tcPr/>
                </a:tc>
                <a:tc>
                  <a:txBody>
                    <a:bodyPr/>
                    <a:lstStyle/>
                    <a:p>
                      <a:pPr algn="ctr"/>
                      <a:r>
                        <a:rPr lang="en-IN" dirty="0" smtClean="0"/>
                        <a:t>0.4166</a:t>
                      </a:r>
                      <a:endParaRPr lang="en-IN" dirty="0"/>
                    </a:p>
                  </a:txBody>
                  <a:tcPr/>
                </a:tc>
              </a:tr>
              <a:tr h="339446">
                <a:tc>
                  <a:txBody>
                    <a:bodyPr/>
                    <a:lstStyle/>
                    <a:p>
                      <a:pPr algn="ctr"/>
                      <a:r>
                        <a:rPr lang="en-IN" dirty="0" smtClean="0"/>
                        <a:t>Albumin</a:t>
                      </a:r>
                      <a:endParaRPr lang="en-IN" dirty="0"/>
                    </a:p>
                  </a:txBody>
                  <a:tcPr/>
                </a:tc>
                <a:tc>
                  <a:txBody>
                    <a:bodyPr/>
                    <a:lstStyle/>
                    <a:p>
                      <a:pPr algn="ctr"/>
                      <a:r>
                        <a:rPr lang="en-IN" dirty="0" smtClean="0"/>
                        <a:t>0.3389</a:t>
                      </a:r>
                      <a:endParaRPr lang="en-IN" dirty="0"/>
                    </a:p>
                  </a:txBody>
                  <a:tcPr/>
                </a:tc>
              </a:tr>
              <a:tr h="339446">
                <a:tc>
                  <a:txBody>
                    <a:bodyPr/>
                    <a:lstStyle/>
                    <a:p>
                      <a:pPr algn="ctr"/>
                      <a:r>
                        <a:rPr lang="en-IN" dirty="0" smtClean="0"/>
                        <a:t>Red Blood Cells</a:t>
                      </a:r>
                      <a:endParaRPr lang="en-IN" dirty="0"/>
                    </a:p>
                  </a:txBody>
                  <a:tcPr/>
                </a:tc>
                <a:tc>
                  <a:txBody>
                    <a:bodyPr/>
                    <a:lstStyle/>
                    <a:p>
                      <a:pPr algn="ctr"/>
                      <a:r>
                        <a:rPr lang="en-IN" dirty="0" smtClean="0"/>
                        <a:t>0.3141</a:t>
                      </a:r>
                      <a:endParaRPr lang="en-IN" dirty="0"/>
                    </a:p>
                  </a:txBody>
                  <a:tcPr/>
                </a:tc>
              </a:tr>
              <a:tr h="339446">
                <a:tc>
                  <a:txBody>
                    <a:bodyPr/>
                    <a:lstStyle/>
                    <a:p>
                      <a:pPr algn="ctr"/>
                      <a:r>
                        <a:rPr lang="en-IN" dirty="0" smtClean="0"/>
                        <a:t>Hypertension</a:t>
                      </a:r>
                      <a:endParaRPr lang="en-IN" dirty="0"/>
                    </a:p>
                  </a:txBody>
                  <a:tcPr/>
                </a:tc>
                <a:tc>
                  <a:txBody>
                    <a:bodyPr/>
                    <a:lstStyle/>
                    <a:p>
                      <a:pPr algn="ctr"/>
                      <a:r>
                        <a:rPr lang="en-IN" dirty="0" smtClean="0"/>
                        <a:t>0.2877</a:t>
                      </a:r>
                      <a:endParaRPr lang="en-IN" dirty="0"/>
                    </a:p>
                  </a:txBody>
                  <a:tcPr/>
                </a:tc>
              </a:tr>
              <a:tr h="339446">
                <a:tc>
                  <a:txBody>
                    <a:bodyPr/>
                    <a:lstStyle/>
                    <a:p>
                      <a:pPr algn="ctr"/>
                      <a:r>
                        <a:rPr lang="en-IN" dirty="0" smtClean="0"/>
                        <a:t>Specific Gravity</a:t>
                      </a:r>
                      <a:endParaRPr lang="en-IN" dirty="0"/>
                    </a:p>
                  </a:txBody>
                  <a:tcPr/>
                </a:tc>
                <a:tc>
                  <a:txBody>
                    <a:bodyPr/>
                    <a:lstStyle/>
                    <a:p>
                      <a:pPr algn="ctr"/>
                      <a:r>
                        <a:rPr lang="en-IN" dirty="0" smtClean="0"/>
                        <a:t>0.2271</a:t>
                      </a:r>
                      <a:endParaRPr lang="en-IN" dirty="0"/>
                    </a:p>
                  </a:txBody>
                  <a:tcPr/>
                </a:tc>
              </a:tr>
              <a:tr h="339446">
                <a:tc>
                  <a:txBody>
                    <a:bodyPr/>
                    <a:lstStyle/>
                    <a:p>
                      <a:pPr algn="ctr"/>
                      <a:r>
                        <a:rPr lang="en-IN" dirty="0" smtClean="0"/>
                        <a:t>Appetite</a:t>
                      </a:r>
                      <a:endParaRPr lang="en-IN" dirty="0"/>
                    </a:p>
                  </a:txBody>
                  <a:tcPr/>
                </a:tc>
                <a:tc>
                  <a:txBody>
                    <a:bodyPr/>
                    <a:lstStyle/>
                    <a:p>
                      <a:pPr algn="ctr"/>
                      <a:r>
                        <a:rPr lang="en-IN" dirty="0" smtClean="0"/>
                        <a:t>0.1765</a:t>
                      </a:r>
                      <a:endParaRPr lang="en-IN" dirty="0"/>
                    </a:p>
                  </a:txBody>
                  <a:tcPr/>
                </a:tc>
              </a:tr>
              <a:tr h="339446">
                <a:tc>
                  <a:txBody>
                    <a:bodyPr/>
                    <a:lstStyle/>
                    <a:p>
                      <a:pPr algn="ctr"/>
                      <a:r>
                        <a:rPr lang="en-IN" dirty="0" smtClean="0"/>
                        <a:t>Blood</a:t>
                      </a:r>
                      <a:r>
                        <a:rPr lang="en-IN" baseline="0" dirty="0" smtClean="0"/>
                        <a:t> Pressure</a:t>
                      </a:r>
                      <a:endParaRPr lang="en-IN" dirty="0"/>
                    </a:p>
                  </a:txBody>
                  <a:tcPr/>
                </a:tc>
                <a:tc>
                  <a:txBody>
                    <a:bodyPr/>
                    <a:lstStyle/>
                    <a:p>
                      <a:pPr algn="ctr"/>
                      <a:r>
                        <a:rPr lang="en-IN" dirty="0" smtClean="0"/>
                        <a:t>0.1677</a:t>
                      </a:r>
                      <a:endParaRPr lang="en-IN" dirty="0"/>
                    </a:p>
                  </a:txBody>
                  <a:tcPr/>
                </a:tc>
              </a:tr>
              <a:tr h="339446">
                <a:tc>
                  <a:txBody>
                    <a:bodyPr/>
                    <a:lstStyle/>
                    <a:p>
                      <a:pPr algn="ctr"/>
                      <a:r>
                        <a:rPr lang="en-IN" dirty="0" smtClean="0"/>
                        <a:t>Serum Creatinine</a:t>
                      </a:r>
                      <a:endParaRPr lang="en-IN" dirty="0"/>
                    </a:p>
                  </a:txBody>
                  <a:tcPr/>
                </a:tc>
                <a:tc>
                  <a:txBody>
                    <a:bodyPr/>
                    <a:lstStyle/>
                    <a:p>
                      <a:pPr algn="ctr"/>
                      <a:r>
                        <a:rPr lang="en-IN" dirty="0" smtClean="0"/>
                        <a:t>0.1630</a:t>
                      </a:r>
                      <a:endParaRPr lang="en-IN" dirty="0"/>
                    </a:p>
                  </a:txBody>
                  <a:tcPr/>
                </a:tc>
              </a:tr>
              <a:tr h="339446">
                <a:tc>
                  <a:txBody>
                    <a:bodyPr/>
                    <a:lstStyle/>
                    <a:p>
                      <a:pPr algn="ctr"/>
                      <a:r>
                        <a:rPr lang="en-IN" dirty="0" smtClean="0"/>
                        <a:t>Pedal </a:t>
                      </a:r>
                      <a:r>
                        <a:rPr lang="en-IN" dirty="0" err="1" smtClean="0"/>
                        <a:t>Edema</a:t>
                      </a:r>
                      <a:endParaRPr lang="en-IN" dirty="0"/>
                    </a:p>
                  </a:txBody>
                  <a:tcPr/>
                </a:tc>
                <a:tc>
                  <a:txBody>
                    <a:bodyPr/>
                    <a:lstStyle/>
                    <a:p>
                      <a:pPr algn="ctr"/>
                      <a:r>
                        <a:rPr lang="en-IN" dirty="0" smtClean="0"/>
                        <a:t>0.1428</a:t>
                      </a:r>
                      <a:endParaRPr lang="en-IN" dirty="0"/>
                    </a:p>
                  </a:txBody>
                  <a:tcPr/>
                </a:tc>
              </a:tr>
              <a:tr h="339446">
                <a:tc>
                  <a:txBody>
                    <a:bodyPr/>
                    <a:lstStyle/>
                    <a:p>
                      <a:pPr algn="ctr"/>
                      <a:r>
                        <a:rPr lang="en-IN" dirty="0" smtClean="0"/>
                        <a:t>Coronary Artery Disease</a:t>
                      </a:r>
                      <a:endParaRPr lang="en-IN" dirty="0"/>
                    </a:p>
                  </a:txBody>
                  <a:tcPr/>
                </a:tc>
                <a:tc>
                  <a:txBody>
                    <a:bodyPr/>
                    <a:lstStyle/>
                    <a:p>
                      <a:pPr algn="ctr"/>
                      <a:r>
                        <a:rPr lang="en-IN" dirty="0" smtClean="0"/>
                        <a:t>0.1368</a:t>
                      </a:r>
                      <a:endParaRPr lang="en-IN" dirty="0"/>
                    </a:p>
                  </a:txBody>
                  <a:tcPr/>
                </a:tc>
              </a:tr>
              <a:tr h="339446">
                <a:tc>
                  <a:txBody>
                    <a:bodyPr/>
                    <a:lstStyle/>
                    <a:p>
                      <a:pPr algn="ctr"/>
                      <a:r>
                        <a:rPr lang="en-IN" dirty="0" smtClean="0"/>
                        <a:t>Pus Cell Count</a:t>
                      </a:r>
                      <a:endParaRPr lang="en-IN" dirty="0"/>
                    </a:p>
                  </a:txBody>
                  <a:tcPr/>
                </a:tc>
                <a:tc>
                  <a:txBody>
                    <a:bodyPr/>
                    <a:lstStyle/>
                    <a:p>
                      <a:pPr algn="ctr"/>
                      <a:r>
                        <a:rPr lang="en-IN" dirty="0" smtClean="0"/>
                        <a:t>0.1337</a:t>
                      </a:r>
                      <a:endParaRPr lang="en-IN" dirty="0"/>
                    </a:p>
                  </a:txBody>
                  <a:tcPr/>
                </a:tc>
              </a:tr>
            </a:tbl>
          </a:graphicData>
        </a:graphic>
      </p:graphicFrame>
      <p:graphicFrame>
        <p:nvGraphicFramePr>
          <p:cNvPr id="7" name="Table 6"/>
          <p:cNvGraphicFramePr>
            <a:graphicFrameLocks noGrp="1"/>
          </p:cNvGraphicFramePr>
          <p:nvPr/>
        </p:nvGraphicFramePr>
        <p:xfrm>
          <a:off x="388000" y="1945172"/>
          <a:ext cx="1058415" cy="4759196"/>
        </p:xfrm>
        <a:graphic>
          <a:graphicData uri="http://schemas.openxmlformats.org/drawingml/2006/table">
            <a:tbl>
              <a:tblPr firstRow="1" bandRow="1">
                <a:tableStyleId>{5940675A-B579-460E-94D1-54222C63F5DA}</a:tableStyleId>
              </a:tblPr>
              <a:tblGrid>
                <a:gridCol w="1058415"/>
              </a:tblGrid>
              <a:tr h="366092">
                <a:tc>
                  <a:txBody>
                    <a:bodyPr/>
                    <a:lstStyle/>
                    <a:p>
                      <a:pPr algn="ctr"/>
                      <a:r>
                        <a:rPr lang="en-IN" b="1" dirty="0" smtClean="0"/>
                        <a:t>S.no</a:t>
                      </a:r>
                      <a:endParaRPr lang="en-IN" b="1" dirty="0"/>
                    </a:p>
                  </a:txBody>
                  <a:tcPr/>
                </a:tc>
              </a:tr>
              <a:tr h="366092">
                <a:tc>
                  <a:txBody>
                    <a:bodyPr/>
                    <a:lstStyle/>
                    <a:p>
                      <a:pPr algn="ctr"/>
                      <a:r>
                        <a:rPr lang="en-IN" dirty="0" smtClean="0"/>
                        <a:t>1</a:t>
                      </a:r>
                      <a:endParaRPr lang="en-IN" dirty="0"/>
                    </a:p>
                  </a:txBody>
                  <a:tcPr/>
                </a:tc>
              </a:tr>
              <a:tr h="366092">
                <a:tc>
                  <a:txBody>
                    <a:bodyPr/>
                    <a:lstStyle/>
                    <a:p>
                      <a:pPr algn="ctr"/>
                      <a:r>
                        <a:rPr lang="en-IN" dirty="0" smtClean="0"/>
                        <a:t>2</a:t>
                      </a:r>
                      <a:endParaRPr lang="en-IN" dirty="0"/>
                    </a:p>
                  </a:txBody>
                  <a:tcPr/>
                </a:tc>
              </a:tr>
              <a:tr h="366092">
                <a:tc>
                  <a:txBody>
                    <a:bodyPr/>
                    <a:lstStyle/>
                    <a:p>
                      <a:pPr algn="ctr"/>
                      <a:r>
                        <a:rPr lang="en-IN" dirty="0" smtClean="0"/>
                        <a:t>3</a:t>
                      </a:r>
                      <a:endParaRPr lang="en-IN" dirty="0"/>
                    </a:p>
                  </a:txBody>
                  <a:tcPr/>
                </a:tc>
              </a:tr>
              <a:tr h="366092">
                <a:tc>
                  <a:txBody>
                    <a:bodyPr/>
                    <a:lstStyle/>
                    <a:p>
                      <a:pPr algn="ctr"/>
                      <a:r>
                        <a:rPr lang="en-IN" dirty="0" smtClean="0"/>
                        <a:t>4</a:t>
                      </a:r>
                      <a:endParaRPr lang="en-IN" dirty="0"/>
                    </a:p>
                  </a:txBody>
                  <a:tcPr/>
                </a:tc>
              </a:tr>
              <a:tr h="366092">
                <a:tc>
                  <a:txBody>
                    <a:bodyPr/>
                    <a:lstStyle/>
                    <a:p>
                      <a:pPr algn="ctr"/>
                      <a:r>
                        <a:rPr lang="en-IN" dirty="0" smtClean="0"/>
                        <a:t>5</a:t>
                      </a:r>
                      <a:endParaRPr lang="en-IN" dirty="0"/>
                    </a:p>
                  </a:txBody>
                  <a:tcPr/>
                </a:tc>
              </a:tr>
              <a:tr h="366092">
                <a:tc>
                  <a:txBody>
                    <a:bodyPr/>
                    <a:lstStyle/>
                    <a:p>
                      <a:pPr algn="ctr"/>
                      <a:r>
                        <a:rPr lang="en-IN" dirty="0" smtClean="0"/>
                        <a:t>6</a:t>
                      </a:r>
                      <a:endParaRPr lang="en-IN" dirty="0"/>
                    </a:p>
                  </a:txBody>
                  <a:tcPr/>
                </a:tc>
              </a:tr>
              <a:tr h="366092">
                <a:tc>
                  <a:txBody>
                    <a:bodyPr/>
                    <a:lstStyle/>
                    <a:p>
                      <a:pPr algn="ctr"/>
                      <a:r>
                        <a:rPr lang="en-IN" dirty="0" smtClean="0"/>
                        <a:t>7</a:t>
                      </a:r>
                      <a:endParaRPr lang="en-IN" dirty="0"/>
                    </a:p>
                  </a:txBody>
                  <a:tcPr/>
                </a:tc>
              </a:tr>
              <a:tr h="366092">
                <a:tc>
                  <a:txBody>
                    <a:bodyPr/>
                    <a:lstStyle/>
                    <a:p>
                      <a:pPr algn="ctr"/>
                      <a:r>
                        <a:rPr lang="en-IN" dirty="0" smtClean="0"/>
                        <a:t>8</a:t>
                      </a:r>
                      <a:endParaRPr lang="en-IN" dirty="0"/>
                    </a:p>
                  </a:txBody>
                  <a:tcPr/>
                </a:tc>
              </a:tr>
              <a:tr h="366092">
                <a:tc>
                  <a:txBody>
                    <a:bodyPr/>
                    <a:lstStyle/>
                    <a:p>
                      <a:pPr algn="ctr"/>
                      <a:r>
                        <a:rPr lang="en-IN" dirty="0" smtClean="0"/>
                        <a:t>9</a:t>
                      </a:r>
                      <a:endParaRPr lang="en-IN" dirty="0"/>
                    </a:p>
                  </a:txBody>
                  <a:tcPr/>
                </a:tc>
              </a:tr>
              <a:tr h="366092">
                <a:tc>
                  <a:txBody>
                    <a:bodyPr/>
                    <a:lstStyle/>
                    <a:p>
                      <a:pPr algn="ctr"/>
                      <a:r>
                        <a:rPr lang="en-IN" dirty="0" smtClean="0"/>
                        <a:t>10</a:t>
                      </a:r>
                      <a:endParaRPr lang="en-IN" dirty="0"/>
                    </a:p>
                  </a:txBody>
                  <a:tcPr/>
                </a:tc>
              </a:tr>
              <a:tr h="366092">
                <a:tc>
                  <a:txBody>
                    <a:bodyPr/>
                    <a:lstStyle/>
                    <a:p>
                      <a:pPr algn="ctr"/>
                      <a:r>
                        <a:rPr lang="en-IN" dirty="0" smtClean="0"/>
                        <a:t>11</a:t>
                      </a:r>
                      <a:endParaRPr lang="en-IN" dirty="0"/>
                    </a:p>
                  </a:txBody>
                  <a:tcPr/>
                </a:tc>
              </a:tr>
              <a:tr h="366092">
                <a:tc>
                  <a:txBody>
                    <a:bodyPr/>
                    <a:lstStyle/>
                    <a:p>
                      <a:pPr algn="ctr"/>
                      <a:r>
                        <a:rPr lang="en-IN" dirty="0" smtClean="0"/>
                        <a:t>12</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98543993"/>
              </p:ext>
            </p:extLst>
          </p:nvPr>
        </p:nvGraphicFramePr>
        <p:xfrm>
          <a:off x="6870007" y="1895304"/>
          <a:ext cx="5067069" cy="4809064"/>
        </p:xfrm>
        <a:graphic>
          <a:graphicData uri="http://schemas.openxmlformats.org/drawingml/2006/table">
            <a:tbl>
              <a:tblPr firstRow="1" bandRow="1">
                <a:tableStyleId>{5940675A-B579-460E-94D1-54222C63F5DA}</a:tableStyleId>
              </a:tblPr>
              <a:tblGrid>
                <a:gridCol w="943956"/>
                <a:gridCol w="2527069"/>
                <a:gridCol w="1596044"/>
              </a:tblGrid>
              <a:tr h="369928">
                <a:tc>
                  <a:txBody>
                    <a:bodyPr/>
                    <a:lstStyle/>
                    <a:p>
                      <a:pPr algn="ctr"/>
                      <a:r>
                        <a:rPr lang="en-IN" b="1" dirty="0" smtClean="0"/>
                        <a:t>S.no</a:t>
                      </a:r>
                      <a:endParaRPr lang="en-IN" b="1" dirty="0"/>
                    </a:p>
                  </a:txBody>
                  <a:tcPr/>
                </a:tc>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69928">
                <a:tc>
                  <a:txBody>
                    <a:bodyPr/>
                    <a:lstStyle/>
                    <a:p>
                      <a:pPr algn="ctr"/>
                      <a:r>
                        <a:rPr lang="en-IN" dirty="0" smtClean="0"/>
                        <a:t>13</a:t>
                      </a:r>
                      <a:endParaRPr lang="en-IN" dirty="0"/>
                    </a:p>
                  </a:txBody>
                  <a:tcPr/>
                </a:tc>
                <a:tc>
                  <a:txBody>
                    <a:bodyPr/>
                    <a:lstStyle/>
                    <a:p>
                      <a:pPr algn="ctr"/>
                      <a:r>
                        <a:rPr lang="en-IN" dirty="0" smtClean="0"/>
                        <a:t>Diabetes Mellitus</a:t>
                      </a:r>
                      <a:endParaRPr lang="en-IN" dirty="0"/>
                    </a:p>
                  </a:txBody>
                  <a:tcPr/>
                </a:tc>
                <a:tc>
                  <a:txBody>
                    <a:bodyPr/>
                    <a:lstStyle/>
                    <a:p>
                      <a:pPr algn="ctr"/>
                      <a:r>
                        <a:rPr lang="en-IN" dirty="0" smtClean="0"/>
                        <a:t>0.1322</a:t>
                      </a:r>
                      <a:endParaRPr lang="en-IN" dirty="0"/>
                    </a:p>
                  </a:txBody>
                  <a:tcPr/>
                </a:tc>
              </a:tr>
              <a:tr h="369928">
                <a:tc>
                  <a:txBody>
                    <a:bodyPr/>
                    <a:lstStyle/>
                    <a:p>
                      <a:pPr algn="ctr"/>
                      <a:r>
                        <a:rPr lang="en-IN" dirty="0" smtClean="0"/>
                        <a:t>14</a:t>
                      </a:r>
                      <a:endParaRPr lang="en-IN" dirty="0"/>
                    </a:p>
                  </a:txBody>
                  <a:tcPr/>
                </a:tc>
                <a:tc>
                  <a:txBody>
                    <a:bodyPr/>
                    <a:lstStyle/>
                    <a:p>
                      <a:pPr algn="ctr"/>
                      <a:r>
                        <a:rPr lang="en-IN" dirty="0" err="1" smtClean="0"/>
                        <a:t>Anemia</a:t>
                      </a:r>
                      <a:endParaRPr lang="en-IN" dirty="0"/>
                    </a:p>
                  </a:txBody>
                  <a:tcPr/>
                </a:tc>
                <a:tc>
                  <a:txBody>
                    <a:bodyPr/>
                    <a:lstStyle/>
                    <a:p>
                      <a:pPr algn="ctr"/>
                      <a:r>
                        <a:rPr lang="en-IN" dirty="0" smtClean="0"/>
                        <a:t>0.1315</a:t>
                      </a:r>
                      <a:endParaRPr lang="en-IN" dirty="0"/>
                    </a:p>
                  </a:txBody>
                  <a:tcPr/>
                </a:tc>
              </a:tr>
              <a:tr h="369928">
                <a:tc>
                  <a:txBody>
                    <a:bodyPr/>
                    <a:lstStyle/>
                    <a:p>
                      <a:pPr algn="ctr"/>
                      <a:r>
                        <a:rPr lang="en-IN" dirty="0" smtClean="0"/>
                        <a:t>15</a:t>
                      </a:r>
                      <a:endParaRPr lang="en-IN" dirty="0"/>
                    </a:p>
                  </a:txBody>
                  <a:tcPr/>
                </a:tc>
                <a:tc>
                  <a:txBody>
                    <a:bodyPr/>
                    <a:lstStyle/>
                    <a:p>
                      <a:pPr algn="ctr"/>
                      <a:r>
                        <a:rPr lang="en-IN" dirty="0" smtClean="0"/>
                        <a:t>Packed Cell Volume</a:t>
                      </a:r>
                      <a:endParaRPr lang="en-IN" dirty="0"/>
                    </a:p>
                  </a:txBody>
                  <a:tcPr/>
                </a:tc>
                <a:tc>
                  <a:txBody>
                    <a:bodyPr/>
                    <a:lstStyle/>
                    <a:p>
                      <a:pPr algn="ctr"/>
                      <a:r>
                        <a:rPr lang="en-IN" dirty="0" smtClean="0"/>
                        <a:t>0.1255</a:t>
                      </a:r>
                      <a:endParaRPr lang="en-IN" dirty="0"/>
                    </a:p>
                  </a:txBody>
                  <a:tcPr/>
                </a:tc>
              </a:tr>
              <a:tr h="369928">
                <a:tc>
                  <a:txBody>
                    <a:bodyPr/>
                    <a:lstStyle/>
                    <a:p>
                      <a:pPr algn="ctr"/>
                      <a:r>
                        <a:rPr lang="en-IN" dirty="0" smtClean="0"/>
                        <a:t>16</a:t>
                      </a:r>
                      <a:endParaRPr lang="en-IN" dirty="0"/>
                    </a:p>
                  </a:txBody>
                  <a:tcPr/>
                </a:tc>
                <a:tc>
                  <a:txBody>
                    <a:bodyPr/>
                    <a:lstStyle/>
                    <a:p>
                      <a:pPr algn="ctr"/>
                      <a:r>
                        <a:rPr lang="en-IN" dirty="0" smtClean="0"/>
                        <a:t>Pus Cells </a:t>
                      </a:r>
                      <a:endParaRPr lang="en-IN" dirty="0"/>
                    </a:p>
                  </a:txBody>
                  <a:tcPr/>
                </a:tc>
                <a:tc>
                  <a:txBody>
                    <a:bodyPr/>
                    <a:lstStyle/>
                    <a:p>
                      <a:pPr algn="ctr"/>
                      <a:r>
                        <a:rPr lang="en-IN" dirty="0" smtClean="0"/>
                        <a:t>0.1069</a:t>
                      </a:r>
                      <a:endParaRPr lang="en-IN" dirty="0"/>
                    </a:p>
                  </a:txBody>
                  <a:tcPr/>
                </a:tc>
              </a:tr>
              <a:tr h="369928">
                <a:tc>
                  <a:txBody>
                    <a:bodyPr/>
                    <a:lstStyle/>
                    <a:p>
                      <a:pPr algn="ctr"/>
                      <a:r>
                        <a:rPr lang="en-IN" dirty="0" smtClean="0"/>
                        <a:t>17</a:t>
                      </a:r>
                      <a:endParaRPr lang="en-IN" dirty="0"/>
                    </a:p>
                  </a:txBody>
                  <a:tcPr/>
                </a:tc>
                <a:tc>
                  <a:txBody>
                    <a:bodyPr/>
                    <a:lstStyle/>
                    <a:p>
                      <a:pPr algn="ctr"/>
                      <a:r>
                        <a:rPr lang="en-IN" dirty="0" smtClean="0"/>
                        <a:t>Red Blood Cell Count</a:t>
                      </a:r>
                      <a:endParaRPr lang="en-IN" dirty="0"/>
                    </a:p>
                  </a:txBody>
                  <a:tcPr/>
                </a:tc>
                <a:tc>
                  <a:txBody>
                    <a:bodyPr/>
                    <a:lstStyle/>
                    <a:p>
                      <a:pPr algn="ctr"/>
                      <a:r>
                        <a:rPr lang="en-IN" dirty="0" smtClean="0"/>
                        <a:t>0.1011</a:t>
                      </a:r>
                      <a:endParaRPr lang="en-IN" dirty="0"/>
                    </a:p>
                  </a:txBody>
                  <a:tcPr/>
                </a:tc>
              </a:tr>
              <a:tr h="369928">
                <a:tc>
                  <a:txBody>
                    <a:bodyPr/>
                    <a:lstStyle/>
                    <a:p>
                      <a:pPr algn="ctr"/>
                      <a:r>
                        <a:rPr lang="en-IN" dirty="0" smtClean="0"/>
                        <a:t>18</a:t>
                      </a:r>
                      <a:endParaRPr lang="en-IN" dirty="0"/>
                    </a:p>
                  </a:txBody>
                  <a:tcPr/>
                </a:tc>
                <a:tc>
                  <a:txBody>
                    <a:bodyPr/>
                    <a:lstStyle/>
                    <a:p>
                      <a:pPr algn="ctr"/>
                      <a:r>
                        <a:rPr lang="en-IN" dirty="0" smtClean="0"/>
                        <a:t>Sodium</a:t>
                      </a:r>
                      <a:endParaRPr lang="en-IN" dirty="0"/>
                    </a:p>
                  </a:txBody>
                  <a:tcPr/>
                </a:tc>
                <a:tc>
                  <a:txBody>
                    <a:bodyPr/>
                    <a:lstStyle/>
                    <a:p>
                      <a:pPr algn="ctr"/>
                      <a:r>
                        <a:rPr lang="en-IN" dirty="0" smtClean="0"/>
                        <a:t>0.0982</a:t>
                      </a:r>
                      <a:endParaRPr lang="en-IN" dirty="0"/>
                    </a:p>
                  </a:txBody>
                  <a:tcPr/>
                </a:tc>
              </a:tr>
              <a:tr h="369928">
                <a:tc>
                  <a:txBody>
                    <a:bodyPr/>
                    <a:lstStyle/>
                    <a:p>
                      <a:pPr algn="ctr"/>
                      <a:r>
                        <a:rPr lang="en-IN" dirty="0" smtClean="0"/>
                        <a:t>19</a:t>
                      </a:r>
                      <a:endParaRPr lang="en-IN" dirty="0"/>
                    </a:p>
                  </a:txBody>
                  <a:tcPr/>
                </a:tc>
                <a:tc>
                  <a:txBody>
                    <a:bodyPr/>
                    <a:lstStyle/>
                    <a:p>
                      <a:pPr algn="ctr"/>
                      <a:r>
                        <a:rPr lang="en-IN" dirty="0" smtClean="0"/>
                        <a:t>Blood Glucose</a:t>
                      </a:r>
                      <a:r>
                        <a:rPr lang="en-IN" baseline="0" dirty="0" smtClean="0"/>
                        <a:t> Random</a:t>
                      </a:r>
                      <a:endParaRPr lang="en-IN" dirty="0"/>
                    </a:p>
                  </a:txBody>
                  <a:tcPr/>
                </a:tc>
                <a:tc>
                  <a:txBody>
                    <a:bodyPr/>
                    <a:lstStyle/>
                    <a:p>
                      <a:pPr algn="ctr"/>
                      <a:r>
                        <a:rPr lang="en-IN" dirty="0" smtClean="0"/>
                        <a:t>0.0978</a:t>
                      </a:r>
                      <a:endParaRPr lang="en-IN" dirty="0"/>
                    </a:p>
                  </a:txBody>
                  <a:tcPr/>
                </a:tc>
              </a:tr>
              <a:tr h="369928">
                <a:tc>
                  <a:txBody>
                    <a:bodyPr/>
                    <a:lstStyle/>
                    <a:p>
                      <a:pPr algn="ctr"/>
                      <a:r>
                        <a:rPr lang="en-IN" dirty="0" smtClean="0"/>
                        <a:t>20</a:t>
                      </a:r>
                      <a:endParaRPr lang="en-IN" dirty="0"/>
                    </a:p>
                  </a:txBody>
                  <a:tcPr/>
                </a:tc>
                <a:tc>
                  <a:txBody>
                    <a:bodyPr/>
                    <a:lstStyle/>
                    <a:p>
                      <a:pPr algn="ctr"/>
                      <a:r>
                        <a:rPr lang="en-IN" dirty="0" smtClean="0"/>
                        <a:t>Bacteria</a:t>
                      </a:r>
                      <a:endParaRPr lang="en-IN" dirty="0"/>
                    </a:p>
                  </a:txBody>
                  <a:tcPr/>
                </a:tc>
                <a:tc>
                  <a:txBody>
                    <a:bodyPr/>
                    <a:lstStyle/>
                    <a:p>
                      <a:pPr algn="ctr"/>
                      <a:r>
                        <a:rPr lang="en-IN" dirty="0" smtClean="0"/>
                        <a:t>0.0942</a:t>
                      </a:r>
                      <a:endParaRPr lang="en-IN" dirty="0"/>
                    </a:p>
                  </a:txBody>
                  <a:tcPr/>
                </a:tc>
              </a:tr>
              <a:tr h="369928">
                <a:tc>
                  <a:txBody>
                    <a:bodyPr/>
                    <a:lstStyle/>
                    <a:p>
                      <a:pPr algn="ctr"/>
                      <a:r>
                        <a:rPr lang="en-IN" dirty="0" smtClean="0"/>
                        <a:t>21</a:t>
                      </a:r>
                      <a:endParaRPr lang="en-IN" dirty="0"/>
                    </a:p>
                  </a:txBody>
                  <a:tcPr/>
                </a:tc>
                <a:tc>
                  <a:txBody>
                    <a:bodyPr/>
                    <a:lstStyle/>
                    <a:p>
                      <a:pPr algn="ctr"/>
                      <a:r>
                        <a:rPr lang="en-IN" dirty="0" smtClean="0"/>
                        <a:t>Blood Urea</a:t>
                      </a:r>
                      <a:endParaRPr lang="en-IN" dirty="0"/>
                    </a:p>
                  </a:txBody>
                  <a:tcPr/>
                </a:tc>
                <a:tc>
                  <a:txBody>
                    <a:bodyPr/>
                    <a:lstStyle/>
                    <a:p>
                      <a:pPr algn="ctr"/>
                      <a:r>
                        <a:rPr lang="en-IN" dirty="0" smtClean="0"/>
                        <a:t>0.0841</a:t>
                      </a:r>
                      <a:endParaRPr lang="en-IN" dirty="0"/>
                    </a:p>
                  </a:txBody>
                  <a:tcPr/>
                </a:tc>
              </a:tr>
              <a:tr h="369928">
                <a:tc>
                  <a:txBody>
                    <a:bodyPr/>
                    <a:lstStyle/>
                    <a:p>
                      <a:pPr algn="ctr"/>
                      <a:r>
                        <a:rPr lang="en-IN" dirty="0" smtClean="0"/>
                        <a:t>22</a:t>
                      </a:r>
                      <a:endParaRPr lang="en-IN" dirty="0"/>
                    </a:p>
                  </a:txBody>
                  <a:tcPr/>
                </a:tc>
                <a:tc>
                  <a:txBody>
                    <a:bodyPr/>
                    <a:lstStyle/>
                    <a:p>
                      <a:pPr algn="ctr"/>
                      <a:r>
                        <a:rPr lang="en-IN" dirty="0" smtClean="0"/>
                        <a:t>Age</a:t>
                      </a:r>
                      <a:endParaRPr lang="en-IN" dirty="0"/>
                    </a:p>
                  </a:txBody>
                  <a:tcPr/>
                </a:tc>
                <a:tc>
                  <a:txBody>
                    <a:bodyPr/>
                    <a:lstStyle/>
                    <a:p>
                      <a:pPr algn="ctr"/>
                      <a:r>
                        <a:rPr lang="en-IN" dirty="0" smtClean="0"/>
                        <a:t>0.0698</a:t>
                      </a:r>
                      <a:endParaRPr lang="en-IN" dirty="0"/>
                    </a:p>
                  </a:txBody>
                  <a:tcPr/>
                </a:tc>
              </a:tr>
              <a:tr h="369928">
                <a:tc>
                  <a:txBody>
                    <a:bodyPr/>
                    <a:lstStyle/>
                    <a:p>
                      <a:pPr algn="ctr"/>
                      <a:r>
                        <a:rPr lang="en-IN" dirty="0" smtClean="0"/>
                        <a:t>23</a:t>
                      </a:r>
                      <a:endParaRPr lang="en-IN" dirty="0"/>
                    </a:p>
                  </a:txBody>
                  <a:tcPr/>
                </a:tc>
                <a:tc>
                  <a:txBody>
                    <a:bodyPr/>
                    <a:lstStyle/>
                    <a:p>
                      <a:pPr algn="ctr"/>
                      <a:r>
                        <a:rPr lang="en-IN" dirty="0" smtClean="0"/>
                        <a:t>Potassium</a:t>
                      </a:r>
                      <a:endParaRPr lang="en-IN" dirty="0"/>
                    </a:p>
                  </a:txBody>
                  <a:tcPr/>
                </a:tc>
                <a:tc>
                  <a:txBody>
                    <a:bodyPr/>
                    <a:lstStyle/>
                    <a:p>
                      <a:pPr algn="ctr"/>
                      <a:r>
                        <a:rPr lang="en-IN" dirty="0" smtClean="0"/>
                        <a:t>0.0572</a:t>
                      </a:r>
                      <a:endParaRPr lang="en-IN" dirty="0"/>
                    </a:p>
                  </a:txBody>
                  <a:tcPr/>
                </a:tc>
              </a:tr>
              <a:tr h="369928">
                <a:tc>
                  <a:txBody>
                    <a:bodyPr/>
                    <a:lstStyle/>
                    <a:p>
                      <a:pPr algn="ctr"/>
                      <a:r>
                        <a:rPr lang="en-IN" dirty="0" smtClean="0"/>
                        <a:t>24</a:t>
                      </a:r>
                      <a:endParaRPr lang="en-IN" dirty="0"/>
                    </a:p>
                  </a:txBody>
                  <a:tcPr/>
                </a:tc>
                <a:tc>
                  <a:txBody>
                    <a:bodyPr/>
                    <a:lstStyle/>
                    <a:p>
                      <a:pPr algn="ctr"/>
                      <a:r>
                        <a:rPr lang="en-IN" dirty="0" smtClean="0"/>
                        <a:t>White Blood Cells</a:t>
                      </a:r>
                      <a:endParaRPr lang="en-IN" dirty="0"/>
                    </a:p>
                  </a:txBody>
                  <a:tcPr/>
                </a:tc>
                <a:tc>
                  <a:txBody>
                    <a:bodyPr/>
                    <a:lstStyle/>
                    <a:p>
                      <a:pPr algn="ctr"/>
                      <a:r>
                        <a:rPr lang="en-IN" dirty="0" smtClean="0"/>
                        <a:t>0.0336</a:t>
                      </a:r>
                      <a:endParaRPr lang="en-IN" dirty="0"/>
                    </a:p>
                  </a:txBody>
                  <a:tcPr/>
                </a:tc>
              </a:tr>
            </a:tbl>
          </a:graphicData>
        </a:graphic>
      </p:graphicFrame>
    </p:spTree>
    <p:extLst>
      <p:ext uri="{BB962C8B-B14F-4D97-AF65-F5344CB8AC3E}">
        <p14:creationId xmlns:p14="http://schemas.microsoft.com/office/powerpoint/2010/main" val="36311664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CHI2 feature selection algorithm and 22 attributes from the chosen dataset with a 67:33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736600820"/>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94.8</a:t>
                      </a:r>
                      <a:endParaRPr lang="en-IN" dirty="0"/>
                    </a:p>
                  </a:txBody>
                  <a:tcPr/>
                </a:tc>
                <a:tc>
                  <a:txBody>
                    <a:bodyPr/>
                    <a:lstStyle/>
                    <a:p>
                      <a:pPr algn="ctr"/>
                      <a:r>
                        <a:rPr lang="en-IN" dirty="0" smtClean="0"/>
                        <a:t>97</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77.2</a:t>
                      </a:r>
                      <a:endParaRPr lang="en-IN" dirty="0"/>
                    </a:p>
                  </a:txBody>
                  <a:tcPr/>
                </a:tc>
                <a:tc>
                  <a:txBody>
                    <a:bodyPr/>
                    <a:lstStyle/>
                    <a:p>
                      <a:pPr algn="ctr"/>
                      <a:r>
                        <a:rPr lang="en-IN" dirty="0" smtClean="0"/>
                        <a:t>84.1</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99.2</a:t>
                      </a:r>
                      <a:endParaRPr lang="en-IN" dirty="0"/>
                    </a:p>
                  </a:txBody>
                  <a:tcPr/>
                </a:tc>
              </a:tr>
            </a:tbl>
          </a:graphicData>
        </a:graphic>
      </p:graphicFrame>
    </p:spTree>
    <p:extLst>
      <p:ext uri="{BB962C8B-B14F-4D97-AF65-F5344CB8AC3E}">
        <p14:creationId xmlns:p14="http://schemas.microsoft.com/office/powerpoint/2010/main" val="30055694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CHI2 feature selection algorithm and 20 attributes from the chosen dataset with a 67:33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61939080"/>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98.5</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95.9</a:t>
                      </a:r>
                      <a:endParaRPr lang="en-IN" dirty="0"/>
                    </a:p>
                  </a:txBody>
                  <a:tcPr/>
                </a:tc>
                <a:tc>
                  <a:txBody>
                    <a:bodyPr/>
                    <a:lstStyle/>
                    <a:p>
                      <a:pPr algn="ctr"/>
                      <a:r>
                        <a:rPr lang="en-IN" dirty="0" smtClean="0"/>
                        <a:t>95.5</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81</a:t>
                      </a:r>
                      <a:endParaRPr lang="en-IN" dirty="0"/>
                    </a:p>
                  </a:txBody>
                  <a:tcPr/>
                </a:tc>
                <a:tc>
                  <a:txBody>
                    <a:bodyPr/>
                    <a:lstStyle/>
                    <a:p>
                      <a:pPr algn="ctr"/>
                      <a:r>
                        <a:rPr lang="en-IN" dirty="0" smtClean="0"/>
                        <a:t>78.8</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99.6</a:t>
                      </a:r>
                      <a:endParaRPr lang="en-IN" dirty="0"/>
                    </a:p>
                  </a:txBody>
                  <a:tcPr/>
                </a:tc>
                <a:tc>
                  <a:txBody>
                    <a:bodyPr/>
                    <a:lstStyle/>
                    <a:p>
                      <a:pPr algn="ctr"/>
                      <a:r>
                        <a:rPr lang="en-IN" dirty="0" smtClean="0"/>
                        <a:t>98.5</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98.5</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bl>
          </a:graphicData>
        </a:graphic>
      </p:graphicFrame>
    </p:spTree>
    <p:extLst>
      <p:ext uri="{BB962C8B-B14F-4D97-AF65-F5344CB8AC3E}">
        <p14:creationId xmlns:p14="http://schemas.microsoft.com/office/powerpoint/2010/main" val="37679251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CHI2 feature selection algorithm and 18 attributes from the chosen dataset with a 67:33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997246222"/>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95.9</a:t>
                      </a:r>
                      <a:endParaRPr lang="en-IN" dirty="0"/>
                    </a:p>
                  </a:txBody>
                  <a:tcPr/>
                </a:tc>
                <a:tc>
                  <a:txBody>
                    <a:bodyPr/>
                    <a:lstStyle/>
                    <a:p>
                      <a:pPr algn="ctr"/>
                      <a:r>
                        <a:rPr lang="en-IN" dirty="0" smtClean="0"/>
                        <a:t>94.7</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85.1</a:t>
                      </a:r>
                      <a:endParaRPr lang="en-IN" dirty="0"/>
                    </a:p>
                  </a:txBody>
                  <a:tcPr/>
                </a:tc>
                <a:tc>
                  <a:txBody>
                    <a:bodyPr/>
                    <a:lstStyle/>
                    <a:p>
                      <a:pPr algn="ctr"/>
                      <a:r>
                        <a:rPr lang="en-IN" dirty="0" smtClean="0"/>
                        <a:t>80.3</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98.5</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99.6</a:t>
                      </a:r>
                      <a:endParaRPr lang="en-IN" dirty="0"/>
                    </a:p>
                  </a:txBody>
                  <a:tcPr/>
                </a:tc>
                <a:tc>
                  <a:txBody>
                    <a:bodyPr/>
                    <a:lstStyle/>
                    <a:p>
                      <a:pPr algn="ctr"/>
                      <a:r>
                        <a:rPr lang="en-IN" dirty="0" smtClean="0"/>
                        <a:t>98.5</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bl>
          </a:graphicData>
        </a:graphic>
      </p:graphicFrame>
    </p:spTree>
    <p:extLst>
      <p:ext uri="{BB962C8B-B14F-4D97-AF65-F5344CB8AC3E}">
        <p14:creationId xmlns:p14="http://schemas.microsoft.com/office/powerpoint/2010/main" val="36218009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CHI2 feature selection algorithm and 16 attributes from the chosen dataset with a 67:33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97249420"/>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98.5</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100</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97</a:t>
                      </a:r>
                      <a:endParaRPr lang="en-IN" dirty="0"/>
                    </a:p>
                  </a:txBody>
                  <a:tcPr/>
                </a:tc>
                <a:tc>
                  <a:txBody>
                    <a:bodyPr/>
                    <a:lstStyle/>
                    <a:p>
                      <a:pPr algn="ctr"/>
                      <a:r>
                        <a:rPr lang="en-IN" dirty="0" smtClean="0"/>
                        <a:t>93.9</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86.6</a:t>
                      </a:r>
                      <a:endParaRPr lang="en-IN" dirty="0"/>
                    </a:p>
                  </a:txBody>
                  <a:tcPr/>
                </a:tc>
                <a:tc>
                  <a:txBody>
                    <a:bodyPr/>
                    <a:lstStyle/>
                    <a:p>
                      <a:pPr algn="ctr"/>
                      <a:r>
                        <a:rPr lang="en-IN" dirty="0" smtClean="0"/>
                        <a:t>82.6</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bl>
          </a:graphicData>
        </a:graphic>
      </p:graphicFrame>
    </p:spTree>
    <p:extLst>
      <p:ext uri="{BB962C8B-B14F-4D97-AF65-F5344CB8AC3E}">
        <p14:creationId xmlns:p14="http://schemas.microsoft.com/office/powerpoint/2010/main" val="58683531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CHI2 feature selection algorithm and 14 attributes from the chosen dataset with a 67:33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079511462"/>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100</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97</a:t>
                      </a:r>
                      <a:endParaRPr lang="en-IN" dirty="0"/>
                    </a:p>
                  </a:txBody>
                  <a:tcPr/>
                </a:tc>
                <a:tc>
                  <a:txBody>
                    <a:bodyPr/>
                    <a:lstStyle/>
                    <a:p>
                      <a:pPr algn="ctr"/>
                      <a:r>
                        <a:rPr lang="en-IN" dirty="0" smtClean="0"/>
                        <a:t>93.9</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87.7</a:t>
                      </a:r>
                      <a:endParaRPr lang="en-IN" dirty="0"/>
                    </a:p>
                  </a:txBody>
                  <a:tcPr/>
                </a:tc>
                <a:tc>
                  <a:txBody>
                    <a:bodyPr/>
                    <a:lstStyle/>
                    <a:p>
                      <a:pPr algn="ctr"/>
                      <a:r>
                        <a:rPr lang="en-IN" dirty="0" smtClean="0"/>
                        <a:t>83.3</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98.5</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97.7</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98.5</a:t>
                      </a:r>
                      <a:endParaRPr lang="en-IN" dirty="0"/>
                    </a:p>
                  </a:txBody>
                  <a:tcPr/>
                </a:tc>
              </a:tr>
            </a:tbl>
          </a:graphicData>
        </a:graphic>
      </p:graphicFrame>
    </p:spTree>
    <p:extLst>
      <p:ext uri="{BB962C8B-B14F-4D97-AF65-F5344CB8AC3E}">
        <p14:creationId xmlns:p14="http://schemas.microsoft.com/office/powerpoint/2010/main" val="30691080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668" y="0"/>
            <a:ext cx="3332672" cy="646052"/>
          </a:xfrm>
        </p:spPr>
        <p:txBody>
          <a:bodyPr>
            <a:normAutofit/>
          </a:bodyPr>
          <a:lstStyle/>
          <a:p>
            <a:r>
              <a:rPr lang="en-IN" sz="4000" b="1" u="sng" dirty="0" smtClean="0">
                <a:latin typeface="+mn-lt"/>
              </a:rPr>
              <a:t>Conclusion:</a:t>
            </a:r>
            <a:endParaRPr lang="en-IN" sz="4000" b="1" u="sng" dirty="0">
              <a:latin typeface="+mn-lt"/>
            </a:endParaRPr>
          </a:p>
        </p:txBody>
      </p:sp>
      <p:sp>
        <p:nvSpPr>
          <p:cNvPr id="4" name="TextBox 3"/>
          <p:cNvSpPr txBox="1"/>
          <p:nvPr/>
        </p:nvSpPr>
        <p:spPr>
          <a:xfrm>
            <a:off x="399010" y="798022"/>
            <a:ext cx="11315661" cy="683264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t>We </a:t>
            </a:r>
            <a:r>
              <a:rPr lang="en-US" sz="2400" dirty="0"/>
              <a:t>had done analysis of our model by using 3 different training testing ratios and with </a:t>
            </a:r>
            <a:r>
              <a:rPr lang="en-US" sz="2400" dirty="0" smtClean="0"/>
              <a:t>4 </a:t>
            </a:r>
            <a:r>
              <a:rPr lang="en-US" sz="2400" dirty="0"/>
              <a:t>different algorithms. By comparing different ratios we got better accuracy for 70:30 ratio.</a:t>
            </a:r>
          </a:p>
          <a:p>
            <a:pPr marL="285750" indent="-285750" algn="just">
              <a:buFont typeface="Arial" panose="020B0604020202020204" pitchFamily="34" charset="0"/>
              <a:buChar char="•"/>
            </a:pPr>
            <a:r>
              <a:rPr lang="en-US" sz="2400" dirty="0"/>
              <a:t>We got better accuracy for </a:t>
            </a:r>
            <a:r>
              <a:rPr lang="en-US" sz="2400" dirty="0" smtClean="0"/>
              <a:t>Neural Networks </a:t>
            </a:r>
            <a:r>
              <a:rPr lang="en-US" sz="2400" dirty="0"/>
              <a:t>algorithm compared to </a:t>
            </a:r>
            <a:r>
              <a:rPr lang="en-US" sz="2400" dirty="0" smtClean="0"/>
              <a:t>KNN, Decision Tree, and Support Vector Machine</a:t>
            </a:r>
            <a:r>
              <a:rPr lang="en-US" sz="2400" dirty="0"/>
              <a:t> algorithms</a:t>
            </a:r>
            <a:r>
              <a:rPr lang="en-US" sz="2400" dirty="0" smtClean="0"/>
              <a:t>.</a:t>
            </a:r>
          </a:p>
          <a:p>
            <a:pPr marL="285750" indent="-285750" algn="just">
              <a:buFont typeface="Arial" panose="020B0604020202020204" pitchFamily="34" charset="0"/>
              <a:buChar char="•"/>
            </a:pPr>
            <a:r>
              <a:rPr lang="en-US" sz="2400" dirty="0" smtClean="0"/>
              <a:t>3 feature selection algorithms such as CHI2, MRMR, and ANOVA are used to decrease the number of features and they are analyzed using the 4 algorithms with 3 different training testing ratios.</a:t>
            </a:r>
          </a:p>
          <a:p>
            <a:pPr marL="285750" indent="-285750" algn="just">
              <a:buFont typeface="Arial" panose="020B0604020202020204" pitchFamily="34" charset="0"/>
              <a:buChar char="•"/>
            </a:pPr>
            <a:r>
              <a:rPr lang="en-US" sz="2400" dirty="0" err="1" smtClean="0"/>
              <a:t>Upto</a:t>
            </a:r>
            <a:r>
              <a:rPr lang="en-US" sz="2400" dirty="0" smtClean="0"/>
              <a:t> 18 features, the accuracy for the models is similar while using CHI2 feature selection algorithm.</a:t>
            </a:r>
          </a:p>
          <a:p>
            <a:pPr marL="285750" indent="-285750" algn="just">
              <a:buFont typeface="Arial" panose="020B0604020202020204" pitchFamily="34" charset="0"/>
              <a:buChar char="•"/>
            </a:pPr>
            <a:r>
              <a:rPr lang="en-US" sz="2400" dirty="0" err="1"/>
              <a:t>Upto</a:t>
            </a:r>
            <a:r>
              <a:rPr lang="en-US" sz="2400" dirty="0"/>
              <a:t> </a:t>
            </a:r>
            <a:r>
              <a:rPr lang="en-US" sz="2400" dirty="0" smtClean="0"/>
              <a:t>16 </a:t>
            </a:r>
            <a:r>
              <a:rPr lang="en-US" sz="2400" dirty="0"/>
              <a:t>features, the accuracy for the models is similar while using </a:t>
            </a:r>
            <a:r>
              <a:rPr lang="en-US" sz="2400" dirty="0" smtClean="0"/>
              <a:t>MRMR </a:t>
            </a:r>
            <a:r>
              <a:rPr lang="en-US" sz="2400" dirty="0"/>
              <a:t>feature selection algorithm.</a:t>
            </a:r>
          </a:p>
          <a:p>
            <a:pPr marL="285750" indent="-285750" algn="just">
              <a:buFont typeface="Arial" panose="020B0604020202020204" pitchFamily="34" charset="0"/>
              <a:buChar char="•"/>
            </a:pPr>
            <a:r>
              <a:rPr lang="en-US" sz="2400" dirty="0" err="1"/>
              <a:t>Upto</a:t>
            </a:r>
            <a:r>
              <a:rPr lang="en-US" sz="2400" dirty="0"/>
              <a:t> </a:t>
            </a:r>
            <a:r>
              <a:rPr lang="en-US" sz="2400" dirty="0" smtClean="0"/>
              <a:t>22 </a:t>
            </a:r>
            <a:r>
              <a:rPr lang="en-US" sz="2400" dirty="0"/>
              <a:t>features, the accuracy for the models is similar while using </a:t>
            </a:r>
            <a:r>
              <a:rPr lang="en-US" sz="2400" dirty="0" smtClean="0"/>
              <a:t>ANOVA </a:t>
            </a:r>
            <a:r>
              <a:rPr lang="en-US" sz="2400" dirty="0"/>
              <a:t>feature selection algorithm.</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13082891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847" y="0"/>
            <a:ext cx="8717280" cy="707886"/>
          </a:xfrm>
          <a:prstGeom prst="rect">
            <a:avLst/>
          </a:prstGeom>
          <a:noFill/>
        </p:spPr>
        <p:txBody>
          <a:bodyPr wrap="square" rtlCol="0">
            <a:spAutoFit/>
          </a:bodyPr>
          <a:lstStyle/>
          <a:p>
            <a:r>
              <a:rPr lang="en-IN" sz="4000" b="1" u="sng" dirty="0" smtClean="0"/>
              <a:t>Limitations:</a:t>
            </a:r>
            <a:endParaRPr lang="en-IN" sz="4000" b="1" u="sng" dirty="0"/>
          </a:p>
        </p:txBody>
      </p:sp>
      <p:sp>
        <p:nvSpPr>
          <p:cNvPr id="3" name="TextBox 2"/>
          <p:cNvSpPr txBox="1"/>
          <p:nvPr/>
        </p:nvSpPr>
        <p:spPr>
          <a:xfrm>
            <a:off x="269615" y="656052"/>
            <a:ext cx="7845829" cy="1107996"/>
          </a:xfrm>
          <a:prstGeom prst="rect">
            <a:avLst/>
          </a:prstGeom>
          <a:noFill/>
        </p:spPr>
        <p:txBody>
          <a:bodyPr wrap="square" rtlCol="0">
            <a:spAutoFit/>
          </a:bodyPr>
          <a:lstStyle/>
          <a:p>
            <a:pPr marL="285750" indent="-285750">
              <a:buFont typeface="Arial" panose="020B0604020202020204" pitchFamily="34" charset="0"/>
              <a:buChar char="•"/>
            </a:pPr>
            <a:r>
              <a:rPr lang="en-US" sz="2400" dirty="0"/>
              <a:t>Data quality and availability</a:t>
            </a:r>
          </a:p>
          <a:p>
            <a:pPr marL="285750" indent="-285750">
              <a:buFont typeface="Arial" panose="020B0604020202020204" pitchFamily="34" charset="0"/>
              <a:buChar char="•"/>
            </a:pPr>
            <a:r>
              <a:rPr lang="en-IN" sz="2400" dirty="0"/>
              <a:t>Generalization to diverse populations</a:t>
            </a:r>
          </a:p>
          <a:p>
            <a:endParaRPr lang="en-IN" dirty="0"/>
          </a:p>
        </p:txBody>
      </p:sp>
      <p:sp>
        <p:nvSpPr>
          <p:cNvPr id="4" name="Subtitle 2"/>
          <p:cNvSpPr txBox="1">
            <a:spLocks/>
          </p:cNvSpPr>
          <p:nvPr/>
        </p:nvSpPr>
        <p:spPr>
          <a:xfrm>
            <a:off x="77847" y="1835324"/>
            <a:ext cx="3531079" cy="7111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4000" b="1" u="sng" dirty="0" smtClean="0"/>
              <a:t>Future Scope:</a:t>
            </a:r>
            <a:endParaRPr lang="en-IN" sz="4000" b="1" u="sng" dirty="0"/>
          </a:p>
        </p:txBody>
      </p:sp>
      <p:sp>
        <p:nvSpPr>
          <p:cNvPr id="5" name="Rectangle 4"/>
          <p:cNvSpPr/>
          <p:nvPr/>
        </p:nvSpPr>
        <p:spPr>
          <a:xfrm>
            <a:off x="269615" y="2551837"/>
            <a:ext cx="11091373" cy="1569660"/>
          </a:xfrm>
          <a:prstGeom prst="rect">
            <a:avLst/>
          </a:prstGeom>
        </p:spPr>
        <p:txBody>
          <a:bodyPr wrap="square">
            <a:spAutoFit/>
          </a:bodyPr>
          <a:lstStyle/>
          <a:p>
            <a:pPr marL="285750" indent="-285750" algn="just">
              <a:buFont typeface="Arial" panose="020B0604020202020204" pitchFamily="34" charset="0"/>
              <a:buChar char="•"/>
            </a:pPr>
            <a:r>
              <a:rPr lang="en-US" sz="2400" dirty="0"/>
              <a:t>Future developments could focus on tailoring treatment plans for individuals based on their unique health profiles. Machine learning models can be enhanced to provide personalized recommendations for managing chronic kidney disease, considering genetic, lifestyle, and environmental factors.</a:t>
            </a:r>
            <a:endParaRPr lang="en-IN" sz="2400" dirty="0"/>
          </a:p>
        </p:txBody>
      </p:sp>
    </p:spTree>
    <p:extLst>
      <p:ext uri="{BB962C8B-B14F-4D97-AF65-F5344CB8AC3E}">
        <p14:creationId xmlns:p14="http://schemas.microsoft.com/office/powerpoint/2010/main" val="193721337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IN" u="sng" dirty="0">
                <a:latin typeface="+mn-lt"/>
              </a:rPr>
              <a:t>REFERENCES:</a:t>
            </a:r>
          </a:p>
        </p:txBody>
      </p:sp>
      <p:sp>
        <p:nvSpPr>
          <p:cNvPr id="3" name="Content Placeholder 2"/>
          <p:cNvSpPr>
            <a:spLocks noGrp="1"/>
          </p:cNvSpPr>
          <p:nvPr>
            <p:ph idx="1"/>
          </p:nvPr>
        </p:nvSpPr>
        <p:spPr>
          <a:xfrm>
            <a:off x="497840" y="1191021"/>
            <a:ext cx="11480800" cy="5554836"/>
          </a:xfrm>
        </p:spPr>
        <p:txBody>
          <a:bodyPr>
            <a:normAutofit lnSpcReduction="10000"/>
          </a:bodyPr>
          <a:lstStyle/>
          <a:p>
            <a:pPr algn="just"/>
            <a:r>
              <a:rPr lang="en-US" sz="2400" dirty="0"/>
              <a:t>K. R. </a:t>
            </a:r>
            <a:r>
              <a:rPr lang="en-US" sz="2400" dirty="0" err="1"/>
              <a:t>Anantha</a:t>
            </a:r>
            <a:r>
              <a:rPr lang="en-US" sz="2400" dirty="0"/>
              <a:t> </a:t>
            </a:r>
            <a:r>
              <a:rPr lang="en-US" sz="2400" dirty="0" err="1"/>
              <a:t>Padmanaban</a:t>
            </a:r>
            <a:r>
              <a:rPr lang="en-US" sz="2400" dirty="0"/>
              <a:t> and G. </a:t>
            </a:r>
            <a:r>
              <a:rPr lang="en-US" sz="2400" dirty="0" err="1"/>
              <a:t>Parthiban</a:t>
            </a:r>
            <a:r>
              <a:rPr lang="en-US" sz="2400" dirty="0"/>
              <a:t>, “Applying Machine Learning Techniques For Predicting The Risk Of Chronic Kidney Disease” Indian Journal of Science and Technology,</a:t>
            </a:r>
            <a:r>
              <a:rPr lang="nl-NL" sz="2400" dirty="0"/>
              <a:t> Vol 9(29), DOI: 10.17485/ijst/2016/v9i29/93880, August 2016 ISSN (Print) : 0974-6846 ISSN (Online) : 0974-5645.</a:t>
            </a:r>
            <a:endParaRPr lang="en-US" sz="2400" dirty="0"/>
          </a:p>
          <a:p>
            <a:pPr algn="just"/>
            <a:r>
              <a:rPr lang="en-IN" sz="2400" dirty="0" err="1"/>
              <a:t>Dibaba</a:t>
            </a:r>
            <a:r>
              <a:rPr lang="en-IN" sz="2400" dirty="0"/>
              <a:t> </a:t>
            </a:r>
            <a:r>
              <a:rPr lang="en-IN" sz="2400" dirty="0" err="1"/>
              <a:t>Adeba</a:t>
            </a:r>
            <a:r>
              <a:rPr lang="en-IN" sz="2400" dirty="0"/>
              <a:t> </a:t>
            </a:r>
            <a:r>
              <a:rPr lang="en-IN" sz="2400" dirty="0" err="1"/>
              <a:t>Debal</a:t>
            </a:r>
            <a:r>
              <a:rPr lang="en-IN" sz="2400" dirty="0"/>
              <a:t> and </a:t>
            </a:r>
            <a:r>
              <a:rPr lang="en-IN" sz="2400" dirty="0" err="1"/>
              <a:t>Tilahun</a:t>
            </a:r>
            <a:r>
              <a:rPr lang="en-IN" sz="2400" dirty="0"/>
              <a:t> </a:t>
            </a:r>
            <a:r>
              <a:rPr lang="en-IN" sz="2400" dirty="0" err="1"/>
              <a:t>Melak</a:t>
            </a:r>
            <a:r>
              <a:rPr lang="en-IN" sz="2400" dirty="0"/>
              <a:t> </a:t>
            </a:r>
            <a:r>
              <a:rPr lang="en-IN" sz="2400" dirty="0" err="1"/>
              <a:t>Sitote</a:t>
            </a:r>
            <a:r>
              <a:rPr lang="en-IN" sz="2400" dirty="0"/>
              <a:t>, “</a:t>
            </a:r>
            <a:r>
              <a:rPr lang="en-US" sz="2400" dirty="0"/>
              <a:t>Chronic Kidney Disease Prediction Using Machine Learning Techniques” , </a:t>
            </a:r>
            <a:r>
              <a:rPr lang="en-US" sz="2400" dirty="0" err="1"/>
              <a:t>Debal</a:t>
            </a:r>
            <a:r>
              <a:rPr lang="en-US" sz="2400" dirty="0"/>
              <a:t> and </a:t>
            </a:r>
            <a:r>
              <a:rPr lang="en-US" sz="2400" dirty="0" err="1"/>
              <a:t>Sitote</a:t>
            </a:r>
            <a:r>
              <a:rPr lang="en-US" sz="2400" dirty="0"/>
              <a:t> Journal of Big Data-Springer,</a:t>
            </a:r>
            <a:r>
              <a:rPr lang="en-US" sz="1600" dirty="0"/>
              <a:t> </a:t>
            </a:r>
            <a:r>
              <a:rPr lang="en-US" sz="2400" dirty="0" err="1"/>
              <a:t>Debal</a:t>
            </a:r>
            <a:r>
              <a:rPr lang="en-US" sz="2400" dirty="0"/>
              <a:t> and </a:t>
            </a:r>
            <a:r>
              <a:rPr lang="en-US" sz="2400" dirty="0" err="1"/>
              <a:t>Sitote</a:t>
            </a:r>
            <a:r>
              <a:rPr lang="en-US" sz="2400" dirty="0"/>
              <a:t> Journal of Big Data https://doi.org/10.1186/s40537-022-00657-5.</a:t>
            </a:r>
            <a:endParaRPr lang="en-IN" sz="2400" dirty="0"/>
          </a:p>
          <a:p>
            <a:pPr algn="just"/>
            <a:r>
              <a:rPr lang="en-US" sz="2400" dirty="0" err="1"/>
              <a:t>Sathiya</a:t>
            </a:r>
            <a:r>
              <a:rPr lang="en-US" sz="2400" dirty="0"/>
              <a:t> </a:t>
            </a:r>
            <a:r>
              <a:rPr lang="en-US" sz="2400" dirty="0" err="1"/>
              <a:t>Priya</a:t>
            </a:r>
            <a:r>
              <a:rPr lang="en-US" sz="2400" dirty="0"/>
              <a:t> S and Suresh Kumar M, “Chronic Kidney Disease Prediction Using Machine Learning”, International Journal of Computer Science and Information Security (IJCSIS),</a:t>
            </a:r>
            <a:r>
              <a:rPr lang="en-IN" sz="1600" dirty="0"/>
              <a:t> </a:t>
            </a:r>
            <a:r>
              <a:rPr lang="en-IN" sz="2400" dirty="0"/>
              <a:t>Vol. 16, No. 4, April 2018.</a:t>
            </a:r>
            <a:endParaRPr lang="en-US" sz="2400" dirty="0"/>
          </a:p>
          <a:p>
            <a:pPr algn="just"/>
            <a:r>
              <a:rPr lang="en-IN" sz="2400" dirty="0" err="1"/>
              <a:t>Dr.</a:t>
            </a:r>
            <a:r>
              <a:rPr lang="en-IN" sz="2400" dirty="0"/>
              <a:t> </a:t>
            </a:r>
            <a:r>
              <a:rPr lang="en-IN" sz="2400" dirty="0" err="1"/>
              <a:t>Vijayaprabakaran.K</a:t>
            </a:r>
            <a:r>
              <a:rPr lang="en-IN" sz="2400" dirty="0"/>
              <a:t>, </a:t>
            </a:r>
            <a:r>
              <a:rPr lang="en-IN" sz="2400" dirty="0" err="1"/>
              <a:t>Pratheek</a:t>
            </a:r>
            <a:r>
              <a:rPr lang="en-IN" sz="2400" dirty="0"/>
              <a:t> </a:t>
            </a:r>
            <a:r>
              <a:rPr lang="en-IN" sz="2400" dirty="0" err="1"/>
              <a:t>Reddy.P</a:t>
            </a:r>
            <a:r>
              <a:rPr lang="en-IN" sz="2400" dirty="0"/>
              <a:t>, </a:t>
            </a:r>
            <a:r>
              <a:rPr lang="en-IN" sz="2400" dirty="0" err="1"/>
              <a:t>Puthin</a:t>
            </a:r>
            <a:r>
              <a:rPr lang="en-IN" sz="2400" dirty="0"/>
              <a:t> Kumar </a:t>
            </a:r>
            <a:r>
              <a:rPr lang="en-IN" sz="2400" dirty="0" err="1"/>
              <a:t>Reddy.T</a:t>
            </a:r>
            <a:r>
              <a:rPr lang="en-IN" sz="2400" dirty="0"/>
              <a:t>, </a:t>
            </a:r>
            <a:r>
              <a:rPr lang="en-IN" sz="2400" dirty="0" err="1"/>
              <a:t>Munnaf.K</a:t>
            </a:r>
            <a:r>
              <a:rPr lang="en-IN" sz="2400" dirty="0"/>
              <a:t>, </a:t>
            </a:r>
            <a:r>
              <a:rPr lang="en-IN" sz="2400" dirty="0" err="1"/>
              <a:t>Reddi</a:t>
            </a:r>
            <a:r>
              <a:rPr lang="en-IN" sz="2400" dirty="0"/>
              <a:t> </a:t>
            </a:r>
            <a:r>
              <a:rPr lang="en-IN" sz="2400" dirty="0" err="1"/>
              <a:t>Prasad.G</a:t>
            </a:r>
            <a:r>
              <a:rPr lang="en-IN" sz="2400" dirty="0"/>
              <a:t>, “</a:t>
            </a:r>
            <a:r>
              <a:rPr lang="en-US" sz="2400" dirty="0"/>
              <a:t>Chronic Kidney Disease Diagnosis Using Machine Learning”, International Research Journal of Engineering and Technology (IRJET),</a:t>
            </a:r>
            <a:r>
              <a:rPr lang="en-IN" sz="1600" dirty="0"/>
              <a:t> </a:t>
            </a:r>
            <a:r>
              <a:rPr lang="en-IN" sz="2400" dirty="0"/>
              <a:t>Volume: 08,Issue: 06 | June 2021,e-ISSN: 2395-0056,p-ISSN: 2395-0072.</a:t>
            </a:r>
            <a:endParaRPr lang="en-US" sz="2400" dirty="0"/>
          </a:p>
          <a:p>
            <a:pPr algn="just"/>
            <a:r>
              <a:rPr lang="it-IT" sz="2400" dirty="0"/>
              <a:t>Virginia A. Dines &amp; Vesna D. Garovic, </a:t>
            </a:r>
            <a:r>
              <a:rPr lang="en-US" sz="2400" dirty="0"/>
              <a:t>“Menopause and chronic kidney disease”, </a:t>
            </a:r>
            <a:r>
              <a:rPr lang="en-IN" sz="2400" u="sng" dirty="0">
                <a:solidFill>
                  <a:schemeClr val="accent1">
                    <a:lumMod val="75000"/>
                  </a:schemeClr>
                </a:solidFill>
              </a:rPr>
              <a:t>https://doi.org/10.1038/s41581-023-00717-w</a:t>
            </a:r>
            <a:r>
              <a:rPr lang="en-IN" sz="2400" dirty="0">
                <a:solidFill>
                  <a:schemeClr val="accent1">
                    <a:lumMod val="75000"/>
                  </a:schemeClr>
                </a:solidFill>
              </a:rPr>
              <a:t>.</a:t>
            </a:r>
            <a:endParaRPr lang="en-US" sz="2400" u="sng" dirty="0">
              <a:solidFill>
                <a:schemeClr val="accent1">
                  <a:lumMod val="75000"/>
                </a:schemeClr>
              </a:solidFill>
            </a:endParaRPr>
          </a:p>
          <a:p>
            <a:endParaRPr lang="en-US" sz="2400" dirty="0"/>
          </a:p>
          <a:p>
            <a:endParaRPr lang="en-IN" dirty="0"/>
          </a:p>
        </p:txBody>
      </p:sp>
      <p:sp>
        <p:nvSpPr>
          <p:cNvPr id="4" name="TextBox 3"/>
          <p:cNvSpPr txBox="1"/>
          <p:nvPr/>
        </p:nvSpPr>
        <p:spPr>
          <a:xfrm>
            <a:off x="11844068" y="6488668"/>
            <a:ext cx="465827" cy="369332"/>
          </a:xfrm>
          <a:prstGeom prst="rect">
            <a:avLst/>
          </a:prstGeom>
          <a:noFill/>
        </p:spPr>
        <p:txBody>
          <a:bodyPr wrap="square" rtlCol="0">
            <a:spAutoFit/>
          </a:bodyPr>
          <a:lstStyle/>
          <a:p>
            <a:r>
              <a:rPr lang="en-IN" dirty="0">
                <a:solidFill>
                  <a:schemeClr val="bg1">
                    <a:lumMod val="50000"/>
                  </a:schemeClr>
                </a:solidFill>
              </a:rPr>
              <a:t>15</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3754"/>
            <a:ext cx="10515600" cy="672565"/>
          </a:xfrm>
        </p:spPr>
        <p:txBody>
          <a:bodyPr>
            <a:noAutofit/>
          </a:bodyPr>
          <a:lstStyle/>
          <a:p>
            <a:r>
              <a:rPr lang="en-IN" u="sng" dirty="0">
                <a:latin typeface="+mn-lt"/>
              </a:rPr>
              <a:t>REFERENCES:</a:t>
            </a:r>
          </a:p>
        </p:txBody>
      </p:sp>
      <p:sp>
        <p:nvSpPr>
          <p:cNvPr id="3" name="Content Placeholder 2"/>
          <p:cNvSpPr>
            <a:spLocks noGrp="1"/>
          </p:cNvSpPr>
          <p:nvPr>
            <p:ph idx="1"/>
          </p:nvPr>
        </p:nvSpPr>
        <p:spPr>
          <a:xfrm>
            <a:off x="528320" y="1229360"/>
            <a:ext cx="11470640" cy="5445760"/>
          </a:xfrm>
        </p:spPr>
        <p:txBody>
          <a:bodyPr>
            <a:normAutofit fontScale="92500"/>
          </a:bodyPr>
          <a:lstStyle/>
          <a:p>
            <a:pPr algn="just"/>
            <a:r>
              <a:rPr lang="en-IN" sz="2400" dirty="0" err="1"/>
              <a:t>Siddheshwar</a:t>
            </a:r>
            <a:r>
              <a:rPr lang="en-IN" sz="2400" dirty="0"/>
              <a:t> </a:t>
            </a:r>
            <a:r>
              <a:rPr lang="en-IN" sz="2400" dirty="0" err="1"/>
              <a:t>Tekale</a:t>
            </a:r>
            <a:r>
              <a:rPr lang="en-IN" sz="2400" dirty="0"/>
              <a:t>, </a:t>
            </a:r>
            <a:r>
              <a:rPr lang="en-IN" sz="2400" dirty="0" err="1"/>
              <a:t>Pranjal</a:t>
            </a:r>
            <a:r>
              <a:rPr lang="en-IN" sz="2400" dirty="0"/>
              <a:t> </a:t>
            </a:r>
            <a:r>
              <a:rPr lang="en-IN" sz="2400" dirty="0" err="1"/>
              <a:t>Shingavi</a:t>
            </a:r>
            <a:r>
              <a:rPr lang="en-IN" sz="2400" dirty="0"/>
              <a:t>, “</a:t>
            </a:r>
            <a:r>
              <a:rPr lang="en-US" sz="2400" dirty="0"/>
              <a:t>Prediction of Chronic Kidney Disease Using Machine Learning Algorithm”, </a:t>
            </a:r>
            <a:r>
              <a:rPr lang="en-US" sz="2400" dirty="0" smtClean="0"/>
              <a:t>International </a:t>
            </a:r>
            <a:r>
              <a:rPr lang="en-US" sz="2400" dirty="0"/>
              <a:t>Journal of Advanced Research in Computer and Communication Engineering (IJARCCE),</a:t>
            </a:r>
            <a:r>
              <a:rPr lang="en-IN" sz="2400" dirty="0"/>
              <a:t> </a:t>
            </a:r>
            <a:r>
              <a:rPr lang="en-IN" sz="2400" dirty="0" smtClean="0"/>
              <a:t>Vol. 7, Issue 10, October 2018,                                               DOI</a:t>
            </a:r>
            <a:r>
              <a:rPr lang="en-IN" sz="2400" dirty="0"/>
              <a:t>: 10.17148/IJARCCE.2018.71021.</a:t>
            </a:r>
            <a:endParaRPr lang="en-US" sz="2400" dirty="0"/>
          </a:p>
          <a:p>
            <a:pPr algn="just"/>
            <a:r>
              <a:rPr lang="en-IN" sz="2400" dirty="0" err="1"/>
              <a:t>Gazi</a:t>
            </a:r>
            <a:r>
              <a:rPr lang="en-IN" sz="2400" dirty="0"/>
              <a:t> Mohammed </a:t>
            </a:r>
            <a:r>
              <a:rPr lang="en-IN" sz="2400" dirty="0" err="1"/>
              <a:t>Ifraz</a:t>
            </a:r>
            <a:r>
              <a:rPr lang="en-IN" sz="2400" dirty="0"/>
              <a:t>, Muhammad </a:t>
            </a:r>
            <a:r>
              <a:rPr lang="en-IN" sz="2400" dirty="0" err="1"/>
              <a:t>Hasnath</a:t>
            </a:r>
            <a:r>
              <a:rPr lang="en-IN" sz="2400" dirty="0"/>
              <a:t> Rashid, “</a:t>
            </a:r>
            <a:r>
              <a:rPr lang="en-US" sz="2400" dirty="0"/>
              <a:t>Comparative Analysis for Prediction of Kidney Disease Using Intelligent Machine Learning Methods”, </a:t>
            </a:r>
            <a:r>
              <a:rPr lang="en-US" sz="2400" dirty="0" err="1"/>
              <a:t>Hindawi</a:t>
            </a:r>
            <a:r>
              <a:rPr lang="en-US" sz="2400" dirty="0"/>
              <a:t>, Computational and Mathematical Methods in Medicine,</a:t>
            </a:r>
            <a:r>
              <a:rPr lang="fr-FR" sz="2400" dirty="0"/>
              <a:t> Volume 2021, Article ID 6141470, 10 pages, https://doi.org/10.1155/2021/6141470.</a:t>
            </a:r>
            <a:endParaRPr lang="en-US" sz="2400" dirty="0"/>
          </a:p>
          <a:p>
            <a:pPr algn="just"/>
            <a:r>
              <a:rPr lang="en-US" sz="2400" dirty="0"/>
              <a:t>Asif </a:t>
            </a:r>
            <a:r>
              <a:rPr lang="en-US" sz="2400" dirty="0" err="1"/>
              <a:t>Salekin</a:t>
            </a:r>
            <a:r>
              <a:rPr lang="en-US" sz="2400" dirty="0"/>
              <a:t>, John S</a:t>
            </a:r>
            <a:r>
              <a:rPr lang="en-IN" sz="2400" dirty="0" err="1"/>
              <a:t>tankovic</a:t>
            </a:r>
            <a:r>
              <a:rPr lang="en-IN" sz="2400" dirty="0"/>
              <a:t>, “</a:t>
            </a:r>
            <a:r>
              <a:rPr lang="en-US" sz="2400" dirty="0"/>
              <a:t>Detection of Chronic Kidney Disease and Selecting Important Predictive Attributes”, International Conference on Healthcare Informatics (IEEE)</a:t>
            </a:r>
            <a:r>
              <a:rPr lang="en-US" sz="2000" dirty="0"/>
              <a:t>,</a:t>
            </a:r>
            <a:r>
              <a:rPr lang="fr-FR" sz="1400" dirty="0"/>
              <a:t> </a:t>
            </a:r>
            <a:r>
              <a:rPr lang="fr-FR" sz="2400" dirty="0" err="1"/>
              <a:t>October</a:t>
            </a:r>
            <a:r>
              <a:rPr lang="fr-FR" sz="2400" dirty="0"/>
              <a:t> 2016, DOI: 10.1109/ICHI.2016.36.</a:t>
            </a:r>
            <a:endParaRPr lang="en-US" sz="2400" dirty="0"/>
          </a:p>
          <a:p>
            <a:pPr algn="just"/>
            <a:r>
              <a:rPr lang="en-IN" sz="2400" dirty="0" err="1"/>
              <a:t>Anant</a:t>
            </a:r>
            <a:r>
              <a:rPr lang="en-IN" sz="2400" dirty="0"/>
              <a:t> Agrawal, </a:t>
            </a:r>
            <a:r>
              <a:rPr lang="en-IN" sz="2400" dirty="0" err="1"/>
              <a:t>Harshit</a:t>
            </a:r>
            <a:r>
              <a:rPr lang="en-IN" sz="2400" dirty="0"/>
              <a:t> Agrawal, “</a:t>
            </a:r>
            <a:r>
              <a:rPr lang="en-US" sz="2400" dirty="0"/>
              <a:t>Disease Prediction Using Machine Learning”, International Conference on Internet of Things and Connected Technologies (</a:t>
            </a:r>
            <a:r>
              <a:rPr lang="en-US" sz="2400" dirty="0" err="1"/>
              <a:t>ICIoTCT</a:t>
            </a:r>
            <a:r>
              <a:rPr lang="en-US" sz="2400" dirty="0"/>
              <a:t>),2018,</a:t>
            </a:r>
            <a:r>
              <a:rPr lang="en-IN" sz="1400" dirty="0"/>
              <a:t> </a:t>
            </a:r>
            <a:r>
              <a:rPr lang="en-IN" sz="2400" dirty="0"/>
              <a:t>ISSN: 1556-5068, </a:t>
            </a:r>
            <a:r>
              <a:rPr lang="en-IN" sz="2400" dirty="0">
                <a:hlinkClick r:id="rId2"/>
              </a:rPr>
              <a:t>HTTPS://WWW.SSRN.COM/LINK/3RD-ICIOTCT-2018.HTML</a:t>
            </a:r>
            <a:r>
              <a:rPr lang="en-IN" sz="2400" dirty="0"/>
              <a:t>.</a:t>
            </a:r>
          </a:p>
          <a:p>
            <a:pPr algn="just"/>
            <a:r>
              <a:rPr lang="en-IN" sz="2400" dirty="0" err="1"/>
              <a:t>Saurabh</a:t>
            </a:r>
            <a:r>
              <a:rPr lang="en-IN" sz="2400" dirty="0"/>
              <a:t> Pal, “</a:t>
            </a:r>
            <a:r>
              <a:rPr lang="en-US" sz="2400" dirty="0"/>
              <a:t>Chronic Kidney Disease Prediction Using Machine Learning Techniques”,</a:t>
            </a:r>
            <a:r>
              <a:rPr lang="en-IN" sz="2400" dirty="0"/>
              <a:t> </a:t>
            </a:r>
            <a:r>
              <a:rPr lang="en-IN" sz="2400" u="sng" dirty="0">
                <a:solidFill>
                  <a:schemeClr val="accent1">
                    <a:lumMod val="75000"/>
                  </a:schemeClr>
                </a:solidFill>
                <a:hlinkClick r:id="rId3"/>
              </a:rPr>
              <a:t>https://doi.org/10.1007/s44174-022-00027-y</a:t>
            </a:r>
            <a:r>
              <a:rPr lang="en-IN" sz="2400" dirty="0"/>
              <a:t>.</a:t>
            </a:r>
          </a:p>
          <a:p>
            <a:endParaRPr lang="en-IN" sz="2400" dirty="0"/>
          </a:p>
        </p:txBody>
      </p:sp>
      <p:sp>
        <p:nvSpPr>
          <p:cNvPr id="6" name="TextBox 5"/>
          <p:cNvSpPr txBox="1"/>
          <p:nvPr/>
        </p:nvSpPr>
        <p:spPr>
          <a:xfrm>
            <a:off x="11844068" y="6488668"/>
            <a:ext cx="465827" cy="369332"/>
          </a:xfrm>
          <a:prstGeom prst="rect">
            <a:avLst/>
          </a:prstGeom>
          <a:noFill/>
        </p:spPr>
        <p:txBody>
          <a:bodyPr wrap="square" rtlCol="0">
            <a:spAutoFit/>
          </a:bodyPr>
          <a:lstStyle/>
          <a:p>
            <a:r>
              <a:rPr lang="en-IN" dirty="0">
                <a:solidFill>
                  <a:schemeClr val="bg1">
                    <a:lumMod val="50000"/>
                  </a:schemeClr>
                </a:solidFill>
              </a:rPr>
              <a:t>16</a:t>
            </a:r>
          </a:p>
        </p:txBody>
      </p:sp>
    </p:spTree>
    <p:extLst>
      <p:ext uri="{BB962C8B-B14F-4D97-AF65-F5344CB8AC3E}">
        <p14:creationId xmlns:p14="http://schemas.microsoft.com/office/powerpoint/2010/main" val="3816763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7C7A23-E2AD-453A-16B0-F7A7D1E141ED}"/>
              </a:ext>
            </a:extLst>
          </p:cNvPr>
          <p:cNvSpPr>
            <a:spLocks noGrp="1"/>
          </p:cNvSpPr>
          <p:nvPr>
            <p:ph type="title"/>
          </p:nvPr>
        </p:nvSpPr>
        <p:spPr>
          <a:xfrm>
            <a:off x="84221" y="68346"/>
            <a:ext cx="10583780" cy="765843"/>
          </a:xfrm>
        </p:spPr>
        <p:txBody>
          <a:bodyPr>
            <a:normAutofit fontScale="90000"/>
          </a:bodyPr>
          <a:lstStyle/>
          <a:p>
            <a:r>
              <a:rPr lang="en-IN" b="1" u="sng" dirty="0">
                <a:latin typeface="+mn-lt"/>
              </a:rPr>
              <a:t>PROJECT IMPLEMENTATION </a:t>
            </a:r>
            <a:r>
              <a:rPr lang="en-IN" b="1" u="sng" dirty="0" smtClean="0">
                <a:latin typeface="+mn-lt"/>
              </a:rPr>
              <a:t>DETAILS (Contd.,):</a:t>
            </a:r>
            <a:endParaRPr lang="en-IN" b="1" dirty="0"/>
          </a:p>
        </p:txBody>
      </p:sp>
      <p:sp>
        <p:nvSpPr>
          <p:cNvPr id="3" name="Content Placeholder 2">
            <a:extLst>
              <a:ext uri="{FF2B5EF4-FFF2-40B4-BE49-F238E27FC236}">
                <a16:creationId xmlns:a16="http://schemas.microsoft.com/office/drawing/2014/main" xmlns="" id="{BC3E6939-CD60-7C07-FADE-2F6648005EBC}"/>
              </a:ext>
            </a:extLst>
          </p:cNvPr>
          <p:cNvSpPr>
            <a:spLocks noGrp="1"/>
          </p:cNvSpPr>
          <p:nvPr>
            <p:ph idx="1"/>
          </p:nvPr>
        </p:nvSpPr>
        <p:spPr>
          <a:xfrm>
            <a:off x="196516" y="1063624"/>
            <a:ext cx="11462084" cy="5349876"/>
          </a:xfrm>
        </p:spPr>
        <p:txBody>
          <a:bodyPr>
            <a:normAutofit/>
          </a:bodyPr>
          <a:lstStyle/>
          <a:p>
            <a:pPr algn="just"/>
            <a:r>
              <a:rPr lang="en-US" sz="2800" b="1" dirty="0"/>
              <a:t>Training</a:t>
            </a:r>
            <a:r>
              <a:rPr lang="en-US" b="1" dirty="0"/>
              <a:t>: </a:t>
            </a:r>
            <a:r>
              <a:rPr lang="en-US" sz="2800" dirty="0"/>
              <a:t>Model training is the phase in the model development lifecycle where practitioners try to fit the best combination of weights and bias to a machine learning algorithm to minimize a loss function over the prediction range. 60%-80% of cleaned data is used to train the model.</a:t>
            </a:r>
          </a:p>
          <a:p>
            <a:pPr algn="just"/>
            <a:endParaRPr lang="en-US" sz="2800" b="1" dirty="0"/>
          </a:p>
          <a:p>
            <a:pPr algn="just"/>
            <a:r>
              <a:rPr lang="en-US" b="1" dirty="0"/>
              <a:t>Testing:</a:t>
            </a:r>
            <a:r>
              <a:rPr lang="en-US" sz="2800" dirty="0"/>
              <a:t> Model testing is referred to as the process where the performance of a fully trained model is evaluated on a testing set. 40%-20% of the remaining cleaned data is used to test the model </a:t>
            </a:r>
          </a:p>
          <a:p>
            <a:pPr algn="just"/>
            <a:endParaRPr lang="en-US" sz="2800" b="1" dirty="0"/>
          </a:p>
          <a:p>
            <a:pPr algn="just"/>
            <a:r>
              <a:rPr lang="en-US" sz="2800" b="1" dirty="0"/>
              <a:t>Inference</a:t>
            </a:r>
            <a:r>
              <a:rPr lang="en-US" sz="2800" dirty="0"/>
              <a:t>: After training the </a:t>
            </a:r>
            <a:r>
              <a:rPr lang="en-US" dirty="0" smtClean="0"/>
              <a:t>three</a:t>
            </a:r>
            <a:r>
              <a:rPr lang="en-US" sz="2800" dirty="0" smtClean="0"/>
              <a:t> </a:t>
            </a:r>
            <a:r>
              <a:rPr lang="en-US" sz="2800" dirty="0"/>
              <a:t>models we will be analyzing CKD for the inputs by combining the analysis of all </a:t>
            </a:r>
            <a:r>
              <a:rPr lang="en-US" dirty="0" smtClean="0"/>
              <a:t>three</a:t>
            </a:r>
            <a:r>
              <a:rPr lang="en-US" sz="2800" dirty="0" smtClean="0"/>
              <a:t> </a:t>
            </a:r>
            <a:r>
              <a:rPr lang="en-US" sz="2800" dirty="0"/>
              <a:t>models. This makes our overall analysis more robust and accurate. </a:t>
            </a:r>
          </a:p>
          <a:p>
            <a:endParaRPr lang="en-IN" dirty="0"/>
          </a:p>
        </p:txBody>
      </p:sp>
    </p:spTree>
    <p:extLst>
      <p:ext uri="{BB962C8B-B14F-4D97-AF65-F5344CB8AC3E}">
        <p14:creationId xmlns:p14="http://schemas.microsoft.com/office/powerpoint/2010/main" val="101672864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2880" y="1889759"/>
            <a:ext cx="9144000" cy="2138363"/>
          </a:xfrm>
        </p:spPr>
        <p:txBody>
          <a:bodyPr>
            <a:normAutofit/>
          </a:bodyPr>
          <a:lstStyle/>
          <a:p>
            <a:r>
              <a:rPr lang="en-US" sz="7200" dirty="0">
                <a:latin typeface="Californian FB" panose="0207040306080B030204" pitchFamily="18" charset="0"/>
              </a:rPr>
              <a:t>THANK YOU</a:t>
            </a:r>
            <a:endParaRPr lang="en-IN" sz="7200" dirty="0">
              <a:latin typeface="Californian FB" panose="0207040306080B030204" pitchFamily="18" charset="0"/>
            </a:endParaRPr>
          </a:p>
        </p:txBody>
      </p:sp>
    </p:spTree>
    <p:extLst>
      <p:ext uri="{BB962C8B-B14F-4D97-AF65-F5344CB8AC3E}">
        <p14:creationId xmlns:p14="http://schemas.microsoft.com/office/powerpoint/2010/main" val="3335063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1AA9A-A426-4CFD-307E-D0E3F324A642}"/>
              </a:ext>
            </a:extLst>
          </p:cNvPr>
          <p:cNvSpPr>
            <a:spLocks noGrp="1"/>
          </p:cNvSpPr>
          <p:nvPr>
            <p:ph type="title"/>
          </p:nvPr>
        </p:nvSpPr>
        <p:spPr>
          <a:xfrm>
            <a:off x="84220" y="108453"/>
            <a:ext cx="12107780" cy="1078664"/>
          </a:xfrm>
        </p:spPr>
        <p:txBody>
          <a:bodyPr>
            <a:normAutofit fontScale="90000"/>
          </a:bodyPr>
          <a:lstStyle/>
          <a:p>
            <a:r>
              <a:rPr lang="en-US" b="1" u="sng" dirty="0">
                <a:latin typeface="+mn-lt"/>
              </a:rPr>
              <a:t>Subsystems/Design/Mathematical Background of the project:</a:t>
            </a:r>
            <a:endParaRPr lang="en-IN" b="1" u="sng" dirty="0">
              <a:latin typeface="+mn-lt"/>
            </a:endParaRPr>
          </a:p>
        </p:txBody>
      </p:sp>
      <p:sp>
        <p:nvSpPr>
          <p:cNvPr id="3" name="Content Placeholder 2">
            <a:extLst>
              <a:ext uri="{FF2B5EF4-FFF2-40B4-BE49-F238E27FC236}">
                <a16:creationId xmlns:a16="http://schemas.microsoft.com/office/drawing/2014/main" xmlns="" id="{A553568A-4259-9744-1730-3A36BA5BE300}"/>
              </a:ext>
            </a:extLst>
          </p:cNvPr>
          <p:cNvSpPr>
            <a:spLocks noGrp="1"/>
          </p:cNvSpPr>
          <p:nvPr>
            <p:ph idx="1"/>
          </p:nvPr>
        </p:nvSpPr>
        <p:spPr>
          <a:xfrm>
            <a:off x="156410" y="1235908"/>
            <a:ext cx="11514890" cy="5513639"/>
          </a:xfrm>
        </p:spPr>
        <p:txBody>
          <a:bodyPr>
            <a:normAutofit lnSpcReduction="10000"/>
          </a:bodyPr>
          <a:lstStyle/>
          <a:p>
            <a:pPr algn="just"/>
            <a:r>
              <a:rPr lang="en-US" sz="2400" dirty="0"/>
              <a:t>Data Collection and Preprocessing: Basic statistics (mean, median, standard deviation), data normalization, and data cleaning techniques are used to prepare the dataset.</a:t>
            </a:r>
          </a:p>
          <a:p>
            <a:pPr marL="0" indent="0" algn="just">
              <a:buNone/>
            </a:pPr>
            <a:r>
              <a:rPr lang="en-US" sz="2400" dirty="0"/>
              <a:t>    Standardize features using </a:t>
            </a:r>
            <a:r>
              <a:rPr lang="en-US" sz="2400" dirty="0" smtClean="0"/>
              <a:t>   z-score normalization   :    z=x</a:t>
            </a:r>
            <a:r>
              <a:rPr lang="en-US" sz="2400" dirty="0"/>
              <a:t>−</a:t>
            </a:r>
            <a:r>
              <a:rPr lang="el-GR" sz="2400" dirty="0"/>
              <a:t>μ</a:t>
            </a:r>
            <a:r>
              <a:rPr lang="en-IN" sz="2400" dirty="0"/>
              <a:t>\</a:t>
            </a:r>
            <a:r>
              <a:rPr lang="el-GR" sz="2400" dirty="0"/>
              <a:t> σ</a:t>
            </a:r>
            <a:endParaRPr lang="en-US" sz="2400" dirty="0"/>
          </a:p>
          <a:p>
            <a:pPr algn="just"/>
            <a:endParaRPr lang="en-US" sz="2400" dirty="0" smtClean="0"/>
          </a:p>
          <a:p>
            <a:pPr algn="just"/>
            <a:r>
              <a:rPr lang="en-US" sz="2400" dirty="0" smtClean="0"/>
              <a:t>Feature </a:t>
            </a:r>
            <a:r>
              <a:rPr lang="en-US" sz="2400" dirty="0"/>
              <a:t>Selection/Engineering: Feature selection methods like correlation coefficients, mutual information, and Principal Component Analysis (PCA) can be used to identify relevant features.</a:t>
            </a:r>
          </a:p>
          <a:p>
            <a:pPr algn="just"/>
            <a:endParaRPr lang="en-US" sz="2400" dirty="0" smtClean="0"/>
          </a:p>
          <a:p>
            <a:pPr algn="just"/>
            <a:r>
              <a:rPr lang="en-US" sz="2400" dirty="0" smtClean="0"/>
              <a:t>Classification </a:t>
            </a:r>
            <a:r>
              <a:rPr lang="en-US" sz="2400" dirty="0"/>
              <a:t>Algorithms: Utilize mathematical models for classification, such as Support Vector Machines (SVM), Decision Trees, Random Forests, or Logistic Regression. These models rely on linear algebra, probability, and optimization techniques.</a:t>
            </a:r>
          </a:p>
          <a:p>
            <a:pPr algn="just"/>
            <a:endParaRPr lang="en-US" sz="2400" dirty="0" smtClean="0"/>
          </a:p>
          <a:p>
            <a:pPr algn="just"/>
            <a:r>
              <a:rPr lang="en-US" sz="2400" dirty="0" smtClean="0"/>
              <a:t>Evaluation </a:t>
            </a:r>
            <a:r>
              <a:rPr lang="en-US" sz="2400" dirty="0"/>
              <a:t>Metrics: Metrics like accuracy, precision, recall, F1-score, and ROC curves are used to evaluate the performance of the machine learning models</a:t>
            </a:r>
            <a:r>
              <a:rPr lang="en-US" sz="2400" dirty="0" smtClean="0"/>
              <a:t>.</a:t>
            </a:r>
            <a:endParaRPr lang="en-US" sz="2400" dirty="0"/>
          </a:p>
        </p:txBody>
      </p:sp>
    </p:spTree>
    <p:extLst>
      <p:ext uri="{BB962C8B-B14F-4D97-AF65-F5344CB8AC3E}">
        <p14:creationId xmlns:p14="http://schemas.microsoft.com/office/powerpoint/2010/main" val="4180826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C906B8-48FD-1D65-076A-CCE1A3CC97D3}"/>
              </a:ext>
            </a:extLst>
          </p:cNvPr>
          <p:cNvSpPr>
            <a:spLocks noGrp="1"/>
          </p:cNvSpPr>
          <p:nvPr>
            <p:ph type="title"/>
          </p:nvPr>
        </p:nvSpPr>
        <p:spPr>
          <a:xfrm>
            <a:off x="124326" y="91876"/>
            <a:ext cx="10515600" cy="1110748"/>
          </a:xfrm>
        </p:spPr>
        <p:txBody>
          <a:bodyPr>
            <a:normAutofit fontScale="90000"/>
          </a:bodyPr>
          <a:lstStyle/>
          <a:p>
            <a:r>
              <a:rPr lang="en-US" b="1" u="sng" dirty="0" smtClean="0">
                <a:latin typeface="+mn-lt"/>
              </a:rPr>
              <a:t>Subsystems/Design/Mathematical Background of the project (cont’d..):</a:t>
            </a:r>
            <a:endParaRPr lang="en-IN" dirty="0">
              <a:latin typeface="+mn-lt"/>
            </a:endParaRPr>
          </a:p>
        </p:txBody>
      </p:sp>
      <p:sp>
        <p:nvSpPr>
          <p:cNvPr id="3" name="Content Placeholder 2">
            <a:extLst>
              <a:ext uri="{FF2B5EF4-FFF2-40B4-BE49-F238E27FC236}">
                <a16:creationId xmlns:a16="http://schemas.microsoft.com/office/drawing/2014/main" xmlns="" id="{30BC3BE7-1018-A336-6365-4330275AE6FA}"/>
              </a:ext>
            </a:extLst>
          </p:cNvPr>
          <p:cNvSpPr>
            <a:spLocks noGrp="1"/>
          </p:cNvSpPr>
          <p:nvPr>
            <p:ph idx="1"/>
          </p:nvPr>
        </p:nvSpPr>
        <p:spPr>
          <a:xfrm>
            <a:off x="479926" y="1381792"/>
            <a:ext cx="11013574" cy="5292891"/>
          </a:xfrm>
        </p:spPr>
        <p:txBody>
          <a:bodyPr>
            <a:normAutofit/>
          </a:bodyPr>
          <a:lstStyle/>
          <a:p>
            <a:pPr algn="just"/>
            <a:r>
              <a:rPr lang="en-IN" sz="2400" b="1" dirty="0"/>
              <a:t>Hyperparameter Tuning</a:t>
            </a:r>
            <a:r>
              <a:rPr lang="en-IN" sz="2400" dirty="0"/>
              <a:t>: Techniques like grid search or random search involve systematically adjusting hyperparameters and evaluating model performance using mathematical optimization.</a:t>
            </a:r>
          </a:p>
          <a:p>
            <a:pPr algn="just"/>
            <a:r>
              <a:rPr lang="en-IN" sz="2400" b="1" dirty="0"/>
              <a:t>Model Interpretability</a:t>
            </a:r>
            <a:r>
              <a:rPr lang="en-IN" sz="2400" dirty="0"/>
              <a:t>: Methods like SHAP (</a:t>
            </a:r>
            <a:r>
              <a:rPr lang="en-IN" sz="2400" dirty="0" err="1"/>
              <a:t>SHapley</a:t>
            </a:r>
            <a:r>
              <a:rPr lang="en-IN" sz="2400" dirty="0"/>
              <a:t> Additive </a:t>
            </a:r>
            <a:r>
              <a:rPr lang="en-IN" sz="2400" dirty="0" err="1"/>
              <a:t>exPlanations</a:t>
            </a:r>
            <a:r>
              <a:rPr lang="en-IN" sz="2400" dirty="0"/>
              <a:t>) or LIME (Local Interpretable Model-agnostic Explanations) use mathematical concepts to explain model predictions.</a:t>
            </a:r>
          </a:p>
          <a:p>
            <a:pPr algn="just"/>
            <a:r>
              <a:rPr lang="en-IN" sz="2400" b="1" dirty="0"/>
              <a:t>Data Visualization</a:t>
            </a:r>
            <a:r>
              <a:rPr lang="en-IN" sz="2400" dirty="0"/>
              <a:t>: Creating plots, charts, and heatmaps to visualize data distribution and model outcomes using mathematical representations</a:t>
            </a:r>
            <a:r>
              <a:rPr lang="en-IN" sz="2400" dirty="0" smtClean="0"/>
              <a:t>.</a:t>
            </a:r>
          </a:p>
          <a:p>
            <a:pPr algn="just"/>
            <a:r>
              <a:rPr lang="en-US" sz="2400" b="1" dirty="0"/>
              <a:t>Risk Prediction Models</a:t>
            </a:r>
            <a:r>
              <a:rPr lang="en-US" sz="2400" dirty="0"/>
              <a:t>: Developing mathematical models to predict the risk of chronic kidney disease progression, which may involve Cox proportional hazards models or logistic regression.</a:t>
            </a:r>
          </a:p>
          <a:p>
            <a:pPr algn="just"/>
            <a:r>
              <a:rPr lang="en-US" sz="2400" b="1" dirty="0"/>
              <a:t>Probability Theory</a:t>
            </a:r>
            <a:r>
              <a:rPr lang="en-US" sz="2400" dirty="0"/>
              <a:t>: Understanding and applying probability theory to assess the likelihood of various outcomes, especially in probabilistic machine learning </a:t>
            </a:r>
            <a:r>
              <a:rPr lang="en-US" sz="2400" dirty="0" smtClean="0"/>
              <a:t>models.</a:t>
            </a:r>
            <a:endParaRPr lang="en-IN" sz="2400" dirty="0"/>
          </a:p>
        </p:txBody>
      </p:sp>
    </p:spTree>
    <p:extLst>
      <p:ext uri="{BB962C8B-B14F-4D97-AF65-F5344CB8AC3E}">
        <p14:creationId xmlns:p14="http://schemas.microsoft.com/office/powerpoint/2010/main" val="1419669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476B6-50B2-57E5-AE32-EB2660A133CC}"/>
              </a:ext>
            </a:extLst>
          </p:cNvPr>
          <p:cNvSpPr>
            <a:spLocks noGrp="1"/>
          </p:cNvSpPr>
          <p:nvPr>
            <p:ph type="title"/>
          </p:nvPr>
        </p:nvSpPr>
        <p:spPr>
          <a:xfrm>
            <a:off x="165100" y="170656"/>
            <a:ext cx="10515600" cy="992398"/>
          </a:xfrm>
        </p:spPr>
        <p:txBody>
          <a:bodyPr>
            <a:normAutofit fontScale="90000"/>
          </a:bodyPr>
          <a:lstStyle/>
          <a:p>
            <a:r>
              <a:rPr lang="en-US" b="1" u="sng" dirty="0" smtClean="0">
                <a:latin typeface="+mn-lt"/>
              </a:rPr>
              <a:t>Subsystems/Design/Mathematical Background of the project (cont’d..):</a:t>
            </a:r>
            <a:endParaRPr lang="en-IN" dirty="0">
              <a:latin typeface="+mn-lt"/>
            </a:endParaRPr>
          </a:p>
        </p:txBody>
      </p:sp>
      <p:sp>
        <p:nvSpPr>
          <p:cNvPr id="3" name="Content Placeholder 2">
            <a:extLst>
              <a:ext uri="{FF2B5EF4-FFF2-40B4-BE49-F238E27FC236}">
                <a16:creationId xmlns:a16="http://schemas.microsoft.com/office/drawing/2014/main" xmlns="" id="{1D157645-4E22-4AAA-7DF5-19C610A20551}"/>
              </a:ext>
            </a:extLst>
          </p:cNvPr>
          <p:cNvSpPr>
            <a:spLocks noGrp="1"/>
          </p:cNvSpPr>
          <p:nvPr>
            <p:ph idx="1"/>
          </p:nvPr>
        </p:nvSpPr>
        <p:spPr>
          <a:xfrm>
            <a:off x="185820" y="1010654"/>
            <a:ext cx="11589619" cy="5781039"/>
          </a:xfrm>
        </p:spPr>
        <p:txBody>
          <a:bodyPr>
            <a:normAutofit fontScale="92500" lnSpcReduction="10000"/>
          </a:bodyPr>
          <a:lstStyle/>
          <a:p>
            <a:endParaRPr lang="en-US" dirty="0" smtClean="0"/>
          </a:p>
          <a:p>
            <a:pPr algn="just"/>
            <a:r>
              <a:rPr lang="en-US" sz="2600" dirty="0" smtClean="0"/>
              <a:t>In </a:t>
            </a:r>
            <a:r>
              <a:rPr lang="en-US" sz="2600" dirty="0"/>
              <a:t>KNN, the choice of a distance metric (e.g., Euclidean distance or Manhattan distance) is crucial. </a:t>
            </a:r>
          </a:p>
          <a:p>
            <a:pPr algn="just"/>
            <a:r>
              <a:rPr lang="en-US" sz="2600" dirty="0"/>
              <a:t>The mathematical formula for these distance metrics can be employed in the subsystem</a:t>
            </a:r>
            <a:r>
              <a:rPr lang="en-US" sz="2600" dirty="0" smtClean="0"/>
              <a:t>.</a:t>
            </a:r>
          </a:p>
          <a:p>
            <a:pPr algn="just"/>
            <a:endParaRPr lang="en-US" sz="2600" dirty="0" smtClean="0"/>
          </a:p>
          <a:p>
            <a:pPr algn="just"/>
            <a:endParaRPr lang="en-US" sz="2600" dirty="0"/>
          </a:p>
          <a:p>
            <a:pPr marL="0" indent="0" algn="just">
              <a:buNone/>
            </a:pPr>
            <a:r>
              <a:rPr lang="en-IN" sz="2600" dirty="0"/>
              <a:t> </a:t>
            </a:r>
            <a:r>
              <a:rPr lang="en-IN" sz="2600" dirty="0" smtClean="0"/>
              <a:t>            where x</a:t>
            </a:r>
            <a:r>
              <a:rPr lang="en-IN" sz="2600" baseline="-25000" dirty="0" smtClean="0"/>
              <a:t>i​  </a:t>
            </a:r>
            <a:r>
              <a:rPr lang="en-IN" sz="2600" dirty="0"/>
              <a:t>and </a:t>
            </a:r>
            <a:r>
              <a:rPr lang="en-IN" sz="2600" dirty="0" err="1" smtClean="0"/>
              <a:t>y</a:t>
            </a:r>
            <a:r>
              <a:rPr lang="en-IN" sz="2600" baseline="-25000" dirty="0" err="1" smtClean="0"/>
              <a:t>i</a:t>
            </a:r>
            <a:r>
              <a:rPr lang="en-IN" sz="2600" baseline="-25000" dirty="0" smtClean="0"/>
              <a:t>​  </a:t>
            </a:r>
            <a:r>
              <a:rPr lang="en-IN" sz="2600" dirty="0"/>
              <a:t>are attribute values.</a:t>
            </a:r>
          </a:p>
          <a:p>
            <a:pPr algn="just"/>
            <a:r>
              <a:rPr lang="en-US" sz="2600" dirty="0"/>
              <a:t>The decision tree is a mathematical model used for classification. It uses concepts like Gini impurity or entropy to split the data into subsets based on different attributes.</a:t>
            </a:r>
          </a:p>
          <a:p>
            <a:pPr algn="just"/>
            <a:r>
              <a:rPr lang="en-US" sz="2600" dirty="0"/>
              <a:t>The mathematical process of training the decision tree involves recursive partitioning of data until it reaches a stopping criterion.</a:t>
            </a:r>
          </a:p>
          <a:p>
            <a:pPr algn="just"/>
            <a:r>
              <a:rPr lang="en-US" sz="2600" dirty="0"/>
              <a:t>The Naive Bayes algorithm involves conditional probability calculations</a:t>
            </a:r>
            <a:r>
              <a:rPr lang="en-US" sz="2600" dirty="0" smtClean="0"/>
              <a:t>, in </a:t>
            </a:r>
            <a:r>
              <a:rPr lang="en-US" sz="2600" dirty="0"/>
              <a:t>the case of binary features, the probability of a feature given a class can be calculated as:</a:t>
            </a:r>
          </a:p>
          <a:p>
            <a:pPr marL="0" indent="0" algn="just">
              <a:buNone/>
            </a:pPr>
            <a:r>
              <a:rPr lang="en-US" sz="2600" dirty="0"/>
              <a:t>         </a:t>
            </a:r>
            <a:r>
              <a:rPr lang="en-US" sz="2600" dirty="0" smtClean="0"/>
              <a:t>                     P(x</a:t>
            </a:r>
            <a:r>
              <a:rPr lang="en-US" sz="2600" baseline="-25000" dirty="0" smtClean="0"/>
              <a:t>i</a:t>
            </a:r>
            <a:r>
              <a:rPr lang="en-US" sz="2600" dirty="0"/>
              <a:t>​ ∣C)= </a:t>
            </a:r>
            <a:r>
              <a:rPr lang="en-US" sz="2600" dirty="0" smtClean="0"/>
              <a:t>P(x</a:t>
            </a:r>
            <a:r>
              <a:rPr lang="en-US" sz="2600" baseline="-25000" dirty="0" smtClean="0"/>
              <a:t>i</a:t>
            </a:r>
            <a:r>
              <a:rPr lang="en-US" sz="2600" baseline="-25000" dirty="0"/>
              <a:t>​ </a:t>
            </a:r>
            <a:r>
              <a:rPr lang="en-US" sz="2600" dirty="0"/>
              <a:t>∩C)\ P(C)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1816" y="2485364"/>
            <a:ext cx="3116684" cy="999516"/>
          </a:xfrm>
          <a:prstGeom prst="rect">
            <a:avLst/>
          </a:prstGeom>
        </p:spPr>
      </p:pic>
    </p:spTree>
    <p:extLst>
      <p:ext uri="{BB962C8B-B14F-4D97-AF65-F5344CB8AC3E}">
        <p14:creationId xmlns:p14="http://schemas.microsoft.com/office/powerpoint/2010/main" val="1541814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88E4B5-3CC2-A71E-7A55-4B69BBFB85B1}"/>
              </a:ext>
            </a:extLst>
          </p:cNvPr>
          <p:cNvSpPr>
            <a:spLocks noGrp="1"/>
          </p:cNvSpPr>
          <p:nvPr>
            <p:ph type="title"/>
          </p:nvPr>
        </p:nvSpPr>
        <p:spPr>
          <a:xfrm>
            <a:off x="116305" y="92410"/>
            <a:ext cx="10515600" cy="830011"/>
          </a:xfrm>
        </p:spPr>
        <p:txBody>
          <a:bodyPr>
            <a:normAutofit/>
          </a:bodyPr>
          <a:lstStyle/>
          <a:p>
            <a:r>
              <a:rPr lang="en-US" sz="4000" b="1" u="sng" dirty="0">
                <a:latin typeface="+mn-lt"/>
              </a:rPr>
              <a:t>Complete Flow chart:</a:t>
            </a:r>
            <a:endParaRPr lang="en-IN" sz="4000" b="1" u="sng" dirty="0">
              <a:latin typeface="+mn-lt"/>
            </a:endParaRPr>
          </a:p>
        </p:txBody>
      </p:sp>
      <p:sp>
        <p:nvSpPr>
          <p:cNvPr id="4" name="Rectangle: Rounded Corners 3">
            <a:extLst>
              <a:ext uri="{FF2B5EF4-FFF2-40B4-BE49-F238E27FC236}">
                <a16:creationId xmlns:a16="http://schemas.microsoft.com/office/drawing/2014/main" xmlns="" id="{33C3ADFF-9307-5A66-81B0-6BB23416BCC8}"/>
              </a:ext>
            </a:extLst>
          </p:cNvPr>
          <p:cNvSpPr/>
          <p:nvPr/>
        </p:nvSpPr>
        <p:spPr>
          <a:xfrm>
            <a:off x="1114926" y="1612232"/>
            <a:ext cx="2430379" cy="13716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r>
              <a:rPr lang="en-IN" dirty="0"/>
              <a:t> </a:t>
            </a:r>
            <a:r>
              <a:rPr lang="en-IN" dirty="0">
                <a:solidFill>
                  <a:schemeClr val="tx1"/>
                </a:solidFill>
              </a:rPr>
              <a:t>Collection</a:t>
            </a:r>
          </a:p>
        </p:txBody>
      </p:sp>
      <p:sp>
        <p:nvSpPr>
          <p:cNvPr id="5" name="Rectangle: Rounded Corners 4">
            <a:extLst>
              <a:ext uri="{FF2B5EF4-FFF2-40B4-BE49-F238E27FC236}">
                <a16:creationId xmlns:a16="http://schemas.microsoft.com/office/drawing/2014/main" xmlns="" id="{733FBF90-ABC2-4C64-DE88-8FEE0CD5E1D2}"/>
              </a:ext>
            </a:extLst>
          </p:cNvPr>
          <p:cNvSpPr/>
          <p:nvPr/>
        </p:nvSpPr>
        <p:spPr>
          <a:xfrm>
            <a:off x="5125453" y="1612232"/>
            <a:ext cx="2486526" cy="13716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a:t>
            </a:r>
            <a:r>
              <a:rPr lang="en-IN" dirty="0"/>
              <a:t> </a:t>
            </a:r>
            <a:r>
              <a:rPr lang="en-IN" dirty="0">
                <a:solidFill>
                  <a:schemeClr val="tx1"/>
                </a:solidFill>
              </a:rPr>
              <a:t>Preprocessing</a:t>
            </a:r>
          </a:p>
        </p:txBody>
      </p:sp>
      <p:sp>
        <p:nvSpPr>
          <p:cNvPr id="6" name="Rectangle: Rounded Corners 5">
            <a:extLst>
              <a:ext uri="{FF2B5EF4-FFF2-40B4-BE49-F238E27FC236}">
                <a16:creationId xmlns:a16="http://schemas.microsoft.com/office/drawing/2014/main" xmlns="" id="{3353CFDD-4CB7-A927-F532-A3DBC29A1683}"/>
              </a:ext>
            </a:extLst>
          </p:cNvPr>
          <p:cNvSpPr/>
          <p:nvPr/>
        </p:nvSpPr>
        <p:spPr>
          <a:xfrm>
            <a:off x="8871284" y="1612232"/>
            <a:ext cx="2326105" cy="13716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a:t>
            </a:r>
            <a:r>
              <a:rPr lang="en-IN" dirty="0"/>
              <a:t> </a:t>
            </a:r>
            <a:r>
              <a:rPr lang="en-IN" dirty="0">
                <a:solidFill>
                  <a:schemeClr val="tx1"/>
                </a:solidFill>
              </a:rPr>
              <a:t>Building</a:t>
            </a:r>
          </a:p>
        </p:txBody>
      </p:sp>
      <p:sp>
        <p:nvSpPr>
          <p:cNvPr id="7" name="Rectangle: Rounded Corners 6">
            <a:extLst>
              <a:ext uri="{FF2B5EF4-FFF2-40B4-BE49-F238E27FC236}">
                <a16:creationId xmlns:a16="http://schemas.microsoft.com/office/drawing/2014/main" xmlns="" id="{B427FEC2-BFBD-110F-AAAE-91C8E9E6AE36}"/>
              </a:ext>
            </a:extLst>
          </p:cNvPr>
          <p:cNvSpPr/>
          <p:nvPr/>
        </p:nvSpPr>
        <p:spPr>
          <a:xfrm>
            <a:off x="8895346" y="4547937"/>
            <a:ext cx="2326105" cy="148389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a:t>
            </a:r>
            <a:r>
              <a:rPr lang="en-IN" dirty="0"/>
              <a:t> </a:t>
            </a:r>
            <a:r>
              <a:rPr lang="en-IN" dirty="0">
                <a:solidFill>
                  <a:schemeClr val="tx1"/>
                </a:solidFill>
              </a:rPr>
              <a:t>and</a:t>
            </a:r>
            <a:r>
              <a:rPr lang="en-IN" dirty="0"/>
              <a:t> </a:t>
            </a:r>
            <a:r>
              <a:rPr lang="en-IN" dirty="0">
                <a:solidFill>
                  <a:schemeClr val="tx1"/>
                </a:solidFill>
              </a:rPr>
              <a:t>Testing</a:t>
            </a:r>
          </a:p>
        </p:txBody>
      </p:sp>
      <p:sp>
        <p:nvSpPr>
          <p:cNvPr id="8" name="Rectangle: Rounded Corners 7">
            <a:extLst>
              <a:ext uri="{FF2B5EF4-FFF2-40B4-BE49-F238E27FC236}">
                <a16:creationId xmlns:a16="http://schemas.microsoft.com/office/drawing/2014/main" xmlns="" id="{75E65223-A22E-D92C-7CD3-AF75C908AB3D}"/>
              </a:ext>
            </a:extLst>
          </p:cNvPr>
          <p:cNvSpPr/>
          <p:nvPr/>
        </p:nvSpPr>
        <p:spPr>
          <a:xfrm>
            <a:off x="5317958" y="4584031"/>
            <a:ext cx="2486526" cy="141170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Performance</a:t>
            </a:r>
          </a:p>
          <a:p>
            <a:pPr algn="ctr"/>
            <a:r>
              <a:rPr lang="en-IN" dirty="0">
                <a:solidFill>
                  <a:schemeClr val="tx1"/>
                </a:solidFill>
              </a:rPr>
              <a:t>Analysis</a:t>
            </a:r>
          </a:p>
        </p:txBody>
      </p:sp>
      <p:cxnSp>
        <p:nvCxnSpPr>
          <p:cNvPr id="10" name="Straight Arrow Connector 9">
            <a:extLst>
              <a:ext uri="{FF2B5EF4-FFF2-40B4-BE49-F238E27FC236}">
                <a16:creationId xmlns:a16="http://schemas.microsoft.com/office/drawing/2014/main" xmlns="" id="{7ECCADEF-A943-814E-E7EF-9E9CF1A76D4D}"/>
              </a:ext>
            </a:extLst>
          </p:cNvPr>
          <p:cNvCxnSpPr>
            <a:stCxn id="4" idx="3"/>
            <a:endCxn id="5" idx="1"/>
          </p:cNvCxnSpPr>
          <p:nvPr/>
        </p:nvCxnSpPr>
        <p:spPr>
          <a:xfrm>
            <a:off x="3545305" y="2298032"/>
            <a:ext cx="15801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xmlns="" id="{4DDC7E55-DFBA-F54A-DF9B-22F0C75D9DCC}"/>
              </a:ext>
            </a:extLst>
          </p:cNvPr>
          <p:cNvCxnSpPr>
            <a:stCxn id="5" idx="3"/>
            <a:endCxn id="6" idx="1"/>
          </p:cNvCxnSpPr>
          <p:nvPr/>
        </p:nvCxnSpPr>
        <p:spPr>
          <a:xfrm>
            <a:off x="7611979" y="2298032"/>
            <a:ext cx="125930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xmlns="" id="{823A2D16-DF78-7E9A-B111-2D2B3484A1B7}"/>
              </a:ext>
            </a:extLst>
          </p:cNvPr>
          <p:cNvCxnSpPr>
            <a:stCxn id="6" idx="2"/>
          </p:cNvCxnSpPr>
          <p:nvPr/>
        </p:nvCxnSpPr>
        <p:spPr>
          <a:xfrm flipH="1">
            <a:off x="10034336" y="2983832"/>
            <a:ext cx="1" cy="15641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xmlns="" id="{57910529-591E-3190-5833-BBD67B9F2F25}"/>
              </a:ext>
            </a:extLst>
          </p:cNvPr>
          <p:cNvCxnSpPr>
            <a:stCxn id="7" idx="1"/>
            <a:endCxn id="8" idx="3"/>
          </p:cNvCxnSpPr>
          <p:nvPr/>
        </p:nvCxnSpPr>
        <p:spPr>
          <a:xfrm flipH="1" flipV="1">
            <a:off x="7804484" y="5289884"/>
            <a:ext cx="109086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70860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16" y="160495"/>
            <a:ext cx="10515600" cy="703105"/>
          </a:xfrm>
        </p:spPr>
        <p:txBody>
          <a:bodyPr>
            <a:normAutofit/>
          </a:bodyPr>
          <a:lstStyle/>
          <a:p>
            <a:r>
              <a:rPr lang="en-IN" sz="4000" b="1" u="sng" dirty="0">
                <a:latin typeface="+mn-lt"/>
              </a:rPr>
              <a:t>TOOLS REQUIRED:</a:t>
            </a:r>
          </a:p>
        </p:txBody>
      </p:sp>
      <p:sp>
        <p:nvSpPr>
          <p:cNvPr id="3" name="Content Placeholder 2"/>
          <p:cNvSpPr>
            <a:spLocks noGrp="1"/>
          </p:cNvSpPr>
          <p:nvPr>
            <p:ph idx="1"/>
          </p:nvPr>
        </p:nvSpPr>
        <p:spPr>
          <a:xfrm>
            <a:off x="581660" y="1391285"/>
            <a:ext cx="10515600" cy="4351338"/>
          </a:xfrm>
        </p:spPr>
        <p:txBody>
          <a:bodyPr/>
          <a:lstStyle/>
          <a:p>
            <a:r>
              <a:rPr lang="en-US" dirty="0" smtClean="0"/>
              <a:t> </a:t>
            </a:r>
            <a:r>
              <a:rPr lang="en-US" dirty="0" err="1" smtClean="0"/>
              <a:t>Matlab</a:t>
            </a:r>
            <a:r>
              <a:rPr lang="en-US" dirty="0" smtClean="0"/>
              <a:t> (R2023b)</a:t>
            </a:r>
            <a:endParaRPr lang="en-US" dirty="0"/>
          </a:p>
          <a:p>
            <a:pPr marL="0" indent="0">
              <a:buNone/>
            </a:pPr>
            <a:r>
              <a:rPr lang="en-US" dirty="0"/>
              <a:t> </a:t>
            </a:r>
            <a:r>
              <a:rPr lang="en-US" dirty="0" smtClean="0"/>
              <a:t>                </a:t>
            </a:r>
            <a:endParaRPr lang="en-US" dirty="0"/>
          </a:p>
        </p:txBody>
      </p:sp>
      <p:sp>
        <p:nvSpPr>
          <p:cNvPr id="4" name="TextBox 3"/>
          <p:cNvSpPr txBox="1"/>
          <p:nvPr/>
        </p:nvSpPr>
        <p:spPr>
          <a:xfrm>
            <a:off x="11794321" y="6488668"/>
            <a:ext cx="465827" cy="369332"/>
          </a:xfrm>
          <a:prstGeom prst="rect">
            <a:avLst/>
          </a:prstGeom>
          <a:noFill/>
        </p:spPr>
        <p:txBody>
          <a:bodyPr wrap="square" rtlCol="0">
            <a:spAutoFit/>
          </a:bodyPr>
          <a:lstStyle/>
          <a:p>
            <a:r>
              <a:rPr lang="en-IN" dirty="0">
                <a:solidFill>
                  <a:schemeClr val="bg1">
                    <a:lumMod val="50000"/>
                  </a:schemeClr>
                </a:solidFill>
              </a:rPr>
              <a:t>13</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335" y="2166556"/>
            <a:ext cx="1995125" cy="179030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3567" y="-21317"/>
            <a:ext cx="6852249" cy="698739"/>
          </a:xfrm>
        </p:spPr>
        <p:txBody>
          <a:bodyPr>
            <a:normAutofit/>
          </a:bodyPr>
          <a:lstStyle/>
          <a:p>
            <a:r>
              <a:rPr lang="en-US" sz="4000" b="1" u="sng" dirty="0">
                <a:latin typeface="+mn-lt"/>
              </a:rPr>
              <a:t>Objective-Wise Results </a:t>
            </a:r>
            <a:r>
              <a:rPr lang="en-US" sz="4000" b="1" u="sng" dirty="0" smtClean="0">
                <a:latin typeface="+mn-lt"/>
              </a:rPr>
              <a:t>:</a:t>
            </a:r>
            <a:endParaRPr lang="en-IN" sz="4000" dirty="0">
              <a:latin typeface="+mn-lt"/>
            </a:endParaRPr>
          </a:p>
        </p:txBody>
      </p:sp>
      <p:sp>
        <p:nvSpPr>
          <p:cNvPr id="3" name="Subtitle 2"/>
          <p:cNvSpPr>
            <a:spLocks noGrp="1"/>
          </p:cNvSpPr>
          <p:nvPr>
            <p:ph type="subTitle" idx="1"/>
          </p:nvPr>
        </p:nvSpPr>
        <p:spPr>
          <a:xfrm>
            <a:off x="327803" y="599037"/>
            <a:ext cx="11283351" cy="6181325"/>
          </a:xfrm>
        </p:spPr>
        <p:txBody>
          <a:bodyPr>
            <a:normAutofit/>
          </a:bodyPr>
          <a:lstStyle/>
          <a:p>
            <a:pPr marL="342900" indent="-342900" algn="l">
              <a:buFont typeface="Arial" panose="020B0604020202020204" pitchFamily="34" charset="0"/>
              <a:buChar char="•"/>
            </a:pPr>
            <a:r>
              <a:rPr lang="en-IN" sz="2800" dirty="0" smtClean="0"/>
              <a:t>CKD dataset                                                                                 </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446461" y="1036680"/>
            <a:ext cx="2354515" cy="224897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514989" y="1036679"/>
            <a:ext cx="2354516" cy="22489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6377932" y="1036679"/>
            <a:ext cx="2354516" cy="224897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9309405" y="1036682"/>
            <a:ext cx="2354518" cy="224897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514990" y="4004168"/>
            <a:ext cx="2354518" cy="224897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3446464" y="4004170"/>
            <a:ext cx="2354517" cy="2248977"/>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6375638" y="4003456"/>
            <a:ext cx="2357529" cy="2247394"/>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9309407" y="4001157"/>
            <a:ext cx="2354517" cy="2248979"/>
          </a:xfrm>
          <a:prstGeom prst="rect">
            <a:avLst/>
          </a:prstGeom>
        </p:spPr>
      </p:pic>
      <p:sp>
        <p:nvSpPr>
          <p:cNvPr id="12" name="TextBox 11"/>
          <p:cNvSpPr txBox="1"/>
          <p:nvPr/>
        </p:nvSpPr>
        <p:spPr>
          <a:xfrm>
            <a:off x="508956" y="3338426"/>
            <a:ext cx="11102196" cy="646331"/>
          </a:xfrm>
          <a:prstGeom prst="rect">
            <a:avLst/>
          </a:prstGeom>
          <a:noFill/>
        </p:spPr>
        <p:txBody>
          <a:bodyPr wrap="square" rtlCol="0">
            <a:spAutoFit/>
          </a:bodyPr>
          <a:lstStyle/>
          <a:p>
            <a:r>
              <a:rPr lang="en-IN" dirty="0"/>
              <a:t> </a:t>
            </a:r>
            <a:r>
              <a:rPr lang="en-IN" dirty="0" smtClean="0"/>
              <a:t>            </a:t>
            </a:r>
            <a:r>
              <a:rPr lang="en-IN" dirty="0" err="1"/>
              <a:t>a</a:t>
            </a:r>
            <a:r>
              <a:rPr lang="en-IN" dirty="0" err="1" smtClean="0"/>
              <a:t>ppet</a:t>
            </a:r>
            <a:r>
              <a:rPr lang="en-IN" dirty="0" smtClean="0"/>
              <a:t>                                                  </a:t>
            </a:r>
            <a:r>
              <a:rPr lang="en-IN" dirty="0" err="1"/>
              <a:t>a</a:t>
            </a:r>
            <a:r>
              <a:rPr lang="en-IN" dirty="0" err="1" smtClean="0"/>
              <a:t>ne</a:t>
            </a:r>
            <a:r>
              <a:rPr lang="en-IN" dirty="0" smtClean="0"/>
              <a:t>                                                  </a:t>
            </a:r>
            <a:r>
              <a:rPr lang="en-IN" dirty="0" err="1" smtClean="0"/>
              <a:t>ba</a:t>
            </a:r>
            <a:r>
              <a:rPr lang="en-IN" dirty="0" smtClean="0"/>
              <a:t>                                                     cad</a:t>
            </a:r>
          </a:p>
          <a:p>
            <a:endParaRPr lang="en-IN" dirty="0"/>
          </a:p>
        </p:txBody>
      </p:sp>
      <p:sp>
        <p:nvSpPr>
          <p:cNvPr id="13" name="TextBox 12"/>
          <p:cNvSpPr txBox="1"/>
          <p:nvPr/>
        </p:nvSpPr>
        <p:spPr>
          <a:xfrm>
            <a:off x="327803" y="6354814"/>
            <a:ext cx="11481759" cy="369332"/>
          </a:xfrm>
          <a:prstGeom prst="rect">
            <a:avLst/>
          </a:prstGeom>
          <a:noFill/>
        </p:spPr>
        <p:txBody>
          <a:bodyPr wrap="square" rtlCol="0">
            <a:spAutoFit/>
          </a:bodyPr>
          <a:lstStyle/>
          <a:p>
            <a:r>
              <a:rPr lang="en-IN" dirty="0" smtClean="0"/>
              <a:t>                 </a:t>
            </a:r>
            <a:r>
              <a:rPr lang="en-IN" dirty="0" err="1" smtClean="0"/>
              <a:t>dm</a:t>
            </a:r>
            <a:r>
              <a:rPr lang="en-IN" dirty="0" smtClean="0"/>
              <a:t>                                                      </a:t>
            </a:r>
            <a:r>
              <a:rPr lang="en-IN" dirty="0" err="1" smtClean="0"/>
              <a:t>htn</a:t>
            </a:r>
            <a:r>
              <a:rPr lang="en-IN" dirty="0" smtClean="0"/>
              <a:t>                                                   pc                                                  </a:t>
            </a:r>
            <a:r>
              <a:rPr lang="en-IN" dirty="0" err="1" smtClean="0"/>
              <a:t>pcc</a:t>
            </a:r>
            <a:endParaRPr lang="en-IN" dirty="0"/>
          </a:p>
        </p:txBody>
      </p:sp>
    </p:spTree>
    <p:extLst>
      <p:ext uri="{BB962C8B-B14F-4D97-AF65-F5344CB8AC3E}">
        <p14:creationId xmlns:p14="http://schemas.microsoft.com/office/powerpoint/2010/main" val="543755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4480" y="0"/>
            <a:ext cx="7741919" cy="723690"/>
          </a:xfrm>
        </p:spPr>
        <p:txBody>
          <a:bodyPr>
            <a:noAutofit/>
          </a:bodyPr>
          <a:lstStyle/>
          <a:p>
            <a:r>
              <a:rPr lang="en-US" sz="4000" b="1" u="sng" dirty="0">
                <a:latin typeface="+mn-lt"/>
              </a:rPr>
              <a:t>Objective-Wise Results (contd.,):</a:t>
            </a:r>
            <a:endParaRPr lang="en-IN" sz="4000" dirty="0">
              <a:latin typeface="+mn-lt"/>
            </a:endParaRPr>
          </a:p>
        </p:txBody>
      </p:sp>
      <p:sp>
        <p:nvSpPr>
          <p:cNvPr id="3" name="Subtitle 2"/>
          <p:cNvSpPr>
            <a:spLocks noGrp="1"/>
          </p:cNvSpPr>
          <p:nvPr>
            <p:ph type="subTitle" idx="1"/>
          </p:nvPr>
        </p:nvSpPr>
        <p:spPr>
          <a:xfrm>
            <a:off x="189781" y="723690"/>
            <a:ext cx="11809561" cy="5961782"/>
          </a:xfrm>
        </p:spPr>
        <p:txBody>
          <a:bodyPr>
            <a:normAutofit/>
          </a:bodyPr>
          <a:lstStyle/>
          <a:p>
            <a:pPr marL="342900" indent="-342900" algn="l">
              <a:buFont typeface="Arial" panose="020B0604020202020204" pitchFamily="34" charset="0"/>
              <a:buChar char="•"/>
            </a:pPr>
            <a:endParaRPr lang="en-IN" sz="2800" dirty="0" smtClean="0"/>
          </a:p>
          <a:p>
            <a:pPr marL="342900" indent="-342900" algn="l">
              <a:buFont typeface="Arial" panose="020B0604020202020204" pitchFamily="34" charset="0"/>
              <a:buChar char="•"/>
            </a:pPr>
            <a:r>
              <a:rPr lang="en-IN" sz="2800" dirty="0" smtClean="0"/>
              <a:t>CKD </a:t>
            </a:r>
            <a:r>
              <a:rPr lang="en-IN" sz="2800" dirty="0" smtClean="0"/>
              <a:t>dataset</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38303" y="2278408"/>
            <a:ext cx="2673477" cy="26219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9518" y="2252633"/>
            <a:ext cx="3109184" cy="2756247"/>
          </a:xfrm>
          <a:prstGeom prst="rect">
            <a:avLst/>
          </a:prstGeom>
        </p:spPr>
      </p:pic>
      <p:sp>
        <p:nvSpPr>
          <p:cNvPr id="6" name="TextBox 5"/>
          <p:cNvSpPr txBox="1"/>
          <p:nvPr/>
        </p:nvSpPr>
        <p:spPr>
          <a:xfrm>
            <a:off x="508958" y="5086239"/>
            <a:ext cx="7427344" cy="646331"/>
          </a:xfrm>
          <a:prstGeom prst="rect">
            <a:avLst/>
          </a:prstGeom>
          <a:noFill/>
        </p:spPr>
        <p:txBody>
          <a:bodyPr wrap="square" rtlCol="0">
            <a:spAutoFit/>
          </a:bodyPr>
          <a:lstStyle/>
          <a:p>
            <a:r>
              <a:rPr lang="en-IN" dirty="0" smtClean="0"/>
              <a:t>                        </a:t>
            </a:r>
            <a:r>
              <a:rPr lang="en-IN" dirty="0" err="1" smtClean="0"/>
              <a:t>pe</a:t>
            </a:r>
            <a:r>
              <a:rPr lang="en-IN" dirty="0" smtClean="0"/>
              <a:t>                                                                   </a:t>
            </a:r>
            <a:r>
              <a:rPr lang="en-IN" dirty="0" smtClean="0"/>
              <a:t>      </a:t>
            </a:r>
            <a:r>
              <a:rPr lang="en-IN" dirty="0" smtClean="0"/>
              <a:t>classification</a:t>
            </a:r>
          </a:p>
          <a:p>
            <a:endParaRPr lang="en-IN" dirty="0"/>
          </a:p>
        </p:txBody>
      </p:sp>
    </p:spTree>
    <p:extLst>
      <p:ext uri="{BB962C8B-B14F-4D97-AF65-F5344CB8AC3E}">
        <p14:creationId xmlns:p14="http://schemas.microsoft.com/office/powerpoint/2010/main" val="548781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167" y="249378"/>
            <a:ext cx="10515600" cy="884941"/>
          </a:xfrm>
        </p:spPr>
        <p:txBody>
          <a:bodyPr>
            <a:normAutofit/>
          </a:bodyPr>
          <a:lstStyle/>
          <a:p>
            <a:r>
              <a:rPr lang="en-IN" sz="4000" b="1" u="sng" dirty="0">
                <a:latin typeface="+mn-lt"/>
              </a:rPr>
              <a:t>MOTIVATION:</a:t>
            </a:r>
          </a:p>
        </p:txBody>
      </p:sp>
      <p:sp>
        <p:nvSpPr>
          <p:cNvPr id="3" name="Content Placeholder 2"/>
          <p:cNvSpPr>
            <a:spLocks noGrp="1"/>
          </p:cNvSpPr>
          <p:nvPr>
            <p:ph idx="1"/>
          </p:nvPr>
        </p:nvSpPr>
        <p:spPr>
          <a:xfrm>
            <a:off x="768751" y="1249680"/>
            <a:ext cx="11321649" cy="5394960"/>
          </a:xfrm>
        </p:spPr>
        <p:txBody>
          <a:bodyPr>
            <a:normAutofit lnSpcReduction="10000"/>
          </a:bodyPr>
          <a:lstStyle/>
          <a:p>
            <a:pPr algn="just"/>
            <a:r>
              <a:rPr lang="en-US" sz="2400" dirty="0"/>
              <a:t>Chronic Kidney Disease (CKD) is an important cause of morbidity and morality worldwide. It stands in 12</a:t>
            </a:r>
            <a:r>
              <a:rPr lang="en-US" sz="2400" baseline="30000" dirty="0"/>
              <a:t>th</a:t>
            </a:r>
            <a:r>
              <a:rPr lang="en-US" sz="2400" dirty="0"/>
              <a:t> place in India for its mortality rate and in 3</a:t>
            </a:r>
            <a:r>
              <a:rPr lang="en-US" sz="2400" baseline="30000" dirty="0"/>
              <a:t>rd</a:t>
            </a:r>
            <a:r>
              <a:rPr lang="en-US" sz="2400" dirty="0"/>
              <a:t> place worldwide. </a:t>
            </a:r>
          </a:p>
          <a:p>
            <a:pPr algn="just"/>
            <a:endParaRPr lang="en-US" sz="2400" dirty="0" smtClean="0"/>
          </a:p>
          <a:p>
            <a:pPr algn="just"/>
            <a:r>
              <a:rPr lang="en-US" sz="2400" dirty="0" smtClean="0"/>
              <a:t>Machine </a:t>
            </a:r>
            <a:r>
              <a:rPr lang="en-US" sz="2400" dirty="0"/>
              <a:t>learning models can analyze patient data to detect CKD at an early stage when symptoms may be subtle. This early intervention can significantly improve the quality of life for patients.</a:t>
            </a:r>
          </a:p>
          <a:p>
            <a:pPr algn="just"/>
            <a:endParaRPr lang="en-US" sz="2400" dirty="0" smtClean="0"/>
          </a:p>
          <a:p>
            <a:pPr algn="just"/>
            <a:r>
              <a:rPr lang="en-US" sz="2400" dirty="0" smtClean="0"/>
              <a:t>CKD </a:t>
            </a:r>
            <a:r>
              <a:rPr lang="en-US" sz="2400" dirty="0"/>
              <a:t>treatment can be expensive, especially in advanced stages. Machine learning can help in cost-effective screening and management by reducing unnecessary tests and hospitalizations.</a:t>
            </a:r>
          </a:p>
          <a:p>
            <a:pPr algn="just"/>
            <a:endParaRPr lang="en-US" sz="2400" dirty="0" smtClean="0"/>
          </a:p>
          <a:p>
            <a:pPr algn="just"/>
            <a:r>
              <a:rPr lang="en-US" sz="2400" dirty="0" smtClean="0"/>
              <a:t>Timely </a:t>
            </a:r>
            <a:r>
              <a:rPr lang="en-US" sz="2400" dirty="0"/>
              <a:t>diagnosis and intervention can slow down the progression of CKD and reduce mortality rates. Machine learning plays a pivotal role in identifying high-risk patients.</a:t>
            </a:r>
          </a:p>
          <a:p>
            <a:endParaRPr lang="en-US" sz="2400" dirty="0"/>
          </a:p>
          <a:p>
            <a:endParaRPr lang="en-US" sz="2400" dirty="0"/>
          </a:p>
          <a:p>
            <a:endParaRPr lang="en-US" sz="2600" dirty="0"/>
          </a:p>
          <a:p>
            <a:endParaRPr lang="en-US" sz="2600" dirty="0"/>
          </a:p>
          <a:p>
            <a:endParaRPr lang="en-US" sz="2600" dirty="0"/>
          </a:p>
        </p:txBody>
      </p:sp>
      <p:sp>
        <p:nvSpPr>
          <p:cNvPr id="4" name="TextBox 3"/>
          <p:cNvSpPr txBox="1"/>
          <p:nvPr/>
        </p:nvSpPr>
        <p:spPr>
          <a:xfrm>
            <a:off x="11909772" y="6488668"/>
            <a:ext cx="361255" cy="369332"/>
          </a:xfrm>
          <a:prstGeom prst="rect">
            <a:avLst/>
          </a:prstGeom>
          <a:noFill/>
        </p:spPr>
        <p:txBody>
          <a:bodyPr wrap="square" rtlCol="0">
            <a:spAutoFit/>
          </a:bodyPr>
          <a:lstStyle/>
          <a:p>
            <a:r>
              <a:rPr lang="en-IN" dirty="0">
                <a:solidFill>
                  <a:schemeClr val="bg1">
                    <a:lumMod val="50000"/>
                  </a:schemeClr>
                </a:solidFill>
              </a:rPr>
              <a:t>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CD3BAB-7916-2ADD-0252-DF94C18E5A22}"/>
              </a:ext>
            </a:extLst>
          </p:cNvPr>
          <p:cNvSpPr>
            <a:spLocks noGrp="1"/>
          </p:cNvSpPr>
          <p:nvPr>
            <p:ph type="title"/>
          </p:nvPr>
        </p:nvSpPr>
        <p:spPr>
          <a:xfrm>
            <a:off x="84221" y="76367"/>
            <a:ext cx="10515600" cy="669591"/>
          </a:xfrm>
        </p:spPr>
        <p:txBody>
          <a:bodyPr>
            <a:normAutofit fontScale="90000"/>
          </a:bodyPr>
          <a:lstStyle/>
          <a:p>
            <a:r>
              <a:rPr lang="en-US" b="1" u="sng" dirty="0">
                <a:latin typeface="+mn-lt"/>
              </a:rPr>
              <a:t>Objective-Wise </a:t>
            </a:r>
            <a:r>
              <a:rPr lang="en-US" b="1" u="sng" dirty="0" smtClean="0">
                <a:latin typeface="+mn-lt"/>
              </a:rPr>
              <a:t>Results (contd.,):</a:t>
            </a:r>
            <a:endParaRPr lang="en-IN" b="1" dirty="0">
              <a:latin typeface="+mn-lt"/>
            </a:endParaRPr>
          </a:p>
        </p:txBody>
      </p:sp>
      <p:sp>
        <p:nvSpPr>
          <p:cNvPr id="3" name="Content Placeholder 2">
            <a:extLst>
              <a:ext uri="{FF2B5EF4-FFF2-40B4-BE49-F238E27FC236}">
                <a16:creationId xmlns:a16="http://schemas.microsoft.com/office/drawing/2014/main" xmlns="" id="{1A182B39-0450-2660-1DEC-AB0C0678424C}"/>
              </a:ext>
            </a:extLst>
          </p:cNvPr>
          <p:cNvSpPr>
            <a:spLocks noGrp="1"/>
          </p:cNvSpPr>
          <p:nvPr>
            <p:ph idx="1"/>
          </p:nvPr>
        </p:nvSpPr>
        <p:spPr>
          <a:xfrm>
            <a:off x="140368" y="943309"/>
            <a:ext cx="10515600" cy="4351338"/>
          </a:xfrm>
        </p:spPr>
        <p:txBody>
          <a:bodyPr/>
          <a:lstStyle/>
          <a:p>
            <a:r>
              <a:rPr lang="en-US" dirty="0" smtClean="0"/>
              <a:t>KNN result with 67:33 training and testing </a:t>
            </a:r>
            <a:r>
              <a:rPr lang="en-US" dirty="0" smtClean="0"/>
              <a:t>ratio</a:t>
            </a:r>
          </a:p>
          <a:p>
            <a:endParaRPr lang="en-IN" dirty="0"/>
          </a:p>
          <a:p>
            <a:pPr marL="0" indent="0">
              <a:buNone/>
            </a:pPr>
            <a:r>
              <a:rPr lang="en-US" dirty="0"/>
              <a:t> </a:t>
            </a:r>
            <a:r>
              <a:rPr lang="en-US" dirty="0" smtClean="0"/>
              <a:t>          </a:t>
            </a:r>
            <a:r>
              <a:rPr lang="en-US" dirty="0" smtClean="0"/>
              <a:t>                                          </a:t>
            </a:r>
            <a:endParaRPr lang="en-US" dirty="0" smtClean="0"/>
          </a:p>
        </p:txBody>
      </p:sp>
      <p:pic>
        <p:nvPicPr>
          <p:cNvPr id="7" name="image48.png"/>
          <p:cNvPicPr/>
          <p:nvPr/>
        </p:nvPicPr>
        <p:blipFill>
          <a:blip r:embed="rId2" cstate="print"/>
          <a:stretch>
            <a:fillRect/>
          </a:stretch>
        </p:blipFill>
        <p:spPr>
          <a:xfrm>
            <a:off x="729672" y="2275380"/>
            <a:ext cx="3011055" cy="2728882"/>
          </a:xfrm>
          <a:prstGeom prst="rect">
            <a:avLst/>
          </a:prstGeom>
        </p:spPr>
      </p:pic>
      <p:pic>
        <p:nvPicPr>
          <p:cNvPr id="8" name="image49.png"/>
          <p:cNvPicPr/>
          <p:nvPr/>
        </p:nvPicPr>
        <p:blipFill>
          <a:blip r:embed="rId3" cstate="print"/>
          <a:stretch>
            <a:fillRect/>
          </a:stretch>
        </p:blipFill>
        <p:spPr>
          <a:xfrm>
            <a:off x="4536901" y="2275380"/>
            <a:ext cx="3011055" cy="2728882"/>
          </a:xfrm>
          <a:prstGeom prst="rect">
            <a:avLst/>
          </a:prstGeom>
        </p:spPr>
      </p:pic>
      <p:pic>
        <p:nvPicPr>
          <p:cNvPr id="9" name="image49.png"/>
          <p:cNvPicPr/>
          <p:nvPr/>
        </p:nvPicPr>
        <p:blipFill>
          <a:blip r:embed="rId3" cstate="print"/>
          <a:stretch>
            <a:fillRect/>
          </a:stretch>
        </p:blipFill>
        <p:spPr>
          <a:xfrm>
            <a:off x="8344130" y="2275380"/>
            <a:ext cx="3011055" cy="2728882"/>
          </a:xfrm>
          <a:prstGeom prst="rect">
            <a:avLst/>
          </a:prstGeom>
        </p:spPr>
      </p:pic>
      <p:sp>
        <p:nvSpPr>
          <p:cNvPr id="4" name="TextBox 3"/>
          <p:cNvSpPr txBox="1"/>
          <p:nvPr/>
        </p:nvSpPr>
        <p:spPr>
          <a:xfrm>
            <a:off x="498764" y="5294647"/>
            <a:ext cx="11970327" cy="523220"/>
          </a:xfrm>
          <a:prstGeom prst="rect">
            <a:avLst/>
          </a:prstGeom>
          <a:noFill/>
        </p:spPr>
        <p:txBody>
          <a:bodyPr wrap="square" rtlCol="0">
            <a:spAutoFit/>
          </a:bodyPr>
          <a:lstStyle/>
          <a:p>
            <a:r>
              <a:rPr lang="en-US" sz="2800" dirty="0" smtClean="0"/>
              <a:t>            Fine KNN                            Medium KNN                            Coarse KNN</a:t>
            </a:r>
            <a:endParaRPr lang="en-IN" sz="2800" dirty="0"/>
          </a:p>
        </p:txBody>
      </p:sp>
    </p:spTree>
    <p:extLst>
      <p:ext uri="{BB962C8B-B14F-4D97-AF65-F5344CB8AC3E}">
        <p14:creationId xmlns:p14="http://schemas.microsoft.com/office/powerpoint/2010/main" val="2400565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4E2CD7-4C59-1809-FF33-836F18AA3A3C}"/>
              </a:ext>
            </a:extLst>
          </p:cNvPr>
          <p:cNvSpPr>
            <a:spLocks noGrp="1"/>
          </p:cNvSpPr>
          <p:nvPr>
            <p:ph type="title"/>
          </p:nvPr>
        </p:nvSpPr>
        <p:spPr>
          <a:xfrm>
            <a:off x="84221" y="108452"/>
            <a:ext cx="10515600" cy="749801"/>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55FB508F-FE55-169E-44B9-EEBD0BD0C1C8}"/>
              </a:ext>
            </a:extLst>
          </p:cNvPr>
          <p:cNvSpPr>
            <a:spLocks noGrp="1"/>
          </p:cNvSpPr>
          <p:nvPr>
            <p:ph idx="1"/>
          </p:nvPr>
        </p:nvSpPr>
        <p:spPr>
          <a:xfrm>
            <a:off x="188494" y="1075824"/>
            <a:ext cx="10515600" cy="4351338"/>
          </a:xfrm>
        </p:spPr>
        <p:txBody>
          <a:bodyPr/>
          <a:lstStyle/>
          <a:p>
            <a:r>
              <a:rPr lang="en-US" dirty="0" smtClean="0"/>
              <a:t>A</a:t>
            </a:r>
            <a:r>
              <a:rPr lang="en-US" dirty="0"/>
              <a:t>nalysis of CKD using different types of KNN under 67:33 training testing </a:t>
            </a:r>
            <a:r>
              <a:rPr lang="en-US" dirty="0" smtClean="0"/>
              <a:t>ratio</a:t>
            </a:r>
          </a:p>
          <a:p>
            <a:pPr marL="0" indent="0">
              <a:buNone/>
            </a:pPr>
            <a:endParaRPr lang="en-US" dirty="0" smtClean="0"/>
          </a:p>
          <a:p>
            <a:endParaRPr lang="en-IN" dirty="0" smtClean="0"/>
          </a:p>
          <a:p>
            <a:pPr marL="0" indent="0">
              <a:buNone/>
            </a:pPr>
            <a:r>
              <a:rPr lang="en-US" dirty="0"/>
              <a:t> </a:t>
            </a:r>
            <a:r>
              <a:rPr lang="en-US" dirty="0" smtClean="0"/>
              <a:t>   </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2052001827"/>
              </p:ext>
            </p:extLst>
          </p:nvPr>
        </p:nvGraphicFramePr>
        <p:xfrm>
          <a:off x="845823" y="2238027"/>
          <a:ext cx="10919457" cy="3705573"/>
        </p:xfrm>
        <a:graphic>
          <a:graphicData uri="http://schemas.openxmlformats.org/drawingml/2006/table">
            <a:tbl>
              <a:tblPr firstRow="1" firstCol="1" lastRow="1" lastCol="1" bandRow="1" bandCol="1">
                <a:tableStyleId>{5940675A-B579-460E-94D1-54222C63F5DA}</a:tableStyleId>
              </a:tblPr>
              <a:tblGrid>
                <a:gridCol w="1840712"/>
                <a:gridCol w="1549476"/>
                <a:gridCol w="1609993"/>
                <a:gridCol w="1609993"/>
                <a:gridCol w="1609993"/>
                <a:gridCol w="1603689"/>
                <a:gridCol w="1095601"/>
              </a:tblGrid>
              <a:tr h="1145253">
                <a:tc>
                  <a:txBody>
                    <a:bodyPr/>
                    <a:lstStyle/>
                    <a:p>
                      <a:pPr marL="298450" marR="172720" indent="-100965" algn="just">
                        <a:lnSpc>
                          <a:spcPct val="100000"/>
                        </a:lnSpc>
                        <a:spcAft>
                          <a:spcPts val="0"/>
                        </a:spcAft>
                      </a:pPr>
                      <a:r>
                        <a:rPr lang="en-US" sz="2800" dirty="0">
                          <a:effectLst/>
                        </a:rPr>
                        <a:t>Types of</a:t>
                      </a:r>
                      <a:r>
                        <a:rPr lang="en-US" sz="2800" spc="-285" dirty="0">
                          <a:effectLst/>
                        </a:rPr>
                        <a:t> </a:t>
                      </a:r>
                      <a:r>
                        <a:rPr lang="en-US" sz="2800" dirty="0">
                          <a:effectLst/>
                        </a:rPr>
                        <a:t>KNN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7155" marR="80010" indent="30480" algn="just">
                        <a:lnSpc>
                          <a:spcPct val="100000"/>
                        </a:lnSpc>
                        <a:spcAft>
                          <a:spcPts val="0"/>
                        </a:spcAft>
                      </a:pPr>
                      <a:r>
                        <a:rPr lang="en-US" sz="2800" dirty="0">
                          <a:effectLst/>
                        </a:rPr>
                        <a:t>Training</a:t>
                      </a:r>
                      <a:r>
                        <a:rPr lang="en-US" sz="2800" spc="-285" dirty="0">
                          <a:effectLst/>
                        </a:rPr>
                        <a:t> </a:t>
                      </a: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5570" marR="92075" indent="63500" algn="just">
                        <a:lnSpc>
                          <a:spcPct val="100000"/>
                        </a:lnSpc>
                        <a:spcAft>
                          <a:spcPts val="0"/>
                        </a:spcAft>
                      </a:pPr>
                      <a:r>
                        <a:rPr lang="en-US" sz="2800" dirty="0">
                          <a:effectLst/>
                        </a:rPr>
                        <a:t>Testing</a:t>
                      </a:r>
                      <a:r>
                        <a:rPr lang="en-US" sz="2800" spc="5" dirty="0">
                          <a:effectLst/>
                        </a:rPr>
                        <a:t> </a:t>
                      </a: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just">
                        <a:lnSpc>
                          <a:spcPct val="100000"/>
                        </a:lnSpc>
                        <a:spcAft>
                          <a:spcPts val="0"/>
                        </a:spcAft>
                      </a:pPr>
                      <a:r>
                        <a:rPr lang="en-US" sz="2800">
                          <a:effectLst/>
                        </a:rPr>
                        <a:t>Sensitivity</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just">
                        <a:lnSpc>
                          <a:spcPct val="100000"/>
                        </a:lnSpc>
                        <a:spcAft>
                          <a:spcPts val="0"/>
                        </a:spcAft>
                      </a:pPr>
                      <a:r>
                        <a:rPr lang="en-US" sz="2800">
                          <a:effectLst/>
                        </a:rPr>
                        <a:t>Selectivity</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102235" algn="just">
                        <a:lnSpc>
                          <a:spcPct val="100000"/>
                        </a:lnSpc>
                        <a:spcAft>
                          <a:spcPts val="0"/>
                        </a:spcAft>
                      </a:pPr>
                      <a:r>
                        <a:rPr lang="en-US" sz="2800">
                          <a:effectLst/>
                        </a:rPr>
                        <a:t>Precision</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0" algn="just">
                        <a:lnSpc>
                          <a:spcPct val="100000"/>
                        </a:lnSpc>
                        <a:spcAft>
                          <a:spcPts val="0"/>
                        </a:spcAft>
                      </a:pPr>
                      <a:r>
                        <a:rPr lang="en-US" sz="2800">
                          <a:effectLst/>
                        </a:rPr>
                        <a:t>F1-</a:t>
                      </a:r>
                      <a:endParaRPr lang="en-IN" sz="2800">
                        <a:effectLst/>
                      </a:endParaRPr>
                    </a:p>
                    <a:p>
                      <a:pPr marL="100965" algn="just">
                        <a:lnSpc>
                          <a:spcPct val="100000"/>
                        </a:lnSpc>
                        <a:spcAft>
                          <a:spcPts val="0"/>
                        </a:spcAft>
                      </a:pPr>
                      <a:r>
                        <a:rPr lang="en-US" sz="2800">
                          <a:effectLst/>
                        </a:rPr>
                        <a:t>Score</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826835">
                <a:tc>
                  <a:txBody>
                    <a:bodyPr/>
                    <a:lstStyle/>
                    <a:p>
                      <a:pPr marL="178435" marR="172085" algn="just">
                        <a:lnSpc>
                          <a:spcPct val="100000"/>
                        </a:lnSpc>
                        <a:spcAft>
                          <a:spcPts val="0"/>
                        </a:spcAft>
                      </a:pPr>
                      <a:r>
                        <a:rPr lang="en-US" sz="2800" dirty="0">
                          <a:effectLst/>
                        </a:rPr>
                        <a:t>Fine</a:t>
                      </a:r>
                      <a:endParaRPr lang="en-IN" sz="2800" dirty="0">
                        <a:effectLst/>
                      </a:endParaRPr>
                    </a:p>
                    <a:p>
                      <a:pPr marL="175895" marR="172085" algn="just">
                        <a:lnSpc>
                          <a:spcPct val="100000"/>
                        </a:lnSpc>
                        <a:spcAft>
                          <a:spcPts val="0"/>
                        </a:spcAft>
                      </a:pPr>
                      <a:r>
                        <a:rPr lang="en-US" sz="2800" dirty="0">
                          <a:effectLst/>
                        </a:rPr>
                        <a:t>KNN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a:effectLst/>
                        </a:rPr>
                        <a:t>98.1</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92735" algn="ctr">
                        <a:lnSpc>
                          <a:spcPct val="100000"/>
                        </a:lnSpc>
                        <a:spcAft>
                          <a:spcPts val="0"/>
                        </a:spcAft>
                      </a:pPr>
                      <a:r>
                        <a:rPr lang="en-US" sz="2800" dirty="0">
                          <a:effectLst/>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9690" algn="ctr">
                        <a:lnSpc>
                          <a:spcPct val="100000"/>
                        </a:lnSpc>
                        <a:spcAft>
                          <a:spcPts val="0"/>
                        </a:spcAft>
                      </a:pPr>
                      <a:r>
                        <a:rPr lang="en-US" sz="2800" dirty="0">
                          <a:effectLst/>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9690" algn="ctr">
                        <a:lnSpc>
                          <a:spcPct val="100000"/>
                        </a:lnSpc>
                        <a:spcAft>
                          <a:spcPts val="0"/>
                        </a:spcAft>
                      </a:pPr>
                      <a:r>
                        <a:rPr lang="en-US" sz="2800" dirty="0">
                          <a:effectLst/>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98425" algn="ctr">
                        <a:lnSpc>
                          <a:spcPct val="100000"/>
                        </a:lnSpc>
                        <a:spcAft>
                          <a:spcPts val="0"/>
                        </a:spcAft>
                      </a:pPr>
                      <a:r>
                        <a:rPr lang="en-US" sz="2800" dirty="0">
                          <a:effectLst/>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2075" marR="84455" algn="ctr">
                        <a:lnSpc>
                          <a:spcPct val="100000"/>
                        </a:lnSpc>
                        <a:spcAft>
                          <a:spcPts val="0"/>
                        </a:spcAft>
                      </a:pPr>
                      <a:r>
                        <a:rPr lang="en-US" sz="2800">
                          <a:effectLst/>
                        </a:rPr>
                        <a:t>100</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799216">
                <a:tc>
                  <a:txBody>
                    <a:bodyPr/>
                    <a:lstStyle/>
                    <a:p>
                      <a:pPr marL="183515" marR="172085" algn="just">
                        <a:lnSpc>
                          <a:spcPct val="100000"/>
                        </a:lnSpc>
                        <a:spcAft>
                          <a:spcPts val="0"/>
                        </a:spcAft>
                      </a:pPr>
                      <a:r>
                        <a:rPr lang="en-US" sz="2800" dirty="0" smtClean="0">
                          <a:effectLst/>
                        </a:rPr>
                        <a:t>Medium</a:t>
                      </a:r>
                      <a:endParaRPr lang="en-IN" sz="2800" dirty="0">
                        <a:effectLst/>
                      </a:endParaRPr>
                    </a:p>
                    <a:p>
                      <a:pPr marL="175895" marR="172085" algn="just">
                        <a:lnSpc>
                          <a:spcPct val="100000"/>
                        </a:lnSpc>
                        <a:spcAft>
                          <a:spcPts val="0"/>
                        </a:spcAft>
                      </a:pPr>
                      <a:r>
                        <a:rPr lang="en-US" sz="2800" dirty="0">
                          <a:effectLst/>
                        </a:rPr>
                        <a:t>KNN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a:effectLst/>
                        </a:rPr>
                        <a:t>93.3</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01625" algn="ctr">
                        <a:lnSpc>
                          <a:spcPct val="100000"/>
                        </a:lnSpc>
                        <a:spcAft>
                          <a:spcPts val="0"/>
                        </a:spcAft>
                      </a:pPr>
                      <a:r>
                        <a:rPr lang="en-US" sz="2800" dirty="0">
                          <a:effectLst/>
                        </a:rPr>
                        <a:t>94.7</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a:effectLst/>
                        </a:rPr>
                        <a:t>87.7</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9690" algn="ctr">
                        <a:lnSpc>
                          <a:spcPct val="100000"/>
                        </a:lnSpc>
                        <a:spcAft>
                          <a:spcPts val="0"/>
                        </a:spcAft>
                      </a:pPr>
                      <a:r>
                        <a:rPr lang="en-US" sz="2800" dirty="0">
                          <a:effectLst/>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98425" algn="ctr">
                        <a:lnSpc>
                          <a:spcPct val="100000"/>
                        </a:lnSpc>
                        <a:spcAft>
                          <a:spcPts val="0"/>
                        </a:spcAft>
                      </a:pPr>
                      <a:r>
                        <a:rPr lang="en-US" sz="2800" dirty="0">
                          <a:effectLst/>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2075" marR="81280" algn="ctr">
                        <a:lnSpc>
                          <a:spcPct val="100000"/>
                        </a:lnSpc>
                        <a:spcAft>
                          <a:spcPts val="0"/>
                        </a:spcAft>
                      </a:pPr>
                      <a:r>
                        <a:rPr lang="en-US" sz="2800" dirty="0">
                          <a:effectLst/>
                        </a:rPr>
                        <a:t>93.4</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825336">
                <a:tc>
                  <a:txBody>
                    <a:bodyPr/>
                    <a:lstStyle/>
                    <a:p>
                      <a:pPr marL="252730" algn="l">
                        <a:lnSpc>
                          <a:spcPct val="100000"/>
                        </a:lnSpc>
                        <a:spcAft>
                          <a:spcPts val="0"/>
                        </a:spcAft>
                      </a:pPr>
                      <a:r>
                        <a:rPr lang="en-US" sz="2800" dirty="0">
                          <a:effectLst/>
                        </a:rPr>
                        <a:t>Coarse</a:t>
                      </a:r>
                      <a:endParaRPr lang="en-IN" sz="2800" dirty="0">
                        <a:effectLst/>
                      </a:endParaRPr>
                    </a:p>
                    <a:p>
                      <a:pPr marL="298450" algn="just">
                        <a:lnSpc>
                          <a:spcPct val="100000"/>
                        </a:lnSpc>
                        <a:spcAft>
                          <a:spcPts val="0"/>
                        </a:spcAft>
                      </a:pPr>
                      <a:r>
                        <a:rPr lang="en-US" sz="2800" dirty="0">
                          <a:effectLst/>
                        </a:rPr>
                        <a:t>KNN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a:effectLst/>
                        </a:rPr>
                        <a:t>76.5</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4320" algn="ctr">
                        <a:lnSpc>
                          <a:spcPct val="100000"/>
                        </a:lnSpc>
                        <a:spcAft>
                          <a:spcPts val="0"/>
                        </a:spcAft>
                      </a:pPr>
                      <a:r>
                        <a:rPr lang="en-US" sz="2800" dirty="0">
                          <a:effectLst/>
                        </a:rPr>
                        <a:t>78.8</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a:effectLst/>
                        </a:rPr>
                        <a:t>64.1</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9690" algn="ctr">
                        <a:lnSpc>
                          <a:spcPct val="100000"/>
                        </a:lnSpc>
                        <a:spcAft>
                          <a:spcPts val="0"/>
                        </a:spcAft>
                      </a:pPr>
                      <a:r>
                        <a:rPr lang="en-US" sz="2800" dirty="0">
                          <a:effectLst/>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98425" algn="ctr">
                        <a:lnSpc>
                          <a:spcPct val="100000"/>
                        </a:lnSpc>
                        <a:spcAft>
                          <a:spcPts val="0"/>
                        </a:spcAft>
                      </a:pPr>
                      <a:r>
                        <a:rPr lang="en-US" sz="2800" dirty="0">
                          <a:effectLst/>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2075" marR="81280" algn="ctr">
                        <a:lnSpc>
                          <a:spcPct val="100000"/>
                        </a:lnSpc>
                        <a:spcAft>
                          <a:spcPts val="0"/>
                        </a:spcAft>
                      </a:pPr>
                      <a:r>
                        <a:rPr lang="en-US" sz="2800" dirty="0">
                          <a:effectLst/>
                        </a:rPr>
                        <a:t>78.1</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3935494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955E8-F52F-F9A3-80BC-C5A726A4D3B6}"/>
              </a:ext>
            </a:extLst>
          </p:cNvPr>
          <p:cNvSpPr>
            <a:spLocks noGrp="1"/>
          </p:cNvSpPr>
          <p:nvPr>
            <p:ph type="title"/>
          </p:nvPr>
        </p:nvSpPr>
        <p:spPr>
          <a:xfrm>
            <a:off x="108285" y="108452"/>
            <a:ext cx="10515600" cy="709696"/>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1E583190-40D0-AE5C-E4D3-737EDAB5350F}"/>
              </a:ext>
            </a:extLst>
          </p:cNvPr>
          <p:cNvSpPr>
            <a:spLocks noGrp="1"/>
          </p:cNvSpPr>
          <p:nvPr>
            <p:ph idx="1"/>
          </p:nvPr>
        </p:nvSpPr>
        <p:spPr>
          <a:xfrm>
            <a:off x="291165" y="1016665"/>
            <a:ext cx="10515600" cy="4351338"/>
          </a:xfrm>
        </p:spPr>
        <p:txBody>
          <a:bodyPr/>
          <a:lstStyle/>
          <a:p>
            <a:r>
              <a:rPr lang="en-US" dirty="0"/>
              <a:t>KNN result with </a:t>
            </a:r>
            <a:r>
              <a:rPr lang="en-US" dirty="0" smtClean="0"/>
              <a:t>70:30</a:t>
            </a:r>
            <a:r>
              <a:rPr lang="en-US" dirty="0" smtClean="0"/>
              <a:t> </a:t>
            </a:r>
            <a:r>
              <a:rPr lang="en-US" dirty="0"/>
              <a:t>training and testing </a:t>
            </a:r>
            <a:r>
              <a:rPr lang="en-US" dirty="0" smtClean="0"/>
              <a:t>ratio</a:t>
            </a:r>
          </a:p>
          <a:p>
            <a:endParaRPr lang="en-IN" dirty="0"/>
          </a:p>
          <a:p>
            <a:pPr marL="0" indent="0">
              <a:buNone/>
            </a:pPr>
            <a:r>
              <a:rPr lang="en-US" dirty="0"/>
              <a:t> </a:t>
            </a:r>
            <a:r>
              <a:rPr lang="en-US" dirty="0" smtClean="0"/>
              <a:t>            </a:t>
            </a:r>
            <a:endParaRPr lang="en-IN" dirty="0"/>
          </a:p>
        </p:txBody>
      </p:sp>
      <p:pic>
        <p:nvPicPr>
          <p:cNvPr id="8" name="image51.png"/>
          <p:cNvPicPr/>
          <p:nvPr/>
        </p:nvPicPr>
        <p:blipFill>
          <a:blip r:embed="rId2" cstate="print"/>
          <a:stretch>
            <a:fillRect/>
          </a:stretch>
        </p:blipFill>
        <p:spPr>
          <a:xfrm>
            <a:off x="585342" y="2159002"/>
            <a:ext cx="3011055" cy="2728882"/>
          </a:xfrm>
          <a:prstGeom prst="rect">
            <a:avLst/>
          </a:prstGeom>
        </p:spPr>
      </p:pic>
      <p:pic>
        <p:nvPicPr>
          <p:cNvPr id="9" name="image52.png"/>
          <p:cNvPicPr/>
          <p:nvPr/>
        </p:nvPicPr>
        <p:blipFill>
          <a:blip r:embed="rId3" cstate="print"/>
          <a:stretch>
            <a:fillRect/>
          </a:stretch>
        </p:blipFill>
        <p:spPr>
          <a:xfrm>
            <a:off x="4409197" y="2159002"/>
            <a:ext cx="3011055" cy="2728882"/>
          </a:xfrm>
          <a:prstGeom prst="rect">
            <a:avLst/>
          </a:prstGeom>
        </p:spPr>
      </p:pic>
      <p:pic>
        <p:nvPicPr>
          <p:cNvPr id="10" name="image53.png"/>
          <p:cNvPicPr/>
          <p:nvPr/>
        </p:nvPicPr>
        <p:blipFill>
          <a:blip r:embed="rId4" cstate="print"/>
          <a:stretch>
            <a:fillRect/>
          </a:stretch>
        </p:blipFill>
        <p:spPr>
          <a:xfrm>
            <a:off x="8233052" y="2159002"/>
            <a:ext cx="3011055" cy="2728882"/>
          </a:xfrm>
          <a:prstGeom prst="rect">
            <a:avLst/>
          </a:prstGeom>
        </p:spPr>
      </p:pic>
      <p:sp>
        <p:nvSpPr>
          <p:cNvPr id="4" name="TextBox 3"/>
          <p:cNvSpPr txBox="1"/>
          <p:nvPr/>
        </p:nvSpPr>
        <p:spPr>
          <a:xfrm>
            <a:off x="585342" y="5106393"/>
            <a:ext cx="10658765" cy="523220"/>
          </a:xfrm>
          <a:prstGeom prst="rect">
            <a:avLst/>
          </a:prstGeom>
          <a:noFill/>
        </p:spPr>
        <p:txBody>
          <a:bodyPr wrap="square" rtlCol="0">
            <a:spAutoFit/>
          </a:bodyPr>
          <a:lstStyle/>
          <a:p>
            <a:r>
              <a:rPr lang="en-US" dirty="0"/>
              <a:t> </a:t>
            </a:r>
            <a:r>
              <a:rPr lang="en-US" dirty="0" smtClean="0"/>
              <a:t>            </a:t>
            </a:r>
            <a:r>
              <a:rPr lang="en-US" sz="2800" dirty="0" smtClean="0"/>
              <a:t>Fine </a:t>
            </a:r>
            <a:r>
              <a:rPr lang="en-US" sz="2800" dirty="0"/>
              <a:t>KNN                           </a:t>
            </a:r>
            <a:r>
              <a:rPr lang="en-US" sz="2800" dirty="0" smtClean="0"/>
              <a:t>  </a:t>
            </a:r>
            <a:r>
              <a:rPr lang="en-US" sz="2800" dirty="0"/>
              <a:t>Medium KNN                          </a:t>
            </a:r>
            <a:r>
              <a:rPr lang="en-US" sz="2800" dirty="0" smtClean="0"/>
              <a:t>Coarse </a:t>
            </a:r>
            <a:r>
              <a:rPr lang="en-US" sz="2800" dirty="0"/>
              <a:t>KNN</a:t>
            </a:r>
            <a:endParaRPr lang="en-IN" sz="2800" dirty="0"/>
          </a:p>
        </p:txBody>
      </p:sp>
    </p:spTree>
    <p:extLst>
      <p:ext uri="{BB962C8B-B14F-4D97-AF65-F5344CB8AC3E}">
        <p14:creationId xmlns:p14="http://schemas.microsoft.com/office/powerpoint/2010/main" val="3987025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a:t>
            </a:r>
            <a:r>
              <a:rPr lang="en-US" dirty="0" smtClean="0"/>
              <a:t>using different types of </a:t>
            </a:r>
            <a:r>
              <a:rPr lang="en-US" dirty="0" smtClean="0"/>
              <a:t>KNN </a:t>
            </a:r>
            <a:r>
              <a:rPr lang="en-US" dirty="0" smtClean="0"/>
              <a:t>under 70:30 training </a:t>
            </a:r>
            <a:r>
              <a:rPr lang="en-US" dirty="0" smtClean="0"/>
              <a:t>and testing </a:t>
            </a:r>
            <a:r>
              <a:rPr lang="en-US" dirty="0" smtClean="0"/>
              <a:t>ratio</a:t>
            </a:r>
          </a:p>
          <a:p>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584132362"/>
              </p:ext>
            </p:extLst>
          </p:nvPr>
        </p:nvGraphicFramePr>
        <p:xfrm>
          <a:off x="532014" y="2327565"/>
          <a:ext cx="11139056" cy="3704152"/>
        </p:xfrm>
        <a:graphic>
          <a:graphicData uri="http://schemas.openxmlformats.org/drawingml/2006/table">
            <a:tbl>
              <a:tblPr firstRow="1" firstCol="1" lastRow="1" lastCol="1" bandRow="1" bandCol="1">
                <a:tableStyleId>{5940675A-B579-460E-94D1-54222C63F5DA}</a:tableStyleId>
              </a:tblPr>
              <a:tblGrid>
                <a:gridCol w="1877730"/>
                <a:gridCol w="1580637"/>
                <a:gridCol w="1642371"/>
                <a:gridCol w="1642371"/>
                <a:gridCol w="1642371"/>
                <a:gridCol w="1635940"/>
                <a:gridCol w="1117636"/>
              </a:tblGrid>
              <a:tr h="916062">
                <a:tc>
                  <a:txBody>
                    <a:bodyPr/>
                    <a:lstStyle/>
                    <a:p>
                      <a:pPr marL="185420" marR="172085" algn="l">
                        <a:lnSpc>
                          <a:spcPct val="100000"/>
                        </a:lnSpc>
                        <a:spcAft>
                          <a:spcPts val="0"/>
                        </a:spcAft>
                      </a:pPr>
                      <a:r>
                        <a:rPr lang="en-US" sz="2800" dirty="0">
                          <a:effectLst/>
                        </a:rPr>
                        <a:t>Types</a:t>
                      </a:r>
                      <a:r>
                        <a:rPr lang="en-US" sz="2800" spc="-5" dirty="0">
                          <a:effectLst/>
                        </a:rPr>
                        <a:t> </a:t>
                      </a:r>
                      <a:r>
                        <a:rPr lang="en-US" sz="2800" dirty="0">
                          <a:effectLst/>
                        </a:rPr>
                        <a:t>of</a:t>
                      </a:r>
                      <a:endParaRPr lang="en-IN" sz="2800" dirty="0">
                        <a:effectLst/>
                      </a:endParaRPr>
                    </a:p>
                    <a:p>
                      <a:pPr marL="175895" marR="172085" algn="l">
                        <a:lnSpc>
                          <a:spcPct val="100000"/>
                        </a:lnSpc>
                        <a:spcBef>
                          <a:spcPts val="10"/>
                        </a:spcBef>
                        <a:spcAft>
                          <a:spcPts val="0"/>
                        </a:spcAft>
                      </a:pPr>
                      <a:r>
                        <a:rPr lang="en-US" sz="2800" dirty="0">
                          <a:effectLst/>
                        </a:rPr>
                        <a:t>KNN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635" algn="l">
                        <a:lnSpc>
                          <a:spcPct val="100000"/>
                        </a:lnSpc>
                        <a:spcAft>
                          <a:spcPts val="0"/>
                        </a:spcAft>
                      </a:pPr>
                      <a:r>
                        <a:rPr lang="en-US" sz="2800" dirty="0">
                          <a:effectLst/>
                        </a:rPr>
                        <a:t>Training</a:t>
                      </a:r>
                      <a:endParaRPr lang="en-IN" sz="2800" dirty="0">
                        <a:effectLst/>
                      </a:endParaRPr>
                    </a:p>
                    <a:p>
                      <a:pPr marL="97155"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lnSpc>
                          <a:spcPct val="100000"/>
                        </a:lnSpc>
                        <a:spcAft>
                          <a:spcPts val="0"/>
                        </a:spcAft>
                      </a:pPr>
                      <a:r>
                        <a:rPr lang="en-US" sz="2800" dirty="0">
                          <a:effectLst/>
                        </a:rPr>
                        <a:t>Testing</a:t>
                      </a:r>
                      <a:endParaRPr lang="en-IN" sz="2800" dirty="0">
                        <a:effectLst/>
                      </a:endParaRPr>
                    </a:p>
                    <a:p>
                      <a:pPr marL="115570"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Sensitivity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Selectivity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102235" algn="l">
                        <a:lnSpc>
                          <a:spcPct val="100000"/>
                        </a:lnSpc>
                        <a:spcAft>
                          <a:spcPts val="0"/>
                        </a:spcAft>
                      </a:pPr>
                      <a:r>
                        <a:rPr lang="en-US" sz="2800" dirty="0">
                          <a:effectLst/>
                        </a:rPr>
                        <a:t>Precision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0" algn="l">
                        <a:lnSpc>
                          <a:spcPct val="100000"/>
                        </a:lnSpc>
                        <a:spcAft>
                          <a:spcPts val="0"/>
                        </a:spcAft>
                      </a:pPr>
                      <a:r>
                        <a:rPr lang="en-US" sz="2800" dirty="0">
                          <a:effectLst/>
                        </a:rPr>
                        <a:t>F1-</a:t>
                      </a:r>
                      <a:endParaRPr lang="en-IN" sz="2800" dirty="0">
                        <a:effectLst/>
                      </a:endParaRPr>
                    </a:p>
                    <a:p>
                      <a:pPr marL="100965" algn="l">
                        <a:lnSpc>
                          <a:spcPct val="100000"/>
                        </a:lnSpc>
                        <a:spcBef>
                          <a:spcPts val="10"/>
                        </a:spcBef>
                        <a:spcAft>
                          <a:spcPts val="0"/>
                        </a:spcAft>
                      </a:pPr>
                      <a:r>
                        <a:rPr lang="en-US" sz="2800" dirty="0">
                          <a:effectLst/>
                        </a:rPr>
                        <a:t>Score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45988">
                <a:tc>
                  <a:txBody>
                    <a:bodyPr/>
                    <a:lstStyle/>
                    <a:p>
                      <a:pPr marL="178435" marR="172085" algn="l">
                        <a:lnSpc>
                          <a:spcPct val="100000"/>
                        </a:lnSpc>
                        <a:spcAft>
                          <a:spcPts val="0"/>
                        </a:spcAft>
                      </a:pPr>
                      <a:r>
                        <a:rPr lang="en-US" sz="2800" dirty="0">
                          <a:effectLst/>
                        </a:rPr>
                        <a:t>Fine</a:t>
                      </a:r>
                      <a:endParaRPr lang="en-IN" sz="2800" dirty="0">
                        <a:effectLst/>
                      </a:endParaRPr>
                    </a:p>
                    <a:p>
                      <a:pPr marL="175895" marR="172085" algn="l">
                        <a:lnSpc>
                          <a:spcPct val="100000"/>
                        </a:lnSpc>
                        <a:spcBef>
                          <a:spcPts val="10"/>
                        </a:spcBef>
                        <a:spcAft>
                          <a:spcPts val="0"/>
                        </a:spcAft>
                      </a:pPr>
                      <a:r>
                        <a:rPr lang="en-US" sz="2800" dirty="0">
                          <a:effectLst/>
                        </a:rPr>
                        <a:t>KNN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a:effectLst/>
                        </a:rPr>
                        <a:t>98.9</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60350" algn="ctr">
                        <a:lnSpc>
                          <a:spcPct val="100000"/>
                        </a:lnSpc>
                        <a:spcAft>
                          <a:spcPts val="0"/>
                        </a:spcAft>
                      </a:pPr>
                      <a:r>
                        <a:rPr lang="en-US" sz="2800">
                          <a:effectLst/>
                        </a:rPr>
                        <a:t>99.2</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a:effectLst/>
                        </a:rPr>
                        <a:t>97.8</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9690" algn="ctr">
                        <a:lnSpc>
                          <a:spcPct val="100000"/>
                        </a:lnSpc>
                        <a:spcAft>
                          <a:spcPts val="0"/>
                        </a:spcAft>
                      </a:pPr>
                      <a:r>
                        <a:rPr lang="en-US" sz="2800">
                          <a:effectLst/>
                        </a:rPr>
                        <a:t>100</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98425" algn="ctr">
                        <a:lnSpc>
                          <a:spcPct val="100000"/>
                        </a:lnSpc>
                        <a:spcAft>
                          <a:spcPts val="0"/>
                        </a:spcAft>
                      </a:pPr>
                      <a:r>
                        <a:rPr lang="en-US" sz="2800">
                          <a:effectLst/>
                        </a:rPr>
                        <a:t>100</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a:effectLst/>
                        </a:rPr>
                        <a:t>98.8</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17725">
                <a:tc>
                  <a:txBody>
                    <a:bodyPr/>
                    <a:lstStyle/>
                    <a:p>
                      <a:pPr marL="183515" marR="172085" algn="l">
                        <a:lnSpc>
                          <a:spcPct val="100000"/>
                        </a:lnSpc>
                        <a:spcAft>
                          <a:spcPts val="0"/>
                        </a:spcAft>
                      </a:pPr>
                      <a:r>
                        <a:rPr lang="en-US" sz="2800" dirty="0">
                          <a:effectLst/>
                        </a:rPr>
                        <a:t>Medium</a:t>
                      </a:r>
                      <a:endParaRPr lang="en-IN" sz="2800" dirty="0">
                        <a:effectLst/>
                      </a:endParaRPr>
                    </a:p>
                    <a:p>
                      <a:pPr marL="175895" marR="172085" algn="l">
                        <a:lnSpc>
                          <a:spcPct val="100000"/>
                        </a:lnSpc>
                        <a:spcBef>
                          <a:spcPts val="10"/>
                        </a:spcBef>
                        <a:spcAft>
                          <a:spcPts val="0"/>
                        </a:spcAft>
                      </a:pPr>
                      <a:r>
                        <a:rPr lang="en-US" sz="2800" dirty="0">
                          <a:effectLst/>
                        </a:rPr>
                        <a:t>KNN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8125" marR="238125" algn="ctr">
                        <a:lnSpc>
                          <a:spcPct val="100000"/>
                        </a:lnSpc>
                        <a:spcAft>
                          <a:spcPts val="0"/>
                        </a:spcAft>
                      </a:pPr>
                      <a:r>
                        <a:rPr lang="en-US" sz="2800" dirty="0">
                          <a:effectLst/>
                        </a:rPr>
                        <a:t>95</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35585" algn="ctr">
                        <a:lnSpc>
                          <a:spcPct val="100000"/>
                        </a:lnSpc>
                        <a:spcAft>
                          <a:spcPts val="0"/>
                        </a:spcAft>
                      </a:pPr>
                      <a:r>
                        <a:rPr lang="en-US" sz="2800">
                          <a:effectLst/>
                        </a:rPr>
                        <a:t>97.5</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0325" algn="ctr">
                        <a:lnSpc>
                          <a:spcPct val="100000"/>
                        </a:lnSpc>
                        <a:spcAft>
                          <a:spcPts val="0"/>
                        </a:spcAft>
                      </a:pPr>
                      <a:r>
                        <a:rPr lang="en-US" sz="2800">
                          <a:effectLst/>
                        </a:rPr>
                        <a:t>93.75</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9690" algn="ctr">
                        <a:lnSpc>
                          <a:spcPct val="100000"/>
                        </a:lnSpc>
                        <a:spcAft>
                          <a:spcPts val="0"/>
                        </a:spcAft>
                      </a:pPr>
                      <a:r>
                        <a:rPr lang="en-US" sz="2800">
                          <a:effectLst/>
                        </a:rPr>
                        <a:t>100</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98425" algn="ctr">
                        <a:lnSpc>
                          <a:spcPct val="100000"/>
                        </a:lnSpc>
                        <a:spcAft>
                          <a:spcPts val="0"/>
                        </a:spcAft>
                      </a:pPr>
                      <a:r>
                        <a:rPr lang="en-US" sz="2800">
                          <a:effectLst/>
                        </a:rPr>
                        <a:t>100</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95250" algn="ctr">
                        <a:lnSpc>
                          <a:spcPct val="100000"/>
                        </a:lnSpc>
                        <a:spcAft>
                          <a:spcPts val="0"/>
                        </a:spcAft>
                      </a:pPr>
                      <a:r>
                        <a:rPr lang="en-US" sz="2800">
                          <a:effectLst/>
                        </a:rPr>
                        <a:t>96.77</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24377">
                <a:tc>
                  <a:txBody>
                    <a:bodyPr/>
                    <a:lstStyle/>
                    <a:p>
                      <a:pPr marL="252730" algn="l">
                        <a:lnSpc>
                          <a:spcPct val="100000"/>
                        </a:lnSpc>
                        <a:spcAft>
                          <a:spcPts val="0"/>
                        </a:spcAft>
                      </a:pPr>
                      <a:r>
                        <a:rPr lang="en-US" sz="2800" dirty="0">
                          <a:effectLst/>
                        </a:rPr>
                        <a:t>Coarse</a:t>
                      </a:r>
                      <a:endParaRPr lang="en-IN" sz="2800" dirty="0">
                        <a:effectLst/>
                      </a:endParaRPr>
                    </a:p>
                    <a:p>
                      <a:pPr marL="298450" algn="l">
                        <a:lnSpc>
                          <a:spcPct val="100000"/>
                        </a:lnSpc>
                        <a:spcBef>
                          <a:spcPts val="10"/>
                        </a:spcBef>
                        <a:spcAft>
                          <a:spcPts val="0"/>
                        </a:spcAft>
                      </a:pPr>
                      <a:r>
                        <a:rPr lang="en-US" sz="2800" dirty="0">
                          <a:effectLst/>
                        </a:rPr>
                        <a:t>KNN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a:effectLst/>
                        </a:rPr>
                        <a:t>78.2</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a:effectLst/>
                        </a:rPr>
                        <a:t>80</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a:effectLst/>
                        </a:rPr>
                        <a:t>65.2</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9690" algn="ctr">
                        <a:lnSpc>
                          <a:spcPct val="100000"/>
                        </a:lnSpc>
                        <a:spcAft>
                          <a:spcPts val="0"/>
                        </a:spcAft>
                      </a:pPr>
                      <a:r>
                        <a:rPr lang="en-US" sz="2800">
                          <a:effectLst/>
                        </a:rPr>
                        <a:t>100</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98425" algn="ctr">
                        <a:lnSpc>
                          <a:spcPct val="100000"/>
                        </a:lnSpc>
                        <a:spcAft>
                          <a:spcPts val="0"/>
                        </a:spcAft>
                      </a:pPr>
                      <a:r>
                        <a:rPr lang="en-US" sz="2800">
                          <a:effectLst/>
                        </a:rPr>
                        <a:t>100</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a:effectLst/>
                        </a:rPr>
                        <a:t>78.9</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904140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955E8-F52F-F9A3-80BC-C5A726A4D3B6}"/>
              </a:ext>
            </a:extLst>
          </p:cNvPr>
          <p:cNvSpPr>
            <a:spLocks noGrp="1"/>
          </p:cNvSpPr>
          <p:nvPr>
            <p:ph type="title"/>
          </p:nvPr>
        </p:nvSpPr>
        <p:spPr>
          <a:xfrm>
            <a:off x="108285" y="108452"/>
            <a:ext cx="10515600" cy="709696"/>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1E583190-40D0-AE5C-E4D3-737EDAB5350F}"/>
              </a:ext>
            </a:extLst>
          </p:cNvPr>
          <p:cNvSpPr>
            <a:spLocks noGrp="1"/>
          </p:cNvSpPr>
          <p:nvPr>
            <p:ph idx="1"/>
          </p:nvPr>
        </p:nvSpPr>
        <p:spPr>
          <a:xfrm>
            <a:off x="291165" y="1016665"/>
            <a:ext cx="10515600" cy="4351338"/>
          </a:xfrm>
        </p:spPr>
        <p:txBody>
          <a:bodyPr/>
          <a:lstStyle/>
          <a:p>
            <a:r>
              <a:rPr lang="en-US" dirty="0"/>
              <a:t>KNN result with </a:t>
            </a:r>
            <a:r>
              <a:rPr lang="en-US" dirty="0" smtClean="0"/>
              <a:t>8</a:t>
            </a:r>
            <a:r>
              <a:rPr lang="en-US" dirty="0" smtClean="0"/>
              <a:t>0:20</a:t>
            </a:r>
            <a:r>
              <a:rPr lang="en-US" dirty="0" smtClean="0"/>
              <a:t> </a:t>
            </a:r>
            <a:r>
              <a:rPr lang="en-US" dirty="0"/>
              <a:t>training and testing </a:t>
            </a:r>
            <a:r>
              <a:rPr lang="en-US" dirty="0" smtClean="0"/>
              <a:t>ratio</a:t>
            </a:r>
          </a:p>
          <a:p>
            <a:endParaRPr lang="en-IN" dirty="0"/>
          </a:p>
          <a:p>
            <a:pPr marL="0" indent="0">
              <a:buNone/>
            </a:pPr>
            <a:r>
              <a:rPr lang="en-US" dirty="0"/>
              <a:t> </a:t>
            </a:r>
            <a:r>
              <a:rPr lang="en-US" dirty="0" smtClean="0"/>
              <a:t>            </a:t>
            </a:r>
            <a:endParaRPr lang="en-IN" dirty="0"/>
          </a:p>
        </p:txBody>
      </p:sp>
      <p:sp>
        <p:nvSpPr>
          <p:cNvPr id="4" name="TextBox 3"/>
          <p:cNvSpPr txBox="1"/>
          <p:nvPr/>
        </p:nvSpPr>
        <p:spPr>
          <a:xfrm>
            <a:off x="585342" y="5106393"/>
            <a:ext cx="10658765" cy="523220"/>
          </a:xfrm>
          <a:prstGeom prst="rect">
            <a:avLst/>
          </a:prstGeom>
          <a:noFill/>
        </p:spPr>
        <p:txBody>
          <a:bodyPr wrap="square" rtlCol="0">
            <a:spAutoFit/>
          </a:bodyPr>
          <a:lstStyle/>
          <a:p>
            <a:r>
              <a:rPr lang="en-US" dirty="0"/>
              <a:t> </a:t>
            </a:r>
            <a:r>
              <a:rPr lang="en-US" dirty="0" smtClean="0"/>
              <a:t>            </a:t>
            </a:r>
            <a:r>
              <a:rPr lang="en-US" sz="2800" dirty="0" smtClean="0"/>
              <a:t>Fine </a:t>
            </a:r>
            <a:r>
              <a:rPr lang="en-US" sz="2800" dirty="0"/>
              <a:t>KNN                           </a:t>
            </a:r>
            <a:r>
              <a:rPr lang="en-US" sz="2800" dirty="0" smtClean="0"/>
              <a:t>  </a:t>
            </a:r>
            <a:r>
              <a:rPr lang="en-US" sz="2800" dirty="0"/>
              <a:t>Medium KNN                          </a:t>
            </a:r>
            <a:r>
              <a:rPr lang="en-US" sz="2800" dirty="0" smtClean="0"/>
              <a:t>Coarse </a:t>
            </a:r>
            <a:r>
              <a:rPr lang="en-US" sz="2800" dirty="0"/>
              <a:t>KNN</a:t>
            </a:r>
            <a:endParaRPr lang="en-IN" sz="2800" dirty="0"/>
          </a:p>
        </p:txBody>
      </p:sp>
      <p:pic>
        <p:nvPicPr>
          <p:cNvPr id="11" name="image54.png"/>
          <p:cNvPicPr/>
          <p:nvPr/>
        </p:nvPicPr>
        <p:blipFill>
          <a:blip r:embed="rId2" cstate="print"/>
          <a:stretch>
            <a:fillRect/>
          </a:stretch>
        </p:blipFill>
        <p:spPr>
          <a:xfrm>
            <a:off x="585342" y="2139011"/>
            <a:ext cx="3011055" cy="2748873"/>
          </a:xfrm>
          <a:prstGeom prst="rect">
            <a:avLst/>
          </a:prstGeom>
        </p:spPr>
      </p:pic>
      <p:pic>
        <p:nvPicPr>
          <p:cNvPr id="12" name="image55.png"/>
          <p:cNvPicPr/>
          <p:nvPr/>
        </p:nvPicPr>
        <p:blipFill>
          <a:blip r:embed="rId3" cstate="print"/>
          <a:stretch>
            <a:fillRect/>
          </a:stretch>
        </p:blipFill>
        <p:spPr>
          <a:xfrm>
            <a:off x="4409197" y="2133159"/>
            <a:ext cx="3011055" cy="2754725"/>
          </a:xfrm>
          <a:prstGeom prst="rect">
            <a:avLst/>
          </a:prstGeom>
        </p:spPr>
      </p:pic>
      <p:pic>
        <p:nvPicPr>
          <p:cNvPr id="13" name="image56.png"/>
          <p:cNvPicPr/>
          <p:nvPr/>
        </p:nvPicPr>
        <p:blipFill>
          <a:blip r:embed="rId4" cstate="print"/>
          <a:stretch>
            <a:fillRect/>
          </a:stretch>
        </p:blipFill>
        <p:spPr>
          <a:xfrm>
            <a:off x="8233052" y="2133158"/>
            <a:ext cx="3011055" cy="2754725"/>
          </a:xfrm>
          <a:prstGeom prst="rect">
            <a:avLst/>
          </a:prstGeom>
        </p:spPr>
      </p:pic>
    </p:spTree>
    <p:extLst>
      <p:ext uri="{BB962C8B-B14F-4D97-AF65-F5344CB8AC3E}">
        <p14:creationId xmlns:p14="http://schemas.microsoft.com/office/powerpoint/2010/main" val="2432566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a:t>
            </a:r>
            <a:r>
              <a:rPr lang="en-US" dirty="0" smtClean="0"/>
              <a:t>using different types of </a:t>
            </a:r>
            <a:r>
              <a:rPr lang="en-US" dirty="0" smtClean="0"/>
              <a:t>KNN </a:t>
            </a:r>
            <a:r>
              <a:rPr lang="en-US" dirty="0" smtClean="0"/>
              <a:t>under 80:20 training </a:t>
            </a:r>
            <a:r>
              <a:rPr lang="en-US" dirty="0" smtClean="0"/>
              <a:t>and testing </a:t>
            </a:r>
            <a:r>
              <a:rPr lang="en-US" dirty="0" smtClean="0"/>
              <a:t>ratio</a:t>
            </a:r>
          </a:p>
          <a:p>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273358630"/>
              </p:ext>
            </p:extLst>
          </p:nvPr>
        </p:nvGraphicFramePr>
        <p:xfrm>
          <a:off x="532014" y="2327565"/>
          <a:ext cx="11139056" cy="3704152"/>
        </p:xfrm>
        <a:graphic>
          <a:graphicData uri="http://schemas.openxmlformats.org/drawingml/2006/table">
            <a:tbl>
              <a:tblPr firstRow="1" firstCol="1" lastRow="1" lastCol="1" bandRow="1" bandCol="1">
                <a:tableStyleId>{5940675A-B579-460E-94D1-54222C63F5DA}</a:tableStyleId>
              </a:tblPr>
              <a:tblGrid>
                <a:gridCol w="1877730"/>
                <a:gridCol w="1580637"/>
                <a:gridCol w="1642371"/>
                <a:gridCol w="1642371"/>
                <a:gridCol w="1642371"/>
                <a:gridCol w="1635940"/>
                <a:gridCol w="1117636"/>
              </a:tblGrid>
              <a:tr h="916062">
                <a:tc>
                  <a:txBody>
                    <a:bodyPr/>
                    <a:lstStyle/>
                    <a:p>
                      <a:pPr marL="185420" marR="172085" algn="l">
                        <a:lnSpc>
                          <a:spcPct val="100000"/>
                        </a:lnSpc>
                        <a:spcAft>
                          <a:spcPts val="0"/>
                        </a:spcAft>
                      </a:pPr>
                      <a:r>
                        <a:rPr lang="en-US" sz="2800" dirty="0">
                          <a:effectLst/>
                        </a:rPr>
                        <a:t>Types</a:t>
                      </a:r>
                      <a:r>
                        <a:rPr lang="en-US" sz="2800" spc="-5" dirty="0">
                          <a:effectLst/>
                        </a:rPr>
                        <a:t> </a:t>
                      </a:r>
                      <a:r>
                        <a:rPr lang="en-US" sz="2800" dirty="0">
                          <a:effectLst/>
                        </a:rPr>
                        <a:t>of</a:t>
                      </a:r>
                      <a:endParaRPr lang="en-IN" sz="2800" dirty="0">
                        <a:effectLst/>
                      </a:endParaRPr>
                    </a:p>
                    <a:p>
                      <a:pPr marL="175895" marR="172085" algn="l">
                        <a:lnSpc>
                          <a:spcPct val="100000"/>
                        </a:lnSpc>
                        <a:spcBef>
                          <a:spcPts val="10"/>
                        </a:spcBef>
                        <a:spcAft>
                          <a:spcPts val="0"/>
                        </a:spcAft>
                      </a:pPr>
                      <a:r>
                        <a:rPr lang="en-US" sz="2800" dirty="0">
                          <a:effectLst/>
                        </a:rPr>
                        <a:t>KNN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635" algn="l">
                        <a:lnSpc>
                          <a:spcPct val="100000"/>
                        </a:lnSpc>
                        <a:spcAft>
                          <a:spcPts val="0"/>
                        </a:spcAft>
                      </a:pPr>
                      <a:r>
                        <a:rPr lang="en-US" sz="2800" dirty="0">
                          <a:effectLst/>
                        </a:rPr>
                        <a:t>Training</a:t>
                      </a:r>
                      <a:endParaRPr lang="en-IN" sz="2800" dirty="0">
                        <a:effectLst/>
                      </a:endParaRPr>
                    </a:p>
                    <a:p>
                      <a:pPr marL="97155"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lnSpc>
                          <a:spcPct val="100000"/>
                        </a:lnSpc>
                        <a:spcAft>
                          <a:spcPts val="0"/>
                        </a:spcAft>
                      </a:pPr>
                      <a:r>
                        <a:rPr lang="en-US" sz="2800" dirty="0">
                          <a:effectLst/>
                        </a:rPr>
                        <a:t>Testing</a:t>
                      </a:r>
                      <a:endParaRPr lang="en-IN" sz="2800" dirty="0">
                        <a:effectLst/>
                      </a:endParaRPr>
                    </a:p>
                    <a:p>
                      <a:pPr marL="115570"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Sensitivity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Selectivity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102235" algn="l">
                        <a:lnSpc>
                          <a:spcPct val="100000"/>
                        </a:lnSpc>
                        <a:spcAft>
                          <a:spcPts val="0"/>
                        </a:spcAft>
                      </a:pPr>
                      <a:r>
                        <a:rPr lang="en-US" sz="2800" dirty="0">
                          <a:effectLst/>
                        </a:rPr>
                        <a:t>Precision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0" algn="l">
                        <a:lnSpc>
                          <a:spcPct val="100000"/>
                        </a:lnSpc>
                        <a:spcAft>
                          <a:spcPts val="0"/>
                        </a:spcAft>
                      </a:pPr>
                      <a:r>
                        <a:rPr lang="en-US" sz="2800" dirty="0">
                          <a:effectLst/>
                        </a:rPr>
                        <a:t>F1-</a:t>
                      </a:r>
                      <a:endParaRPr lang="en-IN" sz="2800" dirty="0">
                        <a:effectLst/>
                      </a:endParaRPr>
                    </a:p>
                    <a:p>
                      <a:pPr marL="100965" algn="l">
                        <a:lnSpc>
                          <a:spcPct val="100000"/>
                        </a:lnSpc>
                        <a:spcBef>
                          <a:spcPts val="10"/>
                        </a:spcBef>
                        <a:spcAft>
                          <a:spcPts val="0"/>
                        </a:spcAft>
                      </a:pPr>
                      <a:r>
                        <a:rPr lang="en-US" sz="2800" dirty="0">
                          <a:effectLst/>
                        </a:rPr>
                        <a:t>Score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45988">
                <a:tc>
                  <a:txBody>
                    <a:bodyPr/>
                    <a:lstStyle/>
                    <a:p>
                      <a:pPr marL="178435" marR="172085" algn="l">
                        <a:lnSpc>
                          <a:spcPct val="100000"/>
                        </a:lnSpc>
                        <a:spcAft>
                          <a:spcPts val="0"/>
                        </a:spcAft>
                      </a:pPr>
                      <a:r>
                        <a:rPr lang="en-US" sz="2800" dirty="0">
                          <a:effectLst/>
                        </a:rPr>
                        <a:t>Fine</a:t>
                      </a:r>
                      <a:endParaRPr lang="en-IN" sz="2800" dirty="0">
                        <a:effectLst/>
                      </a:endParaRPr>
                    </a:p>
                    <a:p>
                      <a:pPr marL="175895" marR="172085" algn="l">
                        <a:lnSpc>
                          <a:spcPct val="100000"/>
                        </a:lnSpc>
                        <a:spcBef>
                          <a:spcPts val="10"/>
                        </a:spcBef>
                        <a:spcAft>
                          <a:spcPts val="0"/>
                        </a:spcAft>
                      </a:pPr>
                      <a:r>
                        <a:rPr lang="en-US" sz="2800" dirty="0">
                          <a:effectLst/>
                        </a:rPr>
                        <a:t>KNN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rPr>
                        <a:t>98.1</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603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9690" algn="ctr">
                        <a:lnSpc>
                          <a:spcPct val="100000"/>
                        </a:lnSpc>
                        <a:spcAft>
                          <a:spcPts val="0"/>
                        </a:spcAft>
                      </a:pPr>
                      <a:r>
                        <a:rPr lang="en-US" sz="2800" dirty="0">
                          <a:effectLst/>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98425" algn="ctr">
                        <a:lnSpc>
                          <a:spcPct val="100000"/>
                        </a:lnSpc>
                        <a:spcAft>
                          <a:spcPts val="0"/>
                        </a:spcAft>
                      </a:pPr>
                      <a:r>
                        <a:rPr lang="en-US" sz="2800" dirty="0">
                          <a:effectLst/>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17725">
                <a:tc>
                  <a:txBody>
                    <a:bodyPr/>
                    <a:lstStyle/>
                    <a:p>
                      <a:pPr marL="183515" marR="172085" algn="l">
                        <a:lnSpc>
                          <a:spcPct val="100000"/>
                        </a:lnSpc>
                        <a:spcAft>
                          <a:spcPts val="0"/>
                        </a:spcAft>
                      </a:pPr>
                      <a:r>
                        <a:rPr lang="en-US" sz="2800" dirty="0">
                          <a:effectLst/>
                        </a:rPr>
                        <a:t>Medium</a:t>
                      </a:r>
                      <a:endParaRPr lang="en-IN" sz="2800" dirty="0">
                        <a:effectLst/>
                      </a:endParaRPr>
                    </a:p>
                    <a:p>
                      <a:pPr marL="175895" marR="172085" algn="l">
                        <a:lnSpc>
                          <a:spcPct val="100000"/>
                        </a:lnSpc>
                        <a:spcBef>
                          <a:spcPts val="10"/>
                        </a:spcBef>
                        <a:spcAft>
                          <a:spcPts val="0"/>
                        </a:spcAft>
                      </a:pPr>
                      <a:r>
                        <a:rPr lang="en-US" sz="2800" dirty="0">
                          <a:effectLst/>
                        </a:rPr>
                        <a:t>KNN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8125" marR="238125" algn="ctr">
                        <a:lnSpc>
                          <a:spcPct val="100000"/>
                        </a:lnSpc>
                        <a:spcAft>
                          <a:spcPts val="0"/>
                        </a:spcAft>
                      </a:pPr>
                      <a:r>
                        <a:rPr lang="en-US" sz="2800" dirty="0" smtClean="0">
                          <a:effectLst/>
                        </a:rPr>
                        <a:t>94.7</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35585" algn="ctr">
                        <a:lnSpc>
                          <a:spcPct val="100000"/>
                        </a:lnSpc>
                        <a:spcAft>
                          <a:spcPts val="0"/>
                        </a:spcAft>
                      </a:pPr>
                      <a:r>
                        <a:rPr lang="en-US" sz="2800" dirty="0" smtClean="0">
                          <a:effectLst/>
                          <a:latin typeface="+mn-lt"/>
                          <a:ea typeface="+mn-ea"/>
                          <a:cs typeface="+mn-cs"/>
                        </a:rPr>
                        <a:t>98.8</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0325" algn="ctr">
                        <a:lnSpc>
                          <a:spcPct val="100000"/>
                        </a:lnSpc>
                        <a:spcAft>
                          <a:spcPts val="0"/>
                        </a:spcAft>
                      </a:pPr>
                      <a:r>
                        <a:rPr lang="en-US" sz="2800" dirty="0" smtClean="0">
                          <a:effectLst/>
                        </a:rPr>
                        <a:t>96.77</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9690" algn="ctr">
                        <a:lnSpc>
                          <a:spcPct val="100000"/>
                        </a:lnSpc>
                        <a:spcAft>
                          <a:spcPts val="0"/>
                        </a:spcAft>
                      </a:pPr>
                      <a:r>
                        <a:rPr lang="en-US" sz="2800">
                          <a:effectLst/>
                        </a:rPr>
                        <a:t>100</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98425" algn="ctr">
                        <a:lnSpc>
                          <a:spcPct val="100000"/>
                        </a:lnSpc>
                        <a:spcAft>
                          <a:spcPts val="0"/>
                        </a:spcAft>
                      </a:pPr>
                      <a:r>
                        <a:rPr lang="en-US" sz="2800" dirty="0">
                          <a:effectLst/>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95250" algn="ctr">
                        <a:lnSpc>
                          <a:spcPct val="100000"/>
                        </a:lnSpc>
                        <a:spcAft>
                          <a:spcPts val="0"/>
                        </a:spcAft>
                      </a:pPr>
                      <a:r>
                        <a:rPr lang="en-US" sz="2800" dirty="0" smtClean="0">
                          <a:effectLst/>
                        </a:rPr>
                        <a:t>98.35</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24377">
                <a:tc>
                  <a:txBody>
                    <a:bodyPr/>
                    <a:lstStyle/>
                    <a:p>
                      <a:pPr marL="252730" algn="l">
                        <a:lnSpc>
                          <a:spcPct val="100000"/>
                        </a:lnSpc>
                        <a:spcAft>
                          <a:spcPts val="0"/>
                        </a:spcAft>
                      </a:pPr>
                      <a:r>
                        <a:rPr lang="en-US" sz="2800" dirty="0">
                          <a:effectLst/>
                        </a:rPr>
                        <a:t>Coarse</a:t>
                      </a:r>
                      <a:endParaRPr lang="en-IN" sz="2800" dirty="0">
                        <a:effectLst/>
                      </a:endParaRPr>
                    </a:p>
                    <a:p>
                      <a:pPr marL="298450" algn="l">
                        <a:lnSpc>
                          <a:spcPct val="100000"/>
                        </a:lnSpc>
                        <a:spcBef>
                          <a:spcPts val="10"/>
                        </a:spcBef>
                        <a:spcAft>
                          <a:spcPts val="0"/>
                        </a:spcAft>
                      </a:pPr>
                      <a:r>
                        <a:rPr lang="en-US" sz="2800" dirty="0">
                          <a:effectLst/>
                        </a:rPr>
                        <a:t>KNN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rPr>
                        <a:t>79.7</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78.8</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rPr>
                        <a:t>63.8</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9690" algn="ctr">
                        <a:lnSpc>
                          <a:spcPct val="100000"/>
                        </a:lnSpc>
                        <a:spcAft>
                          <a:spcPts val="0"/>
                        </a:spcAft>
                      </a:pPr>
                      <a:r>
                        <a:rPr lang="en-US" sz="2800">
                          <a:effectLst/>
                        </a:rPr>
                        <a:t>100</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98425" algn="ctr">
                        <a:lnSpc>
                          <a:spcPct val="100000"/>
                        </a:lnSpc>
                        <a:spcAft>
                          <a:spcPts val="0"/>
                        </a:spcAft>
                      </a:pPr>
                      <a:r>
                        <a:rPr lang="en-US" sz="2800" dirty="0">
                          <a:effectLst/>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rPr>
                        <a:t>77.89</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2621047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955E8-F52F-F9A3-80BC-C5A726A4D3B6}"/>
              </a:ext>
            </a:extLst>
          </p:cNvPr>
          <p:cNvSpPr>
            <a:spLocks noGrp="1"/>
          </p:cNvSpPr>
          <p:nvPr>
            <p:ph type="title"/>
          </p:nvPr>
        </p:nvSpPr>
        <p:spPr>
          <a:xfrm>
            <a:off x="108285" y="108452"/>
            <a:ext cx="10515600" cy="709696"/>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1E583190-40D0-AE5C-E4D3-737EDAB5350F}"/>
              </a:ext>
            </a:extLst>
          </p:cNvPr>
          <p:cNvSpPr>
            <a:spLocks noGrp="1"/>
          </p:cNvSpPr>
          <p:nvPr>
            <p:ph idx="1"/>
          </p:nvPr>
        </p:nvSpPr>
        <p:spPr>
          <a:xfrm>
            <a:off x="291165" y="1016665"/>
            <a:ext cx="10515600" cy="4351338"/>
          </a:xfrm>
        </p:spPr>
        <p:txBody>
          <a:bodyPr/>
          <a:lstStyle/>
          <a:p>
            <a:r>
              <a:rPr lang="en-US" dirty="0" smtClean="0"/>
              <a:t>Decision Tree</a:t>
            </a:r>
            <a:r>
              <a:rPr lang="en-US" dirty="0" smtClean="0"/>
              <a:t> </a:t>
            </a:r>
            <a:r>
              <a:rPr lang="en-US" dirty="0"/>
              <a:t>result with </a:t>
            </a:r>
            <a:r>
              <a:rPr lang="en-US" dirty="0" smtClean="0"/>
              <a:t>67:33</a:t>
            </a:r>
            <a:r>
              <a:rPr lang="en-US" dirty="0" smtClean="0"/>
              <a:t> </a:t>
            </a:r>
            <a:r>
              <a:rPr lang="en-US" dirty="0"/>
              <a:t>training and testing </a:t>
            </a:r>
            <a:r>
              <a:rPr lang="en-US" dirty="0" smtClean="0"/>
              <a:t>ratio</a:t>
            </a:r>
          </a:p>
          <a:p>
            <a:endParaRPr lang="en-IN" dirty="0"/>
          </a:p>
          <a:p>
            <a:pPr marL="0" indent="0">
              <a:buNone/>
            </a:pPr>
            <a:r>
              <a:rPr lang="en-US" dirty="0"/>
              <a:t> </a:t>
            </a:r>
            <a:r>
              <a:rPr lang="en-US" dirty="0" smtClean="0"/>
              <a:t>            </a:t>
            </a:r>
            <a:endParaRPr lang="en-IN" dirty="0"/>
          </a:p>
        </p:txBody>
      </p:sp>
      <p:sp>
        <p:nvSpPr>
          <p:cNvPr id="4" name="TextBox 3"/>
          <p:cNvSpPr txBox="1"/>
          <p:nvPr/>
        </p:nvSpPr>
        <p:spPr>
          <a:xfrm>
            <a:off x="585342" y="5106393"/>
            <a:ext cx="10658765" cy="523220"/>
          </a:xfrm>
          <a:prstGeom prst="rect">
            <a:avLst/>
          </a:prstGeom>
          <a:noFill/>
        </p:spPr>
        <p:txBody>
          <a:bodyPr wrap="square" rtlCol="0">
            <a:spAutoFit/>
          </a:bodyPr>
          <a:lstStyle/>
          <a:p>
            <a:r>
              <a:rPr lang="en-US" dirty="0"/>
              <a:t> </a:t>
            </a:r>
            <a:r>
              <a:rPr lang="en-US" dirty="0" smtClean="0"/>
              <a:t>            </a:t>
            </a:r>
            <a:r>
              <a:rPr lang="en-US" sz="2800" dirty="0" smtClean="0"/>
              <a:t>Fine Tree                            Medium Tree                          Coarse Tree</a:t>
            </a:r>
            <a:endParaRPr lang="en-IN" sz="2800" dirty="0"/>
          </a:p>
        </p:txBody>
      </p:sp>
      <p:pic>
        <p:nvPicPr>
          <p:cNvPr id="8" name="image57.png"/>
          <p:cNvPicPr/>
          <p:nvPr/>
        </p:nvPicPr>
        <p:blipFill>
          <a:blip r:embed="rId2" cstate="print"/>
          <a:stretch>
            <a:fillRect/>
          </a:stretch>
        </p:blipFill>
        <p:spPr>
          <a:xfrm>
            <a:off x="585342" y="2090058"/>
            <a:ext cx="3011055" cy="2754725"/>
          </a:xfrm>
          <a:prstGeom prst="rect">
            <a:avLst/>
          </a:prstGeom>
        </p:spPr>
      </p:pic>
      <p:pic>
        <p:nvPicPr>
          <p:cNvPr id="9" name="image58.png"/>
          <p:cNvPicPr/>
          <p:nvPr/>
        </p:nvPicPr>
        <p:blipFill>
          <a:blip r:embed="rId3" cstate="print"/>
          <a:stretch>
            <a:fillRect/>
          </a:stretch>
        </p:blipFill>
        <p:spPr>
          <a:xfrm>
            <a:off x="4409196" y="2090058"/>
            <a:ext cx="3011055" cy="2797825"/>
          </a:xfrm>
          <a:prstGeom prst="rect">
            <a:avLst/>
          </a:prstGeom>
        </p:spPr>
      </p:pic>
      <p:pic>
        <p:nvPicPr>
          <p:cNvPr id="10" name="image59.png"/>
          <p:cNvPicPr/>
          <p:nvPr/>
        </p:nvPicPr>
        <p:blipFill>
          <a:blip r:embed="rId4" cstate="print"/>
          <a:stretch>
            <a:fillRect/>
          </a:stretch>
        </p:blipFill>
        <p:spPr>
          <a:xfrm>
            <a:off x="8233052" y="2090058"/>
            <a:ext cx="3011055" cy="2797825"/>
          </a:xfrm>
          <a:prstGeom prst="rect">
            <a:avLst/>
          </a:prstGeom>
        </p:spPr>
      </p:pic>
    </p:spTree>
    <p:extLst>
      <p:ext uri="{BB962C8B-B14F-4D97-AF65-F5344CB8AC3E}">
        <p14:creationId xmlns:p14="http://schemas.microsoft.com/office/powerpoint/2010/main" val="1992366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a:t>
            </a:r>
            <a:r>
              <a:rPr lang="en-US" dirty="0" smtClean="0"/>
              <a:t>using different types of DT under 67:33 training </a:t>
            </a:r>
            <a:r>
              <a:rPr lang="en-US" dirty="0" smtClean="0"/>
              <a:t>and testing </a:t>
            </a:r>
            <a:r>
              <a:rPr lang="en-US" dirty="0" smtClean="0"/>
              <a:t>ratio</a:t>
            </a:r>
          </a:p>
          <a:p>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4055933192"/>
              </p:ext>
            </p:extLst>
          </p:nvPr>
        </p:nvGraphicFramePr>
        <p:xfrm>
          <a:off x="532014" y="2327565"/>
          <a:ext cx="11139056" cy="3704152"/>
        </p:xfrm>
        <a:graphic>
          <a:graphicData uri="http://schemas.openxmlformats.org/drawingml/2006/table">
            <a:tbl>
              <a:tblPr firstRow="1" firstCol="1" lastRow="1" lastCol="1" bandRow="1" bandCol="1">
                <a:tableStyleId>{5940675A-B579-460E-94D1-54222C63F5DA}</a:tableStyleId>
              </a:tblPr>
              <a:tblGrid>
                <a:gridCol w="1877730"/>
                <a:gridCol w="1580637"/>
                <a:gridCol w="1642371"/>
                <a:gridCol w="1642371"/>
                <a:gridCol w="1642371"/>
                <a:gridCol w="1635940"/>
                <a:gridCol w="1117636"/>
              </a:tblGrid>
              <a:tr h="916062">
                <a:tc>
                  <a:txBody>
                    <a:bodyPr/>
                    <a:lstStyle/>
                    <a:p>
                      <a:pPr marL="185420" marR="172085" algn="l">
                        <a:lnSpc>
                          <a:spcPct val="100000"/>
                        </a:lnSpc>
                        <a:spcAft>
                          <a:spcPts val="0"/>
                        </a:spcAft>
                      </a:pPr>
                      <a:r>
                        <a:rPr lang="en-US" sz="2800" dirty="0">
                          <a:effectLst/>
                        </a:rPr>
                        <a:t>Types</a:t>
                      </a:r>
                      <a:r>
                        <a:rPr lang="en-US" sz="2800" spc="-5" dirty="0">
                          <a:effectLst/>
                        </a:rPr>
                        <a:t> </a:t>
                      </a:r>
                      <a:r>
                        <a:rPr lang="en-US" sz="2800" dirty="0">
                          <a:effectLst/>
                        </a:rPr>
                        <a:t>of</a:t>
                      </a:r>
                      <a:endParaRPr lang="en-IN" sz="2800" dirty="0">
                        <a:effectLst/>
                      </a:endParaRPr>
                    </a:p>
                    <a:p>
                      <a:pPr marL="175895" marR="172085" algn="l">
                        <a:lnSpc>
                          <a:spcPct val="100000"/>
                        </a:lnSpc>
                        <a:spcBef>
                          <a:spcPts val="10"/>
                        </a:spcBef>
                        <a:spcAft>
                          <a:spcPts val="0"/>
                        </a:spcAft>
                      </a:pPr>
                      <a:r>
                        <a:rPr lang="en-US" sz="2800" dirty="0" smtClean="0">
                          <a:effectLst/>
                          <a:latin typeface="+mn-lt"/>
                          <a:ea typeface="+mn-ea"/>
                          <a:cs typeface="+mn-cs"/>
                        </a:rPr>
                        <a:t>Tree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635" algn="l">
                        <a:lnSpc>
                          <a:spcPct val="100000"/>
                        </a:lnSpc>
                        <a:spcAft>
                          <a:spcPts val="0"/>
                        </a:spcAft>
                      </a:pPr>
                      <a:r>
                        <a:rPr lang="en-US" sz="2800" dirty="0">
                          <a:effectLst/>
                        </a:rPr>
                        <a:t>Training</a:t>
                      </a:r>
                      <a:endParaRPr lang="en-IN" sz="2800" dirty="0">
                        <a:effectLst/>
                      </a:endParaRPr>
                    </a:p>
                    <a:p>
                      <a:pPr marL="97155"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lnSpc>
                          <a:spcPct val="100000"/>
                        </a:lnSpc>
                        <a:spcAft>
                          <a:spcPts val="0"/>
                        </a:spcAft>
                      </a:pPr>
                      <a:r>
                        <a:rPr lang="en-US" sz="2800" dirty="0">
                          <a:effectLst/>
                        </a:rPr>
                        <a:t>Testing</a:t>
                      </a:r>
                      <a:endParaRPr lang="en-IN" sz="2800" dirty="0">
                        <a:effectLst/>
                      </a:endParaRPr>
                    </a:p>
                    <a:p>
                      <a:pPr marL="115570"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Sensitivity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Selectivity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102235" algn="l">
                        <a:lnSpc>
                          <a:spcPct val="100000"/>
                        </a:lnSpc>
                        <a:spcAft>
                          <a:spcPts val="0"/>
                        </a:spcAft>
                      </a:pPr>
                      <a:r>
                        <a:rPr lang="en-US" sz="2800" dirty="0">
                          <a:effectLst/>
                        </a:rPr>
                        <a:t>Precision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0" algn="l">
                        <a:lnSpc>
                          <a:spcPct val="100000"/>
                        </a:lnSpc>
                        <a:spcAft>
                          <a:spcPts val="0"/>
                        </a:spcAft>
                      </a:pPr>
                      <a:r>
                        <a:rPr lang="en-US" sz="2800" dirty="0">
                          <a:effectLst/>
                        </a:rPr>
                        <a:t>F1-</a:t>
                      </a:r>
                      <a:endParaRPr lang="en-IN" sz="2800" dirty="0">
                        <a:effectLst/>
                      </a:endParaRPr>
                    </a:p>
                    <a:p>
                      <a:pPr marL="100965" algn="l">
                        <a:lnSpc>
                          <a:spcPct val="100000"/>
                        </a:lnSpc>
                        <a:spcBef>
                          <a:spcPts val="10"/>
                        </a:spcBef>
                        <a:spcAft>
                          <a:spcPts val="0"/>
                        </a:spcAft>
                      </a:pPr>
                      <a:r>
                        <a:rPr lang="en-US" sz="2800" dirty="0">
                          <a:effectLst/>
                        </a:rPr>
                        <a:t>Score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45988">
                <a:tc>
                  <a:txBody>
                    <a:bodyPr/>
                    <a:lstStyle/>
                    <a:p>
                      <a:pPr marL="178435" marR="172085" algn="l">
                        <a:lnSpc>
                          <a:spcPct val="100000"/>
                        </a:lnSpc>
                        <a:spcAft>
                          <a:spcPts val="0"/>
                        </a:spcAft>
                      </a:pPr>
                      <a:r>
                        <a:rPr lang="en-US" sz="2800" dirty="0">
                          <a:effectLst/>
                        </a:rPr>
                        <a:t>Fine</a:t>
                      </a:r>
                      <a:endParaRPr lang="en-IN" sz="2800" dirty="0">
                        <a:effectLst/>
                      </a:endParaRPr>
                    </a:p>
                    <a:p>
                      <a:pPr marL="175895" marR="172085" algn="l">
                        <a:lnSpc>
                          <a:spcPct val="100000"/>
                        </a:lnSpc>
                        <a:spcBef>
                          <a:spcPts val="10"/>
                        </a:spcBef>
                        <a:spcAft>
                          <a:spcPts val="0"/>
                        </a:spcAft>
                      </a:pPr>
                      <a:r>
                        <a:rPr lang="en-US" sz="2800" dirty="0" smtClean="0">
                          <a:effectLst/>
                          <a:latin typeface="+mn-lt"/>
                          <a:ea typeface="+mn-ea"/>
                          <a:cs typeface="+mn-cs"/>
                        </a:rPr>
                        <a:t>Tree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rPr>
                        <a:t>98.5</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603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9690" algn="ctr">
                        <a:lnSpc>
                          <a:spcPct val="100000"/>
                        </a:lnSpc>
                        <a:spcAft>
                          <a:spcPts val="0"/>
                        </a:spcAft>
                      </a:pPr>
                      <a:r>
                        <a:rPr lang="en-US" sz="2800" dirty="0">
                          <a:effectLst/>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98425" algn="ctr">
                        <a:lnSpc>
                          <a:spcPct val="100000"/>
                        </a:lnSpc>
                        <a:spcAft>
                          <a:spcPts val="0"/>
                        </a:spcAft>
                      </a:pPr>
                      <a:r>
                        <a:rPr lang="en-US" sz="2800" dirty="0">
                          <a:effectLst/>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17725">
                <a:tc>
                  <a:txBody>
                    <a:bodyPr/>
                    <a:lstStyle/>
                    <a:p>
                      <a:pPr marL="183515" marR="172085" algn="l">
                        <a:lnSpc>
                          <a:spcPct val="100000"/>
                        </a:lnSpc>
                        <a:spcAft>
                          <a:spcPts val="0"/>
                        </a:spcAft>
                      </a:pPr>
                      <a:r>
                        <a:rPr lang="en-US" sz="2800" dirty="0">
                          <a:effectLst/>
                        </a:rPr>
                        <a:t>Medium</a:t>
                      </a:r>
                      <a:endParaRPr lang="en-IN" sz="2800" dirty="0">
                        <a:effectLst/>
                      </a:endParaRPr>
                    </a:p>
                    <a:p>
                      <a:pPr marL="175895" marR="172085" algn="l">
                        <a:lnSpc>
                          <a:spcPct val="100000"/>
                        </a:lnSpc>
                        <a:spcBef>
                          <a:spcPts val="10"/>
                        </a:spcBef>
                        <a:spcAft>
                          <a:spcPts val="0"/>
                        </a:spcAft>
                      </a:pPr>
                      <a:r>
                        <a:rPr lang="en-US" sz="2800" dirty="0" smtClean="0">
                          <a:effectLst/>
                          <a:latin typeface="+mn-lt"/>
                          <a:ea typeface="+mn-ea"/>
                          <a:cs typeface="+mn-cs"/>
                        </a:rPr>
                        <a:t>Tree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8125" marR="238125" algn="ctr">
                        <a:lnSpc>
                          <a:spcPct val="100000"/>
                        </a:lnSpc>
                        <a:spcAft>
                          <a:spcPts val="0"/>
                        </a:spcAft>
                      </a:pPr>
                      <a:r>
                        <a:rPr lang="en-US" sz="2800" dirty="0" smtClean="0">
                          <a:effectLst/>
                        </a:rPr>
                        <a:t>98.5</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3558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03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9690" algn="ctr">
                        <a:lnSpc>
                          <a:spcPct val="100000"/>
                        </a:lnSpc>
                        <a:spcAft>
                          <a:spcPts val="0"/>
                        </a:spcAft>
                      </a:pPr>
                      <a:r>
                        <a:rPr lang="en-US" sz="2800">
                          <a:effectLst/>
                        </a:rPr>
                        <a:t>100</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98425" algn="ctr">
                        <a:lnSpc>
                          <a:spcPct val="100000"/>
                        </a:lnSpc>
                        <a:spcAft>
                          <a:spcPts val="0"/>
                        </a:spcAft>
                      </a:pPr>
                      <a:r>
                        <a:rPr lang="en-US" sz="2800" dirty="0">
                          <a:effectLst/>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952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24377">
                <a:tc>
                  <a:txBody>
                    <a:bodyPr/>
                    <a:lstStyle/>
                    <a:p>
                      <a:pPr marL="252730" algn="l">
                        <a:lnSpc>
                          <a:spcPct val="100000"/>
                        </a:lnSpc>
                        <a:spcAft>
                          <a:spcPts val="0"/>
                        </a:spcAft>
                      </a:pPr>
                      <a:r>
                        <a:rPr lang="en-US" sz="2800" dirty="0">
                          <a:effectLst/>
                        </a:rPr>
                        <a:t>Coarse</a:t>
                      </a:r>
                      <a:endParaRPr lang="en-IN" sz="2800" dirty="0">
                        <a:effectLst/>
                      </a:endParaRPr>
                    </a:p>
                    <a:p>
                      <a:pPr marL="298450" algn="l">
                        <a:lnSpc>
                          <a:spcPct val="100000"/>
                        </a:lnSpc>
                        <a:spcBef>
                          <a:spcPts val="10"/>
                        </a:spcBef>
                        <a:spcAft>
                          <a:spcPts val="0"/>
                        </a:spcAft>
                      </a:pPr>
                      <a:r>
                        <a:rPr lang="en-US" sz="2800" dirty="0" smtClean="0">
                          <a:effectLst/>
                          <a:latin typeface="+mn-lt"/>
                          <a:ea typeface="+mn-ea"/>
                          <a:cs typeface="+mn-cs"/>
                        </a:rPr>
                        <a:t>Tree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latin typeface="+mn-lt"/>
                          <a:ea typeface="+mn-ea"/>
                          <a:cs typeface="+mn-cs"/>
                        </a:rPr>
                        <a:t>98.5</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9690" algn="ctr">
                        <a:lnSpc>
                          <a:spcPct val="100000"/>
                        </a:lnSpc>
                        <a:spcAft>
                          <a:spcPts val="0"/>
                        </a:spcAft>
                      </a:pPr>
                      <a:r>
                        <a:rPr lang="en-US" sz="2800">
                          <a:effectLst/>
                        </a:rPr>
                        <a:t>100</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98425" algn="ctr">
                        <a:lnSpc>
                          <a:spcPct val="100000"/>
                        </a:lnSpc>
                        <a:spcAft>
                          <a:spcPts val="0"/>
                        </a:spcAft>
                      </a:pPr>
                      <a:r>
                        <a:rPr lang="en-US" sz="2800" dirty="0">
                          <a:effectLst/>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3170379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955E8-F52F-F9A3-80BC-C5A726A4D3B6}"/>
              </a:ext>
            </a:extLst>
          </p:cNvPr>
          <p:cNvSpPr>
            <a:spLocks noGrp="1"/>
          </p:cNvSpPr>
          <p:nvPr>
            <p:ph type="title"/>
          </p:nvPr>
        </p:nvSpPr>
        <p:spPr>
          <a:xfrm>
            <a:off x="108285" y="108452"/>
            <a:ext cx="10515600" cy="709696"/>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1E583190-40D0-AE5C-E4D3-737EDAB5350F}"/>
              </a:ext>
            </a:extLst>
          </p:cNvPr>
          <p:cNvSpPr>
            <a:spLocks noGrp="1"/>
          </p:cNvSpPr>
          <p:nvPr>
            <p:ph idx="1"/>
          </p:nvPr>
        </p:nvSpPr>
        <p:spPr>
          <a:xfrm>
            <a:off x="291165" y="1016665"/>
            <a:ext cx="10515600" cy="4351338"/>
          </a:xfrm>
        </p:spPr>
        <p:txBody>
          <a:bodyPr/>
          <a:lstStyle/>
          <a:p>
            <a:r>
              <a:rPr lang="en-US" dirty="0" smtClean="0"/>
              <a:t>Decision Tree</a:t>
            </a:r>
            <a:r>
              <a:rPr lang="en-US" dirty="0" smtClean="0"/>
              <a:t> </a:t>
            </a:r>
            <a:r>
              <a:rPr lang="en-US" dirty="0"/>
              <a:t>result with </a:t>
            </a:r>
            <a:r>
              <a:rPr lang="en-US" dirty="0" smtClean="0"/>
              <a:t>70:30 </a:t>
            </a:r>
            <a:r>
              <a:rPr lang="en-US" dirty="0"/>
              <a:t>training and testing </a:t>
            </a:r>
            <a:r>
              <a:rPr lang="en-US" dirty="0" smtClean="0"/>
              <a:t>ratio</a:t>
            </a:r>
          </a:p>
          <a:p>
            <a:endParaRPr lang="en-IN" dirty="0"/>
          </a:p>
          <a:p>
            <a:pPr marL="0" indent="0">
              <a:buNone/>
            </a:pPr>
            <a:r>
              <a:rPr lang="en-US" dirty="0"/>
              <a:t> </a:t>
            </a:r>
            <a:r>
              <a:rPr lang="en-US" dirty="0" smtClean="0"/>
              <a:t>            </a:t>
            </a:r>
            <a:endParaRPr lang="en-IN" dirty="0"/>
          </a:p>
        </p:txBody>
      </p:sp>
      <p:sp>
        <p:nvSpPr>
          <p:cNvPr id="4" name="TextBox 3"/>
          <p:cNvSpPr txBox="1"/>
          <p:nvPr/>
        </p:nvSpPr>
        <p:spPr>
          <a:xfrm>
            <a:off x="585342" y="5106393"/>
            <a:ext cx="10658765" cy="523220"/>
          </a:xfrm>
          <a:prstGeom prst="rect">
            <a:avLst/>
          </a:prstGeom>
          <a:noFill/>
        </p:spPr>
        <p:txBody>
          <a:bodyPr wrap="square" rtlCol="0">
            <a:spAutoFit/>
          </a:bodyPr>
          <a:lstStyle/>
          <a:p>
            <a:r>
              <a:rPr lang="en-US" dirty="0"/>
              <a:t> </a:t>
            </a:r>
            <a:r>
              <a:rPr lang="en-US" dirty="0" smtClean="0"/>
              <a:t>            </a:t>
            </a:r>
            <a:r>
              <a:rPr lang="en-US" sz="2800" dirty="0" smtClean="0"/>
              <a:t>Fine Tree                            Medium Tree                          Coarse Tree</a:t>
            </a:r>
            <a:endParaRPr lang="en-IN" sz="2800" dirty="0"/>
          </a:p>
        </p:txBody>
      </p:sp>
      <p:pic>
        <p:nvPicPr>
          <p:cNvPr id="11" name="image60.png"/>
          <p:cNvPicPr/>
          <p:nvPr/>
        </p:nvPicPr>
        <p:blipFill>
          <a:blip r:embed="rId2" cstate="print"/>
          <a:stretch>
            <a:fillRect/>
          </a:stretch>
        </p:blipFill>
        <p:spPr>
          <a:xfrm>
            <a:off x="585342" y="2199314"/>
            <a:ext cx="3011055" cy="2797824"/>
          </a:xfrm>
          <a:prstGeom prst="rect">
            <a:avLst/>
          </a:prstGeom>
        </p:spPr>
      </p:pic>
      <p:pic>
        <p:nvPicPr>
          <p:cNvPr id="12" name="image61.png"/>
          <p:cNvPicPr/>
          <p:nvPr/>
        </p:nvPicPr>
        <p:blipFill>
          <a:blip r:embed="rId3" cstate="print"/>
          <a:stretch>
            <a:fillRect/>
          </a:stretch>
        </p:blipFill>
        <p:spPr>
          <a:xfrm>
            <a:off x="4409196" y="2199314"/>
            <a:ext cx="3011055" cy="2797824"/>
          </a:xfrm>
          <a:prstGeom prst="rect">
            <a:avLst/>
          </a:prstGeom>
        </p:spPr>
      </p:pic>
      <p:pic>
        <p:nvPicPr>
          <p:cNvPr id="14" name="image62.png"/>
          <p:cNvPicPr/>
          <p:nvPr/>
        </p:nvPicPr>
        <p:blipFill>
          <a:blip r:embed="rId4" cstate="print"/>
          <a:stretch>
            <a:fillRect/>
          </a:stretch>
        </p:blipFill>
        <p:spPr>
          <a:xfrm>
            <a:off x="8233052" y="2199315"/>
            <a:ext cx="3011055" cy="2907078"/>
          </a:xfrm>
          <a:prstGeom prst="rect">
            <a:avLst/>
          </a:prstGeom>
        </p:spPr>
      </p:pic>
    </p:spTree>
    <p:extLst>
      <p:ext uri="{BB962C8B-B14F-4D97-AF65-F5344CB8AC3E}">
        <p14:creationId xmlns:p14="http://schemas.microsoft.com/office/powerpoint/2010/main" val="91713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a:t>
            </a:r>
            <a:r>
              <a:rPr lang="en-US" dirty="0" smtClean="0"/>
              <a:t>using different types of DT under 70:30 training </a:t>
            </a:r>
            <a:r>
              <a:rPr lang="en-US" dirty="0" smtClean="0"/>
              <a:t>and testing </a:t>
            </a:r>
            <a:r>
              <a:rPr lang="en-US" dirty="0" smtClean="0"/>
              <a:t>ratio</a:t>
            </a:r>
          </a:p>
          <a:p>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373267880"/>
              </p:ext>
            </p:extLst>
          </p:nvPr>
        </p:nvGraphicFramePr>
        <p:xfrm>
          <a:off x="532014" y="2327565"/>
          <a:ext cx="11139056" cy="3704152"/>
        </p:xfrm>
        <a:graphic>
          <a:graphicData uri="http://schemas.openxmlformats.org/drawingml/2006/table">
            <a:tbl>
              <a:tblPr firstRow="1" firstCol="1" lastRow="1" lastCol="1" bandRow="1" bandCol="1">
                <a:tableStyleId>{5940675A-B579-460E-94D1-54222C63F5DA}</a:tableStyleId>
              </a:tblPr>
              <a:tblGrid>
                <a:gridCol w="1877730"/>
                <a:gridCol w="1580637"/>
                <a:gridCol w="1642371"/>
                <a:gridCol w="1642371"/>
                <a:gridCol w="1642371"/>
                <a:gridCol w="1635940"/>
                <a:gridCol w="1117636"/>
              </a:tblGrid>
              <a:tr h="916062">
                <a:tc>
                  <a:txBody>
                    <a:bodyPr/>
                    <a:lstStyle/>
                    <a:p>
                      <a:pPr marL="185420" marR="172085" algn="l">
                        <a:lnSpc>
                          <a:spcPct val="100000"/>
                        </a:lnSpc>
                        <a:spcAft>
                          <a:spcPts val="0"/>
                        </a:spcAft>
                      </a:pPr>
                      <a:r>
                        <a:rPr lang="en-US" sz="2800" dirty="0">
                          <a:effectLst/>
                        </a:rPr>
                        <a:t>Types</a:t>
                      </a:r>
                      <a:r>
                        <a:rPr lang="en-US" sz="2800" spc="-5" dirty="0">
                          <a:effectLst/>
                        </a:rPr>
                        <a:t> </a:t>
                      </a:r>
                      <a:r>
                        <a:rPr lang="en-US" sz="2800" dirty="0">
                          <a:effectLst/>
                        </a:rPr>
                        <a:t>of</a:t>
                      </a:r>
                      <a:endParaRPr lang="en-IN" sz="2800" dirty="0">
                        <a:effectLst/>
                      </a:endParaRPr>
                    </a:p>
                    <a:p>
                      <a:pPr marL="175895" marR="172085" algn="l">
                        <a:lnSpc>
                          <a:spcPct val="100000"/>
                        </a:lnSpc>
                        <a:spcBef>
                          <a:spcPts val="10"/>
                        </a:spcBef>
                        <a:spcAft>
                          <a:spcPts val="0"/>
                        </a:spcAft>
                      </a:pPr>
                      <a:r>
                        <a:rPr lang="en-US" sz="2800" dirty="0" smtClean="0">
                          <a:effectLst/>
                          <a:latin typeface="+mn-lt"/>
                          <a:ea typeface="+mn-ea"/>
                          <a:cs typeface="+mn-cs"/>
                        </a:rPr>
                        <a:t>Tree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635" algn="l">
                        <a:lnSpc>
                          <a:spcPct val="100000"/>
                        </a:lnSpc>
                        <a:spcAft>
                          <a:spcPts val="0"/>
                        </a:spcAft>
                      </a:pPr>
                      <a:r>
                        <a:rPr lang="en-US" sz="2800" dirty="0">
                          <a:effectLst/>
                        </a:rPr>
                        <a:t>Training</a:t>
                      </a:r>
                      <a:endParaRPr lang="en-IN" sz="2800" dirty="0">
                        <a:effectLst/>
                      </a:endParaRPr>
                    </a:p>
                    <a:p>
                      <a:pPr marL="97155"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lnSpc>
                          <a:spcPct val="100000"/>
                        </a:lnSpc>
                        <a:spcAft>
                          <a:spcPts val="0"/>
                        </a:spcAft>
                      </a:pPr>
                      <a:r>
                        <a:rPr lang="en-US" sz="2800" dirty="0">
                          <a:effectLst/>
                        </a:rPr>
                        <a:t>Testing</a:t>
                      </a:r>
                      <a:endParaRPr lang="en-IN" sz="2800" dirty="0">
                        <a:effectLst/>
                      </a:endParaRPr>
                    </a:p>
                    <a:p>
                      <a:pPr marL="115570"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Sensitivity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Selectivity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102235" algn="l">
                        <a:lnSpc>
                          <a:spcPct val="100000"/>
                        </a:lnSpc>
                        <a:spcAft>
                          <a:spcPts val="0"/>
                        </a:spcAft>
                      </a:pPr>
                      <a:r>
                        <a:rPr lang="en-US" sz="2800" dirty="0">
                          <a:effectLst/>
                        </a:rPr>
                        <a:t>Precision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0" algn="l">
                        <a:lnSpc>
                          <a:spcPct val="100000"/>
                        </a:lnSpc>
                        <a:spcAft>
                          <a:spcPts val="0"/>
                        </a:spcAft>
                      </a:pPr>
                      <a:r>
                        <a:rPr lang="en-US" sz="2800" dirty="0">
                          <a:effectLst/>
                        </a:rPr>
                        <a:t>F1-</a:t>
                      </a:r>
                      <a:endParaRPr lang="en-IN" sz="2800" dirty="0">
                        <a:effectLst/>
                      </a:endParaRPr>
                    </a:p>
                    <a:p>
                      <a:pPr marL="100965" algn="l">
                        <a:lnSpc>
                          <a:spcPct val="100000"/>
                        </a:lnSpc>
                        <a:spcBef>
                          <a:spcPts val="10"/>
                        </a:spcBef>
                        <a:spcAft>
                          <a:spcPts val="0"/>
                        </a:spcAft>
                      </a:pPr>
                      <a:r>
                        <a:rPr lang="en-US" sz="2800" dirty="0">
                          <a:effectLst/>
                        </a:rPr>
                        <a:t>Score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45988">
                <a:tc>
                  <a:txBody>
                    <a:bodyPr/>
                    <a:lstStyle/>
                    <a:p>
                      <a:pPr marL="178435" marR="172085" algn="l">
                        <a:lnSpc>
                          <a:spcPct val="100000"/>
                        </a:lnSpc>
                        <a:spcAft>
                          <a:spcPts val="0"/>
                        </a:spcAft>
                      </a:pPr>
                      <a:r>
                        <a:rPr lang="en-US" sz="2800" dirty="0">
                          <a:effectLst/>
                        </a:rPr>
                        <a:t>Fine</a:t>
                      </a:r>
                      <a:endParaRPr lang="en-IN" sz="2800" dirty="0">
                        <a:effectLst/>
                      </a:endParaRPr>
                    </a:p>
                    <a:p>
                      <a:pPr marL="175895" marR="172085" algn="l">
                        <a:lnSpc>
                          <a:spcPct val="100000"/>
                        </a:lnSpc>
                        <a:spcBef>
                          <a:spcPts val="10"/>
                        </a:spcBef>
                        <a:spcAft>
                          <a:spcPts val="0"/>
                        </a:spcAft>
                      </a:pPr>
                      <a:r>
                        <a:rPr lang="en-US" sz="2800" dirty="0" smtClean="0">
                          <a:effectLst/>
                          <a:latin typeface="+mn-lt"/>
                          <a:ea typeface="+mn-ea"/>
                          <a:cs typeface="+mn-cs"/>
                        </a:rPr>
                        <a:t>Tree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rPr>
                        <a:t>98.6</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60350" algn="ctr">
                        <a:lnSpc>
                          <a:spcPct val="100000"/>
                        </a:lnSpc>
                        <a:spcAft>
                          <a:spcPts val="0"/>
                        </a:spcAft>
                      </a:pPr>
                      <a:r>
                        <a:rPr lang="en-US" sz="2800" dirty="0" smtClean="0">
                          <a:effectLst/>
                          <a:latin typeface="+mn-lt"/>
                          <a:ea typeface="+mn-ea"/>
                          <a:cs typeface="+mn-cs"/>
                        </a:rPr>
                        <a:t>99.2</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9690" algn="ctr">
                        <a:lnSpc>
                          <a:spcPct val="100000"/>
                        </a:lnSpc>
                        <a:spcAft>
                          <a:spcPts val="0"/>
                        </a:spcAft>
                      </a:pPr>
                      <a:r>
                        <a:rPr lang="en-US" sz="2800" dirty="0" smtClean="0">
                          <a:effectLst/>
                          <a:latin typeface="+mn-lt"/>
                          <a:ea typeface="+mn-ea"/>
                          <a:cs typeface="+mn-cs"/>
                        </a:rPr>
                        <a:t>98.68</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97.77</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98.87</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17725">
                <a:tc>
                  <a:txBody>
                    <a:bodyPr/>
                    <a:lstStyle/>
                    <a:p>
                      <a:pPr marL="183515" marR="172085" algn="l">
                        <a:lnSpc>
                          <a:spcPct val="100000"/>
                        </a:lnSpc>
                        <a:spcAft>
                          <a:spcPts val="0"/>
                        </a:spcAft>
                      </a:pPr>
                      <a:r>
                        <a:rPr lang="en-US" sz="2800" dirty="0">
                          <a:effectLst/>
                        </a:rPr>
                        <a:t>Medium</a:t>
                      </a:r>
                      <a:endParaRPr lang="en-IN" sz="2800" dirty="0">
                        <a:effectLst/>
                      </a:endParaRPr>
                    </a:p>
                    <a:p>
                      <a:pPr marL="175895" marR="172085" algn="l">
                        <a:lnSpc>
                          <a:spcPct val="100000"/>
                        </a:lnSpc>
                        <a:spcBef>
                          <a:spcPts val="10"/>
                        </a:spcBef>
                        <a:spcAft>
                          <a:spcPts val="0"/>
                        </a:spcAft>
                      </a:pPr>
                      <a:r>
                        <a:rPr lang="en-US" sz="2800" dirty="0" smtClean="0">
                          <a:effectLst/>
                          <a:latin typeface="+mn-lt"/>
                          <a:ea typeface="+mn-ea"/>
                          <a:cs typeface="+mn-cs"/>
                        </a:rPr>
                        <a:t>Tree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8125" marR="238125" algn="ctr">
                        <a:lnSpc>
                          <a:spcPct val="100000"/>
                        </a:lnSpc>
                        <a:spcAft>
                          <a:spcPts val="0"/>
                        </a:spcAft>
                      </a:pPr>
                      <a:r>
                        <a:rPr lang="en-US" sz="2800" dirty="0" smtClean="0">
                          <a:effectLst/>
                        </a:rPr>
                        <a:t>98.6</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35585" algn="ctr">
                        <a:lnSpc>
                          <a:spcPct val="100000"/>
                        </a:lnSpc>
                        <a:spcAft>
                          <a:spcPts val="0"/>
                        </a:spcAft>
                      </a:pPr>
                      <a:r>
                        <a:rPr lang="en-US" sz="2800" dirty="0" smtClean="0">
                          <a:effectLst/>
                          <a:latin typeface="+mn-lt"/>
                          <a:ea typeface="+mn-ea"/>
                          <a:cs typeface="+mn-cs"/>
                        </a:rPr>
                        <a:t>99.2</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03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9690" algn="ctr">
                        <a:lnSpc>
                          <a:spcPct val="100000"/>
                        </a:lnSpc>
                        <a:spcAft>
                          <a:spcPts val="0"/>
                        </a:spcAft>
                      </a:pPr>
                      <a:r>
                        <a:rPr lang="en-US" sz="2800" dirty="0" smtClean="0">
                          <a:effectLst/>
                          <a:latin typeface="+mn-lt"/>
                          <a:ea typeface="+mn-ea"/>
                          <a:cs typeface="+mn-cs"/>
                        </a:rPr>
                        <a:t>98.68</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97.77</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95250" algn="ctr">
                        <a:lnSpc>
                          <a:spcPct val="100000"/>
                        </a:lnSpc>
                        <a:spcAft>
                          <a:spcPts val="0"/>
                        </a:spcAft>
                      </a:pPr>
                      <a:r>
                        <a:rPr lang="en-US" sz="2800" dirty="0" smtClean="0">
                          <a:effectLst/>
                          <a:latin typeface="+mn-lt"/>
                          <a:ea typeface="+mn-ea"/>
                          <a:cs typeface="+mn-cs"/>
                        </a:rPr>
                        <a:t>98.87</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24377">
                <a:tc>
                  <a:txBody>
                    <a:bodyPr/>
                    <a:lstStyle/>
                    <a:p>
                      <a:pPr marL="252730" algn="l">
                        <a:lnSpc>
                          <a:spcPct val="100000"/>
                        </a:lnSpc>
                        <a:spcAft>
                          <a:spcPts val="0"/>
                        </a:spcAft>
                      </a:pPr>
                      <a:r>
                        <a:rPr lang="en-US" sz="2800" dirty="0">
                          <a:effectLst/>
                        </a:rPr>
                        <a:t>Coarse</a:t>
                      </a:r>
                      <a:endParaRPr lang="en-IN" sz="2800" dirty="0">
                        <a:effectLst/>
                      </a:endParaRPr>
                    </a:p>
                    <a:p>
                      <a:pPr marL="298450" algn="l">
                        <a:lnSpc>
                          <a:spcPct val="100000"/>
                        </a:lnSpc>
                        <a:spcBef>
                          <a:spcPts val="10"/>
                        </a:spcBef>
                        <a:spcAft>
                          <a:spcPts val="0"/>
                        </a:spcAft>
                      </a:pPr>
                      <a:r>
                        <a:rPr lang="en-US" sz="2800" dirty="0" smtClean="0">
                          <a:effectLst/>
                          <a:latin typeface="+mn-lt"/>
                          <a:ea typeface="+mn-ea"/>
                          <a:cs typeface="+mn-cs"/>
                        </a:rPr>
                        <a:t>Tree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latin typeface="+mn-lt"/>
                          <a:ea typeface="+mn-ea"/>
                          <a:cs typeface="+mn-cs"/>
                        </a:rPr>
                        <a:t>98.6</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99.2</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9690" algn="ctr">
                        <a:lnSpc>
                          <a:spcPct val="100000"/>
                        </a:lnSpc>
                        <a:spcAft>
                          <a:spcPts val="0"/>
                        </a:spcAft>
                      </a:pPr>
                      <a:r>
                        <a:rPr lang="en-US" sz="2800" dirty="0" smtClean="0">
                          <a:effectLst/>
                          <a:latin typeface="+mn-lt"/>
                          <a:ea typeface="+mn-ea"/>
                          <a:cs typeface="+mn-cs"/>
                        </a:rPr>
                        <a:t>98.68</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97.77</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98.87</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249215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715" y="284102"/>
            <a:ext cx="10515600" cy="861791"/>
          </a:xfrm>
        </p:spPr>
        <p:txBody>
          <a:bodyPr>
            <a:normAutofit/>
          </a:bodyPr>
          <a:lstStyle/>
          <a:p>
            <a:r>
              <a:rPr lang="en-IN" sz="4000" b="1" u="sng" dirty="0">
                <a:latin typeface="+mn-lt"/>
              </a:rPr>
              <a:t>OBJECTIVE:</a:t>
            </a:r>
          </a:p>
        </p:txBody>
      </p:sp>
      <p:sp>
        <p:nvSpPr>
          <p:cNvPr id="3" name="TextBox 2"/>
          <p:cNvSpPr txBox="1"/>
          <p:nvPr/>
        </p:nvSpPr>
        <p:spPr>
          <a:xfrm>
            <a:off x="524732" y="1410355"/>
            <a:ext cx="11380775"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t>To preprocess the selected dataset.</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smtClean="0"/>
              <a:t>To design, develop, and train machine learning models using CKD datasets for the detection of Chronic Kidney Disease.</a:t>
            </a:r>
            <a:endParaRPr lang="en-US" sz="2800" dirty="0"/>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smtClean="0"/>
              <a:t>To conduct a comparative analysis of the performance metrics (such as accuracy, sensitivity, selectivity, precision, and F1-score) for machine learning models in the detection of Chronic Kidney Disease.</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To </a:t>
            </a:r>
            <a:r>
              <a:rPr lang="en-US" sz="2800" dirty="0" smtClean="0"/>
              <a:t>analyze </a:t>
            </a:r>
            <a:r>
              <a:rPr lang="en-US" sz="2800" dirty="0" smtClean="0"/>
              <a:t>the importance of feature engineering and the use of feature ranking algorithms in identifying the effective features for detection of CKD.</a:t>
            </a:r>
            <a:endParaRPr lang="en-US" sz="2800" dirty="0"/>
          </a:p>
        </p:txBody>
      </p:sp>
      <p:sp>
        <p:nvSpPr>
          <p:cNvPr id="4" name="TextBox 3"/>
          <p:cNvSpPr txBox="1"/>
          <p:nvPr/>
        </p:nvSpPr>
        <p:spPr>
          <a:xfrm>
            <a:off x="11905507" y="6488668"/>
            <a:ext cx="361255" cy="369332"/>
          </a:xfrm>
          <a:prstGeom prst="rect">
            <a:avLst/>
          </a:prstGeom>
          <a:noFill/>
        </p:spPr>
        <p:txBody>
          <a:bodyPr wrap="square" rtlCol="0">
            <a:spAutoFit/>
          </a:bodyPr>
          <a:lstStyle/>
          <a:p>
            <a:r>
              <a:rPr lang="en-IN" dirty="0">
                <a:solidFill>
                  <a:schemeClr val="bg1">
                    <a:lumMod val="50000"/>
                  </a:schemeClr>
                </a:solidFill>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955E8-F52F-F9A3-80BC-C5A726A4D3B6}"/>
              </a:ext>
            </a:extLst>
          </p:cNvPr>
          <p:cNvSpPr>
            <a:spLocks noGrp="1"/>
          </p:cNvSpPr>
          <p:nvPr>
            <p:ph type="title"/>
          </p:nvPr>
        </p:nvSpPr>
        <p:spPr>
          <a:xfrm>
            <a:off x="108285" y="108452"/>
            <a:ext cx="10515600" cy="709696"/>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1E583190-40D0-AE5C-E4D3-737EDAB5350F}"/>
              </a:ext>
            </a:extLst>
          </p:cNvPr>
          <p:cNvSpPr>
            <a:spLocks noGrp="1"/>
          </p:cNvSpPr>
          <p:nvPr>
            <p:ph idx="1"/>
          </p:nvPr>
        </p:nvSpPr>
        <p:spPr>
          <a:xfrm>
            <a:off x="291165" y="1016665"/>
            <a:ext cx="10515600" cy="4351338"/>
          </a:xfrm>
        </p:spPr>
        <p:txBody>
          <a:bodyPr/>
          <a:lstStyle/>
          <a:p>
            <a:r>
              <a:rPr lang="en-US" dirty="0" smtClean="0"/>
              <a:t>Decision Tree</a:t>
            </a:r>
            <a:r>
              <a:rPr lang="en-US" dirty="0" smtClean="0"/>
              <a:t> </a:t>
            </a:r>
            <a:r>
              <a:rPr lang="en-US" dirty="0"/>
              <a:t>result with </a:t>
            </a:r>
            <a:r>
              <a:rPr lang="en-US" dirty="0" smtClean="0"/>
              <a:t>80:20</a:t>
            </a:r>
            <a:r>
              <a:rPr lang="en-US" dirty="0" smtClean="0"/>
              <a:t> </a:t>
            </a:r>
            <a:r>
              <a:rPr lang="en-US" dirty="0"/>
              <a:t>training and testing </a:t>
            </a:r>
            <a:r>
              <a:rPr lang="en-US" dirty="0" smtClean="0"/>
              <a:t>ratio</a:t>
            </a:r>
          </a:p>
          <a:p>
            <a:endParaRPr lang="en-IN" dirty="0"/>
          </a:p>
          <a:p>
            <a:pPr marL="0" indent="0">
              <a:buNone/>
            </a:pPr>
            <a:r>
              <a:rPr lang="en-US" dirty="0"/>
              <a:t> </a:t>
            </a:r>
            <a:r>
              <a:rPr lang="en-US" dirty="0" smtClean="0"/>
              <a:t>            </a:t>
            </a:r>
            <a:endParaRPr lang="en-IN" dirty="0"/>
          </a:p>
        </p:txBody>
      </p:sp>
      <p:sp>
        <p:nvSpPr>
          <p:cNvPr id="4" name="TextBox 3"/>
          <p:cNvSpPr txBox="1"/>
          <p:nvPr/>
        </p:nvSpPr>
        <p:spPr>
          <a:xfrm>
            <a:off x="585342" y="5106393"/>
            <a:ext cx="10658765" cy="523220"/>
          </a:xfrm>
          <a:prstGeom prst="rect">
            <a:avLst/>
          </a:prstGeom>
          <a:noFill/>
        </p:spPr>
        <p:txBody>
          <a:bodyPr wrap="square" rtlCol="0">
            <a:spAutoFit/>
          </a:bodyPr>
          <a:lstStyle/>
          <a:p>
            <a:r>
              <a:rPr lang="en-US" dirty="0"/>
              <a:t> </a:t>
            </a:r>
            <a:r>
              <a:rPr lang="en-US" dirty="0" smtClean="0"/>
              <a:t>            </a:t>
            </a:r>
            <a:r>
              <a:rPr lang="en-US" sz="2800" dirty="0" smtClean="0"/>
              <a:t>Fine Tree                            Medium Tree                          Coarse Tree</a:t>
            </a:r>
            <a:endParaRPr lang="en-IN" sz="2800" dirty="0"/>
          </a:p>
        </p:txBody>
      </p:sp>
      <p:pic>
        <p:nvPicPr>
          <p:cNvPr id="8" name="image63.png"/>
          <p:cNvPicPr/>
          <p:nvPr/>
        </p:nvPicPr>
        <p:blipFill>
          <a:blip r:embed="rId2" cstate="print"/>
          <a:stretch>
            <a:fillRect/>
          </a:stretch>
        </p:blipFill>
        <p:spPr>
          <a:xfrm>
            <a:off x="804011" y="2199314"/>
            <a:ext cx="3011055" cy="2907079"/>
          </a:xfrm>
          <a:prstGeom prst="rect">
            <a:avLst/>
          </a:prstGeom>
        </p:spPr>
      </p:pic>
      <p:pic>
        <p:nvPicPr>
          <p:cNvPr id="9" name="image64.png"/>
          <p:cNvPicPr/>
          <p:nvPr/>
        </p:nvPicPr>
        <p:blipFill>
          <a:blip r:embed="rId3" cstate="print"/>
          <a:stretch>
            <a:fillRect/>
          </a:stretch>
        </p:blipFill>
        <p:spPr>
          <a:xfrm>
            <a:off x="4409196" y="2199313"/>
            <a:ext cx="3011055" cy="2907079"/>
          </a:xfrm>
          <a:prstGeom prst="rect">
            <a:avLst/>
          </a:prstGeom>
        </p:spPr>
      </p:pic>
      <p:pic>
        <p:nvPicPr>
          <p:cNvPr id="10" name="image65.png"/>
          <p:cNvPicPr/>
          <p:nvPr/>
        </p:nvPicPr>
        <p:blipFill>
          <a:blip r:embed="rId4" cstate="print"/>
          <a:stretch>
            <a:fillRect/>
          </a:stretch>
        </p:blipFill>
        <p:spPr>
          <a:xfrm>
            <a:off x="8014381" y="2199315"/>
            <a:ext cx="3011055" cy="2907078"/>
          </a:xfrm>
          <a:prstGeom prst="rect">
            <a:avLst/>
          </a:prstGeom>
        </p:spPr>
      </p:pic>
    </p:spTree>
    <p:extLst>
      <p:ext uri="{BB962C8B-B14F-4D97-AF65-F5344CB8AC3E}">
        <p14:creationId xmlns:p14="http://schemas.microsoft.com/office/powerpoint/2010/main" val="1796792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a:t>
            </a:r>
            <a:r>
              <a:rPr lang="en-US" dirty="0" smtClean="0"/>
              <a:t>using different types of DT under 80:20 training </a:t>
            </a:r>
            <a:r>
              <a:rPr lang="en-US" dirty="0" smtClean="0"/>
              <a:t>and testing </a:t>
            </a:r>
            <a:r>
              <a:rPr lang="en-US" dirty="0" smtClean="0"/>
              <a:t>ratio</a:t>
            </a:r>
          </a:p>
          <a:p>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57243247"/>
              </p:ext>
            </p:extLst>
          </p:nvPr>
        </p:nvGraphicFramePr>
        <p:xfrm>
          <a:off x="532014" y="2327565"/>
          <a:ext cx="11139056" cy="3704152"/>
        </p:xfrm>
        <a:graphic>
          <a:graphicData uri="http://schemas.openxmlformats.org/drawingml/2006/table">
            <a:tbl>
              <a:tblPr firstRow="1" firstCol="1" lastRow="1" lastCol="1" bandRow="1" bandCol="1">
                <a:tableStyleId>{5940675A-B579-460E-94D1-54222C63F5DA}</a:tableStyleId>
              </a:tblPr>
              <a:tblGrid>
                <a:gridCol w="1877730"/>
                <a:gridCol w="1580637"/>
                <a:gridCol w="1642371"/>
                <a:gridCol w="1642371"/>
                <a:gridCol w="1642371"/>
                <a:gridCol w="1635940"/>
                <a:gridCol w="1117636"/>
              </a:tblGrid>
              <a:tr h="916062">
                <a:tc>
                  <a:txBody>
                    <a:bodyPr/>
                    <a:lstStyle/>
                    <a:p>
                      <a:pPr marL="185420" marR="172085" algn="l">
                        <a:lnSpc>
                          <a:spcPct val="100000"/>
                        </a:lnSpc>
                        <a:spcAft>
                          <a:spcPts val="0"/>
                        </a:spcAft>
                      </a:pPr>
                      <a:r>
                        <a:rPr lang="en-US" sz="2800" dirty="0">
                          <a:effectLst/>
                        </a:rPr>
                        <a:t>Types</a:t>
                      </a:r>
                      <a:r>
                        <a:rPr lang="en-US" sz="2800" spc="-5" dirty="0">
                          <a:effectLst/>
                        </a:rPr>
                        <a:t> </a:t>
                      </a:r>
                      <a:r>
                        <a:rPr lang="en-US" sz="2800" dirty="0">
                          <a:effectLst/>
                        </a:rPr>
                        <a:t>of</a:t>
                      </a:r>
                      <a:endParaRPr lang="en-IN" sz="2800" dirty="0">
                        <a:effectLst/>
                      </a:endParaRPr>
                    </a:p>
                    <a:p>
                      <a:pPr marL="175895" marR="172085" algn="l">
                        <a:lnSpc>
                          <a:spcPct val="100000"/>
                        </a:lnSpc>
                        <a:spcBef>
                          <a:spcPts val="10"/>
                        </a:spcBef>
                        <a:spcAft>
                          <a:spcPts val="0"/>
                        </a:spcAft>
                      </a:pPr>
                      <a:r>
                        <a:rPr lang="en-US" sz="2800" dirty="0" smtClean="0">
                          <a:effectLst/>
                          <a:latin typeface="+mn-lt"/>
                          <a:ea typeface="+mn-ea"/>
                          <a:cs typeface="+mn-cs"/>
                        </a:rPr>
                        <a:t>Tree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635" algn="l">
                        <a:lnSpc>
                          <a:spcPct val="100000"/>
                        </a:lnSpc>
                        <a:spcAft>
                          <a:spcPts val="0"/>
                        </a:spcAft>
                      </a:pPr>
                      <a:r>
                        <a:rPr lang="en-US" sz="2800" dirty="0">
                          <a:effectLst/>
                        </a:rPr>
                        <a:t>Training</a:t>
                      </a:r>
                      <a:endParaRPr lang="en-IN" sz="2800" dirty="0">
                        <a:effectLst/>
                      </a:endParaRPr>
                    </a:p>
                    <a:p>
                      <a:pPr marL="97155"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lnSpc>
                          <a:spcPct val="100000"/>
                        </a:lnSpc>
                        <a:spcAft>
                          <a:spcPts val="0"/>
                        </a:spcAft>
                      </a:pPr>
                      <a:r>
                        <a:rPr lang="en-US" sz="2800" dirty="0">
                          <a:effectLst/>
                        </a:rPr>
                        <a:t>Testing</a:t>
                      </a:r>
                      <a:endParaRPr lang="en-IN" sz="2800" dirty="0">
                        <a:effectLst/>
                      </a:endParaRPr>
                    </a:p>
                    <a:p>
                      <a:pPr marL="115570"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Sensitivity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Selectivity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102235" algn="l">
                        <a:lnSpc>
                          <a:spcPct val="100000"/>
                        </a:lnSpc>
                        <a:spcAft>
                          <a:spcPts val="0"/>
                        </a:spcAft>
                      </a:pPr>
                      <a:r>
                        <a:rPr lang="en-US" sz="2800" dirty="0">
                          <a:effectLst/>
                        </a:rPr>
                        <a:t>Precision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0" algn="l">
                        <a:lnSpc>
                          <a:spcPct val="100000"/>
                        </a:lnSpc>
                        <a:spcAft>
                          <a:spcPts val="0"/>
                        </a:spcAft>
                      </a:pPr>
                      <a:r>
                        <a:rPr lang="en-US" sz="2800" dirty="0">
                          <a:effectLst/>
                        </a:rPr>
                        <a:t>F1-</a:t>
                      </a:r>
                      <a:endParaRPr lang="en-IN" sz="2800" dirty="0">
                        <a:effectLst/>
                      </a:endParaRPr>
                    </a:p>
                    <a:p>
                      <a:pPr marL="100965" algn="l">
                        <a:lnSpc>
                          <a:spcPct val="100000"/>
                        </a:lnSpc>
                        <a:spcBef>
                          <a:spcPts val="10"/>
                        </a:spcBef>
                        <a:spcAft>
                          <a:spcPts val="0"/>
                        </a:spcAft>
                      </a:pPr>
                      <a:r>
                        <a:rPr lang="en-US" sz="2800" dirty="0">
                          <a:effectLst/>
                        </a:rPr>
                        <a:t>Score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45988">
                <a:tc>
                  <a:txBody>
                    <a:bodyPr/>
                    <a:lstStyle/>
                    <a:p>
                      <a:pPr marL="178435" marR="172085" algn="l">
                        <a:lnSpc>
                          <a:spcPct val="100000"/>
                        </a:lnSpc>
                        <a:spcAft>
                          <a:spcPts val="0"/>
                        </a:spcAft>
                      </a:pPr>
                      <a:r>
                        <a:rPr lang="en-US" sz="2800" dirty="0">
                          <a:effectLst/>
                        </a:rPr>
                        <a:t>Fine</a:t>
                      </a:r>
                      <a:endParaRPr lang="en-IN" sz="2800" dirty="0">
                        <a:effectLst/>
                      </a:endParaRPr>
                    </a:p>
                    <a:p>
                      <a:pPr marL="175895" marR="172085" algn="l">
                        <a:lnSpc>
                          <a:spcPct val="100000"/>
                        </a:lnSpc>
                        <a:spcBef>
                          <a:spcPts val="10"/>
                        </a:spcBef>
                        <a:spcAft>
                          <a:spcPts val="0"/>
                        </a:spcAft>
                      </a:pPr>
                      <a:r>
                        <a:rPr lang="en-US" sz="2800" dirty="0" smtClean="0">
                          <a:effectLst/>
                          <a:latin typeface="+mn-lt"/>
                          <a:ea typeface="+mn-ea"/>
                          <a:cs typeface="+mn-cs"/>
                        </a:rPr>
                        <a:t>Tree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rPr>
                        <a:t>99.7</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603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17725">
                <a:tc>
                  <a:txBody>
                    <a:bodyPr/>
                    <a:lstStyle/>
                    <a:p>
                      <a:pPr marL="183515" marR="172085" algn="l">
                        <a:lnSpc>
                          <a:spcPct val="100000"/>
                        </a:lnSpc>
                        <a:spcAft>
                          <a:spcPts val="0"/>
                        </a:spcAft>
                      </a:pPr>
                      <a:r>
                        <a:rPr lang="en-US" sz="2800" dirty="0">
                          <a:effectLst/>
                        </a:rPr>
                        <a:t>Medium</a:t>
                      </a:r>
                      <a:endParaRPr lang="en-IN" sz="2800" dirty="0">
                        <a:effectLst/>
                      </a:endParaRPr>
                    </a:p>
                    <a:p>
                      <a:pPr marL="175895" marR="172085" algn="l">
                        <a:lnSpc>
                          <a:spcPct val="100000"/>
                        </a:lnSpc>
                        <a:spcBef>
                          <a:spcPts val="10"/>
                        </a:spcBef>
                        <a:spcAft>
                          <a:spcPts val="0"/>
                        </a:spcAft>
                      </a:pPr>
                      <a:r>
                        <a:rPr lang="en-US" sz="2800" dirty="0" smtClean="0">
                          <a:effectLst/>
                          <a:latin typeface="+mn-lt"/>
                          <a:ea typeface="+mn-ea"/>
                          <a:cs typeface="+mn-cs"/>
                        </a:rPr>
                        <a:t>Tree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8125" marR="238125" algn="ctr">
                        <a:lnSpc>
                          <a:spcPct val="100000"/>
                        </a:lnSpc>
                        <a:spcAft>
                          <a:spcPts val="0"/>
                        </a:spcAft>
                      </a:pPr>
                      <a:r>
                        <a:rPr lang="en-US" sz="2800" dirty="0" smtClean="0">
                          <a:effectLst/>
                        </a:rPr>
                        <a:t>99.7</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3558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03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952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24377">
                <a:tc>
                  <a:txBody>
                    <a:bodyPr/>
                    <a:lstStyle/>
                    <a:p>
                      <a:pPr marL="252730" algn="l">
                        <a:lnSpc>
                          <a:spcPct val="100000"/>
                        </a:lnSpc>
                        <a:spcAft>
                          <a:spcPts val="0"/>
                        </a:spcAft>
                      </a:pPr>
                      <a:r>
                        <a:rPr lang="en-US" sz="2800" dirty="0">
                          <a:effectLst/>
                        </a:rPr>
                        <a:t>Coarse</a:t>
                      </a:r>
                      <a:endParaRPr lang="en-IN" sz="2800" dirty="0">
                        <a:effectLst/>
                      </a:endParaRPr>
                    </a:p>
                    <a:p>
                      <a:pPr marL="298450" algn="l">
                        <a:lnSpc>
                          <a:spcPct val="100000"/>
                        </a:lnSpc>
                        <a:spcBef>
                          <a:spcPts val="10"/>
                        </a:spcBef>
                        <a:spcAft>
                          <a:spcPts val="0"/>
                        </a:spcAft>
                      </a:pPr>
                      <a:r>
                        <a:rPr lang="en-US" sz="2800" dirty="0" smtClean="0">
                          <a:effectLst/>
                          <a:latin typeface="+mn-lt"/>
                          <a:ea typeface="+mn-ea"/>
                          <a:cs typeface="+mn-cs"/>
                        </a:rPr>
                        <a:t>Tree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latin typeface="+mn-lt"/>
                          <a:ea typeface="+mn-ea"/>
                          <a:cs typeface="+mn-cs"/>
                        </a:rPr>
                        <a:t>99.7</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2667572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955E8-F52F-F9A3-80BC-C5A726A4D3B6}"/>
              </a:ext>
            </a:extLst>
          </p:cNvPr>
          <p:cNvSpPr>
            <a:spLocks noGrp="1"/>
          </p:cNvSpPr>
          <p:nvPr>
            <p:ph type="title"/>
          </p:nvPr>
        </p:nvSpPr>
        <p:spPr>
          <a:xfrm>
            <a:off x="108285" y="108452"/>
            <a:ext cx="10515600" cy="709696"/>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1E583190-40D0-AE5C-E4D3-737EDAB5350F}"/>
              </a:ext>
            </a:extLst>
          </p:cNvPr>
          <p:cNvSpPr>
            <a:spLocks noGrp="1"/>
          </p:cNvSpPr>
          <p:nvPr>
            <p:ph idx="1"/>
          </p:nvPr>
        </p:nvSpPr>
        <p:spPr>
          <a:xfrm>
            <a:off x="291165" y="1016665"/>
            <a:ext cx="10515600" cy="4351338"/>
          </a:xfrm>
        </p:spPr>
        <p:txBody>
          <a:bodyPr/>
          <a:lstStyle/>
          <a:p>
            <a:r>
              <a:rPr lang="en-US" dirty="0" smtClean="0"/>
              <a:t>Support Vector Machine </a:t>
            </a:r>
            <a:r>
              <a:rPr lang="en-US" dirty="0"/>
              <a:t>result with </a:t>
            </a:r>
            <a:r>
              <a:rPr lang="en-US" dirty="0" smtClean="0"/>
              <a:t>67:33 </a:t>
            </a:r>
            <a:r>
              <a:rPr lang="en-US" dirty="0"/>
              <a:t>training and testing </a:t>
            </a:r>
            <a:r>
              <a:rPr lang="en-US" dirty="0" smtClean="0"/>
              <a:t>ratio</a:t>
            </a:r>
          </a:p>
          <a:p>
            <a:endParaRPr lang="en-IN" dirty="0"/>
          </a:p>
          <a:p>
            <a:pPr marL="0" indent="0">
              <a:buNone/>
            </a:pPr>
            <a:r>
              <a:rPr lang="en-US" dirty="0"/>
              <a:t> </a:t>
            </a:r>
            <a:r>
              <a:rPr lang="en-US" dirty="0" smtClean="0"/>
              <a:t>            </a:t>
            </a:r>
            <a:endParaRPr lang="en-IN" dirty="0"/>
          </a:p>
        </p:txBody>
      </p:sp>
      <p:sp>
        <p:nvSpPr>
          <p:cNvPr id="4" name="TextBox 3"/>
          <p:cNvSpPr txBox="1"/>
          <p:nvPr/>
        </p:nvSpPr>
        <p:spPr>
          <a:xfrm>
            <a:off x="585342" y="5106393"/>
            <a:ext cx="10658765" cy="523220"/>
          </a:xfrm>
          <a:prstGeom prst="rect">
            <a:avLst/>
          </a:prstGeom>
          <a:noFill/>
        </p:spPr>
        <p:txBody>
          <a:bodyPr wrap="square" rtlCol="0">
            <a:spAutoFit/>
          </a:bodyPr>
          <a:lstStyle/>
          <a:p>
            <a:r>
              <a:rPr lang="en-US" dirty="0"/>
              <a:t> </a:t>
            </a:r>
            <a:r>
              <a:rPr lang="en-US" dirty="0" smtClean="0"/>
              <a:t>            </a:t>
            </a:r>
            <a:r>
              <a:rPr lang="en-US" sz="2800" dirty="0" smtClean="0"/>
              <a:t>Linear SVM                         Quadratic SVM                   Cubic SVM</a:t>
            </a:r>
            <a:endParaRPr lang="en-IN" sz="2800" dirty="0"/>
          </a:p>
        </p:txBody>
      </p:sp>
      <p:pic>
        <p:nvPicPr>
          <p:cNvPr id="11" name="image66.png"/>
          <p:cNvPicPr/>
          <p:nvPr/>
        </p:nvPicPr>
        <p:blipFill>
          <a:blip r:embed="rId2" cstate="print"/>
          <a:stretch>
            <a:fillRect/>
          </a:stretch>
        </p:blipFill>
        <p:spPr>
          <a:xfrm>
            <a:off x="804011" y="2199313"/>
            <a:ext cx="3011055" cy="2907079"/>
          </a:xfrm>
          <a:prstGeom prst="rect">
            <a:avLst/>
          </a:prstGeom>
        </p:spPr>
      </p:pic>
      <p:pic>
        <p:nvPicPr>
          <p:cNvPr id="12" name="image67.png"/>
          <p:cNvPicPr/>
          <p:nvPr/>
        </p:nvPicPr>
        <p:blipFill>
          <a:blip r:embed="rId3" cstate="print"/>
          <a:stretch>
            <a:fillRect/>
          </a:stretch>
        </p:blipFill>
        <p:spPr>
          <a:xfrm>
            <a:off x="4409197" y="2199313"/>
            <a:ext cx="3011053" cy="2907079"/>
          </a:xfrm>
          <a:prstGeom prst="rect">
            <a:avLst/>
          </a:prstGeom>
        </p:spPr>
      </p:pic>
      <p:pic>
        <p:nvPicPr>
          <p:cNvPr id="13" name="image68.png"/>
          <p:cNvPicPr/>
          <p:nvPr/>
        </p:nvPicPr>
        <p:blipFill>
          <a:blip r:embed="rId4" cstate="print"/>
          <a:stretch>
            <a:fillRect/>
          </a:stretch>
        </p:blipFill>
        <p:spPr>
          <a:xfrm>
            <a:off x="8014383" y="2199313"/>
            <a:ext cx="3011053" cy="2907079"/>
          </a:xfrm>
          <a:prstGeom prst="rect">
            <a:avLst/>
          </a:prstGeom>
        </p:spPr>
      </p:pic>
    </p:spTree>
    <p:extLst>
      <p:ext uri="{BB962C8B-B14F-4D97-AF65-F5344CB8AC3E}">
        <p14:creationId xmlns:p14="http://schemas.microsoft.com/office/powerpoint/2010/main" val="334593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a:t>
            </a:r>
            <a:r>
              <a:rPr lang="en-US" dirty="0" smtClean="0"/>
              <a:t>using different types of SVM under 67:33 training </a:t>
            </a:r>
            <a:r>
              <a:rPr lang="en-US" dirty="0" smtClean="0"/>
              <a:t>and testing </a:t>
            </a:r>
            <a:r>
              <a:rPr lang="en-US" dirty="0" smtClean="0"/>
              <a:t>ratio</a:t>
            </a:r>
          </a:p>
          <a:p>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888582707"/>
              </p:ext>
            </p:extLst>
          </p:nvPr>
        </p:nvGraphicFramePr>
        <p:xfrm>
          <a:off x="532014" y="2327565"/>
          <a:ext cx="11139056" cy="3704152"/>
        </p:xfrm>
        <a:graphic>
          <a:graphicData uri="http://schemas.openxmlformats.org/drawingml/2006/table">
            <a:tbl>
              <a:tblPr firstRow="1" firstCol="1" lastRow="1" lastCol="1" bandRow="1" bandCol="1">
                <a:tableStyleId>{5940675A-B579-460E-94D1-54222C63F5DA}</a:tableStyleId>
              </a:tblPr>
              <a:tblGrid>
                <a:gridCol w="1877730"/>
                <a:gridCol w="1580637"/>
                <a:gridCol w="1642371"/>
                <a:gridCol w="1642371"/>
                <a:gridCol w="1642371"/>
                <a:gridCol w="1635940"/>
                <a:gridCol w="1117636"/>
              </a:tblGrid>
              <a:tr h="916062">
                <a:tc>
                  <a:txBody>
                    <a:bodyPr/>
                    <a:lstStyle/>
                    <a:p>
                      <a:pPr marL="185420" marR="172085" algn="l">
                        <a:lnSpc>
                          <a:spcPct val="100000"/>
                        </a:lnSpc>
                        <a:spcAft>
                          <a:spcPts val="0"/>
                        </a:spcAft>
                      </a:pPr>
                      <a:r>
                        <a:rPr lang="en-US" sz="2800" dirty="0">
                          <a:effectLst/>
                        </a:rPr>
                        <a:t>Types</a:t>
                      </a:r>
                      <a:r>
                        <a:rPr lang="en-US" sz="2800" spc="-5" dirty="0">
                          <a:effectLst/>
                        </a:rPr>
                        <a:t> </a:t>
                      </a:r>
                      <a:r>
                        <a:rPr lang="en-US" sz="2800" dirty="0">
                          <a:effectLst/>
                        </a:rPr>
                        <a:t>of</a:t>
                      </a:r>
                      <a:endParaRPr lang="en-IN" sz="2800" dirty="0">
                        <a:effectLst/>
                      </a:endParaRPr>
                    </a:p>
                    <a:p>
                      <a:pPr marL="175895" marR="172085" algn="l">
                        <a:lnSpc>
                          <a:spcPct val="100000"/>
                        </a:lnSpc>
                        <a:spcBef>
                          <a:spcPts val="10"/>
                        </a:spcBef>
                        <a:spcAft>
                          <a:spcPts val="0"/>
                        </a:spcAft>
                      </a:pPr>
                      <a:r>
                        <a:rPr lang="en-US" sz="2800" dirty="0" smtClean="0">
                          <a:effectLst/>
                          <a:latin typeface="+mn-lt"/>
                          <a:ea typeface="+mn-ea"/>
                          <a:cs typeface="+mn-cs"/>
                        </a:rPr>
                        <a:t>SVM</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635" algn="l">
                        <a:lnSpc>
                          <a:spcPct val="100000"/>
                        </a:lnSpc>
                        <a:spcAft>
                          <a:spcPts val="0"/>
                        </a:spcAft>
                      </a:pPr>
                      <a:r>
                        <a:rPr lang="en-US" sz="2800" dirty="0">
                          <a:effectLst/>
                        </a:rPr>
                        <a:t>Training</a:t>
                      </a:r>
                      <a:endParaRPr lang="en-IN" sz="2800" dirty="0">
                        <a:effectLst/>
                      </a:endParaRPr>
                    </a:p>
                    <a:p>
                      <a:pPr marL="97155"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lnSpc>
                          <a:spcPct val="100000"/>
                        </a:lnSpc>
                        <a:spcAft>
                          <a:spcPts val="0"/>
                        </a:spcAft>
                      </a:pPr>
                      <a:r>
                        <a:rPr lang="en-US" sz="2800" dirty="0">
                          <a:effectLst/>
                        </a:rPr>
                        <a:t>Testing</a:t>
                      </a:r>
                      <a:endParaRPr lang="en-IN" sz="2800" dirty="0">
                        <a:effectLst/>
                      </a:endParaRPr>
                    </a:p>
                    <a:p>
                      <a:pPr marL="115570"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Sensitivity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Selectivity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102235" algn="l">
                        <a:lnSpc>
                          <a:spcPct val="100000"/>
                        </a:lnSpc>
                        <a:spcAft>
                          <a:spcPts val="0"/>
                        </a:spcAft>
                      </a:pPr>
                      <a:r>
                        <a:rPr lang="en-US" sz="2800" dirty="0">
                          <a:effectLst/>
                        </a:rPr>
                        <a:t>Precision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0" algn="l">
                        <a:lnSpc>
                          <a:spcPct val="100000"/>
                        </a:lnSpc>
                        <a:spcAft>
                          <a:spcPts val="0"/>
                        </a:spcAft>
                      </a:pPr>
                      <a:r>
                        <a:rPr lang="en-US" sz="2800" dirty="0">
                          <a:effectLst/>
                        </a:rPr>
                        <a:t>F1-</a:t>
                      </a:r>
                      <a:endParaRPr lang="en-IN" sz="2800" dirty="0">
                        <a:effectLst/>
                      </a:endParaRPr>
                    </a:p>
                    <a:p>
                      <a:pPr marL="100965" algn="l">
                        <a:lnSpc>
                          <a:spcPct val="100000"/>
                        </a:lnSpc>
                        <a:spcBef>
                          <a:spcPts val="10"/>
                        </a:spcBef>
                        <a:spcAft>
                          <a:spcPts val="0"/>
                        </a:spcAft>
                      </a:pPr>
                      <a:r>
                        <a:rPr lang="en-US" sz="2800" dirty="0">
                          <a:effectLst/>
                        </a:rPr>
                        <a:t>Score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45988">
                <a:tc>
                  <a:txBody>
                    <a:bodyPr/>
                    <a:lstStyle/>
                    <a:p>
                      <a:pPr marL="178435" marR="172085" algn="l">
                        <a:lnSpc>
                          <a:spcPct val="100000"/>
                        </a:lnSpc>
                        <a:spcAft>
                          <a:spcPts val="0"/>
                        </a:spcAft>
                      </a:pPr>
                      <a:r>
                        <a:rPr lang="en-US" sz="2800" dirty="0" smtClean="0">
                          <a:effectLst/>
                        </a:rPr>
                        <a:t>Linear SVM</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rPr>
                        <a:t>99.3</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603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17725">
                <a:tc>
                  <a:txBody>
                    <a:bodyPr/>
                    <a:lstStyle/>
                    <a:p>
                      <a:pPr marL="183515" marR="172085" algn="l">
                        <a:lnSpc>
                          <a:spcPct val="100000"/>
                        </a:lnSpc>
                        <a:spcAft>
                          <a:spcPts val="0"/>
                        </a:spcAft>
                      </a:pPr>
                      <a:r>
                        <a:rPr lang="en-US" sz="2800" dirty="0" smtClean="0">
                          <a:effectLst/>
                        </a:rPr>
                        <a:t>Quadratic SVM</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8125" marR="238125" algn="ctr">
                        <a:lnSpc>
                          <a:spcPct val="100000"/>
                        </a:lnSpc>
                        <a:spcAft>
                          <a:spcPts val="0"/>
                        </a:spcAft>
                      </a:pPr>
                      <a:r>
                        <a:rPr lang="en-US" sz="2800" dirty="0" smtClean="0">
                          <a:effectLst/>
                        </a:rPr>
                        <a:t>98.9</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3558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03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952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24377">
                <a:tc>
                  <a:txBody>
                    <a:bodyPr/>
                    <a:lstStyle/>
                    <a:p>
                      <a:pPr marL="252730" algn="l">
                        <a:lnSpc>
                          <a:spcPct val="100000"/>
                        </a:lnSpc>
                        <a:spcAft>
                          <a:spcPts val="0"/>
                        </a:spcAft>
                      </a:pPr>
                      <a:r>
                        <a:rPr lang="en-US" sz="2800" dirty="0" smtClean="0">
                          <a:effectLst/>
                        </a:rPr>
                        <a:t>Cubic  SVM</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latin typeface="+mn-lt"/>
                          <a:ea typeface="+mn-ea"/>
                          <a:cs typeface="+mn-cs"/>
                        </a:rPr>
                        <a:t>98.5</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2662530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955E8-F52F-F9A3-80BC-C5A726A4D3B6}"/>
              </a:ext>
            </a:extLst>
          </p:cNvPr>
          <p:cNvSpPr>
            <a:spLocks noGrp="1"/>
          </p:cNvSpPr>
          <p:nvPr>
            <p:ph type="title"/>
          </p:nvPr>
        </p:nvSpPr>
        <p:spPr>
          <a:xfrm>
            <a:off x="108285" y="108452"/>
            <a:ext cx="10515600" cy="709696"/>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1E583190-40D0-AE5C-E4D3-737EDAB5350F}"/>
              </a:ext>
            </a:extLst>
          </p:cNvPr>
          <p:cNvSpPr>
            <a:spLocks noGrp="1"/>
          </p:cNvSpPr>
          <p:nvPr>
            <p:ph idx="1"/>
          </p:nvPr>
        </p:nvSpPr>
        <p:spPr>
          <a:xfrm>
            <a:off x="291165" y="1016665"/>
            <a:ext cx="10515600" cy="4351338"/>
          </a:xfrm>
        </p:spPr>
        <p:txBody>
          <a:bodyPr/>
          <a:lstStyle/>
          <a:p>
            <a:r>
              <a:rPr lang="en-US" dirty="0" smtClean="0"/>
              <a:t>Support Vector Machine </a:t>
            </a:r>
            <a:r>
              <a:rPr lang="en-US" dirty="0"/>
              <a:t>result with </a:t>
            </a:r>
            <a:r>
              <a:rPr lang="en-US" dirty="0" smtClean="0"/>
              <a:t>70:30</a:t>
            </a:r>
            <a:r>
              <a:rPr lang="en-US" dirty="0" smtClean="0"/>
              <a:t> </a:t>
            </a:r>
            <a:r>
              <a:rPr lang="en-US" dirty="0"/>
              <a:t>training and testing </a:t>
            </a:r>
            <a:r>
              <a:rPr lang="en-US" dirty="0" smtClean="0"/>
              <a:t>ratio</a:t>
            </a:r>
          </a:p>
          <a:p>
            <a:endParaRPr lang="en-IN" dirty="0"/>
          </a:p>
          <a:p>
            <a:pPr marL="0" indent="0">
              <a:buNone/>
            </a:pPr>
            <a:r>
              <a:rPr lang="en-US" dirty="0"/>
              <a:t> </a:t>
            </a:r>
            <a:r>
              <a:rPr lang="en-US" dirty="0" smtClean="0"/>
              <a:t>            </a:t>
            </a:r>
            <a:endParaRPr lang="en-IN" dirty="0"/>
          </a:p>
        </p:txBody>
      </p:sp>
      <p:sp>
        <p:nvSpPr>
          <p:cNvPr id="4" name="TextBox 3"/>
          <p:cNvSpPr txBox="1"/>
          <p:nvPr/>
        </p:nvSpPr>
        <p:spPr>
          <a:xfrm>
            <a:off x="585342" y="5106393"/>
            <a:ext cx="10658765" cy="523220"/>
          </a:xfrm>
          <a:prstGeom prst="rect">
            <a:avLst/>
          </a:prstGeom>
          <a:noFill/>
        </p:spPr>
        <p:txBody>
          <a:bodyPr wrap="square" rtlCol="0">
            <a:spAutoFit/>
          </a:bodyPr>
          <a:lstStyle/>
          <a:p>
            <a:r>
              <a:rPr lang="en-US" dirty="0"/>
              <a:t> </a:t>
            </a:r>
            <a:r>
              <a:rPr lang="en-US" dirty="0" smtClean="0"/>
              <a:t>            </a:t>
            </a:r>
            <a:r>
              <a:rPr lang="en-US" sz="2800" dirty="0" smtClean="0"/>
              <a:t>Linear SVM                         Quadratic SVM                   Cubic SVM</a:t>
            </a:r>
            <a:endParaRPr lang="en-IN" sz="2800" dirty="0"/>
          </a:p>
        </p:txBody>
      </p:sp>
      <p:pic>
        <p:nvPicPr>
          <p:cNvPr id="8" name="image69.png"/>
          <p:cNvPicPr/>
          <p:nvPr/>
        </p:nvPicPr>
        <p:blipFill>
          <a:blip r:embed="rId2" cstate="print"/>
          <a:stretch>
            <a:fillRect/>
          </a:stretch>
        </p:blipFill>
        <p:spPr>
          <a:xfrm>
            <a:off x="804011" y="2199313"/>
            <a:ext cx="3011053" cy="2907080"/>
          </a:xfrm>
          <a:prstGeom prst="rect">
            <a:avLst/>
          </a:prstGeom>
        </p:spPr>
      </p:pic>
      <p:pic>
        <p:nvPicPr>
          <p:cNvPr id="9" name="image70.png"/>
          <p:cNvPicPr/>
          <p:nvPr/>
        </p:nvPicPr>
        <p:blipFill>
          <a:blip r:embed="rId3" cstate="print"/>
          <a:stretch>
            <a:fillRect/>
          </a:stretch>
        </p:blipFill>
        <p:spPr>
          <a:xfrm>
            <a:off x="4409198" y="2199313"/>
            <a:ext cx="3011051" cy="2907080"/>
          </a:xfrm>
          <a:prstGeom prst="rect">
            <a:avLst/>
          </a:prstGeom>
        </p:spPr>
      </p:pic>
      <p:pic>
        <p:nvPicPr>
          <p:cNvPr id="10" name="image71.png"/>
          <p:cNvPicPr/>
          <p:nvPr/>
        </p:nvPicPr>
        <p:blipFill>
          <a:blip r:embed="rId4" cstate="print"/>
          <a:stretch>
            <a:fillRect/>
          </a:stretch>
        </p:blipFill>
        <p:spPr>
          <a:xfrm>
            <a:off x="8014386" y="2199313"/>
            <a:ext cx="3011050" cy="2907080"/>
          </a:xfrm>
          <a:prstGeom prst="rect">
            <a:avLst/>
          </a:prstGeom>
        </p:spPr>
      </p:pic>
    </p:spTree>
    <p:extLst>
      <p:ext uri="{BB962C8B-B14F-4D97-AF65-F5344CB8AC3E}">
        <p14:creationId xmlns:p14="http://schemas.microsoft.com/office/powerpoint/2010/main" val="2030611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a:t>
            </a:r>
            <a:r>
              <a:rPr lang="en-US" dirty="0" smtClean="0"/>
              <a:t>using different types of SVM under 70:30 training </a:t>
            </a:r>
            <a:r>
              <a:rPr lang="en-US" dirty="0" smtClean="0"/>
              <a:t>and testing </a:t>
            </a:r>
            <a:r>
              <a:rPr lang="en-US" dirty="0" smtClean="0"/>
              <a:t>ratio</a:t>
            </a:r>
          </a:p>
          <a:p>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940348981"/>
              </p:ext>
            </p:extLst>
          </p:nvPr>
        </p:nvGraphicFramePr>
        <p:xfrm>
          <a:off x="532014" y="2327565"/>
          <a:ext cx="11139056" cy="3704152"/>
        </p:xfrm>
        <a:graphic>
          <a:graphicData uri="http://schemas.openxmlformats.org/drawingml/2006/table">
            <a:tbl>
              <a:tblPr firstRow="1" firstCol="1" lastRow="1" lastCol="1" bandRow="1" bandCol="1">
                <a:tableStyleId>{5940675A-B579-460E-94D1-54222C63F5DA}</a:tableStyleId>
              </a:tblPr>
              <a:tblGrid>
                <a:gridCol w="1877730"/>
                <a:gridCol w="1580637"/>
                <a:gridCol w="1642371"/>
                <a:gridCol w="1642371"/>
                <a:gridCol w="1642371"/>
                <a:gridCol w="1635940"/>
                <a:gridCol w="1117636"/>
              </a:tblGrid>
              <a:tr h="916062">
                <a:tc>
                  <a:txBody>
                    <a:bodyPr/>
                    <a:lstStyle/>
                    <a:p>
                      <a:pPr marL="185420" marR="172085" algn="l">
                        <a:lnSpc>
                          <a:spcPct val="100000"/>
                        </a:lnSpc>
                        <a:spcAft>
                          <a:spcPts val="0"/>
                        </a:spcAft>
                      </a:pPr>
                      <a:r>
                        <a:rPr lang="en-US" sz="2800" dirty="0">
                          <a:effectLst/>
                        </a:rPr>
                        <a:t>Types</a:t>
                      </a:r>
                      <a:r>
                        <a:rPr lang="en-US" sz="2800" spc="-5" dirty="0">
                          <a:effectLst/>
                        </a:rPr>
                        <a:t> </a:t>
                      </a:r>
                      <a:r>
                        <a:rPr lang="en-US" sz="2800" dirty="0">
                          <a:effectLst/>
                        </a:rPr>
                        <a:t>of</a:t>
                      </a:r>
                      <a:endParaRPr lang="en-IN" sz="2800" dirty="0">
                        <a:effectLst/>
                      </a:endParaRPr>
                    </a:p>
                    <a:p>
                      <a:pPr marL="175895" marR="172085" algn="l">
                        <a:lnSpc>
                          <a:spcPct val="100000"/>
                        </a:lnSpc>
                        <a:spcBef>
                          <a:spcPts val="10"/>
                        </a:spcBef>
                        <a:spcAft>
                          <a:spcPts val="0"/>
                        </a:spcAft>
                      </a:pPr>
                      <a:r>
                        <a:rPr lang="en-US" sz="2800" dirty="0" smtClean="0">
                          <a:effectLst/>
                          <a:latin typeface="+mn-lt"/>
                          <a:ea typeface="+mn-ea"/>
                          <a:cs typeface="+mn-cs"/>
                        </a:rPr>
                        <a:t>SVM</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635" algn="l">
                        <a:lnSpc>
                          <a:spcPct val="100000"/>
                        </a:lnSpc>
                        <a:spcAft>
                          <a:spcPts val="0"/>
                        </a:spcAft>
                      </a:pPr>
                      <a:r>
                        <a:rPr lang="en-US" sz="2800" dirty="0">
                          <a:effectLst/>
                        </a:rPr>
                        <a:t>Training</a:t>
                      </a:r>
                      <a:endParaRPr lang="en-IN" sz="2800" dirty="0">
                        <a:effectLst/>
                      </a:endParaRPr>
                    </a:p>
                    <a:p>
                      <a:pPr marL="97155"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lnSpc>
                          <a:spcPct val="100000"/>
                        </a:lnSpc>
                        <a:spcAft>
                          <a:spcPts val="0"/>
                        </a:spcAft>
                      </a:pPr>
                      <a:r>
                        <a:rPr lang="en-US" sz="2800" dirty="0">
                          <a:effectLst/>
                        </a:rPr>
                        <a:t>Testing</a:t>
                      </a:r>
                      <a:endParaRPr lang="en-IN" sz="2800" dirty="0">
                        <a:effectLst/>
                      </a:endParaRPr>
                    </a:p>
                    <a:p>
                      <a:pPr marL="115570"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Sensitivity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Selectivity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102235" algn="l">
                        <a:lnSpc>
                          <a:spcPct val="100000"/>
                        </a:lnSpc>
                        <a:spcAft>
                          <a:spcPts val="0"/>
                        </a:spcAft>
                      </a:pPr>
                      <a:r>
                        <a:rPr lang="en-US" sz="2800" dirty="0">
                          <a:effectLst/>
                        </a:rPr>
                        <a:t>Precision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0" algn="l">
                        <a:lnSpc>
                          <a:spcPct val="100000"/>
                        </a:lnSpc>
                        <a:spcAft>
                          <a:spcPts val="0"/>
                        </a:spcAft>
                      </a:pPr>
                      <a:r>
                        <a:rPr lang="en-US" sz="2800" dirty="0">
                          <a:effectLst/>
                        </a:rPr>
                        <a:t>F1-</a:t>
                      </a:r>
                      <a:endParaRPr lang="en-IN" sz="2800" dirty="0">
                        <a:effectLst/>
                      </a:endParaRPr>
                    </a:p>
                    <a:p>
                      <a:pPr marL="100965" algn="l">
                        <a:lnSpc>
                          <a:spcPct val="100000"/>
                        </a:lnSpc>
                        <a:spcBef>
                          <a:spcPts val="10"/>
                        </a:spcBef>
                        <a:spcAft>
                          <a:spcPts val="0"/>
                        </a:spcAft>
                      </a:pPr>
                      <a:r>
                        <a:rPr lang="en-US" sz="2800" dirty="0">
                          <a:effectLst/>
                        </a:rPr>
                        <a:t>Score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45988">
                <a:tc>
                  <a:txBody>
                    <a:bodyPr/>
                    <a:lstStyle/>
                    <a:p>
                      <a:pPr marL="178435" marR="172085" algn="l">
                        <a:lnSpc>
                          <a:spcPct val="100000"/>
                        </a:lnSpc>
                        <a:spcAft>
                          <a:spcPts val="0"/>
                        </a:spcAft>
                      </a:pPr>
                      <a:r>
                        <a:rPr lang="en-US" sz="2800" dirty="0" smtClean="0">
                          <a:effectLst/>
                        </a:rPr>
                        <a:t>Linear SVM</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rPr>
                        <a:t>98.6</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603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17725">
                <a:tc>
                  <a:txBody>
                    <a:bodyPr/>
                    <a:lstStyle/>
                    <a:p>
                      <a:pPr marL="183515" marR="172085" algn="l">
                        <a:lnSpc>
                          <a:spcPct val="100000"/>
                        </a:lnSpc>
                        <a:spcAft>
                          <a:spcPts val="0"/>
                        </a:spcAft>
                      </a:pPr>
                      <a:r>
                        <a:rPr lang="en-US" sz="2800" dirty="0" smtClean="0">
                          <a:effectLst/>
                        </a:rPr>
                        <a:t>Quadratic SVM</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8125" marR="238125" algn="ctr">
                        <a:lnSpc>
                          <a:spcPct val="100000"/>
                        </a:lnSpc>
                        <a:spcAft>
                          <a:spcPts val="0"/>
                        </a:spcAft>
                      </a:pPr>
                      <a:r>
                        <a:rPr lang="en-US" sz="2800" dirty="0" smtClean="0">
                          <a:effectLst/>
                        </a:rPr>
                        <a:t>98.2</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3558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03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952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24377">
                <a:tc>
                  <a:txBody>
                    <a:bodyPr/>
                    <a:lstStyle/>
                    <a:p>
                      <a:pPr marL="252730" algn="l">
                        <a:lnSpc>
                          <a:spcPct val="100000"/>
                        </a:lnSpc>
                        <a:spcAft>
                          <a:spcPts val="0"/>
                        </a:spcAft>
                      </a:pPr>
                      <a:r>
                        <a:rPr lang="en-US" sz="2800" dirty="0" smtClean="0">
                          <a:effectLst/>
                        </a:rPr>
                        <a:t>Cubic  SVM</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latin typeface="+mn-lt"/>
                          <a:ea typeface="+mn-ea"/>
                          <a:cs typeface="+mn-cs"/>
                        </a:rPr>
                        <a:t>98.6</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1588174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955E8-F52F-F9A3-80BC-C5A726A4D3B6}"/>
              </a:ext>
            </a:extLst>
          </p:cNvPr>
          <p:cNvSpPr>
            <a:spLocks noGrp="1"/>
          </p:cNvSpPr>
          <p:nvPr>
            <p:ph type="title"/>
          </p:nvPr>
        </p:nvSpPr>
        <p:spPr>
          <a:xfrm>
            <a:off x="108285" y="108452"/>
            <a:ext cx="10515600" cy="709696"/>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1E583190-40D0-AE5C-E4D3-737EDAB5350F}"/>
              </a:ext>
            </a:extLst>
          </p:cNvPr>
          <p:cNvSpPr>
            <a:spLocks noGrp="1"/>
          </p:cNvSpPr>
          <p:nvPr>
            <p:ph idx="1"/>
          </p:nvPr>
        </p:nvSpPr>
        <p:spPr>
          <a:xfrm>
            <a:off x="291165" y="1016665"/>
            <a:ext cx="10515600" cy="4351338"/>
          </a:xfrm>
        </p:spPr>
        <p:txBody>
          <a:bodyPr/>
          <a:lstStyle/>
          <a:p>
            <a:r>
              <a:rPr lang="en-US" dirty="0" smtClean="0"/>
              <a:t>Support Vector Machine </a:t>
            </a:r>
            <a:r>
              <a:rPr lang="en-US" dirty="0"/>
              <a:t>result with </a:t>
            </a:r>
            <a:r>
              <a:rPr lang="en-US" dirty="0" smtClean="0"/>
              <a:t>80:20</a:t>
            </a:r>
            <a:r>
              <a:rPr lang="en-US" dirty="0" smtClean="0"/>
              <a:t> </a:t>
            </a:r>
            <a:r>
              <a:rPr lang="en-US" dirty="0"/>
              <a:t>training and testing </a:t>
            </a:r>
            <a:r>
              <a:rPr lang="en-US" dirty="0" smtClean="0"/>
              <a:t>ratio</a:t>
            </a:r>
          </a:p>
          <a:p>
            <a:endParaRPr lang="en-IN" dirty="0"/>
          </a:p>
          <a:p>
            <a:pPr marL="0" indent="0">
              <a:buNone/>
            </a:pPr>
            <a:r>
              <a:rPr lang="en-US" dirty="0"/>
              <a:t> </a:t>
            </a:r>
            <a:r>
              <a:rPr lang="en-US" dirty="0" smtClean="0"/>
              <a:t>            </a:t>
            </a:r>
            <a:endParaRPr lang="en-IN" dirty="0"/>
          </a:p>
        </p:txBody>
      </p:sp>
      <p:sp>
        <p:nvSpPr>
          <p:cNvPr id="4" name="TextBox 3"/>
          <p:cNvSpPr txBox="1"/>
          <p:nvPr/>
        </p:nvSpPr>
        <p:spPr>
          <a:xfrm>
            <a:off x="585342" y="5106393"/>
            <a:ext cx="10658765" cy="523220"/>
          </a:xfrm>
          <a:prstGeom prst="rect">
            <a:avLst/>
          </a:prstGeom>
          <a:noFill/>
        </p:spPr>
        <p:txBody>
          <a:bodyPr wrap="square" rtlCol="0">
            <a:spAutoFit/>
          </a:bodyPr>
          <a:lstStyle/>
          <a:p>
            <a:r>
              <a:rPr lang="en-US" dirty="0"/>
              <a:t> </a:t>
            </a:r>
            <a:r>
              <a:rPr lang="en-US" dirty="0" smtClean="0"/>
              <a:t>            </a:t>
            </a:r>
            <a:r>
              <a:rPr lang="en-US" sz="2800" dirty="0" smtClean="0"/>
              <a:t>Linear SVM                         Quadratic SVM                   Cubic SVM</a:t>
            </a:r>
            <a:endParaRPr lang="en-IN" sz="2800" dirty="0"/>
          </a:p>
        </p:txBody>
      </p:sp>
      <p:pic>
        <p:nvPicPr>
          <p:cNvPr id="8" name="image72.png"/>
          <p:cNvPicPr/>
          <p:nvPr/>
        </p:nvPicPr>
        <p:blipFill>
          <a:blip r:embed="rId2" cstate="print"/>
          <a:stretch>
            <a:fillRect/>
          </a:stretch>
        </p:blipFill>
        <p:spPr>
          <a:xfrm>
            <a:off x="804011" y="2199313"/>
            <a:ext cx="3011053" cy="2907080"/>
          </a:xfrm>
          <a:prstGeom prst="rect">
            <a:avLst/>
          </a:prstGeom>
        </p:spPr>
      </p:pic>
      <p:pic>
        <p:nvPicPr>
          <p:cNvPr id="9" name="image73.png"/>
          <p:cNvPicPr/>
          <p:nvPr/>
        </p:nvPicPr>
        <p:blipFill>
          <a:blip r:embed="rId3" cstate="print"/>
          <a:stretch>
            <a:fillRect/>
          </a:stretch>
        </p:blipFill>
        <p:spPr>
          <a:xfrm>
            <a:off x="4409198" y="2199313"/>
            <a:ext cx="3011051" cy="2907080"/>
          </a:xfrm>
          <a:prstGeom prst="rect">
            <a:avLst/>
          </a:prstGeom>
        </p:spPr>
      </p:pic>
      <p:pic>
        <p:nvPicPr>
          <p:cNvPr id="10" name="image74.png"/>
          <p:cNvPicPr/>
          <p:nvPr/>
        </p:nvPicPr>
        <p:blipFill>
          <a:blip r:embed="rId4" cstate="print"/>
          <a:stretch>
            <a:fillRect/>
          </a:stretch>
        </p:blipFill>
        <p:spPr>
          <a:xfrm>
            <a:off x="8014386" y="2199313"/>
            <a:ext cx="3011050" cy="2907080"/>
          </a:xfrm>
          <a:prstGeom prst="rect">
            <a:avLst/>
          </a:prstGeom>
        </p:spPr>
      </p:pic>
    </p:spTree>
    <p:extLst>
      <p:ext uri="{BB962C8B-B14F-4D97-AF65-F5344CB8AC3E}">
        <p14:creationId xmlns:p14="http://schemas.microsoft.com/office/powerpoint/2010/main" val="119536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a:t>
            </a:r>
            <a:r>
              <a:rPr lang="en-US" dirty="0" smtClean="0"/>
              <a:t>using different types of SVM under 80:20 training </a:t>
            </a:r>
            <a:r>
              <a:rPr lang="en-US" dirty="0" smtClean="0"/>
              <a:t>and testing </a:t>
            </a:r>
            <a:r>
              <a:rPr lang="en-US" dirty="0" smtClean="0"/>
              <a:t>ratio</a:t>
            </a:r>
          </a:p>
          <a:p>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121778530"/>
              </p:ext>
            </p:extLst>
          </p:nvPr>
        </p:nvGraphicFramePr>
        <p:xfrm>
          <a:off x="532014" y="2327565"/>
          <a:ext cx="11139056" cy="3704152"/>
        </p:xfrm>
        <a:graphic>
          <a:graphicData uri="http://schemas.openxmlformats.org/drawingml/2006/table">
            <a:tbl>
              <a:tblPr firstRow="1" firstCol="1" lastRow="1" lastCol="1" bandRow="1" bandCol="1">
                <a:tableStyleId>{5940675A-B579-460E-94D1-54222C63F5DA}</a:tableStyleId>
              </a:tblPr>
              <a:tblGrid>
                <a:gridCol w="1877730"/>
                <a:gridCol w="1580637"/>
                <a:gridCol w="1642371"/>
                <a:gridCol w="1642371"/>
                <a:gridCol w="1642371"/>
                <a:gridCol w="1635940"/>
                <a:gridCol w="1117636"/>
              </a:tblGrid>
              <a:tr h="916062">
                <a:tc>
                  <a:txBody>
                    <a:bodyPr/>
                    <a:lstStyle/>
                    <a:p>
                      <a:pPr marL="185420" marR="172085" algn="l">
                        <a:lnSpc>
                          <a:spcPct val="100000"/>
                        </a:lnSpc>
                        <a:spcAft>
                          <a:spcPts val="0"/>
                        </a:spcAft>
                      </a:pPr>
                      <a:r>
                        <a:rPr lang="en-US" sz="2800" dirty="0">
                          <a:effectLst/>
                        </a:rPr>
                        <a:t>Types</a:t>
                      </a:r>
                      <a:r>
                        <a:rPr lang="en-US" sz="2800" spc="-5" dirty="0">
                          <a:effectLst/>
                        </a:rPr>
                        <a:t> </a:t>
                      </a:r>
                      <a:r>
                        <a:rPr lang="en-US" sz="2800" dirty="0">
                          <a:effectLst/>
                        </a:rPr>
                        <a:t>of</a:t>
                      </a:r>
                      <a:endParaRPr lang="en-IN" sz="2800" dirty="0">
                        <a:effectLst/>
                      </a:endParaRPr>
                    </a:p>
                    <a:p>
                      <a:pPr marL="175895" marR="172085" algn="l">
                        <a:lnSpc>
                          <a:spcPct val="100000"/>
                        </a:lnSpc>
                        <a:spcBef>
                          <a:spcPts val="10"/>
                        </a:spcBef>
                        <a:spcAft>
                          <a:spcPts val="0"/>
                        </a:spcAft>
                      </a:pPr>
                      <a:r>
                        <a:rPr lang="en-US" sz="2800" dirty="0" smtClean="0">
                          <a:effectLst/>
                          <a:latin typeface="+mn-lt"/>
                          <a:ea typeface="+mn-ea"/>
                          <a:cs typeface="+mn-cs"/>
                        </a:rPr>
                        <a:t>SVM</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635" algn="l">
                        <a:lnSpc>
                          <a:spcPct val="100000"/>
                        </a:lnSpc>
                        <a:spcAft>
                          <a:spcPts val="0"/>
                        </a:spcAft>
                      </a:pPr>
                      <a:r>
                        <a:rPr lang="en-US" sz="2800" dirty="0">
                          <a:effectLst/>
                        </a:rPr>
                        <a:t>Training</a:t>
                      </a:r>
                      <a:endParaRPr lang="en-IN" sz="2800" dirty="0">
                        <a:effectLst/>
                      </a:endParaRPr>
                    </a:p>
                    <a:p>
                      <a:pPr marL="97155"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lnSpc>
                          <a:spcPct val="100000"/>
                        </a:lnSpc>
                        <a:spcAft>
                          <a:spcPts val="0"/>
                        </a:spcAft>
                      </a:pPr>
                      <a:r>
                        <a:rPr lang="en-US" sz="2800" dirty="0">
                          <a:effectLst/>
                        </a:rPr>
                        <a:t>Testing</a:t>
                      </a:r>
                      <a:endParaRPr lang="en-IN" sz="2800" dirty="0">
                        <a:effectLst/>
                      </a:endParaRPr>
                    </a:p>
                    <a:p>
                      <a:pPr marL="115570"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Sensitivity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Selectivity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102235" algn="l">
                        <a:lnSpc>
                          <a:spcPct val="100000"/>
                        </a:lnSpc>
                        <a:spcAft>
                          <a:spcPts val="0"/>
                        </a:spcAft>
                      </a:pPr>
                      <a:r>
                        <a:rPr lang="en-US" sz="2800" dirty="0">
                          <a:effectLst/>
                        </a:rPr>
                        <a:t>Precision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0" algn="l">
                        <a:lnSpc>
                          <a:spcPct val="100000"/>
                        </a:lnSpc>
                        <a:spcAft>
                          <a:spcPts val="0"/>
                        </a:spcAft>
                      </a:pPr>
                      <a:r>
                        <a:rPr lang="en-US" sz="2800" dirty="0">
                          <a:effectLst/>
                        </a:rPr>
                        <a:t>F1-</a:t>
                      </a:r>
                      <a:endParaRPr lang="en-IN" sz="2800" dirty="0">
                        <a:effectLst/>
                      </a:endParaRPr>
                    </a:p>
                    <a:p>
                      <a:pPr marL="100965" algn="l">
                        <a:lnSpc>
                          <a:spcPct val="100000"/>
                        </a:lnSpc>
                        <a:spcBef>
                          <a:spcPts val="10"/>
                        </a:spcBef>
                        <a:spcAft>
                          <a:spcPts val="0"/>
                        </a:spcAft>
                      </a:pPr>
                      <a:r>
                        <a:rPr lang="en-US" sz="2800" dirty="0">
                          <a:effectLst/>
                        </a:rPr>
                        <a:t>Score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45988">
                <a:tc>
                  <a:txBody>
                    <a:bodyPr/>
                    <a:lstStyle/>
                    <a:p>
                      <a:pPr marL="178435" marR="172085" algn="l">
                        <a:lnSpc>
                          <a:spcPct val="100000"/>
                        </a:lnSpc>
                        <a:spcAft>
                          <a:spcPts val="0"/>
                        </a:spcAft>
                      </a:pPr>
                      <a:r>
                        <a:rPr lang="en-US" sz="2800" dirty="0" smtClean="0">
                          <a:effectLst/>
                        </a:rPr>
                        <a:t>Linear SVM</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rPr>
                        <a:t>98.4</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603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17725">
                <a:tc>
                  <a:txBody>
                    <a:bodyPr/>
                    <a:lstStyle/>
                    <a:p>
                      <a:pPr marL="183515" marR="172085" algn="l">
                        <a:lnSpc>
                          <a:spcPct val="100000"/>
                        </a:lnSpc>
                        <a:spcAft>
                          <a:spcPts val="0"/>
                        </a:spcAft>
                      </a:pPr>
                      <a:r>
                        <a:rPr lang="en-US" sz="2800" dirty="0" smtClean="0">
                          <a:effectLst/>
                        </a:rPr>
                        <a:t>Quadratic SVM</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8125" marR="238125" algn="ctr">
                        <a:lnSpc>
                          <a:spcPct val="100000"/>
                        </a:lnSpc>
                        <a:spcAft>
                          <a:spcPts val="0"/>
                        </a:spcAft>
                      </a:pPr>
                      <a:r>
                        <a:rPr lang="en-US" sz="2800" dirty="0" smtClean="0">
                          <a:effectLst/>
                        </a:rPr>
                        <a:t>99.1</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3558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03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952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24377">
                <a:tc>
                  <a:txBody>
                    <a:bodyPr/>
                    <a:lstStyle/>
                    <a:p>
                      <a:pPr marL="252730" algn="l">
                        <a:lnSpc>
                          <a:spcPct val="100000"/>
                        </a:lnSpc>
                        <a:spcAft>
                          <a:spcPts val="0"/>
                        </a:spcAft>
                      </a:pPr>
                      <a:r>
                        <a:rPr lang="en-US" sz="2800" dirty="0" smtClean="0">
                          <a:effectLst/>
                        </a:rPr>
                        <a:t>Cubic  SVM</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latin typeface="+mn-lt"/>
                          <a:ea typeface="+mn-ea"/>
                          <a:cs typeface="+mn-cs"/>
                        </a:rPr>
                        <a:t>99.4</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3646686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955E8-F52F-F9A3-80BC-C5A726A4D3B6}"/>
              </a:ext>
            </a:extLst>
          </p:cNvPr>
          <p:cNvSpPr>
            <a:spLocks noGrp="1"/>
          </p:cNvSpPr>
          <p:nvPr>
            <p:ph type="title"/>
          </p:nvPr>
        </p:nvSpPr>
        <p:spPr>
          <a:xfrm>
            <a:off x="108285" y="108452"/>
            <a:ext cx="10515600" cy="709696"/>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1E583190-40D0-AE5C-E4D3-737EDAB5350F}"/>
              </a:ext>
            </a:extLst>
          </p:cNvPr>
          <p:cNvSpPr>
            <a:spLocks noGrp="1"/>
          </p:cNvSpPr>
          <p:nvPr>
            <p:ph idx="1"/>
          </p:nvPr>
        </p:nvSpPr>
        <p:spPr>
          <a:xfrm>
            <a:off x="291165" y="1016665"/>
            <a:ext cx="10515600" cy="4351338"/>
          </a:xfrm>
        </p:spPr>
        <p:txBody>
          <a:bodyPr/>
          <a:lstStyle/>
          <a:p>
            <a:r>
              <a:rPr lang="en-US" dirty="0" smtClean="0"/>
              <a:t>Neural Networks</a:t>
            </a:r>
            <a:r>
              <a:rPr lang="en-US" dirty="0" smtClean="0"/>
              <a:t> </a:t>
            </a:r>
            <a:r>
              <a:rPr lang="en-US" dirty="0"/>
              <a:t>result with </a:t>
            </a:r>
            <a:r>
              <a:rPr lang="en-US" dirty="0" smtClean="0"/>
              <a:t>67:33 </a:t>
            </a:r>
            <a:r>
              <a:rPr lang="en-US" dirty="0"/>
              <a:t>training and testing </a:t>
            </a:r>
            <a:r>
              <a:rPr lang="en-US" dirty="0" smtClean="0"/>
              <a:t>ratio</a:t>
            </a:r>
          </a:p>
          <a:p>
            <a:endParaRPr lang="en-IN" dirty="0"/>
          </a:p>
          <a:p>
            <a:pPr marL="0" indent="0">
              <a:buNone/>
            </a:pPr>
            <a:r>
              <a:rPr lang="en-US" dirty="0"/>
              <a:t> </a:t>
            </a:r>
            <a:r>
              <a:rPr lang="en-US" dirty="0" smtClean="0"/>
              <a:t>            </a:t>
            </a:r>
            <a:endParaRPr lang="en-IN" dirty="0"/>
          </a:p>
        </p:txBody>
      </p:sp>
      <p:sp>
        <p:nvSpPr>
          <p:cNvPr id="4" name="TextBox 3"/>
          <p:cNvSpPr txBox="1"/>
          <p:nvPr/>
        </p:nvSpPr>
        <p:spPr>
          <a:xfrm>
            <a:off x="585342" y="5106393"/>
            <a:ext cx="10658765" cy="523220"/>
          </a:xfrm>
          <a:prstGeom prst="rect">
            <a:avLst/>
          </a:prstGeom>
          <a:noFill/>
        </p:spPr>
        <p:txBody>
          <a:bodyPr wrap="square" rtlCol="0">
            <a:spAutoFit/>
          </a:bodyPr>
          <a:lstStyle/>
          <a:p>
            <a:r>
              <a:rPr lang="en-US" dirty="0"/>
              <a:t> </a:t>
            </a:r>
            <a:r>
              <a:rPr lang="en-US" dirty="0" smtClean="0"/>
              <a:t>            </a:t>
            </a:r>
            <a:r>
              <a:rPr lang="en-US" sz="2800" dirty="0" smtClean="0"/>
              <a:t>Narrow NN                        Medium NN                          Wide NN</a:t>
            </a:r>
            <a:endParaRPr lang="en-IN" sz="2800" dirty="0"/>
          </a:p>
        </p:txBody>
      </p:sp>
      <p:pic>
        <p:nvPicPr>
          <p:cNvPr id="11" name="image75.png"/>
          <p:cNvPicPr/>
          <p:nvPr/>
        </p:nvPicPr>
        <p:blipFill>
          <a:blip r:embed="rId2" cstate="print"/>
          <a:stretch>
            <a:fillRect/>
          </a:stretch>
        </p:blipFill>
        <p:spPr>
          <a:xfrm>
            <a:off x="804010" y="2199313"/>
            <a:ext cx="3011051" cy="2907080"/>
          </a:xfrm>
          <a:prstGeom prst="rect">
            <a:avLst/>
          </a:prstGeom>
        </p:spPr>
      </p:pic>
      <p:pic>
        <p:nvPicPr>
          <p:cNvPr id="12" name="image76.png"/>
          <p:cNvPicPr/>
          <p:nvPr/>
        </p:nvPicPr>
        <p:blipFill>
          <a:blip r:embed="rId3" cstate="print"/>
          <a:stretch>
            <a:fillRect/>
          </a:stretch>
        </p:blipFill>
        <p:spPr>
          <a:xfrm>
            <a:off x="4407232" y="2199313"/>
            <a:ext cx="3014984" cy="2907080"/>
          </a:xfrm>
          <a:prstGeom prst="rect">
            <a:avLst/>
          </a:prstGeom>
        </p:spPr>
      </p:pic>
      <p:pic>
        <p:nvPicPr>
          <p:cNvPr id="13" name="image77.png"/>
          <p:cNvPicPr/>
          <p:nvPr/>
        </p:nvPicPr>
        <p:blipFill>
          <a:blip r:embed="rId4" cstate="print"/>
          <a:stretch>
            <a:fillRect/>
          </a:stretch>
        </p:blipFill>
        <p:spPr>
          <a:xfrm>
            <a:off x="8010449" y="2199313"/>
            <a:ext cx="3014984" cy="2907080"/>
          </a:xfrm>
          <a:prstGeom prst="rect">
            <a:avLst/>
          </a:prstGeom>
        </p:spPr>
      </p:pic>
    </p:spTree>
    <p:extLst>
      <p:ext uri="{BB962C8B-B14F-4D97-AF65-F5344CB8AC3E}">
        <p14:creationId xmlns:p14="http://schemas.microsoft.com/office/powerpoint/2010/main" val="858715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a:t>
            </a:r>
            <a:r>
              <a:rPr lang="en-US" dirty="0" smtClean="0"/>
              <a:t>using different types of NN under 67:33 training </a:t>
            </a:r>
            <a:r>
              <a:rPr lang="en-US" dirty="0" smtClean="0"/>
              <a:t>and testing </a:t>
            </a:r>
            <a:r>
              <a:rPr lang="en-US" dirty="0" smtClean="0"/>
              <a:t>ratio</a:t>
            </a:r>
          </a:p>
          <a:p>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453876313"/>
              </p:ext>
            </p:extLst>
          </p:nvPr>
        </p:nvGraphicFramePr>
        <p:xfrm>
          <a:off x="532014" y="2327565"/>
          <a:ext cx="11139056" cy="3704152"/>
        </p:xfrm>
        <a:graphic>
          <a:graphicData uri="http://schemas.openxmlformats.org/drawingml/2006/table">
            <a:tbl>
              <a:tblPr firstRow="1" firstCol="1" lastRow="1" lastCol="1" bandRow="1" bandCol="1">
                <a:tableStyleId>{5940675A-B579-460E-94D1-54222C63F5DA}</a:tableStyleId>
              </a:tblPr>
              <a:tblGrid>
                <a:gridCol w="1877730"/>
                <a:gridCol w="1580637"/>
                <a:gridCol w="1642371"/>
                <a:gridCol w="1642371"/>
                <a:gridCol w="1642371"/>
                <a:gridCol w="1635940"/>
                <a:gridCol w="1117636"/>
              </a:tblGrid>
              <a:tr h="916062">
                <a:tc>
                  <a:txBody>
                    <a:bodyPr/>
                    <a:lstStyle/>
                    <a:p>
                      <a:pPr marL="185420" marR="172085" algn="l">
                        <a:lnSpc>
                          <a:spcPct val="100000"/>
                        </a:lnSpc>
                        <a:spcAft>
                          <a:spcPts val="0"/>
                        </a:spcAft>
                      </a:pPr>
                      <a:r>
                        <a:rPr lang="en-US" sz="2800" dirty="0">
                          <a:effectLst/>
                        </a:rPr>
                        <a:t>Types</a:t>
                      </a:r>
                      <a:r>
                        <a:rPr lang="en-US" sz="2800" spc="-5" dirty="0">
                          <a:effectLst/>
                        </a:rPr>
                        <a:t> </a:t>
                      </a:r>
                      <a:r>
                        <a:rPr lang="en-US" sz="2800" dirty="0">
                          <a:effectLst/>
                        </a:rPr>
                        <a:t>of</a:t>
                      </a:r>
                      <a:endParaRPr lang="en-IN" sz="2800" dirty="0">
                        <a:effectLst/>
                      </a:endParaRPr>
                    </a:p>
                    <a:p>
                      <a:pPr marL="175895" marR="172085" algn="l">
                        <a:lnSpc>
                          <a:spcPct val="100000"/>
                        </a:lnSpc>
                        <a:spcBef>
                          <a:spcPts val="10"/>
                        </a:spcBef>
                        <a:spcAft>
                          <a:spcPts val="0"/>
                        </a:spcAft>
                      </a:pPr>
                      <a:r>
                        <a:rPr lang="en-US" sz="2800" dirty="0" smtClean="0">
                          <a:effectLst/>
                          <a:latin typeface="+mn-lt"/>
                          <a:ea typeface="+mn-ea"/>
                          <a:cs typeface="+mn-cs"/>
                        </a:rPr>
                        <a:t>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635" algn="l">
                        <a:lnSpc>
                          <a:spcPct val="100000"/>
                        </a:lnSpc>
                        <a:spcAft>
                          <a:spcPts val="0"/>
                        </a:spcAft>
                      </a:pPr>
                      <a:r>
                        <a:rPr lang="en-US" sz="2800" dirty="0">
                          <a:effectLst/>
                        </a:rPr>
                        <a:t>Training</a:t>
                      </a:r>
                      <a:endParaRPr lang="en-IN" sz="2800" dirty="0">
                        <a:effectLst/>
                      </a:endParaRPr>
                    </a:p>
                    <a:p>
                      <a:pPr marL="97155"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lnSpc>
                          <a:spcPct val="100000"/>
                        </a:lnSpc>
                        <a:spcAft>
                          <a:spcPts val="0"/>
                        </a:spcAft>
                      </a:pPr>
                      <a:r>
                        <a:rPr lang="en-US" sz="2800" dirty="0">
                          <a:effectLst/>
                        </a:rPr>
                        <a:t>Testing</a:t>
                      </a:r>
                      <a:endParaRPr lang="en-IN" sz="2800" dirty="0">
                        <a:effectLst/>
                      </a:endParaRPr>
                    </a:p>
                    <a:p>
                      <a:pPr marL="115570"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Sensitivity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Selectivity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102235" algn="l">
                        <a:lnSpc>
                          <a:spcPct val="100000"/>
                        </a:lnSpc>
                        <a:spcAft>
                          <a:spcPts val="0"/>
                        </a:spcAft>
                      </a:pPr>
                      <a:r>
                        <a:rPr lang="en-US" sz="2800" dirty="0">
                          <a:effectLst/>
                        </a:rPr>
                        <a:t>Precision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0" algn="l">
                        <a:lnSpc>
                          <a:spcPct val="100000"/>
                        </a:lnSpc>
                        <a:spcAft>
                          <a:spcPts val="0"/>
                        </a:spcAft>
                      </a:pPr>
                      <a:r>
                        <a:rPr lang="en-US" sz="2800" dirty="0">
                          <a:effectLst/>
                        </a:rPr>
                        <a:t>F1-</a:t>
                      </a:r>
                      <a:endParaRPr lang="en-IN" sz="2800" dirty="0">
                        <a:effectLst/>
                      </a:endParaRPr>
                    </a:p>
                    <a:p>
                      <a:pPr marL="100965" algn="l">
                        <a:lnSpc>
                          <a:spcPct val="100000"/>
                        </a:lnSpc>
                        <a:spcBef>
                          <a:spcPts val="10"/>
                        </a:spcBef>
                        <a:spcAft>
                          <a:spcPts val="0"/>
                        </a:spcAft>
                      </a:pPr>
                      <a:r>
                        <a:rPr lang="en-US" sz="2800" dirty="0">
                          <a:effectLst/>
                        </a:rPr>
                        <a:t>Score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45988">
                <a:tc>
                  <a:txBody>
                    <a:bodyPr/>
                    <a:lstStyle/>
                    <a:p>
                      <a:pPr marL="178435" marR="172085" algn="l">
                        <a:lnSpc>
                          <a:spcPct val="100000"/>
                        </a:lnSpc>
                        <a:spcAft>
                          <a:spcPts val="0"/>
                        </a:spcAft>
                      </a:pPr>
                      <a:r>
                        <a:rPr lang="en-US" sz="2800" dirty="0" smtClean="0">
                          <a:effectLst/>
                        </a:rPr>
                        <a:t>Linear</a:t>
                      </a:r>
                    </a:p>
                    <a:p>
                      <a:pPr marL="178435" marR="172085" algn="l">
                        <a:lnSpc>
                          <a:spcPct val="100000"/>
                        </a:lnSpc>
                        <a:spcAft>
                          <a:spcPts val="0"/>
                        </a:spcAft>
                      </a:pPr>
                      <a:r>
                        <a:rPr lang="en-US" sz="2800" dirty="0" smtClean="0">
                          <a:effectLst/>
                          <a:latin typeface="+mn-lt"/>
                          <a:ea typeface="Times New Roman" panose="02020603050405020304" pitchFamily="18" charset="0"/>
                          <a:cs typeface="Times New Roman" panose="02020603050405020304" pitchFamily="18" charset="0"/>
                        </a:rPr>
                        <a:t>NN</a:t>
                      </a:r>
                      <a:endParaRPr lang="en-IN" sz="2800" dirty="0">
                        <a:effectLst/>
                        <a:latin typeface="+mn-lt"/>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rPr>
                        <a:t>98.1</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60350" algn="ctr">
                        <a:lnSpc>
                          <a:spcPct val="100000"/>
                        </a:lnSpc>
                        <a:spcAft>
                          <a:spcPts val="0"/>
                        </a:spcAft>
                      </a:pPr>
                      <a:r>
                        <a:rPr lang="en-US" sz="2800" dirty="0" smtClean="0">
                          <a:effectLst/>
                          <a:latin typeface="+mn-lt"/>
                          <a:ea typeface="+mn-ea"/>
                          <a:cs typeface="+mn-cs"/>
                        </a:rPr>
                        <a:t>  99.2</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98</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98.98</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17725">
                <a:tc>
                  <a:txBody>
                    <a:bodyPr/>
                    <a:lstStyle/>
                    <a:p>
                      <a:pPr marL="183515" marR="172085" algn="l">
                        <a:lnSpc>
                          <a:spcPct val="100000"/>
                        </a:lnSpc>
                        <a:spcAft>
                          <a:spcPts val="0"/>
                        </a:spcAft>
                      </a:pPr>
                      <a:r>
                        <a:rPr lang="en-US" sz="2800" dirty="0" smtClean="0">
                          <a:effectLst/>
                        </a:rPr>
                        <a:t>Quadratic </a:t>
                      </a:r>
                    </a:p>
                    <a:p>
                      <a:pPr marL="183515" marR="172085" algn="l">
                        <a:lnSpc>
                          <a:spcPct val="100000"/>
                        </a:lnSpc>
                        <a:spcAft>
                          <a:spcPts val="0"/>
                        </a:spcAft>
                      </a:pPr>
                      <a:r>
                        <a:rPr lang="en-US" sz="2800" dirty="0" smtClean="0">
                          <a:effectLst/>
                          <a:latin typeface="+mn-lt"/>
                          <a:ea typeface="Times New Roman" panose="02020603050405020304" pitchFamily="18" charset="0"/>
                          <a:cs typeface="Times New Roman" panose="02020603050405020304" pitchFamily="18" charset="0"/>
                        </a:rPr>
                        <a:t>NN</a:t>
                      </a:r>
                      <a:endParaRPr lang="en-IN" sz="2800" dirty="0">
                        <a:effectLst/>
                        <a:latin typeface="+mn-lt"/>
                        <a:ea typeface="Times New Roman" panose="02020603050405020304" pitchFamily="18" charset="0"/>
                        <a:cs typeface="Times New Roman" panose="02020603050405020304" pitchFamily="18" charset="0"/>
                      </a:endParaRPr>
                    </a:p>
                  </a:txBody>
                  <a:tcPr marL="0" marR="0" marT="0" marB="0"/>
                </a:tc>
                <a:tc>
                  <a:txBody>
                    <a:bodyPr/>
                    <a:lstStyle/>
                    <a:p>
                      <a:pPr marL="238125" marR="238125" algn="ctr">
                        <a:lnSpc>
                          <a:spcPct val="100000"/>
                        </a:lnSpc>
                        <a:spcAft>
                          <a:spcPts val="0"/>
                        </a:spcAft>
                      </a:pPr>
                      <a:r>
                        <a:rPr lang="en-US" sz="2800" dirty="0" smtClean="0">
                          <a:effectLst/>
                        </a:rPr>
                        <a:t>98.9</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35585" algn="ctr">
                        <a:lnSpc>
                          <a:spcPct val="100000"/>
                        </a:lnSpc>
                        <a:spcAft>
                          <a:spcPts val="0"/>
                        </a:spcAft>
                      </a:pPr>
                      <a:r>
                        <a:rPr lang="en-US" sz="2800" dirty="0" smtClean="0">
                          <a:effectLst/>
                          <a:latin typeface="+mn-lt"/>
                          <a:ea typeface="+mn-ea"/>
                          <a:cs typeface="+mn-cs"/>
                        </a:rPr>
                        <a:t>  99.2</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0325" algn="ctr">
                        <a:lnSpc>
                          <a:spcPct val="100000"/>
                        </a:lnSpc>
                        <a:spcAft>
                          <a:spcPts val="0"/>
                        </a:spcAft>
                      </a:pPr>
                      <a:r>
                        <a:rPr lang="en-US" sz="2800" dirty="0" smtClean="0">
                          <a:effectLst/>
                          <a:latin typeface="+mn-lt"/>
                          <a:ea typeface="+mn-ea"/>
                          <a:cs typeface="+mn-cs"/>
                        </a:rPr>
                        <a:t>98</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95250" algn="ctr">
                        <a:lnSpc>
                          <a:spcPct val="100000"/>
                        </a:lnSpc>
                        <a:spcAft>
                          <a:spcPts val="0"/>
                        </a:spcAft>
                      </a:pPr>
                      <a:r>
                        <a:rPr lang="en-US" sz="2800" dirty="0" smtClean="0">
                          <a:effectLst/>
                          <a:latin typeface="+mn-lt"/>
                          <a:ea typeface="+mn-ea"/>
                          <a:cs typeface="+mn-cs"/>
                        </a:rPr>
                        <a:t>98.98</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24377">
                <a:tc>
                  <a:txBody>
                    <a:bodyPr/>
                    <a:lstStyle/>
                    <a:p>
                      <a:pPr marL="252730" algn="l">
                        <a:lnSpc>
                          <a:spcPct val="100000"/>
                        </a:lnSpc>
                        <a:spcAft>
                          <a:spcPts val="0"/>
                        </a:spcAft>
                      </a:pPr>
                      <a:r>
                        <a:rPr lang="en-US" sz="2800" dirty="0" smtClean="0">
                          <a:effectLst/>
                        </a:rPr>
                        <a:t>Cubic </a:t>
                      </a:r>
                    </a:p>
                    <a:p>
                      <a:pPr marL="252730" algn="l">
                        <a:lnSpc>
                          <a:spcPct val="100000"/>
                        </a:lnSpc>
                        <a:spcAft>
                          <a:spcPts val="0"/>
                        </a:spcAft>
                      </a:pPr>
                      <a:r>
                        <a:rPr lang="en-US" sz="2800" dirty="0" smtClean="0">
                          <a:effectLst/>
                        </a:rPr>
                        <a:t> 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latin typeface="+mn-lt"/>
                          <a:ea typeface="+mn-ea"/>
                          <a:cs typeface="+mn-cs"/>
                        </a:rPr>
                        <a:t>99.3</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99.2</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98</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98.98</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61938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
            <a:ext cx="3728720" cy="746443"/>
          </a:xfrm>
        </p:spPr>
        <p:txBody>
          <a:bodyPr>
            <a:normAutofit/>
          </a:bodyPr>
          <a:lstStyle/>
          <a:p>
            <a:r>
              <a:rPr lang="en-IN" sz="4000" b="1" u="sng" dirty="0">
                <a:latin typeface="+mn-lt"/>
              </a:rPr>
              <a:t>BACKGROUND:</a:t>
            </a:r>
          </a:p>
        </p:txBody>
      </p:sp>
      <p:sp>
        <p:nvSpPr>
          <p:cNvPr id="3" name="Subtitle 2"/>
          <p:cNvSpPr>
            <a:spLocks noGrp="1"/>
          </p:cNvSpPr>
          <p:nvPr>
            <p:ph type="subTitle" idx="1"/>
          </p:nvPr>
        </p:nvSpPr>
        <p:spPr>
          <a:xfrm>
            <a:off x="313810" y="1178560"/>
            <a:ext cx="11577320" cy="5679440"/>
          </a:xfrm>
        </p:spPr>
        <p:txBody>
          <a:bodyPr>
            <a:normAutofit/>
          </a:bodyPr>
          <a:lstStyle/>
          <a:p>
            <a:pPr marL="342900" indent="-342900" algn="just">
              <a:buFont typeface="Arial" panose="020B0604020202020204" pitchFamily="34" charset="0"/>
              <a:buChar char="•"/>
            </a:pPr>
            <a:r>
              <a:rPr lang="en-US" dirty="0"/>
              <a:t>The main function of kidney is to filter the blood for urine formation and remove wastes and extra fluid from our body. Kidney also removes acid that is produced by the cells in our body to maintain good health.</a:t>
            </a:r>
          </a:p>
          <a:p>
            <a:pPr marL="342900" indent="-342900" algn="just">
              <a:buFont typeface="Arial" panose="020B0604020202020204" pitchFamily="34" charset="0"/>
              <a:buChar char="•"/>
            </a:pPr>
            <a:r>
              <a:rPr lang="en-US" b="1" dirty="0"/>
              <a:t>Glomerular Filtration Rate (GFR): </a:t>
            </a:r>
            <a:r>
              <a:rPr lang="en-US" dirty="0"/>
              <a:t>GFR is a critical measure of kidney function. It quantifies the amount of blood that is filtered by the glomeruli per minute. A decrease in GFR is a hallmark of CKD.</a:t>
            </a:r>
          </a:p>
          <a:p>
            <a:pPr marL="342900" indent="-342900" algn="just">
              <a:buFont typeface="Arial" panose="020B0604020202020204" pitchFamily="34" charset="0"/>
              <a:buChar char="•"/>
            </a:pPr>
            <a:r>
              <a:rPr lang="en-US" b="1" dirty="0"/>
              <a:t>Biomarkers</a:t>
            </a:r>
            <a:r>
              <a:rPr lang="en-US" dirty="0"/>
              <a:t>: These are measurable indicators in the blood or urine that can signal kidney damage or dysfunction, such as serum creatinine and albuminuria.</a:t>
            </a:r>
          </a:p>
          <a:p>
            <a:pPr marL="342900" indent="-342900" algn="just">
              <a:buFont typeface="Arial" panose="020B0604020202020204" pitchFamily="34" charset="0"/>
              <a:buChar char="•"/>
            </a:pPr>
            <a:r>
              <a:rPr lang="en-US" b="1" dirty="0"/>
              <a:t>Risk Factors</a:t>
            </a:r>
            <a:r>
              <a:rPr lang="en-US" dirty="0"/>
              <a:t>: Various factors, including hypertension, diabetes, family history, and age, contribute to the development of CKD.</a:t>
            </a:r>
          </a:p>
          <a:p>
            <a:pPr marL="342900" indent="-342900" algn="just">
              <a:buFont typeface="Arial" panose="020B0604020202020204" pitchFamily="34" charset="0"/>
              <a:buChar char="•"/>
            </a:pPr>
            <a:r>
              <a:rPr lang="en-US" b="1" dirty="0"/>
              <a:t>Stages of CKD</a:t>
            </a:r>
            <a:r>
              <a:rPr lang="en-US" dirty="0"/>
              <a:t>: CKD is classified into stages based on GFR, with Stage 1 being the mildest and Stage 5 representing end-stage kidney disease (ESKD) requiring dialysis </a:t>
            </a:r>
            <a:r>
              <a:rPr lang="en-US" dirty="0" smtClean="0"/>
              <a:t>(or) </a:t>
            </a:r>
            <a:r>
              <a:rPr lang="en-US" dirty="0"/>
              <a:t>transplantation.</a:t>
            </a:r>
            <a:endParaRPr lang="en-US" sz="2400" dirty="0"/>
          </a:p>
          <a:p>
            <a:pPr marL="342900" indent="-342900" algn="l">
              <a:buFont typeface="Arial" panose="020B0604020202020204" pitchFamily="34" charset="0"/>
              <a:buChar char="•"/>
            </a:pPr>
            <a:endParaRPr lang="en-US" dirty="0"/>
          </a:p>
          <a:p>
            <a:pPr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IN" dirty="0"/>
          </a:p>
        </p:txBody>
      </p:sp>
      <p:sp>
        <p:nvSpPr>
          <p:cNvPr id="4" name="TextBox 3"/>
          <p:cNvSpPr txBox="1"/>
          <p:nvPr/>
        </p:nvSpPr>
        <p:spPr>
          <a:xfrm>
            <a:off x="11891130" y="6488668"/>
            <a:ext cx="361255" cy="369332"/>
          </a:xfrm>
          <a:prstGeom prst="rect">
            <a:avLst/>
          </a:prstGeom>
          <a:noFill/>
        </p:spPr>
        <p:txBody>
          <a:bodyPr wrap="square" rtlCol="0">
            <a:spAutoFit/>
          </a:bodyPr>
          <a:lstStyle/>
          <a:p>
            <a:r>
              <a:rPr lang="en-IN" dirty="0">
                <a:solidFill>
                  <a:schemeClr val="bg1">
                    <a:lumMod val="50000"/>
                  </a:schemeClr>
                </a:solidFill>
              </a:rPr>
              <a:t>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955E8-F52F-F9A3-80BC-C5A726A4D3B6}"/>
              </a:ext>
            </a:extLst>
          </p:cNvPr>
          <p:cNvSpPr>
            <a:spLocks noGrp="1"/>
          </p:cNvSpPr>
          <p:nvPr>
            <p:ph type="title"/>
          </p:nvPr>
        </p:nvSpPr>
        <p:spPr>
          <a:xfrm>
            <a:off x="108285" y="108452"/>
            <a:ext cx="10515600" cy="709696"/>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1E583190-40D0-AE5C-E4D3-737EDAB5350F}"/>
              </a:ext>
            </a:extLst>
          </p:cNvPr>
          <p:cNvSpPr>
            <a:spLocks noGrp="1"/>
          </p:cNvSpPr>
          <p:nvPr>
            <p:ph idx="1"/>
          </p:nvPr>
        </p:nvSpPr>
        <p:spPr>
          <a:xfrm>
            <a:off x="291165" y="1016665"/>
            <a:ext cx="10515600" cy="4351338"/>
          </a:xfrm>
        </p:spPr>
        <p:txBody>
          <a:bodyPr/>
          <a:lstStyle/>
          <a:p>
            <a:r>
              <a:rPr lang="en-US" dirty="0" smtClean="0"/>
              <a:t>Neural Networks</a:t>
            </a:r>
            <a:r>
              <a:rPr lang="en-US" dirty="0" smtClean="0"/>
              <a:t> </a:t>
            </a:r>
            <a:r>
              <a:rPr lang="en-US" dirty="0"/>
              <a:t>result with </a:t>
            </a:r>
            <a:r>
              <a:rPr lang="en-US" dirty="0" smtClean="0"/>
              <a:t>70:30</a:t>
            </a:r>
            <a:r>
              <a:rPr lang="en-US" dirty="0" smtClean="0"/>
              <a:t> </a:t>
            </a:r>
            <a:r>
              <a:rPr lang="en-US" dirty="0"/>
              <a:t>training and testing </a:t>
            </a:r>
            <a:r>
              <a:rPr lang="en-US" dirty="0" smtClean="0"/>
              <a:t>ratio</a:t>
            </a:r>
          </a:p>
          <a:p>
            <a:endParaRPr lang="en-IN" dirty="0"/>
          </a:p>
          <a:p>
            <a:pPr marL="0" indent="0">
              <a:buNone/>
            </a:pPr>
            <a:r>
              <a:rPr lang="en-US" dirty="0"/>
              <a:t> </a:t>
            </a:r>
            <a:r>
              <a:rPr lang="en-US" dirty="0" smtClean="0"/>
              <a:t>            </a:t>
            </a:r>
            <a:endParaRPr lang="en-IN" dirty="0"/>
          </a:p>
        </p:txBody>
      </p:sp>
      <p:sp>
        <p:nvSpPr>
          <p:cNvPr id="4" name="TextBox 3"/>
          <p:cNvSpPr txBox="1"/>
          <p:nvPr/>
        </p:nvSpPr>
        <p:spPr>
          <a:xfrm>
            <a:off x="585342" y="5106393"/>
            <a:ext cx="10658765" cy="523220"/>
          </a:xfrm>
          <a:prstGeom prst="rect">
            <a:avLst/>
          </a:prstGeom>
          <a:noFill/>
        </p:spPr>
        <p:txBody>
          <a:bodyPr wrap="square" rtlCol="0">
            <a:spAutoFit/>
          </a:bodyPr>
          <a:lstStyle/>
          <a:p>
            <a:r>
              <a:rPr lang="en-US" dirty="0"/>
              <a:t> </a:t>
            </a:r>
            <a:r>
              <a:rPr lang="en-US" dirty="0" smtClean="0"/>
              <a:t>            </a:t>
            </a:r>
            <a:r>
              <a:rPr lang="en-US" sz="2800" dirty="0" smtClean="0"/>
              <a:t>Narrow NN                        Medium NN                          Wide NN</a:t>
            </a:r>
            <a:endParaRPr lang="en-IN" sz="2800" dirty="0"/>
          </a:p>
        </p:txBody>
      </p:sp>
      <p:pic>
        <p:nvPicPr>
          <p:cNvPr id="8" name="image78.png"/>
          <p:cNvPicPr/>
          <p:nvPr/>
        </p:nvPicPr>
        <p:blipFill>
          <a:blip r:embed="rId2" cstate="print"/>
          <a:stretch>
            <a:fillRect/>
          </a:stretch>
        </p:blipFill>
        <p:spPr>
          <a:xfrm>
            <a:off x="804016" y="2199313"/>
            <a:ext cx="3014983" cy="2907080"/>
          </a:xfrm>
          <a:prstGeom prst="rect">
            <a:avLst/>
          </a:prstGeom>
        </p:spPr>
      </p:pic>
      <p:pic>
        <p:nvPicPr>
          <p:cNvPr id="9" name="image79.png"/>
          <p:cNvPicPr/>
          <p:nvPr/>
        </p:nvPicPr>
        <p:blipFill>
          <a:blip r:embed="rId3" cstate="print"/>
          <a:stretch>
            <a:fillRect/>
          </a:stretch>
        </p:blipFill>
        <p:spPr>
          <a:xfrm>
            <a:off x="4407232" y="2199313"/>
            <a:ext cx="3014983" cy="2907080"/>
          </a:xfrm>
          <a:prstGeom prst="rect">
            <a:avLst/>
          </a:prstGeom>
        </p:spPr>
      </p:pic>
      <p:pic>
        <p:nvPicPr>
          <p:cNvPr id="10" name="image80.png"/>
          <p:cNvPicPr/>
          <p:nvPr/>
        </p:nvPicPr>
        <p:blipFill>
          <a:blip r:embed="rId4" cstate="print"/>
          <a:stretch>
            <a:fillRect/>
          </a:stretch>
        </p:blipFill>
        <p:spPr>
          <a:xfrm>
            <a:off x="8010456" y="2199313"/>
            <a:ext cx="3014983" cy="2907080"/>
          </a:xfrm>
          <a:prstGeom prst="rect">
            <a:avLst/>
          </a:prstGeom>
        </p:spPr>
      </p:pic>
    </p:spTree>
    <p:extLst>
      <p:ext uri="{BB962C8B-B14F-4D97-AF65-F5344CB8AC3E}">
        <p14:creationId xmlns:p14="http://schemas.microsoft.com/office/powerpoint/2010/main" val="975158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a:t>
            </a:r>
            <a:r>
              <a:rPr lang="en-US" dirty="0" smtClean="0"/>
              <a:t>using different types of NN under 70:30 training </a:t>
            </a:r>
            <a:r>
              <a:rPr lang="en-US" dirty="0" smtClean="0"/>
              <a:t>and testing </a:t>
            </a:r>
            <a:r>
              <a:rPr lang="en-US" dirty="0" smtClean="0"/>
              <a:t>ratio</a:t>
            </a:r>
          </a:p>
          <a:p>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966460791"/>
              </p:ext>
            </p:extLst>
          </p:nvPr>
        </p:nvGraphicFramePr>
        <p:xfrm>
          <a:off x="532014" y="2327565"/>
          <a:ext cx="11139056" cy="3704152"/>
        </p:xfrm>
        <a:graphic>
          <a:graphicData uri="http://schemas.openxmlformats.org/drawingml/2006/table">
            <a:tbl>
              <a:tblPr firstRow="1" firstCol="1" lastRow="1" lastCol="1" bandRow="1" bandCol="1">
                <a:tableStyleId>{5940675A-B579-460E-94D1-54222C63F5DA}</a:tableStyleId>
              </a:tblPr>
              <a:tblGrid>
                <a:gridCol w="1877730"/>
                <a:gridCol w="1580637"/>
                <a:gridCol w="1642371"/>
                <a:gridCol w="1642371"/>
                <a:gridCol w="1642371"/>
                <a:gridCol w="1635940"/>
                <a:gridCol w="1117636"/>
              </a:tblGrid>
              <a:tr h="916062">
                <a:tc>
                  <a:txBody>
                    <a:bodyPr/>
                    <a:lstStyle/>
                    <a:p>
                      <a:pPr marL="185420" marR="172085" algn="l">
                        <a:lnSpc>
                          <a:spcPct val="100000"/>
                        </a:lnSpc>
                        <a:spcAft>
                          <a:spcPts val="0"/>
                        </a:spcAft>
                      </a:pPr>
                      <a:r>
                        <a:rPr lang="en-US" sz="2800" dirty="0">
                          <a:effectLst/>
                        </a:rPr>
                        <a:t>Types</a:t>
                      </a:r>
                      <a:r>
                        <a:rPr lang="en-US" sz="2800" spc="-5" dirty="0">
                          <a:effectLst/>
                        </a:rPr>
                        <a:t> </a:t>
                      </a:r>
                      <a:r>
                        <a:rPr lang="en-US" sz="2800" dirty="0">
                          <a:effectLst/>
                        </a:rPr>
                        <a:t>of</a:t>
                      </a:r>
                      <a:endParaRPr lang="en-IN" sz="2800" dirty="0">
                        <a:effectLst/>
                      </a:endParaRPr>
                    </a:p>
                    <a:p>
                      <a:pPr marL="175895" marR="172085" algn="l">
                        <a:lnSpc>
                          <a:spcPct val="100000"/>
                        </a:lnSpc>
                        <a:spcBef>
                          <a:spcPts val="10"/>
                        </a:spcBef>
                        <a:spcAft>
                          <a:spcPts val="0"/>
                        </a:spcAft>
                      </a:pPr>
                      <a:r>
                        <a:rPr lang="en-US" sz="2800" dirty="0" smtClean="0">
                          <a:effectLst/>
                          <a:latin typeface="+mn-lt"/>
                          <a:ea typeface="+mn-ea"/>
                          <a:cs typeface="+mn-cs"/>
                        </a:rPr>
                        <a:t>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635" algn="l">
                        <a:lnSpc>
                          <a:spcPct val="100000"/>
                        </a:lnSpc>
                        <a:spcAft>
                          <a:spcPts val="0"/>
                        </a:spcAft>
                      </a:pPr>
                      <a:r>
                        <a:rPr lang="en-US" sz="2800" dirty="0">
                          <a:effectLst/>
                        </a:rPr>
                        <a:t>Training</a:t>
                      </a:r>
                      <a:endParaRPr lang="en-IN" sz="2800" dirty="0">
                        <a:effectLst/>
                      </a:endParaRPr>
                    </a:p>
                    <a:p>
                      <a:pPr marL="97155"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lnSpc>
                          <a:spcPct val="100000"/>
                        </a:lnSpc>
                        <a:spcAft>
                          <a:spcPts val="0"/>
                        </a:spcAft>
                      </a:pPr>
                      <a:r>
                        <a:rPr lang="en-US" sz="2800" dirty="0">
                          <a:effectLst/>
                        </a:rPr>
                        <a:t>Testing</a:t>
                      </a:r>
                      <a:endParaRPr lang="en-IN" sz="2800" dirty="0">
                        <a:effectLst/>
                      </a:endParaRPr>
                    </a:p>
                    <a:p>
                      <a:pPr marL="115570"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Sensitivity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Selectivity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102235" algn="l">
                        <a:lnSpc>
                          <a:spcPct val="100000"/>
                        </a:lnSpc>
                        <a:spcAft>
                          <a:spcPts val="0"/>
                        </a:spcAft>
                      </a:pPr>
                      <a:r>
                        <a:rPr lang="en-US" sz="2800" dirty="0">
                          <a:effectLst/>
                        </a:rPr>
                        <a:t>Precision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0" algn="l">
                        <a:lnSpc>
                          <a:spcPct val="100000"/>
                        </a:lnSpc>
                        <a:spcAft>
                          <a:spcPts val="0"/>
                        </a:spcAft>
                      </a:pPr>
                      <a:r>
                        <a:rPr lang="en-US" sz="2800" dirty="0">
                          <a:effectLst/>
                        </a:rPr>
                        <a:t>F1-</a:t>
                      </a:r>
                      <a:endParaRPr lang="en-IN" sz="2800" dirty="0">
                        <a:effectLst/>
                      </a:endParaRPr>
                    </a:p>
                    <a:p>
                      <a:pPr marL="100965" algn="l">
                        <a:lnSpc>
                          <a:spcPct val="100000"/>
                        </a:lnSpc>
                        <a:spcBef>
                          <a:spcPts val="10"/>
                        </a:spcBef>
                        <a:spcAft>
                          <a:spcPts val="0"/>
                        </a:spcAft>
                      </a:pPr>
                      <a:r>
                        <a:rPr lang="en-US" sz="2800" dirty="0">
                          <a:effectLst/>
                        </a:rPr>
                        <a:t>Score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45988">
                <a:tc>
                  <a:txBody>
                    <a:bodyPr/>
                    <a:lstStyle/>
                    <a:p>
                      <a:pPr marL="178435" marR="172085" algn="l">
                        <a:lnSpc>
                          <a:spcPct val="100000"/>
                        </a:lnSpc>
                        <a:spcAft>
                          <a:spcPts val="0"/>
                        </a:spcAft>
                      </a:pPr>
                      <a:r>
                        <a:rPr lang="en-US" sz="2800" dirty="0" smtClean="0">
                          <a:effectLst/>
                        </a:rPr>
                        <a:t>Linear</a:t>
                      </a:r>
                    </a:p>
                    <a:p>
                      <a:pPr marL="178435" marR="172085" algn="l">
                        <a:lnSpc>
                          <a:spcPct val="100000"/>
                        </a:lnSpc>
                        <a:spcAft>
                          <a:spcPts val="0"/>
                        </a:spcAft>
                      </a:pPr>
                      <a:r>
                        <a:rPr lang="en-US" sz="2800" dirty="0" smtClean="0">
                          <a:effectLst/>
                          <a:latin typeface="+mn-lt"/>
                          <a:ea typeface="Times New Roman" panose="02020603050405020304" pitchFamily="18" charset="0"/>
                          <a:cs typeface="Times New Roman" panose="02020603050405020304" pitchFamily="18" charset="0"/>
                        </a:rPr>
                        <a:t>NN</a:t>
                      </a:r>
                      <a:endParaRPr lang="en-IN" sz="2800" dirty="0">
                        <a:effectLst/>
                        <a:latin typeface="+mn-lt"/>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rPr>
                        <a:t>98.9</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60350" algn="ctr">
                        <a:lnSpc>
                          <a:spcPct val="100000"/>
                        </a:lnSpc>
                        <a:spcAft>
                          <a:spcPts val="0"/>
                        </a:spcAft>
                      </a:pPr>
                      <a:r>
                        <a:rPr lang="en-US" sz="2800" dirty="0" smtClean="0">
                          <a:effectLst/>
                          <a:latin typeface="+mn-lt"/>
                          <a:ea typeface="+mn-ea"/>
                          <a:cs typeface="+mn-cs"/>
                        </a:rPr>
                        <a:t> 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17725">
                <a:tc>
                  <a:txBody>
                    <a:bodyPr/>
                    <a:lstStyle/>
                    <a:p>
                      <a:pPr marL="183515" marR="172085" algn="l">
                        <a:lnSpc>
                          <a:spcPct val="100000"/>
                        </a:lnSpc>
                        <a:spcAft>
                          <a:spcPts val="0"/>
                        </a:spcAft>
                      </a:pPr>
                      <a:r>
                        <a:rPr lang="en-US" sz="2800" dirty="0" smtClean="0">
                          <a:effectLst/>
                        </a:rPr>
                        <a:t>Quadratic </a:t>
                      </a:r>
                    </a:p>
                    <a:p>
                      <a:pPr marL="183515" marR="172085" algn="l">
                        <a:lnSpc>
                          <a:spcPct val="100000"/>
                        </a:lnSpc>
                        <a:spcAft>
                          <a:spcPts val="0"/>
                        </a:spcAft>
                      </a:pPr>
                      <a:r>
                        <a:rPr lang="en-US" sz="2800" dirty="0" smtClean="0">
                          <a:effectLst/>
                          <a:latin typeface="+mn-lt"/>
                          <a:ea typeface="Times New Roman" panose="02020603050405020304" pitchFamily="18" charset="0"/>
                          <a:cs typeface="Times New Roman" panose="02020603050405020304" pitchFamily="18" charset="0"/>
                        </a:rPr>
                        <a:t>NN</a:t>
                      </a:r>
                      <a:endParaRPr lang="en-IN" sz="2800" dirty="0">
                        <a:effectLst/>
                        <a:latin typeface="+mn-lt"/>
                        <a:ea typeface="Times New Roman" panose="02020603050405020304" pitchFamily="18" charset="0"/>
                        <a:cs typeface="Times New Roman" panose="02020603050405020304" pitchFamily="18" charset="0"/>
                      </a:endParaRPr>
                    </a:p>
                  </a:txBody>
                  <a:tcPr marL="0" marR="0" marT="0" marB="0"/>
                </a:tc>
                <a:tc>
                  <a:txBody>
                    <a:bodyPr/>
                    <a:lstStyle/>
                    <a:p>
                      <a:pPr marL="238125" marR="238125" algn="ctr">
                        <a:lnSpc>
                          <a:spcPct val="100000"/>
                        </a:lnSpc>
                        <a:spcAft>
                          <a:spcPts val="0"/>
                        </a:spcAft>
                      </a:pPr>
                      <a:r>
                        <a:rPr lang="en-US" sz="2800" dirty="0" smtClean="0">
                          <a:effectLst/>
                        </a:rPr>
                        <a:t>98.6</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35585" algn="ctr">
                        <a:lnSpc>
                          <a:spcPct val="100000"/>
                        </a:lnSpc>
                        <a:spcAft>
                          <a:spcPts val="0"/>
                        </a:spcAft>
                      </a:pPr>
                      <a:r>
                        <a:rPr lang="en-US" sz="2800" dirty="0" smtClean="0">
                          <a:effectLst/>
                          <a:latin typeface="+mn-lt"/>
                          <a:ea typeface="+mn-ea"/>
                          <a:cs typeface="+mn-cs"/>
                        </a:rPr>
                        <a:t> 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03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952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24377">
                <a:tc>
                  <a:txBody>
                    <a:bodyPr/>
                    <a:lstStyle/>
                    <a:p>
                      <a:pPr marL="252730" algn="l">
                        <a:lnSpc>
                          <a:spcPct val="100000"/>
                        </a:lnSpc>
                        <a:spcAft>
                          <a:spcPts val="0"/>
                        </a:spcAft>
                      </a:pPr>
                      <a:r>
                        <a:rPr lang="en-US" sz="2800" dirty="0" smtClean="0">
                          <a:effectLst/>
                        </a:rPr>
                        <a:t>Cubic </a:t>
                      </a:r>
                    </a:p>
                    <a:p>
                      <a:pPr marL="252730" algn="l">
                        <a:lnSpc>
                          <a:spcPct val="100000"/>
                        </a:lnSpc>
                        <a:spcAft>
                          <a:spcPts val="0"/>
                        </a:spcAft>
                      </a:pPr>
                      <a:r>
                        <a:rPr lang="en-US" sz="2800" dirty="0" smtClean="0">
                          <a:effectLst/>
                        </a:rPr>
                        <a:t> 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latin typeface="+mn-lt"/>
                          <a:ea typeface="+mn-ea"/>
                          <a:cs typeface="+mn-cs"/>
                        </a:rPr>
                        <a:t>98.9</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2729585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955E8-F52F-F9A3-80BC-C5A726A4D3B6}"/>
              </a:ext>
            </a:extLst>
          </p:cNvPr>
          <p:cNvSpPr>
            <a:spLocks noGrp="1"/>
          </p:cNvSpPr>
          <p:nvPr>
            <p:ph type="title"/>
          </p:nvPr>
        </p:nvSpPr>
        <p:spPr>
          <a:xfrm>
            <a:off x="108285" y="108452"/>
            <a:ext cx="10515600" cy="709696"/>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1E583190-40D0-AE5C-E4D3-737EDAB5350F}"/>
              </a:ext>
            </a:extLst>
          </p:cNvPr>
          <p:cNvSpPr>
            <a:spLocks noGrp="1"/>
          </p:cNvSpPr>
          <p:nvPr>
            <p:ph idx="1"/>
          </p:nvPr>
        </p:nvSpPr>
        <p:spPr>
          <a:xfrm>
            <a:off x="291165" y="1016665"/>
            <a:ext cx="10515600" cy="4351338"/>
          </a:xfrm>
        </p:spPr>
        <p:txBody>
          <a:bodyPr/>
          <a:lstStyle/>
          <a:p>
            <a:r>
              <a:rPr lang="en-US" dirty="0" smtClean="0"/>
              <a:t>Neural Networks</a:t>
            </a:r>
            <a:r>
              <a:rPr lang="en-US" dirty="0" smtClean="0"/>
              <a:t> </a:t>
            </a:r>
            <a:r>
              <a:rPr lang="en-US" dirty="0"/>
              <a:t>result with </a:t>
            </a:r>
            <a:r>
              <a:rPr lang="en-US" dirty="0" smtClean="0"/>
              <a:t>80:20</a:t>
            </a:r>
            <a:r>
              <a:rPr lang="en-US" dirty="0" smtClean="0"/>
              <a:t> </a:t>
            </a:r>
            <a:r>
              <a:rPr lang="en-US" dirty="0"/>
              <a:t>training and testing </a:t>
            </a:r>
            <a:r>
              <a:rPr lang="en-US" dirty="0" smtClean="0"/>
              <a:t>ratio</a:t>
            </a:r>
          </a:p>
          <a:p>
            <a:endParaRPr lang="en-IN" dirty="0"/>
          </a:p>
          <a:p>
            <a:pPr marL="0" indent="0">
              <a:buNone/>
            </a:pPr>
            <a:r>
              <a:rPr lang="en-US" dirty="0"/>
              <a:t> </a:t>
            </a:r>
            <a:r>
              <a:rPr lang="en-US" dirty="0" smtClean="0"/>
              <a:t>            </a:t>
            </a:r>
            <a:endParaRPr lang="en-IN" dirty="0"/>
          </a:p>
        </p:txBody>
      </p:sp>
      <p:sp>
        <p:nvSpPr>
          <p:cNvPr id="4" name="TextBox 3"/>
          <p:cNvSpPr txBox="1"/>
          <p:nvPr/>
        </p:nvSpPr>
        <p:spPr>
          <a:xfrm>
            <a:off x="585342" y="5106393"/>
            <a:ext cx="10658765" cy="523220"/>
          </a:xfrm>
          <a:prstGeom prst="rect">
            <a:avLst/>
          </a:prstGeom>
          <a:noFill/>
        </p:spPr>
        <p:txBody>
          <a:bodyPr wrap="square" rtlCol="0">
            <a:spAutoFit/>
          </a:bodyPr>
          <a:lstStyle/>
          <a:p>
            <a:r>
              <a:rPr lang="en-US" dirty="0"/>
              <a:t> </a:t>
            </a:r>
            <a:r>
              <a:rPr lang="en-US" dirty="0" smtClean="0"/>
              <a:t>            </a:t>
            </a:r>
            <a:r>
              <a:rPr lang="en-US" sz="2800" dirty="0" smtClean="0"/>
              <a:t>Narrow NN                        Medium NN                          Wide NN</a:t>
            </a:r>
            <a:endParaRPr lang="en-IN" sz="2800" dirty="0"/>
          </a:p>
        </p:txBody>
      </p:sp>
      <p:pic>
        <p:nvPicPr>
          <p:cNvPr id="8" name="image81.png"/>
          <p:cNvPicPr/>
          <p:nvPr/>
        </p:nvPicPr>
        <p:blipFill>
          <a:blip r:embed="rId2" cstate="print"/>
          <a:stretch>
            <a:fillRect/>
          </a:stretch>
        </p:blipFill>
        <p:spPr>
          <a:xfrm>
            <a:off x="804015" y="2199313"/>
            <a:ext cx="3014984" cy="2907080"/>
          </a:xfrm>
          <a:prstGeom prst="rect">
            <a:avLst/>
          </a:prstGeom>
        </p:spPr>
      </p:pic>
      <p:pic>
        <p:nvPicPr>
          <p:cNvPr id="9" name="image82.png"/>
          <p:cNvPicPr/>
          <p:nvPr/>
        </p:nvPicPr>
        <p:blipFill>
          <a:blip r:embed="rId3" cstate="print"/>
          <a:stretch>
            <a:fillRect/>
          </a:stretch>
        </p:blipFill>
        <p:spPr>
          <a:xfrm>
            <a:off x="4407232" y="2199313"/>
            <a:ext cx="3014984" cy="2907080"/>
          </a:xfrm>
          <a:prstGeom prst="rect">
            <a:avLst/>
          </a:prstGeom>
        </p:spPr>
      </p:pic>
      <p:pic>
        <p:nvPicPr>
          <p:cNvPr id="10" name="image83.png"/>
          <p:cNvPicPr/>
          <p:nvPr/>
        </p:nvPicPr>
        <p:blipFill>
          <a:blip r:embed="rId4" cstate="print"/>
          <a:stretch>
            <a:fillRect/>
          </a:stretch>
        </p:blipFill>
        <p:spPr>
          <a:xfrm>
            <a:off x="8010449" y="2199313"/>
            <a:ext cx="3014984" cy="2907080"/>
          </a:xfrm>
          <a:prstGeom prst="rect">
            <a:avLst/>
          </a:prstGeom>
        </p:spPr>
      </p:pic>
    </p:spTree>
    <p:extLst>
      <p:ext uri="{BB962C8B-B14F-4D97-AF65-F5344CB8AC3E}">
        <p14:creationId xmlns:p14="http://schemas.microsoft.com/office/powerpoint/2010/main" val="2757816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a:t>
            </a:r>
            <a:r>
              <a:rPr lang="en-US" dirty="0" smtClean="0"/>
              <a:t>using different types of NN under 80:20 training </a:t>
            </a:r>
            <a:r>
              <a:rPr lang="en-US" dirty="0" smtClean="0"/>
              <a:t>and testing </a:t>
            </a:r>
            <a:r>
              <a:rPr lang="en-US" dirty="0" smtClean="0"/>
              <a:t>ratio</a:t>
            </a:r>
          </a:p>
          <a:p>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59543314"/>
              </p:ext>
            </p:extLst>
          </p:nvPr>
        </p:nvGraphicFramePr>
        <p:xfrm>
          <a:off x="532014" y="2327565"/>
          <a:ext cx="11139056" cy="3704152"/>
        </p:xfrm>
        <a:graphic>
          <a:graphicData uri="http://schemas.openxmlformats.org/drawingml/2006/table">
            <a:tbl>
              <a:tblPr firstRow="1" firstCol="1" lastRow="1" lastCol="1" bandRow="1" bandCol="1">
                <a:tableStyleId>{5940675A-B579-460E-94D1-54222C63F5DA}</a:tableStyleId>
              </a:tblPr>
              <a:tblGrid>
                <a:gridCol w="1877730"/>
                <a:gridCol w="1580637"/>
                <a:gridCol w="1642371"/>
                <a:gridCol w="1642371"/>
                <a:gridCol w="1642371"/>
                <a:gridCol w="1635940"/>
                <a:gridCol w="1117636"/>
              </a:tblGrid>
              <a:tr h="916062">
                <a:tc>
                  <a:txBody>
                    <a:bodyPr/>
                    <a:lstStyle/>
                    <a:p>
                      <a:pPr marL="185420" marR="172085" algn="l">
                        <a:lnSpc>
                          <a:spcPct val="100000"/>
                        </a:lnSpc>
                        <a:spcAft>
                          <a:spcPts val="0"/>
                        </a:spcAft>
                      </a:pPr>
                      <a:r>
                        <a:rPr lang="en-US" sz="2800" dirty="0">
                          <a:effectLst/>
                        </a:rPr>
                        <a:t>Types</a:t>
                      </a:r>
                      <a:r>
                        <a:rPr lang="en-US" sz="2800" spc="-5" dirty="0">
                          <a:effectLst/>
                        </a:rPr>
                        <a:t> </a:t>
                      </a:r>
                      <a:r>
                        <a:rPr lang="en-US" sz="2800" dirty="0">
                          <a:effectLst/>
                        </a:rPr>
                        <a:t>of</a:t>
                      </a:r>
                      <a:endParaRPr lang="en-IN" sz="2800" dirty="0">
                        <a:effectLst/>
                      </a:endParaRPr>
                    </a:p>
                    <a:p>
                      <a:pPr marL="175895" marR="172085" algn="l">
                        <a:lnSpc>
                          <a:spcPct val="100000"/>
                        </a:lnSpc>
                        <a:spcBef>
                          <a:spcPts val="10"/>
                        </a:spcBef>
                        <a:spcAft>
                          <a:spcPts val="0"/>
                        </a:spcAft>
                      </a:pPr>
                      <a:r>
                        <a:rPr lang="en-US" sz="2800" dirty="0" smtClean="0">
                          <a:effectLst/>
                          <a:latin typeface="+mn-lt"/>
                          <a:ea typeface="+mn-ea"/>
                          <a:cs typeface="+mn-cs"/>
                        </a:rPr>
                        <a:t>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635" algn="l">
                        <a:lnSpc>
                          <a:spcPct val="100000"/>
                        </a:lnSpc>
                        <a:spcAft>
                          <a:spcPts val="0"/>
                        </a:spcAft>
                      </a:pPr>
                      <a:r>
                        <a:rPr lang="en-US" sz="2800" dirty="0">
                          <a:effectLst/>
                        </a:rPr>
                        <a:t>Training</a:t>
                      </a:r>
                      <a:endParaRPr lang="en-IN" sz="2800" dirty="0">
                        <a:effectLst/>
                      </a:endParaRPr>
                    </a:p>
                    <a:p>
                      <a:pPr marL="97155"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9705" algn="l">
                        <a:lnSpc>
                          <a:spcPct val="100000"/>
                        </a:lnSpc>
                        <a:spcAft>
                          <a:spcPts val="0"/>
                        </a:spcAft>
                      </a:pPr>
                      <a:r>
                        <a:rPr lang="en-US" sz="2800" dirty="0">
                          <a:effectLst/>
                        </a:rPr>
                        <a:t>Testing</a:t>
                      </a:r>
                      <a:endParaRPr lang="en-IN" sz="2800" dirty="0">
                        <a:effectLst/>
                      </a:endParaRPr>
                    </a:p>
                    <a:p>
                      <a:pPr marL="115570" algn="l">
                        <a:lnSpc>
                          <a:spcPct val="100000"/>
                        </a:lnSpc>
                        <a:spcBef>
                          <a:spcPts val="10"/>
                        </a:spcBef>
                        <a:spcAft>
                          <a:spcPts val="0"/>
                        </a:spcAft>
                      </a:pPr>
                      <a:r>
                        <a:rPr lang="en-US" sz="2800" dirty="0">
                          <a:effectLst/>
                        </a:rPr>
                        <a:t>Accuracy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Sensitivity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3500" algn="l">
                        <a:lnSpc>
                          <a:spcPct val="100000"/>
                        </a:lnSpc>
                        <a:spcAft>
                          <a:spcPts val="0"/>
                        </a:spcAft>
                      </a:pPr>
                      <a:r>
                        <a:rPr lang="en-US" sz="2800" dirty="0">
                          <a:effectLst/>
                        </a:rPr>
                        <a:t>Selectivity</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045" marR="102235" algn="l">
                        <a:lnSpc>
                          <a:spcPct val="100000"/>
                        </a:lnSpc>
                        <a:spcAft>
                          <a:spcPts val="0"/>
                        </a:spcAft>
                      </a:pPr>
                      <a:r>
                        <a:rPr lang="en-US" sz="2800" dirty="0">
                          <a:effectLst/>
                        </a:rPr>
                        <a:t>Precision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0" algn="l">
                        <a:lnSpc>
                          <a:spcPct val="100000"/>
                        </a:lnSpc>
                        <a:spcAft>
                          <a:spcPts val="0"/>
                        </a:spcAft>
                      </a:pPr>
                      <a:r>
                        <a:rPr lang="en-US" sz="2800" dirty="0">
                          <a:effectLst/>
                        </a:rPr>
                        <a:t>F1-</a:t>
                      </a:r>
                      <a:endParaRPr lang="en-IN" sz="2800" dirty="0">
                        <a:effectLst/>
                      </a:endParaRPr>
                    </a:p>
                    <a:p>
                      <a:pPr marL="100965" algn="l">
                        <a:lnSpc>
                          <a:spcPct val="100000"/>
                        </a:lnSpc>
                        <a:spcBef>
                          <a:spcPts val="10"/>
                        </a:spcBef>
                        <a:spcAft>
                          <a:spcPts val="0"/>
                        </a:spcAft>
                      </a:pPr>
                      <a:r>
                        <a:rPr lang="en-US" sz="2800" dirty="0">
                          <a:effectLst/>
                        </a:rPr>
                        <a:t>Score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45988">
                <a:tc>
                  <a:txBody>
                    <a:bodyPr/>
                    <a:lstStyle/>
                    <a:p>
                      <a:pPr marL="178435" marR="172085" algn="l">
                        <a:lnSpc>
                          <a:spcPct val="100000"/>
                        </a:lnSpc>
                        <a:spcAft>
                          <a:spcPts val="0"/>
                        </a:spcAft>
                      </a:pPr>
                      <a:r>
                        <a:rPr lang="en-US" sz="2800" dirty="0" smtClean="0">
                          <a:effectLst/>
                        </a:rPr>
                        <a:t>Linear</a:t>
                      </a:r>
                    </a:p>
                    <a:p>
                      <a:pPr marL="178435" marR="172085" algn="l">
                        <a:lnSpc>
                          <a:spcPct val="100000"/>
                        </a:lnSpc>
                        <a:spcAft>
                          <a:spcPts val="0"/>
                        </a:spcAft>
                      </a:pPr>
                      <a:r>
                        <a:rPr lang="en-US" sz="2800" dirty="0" smtClean="0">
                          <a:effectLst/>
                          <a:latin typeface="+mn-lt"/>
                          <a:ea typeface="Times New Roman" panose="02020603050405020304" pitchFamily="18" charset="0"/>
                          <a:cs typeface="Times New Roman" panose="02020603050405020304" pitchFamily="18" charset="0"/>
                        </a:rPr>
                        <a:t>NN</a:t>
                      </a:r>
                      <a:endParaRPr lang="en-IN" sz="2800" dirty="0">
                        <a:effectLst/>
                        <a:latin typeface="+mn-lt"/>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rPr>
                        <a:t>98.8</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60350" algn="ctr">
                        <a:lnSpc>
                          <a:spcPct val="100000"/>
                        </a:lnSpc>
                        <a:spcAft>
                          <a:spcPts val="0"/>
                        </a:spcAft>
                      </a:pPr>
                      <a:r>
                        <a:rPr lang="en-US" sz="2800" dirty="0" smtClean="0">
                          <a:effectLst/>
                          <a:latin typeface="+mn-lt"/>
                          <a:ea typeface="+mn-ea"/>
                          <a:cs typeface="+mn-cs"/>
                        </a:rPr>
                        <a:t>  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17725">
                <a:tc>
                  <a:txBody>
                    <a:bodyPr/>
                    <a:lstStyle/>
                    <a:p>
                      <a:pPr marL="183515" marR="172085" algn="l">
                        <a:lnSpc>
                          <a:spcPct val="100000"/>
                        </a:lnSpc>
                        <a:spcAft>
                          <a:spcPts val="0"/>
                        </a:spcAft>
                      </a:pPr>
                      <a:r>
                        <a:rPr lang="en-US" sz="2800" dirty="0" smtClean="0">
                          <a:effectLst/>
                        </a:rPr>
                        <a:t>Quadratic </a:t>
                      </a:r>
                    </a:p>
                    <a:p>
                      <a:pPr marL="183515" marR="172085" algn="l">
                        <a:lnSpc>
                          <a:spcPct val="100000"/>
                        </a:lnSpc>
                        <a:spcAft>
                          <a:spcPts val="0"/>
                        </a:spcAft>
                      </a:pPr>
                      <a:r>
                        <a:rPr lang="en-US" sz="2800" dirty="0" smtClean="0">
                          <a:effectLst/>
                          <a:latin typeface="+mn-lt"/>
                          <a:ea typeface="Times New Roman" panose="02020603050405020304" pitchFamily="18" charset="0"/>
                          <a:cs typeface="Times New Roman" panose="02020603050405020304" pitchFamily="18" charset="0"/>
                        </a:rPr>
                        <a:t>NN</a:t>
                      </a:r>
                      <a:endParaRPr lang="en-IN" sz="2800" dirty="0">
                        <a:effectLst/>
                        <a:latin typeface="+mn-lt"/>
                        <a:ea typeface="Times New Roman" panose="02020603050405020304" pitchFamily="18" charset="0"/>
                        <a:cs typeface="Times New Roman" panose="02020603050405020304" pitchFamily="18" charset="0"/>
                      </a:endParaRPr>
                    </a:p>
                  </a:txBody>
                  <a:tcPr marL="0" marR="0" marT="0" marB="0"/>
                </a:tc>
                <a:tc>
                  <a:txBody>
                    <a:bodyPr/>
                    <a:lstStyle/>
                    <a:p>
                      <a:pPr marL="238125" marR="238125" algn="ctr">
                        <a:lnSpc>
                          <a:spcPct val="100000"/>
                        </a:lnSpc>
                        <a:spcAft>
                          <a:spcPts val="0"/>
                        </a:spcAft>
                      </a:pPr>
                      <a:r>
                        <a:rPr lang="en-US" sz="2800" dirty="0" smtClean="0">
                          <a:effectLst/>
                        </a:rPr>
                        <a:t>98.8</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35585" algn="ctr">
                        <a:lnSpc>
                          <a:spcPct val="100000"/>
                        </a:lnSpc>
                        <a:spcAft>
                          <a:spcPts val="0"/>
                        </a:spcAft>
                      </a:pPr>
                      <a:r>
                        <a:rPr lang="en-US" sz="2800" dirty="0" smtClean="0">
                          <a:effectLst/>
                          <a:latin typeface="+mn-lt"/>
                          <a:ea typeface="+mn-ea"/>
                          <a:cs typeface="+mn-cs"/>
                        </a:rPr>
                        <a:t>  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603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952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924377">
                <a:tc>
                  <a:txBody>
                    <a:bodyPr/>
                    <a:lstStyle/>
                    <a:p>
                      <a:pPr marL="252730" algn="l">
                        <a:lnSpc>
                          <a:spcPct val="100000"/>
                        </a:lnSpc>
                        <a:spcAft>
                          <a:spcPts val="0"/>
                        </a:spcAft>
                      </a:pPr>
                      <a:r>
                        <a:rPr lang="en-US" sz="2800" dirty="0" smtClean="0">
                          <a:effectLst/>
                        </a:rPr>
                        <a:t>Cubic </a:t>
                      </a:r>
                    </a:p>
                    <a:p>
                      <a:pPr marL="252730" algn="l">
                        <a:lnSpc>
                          <a:spcPct val="100000"/>
                        </a:lnSpc>
                        <a:spcAft>
                          <a:spcPts val="0"/>
                        </a:spcAft>
                      </a:pPr>
                      <a:r>
                        <a:rPr lang="en-US" sz="2800" dirty="0" smtClean="0">
                          <a:effectLst/>
                        </a:rPr>
                        <a:t> NN</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43840" marR="238125" algn="ctr">
                        <a:lnSpc>
                          <a:spcPct val="100000"/>
                        </a:lnSpc>
                        <a:spcAft>
                          <a:spcPts val="0"/>
                        </a:spcAft>
                      </a:pPr>
                      <a:r>
                        <a:rPr lang="en-US" sz="2800" dirty="0" smtClean="0">
                          <a:effectLst/>
                          <a:latin typeface="+mn-lt"/>
                          <a:ea typeface="+mn-ea"/>
                          <a:cs typeface="+mn-cs"/>
                        </a:rPr>
                        <a:t>99.4</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57150"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r>
                        <a:rPr lang="en-US" sz="2800" dirty="0" smtClean="0"/>
                        <a:t>100</a:t>
                      </a:r>
                      <a:endParaRPr lang="en-IN" sz="2800" dirty="0"/>
                    </a:p>
                  </a:txBody>
                  <a:tcPr marL="0" marR="0" marT="0" marB="0"/>
                </a:tc>
                <a:tc>
                  <a:txBody>
                    <a:bodyPr/>
                    <a:lstStyle/>
                    <a:p>
                      <a:pPr marL="106045" marR="9842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31445" algn="ctr">
                        <a:lnSpc>
                          <a:spcPct val="100000"/>
                        </a:lnSpc>
                        <a:spcAft>
                          <a:spcPts val="0"/>
                        </a:spcAft>
                      </a:pPr>
                      <a:r>
                        <a:rPr lang="en-US" sz="2800" dirty="0" smtClean="0">
                          <a:effectLst/>
                          <a:latin typeface="+mn-lt"/>
                          <a:ea typeface="+mn-ea"/>
                          <a:cs typeface="+mn-cs"/>
                        </a:rPr>
                        <a:t>100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21802242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using 4 machine learning algorithms under 67:33 ratio</a:t>
            </a:r>
          </a:p>
          <a:p>
            <a:pPr marL="0" indent="0">
              <a:buNone/>
            </a:pPr>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pic>
        <p:nvPicPr>
          <p:cNvPr id="10" name="image88.jpeg"/>
          <p:cNvPicPr/>
          <p:nvPr/>
        </p:nvPicPr>
        <p:blipFill>
          <a:blip r:embed="rId2" cstate="print"/>
          <a:stretch>
            <a:fillRect/>
          </a:stretch>
        </p:blipFill>
        <p:spPr>
          <a:xfrm>
            <a:off x="3569652" y="2171574"/>
            <a:ext cx="4111308" cy="2949066"/>
          </a:xfrm>
          <a:prstGeom prst="rect">
            <a:avLst/>
          </a:prstGeom>
        </p:spPr>
      </p:pic>
      <p:sp>
        <p:nvSpPr>
          <p:cNvPr id="8" name="TextBox 7"/>
          <p:cNvSpPr txBox="1"/>
          <p:nvPr/>
        </p:nvSpPr>
        <p:spPr>
          <a:xfrm>
            <a:off x="4977865" y="5217521"/>
            <a:ext cx="4294188" cy="523220"/>
          </a:xfrm>
          <a:prstGeom prst="rect">
            <a:avLst/>
          </a:prstGeom>
          <a:noFill/>
        </p:spPr>
        <p:txBody>
          <a:bodyPr wrap="square" rtlCol="0">
            <a:spAutoFit/>
          </a:bodyPr>
          <a:lstStyle/>
          <a:p>
            <a:r>
              <a:rPr lang="en-US" sz="2800" dirty="0" smtClean="0"/>
              <a:t>Accuracy</a:t>
            </a:r>
            <a:r>
              <a:rPr lang="en-US" dirty="0" smtClean="0"/>
              <a:t> </a:t>
            </a:r>
            <a:endParaRPr lang="en-IN" dirty="0"/>
          </a:p>
        </p:txBody>
      </p:sp>
    </p:spTree>
    <p:extLst>
      <p:ext uri="{BB962C8B-B14F-4D97-AF65-F5344CB8AC3E}">
        <p14:creationId xmlns:p14="http://schemas.microsoft.com/office/powerpoint/2010/main" val="3838665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using 4 machine learning algorithms under 67:33 ratio</a:t>
            </a:r>
          </a:p>
          <a:p>
            <a:pPr marL="0" indent="0">
              <a:buNone/>
            </a:pPr>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sp>
        <p:nvSpPr>
          <p:cNvPr id="8" name="TextBox 7"/>
          <p:cNvSpPr txBox="1"/>
          <p:nvPr/>
        </p:nvSpPr>
        <p:spPr>
          <a:xfrm>
            <a:off x="1610367" y="5332544"/>
            <a:ext cx="8356593" cy="523220"/>
          </a:xfrm>
          <a:prstGeom prst="rect">
            <a:avLst/>
          </a:prstGeom>
          <a:noFill/>
        </p:spPr>
        <p:txBody>
          <a:bodyPr wrap="square" rtlCol="0">
            <a:spAutoFit/>
          </a:bodyPr>
          <a:lstStyle/>
          <a:p>
            <a:r>
              <a:rPr lang="en-US" sz="2800" dirty="0" smtClean="0"/>
              <a:t>           Selectivity                                            Sensitivity</a:t>
            </a:r>
            <a:r>
              <a:rPr lang="en-US" dirty="0" smtClean="0"/>
              <a:t> </a:t>
            </a:r>
            <a:endParaRPr lang="en-IN" dirty="0"/>
          </a:p>
        </p:txBody>
      </p:sp>
      <p:pic>
        <p:nvPicPr>
          <p:cNvPr id="7" name="image86.jpeg"/>
          <p:cNvPicPr/>
          <p:nvPr/>
        </p:nvPicPr>
        <p:blipFill>
          <a:blip r:embed="rId2" cstate="print"/>
          <a:stretch>
            <a:fillRect/>
          </a:stretch>
        </p:blipFill>
        <p:spPr>
          <a:xfrm>
            <a:off x="1109662" y="2205547"/>
            <a:ext cx="4026218" cy="3011974"/>
          </a:xfrm>
          <a:prstGeom prst="rect">
            <a:avLst/>
          </a:prstGeom>
        </p:spPr>
      </p:pic>
      <p:pic>
        <p:nvPicPr>
          <p:cNvPr id="9" name="image87.jpeg"/>
          <p:cNvPicPr/>
          <p:nvPr/>
        </p:nvPicPr>
        <p:blipFill>
          <a:blip r:embed="rId3" cstate="print"/>
          <a:stretch>
            <a:fillRect/>
          </a:stretch>
        </p:blipFill>
        <p:spPr>
          <a:xfrm>
            <a:off x="6057048" y="2094841"/>
            <a:ext cx="4026218" cy="3011974"/>
          </a:xfrm>
          <a:prstGeom prst="rect">
            <a:avLst/>
          </a:prstGeom>
        </p:spPr>
      </p:pic>
    </p:spTree>
    <p:extLst>
      <p:ext uri="{BB962C8B-B14F-4D97-AF65-F5344CB8AC3E}">
        <p14:creationId xmlns:p14="http://schemas.microsoft.com/office/powerpoint/2010/main" val="347197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using 4 machine learning algorithms under 67:33 ratio</a:t>
            </a:r>
          </a:p>
          <a:p>
            <a:pPr marL="0" indent="0">
              <a:buNone/>
            </a:pPr>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sp>
        <p:nvSpPr>
          <p:cNvPr id="8" name="TextBox 7"/>
          <p:cNvSpPr txBox="1"/>
          <p:nvPr/>
        </p:nvSpPr>
        <p:spPr>
          <a:xfrm>
            <a:off x="1610367" y="5332544"/>
            <a:ext cx="8356593" cy="523220"/>
          </a:xfrm>
          <a:prstGeom prst="rect">
            <a:avLst/>
          </a:prstGeom>
          <a:noFill/>
        </p:spPr>
        <p:txBody>
          <a:bodyPr wrap="square" rtlCol="0">
            <a:spAutoFit/>
          </a:bodyPr>
          <a:lstStyle/>
          <a:p>
            <a:r>
              <a:rPr lang="en-US" sz="2800" dirty="0" smtClean="0"/>
              <a:t>           Precision                                            F1-Score</a:t>
            </a:r>
            <a:r>
              <a:rPr lang="en-US" dirty="0" smtClean="0"/>
              <a:t> </a:t>
            </a:r>
            <a:endParaRPr lang="en-IN" dirty="0"/>
          </a:p>
        </p:txBody>
      </p:sp>
      <p:pic>
        <p:nvPicPr>
          <p:cNvPr id="10" name="image85.jpeg"/>
          <p:cNvPicPr/>
          <p:nvPr/>
        </p:nvPicPr>
        <p:blipFill>
          <a:blip r:embed="rId2" cstate="print"/>
          <a:stretch>
            <a:fillRect/>
          </a:stretch>
        </p:blipFill>
        <p:spPr>
          <a:xfrm>
            <a:off x="1109662" y="2094841"/>
            <a:ext cx="4026218" cy="3237703"/>
          </a:xfrm>
          <a:prstGeom prst="rect">
            <a:avLst/>
          </a:prstGeom>
        </p:spPr>
      </p:pic>
      <p:pic>
        <p:nvPicPr>
          <p:cNvPr id="11" name="image84.jpeg"/>
          <p:cNvPicPr/>
          <p:nvPr/>
        </p:nvPicPr>
        <p:blipFill>
          <a:blip r:embed="rId3" cstate="print"/>
          <a:stretch>
            <a:fillRect/>
          </a:stretch>
        </p:blipFill>
        <p:spPr>
          <a:xfrm>
            <a:off x="6057048" y="2097747"/>
            <a:ext cx="4026218" cy="3237703"/>
          </a:xfrm>
          <a:prstGeom prst="rect">
            <a:avLst/>
          </a:prstGeom>
        </p:spPr>
      </p:pic>
    </p:spTree>
    <p:extLst>
      <p:ext uri="{BB962C8B-B14F-4D97-AF65-F5344CB8AC3E}">
        <p14:creationId xmlns:p14="http://schemas.microsoft.com/office/powerpoint/2010/main" val="27446984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using 4 machine learning algorithms under 70:30 ratio</a:t>
            </a:r>
          </a:p>
          <a:p>
            <a:pPr marL="0" indent="0">
              <a:buNone/>
            </a:pPr>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sp>
        <p:nvSpPr>
          <p:cNvPr id="8" name="TextBox 7"/>
          <p:cNvSpPr txBox="1"/>
          <p:nvPr/>
        </p:nvSpPr>
        <p:spPr>
          <a:xfrm>
            <a:off x="4977865" y="5217521"/>
            <a:ext cx="4294188" cy="523220"/>
          </a:xfrm>
          <a:prstGeom prst="rect">
            <a:avLst/>
          </a:prstGeom>
          <a:noFill/>
        </p:spPr>
        <p:txBody>
          <a:bodyPr wrap="square" rtlCol="0">
            <a:spAutoFit/>
          </a:bodyPr>
          <a:lstStyle/>
          <a:p>
            <a:r>
              <a:rPr lang="en-US" sz="2800" dirty="0" smtClean="0"/>
              <a:t>Accuracy</a:t>
            </a:r>
            <a:r>
              <a:rPr lang="en-US" dirty="0" smtClean="0"/>
              <a:t> </a:t>
            </a:r>
            <a:endParaRPr lang="en-IN" dirty="0"/>
          </a:p>
        </p:txBody>
      </p:sp>
      <p:pic>
        <p:nvPicPr>
          <p:cNvPr id="7" name="image93.jpeg"/>
          <p:cNvPicPr/>
          <p:nvPr/>
        </p:nvPicPr>
        <p:blipFill>
          <a:blip r:embed="rId2" cstate="print"/>
          <a:stretch>
            <a:fillRect/>
          </a:stretch>
        </p:blipFill>
        <p:spPr>
          <a:xfrm>
            <a:off x="3390640" y="2157749"/>
            <a:ext cx="4111308" cy="2949066"/>
          </a:xfrm>
          <a:prstGeom prst="rect">
            <a:avLst/>
          </a:prstGeom>
        </p:spPr>
      </p:pic>
    </p:spTree>
    <p:extLst>
      <p:ext uri="{BB962C8B-B14F-4D97-AF65-F5344CB8AC3E}">
        <p14:creationId xmlns:p14="http://schemas.microsoft.com/office/powerpoint/2010/main" val="37446002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using 4 machine learning algorithms under 70:30 ratio</a:t>
            </a:r>
          </a:p>
          <a:p>
            <a:pPr marL="0" indent="0">
              <a:buNone/>
            </a:pPr>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sp>
        <p:nvSpPr>
          <p:cNvPr id="8" name="TextBox 7"/>
          <p:cNvSpPr txBox="1"/>
          <p:nvPr/>
        </p:nvSpPr>
        <p:spPr>
          <a:xfrm>
            <a:off x="1610367" y="5332544"/>
            <a:ext cx="8356593" cy="523220"/>
          </a:xfrm>
          <a:prstGeom prst="rect">
            <a:avLst/>
          </a:prstGeom>
          <a:noFill/>
        </p:spPr>
        <p:txBody>
          <a:bodyPr wrap="square" rtlCol="0">
            <a:spAutoFit/>
          </a:bodyPr>
          <a:lstStyle/>
          <a:p>
            <a:r>
              <a:rPr lang="en-US" sz="2800" dirty="0" smtClean="0"/>
              <a:t>           Selectivity                                            Sensitivity</a:t>
            </a:r>
            <a:r>
              <a:rPr lang="en-US" dirty="0" smtClean="0"/>
              <a:t> </a:t>
            </a:r>
            <a:endParaRPr lang="en-IN" dirty="0"/>
          </a:p>
        </p:txBody>
      </p:sp>
      <p:pic>
        <p:nvPicPr>
          <p:cNvPr id="10" name="image91.jpeg"/>
          <p:cNvPicPr/>
          <p:nvPr/>
        </p:nvPicPr>
        <p:blipFill>
          <a:blip r:embed="rId2" cstate="print"/>
          <a:stretch>
            <a:fillRect/>
          </a:stretch>
        </p:blipFill>
        <p:spPr>
          <a:xfrm>
            <a:off x="1109662" y="2094841"/>
            <a:ext cx="4026218" cy="3241708"/>
          </a:xfrm>
          <a:prstGeom prst="rect">
            <a:avLst/>
          </a:prstGeom>
        </p:spPr>
      </p:pic>
      <p:pic>
        <p:nvPicPr>
          <p:cNvPr id="11" name="image92.jpeg"/>
          <p:cNvPicPr/>
          <p:nvPr/>
        </p:nvPicPr>
        <p:blipFill>
          <a:blip r:embed="rId3" cstate="print"/>
          <a:stretch>
            <a:fillRect/>
          </a:stretch>
        </p:blipFill>
        <p:spPr>
          <a:xfrm>
            <a:off x="6057048" y="2096843"/>
            <a:ext cx="4026218" cy="3237703"/>
          </a:xfrm>
          <a:prstGeom prst="rect">
            <a:avLst/>
          </a:prstGeom>
        </p:spPr>
      </p:pic>
    </p:spTree>
    <p:extLst>
      <p:ext uri="{BB962C8B-B14F-4D97-AF65-F5344CB8AC3E}">
        <p14:creationId xmlns:p14="http://schemas.microsoft.com/office/powerpoint/2010/main" val="7763692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using 4 machine learning algorithms under 70:30 ratio</a:t>
            </a:r>
          </a:p>
          <a:p>
            <a:pPr marL="0" indent="0">
              <a:buNone/>
            </a:pPr>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sp>
        <p:nvSpPr>
          <p:cNvPr id="8" name="TextBox 7"/>
          <p:cNvSpPr txBox="1"/>
          <p:nvPr/>
        </p:nvSpPr>
        <p:spPr>
          <a:xfrm>
            <a:off x="1610367" y="5332544"/>
            <a:ext cx="8356593" cy="523220"/>
          </a:xfrm>
          <a:prstGeom prst="rect">
            <a:avLst/>
          </a:prstGeom>
          <a:noFill/>
        </p:spPr>
        <p:txBody>
          <a:bodyPr wrap="square" rtlCol="0">
            <a:spAutoFit/>
          </a:bodyPr>
          <a:lstStyle/>
          <a:p>
            <a:r>
              <a:rPr lang="en-US" sz="2800" dirty="0" smtClean="0"/>
              <a:t>           Precision                                            F1-Score</a:t>
            </a:r>
            <a:r>
              <a:rPr lang="en-US" dirty="0" smtClean="0"/>
              <a:t> </a:t>
            </a:r>
            <a:endParaRPr lang="en-IN" dirty="0"/>
          </a:p>
        </p:txBody>
      </p:sp>
      <p:pic>
        <p:nvPicPr>
          <p:cNvPr id="9" name="image90.jpeg"/>
          <p:cNvPicPr/>
          <p:nvPr/>
        </p:nvPicPr>
        <p:blipFill>
          <a:blip r:embed="rId2" cstate="print"/>
          <a:stretch>
            <a:fillRect/>
          </a:stretch>
        </p:blipFill>
        <p:spPr>
          <a:xfrm>
            <a:off x="1109662" y="2097747"/>
            <a:ext cx="4026218" cy="3234797"/>
          </a:xfrm>
          <a:prstGeom prst="rect">
            <a:avLst/>
          </a:prstGeom>
        </p:spPr>
      </p:pic>
      <p:pic>
        <p:nvPicPr>
          <p:cNvPr id="12" name="image89.jpeg"/>
          <p:cNvPicPr/>
          <p:nvPr/>
        </p:nvPicPr>
        <p:blipFill>
          <a:blip r:embed="rId3" cstate="print"/>
          <a:stretch>
            <a:fillRect/>
          </a:stretch>
        </p:blipFill>
        <p:spPr>
          <a:xfrm>
            <a:off x="6057048" y="2097746"/>
            <a:ext cx="4026218" cy="3234797"/>
          </a:xfrm>
          <a:prstGeom prst="rect">
            <a:avLst/>
          </a:prstGeom>
        </p:spPr>
      </p:pic>
    </p:spTree>
    <p:extLst>
      <p:ext uri="{BB962C8B-B14F-4D97-AF65-F5344CB8AC3E}">
        <p14:creationId xmlns:p14="http://schemas.microsoft.com/office/powerpoint/2010/main" val="2905136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2241"/>
            <a:ext cx="5499100" cy="568960"/>
          </a:xfrm>
        </p:spPr>
        <p:txBody>
          <a:bodyPr>
            <a:noAutofit/>
          </a:bodyPr>
          <a:lstStyle/>
          <a:p>
            <a:r>
              <a:rPr lang="en-IN" sz="4000" b="1" u="sng" dirty="0" smtClean="0">
                <a:latin typeface="+mn-lt"/>
              </a:rPr>
              <a:t>BACKGROUND </a:t>
            </a:r>
            <a:r>
              <a:rPr lang="en-IN" sz="4000" b="1" dirty="0" smtClean="0">
                <a:latin typeface="+mn-lt"/>
              </a:rPr>
              <a:t>(Contd.,):</a:t>
            </a:r>
            <a:endParaRPr lang="en-IN" sz="4000" b="1" dirty="0">
              <a:latin typeface="+mn-lt"/>
            </a:endParaRPr>
          </a:p>
        </p:txBody>
      </p:sp>
      <p:sp>
        <p:nvSpPr>
          <p:cNvPr id="3" name="Content Placeholder 2"/>
          <p:cNvSpPr>
            <a:spLocks noGrp="1"/>
          </p:cNvSpPr>
          <p:nvPr>
            <p:ph idx="1"/>
          </p:nvPr>
        </p:nvSpPr>
        <p:spPr>
          <a:xfrm>
            <a:off x="614680" y="1036320"/>
            <a:ext cx="10896600" cy="5669280"/>
          </a:xfrm>
        </p:spPr>
        <p:txBody>
          <a:bodyPr>
            <a:normAutofit/>
          </a:bodyPr>
          <a:lstStyle/>
          <a:p>
            <a:pPr algn="just"/>
            <a:r>
              <a:rPr lang="en-US" sz="2000" b="1" dirty="0"/>
              <a:t>Glomerulus</a:t>
            </a:r>
            <a:r>
              <a:rPr lang="en-US" sz="2000" dirty="0"/>
              <a:t>: The glomerulus is a tiny cluster of blood vessels within the kidney that plays a crucial role in blood filtration and urine formation.</a:t>
            </a:r>
          </a:p>
          <a:p>
            <a:pPr algn="just"/>
            <a:r>
              <a:rPr lang="en-US" sz="2000" b="1" dirty="0"/>
              <a:t>Serum Creatinine</a:t>
            </a:r>
            <a:r>
              <a:rPr lang="en-US" sz="2000" dirty="0"/>
              <a:t>: Serum creatinine is a waste product of muscle metabolism that can indicate impaired kidney function when elevated in the blood.</a:t>
            </a:r>
          </a:p>
          <a:p>
            <a:pPr algn="just"/>
            <a:r>
              <a:rPr lang="en-US" sz="2000" b="1" dirty="0"/>
              <a:t>Albuminuria</a:t>
            </a:r>
            <a:r>
              <a:rPr lang="en-US" sz="2000" dirty="0"/>
              <a:t>: Albuminuria refers to the presence of the protein albumin in the urine, which can be a sign of kidney damage.</a:t>
            </a:r>
          </a:p>
          <a:p>
            <a:pPr algn="just"/>
            <a:r>
              <a:rPr lang="en-US" sz="2000" dirty="0"/>
              <a:t>Machine Learning in CKD to produce personalized treatment recommendations. These encompass a range of methods including KNN, Decision Trees, and Naive Bayes to train models that can predict CKD risk, progression, and treatment outcomes based on input data.</a:t>
            </a:r>
          </a:p>
          <a:p>
            <a:pPr algn="just"/>
            <a:r>
              <a:rPr lang="en-US" sz="2000" dirty="0" smtClean="0"/>
              <a:t>The </a:t>
            </a:r>
            <a:r>
              <a:rPr lang="en-US" sz="2000" dirty="0"/>
              <a:t>K-Nearest Neighbors Algorithm known as KNN, is a non-parametric, supervised learning classifier, which uses proximity to make classifications or predictions about the grouping of an individual data point.</a:t>
            </a:r>
          </a:p>
          <a:p>
            <a:pPr algn="just"/>
            <a:r>
              <a:rPr lang="en-US" sz="2000" dirty="0"/>
              <a:t>A decision tree is a type of supervised machine learning used to categorize or make predictions based on how a previous set of questions was answered. </a:t>
            </a:r>
          </a:p>
          <a:p>
            <a:pPr algn="just"/>
            <a:r>
              <a:rPr lang="en-US" sz="2000" dirty="0"/>
              <a:t>The Naïve Bayes classifier is a supervised machine learning algorithm, which is used for classification tasks, like text classification. It is also part of a family of generative learning algorithms, meaning that it seeks to model the distribution of inputs of a given class or category.</a:t>
            </a:r>
          </a:p>
          <a:p>
            <a:pPr marL="0" indent="0">
              <a:buNone/>
            </a:pPr>
            <a:endParaRPr lang="en-US" sz="2400" dirty="0"/>
          </a:p>
          <a:p>
            <a:pPr marL="0" indent="0">
              <a:buNone/>
            </a:pPr>
            <a:endParaRPr lang="en-US" sz="3400" dirty="0"/>
          </a:p>
          <a:p>
            <a:pPr marL="0" indent="0">
              <a:buNone/>
            </a:pPr>
            <a:endParaRPr lang="en-US" sz="2400" dirty="0"/>
          </a:p>
          <a:p>
            <a:pPr marL="0" indent="0">
              <a:buNone/>
            </a:pPr>
            <a:endParaRPr lang="en-US" sz="2400" dirty="0"/>
          </a:p>
          <a:p>
            <a:pPr marL="0" indent="0">
              <a:buNone/>
            </a:pPr>
            <a:endParaRPr lang="en-IN" sz="2400" dirty="0"/>
          </a:p>
        </p:txBody>
      </p:sp>
      <p:sp>
        <p:nvSpPr>
          <p:cNvPr id="4" name="TextBox 3"/>
          <p:cNvSpPr txBox="1"/>
          <p:nvPr/>
        </p:nvSpPr>
        <p:spPr>
          <a:xfrm>
            <a:off x="11896881" y="6520934"/>
            <a:ext cx="361255" cy="369332"/>
          </a:xfrm>
          <a:prstGeom prst="rect">
            <a:avLst/>
          </a:prstGeom>
          <a:noFill/>
        </p:spPr>
        <p:txBody>
          <a:bodyPr wrap="square" rtlCol="0">
            <a:spAutoFit/>
          </a:bodyPr>
          <a:lstStyle/>
          <a:p>
            <a:r>
              <a:rPr lang="en-IN" dirty="0">
                <a:solidFill>
                  <a:schemeClr val="bg1">
                    <a:lumMod val="50000"/>
                  </a:schemeClr>
                </a:solidFill>
              </a:rPr>
              <a:t>6</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using 4 machine learning algorithms under 80:20 ratio</a:t>
            </a:r>
          </a:p>
          <a:p>
            <a:pPr marL="0" indent="0">
              <a:buNone/>
            </a:pPr>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sp>
        <p:nvSpPr>
          <p:cNvPr id="8" name="TextBox 7"/>
          <p:cNvSpPr txBox="1"/>
          <p:nvPr/>
        </p:nvSpPr>
        <p:spPr>
          <a:xfrm>
            <a:off x="4977865" y="5217521"/>
            <a:ext cx="4294188" cy="523220"/>
          </a:xfrm>
          <a:prstGeom prst="rect">
            <a:avLst/>
          </a:prstGeom>
          <a:noFill/>
        </p:spPr>
        <p:txBody>
          <a:bodyPr wrap="square" rtlCol="0">
            <a:spAutoFit/>
          </a:bodyPr>
          <a:lstStyle/>
          <a:p>
            <a:r>
              <a:rPr lang="en-US" sz="2800" dirty="0" smtClean="0"/>
              <a:t>Accuracy</a:t>
            </a:r>
            <a:r>
              <a:rPr lang="en-US" dirty="0" smtClean="0"/>
              <a:t> </a:t>
            </a:r>
            <a:endParaRPr lang="en-IN" dirty="0"/>
          </a:p>
        </p:txBody>
      </p:sp>
      <p:pic>
        <p:nvPicPr>
          <p:cNvPr id="7" name="image93.jpeg"/>
          <p:cNvPicPr/>
          <p:nvPr/>
        </p:nvPicPr>
        <p:blipFill>
          <a:blip r:embed="rId2" cstate="print"/>
          <a:stretch>
            <a:fillRect/>
          </a:stretch>
        </p:blipFill>
        <p:spPr>
          <a:xfrm>
            <a:off x="3473658" y="2268455"/>
            <a:ext cx="4111308" cy="2949066"/>
          </a:xfrm>
          <a:prstGeom prst="rect">
            <a:avLst/>
          </a:prstGeom>
        </p:spPr>
      </p:pic>
    </p:spTree>
    <p:extLst>
      <p:ext uri="{BB962C8B-B14F-4D97-AF65-F5344CB8AC3E}">
        <p14:creationId xmlns:p14="http://schemas.microsoft.com/office/powerpoint/2010/main" val="2853026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using 4 machine learning algorithms under 80:20 ratio</a:t>
            </a:r>
          </a:p>
          <a:p>
            <a:pPr marL="0" indent="0">
              <a:buNone/>
            </a:pPr>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sp>
        <p:nvSpPr>
          <p:cNvPr id="8" name="TextBox 7"/>
          <p:cNvSpPr txBox="1"/>
          <p:nvPr/>
        </p:nvSpPr>
        <p:spPr>
          <a:xfrm>
            <a:off x="1610367" y="5332544"/>
            <a:ext cx="8356593" cy="523220"/>
          </a:xfrm>
          <a:prstGeom prst="rect">
            <a:avLst/>
          </a:prstGeom>
          <a:noFill/>
        </p:spPr>
        <p:txBody>
          <a:bodyPr wrap="square" rtlCol="0">
            <a:spAutoFit/>
          </a:bodyPr>
          <a:lstStyle/>
          <a:p>
            <a:r>
              <a:rPr lang="en-US" sz="2800" dirty="0" smtClean="0"/>
              <a:t>           Selectivity                                            Sensitivity</a:t>
            </a:r>
            <a:r>
              <a:rPr lang="en-US" dirty="0" smtClean="0"/>
              <a:t> </a:t>
            </a:r>
            <a:endParaRPr lang="en-IN" dirty="0"/>
          </a:p>
        </p:txBody>
      </p:sp>
      <p:pic>
        <p:nvPicPr>
          <p:cNvPr id="10" name="image96.jpeg"/>
          <p:cNvPicPr/>
          <p:nvPr/>
        </p:nvPicPr>
        <p:blipFill>
          <a:blip r:embed="rId2" cstate="print"/>
          <a:stretch>
            <a:fillRect/>
          </a:stretch>
        </p:blipFill>
        <p:spPr>
          <a:xfrm>
            <a:off x="1109662" y="2094841"/>
            <a:ext cx="4026218" cy="3011974"/>
          </a:xfrm>
          <a:prstGeom prst="rect">
            <a:avLst/>
          </a:prstGeom>
        </p:spPr>
      </p:pic>
      <p:pic>
        <p:nvPicPr>
          <p:cNvPr id="11" name="image97.jpeg"/>
          <p:cNvPicPr/>
          <p:nvPr/>
        </p:nvPicPr>
        <p:blipFill>
          <a:blip r:embed="rId3" cstate="print"/>
          <a:stretch>
            <a:fillRect/>
          </a:stretch>
        </p:blipFill>
        <p:spPr>
          <a:xfrm>
            <a:off x="6057048" y="2094841"/>
            <a:ext cx="4026218" cy="3237703"/>
          </a:xfrm>
          <a:prstGeom prst="rect">
            <a:avLst/>
          </a:prstGeom>
        </p:spPr>
      </p:pic>
    </p:spTree>
    <p:extLst>
      <p:ext uri="{BB962C8B-B14F-4D97-AF65-F5344CB8AC3E}">
        <p14:creationId xmlns:p14="http://schemas.microsoft.com/office/powerpoint/2010/main" val="2584237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r>
              <a:rPr lang="en-US" dirty="0" smtClean="0"/>
              <a:t>Analysis of CKD using 4 machine learning algorithms under 80:20 ratio</a:t>
            </a:r>
          </a:p>
          <a:p>
            <a:pPr marL="0" indent="0">
              <a:buNone/>
            </a:pPr>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sp>
        <p:nvSpPr>
          <p:cNvPr id="8" name="TextBox 7"/>
          <p:cNvSpPr txBox="1"/>
          <p:nvPr/>
        </p:nvSpPr>
        <p:spPr>
          <a:xfrm>
            <a:off x="1610367" y="5332544"/>
            <a:ext cx="8356593" cy="523220"/>
          </a:xfrm>
          <a:prstGeom prst="rect">
            <a:avLst/>
          </a:prstGeom>
          <a:noFill/>
        </p:spPr>
        <p:txBody>
          <a:bodyPr wrap="square" rtlCol="0">
            <a:spAutoFit/>
          </a:bodyPr>
          <a:lstStyle/>
          <a:p>
            <a:r>
              <a:rPr lang="en-US" sz="2800" dirty="0" smtClean="0"/>
              <a:t>           Precision                                            F1-Score</a:t>
            </a:r>
            <a:r>
              <a:rPr lang="en-US" dirty="0" smtClean="0"/>
              <a:t> </a:t>
            </a:r>
            <a:endParaRPr lang="en-IN" dirty="0"/>
          </a:p>
        </p:txBody>
      </p:sp>
      <p:pic>
        <p:nvPicPr>
          <p:cNvPr id="9" name="image94.jpeg"/>
          <p:cNvPicPr/>
          <p:nvPr/>
        </p:nvPicPr>
        <p:blipFill>
          <a:blip r:embed="rId2" cstate="print"/>
          <a:stretch>
            <a:fillRect/>
          </a:stretch>
        </p:blipFill>
        <p:spPr>
          <a:xfrm>
            <a:off x="6057048" y="2094841"/>
            <a:ext cx="4026218" cy="3237703"/>
          </a:xfrm>
          <a:prstGeom prst="rect">
            <a:avLst/>
          </a:prstGeom>
        </p:spPr>
      </p:pic>
      <p:pic>
        <p:nvPicPr>
          <p:cNvPr id="12" name="image95.jpeg"/>
          <p:cNvPicPr/>
          <p:nvPr/>
        </p:nvPicPr>
        <p:blipFill>
          <a:blip r:embed="rId3" cstate="print"/>
          <a:stretch>
            <a:fillRect/>
          </a:stretch>
        </p:blipFill>
        <p:spPr>
          <a:xfrm>
            <a:off x="1107707" y="2094840"/>
            <a:ext cx="4030129" cy="3237703"/>
          </a:xfrm>
          <a:prstGeom prst="rect">
            <a:avLst/>
          </a:prstGeom>
        </p:spPr>
      </p:pic>
    </p:spTree>
    <p:extLst>
      <p:ext uri="{BB962C8B-B14F-4D97-AF65-F5344CB8AC3E}">
        <p14:creationId xmlns:p14="http://schemas.microsoft.com/office/powerpoint/2010/main" val="2301101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Graphical representation of our dataset using ANOVA feature selection algorithm for 70:30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230" y="2004291"/>
            <a:ext cx="6111087" cy="4578160"/>
          </a:xfrm>
          <a:prstGeom prst="rect">
            <a:avLst/>
          </a:prstGeom>
        </p:spPr>
      </p:pic>
    </p:spTree>
    <p:extLst>
      <p:ext uri="{BB962C8B-B14F-4D97-AF65-F5344CB8AC3E}">
        <p14:creationId xmlns:p14="http://schemas.microsoft.com/office/powerpoint/2010/main" val="3981859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Tabular representation of our dataset using ANOVA feature selection algorithm for 70:30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250238930"/>
              </p:ext>
            </p:extLst>
          </p:nvPr>
        </p:nvGraphicFramePr>
        <p:xfrm>
          <a:off x="1446411" y="1942440"/>
          <a:ext cx="4222869" cy="4754880"/>
        </p:xfrm>
        <a:graphic>
          <a:graphicData uri="http://schemas.openxmlformats.org/drawingml/2006/table">
            <a:tbl>
              <a:tblPr firstRow="1" bandRow="1">
                <a:tableStyleId>{5940675A-B579-460E-94D1-54222C63F5DA}</a:tableStyleId>
              </a:tblPr>
              <a:tblGrid>
                <a:gridCol w="2477194"/>
                <a:gridCol w="1745675"/>
              </a:tblGrid>
              <a:tr h="339446">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39446">
                <a:tc>
                  <a:txBody>
                    <a:bodyPr/>
                    <a:lstStyle/>
                    <a:p>
                      <a:pPr algn="ctr"/>
                      <a:r>
                        <a:rPr lang="en-IN" dirty="0" err="1" smtClean="0"/>
                        <a:t>Hemoglobin</a:t>
                      </a:r>
                      <a:endParaRPr lang="en-IN" dirty="0"/>
                    </a:p>
                  </a:txBody>
                  <a:tcPr/>
                </a:tc>
                <a:tc>
                  <a:txBody>
                    <a:bodyPr/>
                    <a:lstStyle/>
                    <a:p>
                      <a:pPr algn="ctr"/>
                      <a:r>
                        <a:rPr lang="en-IN" dirty="0" smtClean="0"/>
                        <a:t>128.1095</a:t>
                      </a:r>
                      <a:endParaRPr lang="en-IN" dirty="0"/>
                    </a:p>
                  </a:txBody>
                  <a:tcPr/>
                </a:tc>
              </a:tr>
              <a:tr h="339446">
                <a:tc>
                  <a:txBody>
                    <a:bodyPr/>
                    <a:lstStyle/>
                    <a:p>
                      <a:pPr algn="ctr"/>
                      <a:r>
                        <a:rPr lang="en-IN" dirty="0" smtClean="0"/>
                        <a:t>Packed Cell Volume</a:t>
                      </a:r>
                      <a:endParaRPr lang="en-IN" dirty="0"/>
                    </a:p>
                  </a:txBody>
                  <a:tcPr/>
                </a:tc>
                <a:tc>
                  <a:txBody>
                    <a:bodyPr/>
                    <a:lstStyle/>
                    <a:p>
                      <a:pPr algn="ctr"/>
                      <a:r>
                        <a:rPr lang="en-IN" dirty="0" smtClean="0"/>
                        <a:t>113.4271</a:t>
                      </a:r>
                      <a:endParaRPr lang="en-IN" dirty="0"/>
                    </a:p>
                  </a:txBody>
                  <a:tcPr/>
                </a:tc>
              </a:tr>
              <a:tr h="339446">
                <a:tc>
                  <a:txBody>
                    <a:bodyPr/>
                    <a:lstStyle/>
                    <a:p>
                      <a:pPr algn="ctr"/>
                      <a:r>
                        <a:rPr lang="en-IN" dirty="0" smtClean="0"/>
                        <a:t>Specific Gravity</a:t>
                      </a:r>
                      <a:endParaRPr lang="en-IN" dirty="0"/>
                    </a:p>
                  </a:txBody>
                  <a:tcPr/>
                </a:tc>
                <a:tc>
                  <a:txBody>
                    <a:bodyPr/>
                    <a:lstStyle/>
                    <a:p>
                      <a:pPr algn="ctr"/>
                      <a:r>
                        <a:rPr lang="en-IN" dirty="0" smtClean="0"/>
                        <a:t>90.1703</a:t>
                      </a:r>
                      <a:endParaRPr lang="en-IN" dirty="0"/>
                    </a:p>
                  </a:txBody>
                  <a:tcPr/>
                </a:tc>
              </a:tr>
              <a:tr h="339446">
                <a:tc>
                  <a:txBody>
                    <a:bodyPr/>
                    <a:lstStyle/>
                    <a:p>
                      <a:pPr algn="ctr"/>
                      <a:r>
                        <a:rPr lang="en-IN" dirty="0" smtClean="0"/>
                        <a:t>Red Blood Cells Count</a:t>
                      </a:r>
                      <a:endParaRPr lang="en-IN" dirty="0"/>
                    </a:p>
                  </a:txBody>
                  <a:tcPr/>
                </a:tc>
                <a:tc>
                  <a:txBody>
                    <a:bodyPr/>
                    <a:lstStyle/>
                    <a:p>
                      <a:pPr algn="ctr"/>
                      <a:r>
                        <a:rPr lang="en-IN" dirty="0" smtClean="0"/>
                        <a:t>76.8057</a:t>
                      </a:r>
                      <a:endParaRPr lang="en-IN" dirty="0"/>
                    </a:p>
                  </a:txBody>
                  <a:tcPr/>
                </a:tc>
              </a:tr>
              <a:tr h="339446">
                <a:tc>
                  <a:txBody>
                    <a:bodyPr/>
                    <a:lstStyle/>
                    <a:p>
                      <a:pPr algn="ctr"/>
                      <a:r>
                        <a:rPr lang="en-IN" dirty="0" smtClean="0"/>
                        <a:t>Hypertension</a:t>
                      </a:r>
                      <a:endParaRPr lang="en-IN" dirty="0"/>
                    </a:p>
                  </a:txBody>
                  <a:tcPr/>
                </a:tc>
                <a:tc>
                  <a:txBody>
                    <a:bodyPr/>
                    <a:lstStyle/>
                    <a:p>
                      <a:pPr algn="ctr"/>
                      <a:r>
                        <a:rPr lang="en-IN" dirty="0" smtClean="0"/>
                        <a:t>67.0163</a:t>
                      </a:r>
                      <a:endParaRPr lang="en-IN" dirty="0"/>
                    </a:p>
                  </a:txBody>
                  <a:tcPr/>
                </a:tc>
              </a:tr>
              <a:tr h="339446">
                <a:tc>
                  <a:txBody>
                    <a:bodyPr/>
                    <a:lstStyle/>
                    <a:p>
                      <a:pPr algn="ctr"/>
                      <a:r>
                        <a:rPr lang="en-IN" dirty="0" smtClean="0"/>
                        <a:t>Diabetes Mellitus</a:t>
                      </a:r>
                      <a:endParaRPr lang="en-IN" dirty="0"/>
                    </a:p>
                  </a:txBody>
                  <a:tcPr/>
                </a:tc>
                <a:tc>
                  <a:txBody>
                    <a:bodyPr/>
                    <a:lstStyle/>
                    <a:p>
                      <a:pPr algn="ctr"/>
                      <a:r>
                        <a:rPr lang="en-IN" dirty="0" smtClean="0"/>
                        <a:t>59.9569</a:t>
                      </a:r>
                      <a:endParaRPr lang="en-IN" dirty="0"/>
                    </a:p>
                  </a:txBody>
                  <a:tcPr/>
                </a:tc>
              </a:tr>
              <a:tr h="339446">
                <a:tc>
                  <a:txBody>
                    <a:bodyPr/>
                    <a:lstStyle/>
                    <a:p>
                      <a:pPr algn="ctr"/>
                      <a:r>
                        <a:rPr lang="en-IN" dirty="0" smtClean="0"/>
                        <a:t>Albumin</a:t>
                      </a:r>
                      <a:endParaRPr lang="en-IN" dirty="0"/>
                    </a:p>
                  </a:txBody>
                  <a:tcPr/>
                </a:tc>
                <a:tc>
                  <a:txBody>
                    <a:bodyPr/>
                    <a:lstStyle/>
                    <a:p>
                      <a:pPr algn="ctr"/>
                      <a:r>
                        <a:rPr lang="en-IN" dirty="0" smtClean="0"/>
                        <a:t>51.9200</a:t>
                      </a:r>
                      <a:endParaRPr lang="en-IN" dirty="0"/>
                    </a:p>
                  </a:txBody>
                  <a:tcPr/>
                </a:tc>
              </a:tr>
              <a:tr h="339446">
                <a:tc>
                  <a:txBody>
                    <a:bodyPr/>
                    <a:lstStyle/>
                    <a:p>
                      <a:pPr algn="ctr"/>
                      <a:r>
                        <a:rPr lang="en-IN" dirty="0" smtClean="0"/>
                        <a:t>Blood Glucose Random</a:t>
                      </a:r>
                      <a:endParaRPr lang="en-IN" dirty="0"/>
                    </a:p>
                  </a:txBody>
                  <a:tcPr/>
                </a:tc>
                <a:tc>
                  <a:txBody>
                    <a:bodyPr/>
                    <a:lstStyle/>
                    <a:p>
                      <a:pPr algn="ctr"/>
                      <a:r>
                        <a:rPr lang="en-IN" dirty="0" smtClean="0"/>
                        <a:t>25.4195</a:t>
                      </a:r>
                      <a:endParaRPr lang="en-IN" dirty="0"/>
                    </a:p>
                  </a:txBody>
                  <a:tcPr/>
                </a:tc>
              </a:tr>
              <a:tr h="339446">
                <a:tc>
                  <a:txBody>
                    <a:bodyPr/>
                    <a:lstStyle/>
                    <a:p>
                      <a:pPr algn="ctr"/>
                      <a:r>
                        <a:rPr lang="en-IN" dirty="0" smtClean="0"/>
                        <a:t>Appetite</a:t>
                      </a:r>
                      <a:endParaRPr lang="en-IN" dirty="0"/>
                    </a:p>
                  </a:txBody>
                  <a:tcPr/>
                </a:tc>
                <a:tc>
                  <a:txBody>
                    <a:bodyPr/>
                    <a:lstStyle/>
                    <a:p>
                      <a:pPr algn="ctr"/>
                      <a:r>
                        <a:rPr lang="en-IN" dirty="0" smtClean="0"/>
                        <a:t>24.7014</a:t>
                      </a:r>
                      <a:endParaRPr lang="en-IN" dirty="0"/>
                    </a:p>
                  </a:txBody>
                  <a:tcPr/>
                </a:tc>
              </a:tr>
              <a:tr h="339446">
                <a:tc>
                  <a:txBody>
                    <a:bodyPr/>
                    <a:lstStyle/>
                    <a:p>
                      <a:pPr algn="ctr"/>
                      <a:r>
                        <a:rPr lang="en-IN" dirty="0" smtClean="0"/>
                        <a:t>Pedal </a:t>
                      </a:r>
                      <a:r>
                        <a:rPr lang="en-IN" dirty="0" err="1" smtClean="0"/>
                        <a:t>Edema</a:t>
                      </a:r>
                      <a:endParaRPr lang="en-IN" dirty="0"/>
                    </a:p>
                  </a:txBody>
                  <a:tcPr/>
                </a:tc>
                <a:tc>
                  <a:txBody>
                    <a:bodyPr/>
                    <a:lstStyle/>
                    <a:p>
                      <a:pPr algn="ctr"/>
                      <a:r>
                        <a:rPr lang="en-IN" dirty="0" smtClean="0"/>
                        <a:t>23.0572</a:t>
                      </a:r>
                      <a:endParaRPr lang="en-IN" dirty="0"/>
                    </a:p>
                  </a:txBody>
                  <a:tcPr/>
                </a:tc>
              </a:tr>
              <a:tr h="339446">
                <a:tc>
                  <a:txBody>
                    <a:bodyPr/>
                    <a:lstStyle/>
                    <a:p>
                      <a:pPr algn="ctr"/>
                      <a:r>
                        <a:rPr lang="en-IN" dirty="0" smtClean="0"/>
                        <a:t>Pus Cells</a:t>
                      </a:r>
                      <a:endParaRPr lang="en-IN" dirty="0"/>
                    </a:p>
                  </a:txBody>
                  <a:tcPr/>
                </a:tc>
                <a:tc>
                  <a:txBody>
                    <a:bodyPr/>
                    <a:lstStyle/>
                    <a:p>
                      <a:pPr algn="ctr"/>
                      <a:r>
                        <a:rPr lang="en-IN" dirty="0" smtClean="0"/>
                        <a:t>23.0572</a:t>
                      </a:r>
                      <a:endParaRPr lang="en-IN" dirty="0"/>
                    </a:p>
                  </a:txBody>
                  <a:tcPr/>
                </a:tc>
              </a:tr>
              <a:tr h="339446">
                <a:tc>
                  <a:txBody>
                    <a:bodyPr/>
                    <a:lstStyle/>
                    <a:p>
                      <a:pPr algn="ctr"/>
                      <a:r>
                        <a:rPr lang="en-IN" dirty="0" smtClean="0"/>
                        <a:t>Blood Urea</a:t>
                      </a:r>
                      <a:endParaRPr lang="en-IN" dirty="0"/>
                    </a:p>
                  </a:txBody>
                  <a:tcPr/>
                </a:tc>
                <a:tc>
                  <a:txBody>
                    <a:bodyPr/>
                    <a:lstStyle/>
                    <a:p>
                      <a:pPr algn="ctr"/>
                      <a:r>
                        <a:rPr lang="en-IN" dirty="0" smtClean="0"/>
                        <a:t>21.6901</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05756352"/>
              </p:ext>
            </p:extLst>
          </p:nvPr>
        </p:nvGraphicFramePr>
        <p:xfrm>
          <a:off x="388000" y="1945172"/>
          <a:ext cx="1058415" cy="4759196"/>
        </p:xfrm>
        <a:graphic>
          <a:graphicData uri="http://schemas.openxmlformats.org/drawingml/2006/table">
            <a:tbl>
              <a:tblPr firstRow="1" bandRow="1">
                <a:tableStyleId>{5940675A-B579-460E-94D1-54222C63F5DA}</a:tableStyleId>
              </a:tblPr>
              <a:tblGrid>
                <a:gridCol w="1058415"/>
              </a:tblGrid>
              <a:tr h="366092">
                <a:tc>
                  <a:txBody>
                    <a:bodyPr/>
                    <a:lstStyle/>
                    <a:p>
                      <a:pPr algn="ctr"/>
                      <a:r>
                        <a:rPr lang="en-IN" b="1" dirty="0" smtClean="0"/>
                        <a:t>S.no</a:t>
                      </a:r>
                      <a:endParaRPr lang="en-IN" b="1" dirty="0"/>
                    </a:p>
                  </a:txBody>
                  <a:tcPr/>
                </a:tc>
              </a:tr>
              <a:tr h="366092">
                <a:tc>
                  <a:txBody>
                    <a:bodyPr/>
                    <a:lstStyle/>
                    <a:p>
                      <a:pPr algn="ctr"/>
                      <a:r>
                        <a:rPr lang="en-IN" dirty="0" smtClean="0"/>
                        <a:t>1</a:t>
                      </a:r>
                      <a:endParaRPr lang="en-IN" dirty="0"/>
                    </a:p>
                  </a:txBody>
                  <a:tcPr/>
                </a:tc>
              </a:tr>
              <a:tr h="366092">
                <a:tc>
                  <a:txBody>
                    <a:bodyPr/>
                    <a:lstStyle/>
                    <a:p>
                      <a:pPr algn="ctr"/>
                      <a:r>
                        <a:rPr lang="en-IN" dirty="0" smtClean="0"/>
                        <a:t>2</a:t>
                      </a:r>
                      <a:endParaRPr lang="en-IN" dirty="0"/>
                    </a:p>
                  </a:txBody>
                  <a:tcPr/>
                </a:tc>
              </a:tr>
              <a:tr h="366092">
                <a:tc>
                  <a:txBody>
                    <a:bodyPr/>
                    <a:lstStyle/>
                    <a:p>
                      <a:pPr algn="ctr"/>
                      <a:r>
                        <a:rPr lang="en-IN" dirty="0" smtClean="0"/>
                        <a:t>3</a:t>
                      </a:r>
                      <a:endParaRPr lang="en-IN" dirty="0"/>
                    </a:p>
                  </a:txBody>
                  <a:tcPr/>
                </a:tc>
              </a:tr>
              <a:tr h="366092">
                <a:tc>
                  <a:txBody>
                    <a:bodyPr/>
                    <a:lstStyle/>
                    <a:p>
                      <a:pPr algn="ctr"/>
                      <a:r>
                        <a:rPr lang="en-IN" dirty="0" smtClean="0"/>
                        <a:t>4</a:t>
                      </a:r>
                      <a:endParaRPr lang="en-IN" dirty="0"/>
                    </a:p>
                  </a:txBody>
                  <a:tcPr/>
                </a:tc>
              </a:tr>
              <a:tr h="366092">
                <a:tc>
                  <a:txBody>
                    <a:bodyPr/>
                    <a:lstStyle/>
                    <a:p>
                      <a:pPr algn="ctr"/>
                      <a:r>
                        <a:rPr lang="en-IN" dirty="0" smtClean="0"/>
                        <a:t>5</a:t>
                      </a:r>
                      <a:endParaRPr lang="en-IN" dirty="0"/>
                    </a:p>
                  </a:txBody>
                  <a:tcPr/>
                </a:tc>
              </a:tr>
              <a:tr h="366092">
                <a:tc>
                  <a:txBody>
                    <a:bodyPr/>
                    <a:lstStyle/>
                    <a:p>
                      <a:pPr algn="ctr"/>
                      <a:r>
                        <a:rPr lang="en-IN" dirty="0" smtClean="0"/>
                        <a:t>6</a:t>
                      </a:r>
                      <a:endParaRPr lang="en-IN" dirty="0"/>
                    </a:p>
                  </a:txBody>
                  <a:tcPr/>
                </a:tc>
              </a:tr>
              <a:tr h="366092">
                <a:tc>
                  <a:txBody>
                    <a:bodyPr/>
                    <a:lstStyle/>
                    <a:p>
                      <a:pPr algn="ctr"/>
                      <a:r>
                        <a:rPr lang="en-IN" dirty="0" smtClean="0"/>
                        <a:t>7</a:t>
                      </a:r>
                      <a:endParaRPr lang="en-IN" dirty="0"/>
                    </a:p>
                  </a:txBody>
                  <a:tcPr/>
                </a:tc>
              </a:tr>
              <a:tr h="366092">
                <a:tc>
                  <a:txBody>
                    <a:bodyPr/>
                    <a:lstStyle/>
                    <a:p>
                      <a:pPr algn="ctr"/>
                      <a:r>
                        <a:rPr lang="en-IN" dirty="0" smtClean="0"/>
                        <a:t>8</a:t>
                      </a:r>
                      <a:endParaRPr lang="en-IN" dirty="0"/>
                    </a:p>
                  </a:txBody>
                  <a:tcPr/>
                </a:tc>
              </a:tr>
              <a:tr h="366092">
                <a:tc>
                  <a:txBody>
                    <a:bodyPr/>
                    <a:lstStyle/>
                    <a:p>
                      <a:pPr algn="ctr"/>
                      <a:r>
                        <a:rPr lang="en-IN" dirty="0" smtClean="0"/>
                        <a:t>9</a:t>
                      </a:r>
                      <a:endParaRPr lang="en-IN" dirty="0"/>
                    </a:p>
                  </a:txBody>
                  <a:tcPr/>
                </a:tc>
              </a:tr>
              <a:tr h="366092">
                <a:tc>
                  <a:txBody>
                    <a:bodyPr/>
                    <a:lstStyle/>
                    <a:p>
                      <a:pPr algn="ctr"/>
                      <a:r>
                        <a:rPr lang="en-IN" dirty="0" smtClean="0"/>
                        <a:t>10</a:t>
                      </a:r>
                      <a:endParaRPr lang="en-IN" dirty="0"/>
                    </a:p>
                  </a:txBody>
                  <a:tcPr/>
                </a:tc>
              </a:tr>
              <a:tr h="366092">
                <a:tc>
                  <a:txBody>
                    <a:bodyPr/>
                    <a:lstStyle/>
                    <a:p>
                      <a:pPr algn="ctr"/>
                      <a:r>
                        <a:rPr lang="en-IN" dirty="0" smtClean="0"/>
                        <a:t>11</a:t>
                      </a:r>
                      <a:endParaRPr lang="en-IN" dirty="0"/>
                    </a:p>
                  </a:txBody>
                  <a:tcPr/>
                </a:tc>
              </a:tr>
              <a:tr h="366092">
                <a:tc>
                  <a:txBody>
                    <a:bodyPr/>
                    <a:lstStyle/>
                    <a:p>
                      <a:pPr algn="ctr"/>
                      <a:r>
                        <a:rPr lang="en-IN" dirty="0" smtClean="0"/>
                        <a:t>12</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45021643"/>
              </p:ext>
            </p:extLst>
          </p:nvPr>
        </p:nvGraphicFramePr>
        <p:xfrm>
          <a:off x="6870007" y="1895304"/>
          <a:ext cx="5067069" cy="4809064"/>
        </p:xfrm>
        <a:graphic>
          <a:graphicData uri="http://schemas.openxmlformats.org/drawingml/2006/table">
            <a:tbl>
              <a:tblPr firstRow="1" bandRow="1">
                <a:tableStyleId>{5940675A-B579-460E-94D1-54222C63F5DA}</a:tableStyleId>
              </a:tblPr>
              <a:tblGrid>
                <a:gridCol w="943956"/>
                <a:gridCol w="2527069"/>
                <a:gridCol w="1596044"/>
              </a:tblGrid>
              <a:tr h="369928">
                <a:tc>
                  <a:txBody>
                    <a:bodyPr/>
                    <a:lstStyle/>
                    <a:p>
                      <a:pPr algn="ctr"/>
                      <a:r>
                        <a:rPr lang="en-IN" b="1" dirty="0" smtClean="0"/>
                        <a:t>S.no</a:t>
                      </a:r>
                      <a:endParaRPr lang="en-IN" b="1" dirty="0"/>
                    </a:p>
                  </a:txBody>
                  <a:tcPr/>
                </a:tc>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69928">
                <a:tc>
                  <a:txBody>
                    <a:bodyPr/>
                    <a:lstStyle/>
                    <a:p>
                      <a:pPr algn="ctr"/>
                      <a:r>
                        <a:rPr lang="en-IN" dirty="0" smtClean="0"/>
                        <a:t>13</a:t>
                      </a:r>
                      <a:endParaRPr lang="en-IN" dirty="0"/>
                    </a:p>
                  </a:txBody>
                  <a:tcPr/>
                </a:tc>
                <a:tc>
                  <a:txBody>
                    <a:bodyPr/>
                    <a:lstStyle/>
                    <a:p>
                      <a:pPr algn="ctr"/>
                      <a:r>
                        <a:rPr lang="en-IN" dirty="0" smtClean="0"/>
                        <a:t>Red Blood Cells</a:t>
                      </a:r>
                      <a:endParaRPr lang="en-IN" dirty="0"/>
                    </a:p>
                  </a:txBody>
                  <a:tcPr/>
                </a:tc>
                <a:tc>
                  <a:txBody>
                    <a:bodyPr/>
                    <a:lstStyle/>
                    <a:p>
                      <a:pPr algn="ctr"/>
                      <a:r>
                        <a:rPr lang="en-IN" dirty="0" smtClean="0"/>
                        <a:t>19.9407</a:t>
                      </a:r>
                      <a:endParaRPr lang="en-IN" dirty="0"/>
                    </a:p>
                  </a:txBody>
                  <a:tcPr/>
                </a:tc>
              </a:tr>
              <a:tr h="369928">
                <a:tc>
                  <a:txBody>
                    <a:bodyPr/>
                    <a:lstStyle/>
                    <a:p>
                      <a:pPr algn="ctr"/>
                      <a:r>
                        <a:rPr lang="en-IN" dirty="0" smtClean="0"/>
                        <a:t>14</a:t>
                      </a:r>
                      <a:endParaRPr lang="en-IN" dirty="0"/>
                    </a:p>
                  </a:txBody>
                  <a:tcPr/>
                </a:tc>
                <a:tc>
                  <a:txBody>
                    <a:bodyPr/>
                    <a:lstStyle/>
                    <a:p>
                      <a:pPr algn="ctr"/>
                      <a:r>
                        <a:rPr lang="en-IN" dirty="0" smtClean="0"/>
                        <a:t>Sodium</a:t>
                      </a:r>
                      <a:endParaRPr lang="en-IN" dirty="0"/>
                    </a:p>
                  </a:txBody>
                  <a:tcPr/>
                </a:tc>
                <a:tc>
                  <a:txBody>
                    <a:bodyPr/>
                    <a:lstStyle/>
                    <a:p>
                      <a:pPr algn="ctr"/>
                      <a:r>
                        <a:rPr lang="en-IN" dirty="0" smtClean="0"/>
                        <a:t>19.3683</a:t>
                      </a:r>
                      <a:endParaRPr lang="en-IN" dirty="0"/>
                    </a:p>
                  </a:txBody>
                  <a:tcPr/>
                </a:tc>
              </a:tr>
              <a:tr h="369928">
                <a:tc>
                  <a:txBody>
                    <a:bodyPr/>
                    <a:lstStyle/>
                    <a:p>
                      <a:pPr algn="ctr"/>
                      <a:r>
                        <a:rPr lang="en-IN" dirty="0" smtClean="0"/>
                        <a:t>15</a:t>
                      </a:r>
                      <a:endParaRPr lang="en-IN" dirty="0"/>
                    </a:p>
                  </a:txBody>
                  <a:tcPr/>
                </a:tc>
                <a:tc>
                  <a:txBody>
                    <a:bodyPr/>
                    <a:lstStyle/>
                    <a:p>
                      <a:pPr algn="ctr"/>
                      <a:r>
                        <a:rPr lang="en-IN" dirty="0" err="1" smtClean="0"/>
                        <a:t>Anemia</a:t>
                      </a:r>
                      <a:endParaRPr lang="en-IN" dirty="0"/>
                    </a:p>
                  </a:txBody>
                  <a:tcPr/>
                </a:tc>
                <a:tc>
                  <a:txBody>
                    <a:bodyPr/>
                    <a:lstStyle/>
                    <a:p>
                      <a:pPr algn="ctr"/>
                      <a:r>
                        <a:rPr lang="en-IN" dirty="0" smtClean="0"/>
                        <a:t>17.0309</a:t>
                      </a:r>
                      <a:endParaRPr lang="en-IN" dirty="0"/>
                    </a:p>
                  </a:txBody>
                  <a:tcPr/>
                </a:tc>
              </a:tr>
              <a:tr h="369928">
                <a:tc>
                  <a:txBody>
                    <a:bodyPr/>
                    <a:lstStyle/>
                    <a:p>
                      <a:pPr algn="ctr"/>
                      <a:r>
                        <a:rPr lang="en-IN" dirty="0" smtClean="0"/>
                        <a:t>16</a:t>
                      </a:r>
                      <a:endParaRPr lang="en-IN" dirty="0"/>
                    </a:p>
                  </a:txBody>
                  <a:tcPr/>
                </a:tc>
                <a:tc>
                  <a:txBody>
                    <a:bodyPr/>
                    <a:lstStyle/>
                    <a:p>
                      <a:pPr algn="ctr"/>
                      <a:r>
                        <a:rPr lang="en-IN" dirty="0" smtClean="0"/>
                        <a:t>Blood Pressure</a:t>
                      </a:r>
                      <a:endParaRPr lang="en-IN" dirty="0"/>
                    </a:p>
                  </a:txBody>
                  <a:tcPr/>
                </a:tc>
                <a:tc>
                  <a:txBody>
                    <a:bodyPr/>
                    <a:lstStyle/>
                    <a:p>
                      <a:pPr algn="ctr"/>
                      <a:r>
                        <a:rPr lang="en-IN" dirty="0" smtClean="0"/>
                        <a:t>15.0499</a:t>
                      </a:r>
                      <a:endParaRPr lang="en-IN" dirty="0"/>
                    </a:p>
                  </a:txBody>
                  <a:tcPr/>
                </a:tc>
              </a:tr>
              <a:tr h="369928">
                <a:tc>
                  <a:txBody>
                    <a:bodyPr/>
                    <a:lstStyle/>
                    <a:p>
                      <a:pPr algn="ctr"/>
                      <a:r>
                        <a:rPr lang="en-IN" dirty="0" smtClean="0"/>
                        <a:t>17</a:t>
                      </a:r>
                      <a:endParaRPr lang="en-IN" dirty="0"/>
                    </a:p>
                  </a:txBody>
                  <a:tcPr/>
                </a:tc>
                <a:tc>
                  <a:txBody>
                    <a:bodyPr/>
                    <a:lstStyle/>
                    <a:p>
                      <a:pPr algn="ctr"/>
                      <a:r>
                        <a:rPr lang="en-IN" dirty="0" smtClean="0"/>
                        <a:t>Sugar</a:t>
                      </a:r>
                      <a:endParaRPr lang="en-IN" dirty="0"/>
                    </a:p>
                  </a:txBody>
                  <a:tcPr/>
                </a:tc>
                <a:tc>
                  <a:txBody>
                    <a:bodyPr/>
                    <a:lstStyle/>
                    <a:p>
                      <a:pPr algn="ctr"/>
                      <a:r>
                        <a:rPr lang="en-IN" dirty="0" smtClean="0"/>
                        <a:t>13.1436</a:t>
                      </a:r>
                      <a:endParaRPr lang="en-IN" dirty="0"/>
                    </a:p>
                  </a:txBody>
                  <a:tcPr/>
                </a:tc>
              </a:tr>
              <a:tr h="369928">
                <a:tc>
                  <a:txBody>
                    <a:bodyPr/>
                    <a:lstStyle/>
                    <a:p>
                      <a:pPr algn="ctr"/>
                      <a:r>
                        <a:rPr lang="en-IN" dirty="0" smtClean="0"/>
                        <a:t>18</a:t>
                      </a:r>
                      <a:endParaRPr lang="en-IN" dirty="0"/>
                    </a:p>
                  </a:txBody>
                  <a:tcPr/>
                </a:tc>
                <a:tc>
                  <a:txBody>
                    <a:bodyPr/>
                    <a:lstStyle/>
                    <a:p>
                      <a:pPr algn="ctr"/>
                      <a:r>
                        <a:rPr lang="en-IN" dirty="0" smtClean="0"/>
                        <a:t>Serum Creatinine</a:t>
                      </a:r>
                      <a:endParaRPr lang="en-IN" dirty="0"/>
                    </a:p>
                  </a:txBody>
                  <a:tcPr/>
                </a:tc>
                <a:tc>
                  <a:txBody>
                    <a:bodyPr/>
                    <a:lstStyle/>
                    <a:p>
                      <a:pPr algn="ctr"/>
                      <a:r>
                        <a:rPr lang="en-IN" dirty="0" smtClean="0"/>
                        <a:t>12.8552</a:t>
                      </a:r>
                      <a:endParaRPr lang="en-IN" dirty="0"/>
                    </a:p>
                  </a:txBody>
                  <a:tcPr/>
                </a:tc>
              </a:tr>
              <a:tr h="369928">
                <a:tc>
                  <a:txBody>
                    <a:bodyPr/>
                    <a:lstStyle/>
                    <a:p>
                      <a:pPr algn="ctr"/>
                      <a:r>
                        <a:rPr lang="en-IN" dirty="0" smtClean="0"/>
                        <a:t>19</a:t>
                      </a:r>
                      <a:endParaRPr lang="en-IN" dirty="0"/>
                    </a:p>
                  </a:txBody>
                  <a:tcPr/>
                </a:tc>
                <a:tc>
                  <a:txBody>
                    <a:bodyPr/>
                    <a:lstStyle/>
                    <a:p>
                      <a:pPr algn="ctr"/>
                      <a:r>
                        <a:rPr lang="en-IN" dirty="0" smtClean="0"/>
                        <a:t>Age</a:t>
                      </a:r>
                      <a:endParaRPr lang="en-IN" dirty="0"/>
                    </a:p>
                  </a:txBody>
                  <a:tcPr/>
                </a:tc>
                <a:tc>
                  <a:txBody>
                    <a:bodyPr/>
                    <a:lstStyle/>
                    <a:p>
                      <a:pPr algn="ctr"/>
                      <a:r>
                        <a:rPr lang="en-IN" dirty="0" smtClean="0"/>
                        <a:t>11.4831</a:t>
                      </a:r>
                      <a:endParaRPr lang="en-IN" dirty="0"/>
                    </a:p>
                  </a:txBody>
                  <a:tcPr/>
                </a:tc>
              </a:tr>
              <a:tr h="369928">
                <a:tc>
                  <a:txBody>
                    <a:bodyPr/>
                    <a:lstStyle/>
                    <a:p>
                      <a:pPr algn="ctr"/>
                      <a:r>
                        <a:rPr lang="en-IN" dirty="0" smtClean="0"/>
                        <a:t>20</a:t>
                      </a:r>
                      <a:endParaRPr lang="en-IN" dirty="0"/>
                    </a:p>
                  </a:txBody>
                  <a:tcPr/>
                </a:tc>
                <a:tc>
                  <a:txBody>
                    <a:bodyPr/>
                    <a:lstStyle/>
                    <a:p>
                      <a:pPr algn="ctr"/>
                      <a:r>
                        <a:rPr lang="en-IN" dirty="0" smtClean="0"/>
                        <a:t>Pus Cell Clumps</a:t>
                      </a:r>
                      <a:endParaRPr lang="en-IN" dirty="0"/>
                    </a:p>
                  </a:txBody>
                  <a:tcPr/>
                </a:tc>
                <a:tc>
                  <a:txBody>
                    <a:bodyPr/>
                    <a:lstStyle/>
                    <a:p>
                      <a:pPr algn="ctr"/>
                      <a:r>
                        <a:rPr lang="en-IN" dirty="0" smtClean="0"/>
                        <a:t>10.5045</a:t>
                      </a:r>
                      <a:endParaRPr lang="en-IN" dirty="0"/>
                    </a:p>
                  </a:txBody>
                  <a:tcPr/>
                </a:tc>
              </a:tr>
              <a:tr h="369928">
                <a:tc>
                  <a:txBody>
                    <a:bodyPr/>
                    <a:lstStyle/>
                    <a:p>
                      <a:pPr algn="ctr"/>
                      <a:r>
                        <a:rPr lang="en-IN" dirty="0" smtClean="0"/>
                        <a:t>21</a:t>
                      </a:r>
                      <a:endParaRPr lang="en-IN" dirty="0"/>
                    </a:p>
                  </a:txBody>
                  <a:tcPr/>
                </a:tc>
                <a:tc>
                  <a:txBody>
                    <a:bodyPr/>
                    <a:lstStyle/>
                    <a:p>
                      <a:pPr algn="ctr"/>
                      <a:r>
                        <a:rPr lang="en-IN" dirty="0" smtClean="0"/>
                        <a:t>Coronary</a:t>
                      </a:r>
                      <a:r>
                        <a:rPr lang="en-IN" baseline="0" dirty="0" smtClean="0"/>
                        <a:t> Artery Disease</a:t>
                      </a:r>
                      <a:endParaRPr lang="en-IN" dirty="0"/>
                    </a:p>
                  </a:txBody>
                  <a:tcPr/>
                </a:tc>
                <a:tc>
                  <a:txBody>
                    <a:bodyPr/>
                    <a:lstStyle/>
                    <a:p>
                      <a:pPr algn="ctr"/>
                      <a:r>
                        <a:rPr lang="en-IN" dirty="0" smtClean="0"/>
                        <a:t>8.9119</a:t>
                      </a:r>
                      <a:endParaRPr lang="en-IN" dirty="0"/>
                    </a:p>
                  </a:txBody>
                  <a:tcPr/>
                </a:tc>
              </a:tr>
              <a:tr h="369928">
                <a:tc>
                  <a:txBody>
                    <a:bodyPr/>
                    <a:lstStyle/>
                    <a:p>
                      <a:pPr algn="ctr"/>
                      <a:r>
                        <a:rPr lang="en-IN" dirty="0" smtClean="0"/>
                        <a:t>22</a:t>
                      </a:r>
                      <a:endParaRPr lang="en-IN" dirty="0"/>
                    </a:p>
                  </a:txBody>
                  <a:tcPr/>
                </a:tc>
                <a:tc>
                  <a:txBody>
                    <a:bodyPr/>
                    <a:lstStyle/>
                    <a:p>
                      <a:pPr algn="ctr"/>
                      <a:r>
                        <a:rPr lang="en-IN" dirty="0" smtClean="0"/>
                        <a:t>Bacteria</a:t>
                      </a:r>
                      <a:endParaRPr lang="en-IN" dirty="0"/>
                    </a:p>
                  </a:txBody>
                  <a:tcPr/>
                </a:tc>
                <a:tc>
                  <a:txBody>
                    <a:bodyPr/>
                    <a:lstStyle/>
                    <a:p>
                      <a:pPr algn="ctr"/>
                      <a:r>
                        <a:rPr lang="en-IN" dirty="0" smtClean="0"/>
                        <a:t>6.6110</a:t>
                      </a:r>
                      <a:endParaRPr lang="en-IN" dirty="0"/>
                    </a:p>
                  </a:txBody>
                  <a:tcPr/>
                </a:tc>
              </a:tr>
              <a:tr h="369928">
                <a:tc>
                  <a:txBody>
                    <a:bodyPr/>
                    <a:lstStyle/>
                    <a:p>
                      <a:pPr algn="ctr"/>
                      <a:r>
                        <a:rPr lang="en-IN" dirty="0" smtClean="0"/>
                        <a:t>23</a:t>
                      </a:r>
                      <a:endParaRPr lang="en-IN" dirty="0"/>
                    </a:p>
                  </a:txBody>
                  <a:tcPr/>
                </a:tc>
                <a:tc>
                  <a:txBody>
                    <a:bodyPr/>
                    <a:lstStyle/>
                    <a:p>
                      <a:pPr algn="ctr"/>
                      <a:r>
                        <a:rPr lang="en-IN" dirty="0" smtClean="0"/>
                        <a:t>White Blood Cells</a:t>
                      </a:r>
                      <a:endParaRPr lang="en-IN" dirty="0"/>
                    </a:p>
                  </a:txBody>
                  <a:tcPr/>
                </a:tc>
                <a:tc>
                  <a:txBody>
                    <a:bodyPr/>
                    <a:lstStyle/>
                    <a:p>
                      <a:pPr algn="ctr"/>
                      <a:r>
                        <a:rPr lang="en-IN" dirty="0" smtClean="0"/>
                        <a:t>6.5396</a:t>
                      </a:r>
                      <a:endParaRPr lang="en-IN" dirty="0"/>
                    </a:p>
                  </a:txBody>
                  <a:tcPr/>
                </a:tc>
              </a:tr>
              <a:tr h="369928">
                <a:tc>
                  <a:txBody>
                    <a:bodyPr/>
                    <a:lstStyle/>
                    <a:p>
                      <a:pPr algn="ctr"/>
                      <a:r>
                        <a:rPr lang="en-IN" dirty="0" smtClean="0"/>
                        <a:t>24</a:t>
                      </a:r>
                      <a:endParaRPr lang="en-IN" dirty="0"/>
                    </a:p>
                  </a:txBody>
                  <a:tcPr/>
                </a:tc>
                <a:tc>
                  <a:txBody>
                    <a:bodyPr/>
                    <a:lstStyle/>
                    <a:p>
                      <a:pPr algn="ctr"/>
                      <a:r>
                        <a:rPr lang="en-IN" dirty="0" smtClean="0"/>
                        <a:t>Potassium</a:t>
                      </a:r>
                      <a:endParaRPr lang="en-IN" dirty="0"/>
                    </a:p>
                  </a:txBody>
                  <a:tcPr/>
                </a:tc>
                <a:tc>
                  <a:txBody>
                    <a:bodyPr/>
                    <a:lstStyle/>
                    <a:p>
                      <a:pPr algn="ctr"/>
                      <a:r>
                        <a:rPr lang="en-IN" dirty="0" smtClean="0"/>
                        <a:t>1.0677</a:t>
                      </a:r>
                      <a:endParaRPr lang="en-IN" dirty="0"/>
                    </a:p>
                  </a:txBody>
                  <a:tcPr/>
                </a:tc>
              </a:tr>
            </a:tbl>
          </a:graphicData>
        </a:graphic>
      </p:graphicFrame>
    </p:spTree>
    <p:extLst>
      <p:ext uri="{BB962C8B-B14F-4D97-AF65-F5344CB8AC3E}">
        <p14:creationId xmlns:p14="http://schemas.microsoft.com/office/powerpoint/2010/main" val="39029126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ANOVA feature selection algorithm and 22 attributes from the chosen dataset with a 70:30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207350832"/>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sz="1900" dirty="0" smtClean="0"/>
                        <a:t>97.9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Medium Tree </a:t>
                      </a:r>
                      <a:endParaRPr lang="en-IN" sz="1900" dirty="0"/>
                    </a:p>
                  </a:txBody>
                  <a:tcPr/>
                </a:tc>
                <a:tc>
                  <a:txBody>
                    <a:bodyPr/>
                    <a:lstStyle/>
                    <a:p>
                      <a:pPr algn="ctr"/>
                      <a:r>
                        <a:rPr lang="en-IN" sz="1900" dirty="0" smtClean="0"/>
                        <a:t>97.9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Coarse Tree</a:t>
                      </a:r>
                      <a:endParaRPr lang="en-IN" sz="1900" dirty="0"/>
                    </a:p>
                  </a:txBody>
                  <a:tcPr/>
                </a:tc>
                <a:tc>
                  <a:txBody>
                    <a:bodyPr/>
                    <a:lstStyle/>
                    <a:p>
                      <a:pPr algn="ctr"/>
                      <a:r>
                        <a:rPr lang="en-IN" sz="1900" dirty="0" smtClean="0"/>
                        <a:t>97.9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Linear SVM</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97.5</a:t>
                      </a:r>
                      <a:endParaRPr lang="en-IN" sz="1900" dirty="0"/>
                    </a:p>
                  </a:txBody>
                  <a:tcPr/>
                </a:tc>
              </a:tr>
              <a:tr h="370840">
                <a:tc>
                  <a:txBody>
                    <a:bodyPr/>
                    <a:lstStyle/>
                    <a:p>
                      <a:pPr algn="ctr"/>
                      <a:r>
                        <a:rPr lang="en-IN" sz="1900" dirty="0" smtClean="0"/>
                        <a:t>Quadratic SVM</a:t>
                      </a:r>
                      <a:endParaRPr lang="en-IN" sz="1900" dirty="0"/>
                    </a:p>
                  </a:txBody>
                  <a:tcPr/>
                </a:tc>
                <a:tc>
                  <a:txBody>
                    <a:bodyPr/>
                    <a:lstStyle/>
                    <a:p>
                      <a:pPr algn="ctr"/>
                      <a:r>
                        <a:rPr lang="en-IN" sz="1900" dirty="0" smtClean="0"/>
                        <a:t>99.6</a:t>
                      </a:r>
                      <a:endParaRPr lang="en-IN" sz="1900" dirty="0"/>
                    </a:p>
                  </a:txBody>
                  <a:tcPr/>
                </a:tc>
                <a:tc>
                  <a:txBody>
                    <a:bodyPr/>
                    <a:lstStyle/>
                    <a:p>
                      <a:pPr algn="ctr"/>
                      <a:r>
                        <a:rPr lang="en-IN" sz="1900" dirty="0" smtClean="0"/>
                        <a:t>98.3</a:t>
                      </a:r>
                      <a:endParaRPr lang="en-IN" sz="1900" dirty="0"/>
                    </a:p>
                  </a:txBody>
                  <a:tcPr/>
                </a:tc>
              </a:tr>
              <a:tr h="370840">
                <a:tc>
                  <a:txBody>
                    <a:bodyPr/>
                    <a:lstStyle/>
                    <a:p>
                      <a:pPr algn="ctr"/>
                      <a:r>
                        <a:rPr lang="en-IN" sz="1900" dirty="0" smtClean="0"/>
                        <a:t>Cubic SVM</a:t>
                      </a:r>
                      <a:endParaRPr lang="en-IN" sz="1900" dirty="0"/>
                    </a:p>
                  </a:txBody>
                  <a:tcPr/>
                </a:tc>
                <a:tc>
                  <a:txBody>
                    <a:bodyPr/>
                    <a:lstStyle/>
                    <a:p>
                      <a:pPr algn="ctr"/>
                      <a:r>
                        <a:rPr lang="en-IN" sz="1900" dirty="0" smtClean="0"/>
                        <a:t>100</a:t>
                      </a:r>
                      <a:endParaRPr lang="en-IN" sz="1900" dirty="0"/>
                    </a:p>
                  </a:txBody>
                  <a:tcPr/>
                </a:tc>
                <a:tc>
                  <a:txBody>
                    <a:bodyPr/>
                    <a:lstStyle/>
                    <a:p>
                      <a:pPr algn="ctr"/>
                      <a:r>
                        <a:rPr lang="en-IN" sz="1900" dirty="0" smtClean="0"/>
                        <a:t>98.3</a:t>
                      </a:r>
                      <a:endParaRPr lang="en-IN" sz="1900" dirty="0"/>
                    </a:p>
                  </a:txBody>
                  <a:tcPr/>
                </a:tc>
              </a:tr>
              <a:tr h="370840">
                <a:tc>
                  <a:txBody>
                    <a:bodyPr/>
                    <a:lstStyle/>
                    <a:p>
                      <a:pPr algn="ctr"/>
                      <a:r>
                        <a:rPr lang="en-IN" sz="1900" dirty="0" smtClean="0"/>
                        <a:t>Fine KNN</a:t>
                      </a:r>
                      <a:endParaRPr lang="en-IN" sz="1900" dirty="0"/>
                    </a:p>
                  </a:txBody>
                  <a:tcPr/>
                </a:tc>
                <a:tc>
                  <a:txBody>
                    <a:bodyPr/>
                    <a:lstStyle/>
                    <a:p>
                      <a:pPr algn="ctr"/>
                      <a:r>
                        <a:rPr lang="en-IN" sz="1900" dirty="0" smtClean="0"/>
                        <a:t>98.2</a:t>
                      </a:r>
                      <a:endParaRPr lang="en-IN" sz="1900" dirty="0"/>
                    </a:p>
                  </a:txBody>
                  <a:tcPr/>
                </a:tc>
                <a:tc>
                  <a:txBody>
                    <a:bodyPr/>
                    <a:lstStyle/>
                    <a:p>
                      <a:pPr algn="ctr"/>
                      <a:r>
                        <a:rPr lang="en-IN" sz="1900" dirty="0" smtClean="0"/>
                        <a:t>95.8</a:t>
                      </a:r>
                      <a:endParaRPr lang="en-IN" sz="1900" dirty="0"/>
                    </a:p>
                  </a:txBody>
                  <a:tcPr/>
                </a:tc>
              </a:tr>
              <a:tr h="370840">
                <a:tc>
                  <a:txBody>
                    <a:bodyPr/>
                    <a:lstStyle/>
                    <a:p>
                      <a:pPr algn="ctr"/>
                      <a:r>
                        <a:rPr lang="en-IN" sz="1900" dirty="0" smtClean="0"/>
                        <a:t>Medium KNN</a:t>
                      </a:r>
                      <a:endParaRPr lang="en-IN" sz="1900" dirty="0"/>
                    </a:p>
                  </a:txBody>
                  <a:tcPr/>
                </a:tc>
                <a:tc>
                  <a:txBody>
                    <a:bodyPr/>
                    <a:lstStyle/>
                    <a:p>
                      <a:pPr algn="ctr"/>
                      <a:r>
                        <a:rPr lang="en-IN" sz="1900" dirty="0" smtClean="0"/>
                        <a:t>94.3</a:t>
                      </a:r>
                      <a:endParaRPr lang="en-IN" sz="1900" dirty="0"/>
                    </a:p>
                  </a:txBody>
                  <a:tcPr/>
                </a:tc>
                <a:tc>
                  <a:txBody>
                    <a:bodyPr/>
                    <a:lstStyle/>
                    <a:p>
                      <a:pPr algn="ctr"/>
                      <a:r>
                        <a:rPr lang="en-IN" sz="1900" dirty="0" smtClean="0"/>
                        <a:t>90.8</a:t>
                      </a:r>
                      <a:endParaRPr lang="en-IN" sz="1900"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sz="1900" dirty="0" smtClean="0"/>
                        <a:t>77.5</a:t>
                      </a:r>
                      <a:endParaRPr lang="en-IN" sz="1900" dirty="0"/>
                    </a:p>
                  </a:txBody>
                  <a:tcPr/>
                </a:tc>
                <a:tc>
                  <a:txBody>
                    <a:bodyPr/>
                    <a:lstStyle/>
                    <a:p>
                      <a:pPr algn="ctr"/>
                      <a:r>
                        <a:rPr lang="en-IN" sz="1900" dirty="0" smtClean="0"/>
                        <a:t>80</a:t>
                      </a:r>
                      <a:endParaRPr lang="en-IN" sz="1900"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97.5</a:t>
                      </a:r>
                      <a:endParaRPr lang="en-IN" sz="1900"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sz="1900" dirty="0" smtClean="0"/>
                        <a:t>99.3</a:t>
                      </a:r>
                      <a:endParaRPr lang="en-IN" sz="1900" dirty="0"/>
                    </a:p>
                  </a:txBody>
                  <a:tcPr/>
                </a:tc>
                <a:tc>
                  <a:txBody>
                    <a:bodyPr/>
                    <a:lstStyle/>
                    <a:p>
                      <a:pPr algn="ctr"/>
                      <a:r>
                        <a:rPr lang="en-IN" sz="1900" dirty="0" smtClean="0"/>
                        <a:t>97.5</a:t>
                      </a:r>
                      <a:endParaRPr lang="en-IN" sz="1900" dirty="0"/>
                    </a:p>
                  </a:txBody>
                  <a:tcPr/>
                </a:tc>
              </a:tr>
              <a:tr h="370840">
                <a:tc>
                  <a:txBody>
                    <a:bodyPr/>
                    <a:lstStyle/>
                    <a:p>
                      <a:pPr algn="ctr"/>
                      <a:r>
                        <a:rPr lang="en-IN" sz="1900" dirty="0" smtClean="0"/>
                        <a:t>Wide NN</a:t>
                      </a:r>
                      <a:endParaRPr lang="en-IN" sz="1900" dirty="0"/>
                    </a:p>
                  </a:txBody>
                  <a:tcPr/>
                </a:tc>
                <a:tc>
                  <a:txBody>
                    <a:bodyPr/>
                    <a:lstStyle/>
                    <a:p>
                      <a:pPr algn="ctr"/>
                      <a:r>
                        <a:rPr lang="en-IN" sz="1900" dirty="0" smtClean="0"/>
                        <a:t>99.3</a:t>
                      </a:r>
                      <a:endParaRPr lang="en-IN" sz="1900" dirty="0"/>
                    </a:p>
                  </a:txBody>
                  <a:tcPr/>
                </a:tc>
                <a:tc>
                  <a:txBody>
                    <a:bodyPr/>
                    <a:lstStyle/>
                    <a:p>
                      <a:pPr algn="ctr"/>
                      <a:r>
                        <a:rPr lang="en-IN" sz="1900" dirty="0" smtClean="0"/>
                        <a:t>98.3</a:t>
                      </a:r>
                      <a:endParaRPr lang="en-IN" sz="1900" dirty="0"/>
                    </a:p>
                  </a:txBody>
                  <a:tcPr/>
                </a:tc>
              </a:tr>
            </a:tbl>
          </a:graphicData>
        </a:graphic>
      </p:graphicFrame>
    </p:spTree>
    <p:extLst>
      <p:ext uri="{BB962C8B-B14F-4D97-AF65-F5344CB8AC3E}">
        <p14:creationId xmlns:p14="http://schemas.microsoft.com/office/powerpoint/2010/main" val="22693849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ANOVA feature selection algorithm and 20 attributes from the chosen dataset with a 70:30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39568236"/>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sz="1900" dirty="0" smtClean="0"/>
                        <a:t>97.9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Medium Tree </a:t>
                      </a:r>
                      <a:endParaRPr lang="en-IN" sz="1900" dirty="0"/>
                    </a:p>
                  </a:txBody>
                  <a:tcPr/>
                </a:tc>
                <a:tc>
                  <a:txBody>
                    <a:bodyPr/>
                    <a:lstStyle/>
                    <a:p>
                      <a:pPr algn="ctr"/>
                      <a:r>
                        <a:rPr lang="en-IN" sz="1900" dirty="0" smtClean="0"/>
                        <a:t>97.9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Coarse Tree</a:t>
                      </a:r>
                      <a:endParaRPr lang="en-IN" sz="1900" dirty="0"/>
                    </a:p>
                  </a:txBody>
                  <a:tcPr/>
                </a:tc>
                <a:tc>
                  <a:txBody>
                    <a:bodyPr/>
                    <a:lstStyle/>
                    <a:p>
                      <a:pPr algn="ctr"/>
                      <a:r>
                        <a:rPr lang="en-IN" sz="1900" dirty="0" smtClean="0"/>
                        <a:t>97.9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Linear SVM</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100</a:t>
                      </a:r>
                      <a:endParaRPr lang="en-IN" sz="1900" dirty="0"/>
                    </a:p>
                  </a:txBody>
                  <a:tcPr/>
                </a:tc>
              </a:tr>
              <a:tr h="370840">
                <a:tc>
                  <a:txBody>
                    <a:bodyPr/>
                    <a:lstStyle/>
                    <a:p>
                      <a:pPr algn="ctr"/>
                      <a:r>
                        <a:rPr lang="en-IN" sz="1900" dirty="0" smtClean="0"/>
                        <a:t>Quadratic SVM</a:t>
                      </a:r>
                      <a:endParaRPr lang="en-IN" sz="1900" dirty="0"/>
                    </a:p>
                  </a:txBody>
                  <a:tcPr/>
                </a:tc>
                <a:tc>
                  <a:txBody>
                    <a:bodyPr/>
                    <a:lstStyle/>
                    <a:p>
                      <a:pPr algn="ctr"/>
                      <a:r>
                        <a:rPr lang="en-IN" sz="1900" dirty="0" smtClean="0"/>
                        <a:t>99.6</a:t>
                      </a:r>
                      <a:endParaRPr lang="en-IN" sz="1900" dirty="0"/>
                    </a:p>
                  </a:txBody>
                  <a:tcPr/>
                </a:tc>
                <a:tc>
                  <a:txBody>
                    <a:bodyPr/>
                    <a:lstStyle/>
                    <a:p>
                      <a:pPr algn="ctr"/>
                      <a:r>
                        <a:rPr lang="en-IN" sz="1900" dirty="0" smtClean="0"/>
                        <a:t>98.3</a:t>
                      </a:r>
                      <a:endParaRPr lang="en-IN" sz="1900" dirty="0"/>
                    </a:p>
                  </a:txBody>
                  <a:tcPr/>
                </a:tc>
              </a:tr>
              <a:tr h="370840">
                <a:tc>
                  <a:txBody>
                    <a:bodyPr/>
                    <a:lstStyle/>
                    <a:p>
                      <a:pPr algn="ctr"/>
                      <a:r>
                        <a:rPr lang="en-IN" sz="1900" dirty="0" smtClean="0"/>
                        <a:t>Cubic SVM</a:t>
                      </a:r>
                      <a:endParaRPr lang="en-IN" sz="1900" dirty="0"/>
                    </a:p>
                  </a:txBody>
                  <a:tcPr/>
                </a:tc>
                <a:tc>
                  <a:txBody>
                    <a:bodyPr/>
                    <a:lstStyle/>
                    <a:p>
                      <a:pPr algn="ctr"/>
                      <a:r>
                        <a:rPr lang="en-IN" sz="1900" dirty="0" smtClean="0"/>
                        <a:t>99.6</a:t>
                      </a:r>
                      <a:endParaRPr lang="en-IN" sz="1900" dirty="0"/>
                    </a:p>
                  </a:txBody>
                  <a:tcPr/>
                </a:tc>
                <a:tc>
                  <a:txBody>
                    <a:bodyPr/>
                    <a:lstStyle/>
                    <a:p>
                      <a:pPr algn="ctr"/>
                      <a:r>
                        <a:rPr lang="en-IN" sz="1900" dirty="0" smtClean="0"/>
                        <a:t>95.8</a:t>
                      </a:r>
                      <a:endParaRPr lang="en-IN" sz="1900" dirty="0"/>
                    </a:p>
                  </a:txBody>
                  <a:tcPr/>
                </a:tc>
              </a:tr>
              <a:tr h="370840">
                <a:tc>
                  <a:txBody>
                    <a:bodyPr/>
                    <a:lstStyle/>
                    <a:p>
                      <a:pPr algn="ctr"/>
                      <a:r>
                        <a:rPr lang="en-IN" sz="1900" dirty="0" smtClean="0"/>
                        <a:t>Fine KNN</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95.8</a:t>
                      </a:r>
                      <a:endParaRPr lang="en-IN" sz="1900" dirty="0"/>
                    </a:p>
                  </a:txBody>
                  <a:tcPr/>
                </a:tc>
              </a:tr>
              <a:tr h="370840">
                <a:tc>
                  <a:txBody>
                    <a:bodyPr/>
                    <a:lstStyle/>
                    <a:p>
                      <a:pPr algn="ctr"/>
                      <a:r>
                        <a:rPr lang="en-IN" sz="1900" dirty="0" smtClean="0"/>
                        <a:t>Medium KNN</a:t>
                      </a:r>
                      <a:endParaRPr lang="en-IN" sz="1900" dirty="0"/>
                    </a:p>
                  </a:txBody>
                  <a:tcPr/>
                </a:tc>
                <a:tc>
                  <a:txBody>
                    <a:bodyPr/>
                    <a:lstStyle/>
                    <a:p>
                      <a:pPr algn="ctr"/>
                      <a:r>
                        <a:rPr lang="en-IN" sz="1900" dirty="0" smtClean="0"/>
                        <a:t>95</a:t>
                      </a:r>
                      <a:endParaRPr lang="en-IN" sz="1900" dirty="0"/>
                    </a:p>
                  </a:txBody>
                  <a:tcPr/>
                </a:tc>
                <a:tc>
                  <a:txBody>
                    <a:bodyPr/>
                    <a:lstStyle/>
                    <a:p>
                      <a:pPr algn="ctr"/>
                      <a:r>
                        <a:rPr lang="en-IN" sz="1900" dirty="0" smtClean="0"/>
                        <a:t>90.8</a:t>
                      </a:r>
                      <a:endParaRPr lang="en-IN" sz="1900"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sz="1900" dirty="0" smtClean="0"/>
                        <a:t>80.4</a:t>
                      </a:r>
                      <a:endParaRPr lang="en-IN" sz="1900" dirty="0"/>
                    </a:p>
                  </a:txBody>
                  <a:tcPr/>
                </a:tc>
                <a:tc>
                  <a:txBody>
                    <a:bodyPr/>
                    <a:lstStyle/>
                    <a:p>
                      <a:pPr algn="ctr"/>
                      <a:r>
                        <a:rPr lang="en-IN" sz="1900" dirty="0" smtClean="0"/>
                        <a:t>80</a:t>
                      </a:r>
                      <a:endParaRPr lang="en-IN" sz="1900"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98.3</a:t>
                      </a:r>
                      <a:endParaRPr lang="en-IN" sz="1900"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97.5</a:t>
                      </a:r>
                      <a:endParaRPr lang="en-IN" sz="1900" dirty="0"/>
                    </a:p>
                  </a:txBody>
                  <a:tcPr/>
                </a:tc>
              </a:tr>
              <a:tr h="370840">
                <a:tc>
                  <a:txBody>
                    <a:bodyPr/>
                    <a:lstStyle/>
                    <a:p>
                      <a:pPr algn="ctr"/>
                      <a:r>
                        <a:rPr lang="en-IN" sz="1900" dirty="0" smtClean="0"/>
                        <a:t>Wide NN</a:t>
                      </a:r>
                      <a:endParaRPr lang="en-IN" sz="1900" dirty="0"/>
                    </a:p>
                  </a:txBody>
                  <a:tcPr/>
                </a:tc>
                <a:tc>
                  <a:txBody>
                    <a:bodyPr/>
                    <a:lstStyle/>
                    <a:p>
                      <a:pPr algn="ctr"/>
                      <a:r>
                        <a:rPr lang="en-IN" sz="1900" dirty="0" smtClean="0"/>
                        <a:t>99.3</a:t>
                      </a:r>
                      <a:endParaRPr lang="en-IN" sz="1900" dirty="0"/>
                    </a:p>
                  </a:txBody>
                  <a:tcPr/>
                </a:tc>
                <a:tc>
                  <a:txBody>
                    <a:bodyPr/>
                    <a:lstStyle/>
                    <a:p>
                      <a:pPr algn="ctr"/>
                      <a:r>
                        <a:rPr lang="en-IN" sz="1900" dirty="0" smtClean="0"/>
                        <a:t>98.3</a:t>
                      </a:r>
                      <a:endParaRPr lang="en-IN" sz="1900" dirty="0"/>
                    </a:p>
                  </a:txBody>
                  <a:tcPr/>
                </a:tc>
              </a:tr>
            </a:tbl>
          </a:graphicData>
        </a:graphic>
      </p:graphicFrame>
    </p:spTree>
    <p:extLst>
      <p:ext uri="{BB962C8B-B14F-4D97-AF65-F5344CB8AC3E}">
        <p14:creationId xmlns:p14="http://schemas.microsoft.com/office/powerpoint/2010/main" val="8807736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ANOVA feature selection algorithm and 18 attributes from the chosen dataset with a 70:30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293074109"/>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sz="1900" dirty="0" smtClean="0"/>
                        <a:t>97.9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Medium Tree </a:t>
                      </a:r>
                      <a:endParaRPr lang="en-IN" sz="1900" dirty="0"/>
                    </a:p>
                  </a:txBody>
                  <a:tcPr/>
                </a:tc>
                <a:tc>
                  <a:txBody>
                    <a:bodyPr/>
                    <a:lstStyle/>
                    <a:p>
                      <a:pPr algn="ctr"/>
                      <a:r>
                        <a:rPr lang="en-IN" sz="1900" dirty="0" smtClean="0"/>
                        <a:t>97.9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Coarse Tree</a:t>
                      </a:r>
                      <a:endParaRPr lang="en-IN" sz="1900" dirty="0"/>
                    </a:p>
                  </a:txBody>
                  <a:tcPr/>
                </a:tc>
                <a:tc>
                  <a:txBody>
                    <a:bodyPr/>
                    <a:lstStyle/>
                    <a:p>
                      <a:pPr algn="ctr"/>
                      <a:r>
                        <a:rPr lang="en-IN" sz="1900" dirty="0" smtClean="0"/>
                        <a:t>97.9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Linear SVM</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97.5</a:t>
                      </a:r>
                      <a:endParaRPr lang="en-IN" sz="1900" dirty="0"/>
                    </a:p>
                  </a:txBody>
                  <a:tcPr/>
                </a:tc>
              </a:tr>
              <a:tr h="370840">
                <a:tc>
                  <a:txBody>
                    <a:bodyPr/>
                    <a:lstStyle/>
                    <a:p>
                      <a:pPr algn="ctr"/>
                      <a:r>
                        <a:rPr lang="en-IN" sz="1900" dirty="0" smtClean="0"/>
                        <a:t>Quadratic SVM</a:t>
                      </a:r>
                      <a:endParaRPr lang="en-IN" sz="1900" dirty="0"/>
                    </a:p>
                  </a:txBody>
                  <a:tcPr/>
                </a:tc>
                <a:tc>
                  <a:txBody>
                    <a:bodyPr/>
                    <a:lstStyle/>
                    <a:p>
                      <a:pPr algn="ctr"/>
                      <a:r>
                        <a:rPr lang="en-IN" sz="1900" dirty="0" smtClean="0"/>
                        <a:t>99.6</a:t>
                      </a:r>
                      <a:endParaRPr lang="en-IN" sz="1900" dirty="0"/>
                    </a:p>
                  </a:txBody>
                  <a:tcPr/>
                </a:tc>
                <a:tc>
                  <a:txBody>
                    <a:bodyPr/>
                    <a:lstStyle/>
                    <a:p>
                      <a:pPr algn="ctr"/>
                      <a:r>
                        <a:rPr lang="en-IN" sz="1900" dirty="0" smtClean="0"/>
                        <a:t>98.3</a:t>
                      </a:r>
                      <a:endParaRPr lang="en-IN" sz="1900" dirty="0"/>
                    </a:p>
                  </a:txBody>
                  <a:tcPr/>
                </a:tc>
              </a:tr>
              <a:tr h="370840">
                <a:tc>
                  <a:txBody>
                    <a:bodyPr/>
                    <a:lstStyle/>
                    <a:p>
                      <a:pPr algn="ctr"/>
                      <a:r>
                        <a:rPr lang="en-IN" sz="1900" dirty="0" smtClean="0"/>
                        <a:t>Cubic SVM</a:t>
                      </a:r>
                      <a:endParaRPr lang="en-IN" sz="1900" dirty="0"/>
                    </a:p>
                  </a:txBody>
                  <a:tcPr/>
                </a:tc>
                <a:tc>
                  <a:txBody>
                    <a:bodyPr/>
                    <a:lstStyle/>
                    <a:p>
                      <a:pPr algn="ctr"/>
                      <a:r>
                        <a:rPr lang="en-IN" sz="1900" dirty="0" smtClean="0"/>
                        <a:t>99.6</a:t>
                      </a:r>
                      <a:endParaRPr lang="en-IN" sz="1900" dirty="0"/>
                    </a:p>
                  </a:txBody>
                  <a:tcPr/>
                </a:tc>
                <a:tc>
                  <a:txBody>
                    <a:bodyPr/>
                    <a:lstStyle/>
                    <a:p>
                      <a:pPr algn="ctr"/>
                      <a:r>
                        <a:rPr lang="en-IN" sz="1900" dirty="0" smtClean="0"/>
                        <a:t>97.5</a:t>
                      </a:r>
                      <a:endParaRPr lang="en-IN" sz="1900" dirty="0"/>
                    </a:p>
                  </a:txBody>
                  <a:tcPr/>
                </a:tc>
              </a:tr>
              <a:tr h="370840">
                <a:tc>
                  <a:txBody>
                    <a:bodyPr/>
                    <a:lstStyle/>
                    <a:p>
                      <a:pPr algn="ctr"/>
                      <a:r>
                        <a:rPr lang="en-IN" sz="1900" dirty="0" smtClean="0"/>
                        <a:t>Fine KNN</a:t>
                      </a:r>
                      <a:endParaRPr lang="en-IN" sz="1900" dirty="0"/>
                    </a:p>
                  </a:txBody>
                  <a:tcPr/>
                </a:tc>
                <a:tc>
                  <a:txBody>
                    <a:bodyPr/>
                    <a:lstStyle/>
                    <a:p>
                      <a:pPr algn="ctr"/>
                      <a:r>
                        <a:rPr lang="en-IN" sz="1900" dirty="0" smtClean="0"/>
                        <a:t>99.6</a:t>
                      </a:r>
                      <a:endParaRPr lang="en-IN" sz="1900" dirty="0"/>
                    </a:p>
                  </a:txBody>
                  <a:tcPr/>
                </a:tc>
                <a:tc>
                  <a:txBody>
                    <a:bodyPr/>
                    <a:lstStyle/>
                    <a:p>
                      <a:pPr algn="ctr"/>
                      <a:r>
                        <a:rPr lang="en-IN" sz="1900" dirty="0" smtClean="0"/>
                        <a:t>96.7</a:t>
                      </a:r>
                      <a:endParaRPr lang="en-IN" sz="1900" dirty="0"/>
                    </a:p>
                  </a:txBody>
                  <a:tcPr/>
                </a:tc>
              </a:tr>
              <a:tr h="370840">
                <a:tc>
                  <a:txBody>
                    <a:bodyPr/>
                    <a:lstStyle/>
                    <a:p>
                      <a:pPr algn="ctr"/>
                      <a:r>
                        <a:rPr lang="en-IN" sz="1900" dirty="0" smtClean="0"/>
                        <a:t>Medium KNN</a:t>
                      </a:r>
                      <a:endParaRPr lang="en-IN" sz="1900" dirty="0"/>
                    </a:p>
                  </a:txBody>
                  <a:tcPr/>
                </a:tc>
                <a:tc>
                  <a:txBody>
                    <a:bodyPr/>
                    <a:lstStyle/>
                    <a:p>
                      <a:pPr algn="ctr"/>
                      <a:r>
                        <a:rPr lang="en-IN" sz="1900" dirty="0" smtClean="0"/>
                        <a:t>96.8</a:t>
                      </a:r>
                      <a:endParaRPr lang="en-IN" sz="1900" dirty="0"/>
                    </a:p>
                  </a:txBody>
                  <a:tcPr/>
                </a:tc>
                <a:tc>
                  <a:txBody>
                    <a:bodyPr/>
                    <a:lstStyle/>
                    <a:p>
                      <a:pPr algn="ctr"/>
                      <a:r>
                        <a:rPr lang="en-IN" sz="1900" dirty="0" smtClean="0"/>
                        <a:t>93.3</a:t>
                      </a:r>
                      <a:endParaRPr lang="en-IN" sz="1900"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sz="1900" dirty="0" smtClean="0"/>
                        <a:t>81.4</a:t>
                      </a:r>
                      <a:endParaRPr lang="en-IN" sz="1900" dirty="0"/>
                    </a:p>
                  </a:txBody>
                  <a:tcPr/>
                </a:tc>
                <a:tc>
                  <a:txBody>
                    <a:bodyPr/>
                    <a:lstStyle/>
                    <a:p>
                      <a:pPr algn="ctr"/>
                      <a:r>
                        <a:rPr lang="en-IN" sz="1900" dirty="0" smtClean="0"/>
                        <a:t>80.8</a:t>
                      </a:r>
                      <a:endParaRPr lang="en-IN" sz="1900"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97.5</a:t>
                      </a:r>
                      <a:endParaRPr lang="en-IN" sz="1900"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sz="1900" dirty="0" smtClean="0"/>
                        <a:t>99.3</a:t>
                      </a:r>
                      <a:endParaRPr lang="en-IN" sz="1900" dirty="0"/>
                    </a:p>
                  </a:txBody>
                  <a:tcPr/>
                </a:tc>
                <a:tc>
                  <a:txBody>
                    <a:bodyPr/>
                    <a:lstStyle/>
                    <a:p>
                      <a:pPr algn="ctr"/>
                      <a:r>
                        <a:rPr lang="en-IN" sz="1900" dirty="0" smtClean="0"/>
                        <a:t>98.3</a:t>
                      </a:r>
                      <a:endParaRPr lang="en-IN" sz="1900" dirty="0"/>
                    </a:p>
                  </a:txBody>
                  <a:tcPr/>
                </a:tc>
              </a:tr>
              <a:tr h="370840">
                <a:tc>
                  <a:txBody>
                    <a:bodyPr/>
                    <a:lstStyle/>
                    <a:p>
                      <a:pPr algn="ctr"/>
                      <a:r>
                        <a:rPr lang="en-IN" sz="1900" dirty="0" smtClean="0"/>
                        <a:t>Wide NN</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98.3</a:t>
                      </a:r>
                      <a:endParaRPr lang="en-IN" sz="1900" dirty="0"/>
                    </a:p>
                  </a:txBody>
                  <a:tcPr/>
                </a:tc>
              </a:tr>
            </a:tbl>
          </a:graphicData>
        </a:graphic>
      </p:graphicFrame>
    </p:spTree>
    <p:extLst>
      <p:ext uri="{BB962C8B-B14F-4D97-AF65-F5344CB8AC3E}">
        <p14:creationId xmlns:p14="http://schemas.microsoft.com/office/powerpoint/2010/main" val="41436140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ANOVA feature selection algorithm and 16 attributes from the chosen dataset with a 70:30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60885067"/>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sz="1900" dirty="0" smtClean="0"/>
                        <a:t>97.9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Medium Tree </a:t>
                      </a:r>
                      <a:endParaRPr lang="en-IN" sz="1900" dirty="0"/>
                    </a:p>
                  </a:txBody>
                  <a:tcPr/>
                </a:tc>
                <a:tc>
                  <a:txBody>
                    <a:bodyPr/>
                    <a:lstStyle/>
                    <a:p>
                      <a:pPr algn="ctr"/>
                      <a:r>
                        <a:rPr lang="en-IN" sz="1900" dirty="0" smtClean="0"/>
                        <a:t>97.9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Coarse Tree</a:t>
                      </a:r>
                      <a:endParaRPr lang="en-IN" sz="1900" dirty="0"/>
                    </a:p>
                  </a:txBody>
                  <a:tcPr/>
                </a:tc>
                <a:tc>
                  <a:txBody>
                    <a:bodyPr/>
                    <a:lstStyle/>
                    <a:p>
                      <a:pPr algn="ctr"/>
                      <a:r>
                        <a:rPr lang="en-IN" sz="1900" dirty="0" smtClean="0"/>
                        <a:t>97.9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Linear SVM</a:t>
                      </a:r>
                      <a:endParaRPr lang="en-IN" sz="1900" dirty="0"/>
                    </a:p>
                  </a:txBody>
                  <a:tcPr/>
                </a:tc>
                <a:tc>
                  <a:txBody>
                    <a:bodyPr/>
                    <a:lstStyle/>
                    <a:p>
                      <a:pPr algn="ctr"/>
                      <a:r>
                        <a:rPr lang="en-IN" sz="1900" dirty="0" smtClean="0"/>
                        <a:t>99.3</a:t>
                      </a:r>
                      <a:endParaRPr lang="en-IN" sz="1900" dirty="0"/>
                    </a:p>
                  </a:txBody>
                  <a:tcPr/>
                </a:tc>
                <a:tc>
                  <a:txBody>
                    <a:bodyPr/>
                    <a:lstStyle/>
                    <a:p>
                      <a:pPr algn="ctr"/>
                      <a:r>
                        <a:rPr lang="en-IN" sz="1900" dirty="0" smtClean="0"/>
                        <a:t>96.7</a:t>
                      </a:r>
                      <a:endParaRPr lang="en-IN" sz="1900" dirty="0"/>
                    </a:p>
                  </a:txBody>
                  <a:tcPr/>
                </a:tc>
              </a:tr>
              <a:tr h="370840">
                <a:tc>
                  <a:txBody>
                    <a:bodyPr/>
                    <a:lstStyle/>
                    <a:p>
                      <a:pPr algn="ctr"/>
                      <a:r>
                        <a:rPr lang="en-IN" sz="1900" dirty="0" smtClean="0"/>
                        <a:t>Quadratic SVM</a:t>
                      </a:r>
                      <a:endParaRPr lang="en-IN" sz="1900" dirty="0"/>
                    </a:p>
                  </a:txBody>
                  <a:tcPr/>
                </a:tc>
                <a:tc>
                  <a:txBody>
                    <a:bodyPr/>
                    <a:lstStyle/>
                    <a:p>
                      <a:pPr algn="ctr"/>
                      <a:r>
                        <a:rPr lang="en-IN" sz="1900" dirty="0" smtClean="0"/>
                        <a:t>99.6</a:t>
                      </a:r>
                      <a:endParaRPr lang="en-IN" sz="1900" dirty="0"/>
                    </a:p>
                  </a:txBody>
                  <a:tcPr/>
                </a:tc>
                <a:tc>
                  <a:txBody>
                    <a:bodyPr/>
                    <a:lstStyle/>
                    <a:p>
                      <a:pPr algn="ctr"/>
                      <a:r>
                        <a:rPr lang="en-IN" sz="1900" dirty="0" smtClean="0"/>
                        <a:t>96.7</a:t>
                      </a:r>
                      <a:endParaRPr lang="en-IN" sz="1900" dirty="0"/>
                    </a:p>
                  </a:txBody>
                  <a:tcPr/>
                </a:tc>
              </a:tr>
              <a:tr h="370840">
                <a:tc>
                  <a:txBody>
                    <a:bodyPr/>
                    <a:lstStyle/>
                    <a:p>
                      <a:pPr algn="ctr"/>
                      <a:r>
                        <a:rPr lang="en-IN" sz="1900" dirty="0" smtClean="0"/>
                        <a:t>Cubic SVM</a:t>
                      </a:r>
                      <a:endParaRPr lang="en-IN" sz="1900" dirty="0"/>
                    </a:p>
                  </a:txBody>
                  <a:tcPr/>
                </a:tc>
                <a:tc>
                  <a:txBody>
                    <a:bodyPr/>
                    <a:lstStyle/>
                    <a:p>
                      <a:pPr algn="ctr"/>
                      <a:r>
                        <a:rPr lang="en-IN" sz="1900" dirty="0" smtClean="0"/>
                        <a:t>100</a:t>
                      </a:r>
                      <a:endParaRPr lang="en-IN" sz="1900" dirty="0"/>
                    </a:p>
                  </a:txBody>
                  <a:tcPr/>
                </a:tc>
                <a:tc>
                  <a:txBody>
                    <a:bodyPr/>
                    <a:lstStyle/>
                    <a:p>
                      <a:pPr algn="ctr"/>
                      <a:r>
                        <a:rPr lang="en-IN" sz="1900" dirty="0" smtClean="0"/>
                        <a:t>96.7</a:t>
                      </a:r>
                      <a:endParaRPr lang="en-IN" sz="1900" dirty="0"/>
                    </a:p>
                  </a:txBody>
                  <a:tcPr/>
                </a:tc>
              </a:tr>
              <a:tr h="370840">
                <a:tc>
                  <a:txBody>
                    <a:bodyPr/>
                    <a:lstStyle/>
                    <a:p>
                      <a:pPr algn="ctr"/>
                      <a:r>
                        <a:rPr lang="en-IN" sz="1900" dirty="0" smtClean="0"/>
                        <a:t>Fine KNN</a:t>
                      </a:r>
                      <a:endParaRPr lang="en-IN" sz="1900" dirty="0"/>
                    </a:p>
                  </a:txBody>
                  <a:tcPr/>
                </a:tc>
                <a:tc>
                  <a:txBody>
                    <a:bodyPr/>
                    <a:lstStyle/>
                    <a:p>
                      <a:pPr algn="ctr"/>
                      <a:r>
                        <a:rPr lang="en-IN" sz="1900" dirty="0" smtClean="0"/>
                        <a:t>99.6</a:t>
                      </a:r>
                      <a:endParaRPr lang="en-IN" sz="1900" dirty="0"/>
                    </a:p>
                  </a:txBody>
                  <a:tcPr/>
                </a:tc>
                <a:tc>
                  <a:txBody>
                    <a:bodyPr/>
                    <a:lstStyle/>
                    <a:p>
                      <a:pPr algn="ctr"/>
                      <a:r>
                        <a:rPr lang="en-IN" sz="1900" dirty="0" smtClean="0"/>
                        <a:t>96.7</a:t>
                      </a:r>
                      <a:endParaRPr lang="en-IN" sz="1900" dirty="0"/>
                    </a:p>
                  </a:txBody>
                  <a:tcPr/>
                </a:tc>
              </a:tr>
              <a:tr h="370840">
                <a:tc>
                  <a:txBody>
                    <a:bodyPr/>
                    <a:lstStyle/>
                    <a:p>
                      <a:pPr algn="ctr"/>
                      <a:r>
                        <a:rPr lang="en-IN" sz="1900" dirty="0" smtClean="0"/>
                        <a:t>Medium KNN</a:t>
                      </a:r>
                      <a:endParaRPr lang="en-IN" sz="1900" dirty="0"/>
                    </a:p>
                  </a:txBody>
                  <a:tcPr/>
                </a:tc>
                <a:tc>
                  <a:txBody>
                    <a:bodyPr/>
                    <a:lstStyle/>
                    <a:p>
                      <a:pPr algn="ctr"/>
                      <a:r>
                        <a:rPr lang="en-IN" sz="1900" dirty="0" smtClean="0"/>
                        <a:t>96.8</a:t>
                      </a:r>
                      <a:endParaRPr lang="en-IN" sz="1900" dirty="0"/>
                    </a:p>
                  </a:txBody>
                  <a:tcPr/>
                </a:tc>
                <a:tc>
                  <a:txBody>
                    <a:bodyPr/>
                    <a:lstStyle/>
                    <a:p>
                      <a:pPr algn="ctr"/>
                      <a:r>
                        <a:rPr lang="en-IN" sz="1900" dirty="0" smtClean="0"/>
                        <a:t>94.2</a:t>
                      </a:r>
                      <a:endParaRPr lang="en-IN" sz="1900"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sz="1900" dirty="0" smtClean="0"/>
                        <a:t>83.9</a:t>
                      </a:r>
                      <a:endParaRPr lang="en-IN" sz="1900" dirty="0"/>
                    </a:p>
                  </a:txBody>
                  <a:tcPr/>
                </a:tc>
                <a:tc>
                  <a:txBody>
                    <a:bodyPr/>
                    <a:lstStyle/>
                    <a:p>
                      <a:pPr algn="ctr"/>
                      <a:r>
                        <a:rPr lang="en-IN" sz="1900" dirty="0" smtClean="0"/>
                        <a:t>80.8</a:t>
                      </a:r>
                      <a:endParaRPr lang="en-IN" sz="1900"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sz="1900" dirty="0" smtClean="0"/>
                        <a:t>98.6</a:t>
                      </a:r>
                      <a:endParaRPr lang="en-IN" sz="1900" dirty="0"/>
                    </a:p>
                  </a:txBody>
                  <a:tcPr/>
                </a:tc>
                <a:tc>
                  <a:txBody>
                    <a:bodyPr/>
                    <a:lstStyle/>
                    <a:p>
                      <a:pPr algn="ctr"/>
                      <a:r>
                        <a:rPr lang="en-IN" sz="1900" dirty="0" smtClean="0"/>
                        <a:t>96.7</a:t>
                      </a:r>
                      <a:endParaRPr lang="en-IN" sz="1900"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sz="1900" dirty="0" smtClean="0"/>
                        <a:t>99.3</a:t>
                      </a:r>
                      <a:endParaRPr lang="en-IN" sz="1900" dirty="0"/>
                    </a:p>
                  </a:txBody>
                  <a:tcPr/>
                </a:tc>
                <a:tc>
                  <a:txBody>
                    <a:bodyPr/>
                    <a:lstStyle/>
                    <a:p>
                      <a:pPr algn="ctr"/>
                      <a:r>
                        <a:rPr lang="en-IN" sz="1900" dirty="0" smtClean="0"/>
                        <a:t>97.5</a:t>
                      </a:r>
                      <a:endParaRPr lang="en-IN" sz="1900" dirty="0"/>
                    </a:p>
                  </a:txBody>
                  <a:tcPr/>
                </a:tc>
              </a:tr>
              <a:tr h="370840">
                <a:tc>
                  <a:txBody>
                    <a:bodyPr/>
                    <a:lstStyle/>
                    <a:p>
                      <a:pPr algn="ctr"/>
                      <a:r>
                        <a:rPr lang="en-IN" sz="1900" dirty="0" smtClean="0"/>
                        <a:t>Wide NN</a:t>
                      </a:r>
                      <a:endParaRPr lang="en-IN" sz="1900" dirty="0"/>
                    </a:p>
                  </a:txBody>
                  <a:tcPr/>
                </a:tc>
                <a:tc>
                  <a:txBody>
                    <a:bodyPr/>
                    <a:lstStyle/>
                    <a:p>
                      <a:pPr algn="ctr"/>
                      <a:r>
                        <a:rPr lang="en-IN" sz="1900" dirty="0" smtClean="0"/>
                        <a:t>99.6</a:t>
                      </a:r>
                      <a:endParaRPr lang="en-IN" sz="1900" dirty="0"/>
                    </a:p>
                  </a:txBody>
                  <a:tcPr/>
                </a:tc>
                <a:tc>
                  <a:txBody>
                    <a:bodyPr/>
                    <a:lstStyle/>
                    <a:p>
                      <a:pPr algn="ctr"/>
                      <a:r>
                        <a:rPr lang="en-IN" sz="1900" smtClean="0"/>
                        <a:t>97.5</a:t>
                      </a:r>
                      <a:endParaRPr lang="en-IN" sz="1900" dirty="0"/>
                    </a:p>
                  </a:txBody>
                  <a:tcPr/>
                </a:tc>
              </a:tr>
            </a:tbl>
          </a:graphicData>
        </a:graphic>
      </p:graphicFrame>
    </p:spTree>
    <p:extLst>
      <p:ext uri="{BB962C8B-B14F-4D97-AF65-F5344CB8AC3E}">
        <p14:creationId xmlns:p14="http://schemas.microsoft.com/office/powerpoint/2010/main" val="15270656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ANOVA feature selection algorithm and 14 attributes from the chosen dataset with a 70:30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94006098"/>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99.6</a:t>
                      </a:r>
                      <a:endParaRPr lang="en-IN" dirty="0"/>
                    </a:p>
                  </a:txBody>
                  <a:tcPr/>
                </a:tc>
                <a:tc>
                  <a:txBody>
                    <a:bodyPr/>
                    <a:lstStyle/>
                    <a:p>
                      <a:pPr algn="ctr"/>
                      <a:r>
                        <a:rPr lang="en-IN" dirty="0" smtClean="0"/>
                        <a:t>96.7</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100</a:t>
                      </a:r>
                      <a:endParaRPr lang="en-IN" dirty="0"/>
                    </a:p>
                  </a:txBody>
                  <a:tcPr/>
                </a:tc>
                <a:tc>
                  <a:txBody>
                    <a:bodyPr/>
                    <a:lstStyle/>
                    <a:p>
                      <a:pPr algn="ctr"/>
                      <a:r>
                        <a:rPr lang="en-IN" dirty="0" smtClean="0"/>
                        <a:t>95.8</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100</a:t>
                      </a:r>
                      <a:endParaRPr lang="en-IN" dirty="0"/>
                    </a:p>
                  </a:txBody>
                  <a:tcPr/>
                </a:tc>
                <a:tc>
                  <a:txBody>
                    <a:bodyPr/>
                    <a:lstStyle/>
                    <a:p>
                      <a:pPr algn="ctr"/>
                      <a:r>
                        <a:rPr lang="en-IN" dirty="0" smtClean="0"/>
                        <a:t>96.7</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98.3</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96.8</a:t>
                      </a:r>
                      <a:endParaRPr lang="en-IN" dirty="0"/>
                    </a:p>
                  </a:txBody>
                  <a:tcPr/>
                </a:tc>
                <a:tc>
                  <a:txBody>
                    <a:bodyPr/>
                    <a:lstStyle/>
                    <a:p>
                      <a:pPr algn="ctr"/>
                      <a:r>
                        <a:rPr lang="en-IN" dirty="0" smtClean="0"/>
                        <a:t>94.2</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83.9</a:t>
                      </a:r>
                      <a:endParaRPr lang="en-IN" dirty="0"/>
                    </a:p>
                  </a:txBody>
                  <a:tcPr/>
                </a:tc>
                <a:tc>
                  <a:txBody>
                    <a:bodyPr/>
                    <a:lstStyle/>
                    <a:p>
                      <a:pPr algn="ctr"/>
                      <a:r>
                        <a:rPr lang="en-IN" dirty="0" smtClean="0"/>
                        <a:t>81.7</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97.5</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98.3</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97.5</a:t>
                      </a:r>
                      <a:endParaRPr lang="en-IN" dirty="0"/>
                    </a:p>
                  </a:txBody>
                  <a:tcPr/>
                </a:tc>
              </a:tr>
            </a:tbl>
          </a:graphicData>
        </a:graphic>
      </p:graphicFrame>
    </p:spTree>
    <p:extLst>
      <p:ext uri="{BB962C8B-B14F-4D97-AF65-F5344CB8AC3E}">
        <p14:creationId xmlns:p14="http://schemas.microsoft.com/office/powerpoint/2010/main" val="4061991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 y="0"/>
            <a:ext cx="4912360" cy="793115"/>
          </a:xfrm>
        </p:spPr>
        <p:txBody>
          <a:bodyPr>
            <a:normAutofit fontScale="90000"/>
          </a:bodyPr>
          <a:lstStyle/>
          <a:p>
            <a:r>
              <a:rPr lang="en-IN" b="1" u="sng" dirty="0">
                <a:latin typeface="+mn-lt"/>
              </a:rPr>
              <a:t>LITERATURE SURVEY:</a:t>
            </a:r>
          </a:p>
        </p:txBody>
      </p:sp>
      <p:graphicFrame>
        <p:nvGraphicFramePr>
          <p:cNvPr id="6" name="Table 5"/>
          <p:cNvGraphicFramePr>
            <a:graphicFrameLocks noGrp="1"/>
          </p:cNvGraphicFramePr>
          <p:nvPr>
            <p:extLst>
              <p:ext uri="{D42A27DB-BD31-4B8C-83A1-F6EECF244321}">
                <p14:modId xmlns:p14="http://schemas.microsoft.com/office/powerpoint/2010/main" val="3256839788"/>
              </p:ext>
            </p:extLst>
          </p:nvPr>
        </p:nvGraphicFramePr>
        <p:xfrm>
          <a:off x="327803" y="1094436"/>
          <a:ext cx="11611155" cy="5170241"/>
        </p:xfrm>
        <a:graphic>
          <a:graphicData uri="http://schemas.openxmlformats.org/drawingml/2006/table">
            <a:tbl>
              <a:tblPr firstRow="1" bandRow="1">
                <a:tableStyleId>{073A0DAA-6AF3-43AB-8588-CEC1D06C72B9}</a:tableStyleId>
              </a:tblPr>
              <a:tblGrid>
                <a:gridCol w="3870385">
                  <a:extLst>
                    <a:ext uri="{9D8B030D-6E8A-4147-A177-3AD203B41FA5}">
                      <a16:colId xmlns:a16="http://schemas.microsoft.com/office/drawing/2014/main" xmlns="" val="20000"/>
                    </a:ext>
                  </a:extLst>
                </a:gridCol>
                <a:gridCol w="3870385">
                  <a:extLst>
                    <a:ext uri="{9D8B030D-6E8A-4147-A177-3AD203B41FA5}">
                      <a16:colId xmlns:a16="http://schemas.microsoft.com/office/drawing/2014/main" xmlns="" val="20001"/>
                    </a:ext>
                  </a:extLst>
                </a:gridCol>
                <a:gridCol w="3870385">
                  <a:extLst>
                    <a:ext uri="{9D8B030D-6E8A-4147-A177-3AD203B41FA5}">
                      <a16:colId xmlns:a16="http://schemas.microsoft.com/office/drawing/2014/main" xmlns="" val="20002"/>
                    </a:ext>
                  </a:extLst>
                </a:gridCol>
              </a:tblGrid>
              <a:tr h="839083">
                <a:tc>
                  <a:txBody>
                    <a:bodyPr/>
                    <a:lstStyle/>
                    <a:p>
                      <a:r>
                        <a:rPr lang="en-US" dirty="0"/>
                        <a:t>                       </a:t>
                      </a:r>
                      <a:r>
                        <a:rPr lang="en-US" sz="2400" dirty="0"/>
                        <a:t>Authors</a:t>
                      </a:r>
                      <a:endParaRPr lang="en-IN" dirty="0"/>
                    </a:p>
                  </a:txBody>
                  <a:tcPr/>
                </a:tc>
                <a:tc>
                  <a:txBody>
                    <a:bodyPr/>
                    <a:lstStyle/>
                    <a:p>
                      <a:r>
                        <a:rPr lang="en-US" sz="2400" dirty="0"/>
                        <a:t>                    Title</a:t>
                      </a:r>
                      <a:endParaRPr lang="en-IN" sz="2400" dirty="0"/>
                    </a:p>
                  </a:txBody>
                  <a:tcPr/>
                </a:tc>
                <a:tc>
                  <a:txBody>
                    <a:bodyPr/>
                    <a:lstStyle/>
                    <a:p>
                      <a:r>
                        <a:rPr lang="en-US" sz="2400" dirty="0"/>
                        <a:t>                 Findings</a:t>
                      </a:r>
                      <a:endParaRPr lang="en-IN" sz="2400" dirty="0"/>
                    </a:p>
                  </a:txBody>
                  <a:tcPr/>
                </a:tc>
                <a:extLst>
                  <a:ext uri="{0D108BD9-81ED-4DB2-BD59-A6C34878D82A}">
                    <a16:rowId xmlns:a16="http://schemas.microsoft.com/office/drawing/2014/main" xmlns="" val="10000"/>
                  </a:ext>
                </a:extLst>
              </a:tr>
              <a:tr h="1430783">
                <a:tc>
                  <a:txBody>
                    <a:bodyPr/>
                    <a:lstStyle/>
                    <a:p>
                      <a:r>
                        <a:rPr lang="en-IN" sz="2000" dirty="0"/>
                        <a:t>    </a:t>
                      </a:r>
                    </a:p>
                    <a:p>
                      <a:r>
                        <a:rPr lang="en-IN" sz="2000" dirty="0"/>
                        <a:t>    </a:t>
                      </a:r>
                      <a:r>
                        <a:rPr lang="en-IN" sz="2000" dirty="0" err="1"/>
                        <a:t>Dibaba</a:t>
                      </a:r>
                      <a:r>
                        <a:rPr lang="en-IN" sz="2000" dirty="0"/>
                        <a:t> </a:t>
                      </a:r>
                      <a:r>
                        <a:rPr lang="en-IN" sz="2000" dirty="0" err="1"/>
                        <a:t>Adeba</a:t>
                      </a:r>
                      <a:r>
                        <a:rPr lang="en-IN" sz="2000" dirty="0"/>
                        <a:t> </a:t>
                      </a:r>
                      <a:r>
                        <a:rPr lang="en-IN" sz="2000" dirty="0" err="1"/>
                        <a:t>Debal</a:t>
                      </a:r>
                      <a:r>
                        <a:rPr lang="en-IN" sz="2000" dirty="0"/>
                        <a:t> and </a:t>
                      </a:r>
                    </a:p>
                    <a:p>
                      <a:r>
                        <a:rPr lang="en-IN" sz="2000" dirty="0"/>
                        <a:t>       </a:t>
                      </a:r>
                      <a:r>
                        <a:rPr lang="en-IN" sz="2000" dirty="0" err="1"/>
                        <a:t>Tilahun</a:t>
                      </a:r>
                      <a:r>
                        <a:rPr lang="en-IN" sz="2000" dirty="0"/>
                        <a:t> </a:t>
                      </a:r>
                      <a:r>
                        <a:rPr lang="en-IN" sz="2000" dirty="0" err="1"/>
                        <a:t>Melak</a:t>
                      </a:r>
                      <a:r>
                        <a:rPr lang="en-IN" sz="2000" dirty="0"/>
                        <a:t> </a:t>
                      </a:r>
                      <a:r>
                        <a:rPr lang="en-IN" sz="2000" dirty="0" err="1"/>
                        <a:t>Sitote</a:t>
                      </a:r>
                      <a:endParaRPr lang="en-IN" sz="2000" dirty="0"/>
                    </a:p>
                  </a:txBody>
                  <a:tcPr/>
                </a:tc>
                <a:tc>
                  <a:txBody>
                    <a:bodyPr/>
                    <a:lstStyle/>
                    <a:p>
                      <a:r>
                        <a:rPr lang="en-US" sz="1800" dirty="0"/>
                        <a:t> </a:t>
                      </a:r>
                    </a:p>
                    <a:p>
                      <a:r>
                        <a:rPr lang="en-US" sz="1800" dirty="0"/>
                        <a:t> Chronic Kidney Disease Prediction  </a:t>
                      </a:r>
                    </a:p>
                    <a:p>
                      <a:r>
                        <a:rPr lang="en-US" sz="1800" dirty="0"/>
                        <a:t> Using Machine Learning Techniques</a:t>
                      </a:r>
                      <a:endParaRPr lang="en-IN" dirty="0"/>
                    </a:p>
                  </a:txBody>
                  <a:tcPr/>
                </a:tc>
                <a:tc>
                  <a:txBody>
                    <a:bodyPr/>
                    <a:lstStyle/>
                    <a:p>
                      <a:endParaRPr lang="en-IN" dirty="0"/>
                    </a:p>
                    <a:p>
                      <a:r>
                        <a:rPr lang="en-IN" dirty="0" err="1"/>
                        <a:t>XGBoost</a:t>
                      </a:r>
                      <a:r>
                        <a:rPr lang="en-IN" dirty="0"/>
                        <a:t>                        -</a:t>
                      </a:r>
                      <a:r>
                        <a:rPr lang="en-IN" baseline="0" dirty="0"/>
                        <a:t>      82.6%</a:t>
                      </a:r>
                    </a:p>
                    <a:p>
                      <a:r>
                        <a:rPr lang="en-IN" dirty="0"/>
                        <a:t>Decision Tree                -     77.5%</a:t>
                      </a:r>
                    </a:p>
                    <a:p>
                      <a:r>
                        <a:rPr lang="en-IN" dirty="0"/>
                        <a:t>Random Forest             -     78.3%</a:t>
                      </a:r>
                    </a:p>
                    <a:p>
                      <a:r>
                        <a:rPr lang="en-IN" dirty="0"/>
                        <a:t>SVM                                -     78.78%</a:t>
                      </a:r>
                    </a:p>
                  </a:txBody>
                  <a:tcPr/>
                </a:tc>
                <a:extLst>
                  <a:ext uri="{0D108BD9-81ED-4DB2-BD59-A6C34878D82A}">
                    <a16:rowId xmlns:a16="http://schemas.microsoft.com/office/drawing/2014/main" xmlns="" val="10002"/>
                  </a:ext>
                </a:extLst>
              </a:tr>
              <a:tr h="1430783">
                <a:tc>
                  <a:txBody>
                    <a:bodyPr/>
                    <a:lstStyle/>
                    <a:p>
                      <a:endParaRPr lang="en-US" sz="2000" dirty="0"/>
                    </a:p>
                    <a:p>
                      <a:r>
                        <a:rPr lang="en-US" sz="2000" dirty="0"/>
                        <a:t>    </a:t>
                      </a:r>
                      <a:r>
                        <a:rPr lang="en-US" sz="2000" dirty="0" err="1"/>
                        <a:t>K.R.Anantha</a:t>
                      </a:r>
                      <a:r>
                        <a:rPr lang="en-US" sz="2000" dirty="0"/>
                        <a:t> </a:t>
                      </a:r>
                      <a:r>
                        <a:rPr lang="en-US" sz="2000" dirty="0" err="1"/>
                        <a:t>Padmanaban</a:t>
                      </a:r>
                      <a:r>
                        <a:rPr lang="en-US" sz="2000" dirty="0"/>
                        <a:t> </a:t>
                      </a:r>
                    </a:p>
                    <a:p>
                      <a:r>
                        <a:rPr lang="en-US" sz="2000" dirty="0"/>
                        <a:t>         and </a:t>
                      </a:r>
                      <a:r>
                        <a:rPr lang="en-US" sz="2000" dirty="0" err="1"/>
                        <a:t>G.Parthiban</a:t>
                      </a:r>
                      <a:endParaRPr lang="en-IN" sz="2000" dirty="0"/>
                    </a:p>
                  </a:txBody>
                  <a:tcPr/>
                </a:tc>
                <a:tc>
                  <a:txBody>
                    <a:bodyPr/>
                    <a:lstStyle/>
                    <a:p>
                      <a:endParaRPr lang="en-US" dirty="0"/>
                    </a:p>
                    <a:p>
                      <a:r>
                        <a:rPr lang="en-US" dirty="0"/>
                        <a:t>Applying Machine</a:t>
                      </a:r>
                      <a:r>
                        <a:rPr lang="en-US" baseline="0" dirty="0"/>
                        <a:t> Learning Techniques </a:t>
                      </a:r>
                    </a:p>
                    <a:p>
                      <a:r>
                        <a:rPr lang="en-US" baseline="0" dirty="0"/>
                        <a:t>    For Predicting The Risk Of Chronic </a:t>
                      </a:r>
                    </a:p>
                    <a:p>
                      <a:r>
                        <a:rPr lang="en-US" baseline="0" dirty="0"/>
                        <a:t>                   Kidney Disease</a:t>
                      </a:r>
                      <a:endParaRPr lang="en-IN" dirty="0"/>
                    </a:p>
                  </a:txBody>
                  <a:tcPr/>
                </a:tc>
                <a:tc>
                  <a:txBody>
                    <a:bodyPr/>
                    <a:lstStyle/>
                    <a:p>
                      <a:endParaRPr lang="en-IN" dirty="0"/>
                    </a:p>
                    <a:p>
                      <a:r>
                        <a:rPr lang="en-IN" dirty="0"/>
                        <a:t>Naïve Bayes          -     86%</a:t>
                      </a:r>
                    </a:p>
                    <a:p>
                      <a:r>
                        <a:rPr lang="en-IN" dirty="0"/>
                        <a:t>Decision Tree        -</a:t>
                      </a:r>
                      <a:r>
                        <a:rPr lang="en-IN" baseline="0" dirty="0"/>
                        <a:t>     91%</a:t>
                      </a:r>
                      <a:endParaRPr lang="en-IN" dirty="0"/>
                    </a:p>
                  </a:txBody>
                  <a:tcPr/>
                </a:tc>
                <a:extLst>
                  <a:ext uri="{0D108BD9-81ED-4DB2-BD59-A6C34878D82A}">
                    <a16:rowId xmlns:a16="http://schemas.microsoft.com/office/drawing/2014/main" xmlns="" val="10001"/>
                  </a:ext>
                </a:extLst>
              </a:tr>
              <a:tr h="1437335">
                <a:tc>
                  <a:txBody>
                    <a:bodyPr/>
                    <a:lstStyle/>
                    <a:p>
                      <a:r>
                        <a:rPr lang="en-IN" dirty="0"/>
                        <a:t>           </a:t>
                      </a:r>
                    </a:p>
                    <a:p>
                      <a:r>
                        <a:rPr lang="en-IN" dirty="0"/>
                        <a:t>              </a:t>
                      </a:r>
                    </a:p>
                    <a:p>
                      <a:r>
                        <a:rPr lang="en-IN" sz="2000" dirty="0"/>
                        <a:t>             </a:t>
                      </a:r>
                      <a:r>
                        <a:rPr lang="en-IN" sz="2000" dirty="0" err="1"/>
                        <a:t>Saurabh</a:t>
                      </a:r>
                      <a:r>
                        <a:rPr lang="en-IN" sz="2000" dirty="0"/>
                        <a:t> Pal</a:t>
                      </a:r>
                      <a:endParaRPr lang="en-IN" dirty="0"/>
                    </a:p>
                  </a:txBody>
                  <a:tcPr/>
                </a:tc>
                <a:tc>
                  <a:txBody>
                    <a:bodyPr/>
                    <a:lstStyle/>
                    <a:p>
                      <a:endParaRPr lang="en-US" dirty="0"/>
                    </a:p>
                    <a:p>
                      <a:r>
                        <a:rPr lang="en-US" dirty="0"/>
                        <a:t> Chronic Kidney Disease Prediction Using Machine Learning Techniques</a:t>
                      </a:r>
                      <a:endParaRPr lang="en-IN" dirty="0"/>
                    </a:p>
                  </a:txBody>
                  <a:tcPr/>
                </a:tc>
                <a:tc>
                  <a:txBody>
                    <a:bodyPr/>
                    <a:lstStyle/>
                    <a:p>
                      <a:r>
                        <a:rPr lang="en-US" dirty="0"/>
                        <a:t>   </a:t>
                      </a:r>
                    </a:p>
                    <a:p>
                      <a:endParaRPr lang="en-US" dirty="0"/>
                    </a:p>
                    <a:p>
                      <a:r>
                        <a:rPr lang="en-US" sz="1800" b="0" i="0" kern="1200" dirty="0">
                          <a:solidFill>
                            <a:schemeClr val="dk1"/>
                          </a:solidFill>
                          <a:effectLst/>
                          <a:latin typeface="+mn-lt"/>
                          <a:ea typeface="+mn-ea"/>
                          <a:cs typeface="+mn-cs"/>
                        </a:rPr>
                        <a:t>Decision Tree                 -   95.92%</a:t>
                      </a:r>
                      <a:endParaRPr lang="en-IN" dirty="0"/>
                    </a:p>
                  </a:txBody>
                  <a:tcPr/>
                </a:tc>
                <a:extLst>
                  <a:ext uri="{0D108BD9-81ED-4DB2-BD59-A6C34878D82A}">
                    <a16:rowId xmlns:a16="http://schemas.microsoft.com/office/drawing/2014/main" xmlns="" val="10003"/>
                  </a:ext>
                </a:extLst>
              </a:tr>
            </a:tbl>
          </a:graphicData>
        </a:graphic>
      </p:graphicFrame>
      <p:sp>
        <p:nvSpPr>
          <p:cNvPr id="4" name="TextBox 3"/>
          <p:cNvSpPr txBox="1"/>
          <p:nvPr/>
        </p:nvSpPr>
        <p:spPr>
          <a:xfrm>
            <a:off x="11914134" y="6488668"/>
            <a:ext cx="361255" cy="369332"/>
          </a:xfrm>
          <a:prstGeom prst="rect">
            <a:avLst/>
          </a:prstGeom>
          <a:noFill/>
        </p:spPr>
        <p:txBody>
          <a:bodyPr wrap="square" rtlCol="0">
            <a:spAutoFit/>
          </a:bodyPr>
          <a:lstStyle/>
          <a:p>
            <a:r>
              <a:rPr lang="en-IN" dirty="0">
                <a:solidFill>
                  <a:schemeClr val="bg1">
                    <a:lumMod val="50000"/>
                  </a:schemeClr>
                </a:solidFill>
              </a:rPr>
              <a:t>8</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Graphical representation of our dataset using ANOVA feature selection algorithm for 80:20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319" y="2004291"/>
            <a:ext cx="5818908" cy="4578160"/>
          </a:xfrm>
          <a:prstGeom prst="rect">
            <a:avLst/>
          </a:prstGeom>
        </p:spPr>
      </p:pic>
    </p:spTree>
    <p:extLst>
      <p:ext uri="{BB962C8B-B14F-4D97-AF65-F5344CB8AC3E}">
        <p14:creationId xmlns:p14="http://schemas.microsoft.com/office/powerpoint/2010/main" val="1700244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Tabular representation of our dataset using ANOVA feature selection algorithm for 80:20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003109471"/>
              </p:ext>
            </p:extLst>
          </p:nvPr>
        </p:nvGraphicFramePr>
        <p:xfrm>
          <a:off x="1446411" y="1942440"/>
          <a:ext cx="4222869" cy="4754880"/>
        </p:xfrm>
        <a:graphic>
          <a:graphicData uri="http://schemas.openxmlformats.org/drawingml/2006/table">
            <a:tbl>
              <a:tblPr firstRow="1" bandRow="1">
                <a:tableStyleId>{5940675A-B579-460E-94D1-54222C63F5DA}</a:tableStyleId>
              </a:tblPr>
              <a:tblGrid>
                <a:gridCol w="2477194"/>
                <a:gridCol w="1745675"/>
              </a:tblGrid>
              <a:tr h="339446">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39446">
                <a:tc>
                  <a:txBody>
                    <a:bodyPr/>
                    <a:lstStyle/>
                    <a:p>
                      <a:pPr algn="ctr"/>
                      <a:r>
                        <a:rPr lang="en-IN" dirty="0" err="1" smtClean="0"/>
                        <a:t>Hemoglobin</a:t>
                      </a:r>
                      <a:endParaRPr lang="en-IN" dirty="0"/>
                    </a:p>
                  </a:txBody>
                  <a:tcPr/>
                </a:tc>
                <a:tc>
                  <a:txBody>
                    <a:bodyPr/>
                    <a:lstStyle/>
                    <a:p>
                      <a:pPr algn="ctr"/>
                      <a:r>
                        <a:rPr lang="en-IN" dirty="0" smtClean="0"/>
                        <a:t>153.4453</a:t>
                      </a:r>
                      <a:endParaRPr lang="en-IN" dirty="0"/>
                    </a:p>
                  </a:txBody>
                  <a:tcPr/>
                </a:tc>
              </a:tr>
              <a:tr h="339446">
                <a:tc>
                  <a:txBody>
                    <a:bodyPr/>
                    <a:lstStyle/>
                    <a:p>
                      <a:pPr algn="ctr"/>
                      <a:r>
                        <a:rPr lang="en-IN" dirty="0" smtClean="0"/>
                        <a:t>Packed Cell Volume</a:t>
                      </a:r>
                      <a:endParaRPr lang="en-IN" dirty="0"/>
                    </a:p>
                  </a:txBody>
                  <a:tcPr/>
                </a:tc>
                <a:tc>
                  <a:txBody>
                    <a:bodyPr/>
                    <a:lstStyle/>
                    <a:p>
                      <a:pPr algn="ctr"/>
                      <a:r>
                        <a:rPr lang="en-IN" dirty="0" smtClean="0"/>
                        <a:t>122.1756</a:t>
                      </a:r>
                      <a:endParaRPr lang="en-IN" dirty="0"/>
                    </a:p>
                  </a:txBody>
                  <a:tcPr/>
                </a:tc>
              </a:tr>
              <a:tr h="339446">
                <a:tc>
                  <a:txBody>
                    <a:bodyPr/>
                    <a:lstStyle/>
                    <a:p>
                      <a:pPr algn="ctr"/>
                      <a:r>
                        <a:rPr lang="en-IN" dirty="0" smtClean="0"/>
                        <a:t>Specific Gravity</a:t>
                      </a:r>
                      <a:endParaRPr lang="en-IN" dirty="0"/>
                    </a:p>
                  </a:txBody>
                  <a:tcPr/>
                </a:tc>
                <a:tc>
                  <a:txBody>
                    <a:bodyPr/>
                    <a:lstStyle/>
                    <a:p>
                      <a:pPr algn="ctr"/>
                      <a:r>
                        <a:rPr lang="en-IN" dirty="0" smtClean="0"/>
                        <a:t>108.7255</a:t>
                      </a:r>
                      <a:endParaRPr lang="en-IN" dirty="0"/>
                    </a:p>
                  </a:txBody>
                  <a:tcPr/>
                </a:tc>
              </a:tr>
              <a:tr h="339446">
                <a:tc>
                  <a:txBody>
                    <a:bodyPr/>
                    <a:lstStyle/>
                    <a:p>
                      <a:pPr algn="ctr"/>
                      <a:r>
                        <a:rPr lang="en-IN" dirty="0" smtClean="0"/>
                        <a:t>Red Blood Cells Count</a:t>
                      </a:r>
                      <a:endParaRPr lang="en-IN" dirty="0"/>
                    </a:p>
                  </a:txBody>
                  <a:tcPr/>
                </a:tc>
                <a:tc>
                  <a:txBody>
                    <a:bodyPr/>
                    <a:lstStyle/>
                    <a:p>
                      <a:pPr algn="ctr"/>
                      <a:r>
                        <a:rPr lang="en-IN" dirty="0" smtClean="0"/>
                        <a:t>98.2894</a:t>
                      </a:r>
                      <a:endParaRPr lang="en-IN" dirty="0"/>
                    </a:p>
                  </a:txBody>
                  <a:tcPr/>
                </a:tc>
              </a:tr>
              <a:tr h="339446">
                <a:tc>
                  <a:txBody>
                    <a:bodyPr/>
                    <a:lstStyle/>
                    <a:p>
                      <a:pPr algn="ctr"/>
                      <a:r>
                        <a:rPr lang="en-IN" dirty="0" smtClean="0"/>
                        <a:t>Hypertension</a:t>
                      </a:r>
                      <a:endParaRPr lang="en-IN" dirty="0"/>
                    </a:p>
                  </a:txBody>
                  <a:tcPr/>
                </a:tc>
                <a:tc>
                  <a:txBody>
                    <a:bodyPr/>
                    <a:lstStyle/>
                    <a:p>
                      <a:pPr algn="ctr"/>
                      <a:r>
                        <a:rPr lang="en-IN" dirty="0" smtClean="0"/>
                        <a:t>68.9265</a:t>
                      </a:r>
                      <a:endParaRPr lang="en-IN" dirty="0"/>
                    </a:p>
                  </a:txBody>
                  <a:tcPr/>
                </a:tc>
              </a:tr>
              <a:tr h="339446">
                <a:tc>
                  <a:txBody>
                    <a:bodyPr/>
                    <a:lstStyle/>
                    <a:p>
                      <a:pPr algn="ctr"/>
                      <a:r>
                        <a:rPr lang="en-IN" dirty="0" smtClean="0"/>
                        <a:t>Albumin</a:t>
                      </a:r>
                      <a:endParaRPr lang="en-IN" dirty="0"/>
                    </a:p>
                  </a:txBody>
                  <a:tcPr/>
                </a:tc>
                <a:tc>
                  <a:txBody>
                    <a:bodyPr/>
                    <a:lstStyle/>
                    <a:p>
                      <a:pPr algn="ctr"/>
                      <a:r>
                        <a:rPr lang="en-IN" dirty="0" smtClean="0"/>
                        <a:t>63.8054</a:t>
                      </a:r>
                      <a:endParaRPr lang="en-IN" dirty="0"/>
                    </a:p>
                  </a:txBody>
                  <a:tcPr/>
                </a:tc>
              </a:tr>
              <a:tr h="339446">
                <a:tc>
                  <a:txBody>
                    <a:bodyPr/>
                    <a:lstStyle/>
                    <a:p>
                      <a:pPr algn="ctr"/>
                      <a:r>
                        <a:rPr lang="en-IN" dirty="0" smtClean="0"/>
                        <a:t>Diabetes Mellitus</a:t>
                      </a:r>
                      <a:endParaRPr lang="en-IN" dirty="0"/>
                    </a:p>
                  </a:txBody>
                  <a:tcPr/>
                </a:tc>
                <a:tc>
                  <a:txBody>
                    <a:bodyPr/>
                    <a:lstStyle/>
                    <a:p>
                      <a:pPr algn="ctr"/>
                      <a:r>
                        <a:rPr lang="en-IN" dirty="0" smtClean="0"/>
                        <a:t>61.5170</a:t>
                      </a:r>
                      <a:endParaRPr lang="en-IN" dirty="0"/>
                    </a:p>
                  </a:txBody>
                  <a:tcPr/>
                </a:tc>
              </a:tr>
              <a:tr h="339446">
                <a:tc>
                  <a:txBody>
                    <a:bodyPr/>
                    <a:lstStyle/>
                    <a:p>
                      <a:pPr algn="ctr"/>
                      <a:r>
                        <a:rPr lang="en-IN" dirty="0" smtClean="0"/>
                        <a:t>Pus Cells</a:t>
                      </a:r>
                      <a:endParaRPr lang="en-IN" dirty="0"/>
                    </a:p>
                  </a:txBody>
                  <a:tcPr/>
                </a:tc>
                <a:tc>
                  <a:txBody>
                    <a:bodyPr/>
                    <a:lstStyle/>
                    <a:p>
                      <a:pPr algn="ctr"/>
                      <a:r>
                        <a:rPr lang="en-IN" dirty="0" smtClean="0"/>
                        <a:t>31.4744</a:t>
                      </a:r>
                      <a:endParaRPr lang="en-IN" dirty="0"/>
                    </a:p>
                  </a:txBody>
                  <a:tcPr/>
                </a:tc>
              </a:tr>
              <a:tr h="339446">
                <a:tc>
                  <a:txBody>
                    <a:bodyPr/>
                    <a:lstStyle/>
                    <a:p>
                      <a:pPr algn="ctr"/>
                      <a:r>
                        <a:rPr lang="en-IN" dirty="0" smtClean="0"/>
                        <a:t>Pedal </a:t>
                      </a:r>
                      <a:r>
                        <a:rPr lang="en-IN" dirty="0" err="1" smtClean="0"/>
                        <a:t>Edema</a:t>
                      </a:r>
                      <a:endParaRPr lang="en-IN" dirty="0"/>
                    </a:p>
                  </a:txBody>
                  <a:tcPr/>
                </a:tc>
                <a:tc>
                  <a:txBody>
                    <a:bodyPr/>
                    <a:lstStyle/>
                    <a:p>
                      <a:pPr algn="ctr"/>
                      <a:r>
                        <a:rPr lang="en-IN" dirty="0" smtClean="0"/>
                        <a:t>30.2959</a:t>
                      </a:r>
                      <a:endParaRPr lang="en-IN" dirty="0"/>
                    </a:p>
                  </a:txBody>
                  <a:tcPr/>
                </a:tc>
              </a:tr>
              <a:tr h="339446">
                <a:tc>
                  <a:txBody>
                    <a:bodyPr/>
                    <a:lstStyle/>
                    <a:p>
                      <a:pPr algn="ctr"/>
                      <a:r>
                        <a:rPr lang="en-IN" dirty="0" smtClean="0"/>
                        <a:t>Appetite</a:t>
                      </a:r>
                      <a:endParaRPr lang="en-IN" dirty="0"/>
                    </a:p>
                  </a:txBody>
                  <a:tcPr/>
                </a:tc>
                <a:tc>
                  <a:txBody>
                    <a:bodyPr/>
                    <a:lstStyle/>
                    <a:p>
                      <a:pPr algn="ctr"/>
                      <a:r>
                        <a:rPr lang="en-IN" dirty="0" smtClean="0"/>
                        <a:t>30.2959</a:t>
                      </a:r>
                      <a:endParaRPr lang="en-IN" dirty="0"/>
                    </a:p>
                  </a:txBody>
                  <a:tcPr/>
                </a:tc>
              </a:tr>
              <a:tr h="339446">
                <a:tc>
                  <a:txBody>
                    <a:bodyPr/>
                    <a:lstStyle/>
                    <a:p>
                      <a:pPr algn="ctr"/>
                      <a:r>
                        <a:rPr lang="en-IN" dirty="0" smtClean="0"/>
                        <a:t>Blood Glucose</a:t>
                      </a:r>
                      <a:r>
                        <a:rPr lang="en-IN" baseline="0" dirty="0" smtClean="0"/>
                        <a:t> Random</a:t>
                      </a:r>
                      <a:endParaRPr lang="en-IN" dirty="0"/>
                    </a:p>
                  </a:txBody>
                  <a:tcPr/>
                </a:tc>
                <a:tc>
                  <a:txBody>
                    <a:bodyPr/>
                    <a:lstStyle/>
                    <a:p>
                      <a:pPr algn="ctr"/>
                      <a:r>
                        <a:rPr lang="en-IN" dirty="0" smtClean="0"/>
                        <a:t>28.4465</a:t>
                      </a:r>
                      <a:endParaRPr lang="en-IN" dirty="0"/>
                    </a:p>
                  </a:txBody>
                  <a:tcPr/>
                </a:tc>
              </a:tr>
              <a:tr h="339446">
                <a:tc>
                  <a:txBody>
                    <a:bodyPr/>
                    <a:lstStyle/>
                    <a:p>
                      <a:pPr algn="ctr"/>
                      <a:r>
                        <a:rPr lang="en-IN" dirty="0" smtClean="0"/>
                        <a:t>Blood Urea</a:t>
                      </a:r>
                      <a:endParaRPr lang="en-IN" dirty="0"/>
                    </a:p>
                  </a:txBody>
                  <a:tcPr/>
                </a:tc>
                <a:tc>
                  <a:txBody>
                    <a:bodyPr/>
                    <a:lstStyle/>
                    <a:p>
                      <a:pPr algn="ctr"/>
                      <a:r>
                        <a:rPr lang="en-IN" dirty="0" smtClean="0"/>
                        <a:t>26.9134</a:t>
                      </a:r>
                      <a:endParaRPr lang="en-IN" dirty="0"/>
                    </a:p>
                  </a:txBody>
                  <a:tcPr/>
                </a:tc>
              </a:tr>
            </a:tbl>
          </a:graphicData>
        </a:graphic>
      </p:graphicFrame>
      <p:graphicFrame>
        <p:nvGraphicFramePr>
          <p:cNvPr id="7" name="Table 6"/>
          <p:cNvGraphicFramePr>
            <a:graphicFrameLocks noGrp="1"/>
          </p:cNvGraphicFramePr>
          <p:nvPr/>
        </p:nvGraphicFramePr>
        <p:xfrm>
          <a:off x="388000" y="1945172"/>
          <a:ext cx="1058415" cy="4759196"/>
        </p:xfrm>
        <a:graphic>
          <a:graphicData uri="http://schemas.openxmlformats.org/drawingml/2006/table">
            <a:tbl>
              <a:tblPr firstRow="1" bandRow="1">
                <a:tableStyleId>{5940675A-B579-460E-94D1-54222C63F5DA}</a:tableStyleId>
              </a:tblPr>
              <a:tblGrid>
                <a:gridCol w="1058415"/>
              </a:tblGrid>
              <a:tr h="366092">
                <a:tc>
                  <a:txBody>
                    <a:bodyPr/>
                    <a:lstStyle/>
                    <a:p>
                      <a:pPr algn="ctr"/>
                      <a:r>
                        <a:rPr lang="en-IN" b="1" dirty="0" smtClean="0"/>
                        <a:t>S.no</a:t>
                      </a:r>
                      <a:endParaRPr lang="en-IN" b="1" dirty="0"/>
                    </a:p>
                  </a:txBody>
                  <a:tcPr/>
                </a:tc>
              </a:tr>
              <a:tr h="366092">
                <a:tc>
                  <a:txBody>
                    <a:bodyPr/>
                    <a:lstStyle/>
                    <a:p>
                      <a:pPr algn="ctr"/>
                      <a:r>
                        <a:rPr lang="en-IN" dirty="0" smtClean="0"/>
                        <a:t>1</a:t>
                      </a:r>
                      <a:endParaRPr lang="en-IN" dirty="0"/>
                    </a:p>
                  </a:txBody>
                  <a:tcPr/>
                </a:tc>
              </a:tr>
              <a:tr h="366092">
                <a:tc>
                  <a:txBody>
                    <a:bodyPr/>
                    <a:lstStyle/>
                    <a:p>
                      <a:pPr algn="ctr"/>
                      <a:r>
                        <a:rPr lang="en-IN" dirty="0" smtClean="0"/>
                        <a:t>2</a:t>
                      </a:r>
                      <a:endParaRPr lang="en-IN" dirty="0"/>
                    </a:p>
                  </a:txBody>
                  <a:tcPr/>
                </a:tc>
              </a:tr>
              <a:tr h="366092">
                <a:tc>
                  <a:txBody>
                    <a:bodyPr/>
                    <a:lstStyle/>
                    <a:p>
                      <a:pPr algn="ctr"/>
                      <a:r>
                        <a:rPr lang="en-IN" dirty="0" smtClean="0"/>
                        <a:t>3</a:t>
                      </a:r>
                      <a:endParaRPr lang="en-IN" dirty="0"/>
                    </a:p>
                  </a:txBody>
                  <a:tcPr/>
                </a:tc>
              </a:tr>
              <a:tr h="366092">
                <a:tc>
                  <a:txBody>
                    <a:bodyPr/>
                    <a:lstStyle/>
                    <a:p>
                      <a:pPr algn="ctr"/>
                      <a:r>
                        <a:rPr lang="en-IN" dirty="0" smtClean="0"/>
                        <a:t>4</a:t>
                      </a:r>
                      <a:endParaRPr lang="en-IN" dirty="0"/>
                    </a:p>
                  </a:txBody>
                  <a:tcPr/>
                </a:tc>
              </a:tr>
              <a:tr h="366092">
                <a:tc>
                  <a:txBody>
                    <a:bodyPr/>
                    <a:lstStyle/>
                    <a:p>
                      <a:pPr algn="ctr"/>
                      <a:r>
                        <a:rPr lang="en-IN" dirty="0" smtClean="0"/>
                        <a:t>5</a:t>
                      </a:r>
                      <a:endParaRPr lang="en-IN" dirty="0"/>
                    </a:p>
                  </a:txBody>
                  <a:tcPr/>
                </a:tc>
              </a:tr>
              <a:tr h="366092">
                <a:tc>
                  <a:txBody>
                    <a:bodyPr/>
                    <a:lstStyle/>
                    <a:p>
                      <a:pPr algn="ctr"/>
                      <a:r>
                        <a:rPr lang="en-IN" dirty="0" smtClean="0"/>
                        <a:t>6</a:t>
                      </a:r>
                      <a:endParaRPr lang="en-IN" dirty="0"/>
                    </a:p>
                  </a:txBody>
                  <a:tcPr/>
                </a:tc>
              </a:tr>
              <a:tr h="366092">
                <a:tc>
                  <a:txBody>
                    <a:bodyPr/>
                    <a:lstStyle/>
                    <a:p>
                      <a:pPr algn="ctr"/>
                      <a:r>
                        <a:rPr lang="en-IN" dirty="0" smtClean="0"/>
                        <a:t>7</a:t>
                      </a:r>
                      <a:endParaRPr lang="en-IN" dirty="0"/>
                    </a:p>
                  </a:txBody>
                  <a:tcPr/>
                </a:tc>
              </a:tr>
              <a:tr h="366092">
                <a:tc>
                  <a:txBody>
                    <a:bodyPr/>
                    <a:lstStyle/>
                    <a:p>
                      <a:pPr algn="ctr"/>
                      <a:r>
                        <a:rPr lang="en-IN" dirty="0" smtClean="0"/>
                        <a:t>8</a:t>
                      </a:r>
                      <a:endParaRPr lang="en-IN" dirty="0"/>
                    </a:p>
                  </a:txBody>
                  <a:tcPr/>
                </a:tc>
              </a:tr>
              <a:tr h="366092">
                <a:tc>
                  <a:txBody>
                    <a:bodyPr/>
                    <a:lstStyle/>
                    <a:p>
                      <a:pPr algn="ctr"/>
                      <a:r>
                        <a:rPr lang="en-IN" dirty="0" smtClean="0"/>
                        <a:t>9</a:t>
                      </a:r>
                      <a:endParaRPr lang="en-IN" dirty="0"/>
                    </a:p>
                  </a:txBody>
                  <a:tcPr/>
                </a:tc>
              </a:tr>
              <a:tr h="366092">
                <a:tc>
                  <a:txBody>
                    <a:bodyPr/>
                    <a:lstStyle/>
                    <a:p>
                      <a:pPr algn="ctr"/>
                      <a:r>
                        <a:rPr lang="en-IN" dirty="0" smtClean="0"/>
                        <a:t>10</a:t>
                      </a:r>
                      <a:endParaRPr lang="en-IN" dirty="0"/>
                    </a:p>
                  </a:txBody>
                  <a:tcPr/>
                </a:tc>
              </a:tr>
              <a:tr h="366092">
                <a:tc>
                  <a:txBody>
                    <a:bodyPr/>
                    <a:lstStyle/>
                    <a:p>
                      <a:pPr algn="ctr"/>
                      <a:r>
                        <a:rPr lang="en-IN" dirty="0" smtClean="0"/>
                        <a:t>11</a:t>
                      </a:r>
                      <a:endParaRPr lang="en-IN" dirty="0"/>
                    </a:p>
                  </a:txBody>
                  <a:tcPr/>
                </a:tc>
              </a:tr>
              <a:tr h="366092">
                <a:tc>
                  <a:txBody>
                    <a:bodyPr/>
                    <a:lstStyle/>
                    <a:p>
                      <a:pPr algn="ctr"/>
                      <a:r>
                        <a:rPr lang="en-IN" dirty="0" smtClean="0"/>
                        <a:t>12</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06036457"/>
              </p:ext>
            </p:extLst>
          </p:nvPr>
        </p:nvGraphicFramePr>
        <p:xfrm>
          <a:off x="6870007" y="1895304"/>
          <a:ext cx="5067069" cy="4809064"/>
        </p:xfrm>
        <a:graphic>
          <a:graphicData uri="http://schemas.openxmlformats.org/drawingml/2006/table">
            <a:tbl>
              <a:tblPr firstRow="1" bandRow="1">
                <a:tableStyleId>{5940675A-B579-460E-94D1-54222C63F5DA}</a:tableStyleId>
              </a:tblPr>
              <a:tblGrid>
                <a:gridCol w="943956"/>
                <a:gridCol w="2527069"/>
                <a:gridCol w="1596044"/>
              </a:tblGrid>
              <a:tr h="369928">
                <a:tc>
                  <a:txBody>
                    <a:bodyPr/>
                    <a:lstStyle/>
                    <a:p>
                      <a:pPr algn="ctr"/>
                      <a:r>
                        <a:rPr lang="en-IN" b="1" dirty="0" smtClean="0"/>
                        <a:t>S.no</a:t>
                      </a:r>
                      <a:endParaRPr lang="en-IN" b="1" dirty="0"/>
                    </a:p>
                  </a:txBody>
                  <a:tcPr/>
                </a:tc>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69928">
                <a:tc>
                  <a:txBody>
                    <a:bodyPr/>
                    <a:lstStyle/>
                    <a:p>
                      <a:pPr algn="ctr"/>
                      <a:r>
                        <a:rPr lang="en-IN" dirty="0" smtClean="0"/>
                        <a:t>13</a:t>
                      </a:r>
                      <a:endParaRPr lang="en-IN" dirty="0"/>
                    </a:p>
                  </a:txBody>
                  <a:tcPr/>
                </a:tc>
                <a:tc>
                  <a:txBody>
                    <a:bodyPr/>
                    <a:lstStyle/>
                    <a:p>
                      <a:pPr algn="ctr"/>
                      <a:r>
                        <a:rPr lang="en-IN" dirty="0" smtClean="0"/>
                        <a:t>Red Blood Cells</a:t>
                      </a:r>
                      <a:endParaRPr lang="en-IN" dirty="0"/>
                    </a:p>
                  </a:txBody>
                  <a:tcPr/>
                </a:tc>
                <a:tc>
                  <a:txBody>
                    <a:bodyPr/>
                    <a:lstStyle/>
                    <a:p>
                      <a:pPr algn="ctr"/>
                      <a:r>
                        <a:rPr lang="en-IN" dirty="0" smtClean="0"/>
                        <a:t>22.7292</a:t>
                      </a:r>
                      <a:endParaRPr lang="en-IN" dirty="0"/>
                    </a:p>
                  </a:txBody>
                  <a:tcPr/>
                </a:tc>
              </a:tr>
              <a:tr h="369928">
                <a:tc>
                  <a:txBody>
                    <a:bodyPr/>
                    <a:lstStyle/>
                    <a:p>
                      <a:pPr algn="ctr"/>
                      <a:r>
                        <a:rPr lang="en-IN" dirty="0" smtClean="0"/>
                        <a:t>14</a:t>
                      </a:r>
                      <a:endParaRPr lang="en-IN" dirty="0"/>
                    </a:p>
                  </a:txBody>
                  <a:tcPr/>
                </a:tc>
                <a:tc>
                  <a:txBody>
                    <a:bodyPr/>
                    <a:lstStyle/>
                    <a:p>
                      <a:pPr algn="ctr"/>
                      <a:r>
                        <a:rPr lang="en-IN" dirty="0" smtClean="0"/>
                        <a:t>Sodium</a:t>
                      </a:r>
                      <a:endParaRPr lang="en-IN" dirty="0"/>
                    </a:p>
                  </a:txBody>
                  <a:tcPr/>
                </a:tc>
                <a:tc>
                  <a:txBody>
                    <a:bodyPr/>
                    <a:lstStyle/>
                    <a:p>
                      <a:pPr algn="ctr"/>
                      <a:r>
                        <a:rPr lang="en-IN" dirty="0" smtClean="0"/>
                        <a:t>22.0339</a:t>
                      </a:r>
                      <a:endParaRPr lang="en-IN" dirty="0"/>
                    </a:p>
                  </a:txBody>
                  <a:tcPr/>
                </a:tc>
              </a:tr>
              <a:tr h="369928">
                <a:tc>
                  <a:txBody>
                    <a:bodyPr/>
                    <a:lstStyle/>
                    <a:p>
                      <a:pPr algn="ctr"/>
                      <a:r>
                        <a:rPr lang="en-IN" dirty="0" smtClean="0"/>
                        <a:t>15</a:t>
                      </a:r>
                      <a:endParaRPr lang="en-IN" dirty="0"/>
                    </a:p>
                  </a:txBody>
                  <a:tcPr/>
                </a:tc>
                <a:tc>
                  <a:txBody>
                    <a:bodyPr/>
                    <a:lstStyle/>
                    <a:p>
                      <a:pPr algn="ctr"/>
                      <a:r>
                        <a:rPr lang="en-IN" dirty="0" err="1" smtClean="0"/>
                        <a:t>Anemia</a:t>
                      </a:r>
                      <a:endParaRPr lang="en-IN" dirty="0"/>
                    </a:p>
                  </a:txBody>
                  <a:tcPr/>
                </a:tc>
                <a:tc>
                  <a:txBody>
                    <a:bodyPr/>
                    <a:lstStyle/>
                    <a:p>
                      <a:pPr algn="ctr"/>
                      <a:r>
                        <a:rPr lang="en-IN" dirty="0" smtClean="0"/>
                        <a:t>20.2801</a:t>
                      </a:r>
                      <a:endParaRPr lang="en-IN" dirty="0"/>
                    </a:p>
                  </a:txBody>
                  <a:tcPr/>
                </a:tc>
              </a:tr>
              <a:tr h="369928">
                <a:tc>
                  <a:txBody>
                    <a:bodyPr/>
                    <a:lstStyle/>
                    <a:p>
                      <a:pPr algn="ctr"/>
                      <a:r>
                        <a:rPr lang="en-IN" dirty="0" smtClean="0"/>
                        <a:t>16</a:t>
                      </a:r>
                      <a:endParaRPr lang="en-IN" dirty="0"/>
                    </a:p>
                  </a:txBody>
                  <a:tcPr/>
                </a:tc>
                <a:tc>
                  <a:txBody>
                    <a:bodyPr/>
                    <a:lstStyle/>
                    <a:p>
                      <a:pPr algn="ctr"/>
                      <a:r>
                        <a:rPr lang="en-IN" dirty="0" smtClean="0"/>
                        <a:t>Sugar</a:t>
                      </a:r>
                      <a:endParaRPr lang="en-IN" dirty="0"/>
                    </a:p>
                  </a:txBody>
                  <a:tcPr/>
                </a:tc>
                <a:tc>
                  <a:txBody>
                    <a:bodyPr/>
                    <a:lstStyle/>
                    <a:p>
                      <a:pPr algn="ctr"/>
                      <a:r>
                        <a:rPr lang="en-IN" dirty="0" smtClean="0"/>
                        <a:t>16.7110</a:t>
                      </a:r>
                      <a:endParaRPr lang="en-IN" dirty="0"/>
                    </a:p>
                  </a:txBody>
                  <a:tcPr/>
                </a:tc>
              </a:tr>
              <a:tr h="369928">
                <a:tc>
                  <a:txBody>
                    <a:bodyPr/>
                    <a:lstStyle/>
                    <a:p>
                      <a:pPr algn="ctr"/>
                      <a:r>
                        <a:rPr lang="en-IN" dirty="0" smtClean="0"/>
                        <a:t>17</a:t>
                      </a:r>
                      <a:endParaRPr lang="en-IN" dirty="0"/>
                    </a:p>
                  </a:txBody>
                  <a:tcPr/>
                </a:tc>
                <a:tc>
                  <a:txBody>
                    <a:bodyPr/>
                    <a:lstStyle/>
                    <a:p>
                      <a:pPr algn="ctr"/>
                      <a:r>
                        <a:rPr lang="en-IN" dirty="0" smtClean="0"/>
                        <a:t>Serum Creatinine</a:t>
                      </a:r>
                      <a:endParaRPr lang="en-IN" dirty="0"/>
                    </a:p>
                  </a:txBody>
                  <a:tcPr/>
                </a:tc>
                <a:tc>
                  <a:txBody>
                    <a:bodyPr/>
                    <a:lstStyle/>
                    <a:p>
                      <a:pPr algn="ctr"/>
                      <a:r>
                        <a:rPr lang="en-IN" dirty="0" smtClean="0"/>
                        <a:t>15.1035</a:t>
                      </a:r>
                      <a:endParaRPr lang="en-IN" dirty="0"/>
                    </a:p>
                  </a:txBody>
                  <a:tcPr/>
                </a:tc>
              </a:tr>
              <a:tr h="369928">
                <a:tc>
                  <a:txBody>
                    <a:bodyPr/>
                    <a:lstStyle/>
                    <a:p>
                      <a:pPr algn="ctr"/>
                      <a:r>
                        <a:rPr lang="en-IN" dirty="0" smtClean="0"/>
                        <a:t>18</a:t>
                      </a:r>
                      <a:endParaRPr lang="en-IN" dirty="0"/>
                    </a:p>
                  </a:txBody>
                  <a:tcPr/>
                </a:tc>
                <a:tc>
                  <a:txBody>
                    <a:bodyPr/>
                    <a:lstStyle/>
                    <a:p>
                      <a:pPr algn="ctr"/>
                      <a:r>
                        <a:rPr lang="en-IN" dirty="0" smtClean="0"/>
                        <a:t>Pus Cell Count</a:t>
                      </a:r>
                      <a:endParaRPr lang="en-IN" dirty="0"/>
                    </a:p>
                  </a:txBody>
                  <a:tcPr/>
                </a:tc>
                <a:tc>
                  <a:txBody>
                    <a:bodyPr/>
                    <a:lstStyle/>
                    <a:p>
                      <a:pPr algn="ctr"/>
                      <a:r>
                        <a:rPr lang="en-IN" dirty="0" smtClean="0"/>
                        <a:t>14.0095</a:t>
                      </a:r>
                      <a:endParaRPr lang="en-IN" dirty="0"/>
                    </a:p>
                  </a:txBody>
                  <a:tcPr/>
                </a:tc>
              </a:tr>
              <a:tr h="369928">
                <a:tc>
                  <a:txBody>
                    <a:bodyPr/>
                    <a:lstStyle/>
                    <a:p>
                      <a:pPr algn="ctr"/>
                      <a:r>
                        <a:rPr lang="en-IN" dirty="0" smtClean="0"/>
                        <a:t>19</a:t>
                      </a:r>
                      <a:endParaRPr lang="en-IN" dirty="0"/>
                    </a:p>
                  </a:txBody>
                  <a:tcPr/>
                </a:tc>
                <a:tc>
                  <a:txBody>
                    <a:bodyPr/>
                    <a:lstStyle/>
                    <a:p>
                      <a:pPr algn="ctr"/>
                      <a:r>
                        <a:rPr lang="en-IN" dirty="0" smtClean="0"/>
                        <a:t>Blood Pressure</a:t>
                      </a:r>
                      <a:endParaRPr lang="en-IN" dirty="0"/>
                    </a:p>
                  </a:txBody>
                  <a:tcPr/>
                </a:tc>
                <a:tc>
                  <a:txBody>
                    <a:bodyPr/>
                    <a:lstStyle/>
                    <a:p>
                      <a:pPr algn="ctr"/>
                      <a:r>
                        <a:rPr lang="en-IN" dirty="0" smtClean="0"/>
                        <a:t>13.1880</a:t>
                      </a:r>
                      <a:endParaRPr lang="en-IN" dirty="0"/>
                    </a:p>
                  </a:txBody>
                  <a:tcPr/>
                </a:tc>
              </a:tr>
              <a:tr h="369928">
                <a:tc>
                  <a:txBody>
                    <a:bodyPr/>
                    <a:lstStyle/>
                    <a:p>
                      <a:pPr algn="ctr"/>
                      <a:r>
                        <a:rPr lang="en-IN" dirty="0" smtClean="0"/>
                        <a:t>20</a:t>
                      </a:r>
                      <a:endParaRPr lang="en-IN" dirty="0"/>
                    </a:p>
                  </a:txBody>
                  <a:tcPr/>
                </a:tc>
                <a:tc>
                  <a:txBody>
                    <a:bodyPr/>
                    <a:lstStyle/>
                    <a:p>
                      <a:pPr algn="ctr"/>
                      <a:r>
                        <a:rPr lang="en-IN" dirty="0" smtClean="0"/>
                        <a:t>Age</a:t>
                      </a:r>
                      <a:endParaRPr lang="en-IN" dirty="0"/>
                    </a:p>
                  </a:txBody>
                  <a:tcPr/>
                </a:tc>
                <a:tc>
                  <a:txBody>
                    <a:bodyPr/>
                    <a:lstStyle/>
                    <a:p>
                      <a:pPr algn="ctr"/>
                      <a:r>
                        <a:rPr lang="en-IN" dirty="0" smtClean="0"/>
                        <a:t>11.9371</a:t>
                      </a:r>
                      <a:endParaRPr lang="en-IN" dirty="0"/>
                    </a:p>
                  </a:txBody>
                  <a:tcPr/>
                </a:tc>
              </a:tr>
              <a:tr h="369928">
                <a:tc>
                  <a:txBody>
                    <a:bodyPr/>
                    <a:lstStyle/>
                    <a:p>
                      <a:pPr algn="ctr"/>
                      <a:r>
                        <a:rPr lang="en-IN" dirty="0" smtClean="0"/>
                        <a:t>21</a:t>
                      </a:r>
                      <a:endParaRPr lang="en-IN" dirty="0"/>
                    </a:p>
                  </a:txBody>
                  <a:tcPr/>
                </a:tc>
                <a:tc>
                  <a:txBody>
                    <a:bodyPr/>
                    <a:lstStyle/>
                    <a:p>
                      <a:pPr algn="ctr"/>
                      <a:r>
                        <a:rPr lang="en-IN" dirty="0" smtClean="0"/>
                        <a:t>Coronary Artery Disease</a:t>
                      </a:r>
                      <a:endParaRPr lang="en-IN" dirty="0"/>
                    </a:p>
                  </a:txBody>
                  <a:tcPr/>
                </a:tc>
                <a:tc>
                  <a:txBody>
                    <a:bodyPr/>
                    <a:lstStyle/>
                    <a:p>
                      <a:pPr algn="ctr"/>
                      <a:r>
                        <a:rPr lang="en-IN" dirty="0" smtClean="0"/>
                        <a:t>11.5467</a:t>
                      </a:r>
                      <a:endParaRPr lang="en-IN" dirty="0"/>
                    </a:p>
                  </a:txBody>
                  <a:tcPr/>
                </a:tc>
              </a:tr>
              <a:tr h="369928">
                <a:tc>
                  <a:txBody>
                    <a:bodyPr/>
                    <a:lstStyle/>
                    <a:p>
                      <a:pPr algn="ctr"/>
                      <a:r>
                        <a:rPr lang="en-IN" dirty="0" smtClean="0"/>
                        <a:t>22</a:t>
                      </a:r>
                      <a:endParaRPr lang="en-IN" dirty="0"/>
                    </a:p>
                  </a:txBody>
                  <a:tcPr/>
                </a:tc>
                <a:tc>
                  <a:txBody>
                    <a:bodyPr/>
                    <a:lstStyle/>
                    <a:p>
                      <a:pPr algn="ctr"/>
                      <a:r>
                        <a:rPr lang="en-IN" dirty="0" smtClean="0"/>
                        <a:t>White Blood Cells</a:t>
                      </a:r>
                      <a:endParaRPr lang="en-IN" dirty="0"/>
                    </a:p>
                  </a:txBody>
                  <a:tcPr/>
                </a:tc>
                <a:tc>
                  <a:txBody>
                    <a:bodyPr/>
                    <a:lstStyle/>
                    <a:p>
                      <a:pPr algn="ctr"/>
                      <a:r>
                        <a:rPr lang="en-IN" dirty="0" smtClean="0"/>
                        <a:t>9.0916</a:t>
                      </a:r>
                      <a:endParaRPr lang="en-IN" dirty="0"/>
                    </a:p>
                  </a:txBody>
                  <a:tcPr/>
                </a:tc>
              </a:tr>
              <a:tr h="369928">
                <a:tc>
                  <a:txBody>
                    <a:bodyPr/>
                    <a:lstStyle/>
                    <a:p>
                      <a:pPr algn="ctr"/>
                      <a:r>
                        <a:rPr lang="en-IN" dirty="0" smtClean="0"/>
                        <a:t>23</a:t>
                      </a:r>
                      <a:endParaRPr lang="en-IN" dirty="0"/>
                    </a:p>
                  </a:txBody>
                  <a:tcPr/>
                </a:tc>
                <a:tc>
                  <a:txBody>
                    <a:bodyPr/>
                    <a:lstStyle/>
                    <a:p>
                      <a:pPr algn="ctr"/>
                      <a:r>
                        <a:rPr lang="en-IN" dirty="0" smtClean="0"/>
                        <a:t>Bacteria</a:t>
                      </a:r>
                      <a:endParaRPr lang="en-IN" dirty="0"/>
                    </a:p>
                  </a:txBody>
                  <a:tcPr/>
                </a:tc>
                <a:tc>
                  <a:txBody>
                    <a:bodyPr/>
                    <a:lstStyle/>
                    <a:p>
                      <a:pPr algn="ctr"/>
                      <a:r>
                        <a:rPr lang="en-IN" dirty="0" smtClean="0"/>
                        <a:t>7.3038</a:t>
                      </a:r>
                      <a:endParaRPr lang="en-IN" dirty="0"/>
                    </a:p>
                  </a:txBody>
                  <a:tcPr/>
                </a:tc>
              </a:tr>
              <a:tr h="369928">
                <a:tc>
                  <a:txBody>
                    <a:bodyPr/>
                    <a:lstStyle/>
                    <a:p>
                      <a:pPr algn="ctr"/>
                      <a:r>
                        <a:rPr lang="en-IN" dirty="0" smtClean="0"/>
                        <a:t>24</a:t>
                      </a:r>
                      <a:endParaRPr lang="en-IN" dirty="0"/>
                    </a:p>
                  </a:txBody>
                  <a:tcPr/>
                </a:tc>
                <a:tc>
                  <a:txBody>
                    <a:bodyPr/>
                    <a:lstStyle/>
                    <a:p>
                      <a:pPr algn="ctr"/>
                      <a:r>
                        <a:rPr lang="en-IN" dirty="0" smtClean="0"/>
                        <a:t>Potassium</a:t>
                      </a:r>
                      <a:endParaRPr lang="en-IN" dirty="0"/>
                    </a:p>
                  </a:txBody>
                  <a:tcPr/>
                </a:tc>
                <a:tc>
                  <a:txBody>
                    <a:bodyPr/>
                    <a:lstStyle/>
                    <a:p>
                      <a:pPr algn="ctr"/>
                      <a:r>
                        <a:rPr lang="en-IN" dirty="0" smtClean="0"/>
                        <a:t>1.5777</a:t>
                      </a:r>
                      <a:endParaRPr lang="en-IN" dirty="0"/>
                    </a:p>
                  </a:txBody>
                  <a:tcPr/>
                </a:tc>
              </a:tr>
            </a:tbl>
          </a:graphicData>
        </a:graphic>
      </p:graphicFrame>
    </p:spTree>
    <p:extLst>
      <p:ext uri="{BB962C8B-B14F-4D97-AF65-F5344CB8AC3E}">
        <p14:creationId xmlns:p14="http://schemas.microsoft.com/office/powerpoint/2010/main" val="37738701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ANOVA feature selection algorithm and 22 attributes from the chosen dataset with a 80:20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68736191"/>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99.7</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95</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94.7</a:t>
                      </a:r>
                      <a:endParaRPr lang="en-IN" dirty="0"/>
                    </a:p>
                  </a:txBody>
                  <a:tcPr/>
                </a:tc>
                <a:tc>
                  <a:txBody>
                    <a:bodyPr/>
                    <a:lstStyle/>
                    <a:p>
                      <a:pPr algn="ctr"/>
                      <a:r>
                        <a:rPr lang="en-IN" dirty="0" smtClean="0"/>
                        <a:t>93.8</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79.7</a:t>
                      </a:r>
                      <a:endParaRPr lang="en-IN" dirty="0"/>
                    </a:p>
                  </a:txBody>
                  <a:tcPr/>
                </a:tc>
                <a:tc>
                  <a:txBody>
                    <a:bodyPr/>
                    <a:lstStyle/>
                    <a:p>
                      <a:pPr algn="ctr"/>
                      <a:r>
                        <a:rPr lang="en-IN" dirty="0" smtClean="0"/>
                        <a:t>77.5</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97.5</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bl>
          </a:graphicData>
        </a:graphic>
      </p:graphicFrame>
    </p:spTree>
    <p:extLst>
      <p:ext uri="{BB962C8B-B14F-4D97-AF65-F5344CB8AC3E}">
        <p14:creationId xmlns:p14="http://schemas.microsoft.com/office/powerpoint/2010/main" val="2815971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ANOVA feature selection algorithm and 20 attributes from the chosen dataset with a 80:20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892796306"/>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sz="1900" dirty="0" smtClean="0"/>
                        <a:t>99.1</a:t>
                      </a:r>
                      <a:endParaRPr lang="en-IN" sz="1900" dirty="0"/>
                    </a:p>
                  </a:txBody>
                  <a:tcPr/>
                </a:tc>
                <a:tc>
                  <a:txBody>
                    <a:bodyPr/>
                    <a:lstStyle/>
                    <a:p>
                      <a:pPr algn="ctr"/>
                      <a:r>
                        <a:rPr lang="en-IN" sz="1900" dirty="0" smtClean="0"/>
                        <a:t>98.8</a:t>
                      </a:r>
                      <a:endParaRPr lang="en-IN" sz="1900" dirty="0"/>
                    </a:p>
                  </a:txBody>
                  <a:tcPr/>
                </a:tc>
              </a:tr>
              <a:tr h="370840">
                <a:tc>
                  <a:txBody>
                    <a:bodyPr/>
                    <a:lstStyle/>
                    <a:p>
                      <a:pPr algn="ctr"/>
                      <a:r>
                        <a:rPr lang="en-IN" sz="1900" dirty="0" smtClean="0"/>
                        <a:t>Medium Tree </a:t>
                      </a:r>
                      <a:endParaRPr lang="en-IN" sz="1900" dirty="0"/>
                    </a:p>
                  </a:txBody>
                  <a:tcPr/>
                </a:tc>
                <a:tc>
                  <a:txBody>
                    <a:bodyPr/>
                    <a:lstStyle/>
                    <a:p>
                      <a:pPr algn="ctr"/>
                      <a:r>
                        <a:rPr lang="en-IN" sz="1900" dirty="0" smtClean="0"/>
                        <a:t>99.1</a:t>
                      </a:r>
                      <a:endParaRPr lang="en-IN" sz="1900" dirty="0"/>
                    </a:p>
                  </a:txBody>
                  <a:tcPr/>
                </a:tc>
                <a:tc>
                  <a:txBody>
                    <a:bodyPr/>
                    <a:lstStyle/>
                    <a:p>
                      <a:pPr algn="ctr"/>
                      <a:r>
                        <a:rPr lang="en-IN" sz="1900" dirty="0" smtClean="0"/>
                        <a:t>98.8</a:t>
                      </a:r>
                      <a:endParaRPr lang="en-IN" sz="1900" dirty="0"/>
                    </a:p>
                  </a:txBody>
                  <a:tcPr/>
                </a:tc>
              </a:tr>
              <a:tr h="370840">
                <a:tc>
                  <a:txBody>
                    <a:bodyPr/>
                    <a:lstStyle/>
                    <a:p>
                      <a:pPr algn="ctr"/>
                      <a:r>
                        <a:rPr lang="en-IN" sz="1900" dirty="0" smtClean="0"/>
                        <a:t>Coarse Tree</a:t>
                      </a:r>
                      <a:endParaRPr lang="en-IN" sz="1900" dirty="0"/>
                    </a:p>
                  </a:txBody>
                  <a:tcPr/>
                </a:tc>
                <a:tc>
                  <a:txBody>
                    <a:bodyPr/>
                    <a:lstStyle/>
                    <a:p>
                      <a:pPr algn="ctr"/>
                      <a:r>
                        <a:rPr lang="en-IN" sz="1900" dirty="0" smtClean="0"/>
                        <a:t>99.1</a:t>
                      </a:r>
                      <a:endParaRPr lang="en-IN" sz="1900" dirty="0"/>
                    </a:p>
                  </a:txBody>
                  <a:tcPr/>
                </a:tc>
                <a:tc>
                  <a:txBody>
                    <a:bodyPr/>
                    <a:lstStyle/>
                    <a:p>
                      <a:pPr algn="ctr"/>
                      <a:r>
                        <a:rPr lang="en-IN" sz="1900" dirty="0" smtClean="0"/>
                        <a:t>98.8</a:t>
                      </a:r>
                      <a:endParaRPr lang="en-IN" sz="1900" dirty="0"/>
                    </a:p>
                  </a:txBody>
                  <a:tcPr/>
                </a:tc>
              </a:tr>
              <a:tr h="370840">
                <a:tc>
                  <a:txBody>
                    <a:bodyPr/>
                    <a:lstStyle/>
                    <a:p>
                      <a:pPr algn="ctr"/>
                      <a:r>
                        <a:rPr lang="en-IN" sz="1900" dirty="0" smtClean="0"/>
                        <a:t>Linear SVM</a:t>
                      </a:r>
                      <a:endParaRPr lang="en-IN" sz="1900" dirty="0"/>
                    </a:p>
                  </a:txBody>
                  <a:tcPr/>
                </a:tc>
                <a:tc>
                  <a:txBody>
                    <a:bodyPr/>
                    <a:lstStyle/>
                    <a:p>
                      <a:pPr algn="ctr"/>
                      <a:r>
                        <a:rPr lang="en-IN" sz="1900" dirty="0" smtClean="0"/>
                        <a:t>99.1</a:t>
                      </a:r>
                      <a:endParaRPr lang="en-IN" sz="1900" dirty="0"/>
                    </a:p>
                  </a:txBody>
                  <a:tcPr/>
                </a:tc>
                <a:tc>
                  <a:txBody>
                    <a:bodyPr/>
                    <a:lstStyle/>
                    <a:p>
                      <a:pPr algn="ctr"/>
                      <a:r>
                        <a:rPr lang="en-IN" sz="1900" dirty="0" smtClean="0"/>
                        <a:t>98.8</a:t>
                      </a:r>
                      <a:endParaRPr lang="en-IN" sz="1900" dirty="0"/>
                    </a:p>
                  </a:txBody>
                  <a:tcPr/>
                </a:tc>
              </a:tr>
              <a:tr h="370840">
                <a:tc>
                  <a:txBody>
                    <a:bodyPr/>
                    <a:lstStyle/>
                    <a:p>
                      <a:pPr algn="ctr"/>
                      <a:r>
                        <a:rPr lang="en-IN" sz="1900" dirty="0" smtClean="0"/>
                        <a:t>Quadratic SVM</a:t>
                      </a:r>
                      <a:endParaRPr lang="en-IN" sz="1900" dirty="0"/>
                    </a:p>
                  </a:txBody>
                  <a:tcPr/>
                </a:tc>
                <a:tc>
                  <a:txBody>
                    <a:bodyPr/>
                    <a:lstStyle/>
                    <a:p>
                      <a:pPr algn="ctr"/>
                      <a:r>
                        <a:rPr lang="en-IN" sz="1900" dirty="0" smtClean="0"/>
                        <a:t>99.7</a:t>
                      </a:r>
                      <a:endParaRPr lang="en-IN" sz="1900" dirty="0"/>
                    </a:p>
                  </a:txBody>
                  <a:tcPr/>
                </a:tc>
                <a:tc>
                  <a:txBody>
                    <a:bodyPr/>
                    <a:lstStyle/>
                    <a:p>
                      <a:pPr algn="ctr"/>
                      <a:r>
                        <a:rPr lang="en-IN" sz="1900" dirty="0" smtClean="0"/>
                        <a:t>100</a:t>
                      </a:r>
                      <a:endParaRPr lang="en-IN" sz="1900" dirty="0"/>
                    </a:p>
                  </a:txBody>
                  <a:tcPr/>
                </a:tc>
              </a:tr>
              <a:tr h="370840">
                <a:tc>
                  <a:txBody>
                    <a:bodyPr/>
                    <a:lstStyle/>
                    <a:p>
                      <a:pPr algn="ctr"/>
                      <a:r>
                        <a:rPr lang="en-IN" sz="1900" dirty="0" smtClean="0"/>
                        <a:t>Cubic SVM</a:t>
                      </a:r>
                      <a:endParaRPr lang="en-IN" sz="1900" dirty="0"/>
                    </a:p>
                  </a:txBody>
                  <a:tcPr/>
                </a:tc>
                <a:tc>
                  <a:txBody>
                    <a:bodyPr/>
                    <a:lstStyle/>
                    <a:p>
                      <a:pPr algn="ctr"/>
                      <a:r>
                        <a:rPr lang="en-IN" sz="1900" dirty="0" smtClean="0"/>
                        <a:t>99.7</a:t>
                      </a:r>
                      <a:endParaRPr lang="en-IN" sz="1900" dirty="0"/>
                    </a:p>
                  </a:txBody>
                  <a:tcPr/>
                </a:tc>
                <a:tc>
                  <a:txBody>
                    <a:bodyPr/>
                    <a:lstStyle/>
                    <a:p>
                      <a:pPr algn="ctr"/>
                      <a:r>
                        <a:rPr lang="en-IN" sz="1900" dirty="0" smtClean="0"/>
                        <a:t>100</a:t>
                      </a:r>
                      <a:endParaRPr lang="en-IN" sz="1900" dirty="0"/>
                    </a:p>
                  </a:txBody>
                  <a:tcPr/>
                </a:tc>
              </a:tr>
              <a:tr h="370840">
                <a:tc>
                  <a:txBody>
                    <a:bodyPr/>
                    <a:lstStyle/>
                    <a:p>
                      <a:pPr algn="ctr"/>
                      <a:r>
                        <a:rPr lang="en-IN" sz="1900" dirty="0" smtClean="0"/>
                        <a:t>Fine KNN</a:t>
                      </a:r>
                      <a:endParaRPr lang="en-IN" sz="1900" dirty="0"/>
                    </a:p>
                  </a:txBody>
                  <a:tcPr/>
                </a:tc>
                <a:tc>
                  <a:txBody>
                    <a:bodyPr/>
                    <a:lstStyle/>
                    <a:p>
                      <a:pPr algn="ctr"/>
                      <a:r>
                        <a:rPr lang="en-IN" sz="1900" dirty="0" smtClean="0"/>
                        <a:t>99.1</a:t>
                      </a:r>
                      <a:endParaRPr lang="en-IN" sz="1900" dirty="0"/>
                    </a:p>
                  </a:txBody>
                  <a:tcPr/>
                </a:tc>
                <a:tc>
                  <a:txBody>
                    <a:bodyPr/>
                    <a:lstStyle/>
                    <a:p>
                      <a:pPr algn="ctr"/>
                      <a:r>
                        <a:rPr lang="en-IN" sz="1900" dirty="0" smtClean="0"/>
                        <a:t>98.8</a:t>
                      </a:r>
                      <a:endParaRPr lang="en-IN" sz="1900" dirty="0"/>
                    </a:p>
                  </a:txBody>
                  <a:tcPr/>
                </a:tc>
              </a:tr>
              <a:tr h="370840">
                <a:tc>
                  <a:txBody>
                    <a:bodyPr/>
                    <a:lstStyle/>
                    <a:p>
                      <a:pPr algn="ctr"/>
                      <a:r>
                        <a:rPr lang="en-IN" sz="1900" dirty="0" smtClean="0"/>
                        <a:t>Medium KNN</a:t>
                      </a:r>
                      <a:endParaRPr lang="en-IN" sz="1900" dirty="0"/>
                    </a:p>
                  </a:txBody>
                  <a:tcPr/>
                </a:tc>
                <a:tc>
                  <a:txBody>
                    <a:bodyPr/>
                    <a:lstStyle/>
                    <a:p>
                      <a:pPr algn="ctr"/>
                      <a:r>
                        <a:rPr lang="en-IN" sz="1900" dirty="0" smtClean="0"/>
                        <a:t>97.5</a:t>
                      </a:r>
                      <a:endParaRPr lang="en-IN" sz="1900" dirty="0"/>
                    </a:p>
                  </a:txBody>
                  <a:tcPr/>
                </a:tc>
                <a:tc>
                  <a:txBody>
                    <a:bodyPr/>
                    <a:lstStyle/>
                    <a:p>
                      <a:pPr algn="ctr"/>
                      <a:r>
                        <a:rPr lang="en-IN" sz="1900" dirty="0" smtClean="0"/>
                        <a:t>96.2</a:t>
                      </a:r>
                      <a:endParaRPr lang="en-IN" sz="1900"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sz="1900" dirty="0" smtClean="0"/>
                        <a:t>81.9</a:t>
                      </a:r>
                      <a:endParaRPr lang="en-IN" sz="1900" dirty="0"/>
                    </a:p>
                  </a:txBody>
                  <a:tcPr/>
                </a:tc>
                <a:tc>
                  <a:txBody>
                    <a:bodyPr/>
                    <a:lstStyle/>
                    <a:p>
                      <a:pPr algn="ctr"/>
                      <a:r>
                        <a:rPr lang="en-IN" sz="1900" dirty="0" smtClean="0"/>
                        <a:t>82.5</a:t>
                      </a:r>
                      <a:endParaRPr lang="en-IN" sz="1900"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sz="1900" dirty="0" smtClean="0"/>
                        <a:t>99.4</a:t>
                      </a:r>
                      <a:endParaRPr lang="en-IN" sz="1900" dirty="0"/>
                    </a:p>
                  </a:txBody>
                  <a:tcPr/>
                </a:tc>
                <a:tc>
                  <a:txBody>
                    <a:bodyPr/>
                    <a:lstStyle/>
                    <a:p>
                      <a:pPr algn="ctr"/>
                      <a:r>
                        <a:rPr lang="en-IN" sz="1900" dirty="0" smtClean="0"/>
                        <a:t>98.8</a:t>
                      </a:r>
                      <a:endParaRPr lang="en-IN" sz="1900"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sz="1900" dirty="0" smtClean="0"/>
                        <a:t>99.7</a:t>
                      </a:r>
                      <a:endParaRPr lang="en-IN" sz="1900" dirty="0"/>
                    </a:p>
                  </a:txBody>
                  <a:tcPr/>
                </a:tc>
                <a:tc>
                  <a:txBody>
                    <a:bodyPr/>
                    <a:lstStyle/>
                    <a:p>
                      <a:pPr algn="ctr"/>
                      <a:r>
                        <a:rPr lang="en-IN" sz="1900" dirty="0" smtClean="0"/>
                        <a:t>98.8</a:t>
                      </a:r>
                      <a:endParaRPr lang="en-IN" sz="1900" dirty="0"/>
                    </a:p>
                  </a:txBody>
                  <a:tcPr/>
                </a:tc>
              </a:tr>
              <a:tr h="370840">
                <a:tc>
                  <a:txBody>
                    <a:bodyPr/>
                    <a:lstStyle/>
                    <a:p>
                      <a:pPr algn="ctr"/>
                      <a:r>
                        <a:rPr lang="en-IN" sz="1900" dirty="0" smtClean="0"/>
                        <a:t>Wide NN</a:t>
                      </a:r>
                      <a:endParaRPr lang="en-IN" sz="1900" dirty="0"/>
                    </a:p>
                  </a:txBody>
                  <a:tcPr/>
                </a:tc>
                <a:tc>
                  <a:txBody>
                    <a:bodyPr/>
                    <a:lstStyle/>
                    <a:p>
                      <a:pPr algn="ctr"/>
                      <a:r>
                        <a:rPr lang="en-IN" sz="1900" dirty="0" smtClean="0"/>
                        <a:t>99.1</a:t>
                      </a:r>
                      <a:endParaRPr lang="en-IN" sz="1900" dirty="0"/>
                    </a:p>
                  </a:txBody>
                  <a:tcPr/>
                </a:tc>
                <a:tc>
                  <a:txBody>
                    <a:bodyPr/>
                    <a:lstStyle/>
                    <a:p>
                      <a:pPr algn="ctr"/>
                      <a:r>
                        <a:rPr lang="en-IN" sz="1900" dirty="0" smtClean="0"/>
                        <a:t>98.8</a:t>
                      </a:r>
                      <a:endParaRPr lang="en-IN" sz="1900" dirty="0"/>
                    </a:p>
                  </a:txBody>
                  <a:tcPr/>
                </a:tc>
              </a:tr>
            </a:tbl>
          </a:graphicData>
        </a:graphic>
      </p:graphicFrame>
    </p:spTree>
    <p:extLst>
      <p:ext uri="{BB962C8B-B14F-4D97-AF65-F5344CB8AC3E}">
        <p14:creationId xmlns:p14="http://schemas.microsoft.com/office/powerpoint/2010/main" val="35323225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ANOVA feature selection algorithm and 18 attributes from the chosen dataset with a 80:20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05502773"/>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sz="1900" dirty="0" smtClean="0"/>
                        <a:t>99.1</a:t>
                      </a:r>
                      <a:endParaRPr lang="en-IN" sz="1900" dirty="0"/>
                    </a:p>
                  </a:txBody>
                  <a:tcPr/>
                </a:tc>
                <a:tc>
                  <a:txBody>
                    <a:bodyPr/>
                    <a:lstStyle/>
                    <a:p>
                      <a:pPr algn="ctr"/>
                      <a:r>
                        <a:rPr lang="en-IN" sz="1900" dirty="0" smtClean="0"/>
                        <a:t>100</a:t>
                      </a:r>
                      <a:endParaRPr lang="en-IN" sz="1900" dirty="0"/>
                    </a:p>
                  </a:txBody>
                  <a:tcPr/>
                </a:tc>
              </a:tr>
              <a:tr h="370840">
                <a:tc>
                  <a:txBody>
                    <a:bodyPr/>
                    <a:lstStyle/>
                    <a:p>
                      <a:pPr algn="ctr"/>
                      <a:r>
                        <a:rPr lang="en-IN" sz="1900" dirty="0" smtClean="0"/>
                        <a:t>Medium Tree </a:t>
                      </a:r>
                      <a:endParaRPr lang="en-IN" sz="1900" dirty="0"/>
                    </a:p>
                  </a:txBody>
                  <a:tcPr/>
                </a:tc>
                <a:tc>
                  <a:txBody>
                    <a:bodyPr/>
                    <a:lstStyle/>
                    <a:p>
                      <a:pPr algn="ctr"/>
                      <a:r>
                        <a:rPr lang="en-IN" sz="1900" dirty="0" smtClean="0"/>
                        <a:t>99.1</a:t>
                      </a:r>
                      <a:endParaRPr lang="en-IN" sz="1900" dirty="0"/>
                    </a:p>
                  </a:txBody>
                  <a:tcPr/>
                </a:tc>
                <a:tc>
                  <a:txBody>
                    <a:bodyPr/>
                    <a:lstStyle/>
                    <a:p>
                      <a:pPr algn="ctr"/>
                      <a:r>
                        <a:rPr lang="en-IN" sz="1900" dirty="0" smtClean="0"/>
                        <a:t>100</a:t>
                      </a:r>
                      <a:endParaRPr lang="en-IN" sz="1900" dirty="0"/>
                    </a:p>
                  </a:txBody>
                  <a:tcPr/>
                </a:tc>
              </a:tr>
              <a:tr h="370840">
                <a:tc>
                  <a:txBody>
                    <a:bodyPr/>
                    <a:lstStyle/>
                    <a:p>
                      <a:pPr algn="ctr"/>
                      <a:r>
                        <a:rPr lang="en-IN" sz="1900" dirty="0" smtClean="0"/>
                        <a:t>Coarse Tree</a:t>
                      </a:r>
                      <a:endParaRPr lang="en-IN" sz="1900" dirty="0"/>
                    </a:p>
                  </a:txBody>
                  <a:tcPr/>
                </a:tc>
                <a:tc>
                  <a:txBody>
                    <a:bodyPr/>
                    <a:lstStyle/>
                    <a:p>
                      <a:pPr algn="ctr"/>
                      <a:r>
                        <a:rPr lang="en-IN" sz="1900" dirty="0" smtClean="0"/>
                        <a:t>99.1</a:t>
                      </a:r>
                      <a:endParaRPr lang="en-IN" sz="1900" dirty="0"/>
                    </a:p>
                  </a:txBody>
                  <a:tcPr/>
                </a:tc>
                <a:tc>
                  <a:txBody>
                    <a:bodyPr/>
                    <a:lstStyle/>
                    <a:p>
                      <a:pPr algn="ctr"/>
                      <a:r>
                        <a:rPr lang="en-IN" sz="1900" dirty="0" smtClean="0"/>
                        <a:t>100</a:t>
                      </a:r>
                      <a:endParaRPr lang="en-IN" sz="1900" dirty="0"/>
                    </a:p>
                  </a:txBody>
                  <a:tcPr/>
                </a:tc>
              </a:tr>
              <a:tr h="370840">
                <a:tc>
                  <a:txBody>
                    <a:bodyPr/>
                    <a:lstStyle/>
                    <a:p>
                      <a:pPr algn="ctr"/>
                      <a:r>
                        <a:rPr lang="en-IN" sz="1900" dirty="0" smtClean="0"/>
                        <a:t>Linear SVM</a:t>
                      </a:r>
                      <a:endParaRPr lang="en-IN" sz="1900" dirty="0"/>
                    </a:p>
                  </a:txBody>
                  <a:tcPr/>
                </a:tc>
                <a:tc>
                  <a:txBody>
                    <a:bodyPr/>
                    <a:lstStyle/>
                    <a:p>
                      <a:pPr algn="ctr"/>
                      <a:r>
                        <a:rPr lang="en-IN" sz="1900" dirty="0" smtClean="0"/>
                        <a:t>99.1</a:t>
                      </a:r>
                      <a:endParaRPr lang="en-IN" sz="1900" dirty="0"/>
                    </a:p>
                  </a:txBody>
                  <a:tcPr/>
                </a:tc>
                <a:tc>
                  <a:txBody>
                    <a:bodyPr/>
                    <a:lstStyle/>
                    <a:p>
                      <a:pPr algn="ctr"/>
                      <a:r>
                        <a:rPr lang="en-IN" sz="1900" dirty="0" smtClean="0"/>
                        <a:t>100</a:t>
                      </a:r>
                      <a:endParaRPr lang="en-IN" sz="1900" dirty="0"/>
                    </a:p>
                  </a:txBody>
                  <a:tcPr/>
                </a:tc>
              </a:tr>
              <a:tr h="370840">
                <a:tc>
                  <a:txBody>
                    <a:bodyPr/>
                    <a:lstStyle/>
                    <a:p>
                      <a:pPr algn="ctr"/>
                      <a:r>
                        <a:rPr lang="en-IN" sz="1900" dirty="0" smtClean="0"/>
                        <a:t>Quadratic SVM</a:t>
                      </a:r>
                      <a:endParaRPr lang="en-IN" sz="1900" dirty="0"/>
                    </a:p>
                  </a:txBody>
                  <a:tcPr/>
                </a:tc>
                <a:tc>
                  <a:txBody>
                    <a:bodyPr/>
                    <a:lstStyle/>
                    <a:p>
                      <a:pPr algn="ctr"/>
                      <a:r>
                        <a:rPr lang="en-IN" sz="1900" dirty="0" smtClean="0"/>
                        <a:t>99.4</a:t>
                      </a:r>
                      <a:endParaRPr lang="en-IN" sz="1900" dirty="0"/>
                    </a:p>
                  </a:txBody>
                  <a:tcPr/>
                </a:tc>
                <a:tc>
                  <a:txBody>
                    <a:bodyPr/>
                    <a:lstStyle/>
                    <a:p>
                      <a:pPr algn="ctr"/>
                      <a:r>
                        <a:rPr lang="en-IN" sz="1900" dirty="0" smtClean="0"/>
                        <a:t>100</a:t>
                      </a:r>
                      <a:endParaRPr lang="en-IN" sz="1900" dirty="0"/>
                    </a:p>
                  </a:txBody>
                  <a:tcPr/>
                </a:tc>
              </a:tr>
              <a:tr h="370840">
                <a:tc>
                  <a:txBody>
                    <a:bodyPr/>
                    <a:lstStyle/>
                    <a:p>
                      <a:pPr algn="ctr"/>
                      <a:r>
                        <a:rPr lang="en-IN" sz="1900" dirty="0" smtClean="0"/>
                        <a:t>Cubic SVM</a:t>
                      </a:r>
                      <a:endParaRPr lang="en-IN" sz="1900" dirty="0"/>
                    </a:p>
                  </a:txBody>
                  <a:tcPr/>
                </a:tc>
                <a:tc>
                  <a:txBody>
                    <a:bodyPr/>
                    <a:lstStyle/>
                    <a:p>
                      <a:pPr algn="ctr"/>
                      <a:r>
                        <a:rPr lang="en-IN" sz="1900" dirty="0" smtClean="0"/>
                        <a:t>99.4</a:t>
                      </a:r>
                      <a:endParaRPr lang="en-IN" sz="1900" dirty="0"/>
                    </a:p>
                  </a:txBody>
                  <a:tcPr/>
                </a:tc>
                <a:tc>
                  <a:txBody>
                    <a:bodyPr/>
                    <a:lstStyle/>
                    <a:p>
                      <a:pPr algn="ctr"/>
                      <a:r>
                        <a:rPr lang="en-IN" sz="1900" dirty="0" smtClean="0"/>
                        <a:t>100</a:t>
                      </a:r>
                      <a:endParaRPr lang="en-IN" sz="1900" dirty="0"/>
                    </a:p>
                  </a:txBody>
                  <a:tcPr/>
                </a:tc>
              </a:tr>
              <a:tr h="370840">
                <a:tc>
                  <a:txBody>
                    <a:bodyPr/>
                    <a:lstStyle/>
                    <a:p>
                      <a:pPr algn="ctr"/>
                      <a:r>
                        <a:rPr lang="en-IN" sz="1900" dirty="0" smtClean="0"/>
                        <a:t>Fine KNN</a:t>
                      </a:r>
                      <a:endParaRPr lang="en-IN" sz="1900" dirty="0"/>
                    </a:p>
                  </a:txBody>
                  <a:tcPr/>
                </a:tc>
                <a:tc>
                  <a:txBody>
                    <a:bodyPr/>
                    <a:lstStyle/>
                    <a:p>
                      <a:pPr algn="ctr"/>
                      <a:r>
                        <a:rPr lang="en-IN" sz="1900" dirty="0" smtClean="0"/>
                        <a:t>99.1</a:t>
                      </a:r>
                      <a:endParaRPr lang="en-IN" sz="1900" dirty="0"/>
                    </a:p>
                  </a:txBody>
                  <a:tcPr/>
                </a:tc>
                <a:tc>
                  <a:txBody>
                    <a:bodyPr/>
                    <a:lstStyle/>
                    <a:p>
                      <a:pPr algn="ctr"/>
                      <a:r>
                        <a:rPr lang="en-IN" sz="1900" dirty="0" smtClean="0"/>
                        <a:t>98.8</a:t>
                      </a:r>
                      <a:endParaRPr lang="en-IN" sz="1900" dirty="0"/>
                    </a:p>
                  </a:txBody>
                  <a:tcPr/>
                </a:tc>
              </a:tr>
              <a:tr h="370840">
                <a:tc>
                  <a:txBody>
                    <a:bodyPr/>
                    <a:lstStyle/>
                    <a:p>
                      <a:pPr algn="ctr"/>
                      <a:r>
                        <a:rPr lang="en-IN" sz="1900" dirty="0" smtClean="0"/>
                        <a:t>Medium KNN</a:t>
                      </a:r>
                      <a:endParaRPr lang="en-IN" sz="1900" dirty="0"/>
                    </a:p>
                  </a:txBody>
                  <a:tcPr/>
                </a:tc>
                <a:tc>
                  <a:txBody>
                    <a:bodyPr/>
                    <a:lstStyle/>
                    <a:p>
                      <a:pPr algn="ctr"/>
                      <a:r>
                        <a:rPr lang="en-IN" sz="1900" dirty="0" smtClean="0"/>
                        <a:t>97.8</a:t>
                      </a:r>
                      <a:endParaRPr lang="en-IN" sz="1900" dirty="0"/>
                    </a:p>
                  </a:txBody>
                  <a:tcPr/>
                </a:tc>
                <a:tc>
                  <a:txBody>
                    <a:bodyPr/>
                    <a:lstStyle/>
                    <a:p>
                      <a:pPr algn="ctr"/>
                      <a:r>
                        <a:rPr lang="en-IN" sz="1900" dirty="0" smtClean="0"/>
                        <a:t>98.8</a:t>
                      </a:r>
                      <a:endParaRPr lang="en-IN" sz="1900"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sz="1900" dirty="0" smtClean="0"/>
                        <a:t>83.4</a:t>
                      </a:r>
                      <a:endParaRPr lang="en-IN" sz="1900" dirty="0"/>
                    </a:p>
                  </a:txBody>
                  <a:tcPr/>
                </a:tc>
                <a:tc>
                  <a:txBody>
                    <a:bodyPr/>
                    <a:lstStyle/>
                    <a:p>
                      <a:pPr algn="ctr"/>
                      <a:r>
                        <a:rPr lang="en-IN" sz="1900" dirty="0" smtClean="0"/>
                        <a:t>85</a:t>
                      </a:r>
                      <a:endParaRPr lang="en-IN" sz="1900"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sz="1900" dirty="0" smtClean="0"/>
                        <a:t>99.4</a:t>
                      </a:r>
                      <a:endParaRPr lang="en-IN" sz="1900" dirty="0"/>
                    </a:p>
                  </a:txBody>
                  <a:tcPr/>
                </a:tc>
                <a:tc>
                  <a:txBody>
                    <a:bodyPr/>
                    <a:lstStyle/>
                    <a:p>
                      <a:pPr algn="ctr"/>
                      <a:r>
                        <a:rPr lang="en-IN" sz="1900" dirty="0" smtClean="0"/>
                        <a:t>98.8</a:t>
                      </a:r>
                      <a:endParaRPr lang="en-IN" sz="1900"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sz="1900" dirty="0" smtClean="0"/>
                        <a:t>99.1</a:t>
                      </a:r>
                      <a:endParaRPr lang="en-IN" sz="1900" dirty="0"/>
                    </a:p>
                  </a:txBody>
                  <a:tcPr/>
                </a:tc>
                <a:tc>
                  <a:txBody>
                    <a:bodyPr/>
                    <a:lstStyle/>
                    <a:p>
                      <a:pPr algn="ctr"/>
                      <a:r>
                        <a:rPr lang="en-IN" sz="1900" dirty="0" smtClean="0"/>
                        <a:t>100</a:t>
                      </a:r>
                      <a:endParaRPr lang="en-IN" sz="1900" dirty="0"/>
                    </a:p>
                  </a:txBody>
                  <a:tcPr/>
                </a:tc>
              </a:tr>
              <a:tr h="370840">
                <a:tc>
                  <a:txBody>
                    <a:bodyPr/>
                    <a:lstStyle/>
                    <a:p>
                      <a:pPr algn="ctr"/>
                      <a:r>
                        <a:rPr lang="en-IN" sz="1900" dirty="0" smtClean="0"/>
                        <a:t>Wide NN</a:t>
                      </a:r>
                      <a:endParaRPr lang="en-IN" sz="1900" dirty="0"/>
                    </a:p>
                  </a:txBody>
                  <a:tcPr/>
                </a:tc>
                <a:tc>
                  <a:txBody>
                    <a:bodyPr/>
                    <a:lstStyle/>
                    <a:p>
                      <a:pPr algn="ctr"/>
                      <a:r>
                        <a:rPr lang="en-IN" sz="1900" dirty="0" smtClean="0"/>
                        <a:t>99.4</a:t>
                      </a:r>
                      <a:endParaRPr lang="en-IN" sz="1900" dirty="0"/>
                    </a:p>
                  </a:txBody>
                  <a:tcPr/>
                </a:tc>
                <a:tc>
                  <a:txBody>
                    <a:bodyPr/>
                    <a:lstStyle/>
                    <a:p>
                      <a:pPr algn="ctr"/>
                      <a:r>
                        <a:rPr lang="en-IN" sz="1900" dirty="0" smtClean="0"/>
                        <a:t>100</a:t>
                      </a:r>
                      <a:endParaRPr lang="en-IN" sz="1900" dirty="0"/>
                    </a:p>
                  </a:txBody>
                  <a:tcPr/>
                </a:tc>
              </a:tr>
            </a:tbl>
          </a:graphicData>
        </a:graphic>
      </p:graphicFrame>
    </p:spTree>
    <p:extLst>
      <p:ext uri="{BB962C8B-B14F-4D97-AF65-F5344CB8AC3E}">
        <p14:creationId xmlns:p14="http://schemas.microsoft.com/office/powerpoint/2010/main" val="18102229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ANOVA feature selection algorithm and 16 attributes from the chosen dataset with a 80:20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872433341"/>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100</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98.4</a:t>
                      </a:r>
                      <a:endParaRPr lang="en-IN" dirty="0"/>
                    </a:p>
                  </a:txBody>
                  <a:tcPr/>
                </a:tc>
                <a:tc>
                  <a:txBody>
                    <a:bodyPr/>
                    <a:lstStyle/>
                    <a:p>
                      <a:pPr algn="ctr"/>
                      <a:r>
                        <a:rPr lang="en-IN" dirty="0" smtClean="0"/>
                        <a:t>97.5</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83.4</a:t>
                      </a:r>
                      <a:endParaRPr lang="en-IN" dirty="0"/>
                    </a:p>
                  </a:txBody>
                  <a:tcPr/>
                </a:tc>
                <a:tc>
                  <a:txBody>
                    <a:bodyPr/>
                    <a:lstStyle/>
                    <a:p>
                      <a:pPr algn="ctr"/>
                      <a:r>
                        <a:rPr lang="en-IN" dirty="0" smtClean="0"/>
                        <a:t>86.2</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98.8</a:t>
                      </a:r>
                      <a:endParaRPr lang="en-IN" dirty="0"/>
                    </a:p>
                  </a:txBody>
                  <a:tcPr/>
                </a:tc>
              </a:tr>
            </a:tbl>
          </a:graphicData>
        </a:graphic>
      </p:graphicFrame>
    </p:spTree>
    <p:extLst>
      <p:ext uri="{BB962C8B-B14F-4D97-AF65-F5344CB8AC3E}">
        <p14:creationId xmlns:p14="http://schemas.microsoft.com/office/powerpoint/2010/main" val="12724747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ANOVA feature selection algorithm and 14 attributes from the chosen dataset with a 80:20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10912964"/>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98.4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97.8</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83.4</a:t>
                      </a:r>
                      <a:endParaRPr lang="en-IN" dirty="0"/>
                    </a:p>
                  </a:txBody>
                  <a:tcPr/>
                </a:tc>
                <a:tc>
                  <a:txBody>
                    <a:bodyPr/>
                    <a:lstStyle/>
                    <a:p>
                      <a:pPr algn="ctr"/>
                      <a:r>
                        <a:rPr lang="en-IN" dirty="0" smtClean="0"/>
                        <a:t>85</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98.8</a:t>
                      </a:r>
                      <a:endParaRPr lang="en-IN" dirty="0"/>
                    </a:p>
                  </a:txBody>
                  <a:tcPr/>
                </a:tc>
              </a:tr>
            </a:tbl>
          </a:graphicData>
        </a:graphic>
      </p:graphicFrame>
    </p:spTree>
    <p:extLst>
      <p:ext uri="{BB962C8B-B14F-4D97-AF65-F5344CB8AC3E}">
        <p14:creationId xmlns:p14="http://schemas.microsoft.com/office/powerpoint/2010/main" val="36512131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Graphical representation of our dataset using ANOVA feature selection algorithm for 67:33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230" y="2028754"/>
            <a:ext cx="6111087" cy="4529234"/>
          </a:xfrm>
          <a:prstGeom prst="rect">
            <a:avLst/>
          </a:prstGeom>
        </p:spPr>
      </p:pic>
    </p:spTree>
    <p:extLst>
      <p:ext uri="{BB962C8B-B14F-4D97-AF65-F5344CB8AC3E}">
        <p14:creationId xmlns:p14="http://schemas.microsoft.com/office/powerpoint/2010/main" val="35664527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Tabular representation of our dataset using ANOVA feature selection algorithm for 67:33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675536295"/>
              </p:ext>
            </p:extLst>
          </p:nvPr>
        </p:nvGraphicFramePr>
        <p:xfrm>
          <a:off x="1446411" y="1942440"/>
          <a:ext cx="4222869" cy="4754880"/>
        </p:xfrm>
        <a:graphic>
          <a:graphicData uri="http://schemas.openxmlformats.org/drawingml/2006/table">
            <a:tbl>
              <a:tblPr firstRow="1" bandRow="1">
                <a:tableStyleId>{5940675A-B579-460E-94D1-54222C63F5DA}</a:tableStyleId>
              </a:tblPr>
              <a:tblGrid>
                <a:gridCol w="2477194"/>
                <a:gridCol w="1745675"/>
              </a:tblGrid>
              <a:tr h="339446">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39446">
                <a:tc>
                  <a:txBody>
                    <a:bodyPr/>
                    <a:lstStyle/>
                    <a:p>
                      <a:pPr algn="ctr"/>
                      <a:r>
                        <a:rPr lang="en-IN" dirty="0" err="1" smtClean="0"/>
                        <a:t>Hemoglobin</a:t>
                      </a:r>
                      <a:endParaRPr lang="en-IN" dirty="0"/>
                    </a:p>
                  </a:txBody>
                  <a:tcPr/>
                </a:tc>
                <a:tc>
                  <a:txBody>
                    <a:bodyPr/>
                    <a:lstStyle/>
                    <a:p>
                      <a:pPr algn="ctr"/>
                      <a:r>
                        <a:rPr lang="en-IN" dirty="0" smtClean="0"/>
                        <a:t>128.8637</a:t>
                      </a:r>
                      <a:endParaRPr lang="en-IN" dirty="0"/>
                    </a:p>
                  </a:txBody>
                  <a:tcPr/>
                </a:tc>
              </a:tr>
              <a:tr h="339446">
                <a:tc>
                  <a:txBody>
                    <a:bodyPr/>
                    <a:lstStyle/>
                    <a:p>
                      <a:pPr algn="ctr"/>
                      <a:r>
                        <a:rPr lang="en-IN" dirty="0" smtClean="0"/>
                        <a:t>Packed Cell Volume</a:t>
                      </a:r>
                      <a:endParaRPr lang="en-IN" dirty="0"/>
                    </a:p>
                  </a:txBody>
                  <a:tcPr/>
                </a:tc>
                <a:tc>
                  <a:txBody>
                    <a:bodyPr/>
                    <a:lstStyle/>
                    <a:p>
                      <a:pPr algn="ctr"/>
                      <a:r>
                        <a:rPr lang="en-IN" dirty="0" smtClean="0"/>
                        <a:t>104.4860</a:t>
                      </a:r>
                      <a:endParaRPr lang="en-IN" dirty="0"/>
                    </a:p>
                  </a:txBody>
                  <a:tcPr/>
                </a:tc>
              </a:tr>
              <a:tr h="339446">
                <a:tc>
                  <a:txBody>
                    <a:bodyPr/>
                    <a:lstStyle/>
                    <a:p>
                      <a:pPr algn="ctr"/>
                      <a:r>
                        <a:rPr lang="en-IN" dirty="0" smtClean="0"/>
                        <a:t>Specific Gravity</a:t>
                      </a:r>
                      <a:endParaRPr lang="en-IN" dirty="0"/>
                    </a:p>
                  </a:txBody>
                  <a:tcPr/>
                </a:tc>
                <a:tc>
                  <a:txBody>
                    <a:bodyPr/>
                    <a:lstStyle/>
                    <a:p>
                      <a:pPr algn="ctr"/>
                      <a:r>
                        <a:rPr lang="en-IN" dirty="0" smtClean="0"/>
                        <a:t>87.3147</a:t>
                      </a:r>
                      <a:endParaRPr lang="en-IN" dirty="0"/>
                    </a:p>
                  </a:txBody>
                  <a:tcPr/>
                </a:tc>
              </a:tr>
              <a:tr h="339446">
                <a:tc>
                  <a:txBody>
                    <a:bodyPr/>
                    <a:lstStyle/>
                    <a:p>
                      <a:pPr algn="ctr"/>
                      <a:r>
                        <a:rPr lang="en-IN" dirty="0" smtClean="0"/>
                        <a:t>Red Blood Cells Count</a:t>
                      </a:r>
                      <a:endParaRPr lang="en-IN" dirty="0"/>
                    </a:p>
                  </a:txBody>
                  <a:tcPr/>
                </a:tc>
                <a:tc>
                  <a:txBody>
                    <a:bodyPr/>
                    <a:lstStyle/>
                    <a:p>
                      <a:pPr algn="ctr"/>
                      <a:r>
                        <a:rPr lang="en-IN" dirty="0" smtClean="0"/>
                        <a:t>74.4654</a:t>
                      </a:r>
                      <a:endParaRPr lang="en-IN" dirty="0"/>
                    </a:p>
                  </a:txBody>
                  <a:tcPr/>
                </a:tc>
              </a:tr>
              <a:tr h="339446">
                <a:tc>
                  <a:txBody>
                    <a:bodyPr/>
                    <a:lstStyle/>
                    <a:p>
                      <a:pPr algn="ctr"/>
                      <a:r>
                        <a:rPr lang="en-IN" dirty="0" smtClean="0"/>
                        <a:t>Hypertension</a:t>
                      </a:r>
                      <a:endParaRPr lang="en-IN" dirty="0"/>
                    </a:p>
                  </a:txBody>
                  <a:tcPr/>
                </a:tc>
                <a:tc>
                  <a:txBody>
                    <a:bodyPr/>
                    <a:lstStyle/>
                    <a:p>
                      <a:pPr algn="ctr"/>
                      <a:r>
                        <a:rPr lang="en-IN" dirty="0" smtClean="0"/>
                        <a:t>55.1095</a:t>
                      </a:r>
                      <a:endParaRPr lang="en-IN" dirty="0"/>
                    </a:p>
                  </a:txBody>
                  <a:tcPr/>
                </a:tc>
              </a:tr>
              <a:tr h="339446">
                <a:tc>
                  <a:txBody>
                    <a:bodyPr/>
                    <a:lstStyle/>
                    <a:p>
                      <a:pPr algn="ctr"/>
                      <a:r>
                        <a:rPr lang="en-IN" dirty="0" smtClean="0"/>
                        <a:t>Diabetes Mellitus</a:t>
                      </a:r>
                      <a:endParaRPr lang="en-IN" dirty="0"/>
                    </a:p>
                  </a:txBody>
                  <a:tcPr/>
                </a:tc>
                <a:tc>
                  <a:txBody>
                    <a:bodyPr/>
                    <a:lstStyle/>
                    <a:p>
                      <a:pPr algn="ctr"/>
                      <a:r>
                        <a:rPr lang="en-IN" dirty="0" smtClean="0"/>
                        <a:t>53.0275</a:t>
                      </a:r>
                      <a:endParaRPr lang="en-IN" dirty="0"/>
                    </a:p>
                  </a:txBody>
                  <a:tcPr/>
                </a:tc>
              </a:tr>
              <a:tr h="339446">
                <a:tc>
                  <a:txBody>
                    <a:bodyPr/>
                    <a:lstStyle/>
                    <a:p>
                      <a:pPr algn="ctr"/>
                      <a:r>
                        <a:rPr lang="en-IN" dirty="0" smtClean="0"/>
                        <a:t>Albumin</a:t>
                      </a:r>
                      <a:endParaRPr lang="en-IN" dirty="0"/>
                    </a:p>
                  </a:txBody>
                  <a:tcPr/>
                </a:tc>
                <a:tc>
                  <a:txBody>
                    <a:bodyPr/>
                    <a:lstStyle/>
                    <a:p>
                      <a:pPr algn="ctr"/>
                      <a:r>
                        <a:rPr lang="en-IN" dirty="0" smtClean="0"/>
                        <a:t>50.5547</a:t>
                      </a:r>
                      <a:endParaRPr lang="en-IN" dirty="0"/>
                    </a:p>
                  </a:txBody>
                  <a:tcPr/>
                </a:tc>
              </a:tr>
              <a:tr h="339446">
                <a:tc>
                  <a:txBody>
                    <a:bodyPr/>
                    <a:lstStyle/>
                    <a:p>
                      <a:pPr algn="ctr"/>
                      <a:r>
                        <a:rPr lang="en-IN" dirty="0" smtClean="0"/>
                        <a:t>Blood Glucose Random</a:t>
                      </a:r>
                      <a:endParaRPr lang="en-IN" dirty="0"/>
                    </a:p>
                  </a:txBody>
                  <a:tcPr/>
                </a:tc>
                <a:tc>
                  <a:txBody>
                    <a:bodyPr/>
                    <a:lstStyle/>
                    <a:p>
                      <a:pPr algn="ctr"/>
                      <a:r>
                        <a:rPr lang="en-IN" dirty="0" smtClean="0"/>
                        <a:t>26.6684</a:t>
                      </a:r>
                      <a:endParaRPr lang="en-IN" dirty="0"/>
                    </a:p>
                  </a:txBody>
                  <a:tcPr/>
                </a:tc>
              </a:tr>
              <a:tr h="339446">
                <a:tc>
                  <a:txBody>
                    <a:bodyPr/>
                    <a:lstStyle/>
                    <a:p>
                      <a:pPr algn="ctr"/>
                      <a:r>
                        <a:rPr lang="en-IN" dirty="0" smtClean="0"/>
                        <a:t>Blood</a:t>
                      </a:r>
                      <a:r>
                        <a:rPr lang="en-IN" baseline="0" dirty="0" smtClean="0"/>
                        <a:t> Urea</a:t>
                      </a:r>
                      <a:endParaRPr lang="en-IN" dirty="0"/>
                    </a:p>
                  </a:txBody>
                  <a:tcPr/>
                </a:tc>
                <a:tc>
                  <a:txBody>
                    <a:bodyPr/>
                    <a:lstStyle/>
                    <a:p>
                      <a:pPr algn="ctr"/>
                      <a:r>
                        <a:rPr lang="en-IN" dirty="0" smtClean="0"/>
                        <a:t>25.3581</a:t>
                      </a:r>
                      <a:endParaRPr lang="en-IN" dirty="0"/>
                    </a:p>
                  </a:txBody>
                  <a:tcPr/>
                </a:tc>
              </a:tr>
              <a:tr h="339446">
                <a:tc>
                  <a:txBody>
                    <a:bodyPr/>
                    <a:lstStyle/>
                    <a:p>
                      <a:pPr algn="ctr"/>
                      <a:r>
                        <a:rPr lang="en-IN" dirty="0" smtClean="0"/>
                        <a:t>Pus Cells</a:t>
                      </a:r>
                      <a:endParaRPr lang="en-IN" dirty="0"/>
                    </a:p>
                  </a:txBody>
                  <a:tcPr/>
                </a:tc>
                <a:tc>
                  <a:txBody>
                    <a:bodyPr/>
                    <a:lstStyle/>
                    <a:p>
                      <a:pPr algn="ctr"/>
                      <a:r>
                        <a:rPr lang="en-IN" dirty="0" smtClean="0"/>
                        <a:t>23.1844</a:t>
                      </a:r>
                      <a:endParaRPr lang="en-IN" dirty="0"/>
                    </a:p>
                  </a:txBody>
                  <a:tcPr/>
                </a:tc>
              </a:tr>
              <a:tr h="339446">
                <a:tc>
                  <a:txBody>
                    <a:bodyPr/>
                    <a:lstStyle/>
                    <a:p>
                      <a:pPr algn="ctr"/>
                      <a:r>
                        <a:rPr lang="en-IN" dirty="0" smtClean="0"/>
                        <a:t>Appetite</a:t>
                      </a:r>
                      <a:endParaRPr lang="en-IN" dirty="0"/>
                    </a:p>
                  </a:txBody>
                  <a:tcPr/>
                </a:tc>
                <a:tc>
                  <a:txBody>
                    <a:bodyPr/>
                    <a:lstStyle/>
                    <a:p>
                      <a:pPr algn="ctr"/>
                      <a:r>
                        <a:rPr lang="en-IN" dirty="0" smtClean="0"/>
                        <a:t>22.6387</a:t>
                      </a:r>
                      <a:endParaRPr lang="en-IN" dirty="0"/>
                    </a:p>
                  </a:txBody>
                  <a:tcPr/>
                </a:tc>
              </a:tr>
              <a:tr h="339446">
                <a:tc>
                  <a:txBody>
                    <a:bodyPr/>
                    <a:lstStyle/>
                    <a:p>
                      <a:pPr algn="ctr"/>
                      <a:r>
                        <a:rPr lang="en-IN" dirty="0" smtClean="0"/>
                        <a:t>Sodium</a:t>
                      </a:r>
                      <a:endParaRPr lang="en-IN" dirty="0"/>
                    </a:p>
                  </a:txBody>
                  <a:tcPr/>
                </a:tc>
                <a:tc>
                  <a:txBody>
                    <a:bodyPr/>
                    <a:lstStyle/>
                    <a:p>
                      <a:pPr algn="ctr"/>
                      <a:r>
                        <a:rPr lang="en-IN" dirty="0" smtClean="0"/>
                        <a:t>20.4729</a:t>
                      </a:r>
                      <a:endParaRPr lang="en-IN" dirty="0"/>
                    </a:p>
                  </a:txBody>
                  <a:tcPr/>
                </a:tc>
              </a:tr>
            </a:tbl>
          </a:graphicData>
        </a:graphic>
      </p:graphicFrame>
      <p:graphicFrame>
        <p:nvGraphicFramePr>
          <p:cNvPr id="7" name="Table 6"/>
          <p:cNvGraphicFramePr>
            <a:graphicFrameLocks noGrp="1"/>
          </p:cNvGraphicFramePr>
          <p:nvPr/>
        </p:nvGraphicFramePr>
        <p:xfrm>
          <a:off x="388000" y="1945172"/>
          <a:ext cx="1058415" cy="4759196"/>
        </p:xfrm>
        <a:graphic>
          <a:graphicData uri="http://schemas.openxmlformats.org/drawingml/2006/table">
            <a:tbl>
              <a:tblPr firstRow="1" bandRow="1">
                <a:tableStyleId>{5940675A-B579-460E-94D1-54222C63F5DA}</a:tableStyleId>
              </a:tblPr>
              <a:tblGrid>
                <a:gridCol w="1058415"/>
              </a:tblGrid>
              <a:tr h="366092">
                <a:tc>
                  <a:txBody>
                    <a:bodyPr/>
                    <a:lstStyle/>
                    <a:p>
                      <a:pPr algn="ctr"/>
                      <a:r>
                        <a:rPr lang="en-IN" b="1" dirty="0" smtClean="0"/>
                        <a:t>S.no</a:t>
                      </a:r>
                      <a:endParaRPr lang="en-IN" b="1" dirty="0"/>
                    </a:p>
                  </a:txBody>
                  <a:tcPr/>
                </a:tc>
              </a:tr>
              <a:tr h="366092">
                <a:tc>
                  <a:txBody>
                    <a:bodyPr/>
                    <a:lstStyle/>
                    <a:p>
                      <a:pPr algn="ctr"/>
                      <a:r>
                        <a:rPr lang="en-IN" dirty="0" smtClean="0"/>
                        <a:t>1</a:t>
                      </a:r>
                      <a:endParaRPr lang="en-IN" dirty="0"/>
                    </a:p>
                  </a:txBody>
                  <a:tcPr/>
                </a:tc>
              </a:tr>
              <a:tr h="366092">
                <a:tc>
                  <a:txBody>
                    <a:bodyPr/>
                    <a:lstStyle/>
                    <a:p>
                      <a:pPr algn="ctr"/>
                      <a:r>
                        <a:rPr lang="en-IN" dirty="0" smtClean="0"/>
                        <a:t>2</a:t>
                      </a:r>
                      <a:endParaRPr lang="en-IN" dirty="0"/>
                    </a:p>
                  </a:txBody>
                  <a:tcPr/>
                </a:tc>
              </a:tr>
              <a:tr h="366092">
                <a:tc>
                  <a:txBody>
                    <a:bodyPr/>
                    <a:lstStyle/>
                    <a:p>
                      <a:pPr algn="ctr"/>
                      <a:r>
                        <a:rPr lang="en-IN" dirty="0" smtClean="0"/>
                        <a:t>3</a:t>
                      </a:r>
                      <a:endParaRPr lang="en-IN" dirty="0"/>
                    </a:p>
                  </a:txBody>
                  <a:tcPr/>
                </a:tc>
              </a:tr>
              <a:tr h="366092">
                <a:tc>
                  <a:txBody>
                    <a:bodyPr/>
                    <a:lstStyle/>
                    <a:p>
                      <a:pPr algn="ctr"/>
                      <a:r>
                        <a:rPr lang="en-IN" dirty="0" smtClean="0"/>
                        <a:t>4</a:t>
                      </a:r>
                      <a:endParaRPr lang="en-IN" dirty="0"/>
                    </a:p>
                  </a:txBody>
                  <a:tcPr/>
                </a:tc>
              </a:tr>
              <a:tr h="366092">
                <a:tc>
                  <a:txBody>
                    <a:bodyPr/>
                    <a:lstStyle/>
                    <a:p>
                      <a:pPr algn="ctr"/>
                      <a:r>
                        <a:rPr lang="en-IN" dirty="0" smtClean="0"/>
                        <a:t>5</a:t>
                      </a:r>
                      <a:endParaRPr lang="en-IN" dirty="0"/>
                    </a:p>
                  </a:txBody>
                  <a:tcPr/>
                </a:tc>
              </a:tr>
              <a:tr h="366092">
                <a:tc>
                  <a:txBody>
                    <a:bodyPr/>
                    <a:lstStyle/>
                    <a:p>
                      <a:pPr algn="ctr"/>
                      <a:r>
                        <a:rPr lang="en-IN" dirty="0" smtClean="0"/>
                        <a:t>6</a:t>
                      </a:r>
                      <a:endParaRPr lang="en-IN" dirty="0"/>
                    </a:p>
                  </a:txBody>
                  <a:tcPr/>
                </a:tc>
              </a:tr>
              <a:tr h="366092">
                <a:tc>
                  <a:txBody>
                    <a:bodyPr/>
                    <a:lstStyle/>
                    <a:p>
                      <a:pPr algn="ctr"/>
                      <a:r>
                        <a:rPr lang="en-IN" dirty="0" smtClean="0"/>
                        <a:t>7</a:t>
                      </a:r>
                      <a:endParaRPr lang="en-IN" dirty="0"/>
                    </a:p>
                  </a:txBody>
                  <a:tcPr/>
                </a:tc>
              </a:tr>
              <a:tr h="366092">
                <a:tc>
                  <a:txBody>
                    <a:bodyPr/>
                    <a:lstStyle/>
                    <a:p>
                      <a:pPr algn="ctr"/>
                      <a:r>
                        <a:rPr lang="en-IN" dirty="0" smtClean="0"/>
                        <a:t>8</a:t>
                      </a:r>
                      <a:endParaRPr lang="en-IN" dirty="0"/>
                    </a:p>
                  </a:txBody>
                  <a:tcPr/>
                </a:tc>
              </a:tr>
              <a:tr h="366092">
                <a:tc>
                  <a:txBody>
                    <a:bodyPr/>
                    <a:lstStyle/>
                    <a:p>
                      <a:pPr algn="ctr"/>
                      <a:r>
                        <a:rPr lang="en-IN" dirty="0" smtClean="0"/>
                        <a:t>9</a:t>
                      </a:r>
                      <a:endParaRPr lang="en-IN" dirty="0"/>
                    </a:p>
                  </a:txBody>
                  <a:tcPr/>
                </a:tc>
              </a:tr>
              <a:tr h="366092">
                <a:tc>
                  <a:txBody>
                    <a:bodyPr/>
                    <a:lstStyle/>
                    <a:p>
                      <a:pPr algn="ctr"/>
                      <a:r>
                        <a:rPr lang="en-IN" dirty="0" smtClean="0"/>
                        <a:t>10</a:t>
                      </a:r>
                      <a:endParaRPr lang="en-IN" dirty="0"/>
                    </a:p>
                  </a:txBody>
                  <a:tcPr/>
                </a:tc>
              </a:tr>
              <a:tr h="366092">
                <a:tc>
                  <a:txBody>
                    <a:bodyPr/>
                    <a:lstStyle/>
                    <a:p>
                      <a:pPr algn="ctr"/>
                      <a:r>
                        <a:rPr lang="en-IN" dirty="0" smtClean="0"/>
                        <a:t>11</a:t>
                      </a:r>
                      <a:endParaRPr lang="en-IN" dirty="0"/>
                    </a:p>
                  </a:txBody>
                  <a:tcPr/>
                </a:tc>
              </a:tr>
              <a:tr h="366092">
                <a:tc>
                  <a:txBody>
                    <a:bodyPr/>
                    <a:lstStyle/>
                    <a:p>
                      <a:pPr algn="ctr"/>
                      <a:r>
                        <a:rPr lang="en-IN" dirty="0" smtClean="0"/>
                        <a:t>12</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00246686"/>
              </p:ext>
            </p:extLst>
          </p:nvPr>
        </p:nvGraphicFramePr>
        <p:xfrm>
          <a:off x="6870007" y="1895304"/>
          <a:ext cx="5067069" cy="4809064"/>
        </p:xfrm>
        <a:graphic>
          <a:graphicData uri="http://schemas.openxmlformats.org/drawingml/2006/table">
            <a:tbl>
              <a:tblPr firstRow="1" bandRow="1">
                <a:tableStyleId>{5940675A-B579-460E-94D1-54222C63F5DA}</a:tableStyleId>
              </a:tblPr>
              <a:tblGrid>
                <a:gridCol w="943956"/>
                <a:gridCol w="2527069"/>
                <a:gridCol w="1596044"/>
              </a:tblGrid>
              <a:tr h="369928">
                <a:tc>
                  <a:txBody>
                    <a:bodyPr/>
                    <a:lstStyle/>
                    <a:p>
                      <a:pPr algn="ctr"/>
                      <a:r>
                        <a:rPr lang="en-IN" b="1" dirty="0" smtClean="0"/>
                        <a:t>S.no</a:t>
                      </a:r>
                      <a:endParaRPr lang="en-IN" b="1" dirty="0"/>
                    </a:p>
                  </a:txBody>
                  <a:tcPr/>
                </a:tc>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69928">
                <a:tc>
                  <a:txBody>
                    <a:bodyPr/>
                    <a:lstStyle/>
                    <a:p>
                      <a:pPr algn="ctr"/>
                      <a:r>
                        <a:rPr lang="en-IN" dirty="0" smtClean="0"/>
                        <a:t>13</a:t>
                      </a:r>
                      <a:endParaRPr lang="en-IN" dirty="0"/>
                    </a:p>
                  </a:txBody>
                  <a:tcPr/>
                </a:tc>
                <a:tc>
                  <a:txBody>
                    <a:bodyPr/>
                    <a:lstStyle/>
                    <a:p>
                      <a:pPr algn="ctr"/>
                      <a:r>
                        <a:rPr lang="en-IN" dirty="0" smtClean="0"/>
                        <a:t>Pedal </a:t>
                      </a:r>
                      <a:r>
                        <a:rPr lang="en-IN" dirty="0" err="1" smtClean="0"/>
                        <a:t>Edema</a:t>
                      </a:r>
                      <a:endParaRPr lang="en-IN" dirty="0"/>
                    </a:p>
                  </a:txBody>
                  <a:tcPr/>
                </a:tc>
                <a:tc>
                  <a:txBody>
                    <a:bodyPr/>
                    <a:lstStyle/>
                    <a:p>
                      <a:pPr algn="ctr"/>
                      <a:r>
                        <a:rPr lang="en-IN" dirty="0" smtClean="0"/>
                        <a:t>20.0108</a:t>
                      </a:r>
                      <a:endParaRPr lang="en-IN" dirty="0"/>
                    </a:p>
                  </a:txBody>
                  <a:tcPr/>
                </a:tc>
              </a:tr>
              <a:tr h="369928">
                <a:tc>
                  <a:txBody>
                    <a:bodyPr/>
                    <a:lstStyle/>
                    <a:p>
                      <a:pPr algn="ctr"/>
                      <a:r>
                        <a:rPr lang="en-IN" dirty="0" smtClean="0"/>
                        <a:t>14</a:t>
                      </a:r>
                      <a:endParaRPr lang="en-IN" dirty="0"/>
                    </a:p>
                  </a:txBody>
                  <a:tcPr/>
                </a:tc>
                <a:tc>
                  <a:txBody>
                    <a:bodyPr/>
                    <a:lstStyle/>
                    <a:p>
                      <a:pPr algn="ctr"/>
                      <a:r>
                        <a:rPr lang="en-IN" dirty="0" smtClean="0"/>
                        <a:t>Red Blood Cells</a:t>
                      </a:r>
                      <a:endParaRPr lang="en-IN" dirty="0"/>
                    </a:p>
                  </a:txBody>
                  <a:tcPr/>
                </a:tc>
                <a:tc>
                  <a:txBody>
                    <a:bodyPr/>
                    <a:lstStyle/>
                    <a:p>
                      <a:pPr algn="ctr"/>
                      <a:r>
                        <a:rPr lang="en-IN" dirty="0" smtClean="0"/>
                        <a:t>17.5373</a:t>
                      </a:r>
                      <a:endParaRPr lang="en-IN" dirty="0"/>
                    </a:p>
                  </a:txBody>
                  <a:tcPr/>
                </a:tc>
              </a:tr>
              <a:tr h="369928">
                <a:tc>
                  <a:txBody>
                    <a:bodyPr/>
                    <a:lstStyle/>
                    <a:p>
                      <a:pPr algn="ctr"/>
                      <a:r>
                        <a:rPr lang="en-IN" dirty="0" smtClean="0"/>
                        <a:t>15</a:t>
                      </a:r>
                      <a:endParaRPr lang="en-IN" dirty="0"/>
                    </a:p>
                  </a:txBody>
                  <a:tcPr/>
                </a:tc>
                <a:tc>
                  <a:txBody>
                    <a:bodyPr/>
                    <a:lstStyle/>
                    <a:p>
                      <a:pPr algn="ctr"/>
                      <a:r>
                        <a:rPr lang="en-IN" dirty="0" err="1" smtClean="0"/>
                        <a:t>Anemia</a:t>
                      </a:r>
                      <a:endParaRPr lang="en-IN" dirty="0"/>
                    </a:p>
                  </a:txBody>
                  <a:tcPr/>
                </a:tc>
                <a:tc>
                  <a:txBody>
                    <a:bodyPr/>
                    <a:lstStyle/>
                    <a:p>
                      <a:pPr algn="ctr"/>
                      <a:r>
                        <a:rPr lang="en-IN" dirty="0" smtClean="0"/>
                        <a:t>16.1206</a:t>
                      </a:r>
                      <a:endParaRPr lang="en-IN" dirty="0"/>
                    </a:p>
                  </a:txBody>
                  <a:tcPr/>
                </a:tc>
              </a:tr>
              <a:tr h="369928">
                <a:tc>
                  <a:txBody>
                    <a:bodyPr/>
                    <a:lstStyle/>
                    <a:p>
                      <a:pPr algn="ctr"/>
                      <a:r>
                        <a:rPr lang="en-IN" dirty="0" smtClean="0"/>
                        <a:t>16</a:t>
                      </a:r>
                      <a:endParaRPr lang="en-IN" dirty="0"/>
                    </a:p>
                  </a:txBody>
                  <a:tcPr/>
                </a:tc>
                <a:tc>
                  <a:txBody>
                    <a:bodyPr/>
                    <a:lstStyle/>
                    <a:p>
                      <a:pPr algn="ctr"/>
                      <a:r>
                        <a:rPr lang="en-IN" dirty="0" smtClean="0"/>
                        <a:t>Sugar</a:t>
                      </a:r>
                      <a:endParaRPr lang="en-IN" dirty="0"/>
                    </a:p>
                  </a:txBody>
                  <a:tcPr/>
                </a:tc>
                <a:tc>
                  <a:txBody>
                    <a:bodyPr/>
                    <a:lstStyle/>
                    <a:p>
                      <a:pPr algn="ctr"/>
                      <a:r>
                        <a:rPr lang="en-IN" dirty="0" smtClean="0"/>
                        <a:t>14.0546</a:t>
                      </a:r>
                      <a:endParaRPr lang="en-IN" dirty="0"/>
                    </a:p>
                  </a:txBody>
                  <a:tcPr/>
                </a:tc>
              </a:tr>
              <a:tr h="369928">
                <a:tc>
                  <a:txBody>
                    <a:bodyPr/>
                    <a:lstStyle/>
                    <a:p>
                      <a:pPr algn="ctr"/>
                      <a:r>
                        <a:rPr lang="en-IN" dirty="0" smtClean="0"/>
                        <a:t>17</a:t>
                      </a:r>
                      <a:endParaRPr lang="en-IN" dirty="0"/>
                    </a:p>
                  </a:txBody>
                  <a:tcPr/>
                </a:tc>
                <a:tc>
                  <a:txBody>
                    <a:bodyPr/>
                    <a:lstStyle/>
                    <a:p>
                      <a:pPr algn="ctr"/>
                      <a:r>
                        <a:rPr lang="en-IN" dirty="0" smtClean="0"/>
                        <a:t>Serum</a:t>
                      </a:r>
                      <a:r>
                        <a:rPr lang="en-IN" baseline="0" dirty="0" smtClean="0"/>
                        <a:t> Creatinine</a:t>
                      </a:r>
                      <a:endParaRPr lang="en-IN" dirty="0"/>
                    </a:p>
                  </a:txBody>
                  <a:tcPr/>
                </a:tc>
                <a:tc>
                  <a:txBody>
                    <a:bodyPr/>
                    <a:lstStyle/>
                    <a:p>
                      <a:pPr algn="ctr"/>
                      <a:r>
                        <a:rPr lang="en-IN" dirty="0" smtClean="0"/>
                        <a:t>13.5428</a:t>
                      </a:r>
                      <a:endParaRPr lang="en-IN" dirty="0"/>
                    </a:p>
                  </a:txBody>
                  <a:tcPr/>
                </a:tc>
              </a:tr>
              <a:tr h="369928">
                <a:tc>
                  <a:txBody>
                    <a:bodyPr/>
                    <a:lstStyle/>
                    <a:p>
                      <a:pPr algn="ctr"/>
                      <a:r>
                        <a:rPr lang="en-IN" dirty="0" smtClean="0"/>
                        <a:t>18</a:t>
                      </a:r>
                      <a:endParaRPr lang="en-IN" dirty="0"/>
                    </a:p>
                  </a:txBody>
                  <a:tcPr/>
                </a:tc>
                <a:tc>
                  <a:txBody>
                    <a:bodyPr/>
                    <a:lstStyle/>
                    <a:p>
                      <a:pPr algn="ctr"/>
                      <a:r>
                        <a:rPr lang="en-IN" dirty="0" smtClean="0"/>
                        <a:t>Pus Cells Count</a:t>
                      </a:r>
                      <a:endParaRPr lang="en-IN" dirty="0"/>
                    </a:p>
                  </a:txBody>
                  <a:tcPr/>
                </a:tc>
                <a:tc>
                  <a:txBody>
                    <a:bodyPr/>
                    <a:lstStyle/>
                    <a:p>
                      <a:pPr algn="ctr"/>
                      <a:r>
                        <a:rPr lang="en-IN" dirty="0" smtClean="0"/>
                        <a:t>13.4242</a:t>
                      </a:r>
                      <a:endParaRPr lang="en-IN" dirty="0"/>
                    </a:p>
                  </a:txBody>
                  <a:tcPr/>
                </a:tc>
              </a:tr>
              <a:tr h="369928">
                <a:tc>
                  <a:txBody>
                    <a:bodyPr/>
                    <a:lstStyle/>
                    <a:p>
                      <a:pPr algn="ctr"/>
                      <a:r>
                        <a:rPr lang="en-IN" dirty="0" smtClean="0"/>
                        <a:t>19</a:t>
                      </a:r>
                      <a:endParaRPr lang="en-IN" dirty="0"/>
                    </a:p>
                  </a:txBody>
                  <a:tcPr/>
                </a:tc>
                <a:tc>
                  <a:txBody>
                    <a:bodyPr/>
                    <a:lstStyle/>
                    <a:p>
                      <a:pPr algn="ctr"/>
                      <a:r>
                        <a:rPr lang="en-IN" dirty="0" smtClean="0"/>
                        <a:t>Blood Pressure</a:t>
                      </a:r>
                      <a:endParaRPr lang="en-IN" dirty="0"/>
                    </a:p>
                  </a:txBody>
                  <a:tcPr/>
                </a:tc>
                <a:tc>
                  <a:txBody>
                    <a:bodyPr/>
                    <a:lstStyle/>
                    <a:p>
                      <a:pPr algn="ctr"/>
                      <a:r>
                        <a:rPr lang="en-IN" dirty="0" smtClean="0"/>
                        <a:t>13.0083</a:t>
                      </a:r>
                      <a:endParaRPr lang="en-IN" dirty="0"/>
                    </a:p>
                  </a:txBody>
                  <a:tcPr/>
                </a:tc>
              </a:tr>
              <a:tr h="369928">
                <a:tc>
                  <a:txBody>
                    <a:bodyPr/>
                    <a:lstStyle/>
                    <a:p>
                      <a:pPr algn="ctr"/>
                      <a:r>
                        <a:rPr lang="en-IN" dirty="0" smtClean="0"/>
                        <a:t>20</a:t>
                      </a:r>
                      <a:endParaRPr lang="en-IN" dirty="0"/>
                    </a:p>
                  </a:txBody>
                  <a:tcPr/>
                </a:tc>
                <a:tc>
                  <a:txBody>
                    <a:bodyPr/>
                    <a:lstStyle/>
                    <a:p>
                      <a:pPr algn="ctr"/>
                      <a:r>
                        <a:rPr lang="en-IN" dirty="0" smtClean="0"/>
                        <a:t>Coronary Artery Disease</a:t>
                      </a:r>
                      <a:endParaRPr lang="en-IN" dirty="0"/>
                    </a:p>
                  </a:txBody>
                  <a:tcPr/>
                </a:tc>
                <a:tc>
                  <a:txBody>
                    <a:bodyPr/>
                    <a:lstStyle/>
                    <a:p>
                      <a:pPr algn="ctr"/>
                      <a:r>
                        <a:rPr lang="en-IN" dirty="0" smtClean="0"/>
                        <a:t>9.6766</a:t>
                      </a:r>
                      <a:endParaRPr lang="en-IN" dirty="0"/>
                    </a:p>
                  </a:txBody>
                  <a:tcPr/>
                </a:tc>
              </a:tr>
              <a:tr h="369928">
                <a:tc>
                  <a:txBody>
                    <a:bodyPr/>
                    <a:lstStyle/>
                    <a:p>
                      <a:pPr algn="ctr"/>
                      <a:r>
                        <a:rPr lang="en-IN" dirty="0" smtClean="0"/>
                        <a:t>21</a:t>
                      </a:r>
                      <a:endParaRPr lang="en-IN" dirty="0"/>
                    </a:p>
                  </a:txBody>
                  <a:tcPr/>
                </a:tc>
                <a:tc>
                  <a:txBody>
                    <a:bodyPr/>
                    <a:lstStyle/>
                    <a:p>
                      <a:pPr algn="ctr"/>
                      <a:r>
                        <a:rPr lang="en-IN" dirty="0" smtClean="0"/>
                        <a:t>Age</a:t>
                      </a:r>
                      <a:endParaRPr lang="en-IN" dirty="0"/>
                    </a:p>
                  </a:txBody>
                  <a:tcPr/>
                </a:tc>
                <a:tc>
                  <a:txBody>
                    <a:bodyPr/>
                    <a:lstStyle/>
                    <a:p>
                      <a:pPr algn="ctr"/>
                      <a:r>
                        <a:rPr lang="en-IN" dirty="0" smtClean="0"/>
                        <a:t>8.8810</a:t>
                      </a:r>
                      <a:endParaRPr lang="en-IN" dirty="0"/>
                    </a:p>
                  </a:txBody>
                  <a:tcPr/>
                </a:tc>
              </a:tr>
              <a:tr h="369928">
                <a:tc>
                  <a:txBody>
                    <a:bodyPr/>
                    <a:lstStyle/>
                    <a:p>
                      <a:pPr algn="ctr"/>
                      <a:r>
                        <a:rPr lang="en-IN" dirty="0" smtClean="0"/>
                        <a:t>22</a:t>
                      </a:r>
                      <a:endParaRPr lang="en-IN" dirty="0"/>
                    </a:p>
                  </a:txBody>
                  <a:tcPr/>
                </a:tc>
                <a:tc>
                  <a:txBody>
                    <a:bodyPr/>
                    <a:lstStyle/>
                    <a:p>
                      <a:pPr algn="ctr"/>
                      <a:r>
                        <a:rPr lang="en-IN" dirty="0" smtClean="0"/>
                        <a:t>Bacteria</a:t>
                      </a:r>
                      <a:endParaRPr lang="en-IN" dirty="0"/>
                    </a:p>
                  </a:txBody>
                  <a:tcPr/>
                </a:tc>
                <a:tc>
                  <a:txBody>
                    <a:bodyPr/>
                    <a:lstStyle/>
                    <a:p>
                      <a:pPr algn="ctr"/>
                      <a:r>
                        <a:rPr lang="en-IN" dirty="0" smtClean="0"/>
                        <a:t>5.8362</a:t>
                      </a:r>
                      <a:endParaRPr lang="en-IN" dirty="0"/>
                    </a:p>
                  </a:txBody>
                  <a:tcPr/>
                </a:tc>
              </a:tr>
              <a:tr h="369928">
                <a:tc>
                  <a:txBody>
                    <a:bodyPr/>
                    <a:lstStyle/>
                    <a:p>
                      <a:pPr algn="ctr"/>
                      <a:r>
                        <a:rPr lang="en-IN" dirty="0" smtClean="0"/>
                        <a:t>23</a:t>
                      </a:r>
                      <a:endParaRPr lang="en-IN" dirty="0"/>
                    </a:p>
                  </a:txBody>
                  <a:tcPr/>
                </a:tc>
                <a:tc>
                  <a:txBody>
                    <a:bodyPr/>
                    <a:lstStyle/>
                    <a:p>
                      <a:pPr algn="ctr"/>
                      <a:r>
                        <a:rPr lang="en-IN" dirty="0" smtClean="0"/>
                        <a:t>White Blood Cells</a:t>
                      </a:r>
                      <a:endParaRPr lang="en-IN" dirty="0"/>
                    </a:p>
                  </a:txBody>
                  <a:tcPr/>
                </a:tc>
                <a:tc>
                  <a:txBody>
                    <a:bodyPr/>
                    <a:lstStyle/>
                    <a:p>
                      <a:pPr algn="ctr"/>
                      <a:r>
                        <a:rPr lang="en-IN" dirty="0" smtClean="0"/>
                        <a:t>4.5912</a:t>
                      </a:r>
                      <a:endParaRPr lang="en-IN" dirty="0"/>
                    </a:p>
                  </a:txBody>
                  <a:tcPr/>
                </a:tc>
              </a:tr>
              <a:tr h="369928">
                <a:tc>
                  <a:txBody>
                    <a:bodyPr/>
                    <a:lstStyle/>
                    <a:p>
                      <a:pPr algn="ctr"/>
                      <a:r>
                        <a:rPr lang="en-IN" dirty="0" smtClean="0"/>
                        <a:t>24</a:t>
                      </a:r>
                      <a:endParaRPr lang="en-IN" dirty="0"/>
                    </a:p>
                  </a:txBody>
                  <a:tcPr/>
                </a:tc>
                <a:tc>
                  <a:txBody>
                    <a:bodyPr/>
                    <a:lstStyle/>
                    <a:p>
                      <a:pPr algn="ctr"/>
                      <a:r>
                        <a:rPr lang="en-IN" dirty="0" err="1" smtClean="0"/>
                        <a:t>Pottasium</a:t>
                      </a:r>
                      <a:endParaRPr lang="en-IN" dirty="0"/>
                    </a:p>
                  </a:txBody>
                  <a:tcPr/>
                </a:tc>
                <a:tc>
                  <a:txBody>
                    <a:bodyPr/>
                    <a:lstStyle/>
                    <a:p>
                      <a:pPr algn="ctr"/>
                      <a:r>
                        <a:rPr lang="en-IN" dirty="0" smtClean="0"/>
                        <a:t>1.0770</a:t>
                      </a:r>
                      <a:endParaRPr lang="en-IN" dirty="0"/>
                    </a:p>
                  </a:txBody>
                  <a:tcPr/>
                </a:tc>
              </a:tr>
            </a:tbl>
          </a:graphicData>
        </a:graphic>
      </p:graphicFrame>
    </p:spTree>
    <p:extLst>
      <p:ext uri="{BB962C8B-B14F-4D97-AF65-F5344CB8AC3E}">
        <p14:creationId xmlns:p14="http://schemas.microsoft.com/office/powerpoint/2010/main" val="38309182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ANOVA feature selection algorithm and 22 attributes from the chosen dataset with a 67:33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53681547"/>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98.5</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98.5</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97</a:t>
                      </a:r>
                      <a:endParaRPr lang="en-IN" dirty="0"/>
                    </a:p>
                  </a:txBody>
                  <a:tcPr/>
                </a:tc>
                <a:tc>
                  <a:txBody>
                    <a:bodyPr/>
                    <a:lstStyle/>
                    <a:p>
                      <a:pPr algn="ctr"/>
                      <a:r>
                        <a:rPr lang="en-IN" dirty="0" smtClean="0"/>
                        <a:t>95.5</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74.6</a:t>
                      </a:r>
                      <a:endParaRPr lang="en-IN" dirty="0"/>
                    </a:p>
                  </a:txBody>
                  <a:tcPr/>
                </a:tc>
                <a:tc>
                  <a:txBody>
                    <a:bodyPr/>
                    <a:lstStyle/>
                    <a:p>
                      <a:pPr algn="ctr"/>
                      <a:r>
                        <a:rPr lang="en-IN" dirty="0" smtClean="0"/>
                        <a:t>94.7</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100</a:t>
                      </a:r>
                      <a:endParaRPr lang="en-IN" dirty="0"/>
                    </a:p>
                  </a:txBody>
                  <a:tcPr/>
                </a:tc>
              </a:tr>
            </a:tbl>
          </a:graphicData>
        </a:graphic>
      </p:graphicFrame>
    </p:spTree>
    <p:extLst>
      <p:ext uri="{BB962C8B-B14F-4D97-AF65-F5344CB8AC3E}">
        <p14:creationId xmlns:p14="http://schemas.microsoft.com/office/powerpoint/2010/main" val="204487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112395"/>
            <a:ext cx="5308600" cy="965835"/>
          </a:xfrm>
        </p:spPr>
        <p:txBody>
          <a:bodyPr>
            <a:normAutofit/>
          </a:bodyPr>
          <a:lstStyle/>
          <a:p>
            <a:r>
              <a:rPr lang="en-IN" sz="4000" b="1" u="sng" dirty="0">
                <a:latin typeface="+mn-lt"/>
              </a:rPr>
              <a:t>LITERATURE SURVEY:</a:t>
            </a:r>
          </a:p>
        </p:txBody>
      </p:sp>
      <p:graphicFrame>
        <p:nvGraphicFramePr>
          <p:cNvPr id="6" name="Table 5"/>
          <p:cNvGraphicFramePr>
            <a:graphicFrameLocks noGrp="1"/>
          </p:cNvGraphicFramePr>
          <p:nvPr>
            <p:extLst>
              <p:ext uri="{D42A27DB-BD31-4B8C-83A1-F6EECF244321}">
                <p14:modId xmlns:p14="http://schemas.microsoft.com/office/powerpoint/2010/main" val="1173426482"/>
              </p:ext>
            </p:extLst>
          </p:nvPr>
        </p:nvGraphicFramePr>
        <p:xfrm>
          <a:off x="313424" y="1056095"/>
          <a:ext cx="11547897" cy="5112959"/>
        </p:xfrm>
        <a:graphic>
          <a:graphicData uri="http://schemas.openxmlformats.org/drawingml/2006/table">
            <a:tbl>
              <a:tblPr firstRow="1" bandRow="1">
                <a:tableStyleId>{073A0DAA-6AF3-43AB-8588-CEC1D06C72B9}</a:tableStyleId>
              </a:tblPr>
              <a:tblGrid>
                <a:gridCol w="3849299">
                  <a:extLst>
                    <a:ext uri="{9D8B030D-6E8A-4147-A177-3AD203B41FA5}">
                      <a16:colId xmlns:a16="http://schemas.microsoft.com/office/drawing/2014/main" xmlns="" val="20000"/>
                    </a:ext>
                  </a:extLst>
                </a:gridCol>
                <a:gridCol w="3849299">
                  <a:extLst>
                    <a:ext uri="{9D8B030D-6E8A-4147-A177-3AD203B41FA5}">
                      <a16:colId xmlns:a16="http://schemas.microsoft.com/office/drawing/2014/main" xmlns="" val="20001"/>
                    </a:ext>
                  </a:extLst>
                </a:gridCol>
                <a:gridCol w="3849299">
                  <a:extLst>
                    <a:ext uri="{9D8B030D-6E8A-4147-A177-3AD203B41FA5}">
                      <a16:colId xmlns:a16="http://schemas.microsoft.com/office/drawing/2014/main" xmlns="" val="20002"/>
                    </a:ext>
                  </a:extLst>
                </a:gridCol>
              </a:tblGrid>
              <a:tr h="815290">
                <a:tc>
                  <a:txBody>
                    <a:bodyPr/>
                    <a:lstStyle/>
                    <a:p>
                      <a:r>
                        <a:rPr lang="en-US" sz="2400" dirty="0"/>
                        <a:t>                Authors</a:t>
                      </a:r>
                      <a:endParaRPr lang="en-IN" sz="2400" dirty="0"/>
                    </a:p>
                  </a:txBody>
                  <a:tcPr/>
                </a:tc>
                <a:tc>
                  <a:txBody>
                    <a:bodyPr/>
                    <a:lstStyle/>
                    <a:p>
                      <a:r>
                        <a:rPr lang="en-US" sz="2400" dirty="0"/>
                        <a:t>                     Title</a:t>
                      </a:r>
                      <a:endParaRPr lang="en-IN" sz="2400" dirty="0"/>
                    </a:p>
                  </a:txBody>
                  <a:tcPr/>
                </a:tc>
                <a:tc>
                  <a:txBody>
                    <a:bodyPr/>
                    <a:lstStyle/>
                    <a:p>
                      <a:r>
                        <a:rPr lang="en-US" sz="2400" dirty="0"/>
                        <a:t>                  Findings</a:t>
                      </a:r>
                      <a:endParaRPr lang="en-IN" sz="2400" dirty="0"/>
                    </a:p>
                  </a:txBody>
                  <a:tcPr/>
                </a:tc>
                <a:extLst>
                  <a:ext uri="{0D108BD9-81ED-4DB2-BD59-A6C34878D82A}">
                    <a16:rowId xmlns:a16="http://schemas.microsoft.com/office/drawing/2014/main" xmlns="" val="10000"/>
                  </a:ext>
                </a:extLst>
              </a:tr>
              <a:tr h="1639566">
                <a:tc>
                  <a:txBody>
                    <a:bodyPr/>
                    <a:lstStyle/>
                    <a:p>
                      <a:endParaRPr lang="en-US" sz="2000" dirty="0"/>
                    </a:p>
                    <a:p>
                      <a:endParaRPr lang="en-US" sz="2000" dirty="0"/>
                    </a:p>
                    <a:p>
                      <a:r>
                        <a:rPr lang="en-US" sz="2000" dirty="0"/>
                        <a:t>               </a:t>
                      </a:r>
                      <a:r>
                        <a:rPr lang="en-US" sz="2000" dirty="0" err="1"/>
                        <a:t>Sathiya</a:t>
                      </a:r>
                      <a:r>
                        <a:rPr lang="en-US" sz="2000" dirty="0"/>
                        <a:t> </a:t>
                      </a:r>
                      <a:r>
                        <a:rPr lang="en-US" sz="2000" dirty="0" err="1"/>
                        <a:t>Priya</a:t>
                      </a:r>
                      <a:r>
                        <a:rPr lang="en-US" sz="2000" dirty="0"/>
                        <a:t> S and </a:t>
                      </a:r>
                    </a:p>
                    <a:p>
                      <a:r>
                        <a:rPr lang="en-US" sz="2000" dirty="0"/>
                        <a:t>                Suresh Kumar M</a:t>
                      </a:r>
                      <a:endParaRPr lang="en-IN" sz="2000" dirty="0"/>
                    </a:p>
                  </a:txBody>
                  <a:tcPr/>
                </a:tc>
                <a:tc>
                  <a:txBody>
                    <a:bodyPr/>
                    <a:lstStyle/>
                    <a:p>
                      <a:endParaRPr lang="en-US" sz="1800" dirty="0"/>
                    </a:p>
                    <a:p>
                      <a:endParaRPr lang="en-US" sz="1800" dirty="0"/>
                    </a:p>
                    <a:p>
                      <a:r>
                        <a:rPr lang="en-US" sz="1800" dirty="0"/>
                        <a:t>     Chronic Kidney Disease Prediction</a:t>
                      </a:r>
                    </a:p>
                    <a:p>
                      <a:r>
                        <a:rPr lang="en-US" sz="1800" dirty="0"/>
                        <a:t>               Using Machine Learning</a:t>
                      </a:r>
                      <a:endParaRPr lang="en-IN" dirty="0"/>
                    </a:p>
                  </a:txBody>
                  <a:tcPr/>
                </a:tc>
                <a:tc>
                  <a:txBody>
                    <a:bodyPr/>
                    <a:lstStyle/>
                    <a:p>
                      <a:endParaRPr lang="en-US" dirty="0"/>
                    </a:p>
                    <a:p>
                      <a:endParaRPr lang="en-IN" dirty="0"/>
                    </a:p>
                    <a:p>
                      <a:r>
                        <a:rPr lang="en-IN" dirty="0"/>
                        <a:t>Decision Tree                     -    96.25%</a:t>
                      </a:r>
                    </a:p>
                    <a:p>
                      <a:r>
                        <a:rPr lang="en-IN" dirty="0"/>
                        <a:t>Naive Bayes                        -    93.75%</a:t>
                      </a:r>
                    </a:p>
                  </a:txBody>
                  <a:tcPr/>
                </a:tc>
                <a:extLst>
                  <a:ext uri="{0D108BD9-81ED-4DB2-BD59-A6C34878D82A}">
                    <a16:rowId xmlns:a16="http://schemas.microsoft.com/office/drawing/2014/main" xmlns="" val="10001"/>
                  </a:ext>
                </a:extLst>
              </a:tr>
              <a:tr h="1310583">
                <a:tc>
                  <a:txBody>
                    <a:bodyPr/>
                    <a:lstStyle/>
                    <a:p>
                      <a:r>
                        <a:rPr lang="en-IN" sz="2000" dirty="0"/>
                        <a:t>        </a:t>
                      </a:r>
                    </a:p>
                    <a:p>
                      <a:r>
                        <a:rPr lang="en-IN" sz="2000" dirty="0"/>
                        <a:t>         </a:t>
                      </a:r>
                      <a:r>
                        <a:rPr lang="en-IN" sz="2000" dirty="0" err="1"/>
                        <a:t>Dr.</a:t>
                      </a:r>
                      <a:r>
                        <a:rPr lang="en-IN" sz="2000" dirty="0"/>
                        <a:t> </a:t>
                      </a:r>
                      <a:r>
                        <a:rPr lang="en-IN" sz="2000" dirty="0" err="1"/>
                        <a:t>Vijayaprabakaran.K</a:t>
                      </a:r>
                      <a:r>
                        <a:rPr lang="en-IN" sz="2000" dirty="0"/>
                        <a:t>,</a:t>
                      </a:r>
                    </a:p>
                    <a:p>
                      <a:r>
                        <a:rPr lang="en-IN" sz="2000" dirty="0"/>
                        <a:t>             </a:t>
                      </a:r>
                      <a:r>
                        <a:rPr lang="en-IN" sz="2000" dirty="0" err="1"/>
                        <a:t>Pratheek</a:t>
                      </a:r>
                      <a:r>
                        <a:rPr lang="en-IN" sz="2000" dirty="0"/>
                        <a:t> </a:t>
                      </a:r>
                      <a:r>
                        <a:rPr lang="en-IN" sz="2000" dirty="0" err="1"/>
                        <a:t>Reddy.P</a:t>
                      </a:r>
                      <a:endParaRPr lang="en-IN" sz="2000" dirty="0"/>
                    </a:p>
                  </a:txBody>
                  <a:tcPr/>
                </a:tc>
                <a:tc>
                  <a:txBody>
                    <a:bodyPr/>
                    <a:lstStyle/>
                    <a:p>
                      <a:endParaRPr lang="en-US" sz="1800" dirty="0"/>
                    </a:p>
                    <a:p>
                      <a:r>
                        <a:rPr lang="en-US" sz="1800" dirty="0"/>
                        <a:t>Chronic Kidney Disease Diagnosis Using</a:t>
                      </a:r>
                    </a:p>
                    <a:p>
                      <a:r>
                        <a:rPr lang="en-US" sz="1800" dirty="0"/>
                        <a:t>                  Machine Learning</a:t>
                      </a:r>
                      <a:endParaRPr lang="en-IN" dirty="0"/>
                    </a:p>
                  </a:txBody>
                  <a:tcPr/>
                </a:tc>
                <a:tc>
                  <a:txBody>
                    <a:bodyPr/>
                    <a:lstStyle/>
                    <a:p>
                      <a:r>
                        <a:rPr lang="en-IN" dirty="0"/>
                        <a:t>Random Forest                     -  95.5%</a:t>
                      </a:r>
                    </a:p>
                    <a:p>
                      <a:r>
                        <a:rPr lang="en-IN" dirty="0" err="1"/>
                        <a:t>XGBoost</a:t>
                      </a:r>
                      <a:r>
                        <a:rPr lang="en-IN" dirty="0"/>
                        <a:t>                                 -  94.25%</a:t>
                      </a:r>
                    </a:p>
                    <a:p>
                      <a:r>
                        <a:rPr lang="en-IN" dirty="0"/>
                        <a:t>Support Vector Machines   -  65%</a:t>
                      </a:r>
                      <a:endParaRPr lang="en-US" dirty="0"/>
                    </a:p>
                  </a:txBody>
                  <a:tcPr/>
                </a:tc>
                <a:extLst>
                  <a:ext uri="{0D108BD9-81ED-4DB2-BD59-A6C34878D82A}">
                    <a16:rowId xmlns:a16="http://schemas.microsoft.com/office/drawing/2014/main" xmlns="" val="10002"/>
                  </a:ext>
                </a:extLst>
              </a:tr>
              <a:tr h="1347520">
                <a:tc>
                  <a:txBody>
                    <a:bodyPr/>
                    <a:lstStyle/>
                    <a:p>
                      <a:endParaRPr lang="it-IT" sz="2000" dirty="0"/>
                    </a:p>
                    <a:p>
                      <a:endParaRPr lang="it-IT" sz="2000" dirty="0"/>
                    </a:p>
                    <a:p>
                      <a:r>
                        <a:rPr lang="it-IT" sz="2000" dirty="0"/>
                        <a:t>        Virginia A. Dines and</a:t>
                      </a:r>
                      <a:r>
                        <a:rPr lang="it-IT" sz="2000" baseline="0" dirty="0"/>
                        <a:t> </a:t>
                      </a:r>
                      <a:endParaRPr lang="it-IT" sz="2000" dirty="0"/>
                    </a:p>
                    <a:p>
                      <a:r>
                        <a:rPr lang="it-IT" sz="2000" dirty="0"/>
                        <a:t>           Vesna D. Garovic</a:t>
                      </a:r>
                      <a:endParaRPr lang="en-IN" sz="2000" dirty="0"/>
                    </a:p>
                  </a:txBody>
                  <a:tcPr/>
                </a:tc>
                <a:tc>
                  <a:txBody>
                    <a:bodyPr/>
                    <a:lstStyle/>
                    <a:p>
                      <a:endParaRPr lang="en-US" sz="1800" dirty="0"/>
                    </a:p>
                    <a:p>
                      <a:endParaRPr lang="en-US" sz="1800" dirty="0"/>
                    </a:p>
                    <a:p>
                      <a:r>
                        <a:rPr lang="en-US" sz="1800" dirty="0"/>
                        <a:t>Menopause and chronic kidney disease</a:t>
                      </a:r>
                      <a:endParaRPr lang="en-IN" dirty="0"/>
                    </a:p>
                  </a:txBody>
                  <a:tcPr/>
                </a:tc>
                <a:tc>
                  <a:txBody>
                    <a:bodyPr/>
                    <a:lstStyle/>
                    <a:p>
                      <a:endParaRPr lang="en-US" dirty="0"/>
                    </a:p>
                    <a:p>
                      <a:r>
                        <a:rPr lang="en-US" dirty="0"/>
                        <a:t>CKD</a:t>
                      </a:r>
                      <a:r>
                        <a:rPr lang="en-US" baseline="0" dirty="0"/>
                        <a:t> mostly found in women/girls compared to men/boys.</a:t>
                      </a:r>
                      <a:endParaRPr lang="en-US" dirty="0"/>
                    </a:p>
                  </a:txBody>
                  <a:tcPr/>
                </a:tc>
                <a:extLst>
                  <a:ext uri="{0D108BD9-81ED-4DB2-BD59-A6C34878D82A}">
                    <a16:rowId xmlns:a16="http://schemas.microsoft.com/office/drawing/2014/main" xmlns="" val="10003"/>
                  </a:ext>
                </a:extLst>
              </a:tr>
            </a:tbl>
          </a:graphicData>
        </a:graphic>
      </p:graphicFrame>
      <p:sp>
        <p:nvSpPr>
          <p:cNvPr id="4" name="TextBox 3"/>
          <p:cNvSpPr txBox="1"/>
          <p:nvPr/>
        </p:nvSpPr>
        <p:spPr>
          <a:xfrm>
            <a:off x="11922760" y="6488668"/>
            <a:ext cx="361255" cy="369332"/>
          </a:xfrm>
          <a:prstGeom prst="rect">
            <a:avLst/>
          </a:prstGeom>
          <a:noFill/>
        </p:spPr>
        <p:txBody>
          <a:bodyPr wrap="square" rtlCol="0">
            <a:spAutoFit/>
          </a:bodyPr>
          <a:lstStyle/>
          <a:p>
            <a:r>
              <a:rPr lang="en-IN" dirty="0">
                <a:solidFill>
                  <a:schemeClr val="bg1">
                    <a:lumMod val="50000"/>
                  </a:schemeClr>
                </a:solidFill>
              </a:rPr>
              <a:t>9</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ANOVA feature selection algorithm and 20 attributes from the chosen dataset with a 67:33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208249427"/>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Medium Tree </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Coarse Tree</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Linear SVM</a:t>
                      </a:r>
                      <a:endParaRPr lang="en-IN" sz="1900" dirty="0"/>
                    </a:p>
                  </a:txBody>
                  <a:tcPr/>
                </a:tc>
                <a:tc>
                  <a:txBody>
                    <a:bodyPr/>
                    <a:lstStyle/>
                    <a:p>
                      <a:pPr algn="ctr"/>
                      <a:r>
                        <a:rPr lang="en-IN" sz="1900" dirty="0" smtClean="0"/>
                        <a:t>99.3</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Quadratic SVM</a:t>
                      </a:r>
                      <a:endParaRPr lang="en-IN" sz="1900" dirty="0"/>
                    </a:p>
                  </a:txBody>
                  <a:tcPr/>
                </a:tc>
                <a:tc>
                  <a:txBody>
                    <a:bodyPr/>
                    <a:lstStyle/>
                    <a:p>
                      <a:pPr algn="ctr"/>
                      <a:r>
                        <a:rPr lang="en-IN" sz="1900" dirty="0" smtClean="0"/>
                        <a:t>99.6</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Cubic SVM</a:t>
                      </a:r>
                      <a:endParaRPr lang="en-IN" sz="1900" dirty="0"/>
                    </a:p>
                  </a:txBody>
                  <a:tcPr/>
                </a:tc>
                <a:tc>
                  <a:txBody>
                    <a:bodyPr/>
                    <a:lstStyle/>
                    <a:p>
                      <a:pPr algn="ctr"/>
                      <a:r>
                        <a:rPr lang="en-IN" sz="1900" dirty="0" smtClean="0"/>
                        <a:t>99.3</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Fine KNN</a:t>
                      </a:r>
                      <a:endParaRPr lang="en-IN" sz="1900" dirty="0"/>
                    </a:p>
                  </a:txBody>
                  <a:tcPr/>
                </a:tc>
                <a:tc>
                  <a:txBody>
                    <a:bodyPr/>
                    <a:lstStyle/>
                    <a:p>
                      <a:pPr algn="ctr"/>
                      <a:r>
                        <a:rPr lang="en-IN" sz="1900" dirty="0" smtClean="0"/>
                        <a:t>99.6</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Medium KNN</a:t>
                      </a:r>
                      <a:endParaRPr lang="en-IN" sz="1900" dirty="0"/>
                    </a:p>
                  </a:txBody>
                  <a:tcPr/>
                </a:tc>
                <a:tc>
                  <a:txBody>
                    <a:bodyPr/>
                    <a:lstStyle/>
                    <a:p>
                      <a:pPr algn="ctr"/>
                      <a:r>
                        <a:rPr lang="en-IN" sz="1900" dirty="0" smtClean="0"/>
                        <a:t>97</a:t>
                      </a:r>
                      <a:endParaRPr lang="en-IN" sz="1900" dirty="0"/>
                    </a:p>
                  </a:txBody>
                  <a:tcPr/>
                </a:tc>
                <a:tc>
                  <a:txBody>
                    <a:bodyPr/>
                    <a:lstStyle/>
                    <a:p>
                      <a:pPr algn="ctr"/>
                      <a:r>
                        <a:rPr lang="en-IN" sz="1900" dirty="0" smtClean="0"/>
                        <a:t>97</a:t>
                      </a:r>
                      <a:endParaRPr lang="en-IN" sz="1900"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sz="1900" dirty="0" smtClean="0"/>
                        <a:t>79.1</a:t>
                      </a:r>
                      <a:endParaRPr lang="en-IN" sz="1900" dirty="0"/>
                    </a:p>
                  </a:txBody>
                  <a:tcPr/>
                </a:tc>
                <a:tc>
                  <a:txBody>
                    <a:bodyPr/>
                    <a:lstStyle/>
                    <a:p>
                      <a:pPr algn="ctr"/>
                      <a:r>
                        <a:rPr lang="en-IN" sz="1900" dirty="0" smtClean="0"/>
                        <a:t>83.3</a:t>
                      </a:r>
                      <a:endParaRPr lang="en-IN" sz="1900"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sz="1900" dirty="0" smtClean="0"/>
                        <a:t>98.5</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sz="1900" dirty="0" smtClean="0"/>
                        <a:t>99.3</a:t>
                      </a:r>
                      <a:endParaRPr lang="en-IN" sz="1900" dirty="0"/>
                    </a:p>
                  </a:txBody>
                  <a:tcPr/>
                </a:tc>
                <a:tc>
                  <a:txBody>
                    <a:bodyPr/>
                    <a:lstStyle/>
                    <a:p>
                      <a:pPr algn="ctr"/>
                      <a:r>
                        <a:rPr lang="en-IN" sz="1900" dirty="0" smtClean="0"/>
                        <a:t>100</a:t>
                      </a:r>
                      <a:endParaRPr lang="en-IN" sz="1900" dirty="0"/>
                    </a:p>
                  </a:txBody>
                  <a:tcPr/>
                </a:tc>
              </a:tr>
              <a:tr h="370840">
                <a:tc>
                  <a:txBody>
                    <a:bodyPr/>
                    <a:lstStyle/>
                    <a:p>
                      <a:pPr algn="ctr"/>
                      <a:r>
                        <a:rPr lang="en-IN" sz="1900" dirty="0" smtClean="0"/>
                        <a:t>Wide NN</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smtClean="0"/>
                        <a:t>100</a:t>
                      </a:r>
                      <a:endParaRPr lang="en-IN" sz="1900" dirty="0"/>
                    </a:p>
                  </a:txBody>
                  <a:tcPr/>
                </a:tc>
              </a:tr>
            </a:tbl>
          </a:graphicData>
        </a:graphic>
      </p:graphicFrame>
    </p:spTree>
    <p:extLst>
      <p:ext uri="{BB962C8B-B14F-4D97-AF65-F5344CB8AC3E}">
        <p14:creationId xmlns:p14="http://schemas.microsoft.com/office/powerpoint/2010/main" val="21527027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ANOVA feature selection algorithm and 18 attributes from the chosen dataset with a 67:33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627776956"/>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Medium Tree </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Coarse Tree</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Linear SVM</a:t>
                      </a:r>
                      <a:endParaRPr lang="en-IN" sz="1900" dirty="0"/>
                    </a:p>
                  </a:txBody>
                  <a:tcPr/>
                </a:tc>
                <a:tc>
                  <a:txBody>
                    <a:bodyPr/>
                    <a:lstStyle/>
                    <a:p>
                      <a:pPr algn="ctr"/>
                      <a:r>
                        <a:rPr lang="en-IN" sz="1900" dirty="0" smtClean="0"/>
                        <a:t>99.3</a:t>
                      </a:r>
                      <a:endParaRPr lang="en-IN" sz="1900" dirty="0"/>
                    </a:p>
                  </a:txBody>
                  <a:tcPr/>
                </a:tc>
                <a:tc>
                  <a:txBody>
                    <a:bodyPr/>
                    <a:lstStyle/>
                    <a:p>
                      <a:pPr algn="ctr"/>
                      <a:r>
                        <a:rPr lang="en-IN" sz="1900" dirty="0" smtClean="0"/>
                        <a:t>97.5</a:t>
                      </a:r>
                      <a:endParaRPr lang="en-IN" sz="1900" dirty="0"/>
                    </a:p>
                  </a:txBody>
                  <a:tcPr/>
                </a:tc>
              </a:tr>
              <a:tr h="370840">
                <a:tc>
                  <a:txBody>
                    <a:bodyPr/>
                    <a:lstStyle/>
                    <a:p>
                      <a:pPr algn="ctr"/>
                      <a:r>
                        <a:rPr lang="en-IN" sz="1900" dirty="0" smtClean="0"/>
                        <a:t>Quadratic SVM</a:t>
                      </a:r>
                      <a:endParaRPr lang="en-IN" sz="1900" dirty="0"/>
                    </a:p>
                  </a:txBody>
                  <a:tcPr/>
                </a:tc>
                <a:tc>
                  <a:txBody>
                    <a:bodyPr/>
                    <a:lstStyle/>
                    <a:p>
                      <a:pPr algn="ctr"/>
                      <a:r>
                        <a:rPr lang="en-IN" sz="1900" dirty="0" smtClean="0"/>
                        <a:t>99.3</a:t>
                      </a:r>
                      <a:endParaRPr lang="en-IN" sz="1900" dirty="0"/>
                    </a:p>
                  </a:txBody>
                  <a:tcPr/>
                </a:tc>
                <a:tc>
                  <a:txBody>
                    <a:bodyPr/>
                    <a:lstStyle/>
                    <a:p>
                      <a:pPr algn="ctr"/>
                      <a:r>
                        <a:rPr lang="en-IN" sz="1900" dirty="0" smtClean="0"/>
                        <a:t>98.3</a:t>
                      </a:r>
                      <a:endParaRPr lang="en-IN" sz="1900" dirty="0"/>
                    </a:p>
                  </a:txBody>
                  <a:tcPr/>
                </a:tc>
              </a:tr>
              <a:tr h="370840">
                <a:tc>
                  <a:txBody>
                    <a:bodyPr/>
                    <a:lstStyle/>
                    <a:p>
                      <a:pPr algn="ctr"/>
                      <a:r>
                        <a:rPr lang="en-IN" sz="1900" dirty="0" smtClean="0"/>
                        <a:t>Cubic SVM</a:t>
                      </a:r>
                      <a:endParaRPr lang="en-IN" sz="1900" dirty="0"/>
                    </a:p>
                  </a:txBody>
                  <a:tcPr/>
                </a:tc>
                <a:tc>
                  <a:txBody>
                    <a:bodyPr/>
                    <a:lstStyle/>
                    <a:p>
                      <a:pPr algn="ctr"/>
                      <a:r>
                        <a:rPr lang="en-IN" sz="1900" dirty="0" smtClean="0"/>
                        <a:t>99.3</a:t>
                      </a:r>
                      <a:endParaRPr lang="en-IN" sz="1900" dirty="0"/>
                    </a:p>
                  </a:txBody>
                  <a:tcPr/>
                </a:tc>
                <a:tc>
                  <a:txBody>
                    <a:bodyPr/>
                    <a:lstStyle/>
                    <a:p>
                      <a:pPr algn="ctr"/>
                      <a:r>
                        <a:rPr lang="en-IN" sz="1900" dirty="0" smtClean="0"/>
                        <a:t>98.3</a:t>
                      </a:r>
                      <a:endParaRPr lang="en-IN" sz="1900" dirty="0"/>
                    </a:p>
                  </a:txBody>
                  <a:tcPr/>
                </a:tc>
              </a:tr>
              <a:tr h="370840">
                <a:tc>
                  <a:txBody>
                    <a:bodyPr/>
                    <a:lstStyle/>
                    <a:p>
                      <a:pPr algn="ctr"/>
                      <a:r>
                        <a:rPr lang="en-IN" sz="1900" dirty="0" smtClean="0"/>
                        <a:t>Fine KNN</a:t>
                      </a:r>
                      <a:endParaRPr lang="en-IN" sz="1900" dirty="0"/>
                    </a:p>
                  </a:txBody>
                  <a:tcPr/>
                </a:tc>
                <a:tc>
                  <a:txBody>
                    <a:bodyPr/>
                    <a:lstStyle/>
                    <a:p>
                      <a:pPr algn="ctr"/>
                      <a:r>
                        <a:rPr lang="en-IN" sz="1900" dirty="0" smtClean="0"/>
                        <a:t>99.6</a:t>
                      </a:r>
                      <a:endParaRPr lang="en-IN" sz="1900" dirty="0"/>
                    </a:p>
                  </a:txBody>
                  <a:tcPr/>
                </a:tc>
                <a:tc>
                  <a:txBody>
                    <a:bodyPr/>
                    <a:lstStyle/>
                    <a:p>
                      <a:pPr algn="ctr"/>
                      <a:r>
                        <a:rPr lang="en-IN" sz="1900" dirty="0" smtClean="0"/>
                        <a:t>95.8</a:t>
                      </a:r>
                      <a:endParaRPr lang="en-IN" sz="1900" dirty="0"/>
                    </a:p>
                  </a:txBody>
                  <a:tcPr/>
                </a:tc>
              </a:tr>
              <a:tr h="370840">
                <a:tc>
                  <a:txBody>
                    <a:bodyPr/>
                    <a:lstStyle/>
                    <a:p>
                      <a:pPr algn="ctr"/>
                      <a:r>
                        <a:rPr lang="en-IN" sz="1900" dirty="0" smtClean="0"/>
                        <a:t>Medium KNN</a:t>
                      </a:r>
                      <a:endParaRPr lang="en-IN" sz="1900" dirty="0"/>
                    </a:p>
                  </a:txBody>
                  <a:tcPr/>
                </a:tc>
                <a:tc>
                  <a:txBody>
                    <a:bodyPr/>
                    <a:lstStyle/>
                    <a:p>
                      <a:pPr algn="ctr"/>
                      <a:r>
                        <a:rPr lang="en-IN" sz="1900" dirty="0" smtClean="0"/>
                        <a:t>97.4</a:t>
                      </a:r>
                      <a:endParaRPr lang="en-IN" sz="1900" dirty="0"/>
                    </a:p>
                  </a:txBody>
                  <a:tcPr/>
                </a:tc>
                <a:tc>
                  <a:txBody>
                    <a:bodyPr/>
                    <a:lstStyle/>
                    <a:p>
                      <a:pPr algn="ctr"/>
                      <a:r>
                        <a:rPr lang="en-IN" sz="1900" dirty="0" smtClean="0"/>
                        <a:t>90.8</a:t>
                      </a:r>
                      <a:endParaRPr lang="en-IN" sz="1900"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sz="1900" dirty="0" smtClean="0"/>
                        <a:t>7</a:t>
                      </a:r>
                      <a:endParaRPr lang="en-IN" sz="1900" dirty="0"/>
                    </a:p>
                  </a:txBody>
                  <a:tcPr/>
                </a:tc>
                <a:tc>
                  <a:txBody>
                    <a:bodyPr/>
                    <a:lstStyle/>
                    <a:p>
                      <a:pPr algn="ctr"/>
                      <a:r>
                        <a:rPr lang="en-IN" sz="1900" dirty="0" smtClean="0"/>
                        <a:t>80</a:t>
                      </a:r>
                      <a:endParaRPr lang="en-IN" sz="1900"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97.5</a:t>
                      </a:r>
                      <a:endParaRPr lang="en-IN" sz="1900"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sz="1900" dirty="0" smtClean="0"/>
                        <a:t>99.3</a:t>
                      </a:r>
                      <a:endParaRPr lang="en-IN" sz="1900" dirty="0"/>
                    </a:p>
                  </a:txBody>
                  <a:tcPr/>
                </a:tc>
                <a:tc>
                  <a:txBody>
                    <a:bodyPr/>
                    <a:lstStyle/>
                    <a:p>
                      <a:pPr algn="ctr"/>
                      <a:r>
                        <a:rPr lang="en-IN" sz="1900" dirty="0" smtClean="0"/>
                        <a:t>97.5</a:t>
                      </a:r>
                      <a:endParaRPr lang="en-IN" sz="1900" dirty="0"/>
                    </a:p>
                  </a:txBody>
                  <a:tcPr/>
                </a:tc>
              </a:tr>
              <a:tr h="370840">
                <a:tc>
                  <a:txBody>
                    <a:bodyPr/>
                    <a:lstStyle/>
                    <a:p>
                      <a:pPr algn="ctr"/>
                      <a:r>
                        <a:rPr lang="en-IN" sz="1900" dirty="0" smtClean="0"/>
                        <a:t>Wide NN</a:t>
                      </a:r>
                      <a:endParaRPr lang="en-IN" sz="1900" dirty="0"/>
                    </a:p>
                  </a:txBody>
                  <a:tcPr/>
                </a:tc>
                <a:tc>
                  <a:txBody>
                    <a:bodyPr/>
                    <a:lstStyle/>
                    <a:p>
                      <a:pPr algn="ctr"/>
                      <a:r>
                        <a:rPr lang="en-IN" sz="1900" dirty="0" smtClean="0"/>
                        <a:t>99.3</a:t>
                      </a:r>
                      <a:endParaRPr lang="en-IN" sz="1900" dirty="0"/>
                    </a:p>
                  </a:txBody>
                  <a:tcPr/>
                </a:tc>
                <a:tc>
                  <a:txBody>
                    <a:bodyPr/>
                    <a:lstStyle/>
                    <a:p>
                      <a:pPr algn="ctr"/>
                      <a:r>
                        <a:rPr lang="en-IN" sz="1900" dirty="0" smtClean="0"/>
                        <a:t>98.3</a:t>
                      </a:r>
                      <a:endParaRPr lang="en-IN" sz="1900" dirty="0"/>
                    </a:p>
                  </a:txBody>
                  <a:tcPr/>
                </a:tc>
              </a:tr>
            </a:tbl>
          </a:graphicData>
        </a:graphic>
      </p:graphicFrame>
    </p:spTree>
    <p:extLst>
      <p:ext uri="{BB962C8B-B14F-4D97-AF65-F5344CB8AC3E}">
        <p14:creationId xmlns:p14="http://schemas.microsoft.com/office/powerpoint/2010/main" val="1884664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ANOVA feature selection algorithm and 16 attributes from the chosen dataset with a 67:33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379292553"/>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Medium Tree </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Coarse Tree</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Linear SVM</a:t>
                      </a:r>
                      <a:endParaRPr lang="en-IN" sz="1900" dirty="0"/>
                    </a:p>
                  </a:txBody>
                  <a:tcPr/>
                </a:tc>
                <a:tc>
                  <a:txBody>
                    <a:bodyPr/>
                    <a:lstStyle/>
                    <a:p>
                      <a:pPr algn="ctr"/>
                      <a:r>
                        <a:rPr lang="en-IN" sz="1900" dirty="0" smtClean="0"/>
                        <a:t>99.3</a:t>
                      </a:r>
                      <a:endParaRPr lang="en-IN" sz="1900" dirty="0"/>
                    </a:p>
                  </a:txBody>
                  <a:tcPr/>
                </a:tc>
                <a:tc>
                  <a:txBody>
                    <a:bodyPr/>
                    <a:lstStyle/>
                    <a:p>
                      <a:pPr algn="ctr"/>
                      <a:r>
                        <a:rPr lang="en-IN" sz="1900" dirty="0" smtClean="0"/>
                        <a:t>98.5</a:t>
                      </a:r>
                      <a:endParaRPr lang="en-IN" sz="1900" dirty="0"/>
                    </a:p>
                  </a:txBody>
                  <a:tcPr/>
                </a:tc>
              </a:tr>
              <a:tr h="370840">
                <a:tc>
                  <a:txBody>
                    <a:bodyPr/>
                    <a:lstStyle/>
                    <a:p>
                      <a:pPr algn="ctr"/>
                      <a:r>
                        <a:rPr lang="en-IN" sz="1900" dirty="0" smtClean="0"/>
                        <a:t>Quadratic SVM</a:t>
                      </a:r>
                      <a:endParaRPr lang="en-IN" sz="1900" dirty="0"/>
                    </a:p>
                  </a:txBody>
                  <a:tcPr/>
                </a:tc>
                <a:tc>
                  <a:txBody>
                    <a:bodyPr/>
                    <a:lstStyle/>
                    <a:p>
                      <a:pPr algn="ctr"/>
                      <a:r>
                        <a:rPr lang="en-IN" sz="1900" dirty="0" smtClean="0"/>
                        <a:t>100</a:t>
                      </a:r>
                      <a:endParaRPr lang="en-IN" sz="1900" dirty="0"/>
                    </a:p>
                  </a:txBody>
                  <a:tcPr/>
                </a:tc>
                <a:tc>
                  <a:txBody>
                    <a:bodyPr/>
                    <a:lstStyle/>
                    <a:p>
                      <a:pPr algn="ctr"/>
                      <a:r>
                        <a:rPr lang="en-IN" sz="1900" dirty="0" smtClean="0"/>
                        <a:t>98.5</a:t>
                      </a:r>
                      <a:endParaRPr lang="en-IN" sz="1900" dirty="0"/>
                    </a:p>
                  </a:txBody>
                  <a:tcPr/>
                </a:tc>
              </a:tr>
              <a:tr h="370840">
                <a:tc>
                  <a:txBody>
                    <a:bodyPr/>
                    <a:lstStyle/>
                    <a:p>
                      <a:pPr algn="ctr"/>
                      <a:r>
                        <a:rPr lang="en-IN" sz="1900" dirty="0" smtClean="0"/>
                        <a:t>Cubic SVM</a:t>
                      </a:r>
                      <a:endParaRPr lang="en-IN" sz="1900" dirty="0"/>
                    </a:p>
                  </a:txBody>
                  <a:tcPr/>
                </a:tc>
                <a:tc>
                  <a:txBody>
                    <a:bodyPr/>
                    <a:lstStyle/>
                    <a:p>
                      <a:pPr algn="ctr"/>
                      <a:r>
                        <a:rPr lang="en-IN" sz="1900" dirty="0" smtClean="0"/>
                        <a:t>99.6</a:t>
                      </a:r>
                      <a:endParaRPr lang="en-IN" sz="1900" dirty="0"/>
                    </a:p>
                  </a:txBody>
                  <a:tcPr/>
                </a:tc>
                <a:tc>
                  <a:txBody>
                    <a:bodyPr/>
                    <a:lstStyle/>
                    <a:p>
                      <a:pPr algn="ctr"/>
                      <a:r>
                        <a:rPr lang="en-IN" sz="1900" dirty="0" smtClean="0"/>
                        <a:t>98.5</a:t>
                      </a:r>
                      <a:endParaRPr lang="en-IN" sz="1900" dirty="0"/>
                    </a:p>
                  </a:txBody>
                  <a:tcPr/>
                </a:tc>
              </a:tr>
              <a:tr h="370840">
                <a:tc>
                  <a:txBody>
                    <a:bodyPr/>
                    <a:lstStyle/>
                    <a:p>
                      <a:pPr algn="ctr"/>
                      <a:r>
                        <a:rPr lang="en-IN" sz="1900" dirty="0" smtClean="0"/>
                        <a:t>Fine KNN</a:t>
                      </a:r>
                      <a:endParaRPr lang="en-IN" sz="1900" dirty="0"/>
                    </a:p>
                  </a:txBody>
                  <a:tcPr/>
                </a:tc>
                <a:tc>
                  <a:txBody>
                    <a:bodyPr/>
                    <a:lstStyle/>
                    <a:p>
                      <a:pPr algn="ctr"/>
                      <a:r>
                        <a:rPr lang="en-IN" sz="1900" dirty="0" smtClean="0"/>
                        <a:t>100</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Medium KNN</a:t>
                      </a:r>
                      <a:endParaRPr lang="en-IN" sz="1900" dirty="0"/>
                    </a:p>
                  </a:txBody>
                  <a:tcPr/>
                </a:tc>
                <a:tc>
                  <a:txBody>
                    <a:bodyPr/>
                    <a:lstStyle/>
                    <a:p>
                      <a:pPr algn="ctr"/>
                      <a:r>
                        <a:rPr lang="en-IN" sz="1900" dirty="0" smtClean="0"/>
                        <a:t>97.8</a:t>
                      </a:r>
                      <a:endParaRPr lang="en-IN" sz="1900" dirty="0"/>
                    </a:p>
                  </a:txBody>
                  <a:tcPr/>
                </a:tc>
                <a:tc>
                  <a:txBody>
                    <a:bodyPr/>
                    <a:lstStyle/>
                    <a:p>
                      <a:pPr algn="ctr"/>
                      <a:r>
                        <a:rPr lang="en-IN" sz="1900" dirty="0" smtClean="0"/>
                        <a:t>97</a:t>
                      </a:r>
                      <a:endParaRPr lang="en-IN" sz="1900"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sz="1900" dirty="0" smtClean="0"/>
                        <a:t>82.1</a:t>
                      </a:r>
                      <a:endParaRPr lang="en-IN" sz="1900" dirty="0"/>
                    </a:p>
                  </a:txBody>
                  <a:tcPr/>
                </a:tc>
                <a:tc>
                  <a:txBody>
                    <a:bodyPr/>
                    <a:lstStyle/>
                    <a:p>
                      <a:pPr algn="ctr"/>
                      <a:r>
                        <a:rPr lang="en-IN" sz="1900" dirty="0" smtClean="0"/>
                        <a:t>84.8</a:t>
                      </a:r>
                      <a:endParaRPr lang="en-IN" sz="1900"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sz="1900" dirty="0" smtClean="0"/>
                        <a:t>98.9</a:t>
                      </a:r>
                      <a:endParaRPr lang="en-IN" sz="1900" dirty="0"/>
                    </a:p>
                  </a:txBody>
                  <a:tcPr/>
                </a:tc>
                <a:tc>
                  <a:txBody>
                    <a:bodyPr/>
                    <a:lstStyle/>
                    <a:p>
                      <a:pPr algn="ctr"/>
                      <a:r>
                        <a:rPr lang="en-IN" sz="1900" dirty="0" smtClean="0"/>
                        <a:t>99.2</a:t>
                      </a:r>
                      <a:endParaRPr lang="en-IN" sz="1900"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sz="1900" dirty="0" smtClean="0"/>
                        <a:t>98.5</a:t>
                      </a:r>
                      <a:endParaRPr lang="en-IN" sz="1900" dirty="0"/>
                    </a:p>
                  </a:txBody>
                  <a:tcPr/>
                </a:tc>
                <a:tc>
                  <a:txBody>
                    <a:bodyPr/>
                    <a:lstStyle/>
                    <a:p>
                      <a:pPr algn="ctr"/>
                      <a:r>
                        <a:rPr lang="en-IN" sz="1900" dirty="0" smtClean="0"/>
                        <a:t>100</a:t>
                      </a:r>
                      <a:endParaRPr lang="en-IN" sz="1900" dirty="0"/>
                    </a:p>
                  </a:txBody>
                  <a:tcPr/>
                </a:tc>
              </a:tr>
              <a:tr h="370840">
                <a:tc>
                  <a:txBody>
                    <a:bodyPr/>
                    <a:lstStyle/>
                    <a:p>
                      <a:pPr algn="ctr"/>
                      <a:r>
                        <a:rPr lang="en-IN" sz="1900" dirty="0" smtClean="0"/>
                        <a:t>Wide NN</a:t>
                      </a:r>
                      <a:endParaRPr lang="en-IN" sz="1900" dirty="0"/>
                    </a:p>
                  </a:txBody>
                  <a:tcPr/>
                </a:tc>
                <a:tc>
                  <a:txBody>
                    <a:bodyPr/>
                    <a:lstStyle/>
                    <a:p>
                      <a:pPr algn="ctr"/>
                      <a:r>
                        <a:rPr lang="en-IN" sz="1900" dirty="0" smtClean="0"/>
                        <a:t>99.6</a:t>
                      </a:r>
                      <a:endParaRPr lang="en-IN" sz="1900" dirty="0"/>
                    </a:p>
                  </a:txBody>
                  <a:tcPr/>
                </a:tc>
                <a:tc>
                  <a:txBody>
                    <a:bodyPr/>
                    <a:lstStyle/>
                    <a:p>
                      <a:pPr algn="ctr"/>
                      <a:r>
                        <a:rPr lang="en-IN" sz="1900" dirty="0" smtClean="0"/>
                        <a:t>100</a:t>
                      </a:r>
                      <a:endParaRPr lang="en-IN" sz="1900" dirty="0"/>
                    </a:p>
                  </a:txBody>
                  <a:tcPr/>
                </a:tc>
              </a:tr>
            </a:tbl>
          </a:graphicData>
        </a:graphic>
      </p:graphicFrame>
    </p:spTree>
    <p:extLst>
      <p:ext uri="{BB962C8B-B14F-4D97-AF65-F5344CB8AC3E}">
        <p14:creationId xmlns:p14="http://schemas.microsoft.com/office/powerpoint/2010/main" val="31020395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ANOVA feature selection algorithm and 14 attributes from the chosen dataset with a 67:33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65299382"/>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98.5</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99.6</a:t>
                      </a:r>
                      <a:endParaRPr lang="en-IN" dirty="0"/>
                    </a:p>
                  </a:txBody>
                  <a:tcPr/>
                </a:tc>
                <a:tc>
                  <a:txBody>
                    <a:bodyPr/>
                    <a:lstStyle/>
                    <a:p>
                      <a:pPr algn="ctr"/>
                      <a:r>
                        <a:rPr lang="en-IN" dirty="0" smtClean="0"/>
                        <a:t>98.5</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100</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97</a:t>
                      </a:r>
                      <a:endParaRPr lang="en-IN" dirty="0"/>
                    </a:p>
                  </a:txBody>
                  <a:tcPr/>
                </a:tc>
                <a:tc>
                  <a:txBody>
                    <a:bodyPr/>
                    <a:lstStyle/>
                    <a:p>
                      <a:pPr algn="ctr"/>
                      <a:r>
                        <a:rPr lang="en-IN" dirty="0" smtClean="0"/>
                        <a:t>97</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85.4</a:t>
                      </a:r>
                      <a:endParaRPr lang="en-IN" dirty="0"/>
                    </a:p>
                  </a:txBody>
                  <a:tcPr/>
                </a:tc>
                <a:tc>
                  <a:txBody>
                    <a:bodyPr/>
                    <a:lstStyle/>
                    <a:p>
                      <a:pPr algn="ctr"/>
                      <a:r>
                        <a:rPr lang="en-IN" dirty="0" smtClean="0"/>
                        <a:t>87.1</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100</a:t>
                      </a:r>
                      <a:endParaRPr lang="en-IN" dirty="0"/>
                    </a:p>
                  </a:txBody>
                  <a:tcPr/>
                </a:tc>
              </a:tr>
            </a:tbl>
          </a:graphicData>
        </a:graphic>
      </p:graphicFrame>
    </p:spTree>
    <p:extLst>
      <p:ext uri="{BB962C8B-B14F-4D97-AF65-F5344CB8AC3E}">
        <p14:creationId xmlns:p14="http://schemas.microsoft.com/office/powerpoint/2010/main" val="33301022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Graphical representation of our dataset using MRMR feature selection algorithm for 70:30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524" y="2004291"/>
            <a:ext cx="5990498" cy="4578160"/>
          </a:xfrm>
          <a:prstGeom prst="rect">
            <a:avLst/>
          </a:prstGeom>
        </p:spPr>
      </p:pic>
    </p:spTree>
    <p:extLst>
      <p:ext uri="{BB962C8B-B14F-4D97-AF65-F5344CB8AC3E}">
        <p14:creationId xmlns:p14="http://schemas.microsoft.com/office/powerpoint/2010/main" val="41392741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Tabular representation of our dataset using MRMR feature selection algorithm for 70:30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243905477"/>
              </p:ext>
            </p:extLst>
          </p:nvPr>
        </p:nvGraphicFramePr>
        <p:xfrm>
          <a:off x="1446411" y="1942440"/>
          <a:ext cx="4222869" cy="4754880"/>
        </p:xfrm>
        <a:graphic>
          <a:graphicData uri="http://schemas.openxmlformats.org/drawingml/2006/table">
            <a:tbl>
              <a:tblPr firstRow="1" bandRow="1">
                <a:tableStyleId>{5940675A-B579-460E-94D1-54222C63F5DA}</a:tableStyleId>
              </a:tblPr>
              <a:tblGrid>
                <a:gridCol w="2477194"/>
                <a:gridCol w="1745675"/>
              </a:tblGrid>
              <a:tr h="339446">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39446">
                <a:tc>
                  <a:txBody>
                    <a:bodyPr/>
                    <a:lstStyle/>
                    <a:p>
                      <a:pPr algn="ctr"/>
                      <a:r>
                        <a:rPr lang="en-IN" dirty="0" err="1" smtClean="0"/>
                        <a:t>Hemoglobin</a:t>
                      </a:r>
                      <a:endParaRPr lang="en-IN" dirty="0"/>
                    </a:p>
                  </a:txBody>
                  <a:tcPr/>
                </a:tc>
                <a:tc>
                  <a:txBody>
                    <a:bodyPr/>
                    <a:lstStyle/>
                    <a:p>
                      <a:pPr algn="ctr"/>
                      <a:r>
                        <a:rPr lang="en-IN" dirty="0" smtClean="0"/>
                        <a:t>0.5077</a:t>
                      </a:r>
                      <a:endParaRPr lang="en-IN" dirty="0"/>
                    </a:p>
                  </a:txBody>
                  <a:tcPr/>
                </a:tc>
              </a:tr>
              <a:tr h="339446">
                <a:tc>
                  <a:txBody>
                    <a:bodyPr/>
                    <a:lstStyle/>
                    <a:p>
                      <a:pPr algn="ctr"/>
                      <a:r>
                        <a:rPr lang="en-IN" dirty="0" smtClean="0"/>
                        <a:t>White Blood Cells</a:t>
                      </a:r>
                      <a:endParaRPr lang="en-IN" dirty="0"/>
                    </a:p>
                  </a:txBody>
                  <a:tcPr/>
                </a:tc>
                <a:tc>
                  <a:txBody>
                    <a:bodyPr/>
                    <a:lstStyle/>
                    <a:p>
                      <a:pPr algn="ctr"/>
                      <a:r>
                        <a:rPr lang="en-IN" dirty="0" smtClean="0"/>
                        <a:t>0.0109</a:t>
                      </a:r>
                      <a:endParaRPr lang="en-IN" dirty="0"/>
                    </a:p>
                  </a:txBody>
                  <a:tcPr/>
                </a:tc>
              </a:tr>
              <a:tr h="339446">
                <a:tc>
                  <a:txBody>
                    <a:bodyPr/>
                    <a:lstStyle/>
                    <a:p>
                      <a:pPr algn="ctr"/>
                      <a:r>
                        <a:rPr lang="en-IN" dirty="0" smtClean="0"/>
                        <a:t>Red</a:t>
                      </a:r>
                      <a:r>
                        <a:rPr lang="en-IN" baseline="0" dirty="0" smtClean="0"/>
                        <a:t> Blood Cells</a:t>
                      </a:r>
                      <a:endParaRPr lang="en-IN" dirty="0"/>
                    </a:p>
                  </a:txBody>
                  <a:tcPr/>
                </a:tc>
                <a:tc>
                  <a:txBody>
                    <a:bodyPr/>
                    <a:lstStyle/>
                    <a:p>
                      <a:pPr algn="ctr"/>
                      <a:r>
                        <a:rPr lang="en-IN" dirty="0" smtClean="0"/>
                        <a:t>0.0092</a:t>
                      </a:r>
                      <a:endParaRPr lang="en-IN" dirty="0"/>
                    </a:p>
                  </a:txBody>
                  <a:tcPr/>
                </a:tc>
              </a:tr>
              <a:tr h="339446">
                <a:tc>
                  <a:txBody>
                    <a:bodyPr/>
                    <a:lstStyle/>
                    <a:p>
                      <a:pPr algn="ctr"/>
                      <a:r>
                        <a:rPr lang="en-IN" dirty="0" smtClean="0"/>
                        <a:t>Sugar</a:t>
                      </a:r>
                      <a:endParaRPr lang="en-IN" dirty="0"/>
                    </a:p>
                  </a:txBody>
                  <a:tcPr/>
                </a:tc>
                <a:tc>
                  <a:txBody>
                    <a:bodyPr/>
                    <a:lstStyle/>
                    <a:p>
                      <a:pPr algn="ctr"/>
                      <a:r>
                        <a:rPr lang="en-IN" dirty="0" smtClean="0"/>
                        <a:t>0.0092</a:t>
                      </a:r>
                      <a:endParaRPr lang="en-IN" dirty="0"/>
                    </a:p>
                  </a:txBody>
                  <a:tcPr/>
                </a:tc>
              </a:tr>
              <a:tr h="339446">
                <a:tc>
                  <a:txBody>
                    <a:bodyPr/>
                    <a:lstStyle/>
                    <a:p>
                      <a:pPr algn="ctr"/>
                      <a:r>
                        <a:rPr lang="en-IN" dirty="0" smtClean="0"/>
                        <a:t>Specific</a:t>
                      </a:r>
                      <a:r>
                        <a:rPr lang="en-IN" baseline="0" dirty="0" smtClean="0"/>
                        <a:t> Gravity</a:t>
                      </a:r>
                      <a:endParaRPr lang="en-IN" dirty="0"/>
                    </a:p>
                  </a:txBody>
                  <a:tcPr/>
                </a:tc>
                <a:tc>
                  <a:txBody>
                    <a:bodyPr/>
                    <a:lstStyle/>
                    <a:p>
                      <a:pPr algn="ctr"/>
                      <a:r>
                        <a:rPr lang="en-IN" dirty="0" smtClean="0"/>
                        <a:t>0.0081</a:t>
                      </a:r>
                      <a:endParaRPr lang="en-IN" dirty="0"/>
                    </a:p>
                  </a:txBody>
                  <a:tcPr/>
                </a:tc>
              </a:tr>
              <a:tr h="339446">
                <a:tc>
                  <a:txBody>
                    <a:bodyPr/>
                    <a:lstStyle/>
                    <a:p>
                      <a:pPr algn="ctr"/>
                      <a:r>
                        <a:rPr lang="en-IN" dirty="0" smtClean="0"/>
                        <a:t>Serum Creatinine</a:t>
                      </a:r>
                      <a:endParaRPr lang="en-IN" dirty="0"/>
                    </a:p>
                  </a:txBody>
                  <a:tcPr/>
                </a:tc>
                <a:tc>
                  <a:txBody>
                    <a:bodyPr/>
                    <a:lstStyle/>
                    <a:p>
                      <a:pPr algn="ctr"/>
                      <a:r>
                        <a:rPr lang="en-IN" dirty="0" smtClean="0"/>
                        <a:t>0.0072</a:t>
                      </a:r>
                      <a:endParaRPr lang="en-IN" dirty="0"/>
                    </a:p>
                  </a:txBody>
                  <a:tcPr/>
                </a:tc>
              </a:tr>
              <a:tr h="339446">
                <a:tc>
                  <a:txBody>
                    <a:bodyPr/>
                    <a:lstStyle/>
                    <a:p>
                      <a:pPr algn="ctr"/>
                      <a:r>
                        <a:rPr lang="en-IN" dirty="0" smtClean="0"/>
                        <a:t>Pedal </a:t>
                      </a:r>
                      <a:r>
                        <a:rPr lang="en-IN" dirty="0" err="1" smtClean="0"/>
                        <a:t>Edema</a:t>
                      </a:r>
                      <a:endParaRPr lang="en-IN" dirty="0"/>
                    </a:p>
                  </a:txBody>
                  <a:tcPr/>
                </a:tc>
                <a:tc>
                  <a:txBody>
                    <a:bodyPr/>
                    <a:lstStyle/>
                    <a:p>
                      <a:pPr algn="ctr"/>
                      <a:r>
                        <a:rPr lang="en-IN" dirty="0" smtClean="0"/>
                        <a:t>0.0069</a:t>
                      </a:r>
                      <a:endParaRPr lang="en-IN" dirty="0"/>
                    </a:p>
                  </a:txBody>
                  <a:tcPr/>
                </a:tc>
              </a:tr>
              <a:tr h="339446">
                <a:tc>
                  <a:txBody>
                    <a:bodyPr/>
                    <a:lstStyle/>
                    <a:p>
                      <a:pPr algn="ctr"/>
                      <a:r>
                        <a:rPr lang="en-IN" dirty="0" smtClean="0"/>
                        <a:t>Albumin</a:t>
                      </a:r>
                      <a:endParaRPr lang="en-IN" dirty="0"/>
                    </a:p>
                  </a:txBody>
                  <a:tcPr/>
                </a:tc>
                <a:tc>
                  <a:txBody>
                    <a:bodyPr/>
                    <a:lstStyle/>
                    <a:p>
                      <a:pPr algn="ctr"/>
                      <a:r>
                        <a:rPr lang="en-IN" dirty="0" smtClean="0"/>
                        <a:t>0.0063</a:t>
                      </a:r>
                      <a:endParaRPr lang="en-IN" dirty="0"/>
                    </a:p>
                  </a:txBody>
                  <a:tcPr/>
                </a:tc>
              </a:tr>
              <a:tr h="339446">
                <a:tc>
                  <a:txBody>
                    <a:bodyPr/>
                    <a:lstStyle/>
                    <a:p>
                      <a:pPr algn="ctr"/>
                      <a:r>
                        <a:rPr lang="en-IN" dirty="0" smtClean="0"/>
                        <a:t>Appetite</a:t>
                      </a:r>
                      <a:endParaRPr lang="en-IN" dirty="0"/>
                    </a:p>
                  </a:txBody>
                  <a:tcPr/>
                </a:tc>
                <a:tc>
                  <a:txBody>
                    <a:bodyPr/>
                    <a:lstStyle/>
                    <a:p>
                      <a:pPr algn="ctr"/>
                      <a:r>
                        <a:rPr lang="en-IN" dirty="0" smtClean="0"/>
                        <a:t>0.0061</a:t>
                      </a:r>
                      <a:endParaRPr lang="en-IN" dirty="0"/>
                    </a:p>
                  </a:txBody>
                  <a:tcPr/>
                </a:tc>
              </a:tr>
              <a:tr h="339446">
                <a:tc>
                  <a:txBody>
                    <a:bodyPr/>
                    <a:lstStyle/>
                    <a:p>
                      <a:pPr algn="ctr"/>
                      <a:r>
                        <a:rPr lang="en-IN" dirty="0" smtClean="0"/>
                        <a:t>Sodium</a:t>
                      </a:r>
                      <a:endParaRPr lang="en-IN" dirty="0"/>
                    </a:p>
                  </a:txBody>
                  <a:tcPr/>
                </a:tc>
                <a:tc>
                  <a:txBody>
                    <a:bodyPr/>
                    <a:lstStyle/>
                    <a:p>
                      <a:pPr algn="ctr"/>
                      <a:r>
                        <a:rPr lang="en-IN" dirty="0" smtClean="0"/>
                        <a:t>0.0056</a:t>
                      </a:r>
                      <a:endParaRPr lang="en-IN" dirty="0"/>
                    </a:p>
                  </a:txBody>
                  <a:tcPr/>
                </a:tc>
              </a:tr>
              <a:tr h="339446">
                <a:tc>
                  <a:txBody>
                    <a:bodyPr/>
                    <a:lstStyle/>
                    <a:p>
                      <a:pPr algn="ctr"/>
                      <a:r>
                        <a:rPr lang="en-IN" dirty="0" smtClean="0"/>
                        <a:t>Hypertension</a:t>
                      </a:r>
                      <a:endParaRPr lang="en-IN" dirty="0"/>
                    </a:p>
                  </a:txBody>
                  <a:tcPr/>
                </a:tc>
                <a:tc>
                  <a:txBody>
                    <a:bodyPr/>
                    <a:lstStyle/>
                    <a:p>
                      <a:pPr algn="ctr"/>
                      <a:r>
                        <a:rPr lang="en-IN" dirty="0" smtClean="0"/>
                        <a:t>0.0054</a:t>
                      </a:r>
                      <a:endParaRPr lang="en-IN" dirty="0"/>
                    </a:p>
                  </a:txBody>
                  <a:tcPr/>
                </a:tc>
              </a:tr>
              <a:tr h="339446">
                <a:tc>
                  <a:txBody>
                    <a:bodyPr/>
                    <a:lstStyle/>
                    <a:p>
                      <a:pPr algn="ctr"/>
                      <a:r>
                        <a:rPr lang="en-IN" dirty="0" smtClean="0"/>
                        <a:t>Pus Cells</a:t>
                      </a:r>
                      <a:endParaRPr lang="en-IN" dirty="0"/>
                    </a:p>
                  </a:txBody>
                  <a:tcPr/>
                </a:tc>
                <a:tc>
                  <a:txBody>
                    <a:bodyPr/>
                    <a:lstStyle/>
                    <a:p>
                      <a:pPr algn="ctr"/>
                      <a:r>
                        <a:rPr lang="en-IN" dirty="0" smtClean="0"/>
                        <a:t>0.0053</a:t>
                      </a:r>
                    </a:p>
                  </a:txBody>
                  <a:tcPr/>
                </a:tc>
              </a:tr>
            </a:tbl>
          </a:graphicData>
        </a:graphic>
      </p:graphicFrame>
      <p:graphicFrame>
        <p:nvGraphicFramePr>
          <p:cNvPr id="7" name="Table 6"/>
          <p:cNvGraphicFramePr>
            <a:graphicFrameLocks noGrp="1"/>
          </p:cNvGraphicFramePr>
          <p:nvPr/>
        </p:nvGraphicFramePr>
        <p:xfrm>
          <a:off x="388000" y="1945172"/>
          <a:ext cx="1058415" cy="4759196"/>
        </p:xfrm>
        <a:graphic>
          <a:graphicData uri="http://schemas.openxmlformats.org/drawingml/2006/table">
            <a:tbl>
              <a:tblPr firstRow="1" bandRow="1">
                <a:tableStyleId>{5940675A-B579-460E-94D1-54222C63F5DA}</a:tableStyleId>
              </a:tblPr>
              <a:tblGrid>
                <a:gridCol w="1058415"/>
              </a:tblGrid>
              <a:tr h="366092">
                <a:tc>
                  <a:txBody>
                    <a:bodyPr/>
                    <a:lstStyle/>
                    <a:p>
                      <a:pPr algn="ctr"/>
                      <a:r>
                        <a:rPr lang="en-IN" b="1" dirty="0" smtClean="0"/>
                        <a:t>S.no</a:t>
                      </a:r>
                      <a:endParaRPr lang="en-IN" b="1" dirty="0"/>
                    </a:p>
                  </a:txBody>
                  <a:tcPr/>
                </a:tc>
              </a:tr>
              <a:tr h="366092">
                <a:tc>
                  <a:txBody>
                    <a:bodyPr/>
                    <a:lstStyle/>
                    <a:p>
                      <a:pPr algn="ctr"/>
                      <a:r>
                        <a:rPr lang="en-IN" dirty="0" smtClean="0"/>
                        <a:t>1</a:t>
                      </a:r>
                      <a:endParaRPr lang="en-IN" dirty="0"/>
                    </a:p>
                  </a:txBody>
                  <a:tcPr/>
                </a:tc>
              </a:tr>
              <a:tr h="366092">
                <a:tc>
                  <a:txBody>
                    <a:bodyPr/>
                    <a:lstStyle/>
                    <a:p>
                      <a:pPr algn="ctr"/>
                      <a:r>
                        <a:rPr lang="en-IN" dirty="0" smtClean="0"/>
                        <a:t>2</a:t>
                      </a:r>
                      <a:endParaRPr lang="en-IN" dirty="0"/>
                    </a:p>
                  </a:txBody>
                  <a:tcPr/>
                </a:tc>
              </a:tr>
              <a:tr h="366092">
                <a:tc>
                  <a:txBody>
                    <a:bodyPr/>
                    <a:lstStyle/>
                    <a:p>
                      <a:pPr algn="ctr"/>
                      <a:r>
                        <a:rPr lang="en-IN" dirty="0" smtClean="0"/>
                        <a:t>3</a:t>
                      </a:r>
                      <a:endParaRPr lang="en-IN" dirty="0"/>
                    </a:p>
                  </a:txBody>
                  <a:tcPr/>
                </a:tc>
              </a:tr>
              <a:tr h="366092">
                <a:tc>
                  <a:txBody>
                    <a:bodyPr/>
                    <a:lstStyle/>
                    <a:p>
                      <a:pPr algn="ctr"/>
                      <a:r>
                        <a:rPr lang="en-IN" dirty="0" smtClean="0"/>
                        <a:t>4</a:t>
                      </a:r>
                      <a:endParaRPr lang="en-IN" dirty="0"/>
                    </a:p>
                  </a:txBody>
                  <a:tcPr/>
                </a:tc>
              </a:tr>
              <a:tr h="366092">
                <a:tc>
                  <a:txBody>
                    <a:bodyPr/>
                    <a:lstStyle/>
                    <a:p>
                      <a:pPr algn="ctr"/>
                      <a:r>
                        <a:rPr lang="en-IN" dirty="0" smtClean="0"/>
                        <a:t>5</a:t>
                      </a:r>
                      <a:endParaRPr lang="en-IN" dirty="0"/>
                    </a:p>
                  </a:txBody>
                  <a:tcPr/>
                </a:tc>
              </a:tr>
              <a:tr h="366092">
                <a:tc>
                  <a:txBody>
                    <a:bodyPr/>
                    <a:lstStyle/>
                    <a:p>
                      <a:pPr algn="ctr"/>
                      <a:r>
                        <a:rPr lang="en-IN" dirty="0" smtClean="0"/>
                        <a:t>6</a:t>
                      </a:r>
                      <a:endParaRPr lang="en-IN" dirty="0"/>
                    </a:p>
                  </a:txBody>
                  <a:tcPr/>
                </a:tc>
              </a:tr>
              <a:tr h="366092">
                <a:tc>
                  <a:txBody>
                    <a:bodyPr/>
                    <a:lstStyle/>
                    <a:p>
                      <a:pPr algn="ctr"/>
                      <a:r>
                        <a:rPr lang="en-IN" dirty="0" smtClean="0"/>
                        <a:t>7</a:t>
                      </a:r>
                      <a:endParaRPr lang="en-IN" dirty="0"/>
                    </a:p>
                  </a:txBody>
                  <a:tcPr/>
                </a:tc>
              </a:tr>
              <a:tr h="366092">
                <a:tc>
                  <a:txBody>
                    <a:bodyPr/>
                    <a:lstStyle/>
                    <a:p>
                      <a:pPr algn="ctr"/>
                      <a:r>
                        <a:rPr lang="en-IN" dirty="0" smtClean="0"/>
                        <a:t>8</a:t>
                      </a:r>
                      <a:endParaRPr lang="en-IN" dirty="0"/>
                    </a:p>
                  </a:txBody>
                  <a:tcPr/>
                </a:tc>
              </a:tr>
              <a:tr h="366092">
                <a:tc>
                  <a:txBody>
                    <a:bodyPr/>
                    <a:lstStyle/>
                    <a:p>
                      <a:pPr algn="ctr"/>
                      <a:r>
                        <a:rPr lang="en-IN" dirty="0" smtClean="0"/>
                        <a:t>9</a:t>
                      </a:r>
                      <a:endParaRPr lang="en-IN" dirty="0"/>
                    </a:p>
                  </a:txBody>
                  <a:tcPr/>
                </a:tc>
              </a:tr>
              <a:tr h="366092">
                <a:tc>
                  <a:txBody>
                    <a:bodyPr/>
                    <a:lstStyle/>
                    <a:p>
                      <a:pPr algn="ctr"/>
                      <a:r>
                        <a:rPr lang="en-IN" dirty="0" smtClean="0"/>
                        <a:t>10</a:t>
                      </a:r>
                      <a:endParaRPr lang="en-IN" dirty="0"/>
                    </a:p>
                  </a:txBody>
                  <a:tcPr/>
                </a:tc>
              </a:tr>
              <a:tr h="366092">
                <a:tc>
                  <a:txBody>
                    <a:bodyPr/>
                    <a:lstStyle/>
                    <a:p>
                      <a:pPr algn="ctr"/>
                      <a:r>
                        <a:rPr lang="en-IN" dirty="0" smtClean="0"/>
                        <a:t>11</a:t>
                      </a:r>
                      <a:endParaRPr lang="en-IN" dirty="0"/>
                    </a:p>
                  </a:txBody>
                  <a:tcPr/>
                </a:tc>
              </a:tr>
              <a:tr h="366092">
                <a:tc>
                  <a:txBody>
                    <a:bodyPr/>
                    <a:lstStyle/>
                    <a:p>
                      <a:pPr algn="ctr"/>
                      <a:r>
                        <a:rPr lang="en-IN" dirty="0" smtClean="0"/>
                        <a:t>12</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83901227"/>
              </p:ext>
            </p:extLst>
          </p:nvPr>
        </p:nvGraphicFramePr>
        <p:xfrm>
          <a:off x="6870007" y="1895304"/>
          <a:ext cx="5067069" cy="4809064"/>
        </p:xfrm>
        <a:graphic>
          <a:graphicData uri="http://schemas.openxmlformats.org/drawingml/2006/table">
            <a:tbl>
              <a:tblPr firstRow="1" bandRow="1">
                <a:tableStyleId>{5940675A-B579-460E-94D1-54222C63F5DA}</a:tableStyleId>
              </a:tblPr>
              <a:tblGrid>
                <a:gridCol w="943956"/>
                <a:gridCol w="2527069"/>
                <a:gridCol w="1596044"/>
              </a:tblGrid>
              <a:tr h="369928">
                <a:tc>
                  <a:txBody>
                    <a:bodyPr/>
                    <a:lstStyle/>
                    <a:p>
                      <a:pPr algn="ctr"/>
                      <a:r>
                        <a:rPr lang="en-IN" b="1" dirty="0" smtClean="0"/>
                        <a:t>S.no</a:t>
                      </a:r>
                      <a:endParaRPr lang="en-IN" b="1" dirty="0"/>
                    </a:p>
                  </a:txBody>
                  <a:tcPr/>
                </a:tc>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69928">
                <a:tc>
                  <a:txBody>
                    <a:bodyPr/>
                    <a:lstStyle/>
                    <a:p>
                      <a:pPr algn="ctr"/>
                      <a:r>
                        <a:rPr lang="en-IN" dirty="0" smtClean="0"/>
                        <a:t>13</a:t>
                      </a:r>
                      <a:endParaRPr lang="en-IN" dirty="0"/>
                    </a:p>
                  </a:txBody>
                  <a:tcPr/>
                </a:tc>
                <a:tc>
                  <a:txBody>
                    <a:bodyPr/>
                    <a:lstStyle/>
                    <a:p>
                      <a:pPr algn="ctr"/>
                      <a:r>
                        <a:rPr lang="en-IN" dirty="0" err="1" smtClean="0"/>
                        <a:t>Anemia</a:t>
                      </a:r>
                      <a:endParaRPr lang="en-IN" dirty="0"/>
                    </a:p>
                  </a:txBody>
                  <a:tcPr/>
                </a:tc>
                <a:tc>
                  <a:txBody>
                    <a:bodyPr/>
                    <a:lstStyle/>
                    <a:p>
                      <a:pPr algn="ctr"/>
                      <a:r>
                        <a:rPr lang="en-IN" dirty="0" smtClean="0"/>
                        <a:t>0.0053</a:t>
                      </a:r>
                      <a:endParaRPr lang="en-IN" dirty="0"/>
                    </a:p>
                  </a:txBody>
                  <a:tcPr/>
                </a:tc>
              </a:tr>
              <a:tr h="369928">
                <a:tc>
                  <a:txBody>
                    <a:bodyPr/>
                    <a:lstStyle/>
                    <a:p>
                      <a:pPr algn="ctr"/>
                      <a:r>
                        <a:rPr lang="en-IN" dirty="0" smtClean="0"/>
                        <a:t>14</a:t>
                      </a:r>
                      <a:endParaRPr lang="en-IN" dirty="0"/>
                    </a:p>
                  </a:txBody>
                  <a:tcPr/>
                </a:tc>
                <a:tc>
                  <a:txBody>
                    <a:bodyPr/>
                    <a:lstStyle/>
                    <a:p>
                      <a:pPr algn="ctr"/>
                      <a:r>
                        <a:rPr lang="en-IN" dirty="0" smtClean="0"/>
                        <a:t>Diabetes Mellitus</a:t>
                      </a:r>
                      <a:endParaRPr lang="en-IN" dirty="0"/>
                    </a:p>
                  </a:txBody>
                  <a:tcPr/>
                </a:tc>
                <a:tc>
                  <a:txBody>
                    <a:bodyPr/>
                    <a:lstStyle/>
                    <a:p>
                      <a:pPr algn="ctr"/>
                      <a:r>
                        <a:rPr lang="en-IN" dirty="0" smtClean="0"/>
                        <a:t>0.0052</a:t>
                      </a:r>
                      <a:endParaRPr lang="en-IN" dirty="0"/>
                    </a:p>
                  </a:txBody>
                  <a:tcPr/>
                </a:tc>
              </a:tr>
              <a:tr h="369928">
                <a:tc>
                  <a:txBody>
                    <a:bodyPr/>
                    <a:lstStyle/>
                    <a:p>
                      <a:pPr algn="ctr"/>
                      <a:r>
                        <a:rPr lang="en-IN" dirty="0" smtClean="0"/>
                        <a:t>15</a:t>
                      </a:r>
                      <a:endParaRPr lang="en-IN" dirty="0"/>
                    </a:p>
                  </a:txBody>
                  <a:tcPr/>
                </a:tc>
                <a:tc>
                  <a:txBody>
                    <a:bodyPr/>
                    <a:lstStyle/>
                    <a:p>
                      <a:pPr algn="ctr"/>
                      <a:r>
                        <a:rPr lang="en-IN" dirty="0" smtClean="0"/>
                        <a:t>Bacteria</a:t>
                      </a:r>
                      <a:endParaRPr lang="en-IN" dirty="0"/>
                    </a:p>
                  </a:txBody>
                  <a:tcPr/>
                </a:tc>
                <a:tc>
                  <a:txBody>
                    <a:bodyPr/>
                    <a:lstStyle/>
                    <a:p>
                      <a:pPr algn="ctr"/>
                      <a:r>
                        <a:rPr lang="en-IN" dirty="0" smtClean="0"/>
                        <a:t>0.0052</a:t>
                      </a:r>
                      <a:endParaRPr lang="en-IN" dirty="0"/>
                    </a:p>
                  </a:txBody>
                  <a:tcPr/>
                </a:tc>
              </a:tr>
              <a:tr h="369928">
                <a:tc>
                  <a:txBody>
                    <a:bodyPr/>
                    <a:lstStyle/>
                    <a:p>
                      <a:pPr algn="ctr"/>
                      <a:r>
                        <a:rPr lang="en-IN" dirty="0" smtClean="0"/>
                        <a:t>16</a:t>
                      </a:r>
                      <a:endParaRPr lang="en-IN" dirty="0"/>
                    </a:p>
                  </a:txBody>
                  <a:tcPr/>
                </a:tc>
                <a:tc>
                  <a:txBody>
                    <a:bodyPr/>
                    <a:lstStyle/>
                    <a:p>
                      <a:pPr algn="ctr"/>
                      <a:r>
                        <a:rPr lang="en-IN" dirty="0" smtClean="0"/>
                        <a:t>Blood Glucose</a:t>
                      </a:r>
                      <a:r>
                        <a:rPr lang="en-IN" baseline="0" dirty="0" smtClean="0"/>
                        <a:t> Random</a:t>
                      </a:r>
                      <a:endParaRPr lang="en-IN" dirty="0"/>
                    </a:p>
                  </a:txBody>
                  <a:tcPr/>
                </a:tc>
                <a:tc>
                  <a:txBody>
                    <a:bodyPr/>
                    <a:lstStyle/>
                    <a:p>
                      <a:pPr algn="ctr"/>
                      <a:r>
                        <a:rPr lang="en-IN" dirty="0" smtClean="0"/>
                        <a:t>0.0047</a:t>
                      </a:r>
                      <a:endParaRPr lang="en-IN" dirty="0"/>
                    </a:p>
                  </a:txBody>
                  <a:tcPr/>
                </a:tc>
              </a:tr>
              <a:tr h="369928">
                <a:tc>
                  <a:txBody>
                    <a:bodyPr/>
                    <a:lstStyle/>
                    <a:p>
                      <a:pPr algn="ctr"/>
                      <a:r>
                        <a:rPr lang="en-IN" dirty="0" smtClean="0"/>
                        <a:t>17</a:t>
                      </a:r>
                      <a:endParaRPr lang="en-IN" dirty="0"/>
                    </a:p>
                  </a:txBody>
                  <a:tcPr/>
                </a:tc>
                <a:tc>
                  <a:txBody>
                    <a:bodyPr/>
                    <a:lstStyle/>
                    <a:p>
                      <a:pPr algn="ctr"/>
                      <a:r>
                        <a:rPr lang="en-IN" dirty="0" smtClean="0"/>
                        <a:t>Coronary Artery Disease</a:t>
                      </a:r>
                      <a:endParaRPr lang="en-IN" dirty="0"/>
                    </a:p>
                  </a:txBody>
                  <a:tcPr/>
                </a:tc>
                <a:tc>
                  <a:txBody>
                    <a:bodyPr/>
                    <a:lstStyle/>
                    <a:p>
                      <a:pPr algn="ctr"/>
                      <a:r>
                        <a:rPr lang="en-IN" dirty="0" smtClean="0"/>
                        <a:t>0.0045</a:t>
                      </a:r>
                      <a:endParaRPr lang="en-IN" dirty="0"/>
                    </a:p>
                  </a:txBody>
                  <a:tcPr/>
                </a:tc>
              </a:tr>
              <a:tr h="369928">
                <a:tc>
                  <a:txBody>
                    <a:bodyPr/>
                    <a:lstStyle/>
                    <a:p>
                      <a:pPr algn="ctr"/>
                      <a:r>
                        <a:rPr lang="en-IN" dirty="0" smtClean="0"/>
                        <a:t>18</a:t>
                      </a:r>
                      <a:endParaRPr lang="en-IN" dirty="0"/>
                    </a:p>
                  </a:txBody>
                  <a:tcPr/>
                </a:tc>
                <a:tc>
                  <a:txBody>
                    <a:bodyPr/>
                    <a:lstStyle/>
                    <a:p>
                      <a:pPr algn="ctr"/>
                      <a:r>
                        <a:rPr lang="en-IN" dirty="0" smtClean="0"/>
                        <a:t>Pus Cell Count</a:t>
                      </a:r>
                      <a:endParaRPr lang="en-IN" dirty="0"/>
                    </a:p>
                  </a:txBody>
                  <a:tcPr/>
                </a:tc>
                <a:tc>
                  <a:txBody>
                    <a:bodyPr/>
                    <a:lstStyle/>
                    <a:p>
                      <a:pPr algn="ctr"/>
                      <a:r>
                        <a:rPr lang="en-IN" dirty="0" smtClean="0"/>
                        <a:t>0.0042</a:t>
                      </a:r>
                      <a:endParaRPr lang="en-IN" dirty="0"/>
                    </a:p>
                  </a:txBody>
                  <a:tcPr/>
                </a:tc>
              </a:tr>
              <a:tr h="369928">
                <a:tc>
                  <a:txBody>
                    <a:bodyPr/>
                    <a:lstStyle/>
                    <a:p>
                      <a:pPr algn="ctr"/>
                      <a:r>
                        <a:rPr lang="en-IN" dirty="0" smtClean="0"/>
                        <a:t>19</a:t>
                      </a:r>
                      <a:endParaRPr lang="en-IN" dirty="0"/>
                    </a:p>
                  </a:txBody>
                  <a:tcPr/>
                </a:tc>
                <a:tc>
                  <a:txBody>
                    <a:bodyPr/>
                    <a:lstStyle/>
                    <a:p>
                      <a:pPr algn="ctr"/>
                      <a:r>
                        <a:rPr lang="en-IN" dirty="0" smtClean="0"/>
                        <a:t>Blood Pressure</a:t>
                      </a:r>
                      <a:endParaRPr lang="en-IN" dirty="0"/>
                    </a:p>
                  </a:txBody>
                  <a:tcPr/>
                </a:tc>
                <a:tc>
                  <a:txBody>
                    <a:bodyPr/>
                    <a:lstStyle/>
                    <a:p>
                      <a:pPr algn="ctr"/>
                      <a:r>
                        <a:rPr lang="en-IN" dirty="0" smtClean="0"/>
                        <a:t>0.0040</a:t>
                      </a:r>
                    </a:p>
                  </a:txBody>
                  <a:tcPr/>
                </a:tc>
              </a:tr>
              <a:tr h="369928">
                <a:tc>
                  <a:txBody>
                    <a:bodyPr/>
                    <a:lstStyle/>
                    <a:p>
                      <a:pPr algn="ctr"/>
                      <a:r>
                        <a:rPr lang="en-IN" dirty="0" smtClean="0"/>
                        <a:t>20</a:t>
                      </a:r>
                      <a:endParaRPr lang="en-IN" dirty="0"/>
                    </a:p>
                  </a:txBody>
                  <a:tcPr/>
                </a:tc>
                <a:tc>
                  <a:txBody>
                    <a:bodyPr/>
                    <a:lstStyle/>
                    <a:p>
                      <a:pPr algn="ctr"/>
                      <a:r>
                        <a:rPr lang="en-IN" dirty="0" smtClean="0"/>
                        <a:t>Blood Urea</a:t>
                      </a:r>
                      <a:endParaRPr lang="en-IN" dirty="0"/>
                    </a:p>
                  </a:txBody>
                  <a:tcPr/>
                </a:tc>
                <a:tc>
                  <a:txBody>
                    <a:bodyPr/>
                    <a:lstStyle/>
                    <a:p>
                      <a:pPr algn="ctr"/>
                      <a:r>
                        <a:rPr lang="en-IN" dirty="0" smtClean="0"/>
                        <a:t>0.0040</a:t>
                      </a:r>
                      <a:endParaRPr lang="en-IN" dirty="0"/>
                    </a:p>
                  </a:txBody>
                  <a:tcPr/>
                </a:tc>
              </a:tr>
              <a:tr h="369928">
                <a:tc>
                  <a:txBody>
                    <a:bodyPr/>
                    <a:lstStyle/>
                    <a:p>
                      <a:pPr algn="ctr"/>
                      <a:r>
                        <a:rPr lang="en-IN" dirty="0" smtClean="0"/>
                        <a:t>21</a:t>
                      </a:r>
                      <a:endParaRPr lang="en-IN" dirty="0"/>
                    </a:p>
                  </a:txBody>
                  <a:tcPr/>
                </a:tc>
                <a:tc>
                  <a:txBody>
                    <a:bodyPr/>
                    <a:lstStyle/>
                    <a:p>
                      <a:pPr algn="ctr"/>
                      <a:r>
                        <a:rPr lang="en-IN" dirty="0" smtClean="0"/>
                        <a:t>Packed</a:t>
                      </a:r>
                      <a:r>
                        <a:rPr lang="en-IN" baseline="0" dirty="0" smtClean="0"/>
                        <a:t> Cell Volume</a:t>
                      </a:r>
                      <a:endParaRPr lang="en-IN" dirty="0"/>
                    </a:p>
                  </a:txBody>
                  <a:tcPr/>
                </a:tc>
                <a:tc>
                  <a:txBody>
                    <a:bodyPr/>
                    <a:lstStyle/>
                    <a:p>
                      <a:pPr algn="ctr"/>
                      <a:r>
                        <a:rPr lang="en-IN" dirty="0" smtClean="0"/>
                        <a:t>0.0038</a:t>
                      </a:r>
                      <a:endParaRPr lang="en-IN" dirty="0"/>
                    </a:p>
                  </a:txBody>
                  <a:tcPr/>
                </a:tc>
              </a:tr>
              <a:tr h="369928">
                <a:tc>
                  <a:txBody>
                    <a:bodyPr/>
                    <a:lstStyle/>
                    <a:p>
                      <a:pPr algn="ctr"/>
                      <a:r>
                        <a:rPr lang="en-IN" dirty="0" smtClean="0"/>
                        <a:t>22</a:t>
                      </a:r>
                      <a:endParaRPr lang="en-IN" dirty="0"/>
                    </a:p>
                  </a:txBody>
                  <a:tcPr/>
                </a:tc>
                <a:tc>
                  <a:txBody>
                    <a:bodyPr/>
                    <a:lstStyle/>
                    <a:p>
                      <a:pPr algn="ctr"/>
                      <a:r>
                        <a:rPr lang="en-IN" dirty="0" smtClean="0"/>
                        <a:t>Red</a:t>
                      </a:r>
                      <a:r>
                        <a:rPr lang="en-IN" baseline="0" dirty="0" smtClean="0"/>
                        <a:t> Blood Cells Count</a:t>
                      </a:r>
                      <a:endParaRPr lang="en-IN" dirty="0"/>
                    </a:p>
                  </a:txBody>
                  <a:tcPr/>
                </a:tc>
                <a:tc>
                  <a:txBody>
                    <a:bodyPr/>
                    <a:lstStyle/>
                    <a:p>
                      <a:pPr algn="ctr"/>
                      <a:r>
                        <a:rPr lang="en-IN" dirty="0" smtClean="0"/>
                        <a:t>0.0027</a:t>
                      </a:r>
                      <a:endParaRPr lang="en-IN" dirty="0"/>
                    </a:p>
                  </a:txBody>
                  <a:tcPr/>
                </a:tc>
              </a:tr>
              <a:tr h="369928">
                <a:tc>
                  <a:txBody>
                    <a:bodyPr/>
                    <a:lstStyle/>
                    <a:p>
                      <a:pPr algn="ctr"/>
                      <a:r>
                        <a:rPr lang="en-IN" dirty="0" smtClean="0"/>
                        <a:t>23</a:t>
                      </a:r>
                      <a:endParaRPr lang="en-IN" dirty="0"/>
                    </a:p>
                  </a:txBody>
                  <a:tcPr/>
                </a:tc>
                <a:tc>
                  <a:txBody>
                    <a:bodyPr/>
                    <a:lstStyle/>
                    <a:p>
                      <a:pPr algn="ctr"/>
                      <a:r>
                        <a:rPr lang="en-IN" dirty="0" smtClean="0"/>
                        <a:t>Age</a:t>
                      </a:r>
                      <a:endParaRPr lang="en-IN" dirty="0"/>
                    </a:p>
                  </a:txBody>
                  <a:tcPr/>
                </a:tc>
                <a:tc>
                  <a:txBody>
                    <a:bodyPr/>
                    <a:lstStyle/>
                    <a:p>
                      <a:pPr algn="ctr"/>
                      <a:r>
                        <a:rPr lang="en-IN" dirty="0" smtClean="0"/>
                        <a:t>0.0007</a:t>
                      </a:r>
                      <a:endParaRPr lang="en-IN" dirty="0"/>
                    </a:p>
                  </a:txBody>
                  <a:tcPr/>
                </a:tc>
              </a:tr>
              <a:tr h="369928">
                <a:tc>
                  <a:txBody>
                    <a:bodyPr/>
                    <a:lstStyle/>
                    <a:p>
                      <a:pPr algn="ctr"/>
                      <a:r>
                        <a:rPr lang="en-IN" dirty="0" smtClean="0"/>
                        <a:t>24</a:t>
                      </a:r>
                      <a:endParaRPr lang="en-IN" dirty="0"/>
                    </a:p>
                  </a:txBody>
                  <a:tcPr/>
                </a:tc>
                <a:tc>
                  <a:txBody>
                    <a:bodyPr/>
                    <a:lstStyle/>
                    <a:p>
                      <a:pPr algn="ctr"/>
                      <a:r>
                        <a:rPr lang="en-IN" dirty="0" smtClean="0"/>
                        <a:t>Potassium</a:t>
                      </a:r>
                      <a:endParaRPr lang="en-IN" dirty="0"/>
                    </a:p>
                  </a:txBody>
                  <a:tcPr/>
                </a:tc>
                <a:tc>
                  <a:txBody>
                    <a:bodyPr/>
                    <a:lstStyle/>
                    <a:p>
                      <a:pPr algn="ctr"/>
                      <a:r>
                        <a:rPr lang="en-IN" dirty="0" smtClean="0"/>
                        <a:t>0</a:t>
                      </a:r>
                      <a:endParaRPr lang="en-IN" dirty="0"/>
                    </a:p>
                  </a:txBody>
                  <a:tcPr/>
                </a:tc>
              </a:tr>
            </a:tbl>
          </a:graphicData>
        </a:graphic>
      </p:graphicFrame>
    </p:spTree>
    <p:extLst>
      <p:ext uri="{BB962C8B-B14F-4D97-AF65-F5344CB8AC3E}">
        <p14:creationId xmlns:p14="http://schemas.microsoft.com/office/powerpoint/2010/main" val="24553026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MRMR feature selection algorithm and 22 attributes from the chosen dataset with a 70:30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242621376"/>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95.7</a:t>
                      </a:r>
                      <a:endParaRPr lang="en-IN" dirty="0"/>
                    </a:p>
                  </a:txBody>
                  <a:tcPr/>
                </a:tc>
                <a:tc>
                  <a:txBody>
                    <a:bodyPr/>
                    <a:lstStyle/>
                    <a:p>
                      <a:pPr algn="ctr"/>
                      <a:r>
                        <a:rPr lang="en-IN" dirty="0" smtClean="0"/>
                        <a:t>98.3</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77.1</a:t>
                      </a:r>
                      <a:endParaRPr lang="en-IN" dirty="0"/>
                    </a:p>
                  </a:txBody>
                  <a:tcPr/>
                </a:tc>
                <a:tc>
                  <a:txBody>
                    <a:bodyPr/>
                    <a:lstStyle/>
                    <a:p>
                      <a:pPr algn="ctr"/>
                      <a:r>
                        <a:rPr lang="en-IN" dirty="0" smtClean="0"/>
                        <a:t>82.5</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99.6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bl>
          </a:graphicData>
        </a:graphic>
      </p:graphicFrame>
    </p:spTree>
    <p:extLst>
      <p:ext uri="{BB962C8B-B14F-4D97-AF65-F5344CB8AC3E}">
        <p14:creationId xmlns:p14="http://schemas.microsoft.com/office/powerpoint/2010/main" val="22060408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MRMR feature selection algorithm and 20 attributes from the chosen dataset with a 70:30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4571394"/>
              </p:ext>
            </p:extLst>
          </p:nvPr>
        </p:nvGraphicFramePr>
        <p:xfrm>
          <a:off x="1973824" y="1768918"/>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98.3</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98.3</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98.3</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96.4</a:t>
                      </a:r>
                      <a:endParaRPr lang="en-IN" dirty="0"/>
                    </a:p>
                  </a:txBody>
                  <a:tcPr/>
                </a:tc>
                <a:tc>
                  <a:txBody>
                    <a:bodyPr/>
                    <a:lstStyle/>
                    <a:p>
                      <a:pPr algn="ctr"/>
                      <a:r>
                        <a:rPr lang="en-IN" dirty="0" smtClean="0"/>
                        <a:t>98.3</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76.8</a:t>
                      </a:r>
                      <a:endParaRPr lang="en-IN" dirty="0"/>
                    </a:p>
                  </a:txBody>
                  <a:tcPr/>
                </a:tc>
                <a:tc>
                  <a:txBody>
                    <a:bodyPr/>
                    <a:lstStyle/>
                    <a:p>
                      <a:pPr algn="ctr"/>
                      <a:r>
                        <a:rPr lang="en-IN" dirty="0" smtClean="0"/>
                        <a:t>76.7</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99.6</a:t>
                      </a:r>
                      <a:endParaRPr lang="en-IN" dirty="0"/>
                    </a:p>
                  </a:txBody>
                  <a:tcPr/>
                </a:tc>
                <a:tc>
                  <a:txBody>
                    <a:bodyPr/>
                    <a:lstStyle/>
                    <a:p>
                      <a:pPr algn="ctr"/>
                      <a:r>
                        <a:rPr lang="en-IN" dirty="0" smtClean="0"/>
                        <a:t>99.2</a:t>
                      </a:r>
                      <a:endParaRPr lang="en-IN" dirty="0"/>
                    </a:p>
                  </a:txBody>
                  <a:tcPr/>
                </a:tc>
              </a:tr>
              <a:tr h="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99.6</a:t>
                      </a:r>
                      <a:endParaRPr lang="en-IN" dirty="0"/>
                    </a:p>
                  </a:txBody>
                  <a:tcPr/>
                </a:tc>
                <a:tc>
                  <a:txBody>
                    <a:bodyPr/>
                    <a:lstStyle/>
                    <a:p>
                      <a:pPr algn="ctr"/>
                      <a:r>
                        <a:rPr lang="en-IN" dirty="0" smtClean="0"/>
                        <a:t>99.2</a:t>
                      </a:r>
                      <a:endParaRPr lang="en-IN" dirty="0"/>
                    </a:p>
                  </a:txBody>
                  <a:tcPr/>
                </a:tc>
              </a:tr>
              <a:tr h="0">
                <a:tc>
                  <a:txBody>
                    <a:bodyPr/>
                    <a:lstStyle/>
                    <a:p>
                      <a:pPr algn="ctr"/>
                      <a:r>
                        <a:rPr lang="en-IN" sz="1900" dirty="0" smtClean="0"/>
                        <a:t>Wide NN</a:t>
                      </a:r>
                      <a:endParaRPr lang="en-IN" sz="1900" dirty="0"/>
                    </a:p>
                  </a:txBody>
                  <a:tcPr/>
                </a:tc>
                <a:tc>
                  <a:txBody>
                    <a:bodyPr/>
                    <a:lstStyle/>
                    <a:p>
                      <a:pPr algn="ctr"/>
                      <a:r>
                        <a:rPr lang="en-IN" dirty="0" smtClean="0"/>
                        <a:t>99.6</a:t>
                      </a:r>
                      <a:endParaRPr lang="en-IN" dirty="0"/>
                    </a:p>
                  </a:txBody>
                  <a:tcPr/>
                </a:tc>
                <a:tc>
                  <a:txBody>
                    <a:bodyPr/>
                    <a:lstStyle/>
                    <a:p>
                      <a:pPr algn="ctr"/>
                      <a:r>
                        <a:rPr lang="en-IN" dirty="0" smtClean="0"/>
                        <a:t>99.2</a:t>
                      </a:r>
                      <a:endParaRPr lang="en-IN" dirty="0"/>
                    </a:p>
                  </a:txBody>
                  <a:tcPr/>
                </a:tc>
              </a:tr>
            </a:tbl>
          </a:graphicData>
        </a:graphic>
      </p:graphicFrame>
    </p:spTree>
    <p:extLst>
      <p:ext uri="{BB962C8B-B14F-4D97-AF65-F5344CB8AC3E}">
        <p14:creationId xmlns:p14="http://schemas.microsoft.com/office/powerpoint/2010/main" val="594139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MRMR feature selection algorithm and 18 attributes from the chosen dataset with a 70:30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020389557"/>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98.2</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96.8</a:t>
                      </a:r>
                      <a:endParaRPr lang="en-IN" dirty="0"/>
                    </a:p>
                  </a:txBody>
                  <a:tcPr/>
                </a:tc>
                <a:tc>
                  <a:txBody>
                    <a:bodyPr/>
                    <a:lstStyle/>
                    <a:p>
                      <a:pPr algn="ctr"/>
                      <a:r>
                        <a:rPr lang="en-IN" dirty="0" smtClean="0"/>
                        <a:t>98.3</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76.4</a:t>
                      </a:r>
                      <a:endParaRPr lang="en-IN" dirty="0"/>
                    </a:p>
                  </a:txBody>
                  <a:tcPr/>
                </a:tc>
                <a:tc>
                  <a:txBody>
                    <a:bodyPr/>
                    <a:lstStyle/>
                    <a:p>
                      <a:pPr algn="ctr"/>
                      <a:r>
                        <a:rPr lang="en-IN" dirty="0" smtClean="0"/>
                        <a:t>79.2</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100</a:t>
                      </a:r>
                      <a:endParaRPr lang="en-IN" dirty="0"/>
                    </a:p>
                  </a:txBody>
                  <a:tcPr/>
                </a:tc>
              </a:tr>
            </a:tbl>
          </a:graphicData>
        </a:graphic>
      </p:graphicFrame>
    </p:spTree>
    <p:extLst>
      <p:ext uri="{BB962C8B-B14F-4D97-AF65-F5344CB8AC3E}">
        <p14:creationId xmlns:p14="http://schemas.microsoft.com/office/powerpoint/2010/main" val="24078194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MRMR feature selection algorithm and 16 attributes from the chosen dataset with a 70:30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31384755"/>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96.1</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76.8</a:t>
                      </a:r>
                      <a:endParaRPr lang="en-IN" dirty="0"/>
                    </a:p>
                  </a:txBody>
                  <a:tcPr/>
                </a:tc>
                <a:tc>
                  <a:txBody>
                    <a:bodyPr/>
                    <a:lstStyle/>
                    <a:p>
                      <a:pPr algn="ctr"/>
                      <a:r>
                        <a:rPr lang="en-IN" dirty="0" smtClean="0"/>
                        <a:t>80.8</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bl>
          </a:graphicData>
        </a:graphic>
      </p:graphicFrame>
    </p:spTree>
    <p:extLst>
      <p:ext uri="{BB962C8B-B14F-4D97-AF65-F5344CB8AC3E}">
        <p14:creationId xmlns:p14="http://schemas.microsoft.com/office/powerpoint/2010/main" val="158556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3EBE6D-FD3F-05F9-6BD9-30153DA8B529}"/>
              </a:ext>
            </a:extLst>
          </p:cNvPr>
          <p:cNvSpPr>
            <a:spLocks noGrp="1"/>
          </p:cNvSpPr>
          <p:nvPr>
            <p:ph type="title"/>
          </p:nvPr>
        </p:nvSpPr>
        <p:spPr>
          <a:xfrm>
            <a:off x="300789" y="1"/>
            <a:ext cx="10515600" cy="822960"/>
          </a:xfrm>
        </p:spPr>
        <p:txBody>
          <a:bodyPr>
            <a:normAutofit/>
          </a:bodyPr>
          <a:lstStyle/>
          <a:p>
            <a:r>
              <a:rPr lang="en-IN" sz="4000" b="1" u="sng" dirty="0">
                <a:latin typeface="+mn-lt"/>
              </a:rPr>
              <a:t>LITERATURE SURVEY:</a:t>
            </a:r>
            <a:endParaRPr lang="en-IN" sz="4000" b="1" dirty="0"/>
          </a:p>
        </p:txBody>
      </p:sp>
      <p:graphicFrame>
        <p:nvGraphicFramePr>
          <p:cNvPr id="4" name="Table 3"/>
          <p:cNvGraphicFramePr>
            <a:graphicFrameLocks noGrp="1"/>
          </p:cNvGraphicFramePr>
          <p:nvPr>
            <p:extLst>
              <p:ext uri="{D42A27DB-BD31-4B8C-83A1-F6EECF244321}">
                <p14:modId xmlns:p14="http://schemas.microsoft.com/office/powerpoint/2010/main" val="38094207"/>
              </p:ext>
            </p:extLst>
          </p:nvPr>
        </p:nvGraphicFramePr>
        <p:xfrm>
          <a:off x="528319" y="822961"/>
          <a:ext cx="10952481" cy="5909182"/>
        </p:xfrm>
        <a:graphic>
          <a:graphicData uri="http://schemas.openxmlformats.org/drawingml/2006/table">
            <a:tbl>
              <a:tblPr firstRow="1" bandRow="1">
                <a:tableStyleId>{073A0DAA-6AF3-43AB-8588-CEC1D06C72B9}</a:tableStyleId>
              </a:tblPr>
              <a:tblGrid>
                <a:gridCol w="3650827"/>
                <a:gridCol w="3650827"/>
                <a:gridCol w="3650827"/>
              </a:tblGrid>
              <a:tr h="1019111">
                <a:tc>
                  <a:txBody>
                    <a:bodyPr/>
                    <a:lstStyle/>
                    <a:p>
                      <a:endParaRPr lang="en-US" dirty="0" smtClean="0"/>
                    </a:p>
                    <a:p>
                      <a:r>
                        <a:rPr lang="en-US" sz="2400" dirty="0" smtClean="0"/>
                        <a:t>               Authors</a:t>
                      </a:r>
                      <a:endParaRPr lang="en-IN" sz="2400" dirty="0"/>
                    </a:p>
                  </a:txBody>
                  <a:tcPr/>
                </a:tc>
                <a:tc>
                  <a:txBody>
                    <a:bodyPr/>
                    <a:lstStyle/>
                    <a:p>
                      <a:endParaRPr lang="en-US" dirty="0" smtClean="0"/>
                    </a:p>
                    <a:p>
                      <a:r>
                        <a:rPr lang="en-US" sz="2400" dirty="0" smtClean="0"/>
                        <a:t>                     Title</a:t>
                      </a:r>
                      <a:endParaRPr lang="en-IN" sz="2400" dirty="0"/>
                    </a:p>
                  </a:txBody>
                  <a:tcPr/>
                </a:tc>
                <a:tc>
                  <a:txBody>
                    <a:bodyPr/>
                    <a:lstStyle/>
                    <a:p>
                      <a:endParaRPr lang="en-US" dirty="0" smtClean="0"/>
                    </a:p>
                    <a:p>
                      <a:r>
                        <a:rPr lang="en-US" sz="2400" dirty="0" smtClean="0"/>
                        <a:t>               Findings</a:t>
                      </a:r>
                      <a:endParaRPr lang="en-IN" sz="2400" dirty="0"/>
                    </a:p>
                  </a:txBody>
                  <a:tcPr/>
                </a:tc>
              </a:tr>
              <a:tr h="1140205">
                <a:tc>
                  <a:txBody>
                    <a:bodyPr/>
                    <a:lstStyle/>
                    <a:p>
                      <a:endParaRPr lang="en-IN" sz="2000" dirty="0" smtClean="0"/>
                    </a:p>
                    <a:p>
                      <a:r>
                        <a:rPr lang="en-IN" sz="2000" dirty="0" err="1" smtClean="0"/>
                        <a:t>Anusorn</a:t>
                      </a:r>
                      <a:r>
                        <a:rPr lang="en-IN" sz="2000" dirty="0" smtClean="0"/>
                        <a:t> </a:t>
                      </a:r>
                      <a:r>
                        <a:rPr lang="en-IN" sz="2000" dirty="0" err="1" smtClean="0"/>
                        <a:t>Charleonnan</a:t>
                      </a:r>
                      <a:r>
                        <a:rPr lang="en-IN" sz="2000" dirty="0" smtClean="0"/>
                        <a:t>, </a:t>
                      </a:r>
                      <a:r>
                        <a:rPr lang="en-IN" sz="2000" dirty="0" err="1" smtClean="0"/>
                        <a:t>Thipwan</a:t>
                      </a:r>
                      <a:r>
                        <a:rPr lang="en-IN" sz="2000" dirty="0" smtClean="0"/>
                        <a:t> </a:t>
                      </a:r>
                      <a:r>
                        <a:rPr lang="en-IN" sz="2000" dirty="0" err="1" smtClean="0"/>
                        <a:t>Fufaung</a:t>
                      </a:r>
                      <a:r>
                        <a:rPr lang="en-IN" sz="2000" dirty="0" smtClean="0"/>
                        <a:t>, </a:t>
                      </a:r>
                      <a:r>
                        <a:rPr lang="en-IN" sz="2000" dirty="0" err="1" smtClean="0"/>
                        <a:t>Tippawan</a:t>
                      </a:r>
                      <a:r>
                        <a:rPr lang="en-IN" sz="2000" dirty="0" smtClean="0"/>
                        <a:t> </a:t>
                      </a:r>
                      <a:r>
                        <a:rPr lang="en-IN" sz="2000" dirty="0" err="1" smtClean="0"/>
                        <a:t>Niyomwong</a:t>
                      </a:r>
                      <a:endParaRPr lang="en-IN" sz="2000" dirty="0"/>
                    </a:p>
                  </a:txBody>
                  <a:tcPr/>
                </a:tc>
                <a:tc>
                  <a:txBody>
                    <a:bodyPr/>
                    <a:lstStyle/>
                    <a:p>
                      <a:r>
                        <a:rPr lang="en-US" sz="2000" dirty="0" smtClean="0"/>
                        <a:t>Predictive Analytics for Chronic Kidney Disease Using Machine Learning Techniques</a:t>
                      </a:r>
                      <a:endParaRPr lang="en-IN" sz="2000" dirty="0"/>
                    </a:p>
                  </a:txBody>
                  <a:tcPr/>
                </a:tc>
                <a:tc>
                  <a:txBody>
                    <a:bodyPr/>
                    <a:lstStyle/>
                    <a:p>
                      <a:r>
                        <a:rPr lang="en-US" sz="1900" dirty="0" smtClean="0"/>
                        <a:t>5</a:t>
                      </a:r>
                      <a:r>
                        <a:rPr lang="en-US" sz="1900" baseline="0" dirty="0" smtClean="0"/>
                        <a:t> fold cross validation is used for developing the model and KNN algorithm has given the highest accuracy of 93.1%</a:t>
                      </a:r>
                      <a:endParaRPr lang="en-IN" sz="1900" dirty="0"/>
                    </a:p>
                  </a:txBody>
                  <a:tcPr/>
                </a:tc>
              </a:tr>
              <a:tr h="1019111">
                <a:tc>
                  <a:txBody>
                    <a:bodyPr/>
                    <a:lstStyle/>
                    <a:p>
                      <a:endParaRPr lang="en-US" dirty="0" smtClean="0"/>
                    </a:p>
                    <a:p>
                      <a:r>
                        <a:rPr lang="en-IN" sz="2000" dirty="0" smtClean="0"/>
                        <a:t>Asif </a:t>
                      </a:r>
                      <a:r>
                        <a:rPr lang="en-IN" sz="2000" dirty="0" err="1" smtClean="0"/>
                        <a:t>Salekin</a:t>
                      </a:r>
                      <a:r>
                        <a:rPr lang="en-IN" sz="2000" dirty="0" smtClean="0"/>
                        <a:t>, John </a:t>
                      </a:r>
                      <a:r>
                        <a:rPr lang="en-IN" sz="2000" dirty="0" err="1" smtClean="0"/>
                        <a:t>Stankovic</a:t>
                      </a:r>
                      <a:endParaRPr lang="en-IN" sz="2000" dirty="0"/>
                    </a:p>
                  </a:txBody>
                  <a:tcPr/>
                </a:tc>
                <a:tc>
                  <a:txBody>
                    <a:bodyPr/>
                    <a:lstStyle/>
                    <a:p>
                      <a:r>
                        <a:rPr lang="en-US" sz="2000" dirty="0" smtClean="0"/>
                        <a:t>Detection of Chronic Kidney Disease and Selecting Important Predictive Attributes</a:t>
                      </a:r>
                      <a:endParaRPr lang="en-IN" sz="2000" dirty="0"/>
                    </a:p>
                  </a:txBody>
                  <a:tcPr/>
                </a:tc>
                <a:tc>
                  <a:txBody>
                    <a:bodyPr/>
                    <a:lstStyle/>
                    <a:p>
                      <a:r>
                        <a:rPr lang="en-US" sz="2000" dirty="0" smtClean="0"/>
                        <a:t>Important features in the dataset are Specific Gravity, Albumin, Diabetes Mellitus, Hypertension and so on</a:t>
                      </a:r>
                      <a:endParaRPr lang="en-IN" sz="2000" dirty="0"/>
                    </a:p>
                  </a:txBody>
                  <a:tcPr/>
                </a:tc>
              </a:tr>
              <a:tr h="1019111">
                <a:tc>
                  <a:txBody>
                    <a:bodyPr/>
                    <a:lstStyle/>
                    <a:p>
                      <a:endParaRPr lang="en-US" dirty="0" smtClean="0"/>
                    </a:p>
                    <a:p>
                      <a:r>
                        <a:rPr lang="en-IN" sz="2000" dirty="0" err="1" smtClean="0"/>
                        <a:t>Gazi</a:t>
                      </a:r>
                      <a:r>
                        <a:rPr lang="en-IN" sz="2000" dirty="0" smtClean="0"/>
                        <a:t> Mohammed </a:t>
                      </a:r>
                      <a:r>
                        <a:rPr lang="en-IN" sz="2000" dirty="0" err="1" smtClean="0"/>
                        <a:t>Ifraz</a:t>
                      </a:r>
                      <a:r>
                        <a:rPr lang="en-IN" sz="2000" dirty="0" smtClean="0"/>
                        <a:t>, Muhammad </a:t>
                      </a:r>
                      <a:r>
                        <a:rPr lang="en-IN" sz="2000" dirty="0" err="1" smtClean="0"/>
                        <a:t>Hasnath</a:t>
                      </a:r>
                      <a:r>
                        <a:rPr lang="en-IN" sz="2000" dirty="0" smtClean="0"/>
                        <a:t> Rashid</a:t>
                      </a:r>
                      <a:endParaRPr lang="en-IN" sz="2000" dirty="0"/>
                    </a:p>
                  </a:txBody>
                  <a:tcPr/>
                </a:tc>
                <a:tc>
                  <a:txBody>
                    <a:bodyPr/>
                    <a:lstStyle/>
                    <a:p>
                      <a:r>
                        <a:rPr lang="en-US" sz="2000" dirty="0" smtClean="0"/>
                        <a:t>Comparative Analysis for Prediction of Kidney Disease Using Intelligent Machine Learning Methods</a:t>
                      </a:r>
                      <a:endParaRPr lang="en-IN" sz="2000" dirty="0"/>
                    </a:p>
                  </a:txBody>
                  <a:tcPr/>
                </a:tc>
                <a:tc>
                  <a:txBody>
                    <a:bodyPr/>
                    <a:lstStyle/>
                    <a:p>
                      <a:r>
                        <a:rPr lang="en-US" sz="2000" dirty="0" smtClean="0"/>
                        <a:t>Logistic Regression</a:t>
                      </a:r>
                      <a:r>
                        <a:rPr lang="en-US" sz="2000" baseline="0" dirty="0" smtClean="0"/>
                        <a:t> and Decision Tree gives accurate results compared to Support Vector Machine (SVM)</a:t>
                      </a:r>
                      <a:endParaRPr lang="en-IN" sz="2000" dirty="0"/>
                    </a:p>
                  </a:txBody>
                  <a:tcPr/>
                </a:tc>
              </a:tr>
              <a:tr h="1019111">
                <a:tc>
                  <a:txBody>
                    <a:bodyPr/>
                    <a:lstStyle/>
                    <a:p>
                      <a:endParaRPr lang="en-IN" sz="2000" dirty="0" smtClean="0"/>
                    </a:p>
                    <a:p>
                      <a:r>
                        <a:rPr lang="en-IN" sz="2000" dirty="0" err="1" smtClean="0"/>
                        <a:t>Siddheshwar</a:t>
                      </a:r>
                      <a:r>
                        <a:rPr lang="en-IN" sz="2000" dirty="0" smtClean="0"/>
                        <a:t> </a:t>
                      </a:r>
                      <a:r>
                        <a:rPr lang="en-IN" sz="2000" dirty="0" err="1" smtClean="0"/>
                        <a:t>Tekale</a:t>
                      </a:r>
                      <a:endParaRPr lang="en-IN" sz="2000" dirty="0"/>
                    </a:p>
                  </a:txBody>
                  <a:tcPr/>
                </a:tc>
                <a:tc>
                  <a:txBody>
                    <a:bodyPr/>
                    <a:lstStyle/>
                    <a:p>
                      <a:r>
                        <a:rPr lang="en-US" sz="2000" dirty="0" smtClean="0"/>
                        <a:t>Prediction of Chronic Kidney Disease Using Machine Learning Algorithm</a:t>
                      </a:r>
                      <a:endParaRPr lang="en-IN" sz="2000" dirty="0"/>
                    </a:p>
                  </a:txBody>
                  <a:tcPr/>
                </a:tc>
                <a:tc>
                  <a:txBody>
                    <a:bodyPr/>
                    <a:lstStyle/>
                    <a:p>
                      <a:r>
                        <a:rPr lang="en-US" sz="2000" dirty="0" smtClean="0"/>
                        <a:t>SVM                      -     93.08%</a:t>
                      </a:r>
                    </a:p>
                    <a:p>
                      <a:r>
                        <a:rPr lang="en-US" sz="2000" dirty="0" smtClean="0"/>
                        <a:t>Decision</a:t>
                      </a:r>
                      <a:r>
                        <a:rPr lang="en-US" sz="2000" baseline="0" dirty="0" smtClean="0"/>
                        <a:t> Tree       -     88.95%</a:t>
                      </a:r>
                      <a:endParaRPr lang="en-IN" sz="2000" dirty="0"/>
                    </a:p>
                  </a:txBody>
                  <a:tcPr/>
                </a:tc>
              </a:tr>
            </a:tbl>
          </a:graphicData>
        </a:graphic>
      </p:graphicFrame>
    </p:spTree>
    <p:extLst>
      <p:ext uri="{BB962C8B-B14F-4D97-AF65-F5344CB8AC3E}">
        <p14:creationId xmlns:p14="http://schemas.microsoft.com/office/powerpoint/2010/main" val="13071017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MRMR feature selection algorithm and 14 attributes from the chosen dataset with a 70:30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631612937"/>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96.1</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96.4</a:t>
                      </a:r>
                      <a:endParaRPr lang="en-IN" dirty="0"/>
                    </a:p>
                  </a:txBody>
                  <a:tcPr/>
                </a:tc>
                <a:tc>
                  <a:txBody>
                    <a:bodyPr/>
                    <a:lstStyle/>
                    <a:p>
                      <a:pPr algn="ctr"/>
                      <a:r>
                        <a:rPr lang="en-IN" dirty="0" smtClean="0"/>
                        <a:t>80.8</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98.3</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99.6</a:t>
                      </a:r>
                      <a:endParaRPr lang="en-IN" dirty="0"/>
                    </a:p>
                  </a:txBody>
                  <a:tcPr/>
                </a:tc>
                <a:tc>
                  <a:txBody>
                    <a:bodyPr/>
                    <a:lstStyle/>
                    <a:p>
                      <a:pPr algn="ctr"/>
                      <a:r>
                        <a:rPr lang="en-IN" dirty="0" smtClean="0"/>
                        <a:t>99.2</a:t>
                      </a:r>
                      <a:endParaRPr lang="en-IN" dirty="0"/>
                    </a:p>
                  </a:txBody>
                  <a:tcPr/>
                </a:tc>
              </a:tr>
            </a:tbl>
          </a:graphicData>
        </a:graphic>
      </p:graphicFrame>
    </p:spTree>
    <p:extLst>
      <p:ext uri="{BB962C8B-B14F-4D97-AF65-F5344CB8AC3E}">
        <p14:creationId xmlns:p14="http://schemas.microsoft.com/office/powerpoint/2010/main" val="27040135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Graphical representation of our dataset using MRMR feature selection algorithm for 80:20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959" y="2004291"/>
            <a:ext cx="5176664" cy="4578160"/>
          </a:xfrm>
          <a:prstGeom prst="rect">
            <a:avLst/>
          </a:prstGeom>
        </p:spPr>
      </p:pic>
    </p:spTree>
    <p:extLst>
      <p:ext uri="{BB962C8B-B14F-4D97-AF65-F5344CB8AC3E}">
        <p14:creationId xmlns:p14="http://schemas.microsoft.com/office/powerpoint/2010/main" val="13856959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Tabular representation of our dataset using MRMR feature selection algorithm for 80:20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575241846"/>
              </p:ext>
            </p:extLst>
          </p:nvPr>
        </p:nvGraphicFramePr>
        <p:xfrm>
          <a:off x="1446411" y="1942440"/>
          <a:ext cx="4222869" cy="4754880"/>
        </p:xfrm>
        <a:graphic>
          <a:graphicData uri="http://schemas.openxmlformats.org/drawingml/2006/table">
            <a:tbl>
              <a:tblPr firstRow="1" bandRow="1">
                <a:tableStyleId>{5940675A-B579-460E-94D1-54222C63F5DA}</a:tableStyleId>
              </a:tblPr>
              <a:tblGrid>
                <a:gridCol w="2477194"/>
                <a:gridCol w="1745675"/>
              </a:tblGrid>
              <a:tr h="339446">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39446">
                <a:tc>
                  <a:txBody>
                    <a:bodyPr/>
                    <a:lstStyle/>
                    <a:p>
                      <a:pPr algn="ctr"/>
                      <a:r>
                        <a:rPr lang="en-IN" dirty="0" err="1" smtClean="0"/>
                        <a:t>Hemoglobin</a:t>
                      </a:r>
                      <a:endParaRPr lang="en-IN" dirty="0"/>
                    </a:p>
                  </a:txBody>
                  <a:tcPr/>
                </a:tc>
                <a:tc>
                  <a:txBody>
                    <a:bodyPr/>
                    <a:lstStyle/>
                    <a:p>
                      <a:pPr algn="ctr"/>
                      <a:r>
                        <a:rPr lang="en-IN" dirty="0" smtClean="0"/>
                        <a:t>0.4444</a:t>
                      </a:r>
                      <a:endParaRPr lang="en-IN" dirty="0"/>
                    </a:p>
                  </a:txBody>
                  <a:tcPr/>
                </a:tc>
              </a:tr>
              <a:tr h="339446">
                <a:tc>
                  <a:txBody>
                    <a:bodyPr/>
                    <a:lstStyle/>
                    <a:p>
                      <a:pPr algn="ctr"/>
                      <a:r>
                        <a:rPr lang="en-IN" dirty="0" smtClean="0"/>
                        <a:t>Potassium</a:t>
                      </a:r>
                      <a:endParaRPr lang="en-IN" dirty="0"/>
                    </a:p>
                  </a:txBody>
                  <a:tcPr/>
                </a:tc>
                <a:tc>
                  <a:txBody>
                    <a:bodyPr/>
                    <a:lstStyle/>
                    <a:p>
                      <a:pPr algn="ctr"/>
                      <a:r>
                        <a:rPr lang="en-IN" dirty="0" smtClean="0"/>
                        <a:t>0.3901</a:t>
                      </a:r>
                      <a:endParaRPr lang="en-IN" dirty="0"/>
                    </a:p>
                  </a:txBody>
                  <a:tcPr/>
                </a:tc>
              </a:tr>
              <a:tr h="339446">
                <a:tc>
                  <a:txBody>
                    <a:bodyPr/>
                    <a:lstStyle/>
                    <a:p>
                      <a:pPr algn="ctr"/>
                      <a:r>
                        <a:rPr lang="en-IN" dirty="0" smtClean="0"/>
                        <a:t>Sugar</a:t>
                      </a:r>
                      <a:endParaRPr lang="en-IN" dirty="0"/>
                    </a:p>
                  </a:txBody>
                  <a:tcPr/>
                </a:tc>
                <a:tc>
                  <a:txBody>
                    <a:bodyPr/>
                    <a:lstStyle/>
                    <a:p>
                      <a:pPr algn="ctr"/>
                      <a:r>
                        <a:rPr lang="en-IN" dirty="0" smtClean="0"/>
                        <a:t>0.0000</a:t>
                      </a:r>
                      <a:endParaRPr lang="en-IN" dirty="0"/>
                    </a:p>
                  </a:txBody>
                  <a:tcPr/>
                </a:tc>
              </a:tr>
              <a:tr h="339446">
                <a:tc>
                  <a:txBody>
                    <a:bodyPr/>
                    <a:lstStyle/>
                    <a:p>
                      <a:pPr algn="ctr"/>
                      <a:r>
                        <a:rPr lang="en-IN" dirty="0" smtClean="0"/>
                        <a:t>Red Blood Cells</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r h="339446">
                <a:tc>
                  <a:txBody>
                    <a:bodyPr/>
                    <a:lstStyle/>
                    <a:p>
                      <a:pPr algn="ctr"/>
                      <a:r>
                        <a:rPr lang="en-IN" dirty="0" smtClean="0"/>
                        <a:t>Coronary Artery Disease</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r h="339446">
                <a:tc>
                  <a:txBody>
                    <a:bodyPr/>
                    <a:lstStyle/>
                    <a:p>
                      <a:pPr algn="ctr"/>
                      <a:r>
                        <a:rPr lang="en-IN" dirty="0" smtClean="0"/>
                        <a:t>Pedal </a:t>
                      </a:r>
                      <a:r>
                        <a:rPr lang="en-IN" dirty="0" err="1" smtClean="0"/>
                        <a:t>Edema</a:t>
                      </a:r>
                      <a:endParaRPr lang="en-IN" dirty="0"/>
                    </a:p>
                  </a:txBody>
                  <a:tcPr/>
                </a:tc>
                <a:tc>
                  <a:txBody>
                    <a:bodyPr/>
                    <a:lstStyle/>
                    <a:p>
                      <a:pPr algn="ctr"/>
                      <a:r>
                        <a:rPr lang="en-IN" dirty="0" smtClean="0"/>
                        <a:t>0.0000</a:t>
                      </a:r>
                      <a:endParaRPr lang="en-IN" dirty="0"/>
                    </a:p>
                  </a:txBody>
                  <a:tcPr/>
                </a:tc>
              </a:tr>
              <a:tr h="339446">
                <a:tc>
                  <a:txBody>
                    <a:bodyPr/>
                    <a:lstStyle/>
                    <a:p>
                      <a:pPr algn="ctr"/>
                      <a:r>
                        <a:rPr lang="en-IN" dirty="0" smtClean="0"/>
                        <a:t>Specific Gravity</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r h="339446">
                <a:tc>
                  <a:txBody>
                    <a:bodyPr/>
                    <a:lstStyle/>
                    <a:p>
                      <a:pPr algn="ctr"/>
                      <a:r>
                        <a:rPr lang="en-IN" dirty="0" smtClean="0"/>
                        <a:t>Appetite</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r h="339446">
                <a:tc>
                  <a:txBody>
                    <a:bodyPr/>
                    <a:lstStyle/>
                    <a:p>
                      <a:pPr algn="ctr"/>
                      <a:r>
                        <a:rPr lang="en-IN" dirty="0" smtClean="0"/>
                        <a:t>Blood</a:t>
                      </a:r>
                      <a:r>
                        <a:rPr lang="en-IN" baseline="0" dirty="0" smtClean="0"/>
                        <a:t> Pressure</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endParaRPr lang="en-IN" dirty="0" smtClean="0"/>
                    </a:p>
                  </a:txBody>
                  <a:tcPr/>
                </a:tc>
              </a:tr>
              <a:tr h="339446">
                <a:tc>
                  <a:txBody>
                    <a:bodyPr/>
                    <a:lstStyle/>
                    <a:p>
                      <a:pPr algn="ctr"/>
                      <a:r>
                        <a:rPr lang="en-IN" dirty="0" smtClean="0"/>
                        <a:t>Albumin</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r h="339446">
                <a:tc>
                  <a:txBody>
                    <a:bodyPr/>
                    <a:lstStyle/>
                    <a:p>
                      <a:pPr algn="ctr"/>
                      <a:r>
                        <a:rPr lang="en-IN" dirty="0" smtClean="0"/>
                        <a:t>Serum Creatinine</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r h="339446">
                <a:tc>
                  <a:txBody>
                    <a:bodyPr/>
                    <a:lstStyle/>
                    <a:p>
                      <a:pPr algn="ctr"/>
                      <a:r>
                        <a:rPr lang="en-IN" dirty="0" smtClean="0"/>
                        <a:t>Diabetes Mellitus</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bl>
          </a:graphicData>
        </a:graphic>
      </p:graphicFrame>
      <p:graphicFrame>
        <p:nvGraphicFramePr>
          <p:cNvPr id="7" name="Table 6"/>
          <p:cNvGraphicFramePr>
            <a:graphicFrameLocks noGrp="1"/>
          </p:cNvGraphicFramePr>
          <p:nvPr/>
        </p:nvGraphicFramePr>
        <p:xfrm>
          <a:off x="388000" y="1945172"/>
          <a:ext cx="1058415" cy="4759196"/>
        </p:xfrm>
        <a:graphic>
          <a:graphicData uri="http://schemas.openxmlformats.org/drawingml/2006/table">
            <a:tbl>
              <a:tblPr firstRow="1" bandRow="1">
                <a:tableStyleId>{5940675A-B579-460E-94D1-54222C63F5DA}</a:tableStyleId>
              </a:tblPr>
              <a:tblGrid>
                <a:gridCol w="1058415"/>
              </a:tblGrid>
              <a:tr h="366092">
                <a:tc>
                  <a:txBody>
                    <a:bodyPr/>
                    <a:lstStyle/>
                    <a:p>
                      <a:pPr algn="ctr"/>
                      <a:r>
                        <a:rPr lang="en-IN" b="1" dirty="0" smtClean="0"/>
                        <a:t>S.no</a:t>
                      </a:r>
                      <a:endParaRPr lang="en-IN" b="1" dirty="0"/>
                    </a:p>
                  </a:txBody>
                  <a:tcPr/>
                </a:tc>
              </a:tr>
              <a:tr h="366092">
                <a:tc>
                  <a:txBody>
                    <a:bodyPr/>
                    <a:lstStyle/>
                    <a:p>
                      <a:pPr algn="ctr"/>
                      <a:r>
                        <a:rPr lang="en-IN" dirty="0" smtClean="0"/>
                        <a:t>1</a:t>
                      </a:r>
                      <a:endParaRPr lang="en-IN" dirty="0"/>
                    </a:p>
                  </a:txBody>
                  <a:tcPr/>
                </a:tc>
              </a:tr>
              <a:tr h="366092">
                <a:tc>
                  <a:txBody>
                    <a:bodyPr/>
                    <a:lstStyle/>
                    <a:p>
                      <a:pPr algn="ctr"/>
                      <a:r>
                        <a:rPr lang="en-IN" dirty="0" smtClean="0"/>
                        <a:t>2</a:t>
                      </a:r>
                      <a:endParaRPr lang="en-IN" dirty="0"/>
                    </a:p>
                  </a:txBody>
                  <a:tcPr/>
                </a:tc>
              </a:tr>
              <a:tr h="366092">
                <a:tc>
                  <a:txBody>
                    <a:bodyPr/>
                    <a:lstStyle/>
                    <a:p>
                      <a:pPr algn="ctr"/>
                      <a:r>
                        <a:rPr lang="en-IN" dirty="0" smtClean="0"/>
                        <a:t>3</a:t>
                      </a:r>
                      <a:endParaRPr lang="en-IN" dirty="0"/>
                    </a:p>
                  </a:txBody>
                  <a:tcPr/>
                </a:tc>
              </a:tr>
              <a:tr h="366092">
                <a:tc>
                  <a:txBody>
                    <a:bodyPr/>
                    <a:lstStyle/>
                    <a:p>
                      <a:pPr algn="ctr"/>
                      <a:r>
                        <a:rPr lang="en-IN" dirty="0" smtClean="0"/>
                        <a:t>4</a:t>
                      </a:r>
                      <a:endParaRPr lang="en-IN" dirty="0"/>
                    </a:p>
                  </a:txBody>
                  <a:tcPr/>
                </a:tc>
              </a:tr>
              <a:tr h="366092">
                <a:tc>
                  <a:txBody>
                    <a:bodyPr/>
                    <a:lstStyle/>
                    <a:p>
                      <a:pPr algn="ctr"/>
                      <a:r>
                        <a:rPr lang="en-IN" dirty="0" smtClean="0"/>
                        <a:t>5</a:t>
                      </a:r>
                      <a:endParaRPr lang="en-IN" dirty="0"/>
                    </a:p>
                  </a:txBody>
                  <a:tcPr/>
                </a:tc>
              </a:tr>
              <a:tr h="366092">
                <a:tc>
                  <a:txBody>
                    <a:bodyPr/>
                    <a:lstStyle/>
                    <a:p>
                      <a:pPr algn="ctr"/>
                      <a:r>
                        <a:rPr lang="en-IN" dirty="0" smtClean="0"/>
                        <a:t>6</a:t>
                      </a:r>
                      <a:endParaRPr lang="en-IN" dirty="0"/>
                    </a:p>
                  </a:txBody>
                  <a:tcPr/>
                </a:tc>
              </a:tr>
              <a:tr h="366092">
                <a:tc>
                  <a:txBody>
                    <a:bodyPr/>
                    <a:lstStyle/>
                    <a:p>
                      <a:pPr algn="ctr"/>
                      <a:r>
                        <a:rPr lang="en-IN" dirty="0" smtClean="0"/>
                        <a:t>7</a:t>
                      </a:r>
                      <a:endParaRPr lang="en-IN" dirty="0"/>
                    </a:p>
                  </a:txBody>
                  <a:tcPr/>
                </a:tc>
              </a:tr>
              <a:tr h="366092">
                <a:tc>
                  <a:txBody>
                    <a:bodyPr/>
                    <a:lstStyle/>
                    <a:p>
                      <a:pPr algn="ctr"/>
                      <a:r>
                        <a:rPr lang="en-IN" dirty="0" smtClean="0"/>
                        <a:t>8</a:t>
                      </a:r>
                      <a:endParaRPr lang="en-IN" dirty="0"/>
                    </a:p>
                  </a:txBody>
                  <a:tcPr/>
                </a:tc>
              </a:tr>
              <a:tr h="366092">
                <a:tc>
                  <a:txBody>
                    <a:bodyPr/>
                    <a:lstStyle/>
                    <a:p>
                      <a:pPr algn="ctr"/>
                      <a:r>
                        <a:rPr lang="en-IN" dirty="0" smtClean="0"/>
                        <a:t>9</a:t>
                      </a:r>
                      <a:endParaRPr lang="en-IN" dirty="0"/>
                    </a:p>
                  </a:txBody>
                  <a:tcPr/>
                </a:tc>
              </a:tr>
              <a:tr h="366092">
                <a:tc>
                  <a:txBody>
                    <a:bodyPr/>
                    <a:lstStyle/>
                    <a:p>
                      <a:pPr algn="ctr"/>
                      <a:r>
                        <a:rPr lang="en-IN" dirty="0" smtClean="0"/>
                        <a:t>10</a:t>
                      </a:r>
                      <a:endParaRPr lang="en-IN" dirty="0"/>
                    </a:p>
                  </a:txBody>
                  <a:tcPr/>
                </a:tc>
              </a:tr>
              <a:tr h="366092">
                <a:tc>
                  <a:txBody>
                    <a:bodyPr/>
                    <a:lstStyle/>
                    <a:p>
                      <a:pPr algn="ctr"/>
                      <a:r>
                        <a:rPr lang="en-IN" dirty="0" smtClean="0"/>
                        <a:t>11</a:t>
                      </a:r>
                      <a:endParaRPr lang="en-IN" dirty="0"/>
                    </a:p>
                  </a:txBody>
                  <a:tcPr/>
                </a:tc>
              </a:tr>
              <a:tr h="366092">
                <a:tc>
                  <a:txBody>
                    <a:bodyPr/>
                    <a:lstStyle/>
                    <a:p>
                      <a:pPr algn="ctr"/>
                      <a:r>
                        <a:rPr lang="en-IN" dirty="0" smtClean="0"/>
                        <a:t>12</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01687282"/>
              </p:ext>
            </p:extLst>
          </p:nvPr>
        </p:nvGraphicFramePr>
        <p:xfrm>
          <a:off x="6870007" y="1895304"/>
          <a:ext cx="5067069" cy="4809064"/>
        </p:xfrm>
        <a:graphic>
          <a:graphicData uri="http://schemas.openxmlformats.org/drawingml/2006/table">
            <a:tbl>
              <a:tblPr firstRow="1" bandRow="1">
                <a:tableStyleId>{5940675A-B579-460E-94D1-54222C63F5DA}</a:tableStyleId>
              </a:tblPr>
              <a:tblGrid>
                <a:gridCol w="943956"/>
                <a:gridCol w="2527069"/>
                <a:gridCol w="1596044"/>
              </a:tblGrid>
              <a:tr h="369928">
                <a:tc>
                  <a:txBody>
                    <a:bodyPr/>
                    <a:lstStyle/>
                    <a:p>
                      <a:pPr algn="ctr"/>
                      <a:r>
                        <a:rPr lang="en-IN" b="1" dirty="0" smtClean="0"/>
                        <a:t>S.no</a:t>
                      </a:r>
                      <a:endParaRPr lang="en-IN" b="1" dirty="0"/>
                    </a:p>
                  </a:txBody>
                  <a:tcPr/>
                </a:tc>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69928">
                <a:tc>
                  <a:txBody>
                    <a:bodyPr/>
                    <a:lstStyle/>
                    <a:p>
                      <a:pPr algn="ctr"/>
                      <a:r>
                        <a:rPr lang="en-IN" dirty="0" smtClean="0"/>
                        <a:t>13</a:t>
                      </a:r>
                      <a:endParaRPr lang="en-IN" dirty="0"/>
                    </a:p>
                  </a:txBody>
                  <a:tcPr/>
                </a:tc>
                <a:tc>
                  <a:txBody>
                    <a:bodyPr/>
                    <a:lstStyle/>
                    <a:p>
                      <a:pPr algn="ctr"/>
                      <a:r>
                        <a:rPr lang="en-IN" dirty="0" smtClean="0"/>
                        <a:t>Pus</a:t>
                      </a:r>
                      <a:r>
                        <a:rPr lang="en-IN" baseline="0" dirty="0" smtClean="0"/>
                        <a:t> Cell Count</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r h="369928">
                <a:tc>
                  <a:txBody>
                    <a:bodyPr/>
                    <a:lstStyle/>
                    <a:p>
                      <a:pPr algn="ctr"/>
                      <a:r>
                        <a:rPr lang="en-IN" dirty="0" smtClean="0"/>
                        <a:t>14</a:t>
                      </a:r>
                      <a:endParaRPr lang="en-IN" dirty="0"/>
                    </a:p>
                  </a:txBody>
                  <a:tcPr/>
                </a:tc>
                <a:tc>
                  <a:txBody>
                    <a:bodyPr/>
                    <a:lstStyle/>
                    <a:p>
                      <a:pPr algn="ctr"/>
                      <a:r>
                        <a:rPr lang="en-IN" dirty="0" err="1" smtClean="0"/>
                        <a:t>Anemia</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r h="369928">
                <a:tc>
                  <a:txBody>
                    <a:bodyPr/>
                    <a:lstStyle/>
                    <a:p>
                      <a:pPr algn="ctr"/>
                      <a:r>
                        <a:rPr lang="en-IN" dirty="0" smtClean="0"/>
                        <a:t>15</a:t>
                      </a:r>
                      <a:endParaRPr lang="en-IN" dirty="0"/>
                    </a:p>
                  </a:txBody>
                  <a:tcPr/>
                </a:tc>
                <a:tc>
                  <a:txBody>
                    <a:bodyPr/>
                    <a:lstStyle/>
                    <a:p>
                      <a:pPr algn="ctr"/>
                      <a:r>
                        <a:rPr lang="en-IN" dirty="0" smtClean="0"/>
                        <a:t>Sodium</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r h="369928">
                <a:tc>
                  <a:txBody>
                    <a:bodyPr/>
                    <a:lstStyle/>
                    <a:p>
                      <a:pPr algn="ctr"/>
                      <a:r>
                        <a:rPr lang="en-IN" dirty="0" smtClean="0"/>
                        <a:t>16</a:t>
                      </a:r>
                      <a:endParaRPr lang="en-IN" dirty="0"/>
                    </a:p>
                  </a:txBody>
                  <a:tcPr/>
                </a:tc>
                <a:tc>
                  <a:txBody>
                    <a:bodyPr/>
                    <a:lstStyle/>
                    <a:p>
                      <a:pPr algn="ctr"/>
                      <a:r>
                        <a:rPr lang="en-IN" dirty="0" smtClean="0"/>
                        <a:t>Packed Cell</a:t>
                      </a:r>
                      <a:r>
                        <a:rPr lang="en-IN" baseline="0" dirty="0" smtClean="0"/>
                        <a:t> Volume</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r h="369928">
                <a:tc>
                  <a:txBody>
                    <a:bodyPr/>
                    <a:lstStyle/>
                    <a:p>
                      <a:pPr algn="ctr"/>
                      <a:r>
                        <a:rPr lang="en-IN" dirty="0" smtClean="0"/>
                        <a:t>17</a:t>
                      </a:r>
                      <a:endParaRPr lang="en-IN" dirty="0"/>
                    </a:p>
                  </a:txBody>
                  <a:tcPr/>
                </a:tc>
                <a:tc>
                  <a:txBody>
                    <a:bodyPr/>
                    <a:lstStyle/>
                    <a:p>
                      <a:pPr algn="ctr"/>
                      <a:r>
                        <a:rPr lang="en-IN" dirty="0" smtClean="0"/>
                        <a:t>Pus Cells</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r h="369928">
                <a:tc>
                  <a:txBody>
                    <a:bodyPr/>
                    <a:lstStyle/>
                    <a:p>
                      <a:pPr algn="ctr"/>
                      <a:r>
                        <a:rPr lang="en-IN" dirty="0" smtClean="0"/>
                        <a:t>18</a:t>
                      </a:r>
                      <a:endParaRPr lang="en-IN" dirty="0"/>
                    </a:p>
                  </a:txBody>
                  <a:tcPr/>
                </a:tc>
                <a:tc>
                  <a:txBody>
                    <a:bodyPr/>
                    <a:lstStyle/>
                    <a:p>
                      <a:pPr algn="ctr"/>
                      <a:r>
                        <a:rPr lang="en-IN" dirty="0" smtClean="0"/>
                        <a:t>Hyper</a:t>
                      </a:r>
                      <a:r>
                        <a:rPr lang="en-IN" baseline="0" dirty="0" smtClean="0"/>
                        <a:t>tension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r h="369928">
                <a:tc>
                  <a:txBody>
                    <a:bodyPr/>
                    <a:lstStyle/>
                    <a:p>
                      <a:pPr algn="ctr"/>
                      <a:r>
                        <a:rPr lang="en-IN" dirty="0" smtClean="0"/>
                        <a:t>19</a:t>
                      </a:r>
                      <a:endParaRPr lang="en-IN" dirty="0"/>
                    </a:p>
                  </a:txBody>
                  <a:tcPr/>
                </a:tc>
                <a:tc>
                  <a:txBody>
                    <a:bodyPr/>
                    <a:lstStyle/>
                    <a:p>
                      <a:pPr algn="ctr"/>
                      <a:r>
                        <a:rPr lang="en-IN" dirty="0" smtClean="0"/>
                        <a:t>Blood Glucose Random</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r h="369928">
                <a:tc>
                  <a:txBody>
                    <a:bodyPr/>
                    <a:lstStyle/>
                    <a:p>
                      <a:pPr algn="ctr"/>
                      <a:r>
                        <a:rPr lang="en-IN" dirty="0" smtClean="0"/>
                        <a:t>20</a:t>
                      </a:r>
                      <a:endParaRPr lang="en-IN" dirty="0"/>
                    </a:p>
                  </a:txBody>
                  <a:tcPr/>
                </a:tc>
                <a:tc>
                  <a:txBody>
                    <a:bodyPr/>
                    <a:lstStyle/>
                    <a:p>
                      <a:pPr algn="ctr"/>
                      <a:r>
                        <a:rPr lang="en-IN" dirty="0" smtClean="0"/>
                        <a:t>Blood Urea</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r h="369928">
                <a:tc>
                  <a:txBody>
                    <a:bodyPr/>
                    <a:lstStyle/>
                    <a:p>
                      <a:pPr algn="ctr"/>
                      <a:r>
                        <a:rPr lang="en-IN" dirty="0" smtClean="0"/>
                        <a:t>21</a:t>
                      </a:r>
                      <a:endParaRPr lang="en-IN" dirty="0"/>
                    </a:p>
                  </a:txBody>
                  <a:tcPr/>
                </a:tc>
                <a:tc>
                  <a:txBody>
                    <a:bodyPr/>
                    <a:lstStyle/>
                    <a:p>
                      <a:pPr algn="ctr"/>
                      <a:r>
                        <a:rPr lang="en-IN" dirty="0" smtClean="0"/>
                        <a:t>Bacteria</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r h="369928">
                <a:tc>
                  <a:txBody>
                    <a:bodyPr/>
                    <a:lstStyle/>
                    <a:p>
                      <a:pPr algn="ctr"/>
                      <a:r>
                        <a:rPr lang="en-IN" dirty="0" smtClean="0"/>
                        <a:t>22</a:t>
                      </a:r>
                      <a:endParaRPr lang="en-IN" dirty="0"/>
                    </a:p>
                  </a:txBody>
                  <a:tcPr/>
                </a:tc>
                <a:tc>
                  <a:txBody>
                    <a:bodyPr/>
                    <a:lstStyle/>
                    <a:p>
                      <a:pPr algn="ctr"/>
                      <a:r>
                        <a:rPr lang="en-IN" dirty="0" smtClean="0"/>
                        <a:t>Red Blood Cells</a:t>
                      </a:r>
                      <a:r>
                        <a:rPr lang="en-IN" baseline="0" dirty="0" smtClean="0"/>
                        <a:t> Count</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r h="369928">
                <a:tc>
                  <a:txBody>
                    <a:bodyPr/>
                    <a:lstStyle/>
                    <a:p>
                      <a:pPr algn="ctr"/>
                      <a:r>
                        <a:rPr lang="en-IN" dirty="0" smtClean="0"/>
                        <a:t>23</a:t>
                      </a:r>
                      <a:endParaRPr lang="en-IN" dirty="0"/>
                    </a:p>
                  </a:txBody>
                  <a:tcPr/>
                </a:tc>
                <a:tc>
                  <a:txBody>
                    <a:bodyPr/>
                    <a:lstStyle/>
                    <a:p>
                      <a:pPr algn="ctr"/>
                      <a:r>
                        <a:rPr lang="en-IN" dirty="0" smtClean="0"/>
                        <a:t>White</a:t>
                      </a:r>
                      <a:r>
                        <a:rPr lang="en-IN" baseline="0" dirty="0" smtClean="0"/>
                        <a:t> Blood Cells</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r h="369928">
                <a:tc>
                  <a:txBody>
                    <a:bodyPr/>
                    <a:lstStyle/>
                    <a:p>
                      <a:pPr algn="ctr"/>
                      <a:r>
                        <a:rPr lang="en-IN" dirty="0" smtClean="0"/>
                        <a:t>24</a:t>
                      </a:r>
                      <a:endParaRPr lang="en-IN" dirty="0"/>
                    </a:p>
                  </a:txBody>
                  <a:tcPr/>
                </a:tc>
                <a:tc>
                  <a:txBody>
                    <a:bodyPr/>
                    <a:lstStyle/>
                    <a:p>
                      <a:pPr algn="ctr"/>
                      <a:r>
                        <a:rPr lang="en-IN" dirty="0" smtClean="0"/>
                        <a:t>Age</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0.0000</a:t>
                      </a:r>
                    </a:p>
                  </a:txBody>
                  <a:tcPr/>
                </a:tc>
              </a:tr>
            </a:tbl>
          </a:graphicData>
        </a:graphic>
      </p:graphicFrame>
    </p:spTree>
    <p:extLst>
      <p:ext uri="{BB962C8B-B14F-4D97-AF65-F5344CB8AC3E}">
        <p14:creationId xmlns:p14="http://schemas.microsoft.com/office/powerpoint/2010/main" val="18697142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MRMR feature selection algorithm and 22 attributes from the chosen dataset with a 80:20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98284605"/>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95.3</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79.4</a:t>
                      </a:r>
                      <a:endParaRPr lang="en-IN" dirty="0"/>
                    </a:p>
                  </a:txBody>
                  <a:tcPr/>
                </a:tc>
                <a:tc>
                  <a:txBody>
                    <a:bodyPr/>
                    <a:lstStyle/>
                    <a:p>
                      <a:pPr algn="ctr"/>
                      <a:r>
                        <a:rPr lang="en-IN" dirty="0" smtClean="0"/>
                        <a:t>83.8</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98.4</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bl>
          </a:graphicData>
        </a:graphic>
      </p:graphicFrame>
    </p:spTree>
    <p:extLst>
      <p:ext uri="{BB962C8B-B14F-4D97-AF65-F5344CB8AC3E}">
        <p14:creationId xmlns:p14="http://schemas.microsoft.com/office/powerpoint/2010/main" val="34849677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MRMR feature selection algorithm and 20 attributes from the chosen dataset with a 80:20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76464692"/>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99.7</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95.6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80.9</a:t>
                      </a:r>
                      <a:endParaRPr lang="en-IN" dirty="0"/>
                    </a:p>
                  </a:txBody>
                  <a:tcPr/>
                </a:tc>
                <a:tc>
                  <a:txBody>
                    <a:bodyPr/>
                    <a:lstStyle/>
                    <a:p>
                      <a:pPr algn="ctr"/>
                      <a:r>
                        <a:rPr lang="en-IN" dirty="0" smtClean="0"/>
                        <a:t>81.2</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bl>
          </a:graphicData>
        </a:graphic>
      </p:graphicFrame>
    </p:spTree>
    <p:extLst>
      <p:ext uri="{BB962C8B-B14F-4D97-AF65-F5344CB8AC3E}">
        <p14:creationId xmlns:p14="http://schemas.microsoft.com/office/powerpoint/2010/main" val="29937677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MRMR feature selection algorithm and 18 attributes from the chosen dataset with a 80:20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074453565"/>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95.9</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80.6</a:t>
                      </a:r>
                      <a:endParaRPr lang="en-IN" dirty="0"/>
                    </a:p>
                  </a:txBody>
                  <a:tcPr/>
                </a:tc>
                <a:tc>
                  <a:txBody>
                    <a:bodyPr/>
                    <a:lstStyle/>
                    <a:p>
                      <a:pPr algn="ctr"/>
                      <a:r>
                        <a:rPr lang="en-IN" dirty="0" smtClean="0"/>
                        <a:t>81.2</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bl>
          </a:graphicData>
        </a:graphic>
      </p:graphicFrame>
    </p:spTree>
    <p:extLst>
      <p:ext uri="{BB962C8B-B14F-4D97-AF65-F5344CB8AC3E}">
        <p14:creationId xmlns:p14="http://schemas.microsoft.com/office/powerpoint/2010/main" val="42366037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MRMR feature selection algorithm and 16 attributes from the chosen dataset with a 80:20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95763800"/>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97.2</a:t>
                      </a:r>
                      <a:endParaRPr lang="en-IN" dirty="0"/>
                    </a:p>
                  </a:txBody>
                  <a:tcPr/>
                </a:tc>
                <a:tc>
                  <a:txBody>
                    <a:bodyPr/>
                    <a:lstStyle/>
                    <a:p>
                      <a:pPr algn="ctr"/>
                      <a:r>
                        <a:rPr lang="en-IN" dirty="0" smtClean="0"/>
                        <a:t>98.8</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81.9</a:t>
                      </a:r>
                      <a:endParaRPr lang="en-IN" dirty="0"/>
                    </a:p>
                  </a:txBody>
                  <a:tcPr/>
                </a:tc>
                <a:tc>
                  <a:txBody>
                    <a:bodyPr/>
                    <a:lstStyle/>
                    <a:p>
                      <a:pPr algn="ctr"/>
                      <a:r>
                        <a:rPr lang="en-IN" dirty="0" smtClean="0"/>
                        <a:t>80</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bl>
          </a:graphicData>
        </a:graphic>
      </p:graphicFrame>
    </p:spTree>
    <p:extLst>
      <p:ext uri="{BB962C8B-B14F-4D97-AF65-F5344CB8AC3E}">
        <p14:creationId xmlns:p14="http://schemas.microsoft.com/office/powerpoint/2010/main" val="9606538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MRMR feature selection algorithm and 14 attributes from the chosen dataset with a 80:20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949935865"/>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99.4</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97.5</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81.2</a:t>
                      </a:r>
                      <a:endParaRPr lang="en-IN" dirty="0"/>
                    </a:p>
                  </a:txBody>
                  <a:tcPr/>
                </a:tc>
                <a:tc>
                  <a:txBody>
                    <a:bodyPr/>
                    <a:lstStyle/>
                    <a:p>
                      <a:pPr algn="ctr"/>
                      <a:r>
                        <a:rPr lang="en-IN" dirty="0" smtClean="0"/>
                        <a:t>76.2</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98.4</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98.8</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98.4</a:t>
                      </a:r>
                      <a:endParaRPr lang="en-IN" dirty="0"/>
                    </a:p>
                  </a:txBody>
                  <a:tcPr/>
                </a:tc>
                <a:tc>
                  <a:txBody>
                    <a:bodyPr/>
                    <a:lstStyle/>
                    <a:p>
                      <a:pPr algn="ctr"/>
                      <a:r>
                        <a:rPr lang="en-IN" dirty="0" smtClean="0"/>
                        <a:t>100</a:t>
                      </a:r>
                      <a:endParaRPr lang="en-IN" dirty="0"/>
                    </a:p>
                  </a:txBody>
                  <a:tcPr/>
                </a:tc>
              </a:tr>
            </a:tbl>
          </a:graphicData>
        </a:graphic>
      </p:graphicFrame>
    </p:spTree>
    <p:extLst>
      <p:ext uri="{BB962C8B-B14F-4D97-AF65-F5344CB8AC3E}">
        <p14:creationId xmlns:p14="http://schemas.microsoft.com/office/powerpoint/2010/main" val="21668395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Graphical representation of our dataset using MRMR feature selection algorithm for 67:33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230" y="2058517"/>
            <a:ext cx="6111087" cy="4469707"/>
          </a:xfrm>
          <a:prstGeom prst="rect">
            <a:avLst/>
          </a:prstGeom>
        </p:spPr>
      </p:pic>
    </p:spTree>
    <p:extLst>
      <p:ext uri="{BB962C8B-B14F-4D97-AF65-F5344CB8AC3E}">
        <p14:creationId xmlns:p14="http://schemas.microsoft.com/office/powerpoint/2010/main" val="112519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Tabular representation of our dataset using MRMR feature selection algorithm for 67:33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795948495"/>
              </p:ext>
            </p:extLst>
          </p:nvPr>
        </p:nvGraphicFramePr>
        <p:xfrm>
          <a:off x="1446411" y="1942440"/>
          <a:ext cx="4222869" cy="4754880"/>
        </p:xfrm>
        <a:graphic>
          <a:graphicData uri="http://schemas.openxmlformats.org/drawingml/2006/table">
            <a:tbl>
              <a:tblPr firstRow="1" bandRow="1">
                <a:tableStyleId>{5940675A-B579-460E-94D1-54222C63F5DA}</a:tableStyleId>
              </a:tblPr>
              <a:tblGrid>
                <a:gridCol w="2477194"/>
                <a:gridCol w="1745675"/>
              </a:tblGrid>
              <a:tr h="339446">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39446">
                <a:tc>
                  <a:txBody>
                    <a:bodyPr/>
                    <a:lstStyle/>
                    <a:p>
                      <a:pPr algn="ctr"/>
                      <a:r>
                        <a:rPr lang="en-IN" dirty="0" err="1" smtClean="0"/>
                        <a:t>Hemoglobin</a:t>
                      </a:r>
                      <a:endParaRPr lang="en-IN" dirty="0"/>
                    </a:p>
                  </a:txBody>
                  <a:tcPr/>
                </a:tc>
                <a:tc>
                  <a:txBody>
                    <a:bodyPr/>
                    <a:lstStyle/>
                    <a:p>
                      <a:pPr algn="ctr"/>
                      <a:r>
                        <a:rPr lang="en-IN" dirty="0" smtClean="0"/>
                        <a:t>0.4120</a:t>
                      </a:r>
                      <a:endParaRPr lang="en-IN" dirty="0"/>
                    </a:p>
                  </a:txBody>
                  <a:tcPr/>
                </a:tc>
              </a:tr>
              <a:tr h="339446">
                <a:tc>
                  <a:txBody>
                    <a:bodyPr/>
                    <a:lstStyle/>
                    <a:p>
                      <a:pPr algn="ctr"/>
                      <a:r>
                        <a:rPr lang="en-IN" dirty="0" smtClean="0"/>
                        <a:t>Packed Cell Volume</a:t>
                      </a:r>
                      <a:endParaRPr lang="en-IN" dirty="0"/>
                    </a:p>
                  </a:txBody>
                  <a:tcPr/>
                </a:tc>
                <a:tc>
                  <a:txBody>
                    <a:bodyPr/>
                    <a:lstStyle/>
                    <a:p>
                      <a:pPr algn="ctr"/>
                      <a:r>
                        <a:rPr lang="en-IN" dirty="0" smtClean="0"/>
                        <a:t>0.3659</a:t>
                      </a:r>
                      <a:endParaRPr lang="en-IN" dirty="0"/>
                    </a:p>
                  </a:txBody>
                  <a:tcPr/>
                </a:tc>
              </a:tr>
              <a:tr h="339446">
                <a:tc>
                  <a:txBody>
                    <a:bodyPr/>
                    <a:lstStyle/>
                    <a:p>
                      <a:pPr algn="ctr"/>
                      <a:r>
                        <a:rPr lang="en-IN" dirty="0" smtClean="0"/>
                        <a:t>Specific Gravity</a:t>
                      </a:r>
                      <a:endParaRPr lang="en-IN" dirty="0"/>
                    </a:p>
                  </a:txBody>
                  <a:tcPr/>
                </a:tc>
                <a:tc>
                  <a:txBody>
                    <a:bodyPr/>
                    <a:lstStyle/>
                    <a:p>
                      <a:pPr algn="ctr"/>
                      <a:r>
                        <a:rPr lang="en-IN" dirty="0" smtClean="0"/>
                        <a:t>0.3466</a:t>
                      </a:r>
                      <a:endParaRPr lang="en-IN" dirty="0"/>
                    </a:p>
                  </a:txBody>
                  <a:tcPr/>
                </a:tc>
              </a:tr>
              <a:tr h="339446">
                <a:tc>
                  <a:txBody>
                    <a:bodyPr/>
                    <a:lstStyle/>
                    <a:p>
                      <a:pPr algn="ctr"/>
                      <a:r>
                        <a:rPr lang="en-IN" dirty="0" smtClean="0"/>
                        <a:t>Red Blood Cells Count</a:t>
                      </a:r>
                      <a:endParaRPr lang="en-IN" dirty="0"/>
                    </a:p>
                  </a:txBody>
                  <a:tcPr/>
                </a:tc>
                <a:tc>
                  <a:txBody>
                    <a:bodyPr/>
                    <a:lstStyle/>
                    <a:p>
                      <a:pPr algn="ctr"/>
                      <a:r>
                        <a:rPr lang="en-IN" dirty="0" smtClean="0"/>
                        <a:t>0.3270</a:t>
                      </a:r>
                      <a:endParaRPr lang="en-IN" dirty="0"/>
                    </a:p>
                  </a:txBody>
                  <a:tcPr/>
                </a:tc>
              </a:tr>
              <a:tr h="339446">
                <a:tc>
                  <a:txBody>
                    <a:bodyPr/>
                    <a:lstStyle/>
                    <a:p>
                      <a:pPr algn="ctr"/>
                      <a:r>
                        <a:rPr lang="en-IN" dirty="0" smtClean="0"/>
                        <a:t>Hypertension</a:t>
                      </a:r>
                      <a:endParaRPr lang="en-IN" dirty="0"/>
                    </a:p>
                  </a:txBody>
                  <a:tcPr/>
                </a:tc>
                <a:tc>
                  <a:txBody>
                    <a:bodyPr/>
                    <a:lstStyle/>
                    <a:p>
                      <a:pPr algn="ctr"/>
                      <a:r>
                        <a:rPr lang="en-IN" dirty="0" smtClean="0"/>
                        <a:t>0.2696</a:t>
                      </a:r>
                      <a:endParaRPr lang="en-IN" dirty="0"/>
                    </a:p>
                  </a:txBody>
                  <a:tcPr/>
                </a:tc>
              </a:tr>
              <a:tr h="339446">
                <a:tc>
                  <a:txBody>
                    <a:bodyPr/>
                    <a:lstStyle/>
                    <a:p>
                      <a:pPr algn="ctr"/>
                      <a:r>
                        <a:rPr lang="en-IN" dirty="0" smtClean="0"/>
                        <a:t>Diabetes Mellitus</a:t>
                      </a:r>
                      <a:endParaRPr lang="en-IN" dirty="0"/>
                    </a:p>
                  </a:txBody>
                  <a:tcPr/>
                </a:tc>
                <a:tc>
                  <a:txBody>
                    <a:bodyPr/>
                    <a:lstStyle/>
                    <a:p>
                      <a:pPr algn="ctr"/>
                      <a:r>
                        <a:rPr lang="en-IN" dirty="0" smtClean="0"/>
                        <a:t>0.2579</a:t>
                      </a:r>
                      <a:endParaRPr lang="en-IN" dirty="0"/>
                    </a:p>
                  </a:txBody>
                  <a:tcPr/>
                </a:tc>
              </a:tr>
              <a:tr h="339446">
                <a:tc>
                  <a:txBody>
                    <a:bodyPr/>
                    <a:lstStyle/>
                    <a:p>
                      <a:pPr algn="ctr"/>
                      <a:r>
                        <a:rPr lang="en-IN" dirty="0" smtClean="0"/>
                        <a:t>Albumin</a:t>
                      </a:r>
                      <a:endParaRPr lang="en-IN" dirty="0"/>
                    </a:p>
                  </a:txBody>
                  <a:tcPr/>
                </a:tc>
                <a:tc>
                  <a:txBody>
                    <a:bodyPr/>
                    <a:lstStyle/>
                    <a:p>
                      <a:pPr algn="ctr"/>
                      <a:r>
                        <a:rPr lang="en-IN" dirty="0" smtClean="0"/>
                        <a:t>0.2516</a:t>
                      </a:r>
                      <a:endParaRPr lang="en-IN" dirty="0"/>
                    </a:p>
                  </a:txBody>
                  <a:tcPr/>
                </a:tc>
              </a:tr>
              <a:tr h="339446">
                <a:tc>
                  <a:txBody>
                    <a:bodyPr/>
                    <a:lstStyle/>
                    <a:p>
                      <a:pPr algn="ctr"/>
                      <a:r>
                        <a:rPr lang="en-IN" dirty="0" smtClean="0"/>
                        <a:t>Blood Glucose Random</a:t>
                      </a:r>
                      <a:endParaRPr lang="en-IN" dirty="0"/>
                    </a:p>
                  </a:txBody>
                  <a:tcPr/>
                </a:tc>
                <a:tc>
                  <a:txBody>
                    <a:bodyPr/>
                    <a:lstStyle/>
                    <a:p>
                      <a:pPr algn="ctr"/>
                      <a:r>
                        <a:rPr lang="en-IN" dirty="0" smtClean="0"/>
                        <a:t>0.2514</a:t>
                      </a:r>
                      <a:endParaRPr lang="en-IN" dirty="0"/>
                    </a:p>
                  </a:txBody>
                  <a:tcPr/>
                </a:tc>
              </a:tr>
              <a:tr h="339446">
                <a:tc>
                  <a:txBody>
                    <a:bodyPr/>
                    <a:lstStyle/>
                    <a:p>
                      <a:pPr algn="ctr"/>
                      <a:r>
                        <a:rPr lang="en-IN" dirty="0" smtClean="0"/>
                        <a:t>Appetite</a:t>
                      </a:r>
                      <a:endParaRPr lang="en-IN" dirty="0"/>
                    </a:p>
                  </a:txBody>
                  <a:tcPr/>
                </a:tc>
                <a:tc>
                  <a:txBody>
                    <a:bodyPr/>
                    <a:lstStyle/>
                    <a:p>
                      <a:pPr algn="ctr"/>
                      <a:r>
                        <a:rPr lang="en-IN" dirty="0" smtClean="0"/>
                        <a:t>0.2424</a:t>
                      </a:r>
                      <a:endParaRPr lang="en-IN" dirty="0"/>
                    </a:p>
                  </a:txBody>
                  <a:tcPr/>
                </a:tc>
              </a:tr>
              <a:tr h="339446">
                <a:tc>
                  <a:txBody>
                    <a:bodyPr/>
                    <a:lstStyle/>
                    <a:p>
                      <a:pPr algn="ctr"/>
                      <a:r>
                        <a:rPr lang="en-IN" dirty="0" smtClean="0"/>
                        <a:t>Pedal </a:t>
                      </a:r>
                      <a:r>
                        <a:rPr lang="en-IN" dirty="0" err="1" smtClean="0"/>
                        <a:t>Edema</a:t>
                      </a:r>
                      <a:endParaRPr lang="en-IN" dirty="0"/>
                    </a:p>
                  </a:txBody>
                  <a:tcPr/>
                </a:tc>
                <a:tc>
                  <a:txBody>
                    <a:bodyPr/>
                    <a:lstStyle/>
                    <a:p>
                      <a:pPr algn="ctr"/>
                      <a:r>
                        <a:rPr lang="en-IN" dirty="0" smtClean="0"/>
                        <a:t>0.2204</a:t>
                      </a:r>
                      <a:endParaRPr lang="en-IN" dirty="0"/>
                    </a:p>
                  </a:txBody>
                  <a:tcPr/>
                </a:tc>
              </a:tr>
              <a:tr h="339446">
                <a:tc>
                  <a:txBody>
                    <a:bodyPr/>
                    <a:lstStyle/>
                    <a:p>
                      <a:pPr algn="ctr"/>
                      <a:r>
                        <a:rPr lang="en-IN" dirty="0" smtClean="0"/>
                        <a:t>Pus Cells</a:t>
                      </a:r>
                      <a:endParaRPr lang="en-IN" dirty="0"/>
                    </a:p>
                  </a:txBody>
                  <a:tcPr/>
                </a:tc>
                <a:tc>
                  <a:txBody>
                    <a:bodyPr/>
                    <a:lstStyle/>
                    <a:p>
                      <a:pPr algn="ctr"/>
                      <a:r>
                        <a:rPr lang="en-IN" dirty="0" smtClean="0"/>
                        <a:t>0.2185</a:t>
                      </a:r>
                      <a:endParaRPr lang="en-IN" dirty="0"/>
                    </a:p>
                  </a:txBody>
                  <a:tcPr/>
                </a:tc>
              </a:tr>
              <a:tr h="339446">
                <a:tc>
                  <a:txBody>
                    <a:bodyPr/>
                    <a:lstStyle/>
                    <a:p>
                      <a:pPr algn="ctr"/>
                      <a:r>
                        <a:rPr lang="en-IN" dirty="0" smtClean="0"/>
                        <a:t>Blood Urea</a:t>
                      </a:r>
                      <a:endParaRPr lang="en-IN" dirty="0"/>
                    </a:p>
                  </a:txBody>
                  <a:tcPr/>
                </a:tc>
                <a:tc>
                  <a:txBody>
                    <a:bodyPr/>
                    <a:lstStyle/>
                    <a:p>
                      <a:pPr algn="ctr"/>
                      <a:r>
                        <a:rPr lang="en-IN" dirty="0" smtClean="0"/>
                        <a:t>0.2085</a:t>
                      </a:r>
                      <a:endParaRPr lang="en-IN" dirty="0"/>
                    </a:p>
                  </a:txBody>
                  <a:tcPr/>
                </a:tc>
              </a:tr>
            </a:tbl>
          </a:graphicData>
        </a:graphic>
      </p:graphicFrame>
      <p:graphicFrame>
        <p:nvGraphicFramePr>
          <p:cNvPr id="7" name="Table 6"/>
          <p:cNvGraphicFramePr>
            <a:graphicFrameLocks noGrp="1"/>
          </p:cNvGraphicFramePr>
          <p:nvPr/>
        </p:nvGraphicFramePr>
        <p:xfrm>
          <a:off x="388000" y="1945172"/>
          <a:ext cx="1058415" cy="4759196"/>
        </p:xfrm>
        <a:graphic>
          <a:graphicData uri="http://schemas.openxmlformats.org/drawingml/2006/table">
            <a:tbl>
              <a:tblPr firstRow="1" bandRow="1">
                <a:tableStyleId>{5940675A-B579-460E-94D1-54222C63F5DA}</a:tableStyleId>
              </a:tblPr>
              <a:tblGrid>
                <a:gridCol w="1058415"/>
              </a:tblGrid>
              <a:tr h="366092">
                <a:tc>
                  <a:txBody>
                    <a:bodyPr/>
                    <a:lstStyle/>
                    <a:p>
                      <a:pPr algn="ctr"/>
                      <a:r>
                        <a:rPr lang="en-IN" b="1" dirty="0" smtClean="0"/>
                        <a:t>S.no</a:t>
                      </a:r>
                      <a:endParaRPr lang="en-IN" b="1" dirty="0"/>
                    </a:p>
                  </a:txBody>
                  <a:tcPr/>
                </a:tc>
              </a:tr>
              <a:tr h="366092">
                <a:tc>
                  <a:txBody>
                    <a:bodyPr/>
                    <a:lstStyle/>
                    <a:p>
                      <a:pPr algn="ctr"/>
                      <a:r>
                        <a:rPr lang="en-IN" dirty="0" smtClean="0"/>
                        <a:t>1</a:t>
                      </a:r>
                      <a:endParaRPr lang="en-IN" dirty="0"/>
                    </a:p>
                  </a:txBody>
                  <a:tcPr/>
                </a:tc>
              </a:tr>
              <a:tr h="366092">
                <a:tc>
                  <a:txBody>
                    <a:bodyPr/>
                    <a:lstStyle/>
                    <a:p>
                      <a:pPr algn="ctr"/>
                      <a:r>
                        <a:rPr lang="en-IN" dirty="0" smtClean="0"/>
                        <a:t>2</a:t>
                      </a:r>
                      <a:endParaRPr lang="en-IN" dirty="0"/>
                    </a:p>
                  </a:txBody>
                  <a:tcPr/>
                </a:tc>
              </a:tr>
              <a:tr h="366092">
                <a:tc>
                  <a:txBody>
                    <a:bodyPr/>
                    <a:lstStyle/>
                    <a:p>
                      <a:pPr algn="ctr"/>
                      <a:r>
                        <a:rPr lang="en-IN" dirty="0" smtClean="0"/>
                        <a:t>3</a:t>
                      </a:r>
                      <a:endParaRPr lang="en-IN" dirty="0"/>
                    </a:p>
                  </a:txBody>
                  <a:tcPr/>
                </a:tc>
              </a:tr>
              <a:tr h="366092">
                <a:tc>
                  <a:txBody>
                    <a:bodyPr/>
                    <a:lstStyle/>
                    <a:p>
                      <a:pPr algn="ctr"/>
                      <a:r>
                        <a:rPr lang="en-IN" dirty="0" smtClean="0"/>
                        <a:t>4</a:t>
                      </a:r>
                      <a:endParaRPr lang="en-IN" dirty="0"/>
                    </a:p>
                  </a:txBody>
                  <a:tcPr/>
                </a:tc>
              </a:tr>
              <a:tr h="366092">
                <a:tc>
                  <a:txBody>
                    <a:bodyPr/>
                    <a:lstStyle/>
                    <a:p>
                      <a:pPr algn="ctr"/>
                      <a:r>
                        <a:rPr lang="en-IN" dirty="0" smtClean="0"/>
                        <a:t>5</a:t>
                      </a:r>
                      <a:endParaRPr lang="en-IN" dirty="0"/>
                    </a:p>
                  </a:txBody>
                  <a:tcPr/>
                </a:tc>
              </a:tr>
              <a:tr h="366092">
                <a:tc>
                  <a:txBody>
                    <a:bodyPr/>
                    <a:lstStyle/>
                    <a:p>
                      <a:pPr algn="ctr"/>
                      <a:r>
                        <a:rPr lang="en-IN" dirty="0" smtClean="0"/>
                        <a:t>6</a:t>
                      </a:r>
                      <a:endParaRPr lang="en-IN" dirty="0"/>
                    </a:p>
                  </a:txBody>
                  <a:tcPr/>
                </a:tc>
              </a:tr>
              <a:tr h="366092">
                <a:tc>
                  <a:txBody>
                    <a:bodyPr/>
                    <a:lstStyle/>
                    <a:p>
                      <a:pPr algn="ctr"/>
                      <a:r>
                        <a:rPr lang="en-IN" dirty="0" smtClean="0"/>
                        <a:t>7</a:t>
                      </a:r>
                      <a:endParaRPr lang="en-IN" dirty="0"/>
                    </a:p>
                  </a:txBody>
                  <a:tcPr/>
                </a:tc>
              </a:tr>
              <a:tr h="366092">
                <a:tc>
                  <a:txBody>
                    <a:bodyPr/>
                    <a:lstStyle/>
                    <a:p>
                      <a:pPr algn="ctr"/>
                      <a:r>
                        <a:rPr lang="en-IN" dirty="0" smtClean="0"/>
                        <a:t>8</a:t>
                      </a:r>
                      <a:endParaRPr lang="en-IN" dirty="0"/>
                    </a:p>
                  </a:txBody>
                  <a:tcPr/>
                </a:tc>
              </a:tr>
              <a:tr h="366092">
                <a:tc>
                  <a:txBody>
                    <a:bodyPr/>
                    <a:lstStyle/>
                    <a:p>
                      <a:pPr algn="ctr"/>
                      <a:r>
                        <a:rPr lang="en-IN" dirty="0" smtClean="0"/>
                        <a:t>9</a:t>
                      </a:r>
                      <a:endParaRPr lang="en-IN" dirty="0"/>
                    </a:p>
                  </a:txBody>
                  <a:tcPr/>
                </a:tc>
              </a:tr>
              <a:tr h="366092">
                <a:tc>
                  <a:txBody>
                    <a:bodyPr/>
                    <a:lstStyle/>
                    <a:p>
                      <a:pPr algn="ctr"/>
                      <a:r>
                        <a:rPr lang="en-IN" dirty="0" smtClean="0"/>
                        <a:t>10</a:t>
                      </a:r>
                      <a:endParaRPr lang="en-IN" dirty="0"/>
                    </a:p>
                  </a:txBody>
                  <a:tcPr/>
                </a:tc>
              </a:tr>
              <a:tr h="366092">
                <a:tc>
                  <a:txBody>
                    <a:bodyPr/>
                    <a:lstStyle/>
                    <a:p>
                      <a:pPr algn="ctr"/>
                      <a:r>
                        <a:rPr lang="en-IN" dirty="0" smtClean="0"/>
                        <a:t>11</a:t>
                      </a:r>
                      <a:endParaRPr lang="en-IN" dirty="0"/>
                    </a:p>
                  </a:txBody>
                  <a:tcPr/>
                </a:tc>
              </a:tr>
              <a:tr h="366092">
                <a:tc>
                  <a:txBody>
                    <a:bodyPr/>
                    <a:lstStyle/>
                    <a:p>
                      <a:pPr algn="ctr"/>
                      <a:r>
                        <a:rPr lang="en-IN" dirty="0" smtClean="0"/>
                        <a:t>12</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29058726"/>
              </p:ext>
            </p:extLst>
          </p:nvPr>
        </p:nvGraphicFramePr>
        <p:xfrm>
          <a:off x="6870007" y="1895304"/>
          <a:ext cx="5067069" cy="4809064"/>
        </p:xfrm>
        <a:graphic>
          <a:graphicData uri="http://schemas.openxmlformats.org/drawingml/2006/table">
            <a:tbl>
              <a:tblPr firstRow="1" bandRow="1">
                <a:tableStyleId>{5940675A-B579-460E-94D1-54222C63F5DA}</a:tableStyleId>
              </a:tblPr>
              <a:tblGrid>
                <a:gridCol w="943956"/>
                <a:gridCol w="2527069"/>
                <a:gridCol w="1596044"/>
              </a:tblGrid>
              <a:tr h="369928">
                <a:tc>
                  <a:txBody>
                    <a:bodyPr/>
                    <a:lstStyle/>
                    <a:p>
                      <a:pPr algn="ctr"/>
                      <a:r>
                        <a:rPr lang="en-IN" b="1" dirty="0" smtClean="0"/>
                        <a:t>S.no</a:t>
                      </a:r>
                      <a:endParaRPr lang="en-IN" b="1" dirty="0"/>
                    </a:p>
                  </a:txBody>
                  <a:tcPr/>
                </a:tc>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69928">
                <a:tc>
                  <a:txBody>
                    <a:bodyPr/>
                    <a:lstStyle/>
                    <a:p>
                      <a:pPr algn="ctr"/>
                      <a:r>
                        <a:rPr lang="en-IN" dirty="0" smtClean="0"/>
                        <a:t>13</a:t>
                      </a:r>
                      <a:endParaRPr lang="en-IN" dirty="0"/>
                    </a:p>
                  </a:txBody>
                  <a:tcPr/>
                </a:tc>
                <a:tc>
                  <a:txBody>
                    <a:bodyPr/>
                    <a:lstStyle/>
                    <a:p>
                      <a:pPr algn="ctr"/>
                      <a:r>
                        <a:rPr lang="en-IN" dirty="0" smtClean="0"/>
                        <a:t>Red Blood Cells</a:t>
                      </a:r>
                      <a:endParaRPr lang="en-IN" dirty="0"/>
                    </a:p>
                  </a:txBody>
                  <a:tcPr/>
                </a:tc>
                <a:tc>
                  <a:txBody>
                    <a:bodyPr/>
                    <a:lstStyle/>
                    <a:p>
                      <a:pPr algn="ctr"/>
                      <a:r>
                        <a:rPr lang="en-IN" dirty="0" smtClean="0"/>
                        <a:t>0.1937</a:t>
                      </a:r>
                      <a:endParaRPr lang="en-IN" dirty="0"/>
                    </a:p>
                  </a:txBody>
                  <a:tcPr/>
                </a:tc>
              </a:tr>
              <a:tr h="369928">
                <a:tc>
                  <a:txBody>
                    <a:bodyPr/>
                    <a:lstStyle/>
                    <a:p>
                      <a:pPr algn="ctr"/>
                      <a:r>
                        <a:rPr lang="en-IN" dirty="0" smtClean="0"/>
                        <a:t>14</a:t>
                      </a:r>
                      <a:endParaRPr lang="en-IN" dirty="0"/>
                    </a:p>
                  </a:txBody>
                  <a:tcPr/>
                </a:tc>
                <a:tc>
                  <a:txBody>
                    <a:bodyPr/>
                    <a:lstStyle/>
                    <a:p>
                      <a:pPr algn="ctr"/>
                      <a:r>
                        <a:rPr lang="en-IN" dirty="0" smtClean="0"/>
                        <a:t>Sodium</a:t>
                      </a:r>
                      <a:endParaRPr lang="en-IN" dirty="0"/>
                    </a:p>
                  </a:txBody>
                  <a:tcPr/>
                </a:tc>
                <a:tc>
                  <a:txBody>
                    <a:bodyPr/>
                    <a:lstStyle/>
                    <a:p>
                      <a:pPr algn="ctr"/>
                      <a:r>
                        <a:rPr lang="en-IN" dirty="0" smtClean="0"/>
                        <a:t>0.1738</a:t>
                      </a:r>
                      <a:endParaRPr lang="en-IN" dirty="0"/>
                    </a:p>
                  </a:txBody>
                  <a:tcPr/>
                </a:tc>
              </a:tr>
              <a:tr h="369928">
                <a:tc>
                  <a:txBody>
                    <a:bodyPr/>
                    <a:lstStyle/>
                    <a:p>
                      <a:pPr algn="ctr"/>
                      <a:r>
                        <a:rPr lang="en-IN" dirty="0" smtClean="0"/>
                        <a:t>15</a:t>
                      </a:r>
                      <a:endParaRPr lang="en-IN" dirty="0"/>
                    </a:p>
                  </a:txBody>
                  <a:tcPr/>
                </a:tc>
                <a:tc>
                  <a:txBody>
                    <a:bodyPr/>
                    <a:lstStyle/>
                    <a:p>
                      <a:pPr algn="ctr"/>
                      <a:r>
                        <a:rPr lang="en-IN" dirty="0" err="1" smtClean="0"/>
                        <a:t>Anemia</a:t>
                      </a:r>
                      <a:endParaRPr lang="en-IN" dirty="0"/>
                    </a:p>
                  </a:txBody>
                  <a:tcPr/>
                </a:tc>
                <a:tc>
                  <a:txBody>
                    <a:bodyPr/>
                    <a:lstStyle/>
                    <a:p>
                      <a:pPr algn="ctr"/>
                      <a:r>
                        <a:rPr lang="en-IN" dirty="0" smtClean="0"/>
                        <a:t>0.1721</a:t>
                      </a:r>
                      <a:endParaRPr lang="en-IN" dirty="0"/>
                    </a:p>
                  </a:txBody>
                  <a:tcPr/>
                </a:tc>
              </a:tr>
              <a:tr h="369928">
                <a:tc>
                  <a:txBody>
                    <a:bodyPr/>
                    <a:lstStyle/>
                    <a:p>
                      <a:pPr algn="ctr"/>
                      <a:r>
                        <a:rPr lang="en-IN" dirty="0" smtClean="0"/>
                        <a:t>16</a:t>
                      </a:r>
                      <a:endParaRPr lang="en-IN" dirty="0"/>
                    </a:p>
                  </a:txBody>
                  <a:tcPr/>
                </a:tc>
                <a:tc>
                  <a:txBody>
                    <a:bodyPr/>
                    <a:lstStyle/>
                    <a:p>
                      <a:pPr algn="ctr"/>
                      <a:r>
                        <a:rPr lang="en-IN" dirty="0" smtClean="0"/>
                        <a:t>Blood Pressure</a:t>
                      </a:r>
                      <a:endParaRPr lang="en-IN" dirty="0"/>
                    </a:p>
                  </a:txBody>
                  <a:tcPr/>
                </a:tc>
                <a:tc>
                  <a:txBody>
                    <a:bodyPr/>
                    <a:lstStyle/>
                    <a:p>
                      <a:pPr algn="ctr"/>
                      <a:r>
                        <a:rPr lang="en-IN" dirty="0" smtClean="0"/>
                        <a:t>0.1716</a:t>
                      </a:r>
                      <a:endParaRPr lang="en-IN" dirty="0"/>
                    </a:p>
                  </a:txBody>
                  <a:tcPr/>
                </a:tc>
              </a:tr>
              <a:tr h="369928">
                <a:tc>
                  <a:txBody>
                    <a:bodyPr/>
                    <a:lstStyle/>
                    <a:p>
                      <a:pPr algn="ctr"/>
                      <a:r>
                        <a:rPr lang="en-IN" dirty="0" smtClean="0"/>
                        <a:t>17</a:t>
                      </a:r>
                      <a:endParaRPr lang="en-IN" dirty="0"/>
                    </a:p>
                  </a:txBody>
                  <a:tcPr/>
                </a:tc>
                <a:tc>
                  <a:txBody>
                    <a:bodyPr/>
                    <a:lstStyle/>
                    <a:p>
                      <a:pPr algn="ctr"/>
                      <a:r>
                        <a:rPr lang="en-IN" dirty="0" smtClean="0"/>
                        <a:t>Sugar</a:t>
                      </a:r>
                      <a:endParaRPr lang="en-IN" dirty="0"/>
                    </a:p>
                  </a:txBody>
                  <a:tcPr/>
                </a:tc>
                <a:tc>
                  <a:txBody>
                    <a:bodyPr/>
                    <a:lstStyle/>
                    <a:p>
                      <a:pPr algn="ctr"/>
                      <a:r>
                        <a:rPr lang="en-IN" dirty="0" smtClean="0"/>
                        <a:t>0.1683</a:t>
                      </a:r>
                      <a:endParaRPr lang="en-IN" dirty="0"/>
                    </a:p>
                  </a:txBody>
                  <a:tcPr/>
                </a:tc>
              </a:tr>
              <a:tr h="369928">
                <a:tc>
                  <a:txBody>
                    <a:bodyPr/>
                    <a:lstStyle/>
                    <a:p>
                      <a:pPr algn="ctr"/>
                      <a:r>
                        <a:rPr lang="en-IN" dirty="0" smtClean="0"/>
                        <a:t>18</a:t>
                      </a:r>
                      <a:endParaRPr lang="en-IN" dirty="0"/>
                    </a:p>
                  </a:txBody>
                  <a:tcPr/>
                </a:tc>
                <a:tc>
                  <a:txBody>
                    <a:bodyPr/>
                    <a:lstStyle/>
                    <a:p>
                      <a:pPr algn="ctr"/>
                      <a:r>
                        <a:rPr lang="en-IN" dirty="0" smtClean="0"/>
                        <a:t>Serum Creatinine</a:t>
                      </a:r>
                      <a:endParaRPr lang="en-IN" dirty="0"/>
                    </a:p>
                  </a:txBody>
                  <a:tcPr/>
                </a:tc>
                <a:tc>
                  <a:txBody>
                    <a:bodyPr/>
                    <a:lstStyle/>
                    <a:p>
                      <a:pPr algn="ctr"/>
                      <a:r>
                        <a:rPr lang="en-IN" dirty="0" smtClean="0"/>
                        <a:t>0.1626</a:t>
                      </a:r>
                      <a:endParaRPr lang="en-IN" dirty="0"/>
                    </a:p>
                  </a:txBody>
                  <a:tcPr/>
                </a:tc>
              </a:tr>
              <a:tr h="369928">
                <a:tc>
                  <a:txBody>
                    <a:bodyPr/>
                    <a:lstStyle/>
                    <a:p>
                      <a:pPr algn="ctr"/>
                      <a:r>
                        <a:rPr lang="en-IN" dirty="0" smtClean="0"/>
                        <a:t>19</a:t>
                      </a:r>
                      <a:endParaRPr lang="en-IN" dirty="0"/>
                    </a:p>
                  </a:txBody>
                  <a:tcPr/>
                </a:tc>
                <a:tc>
                  <a:txBody>
                    <a:bodyPr/>
                    <a:lstStyle/>
                    <a:p>
                      <a:pPr algn="ctr"/>
                      <a:r>
                        <a:rPr lang="en-IN" dirty="0" smtClean="0"/>
                        <a:t>Age</a:t>
                      </a:r>
                      <a:endParaRPr lang="en-IN" dirty="0"/>
                    </a:p>
                  </a:txBody>
                  <a:tcPr/>
                </a:tc>
                <a:tc>
                  <a:txBody>
                    <a:bodyPr/>
                    <a:lstStyle/>
                    <a:p>
                      <a:pPr algn="ctr"/>
                      <a:r>
                        <a:rPr lang="en-IN" dirty="0" smtClean="0"/>
                        <a:t>0.1531</a:t>
                      </a:r>
                      <a:endParaRPr lang="en-IN" dirty="0"/>
                    </a:p>
                  </a:txBody>
                  <a:tcPr/>
                </a:tc>
              </a:tr>
              <a:tr h="369928">
                <a:tc>
                  <a:txBody>
                    <a:bodyPr/>
                    <a:lstStyle/>
                    <a:p>
                      <a:pPr algn="ctr"/>
                      <a:r>
                        <a:rPr lang="en-IN" dirty="0" smtClean="0"/>
                        <a:t>20</a:t>
                      </a:r>
                      <a:endParaRPr lang="en-IN" dirty="0"/>
                    </a:p>
                  </a:txBody>
                  <a:tcPr/>
                </a:tc>
                <a:tc>
                  <a:txBody>
                    <a:bodyPr/>
                    <a:lstStyle/>
                    <a:p>
                      <a:pPr algn="ctr"/>
                      <a:r>
                        <a:rPr lang="en-IN" dirty="0" smtClean="0"/>
                        <a:t>Pus Cell Clumps</a:t>
                      </a:r>
                      <a:endParaRPr lang="en-IN" dirty="0"/>
                    </a:p>
                  </a:txBody>
                  <a:tcPr/>
                </a:tc>
                <a:tc>
                  <a:txBody>
                    <a:bodyPr/>
                    <a:lstStyle/>
                    <a:p>
                      <a:pPr algn="ctr"/>
                      <a:r>
                        <a:rPr lang="en-IN" dirty="0" smtClean="0"/>
                        <a:t>0.1531</a:t>
                      </a:r>
                      <a:endParaRPr lang="en-IN" dirty="0"/>
                    </a:p>
                  </a:txBody>
                  <a:tcPr/>
                </a:tc>
              </a:tr>
              <a:tr h="369928">
                <a:tc>
                  <a:txBody>
                    <a:bodyPr/>
                    <a:lstStyle/>
                    <a:p>
                      <a:pPr algn="ctr"/>
                      <a:r>
                        <a:rPr lang="en-IN" dirty="0" smtClean="0"/>
                        <a:t>21</a:t>
                      </a:r>
                      <a:endParaRPr lang="en-IN" dirty="0"/>
                    </a:p>
                  </a:txBody>
                  <a:tcPr/>
                </a:tc>
                <a:tc>
                  <a:txBody>
                    <a:bodyPr/>
                    <a:lstStyle/>
                    <a:p>
                      <a:pPr algn="ctr"/>
                      <a:r>
                        <a:rPr lang="en-IN" dirty="0" smtClean="0"/>
                        <a:t>Coronary</a:t>
                      </a:r>
                      <a:r>
                        <a:rPr lang="en-IN" baseline="0" dirty="0" smtClean="0"/>
                        <a:t> Artery Disease</a:t>
                      </a:r>
                      <a:endParaRPr lang="en-IN" dirty="0"/>
                    </a:p>
                  </a:txBody>
                  <a:tcPr/>
                </a:tc>
                <a:tc>
                  <a:txBody>
                    <a:bodyPr/>
                    <a:lstStyle/>
                    <a:p>
                      <a:pPr algn="ctr"/>
                      <a:r>
                        <a:rPr lang="en-IN" dirty="0" smtClean="0"/>
                        <a:t>0.1209</a:t>
                      </a:r>
                      <a:endParaRPr lang="en-IN" dirty="0"/>
                    </a:p>
                  </a:txBody>
                  <a:tcPr/>
                </a:tc>
              </a:tr>
              <a:tr h="369928">
                <a:tc>
                  <a:txBody>
                    <a:bodyPr/>
                    <a:lstStyle/>
                    <a:p>
                      <a:pPr algn="ctr"/>
                      <a:r>
                        <a:rPr lang="en-IN" dirty="0" smtClean="0"/>
                        <a:t>22</a:t>
                      </a:r>
                      <a:endParaRPr lang="en-IN" dirty="0"/>
                    </a:p>
                  </a:txBody>
                  <a:tcPr/>
                </a:tc>
                <a:tc>
                  <a:txBody>
                    <a:bodyPr/>
                    <a:lstStyle/>
                    <a:p>
                      <a:pPr algn="ctr"/>
                      <a:r>
                        <a:rPr lang="en-IN" dirty="0" smtClean="0"/>
                        <a:t>Bacteria</a:t>
                      </a:r>
                      <a:endParaRPr lang="en-IN" dirty="0"/>
                    </a:p>
                  </a:txBody>
                  <a:tcPr/>
                </a:tc>
                <a:tc>
                  <a:txBody>
                    <a:bodyPr/>
                    <a:lstStyle/>
                    <a:p>
                      <a:pPr algn="ctr"/>
                      <a:r>
                        <a:rPr lang="en-IN" dirty="0" smtClean="0"/>
                        <a:t>0.0447</a:t>
                      </a:r>
                      <a:endParaRPr lang="en-IN" dirty="0"/>
                    </a:p>
                  </a:txBody>
                  <a:tcPr/>
                </a:tc>
              </a:tr>
              <a:tr h="369928">
                <a:tc>
                  <a:txBody>
                    <a:bodyPr/>
                    <a:lstStyle/>
                    <a:p>
                      <a:pPr algn="ctr"/>
                      <a:r>
                        <a:rPr lang="en-IN" dirty="0" smtClean="0"/>
                        <a:t>23</a:t>
                      </a:r>
                      <a:endParaRPr lang="en-IN" dirty="0"/>
                    </a:p>
                  </a:txBody>
                  <a:tcPr/>
                </a:tc>
                <a:tc>
                  <a:txBody>
                    <a:bodyPr/>
                    <a:lstStyle/>
                    <a:p>
                      <a:pPr algn="ctr"/>
                      <a:r>
                        <a:rPr lang="en-IN" dirty="0" smtClean="0"/>
                        <a:t>White Blood Cells</a:t>
                      </a:r>
                      <a:endParaRPr lang="en-IN" dirty="0"/>
                    </a:p>
                  </a:txBody>
                  <a:tcPr/>
                </a:tc>
                <a:tc>
                  <a:txBody>
                    <a:bodyPr/>
                    <a:lstStyle/>
                    <a:p>
                      <a:pPr algn="ctr"/>
                      <a:r>
                        <a:rPr lang="en-IN" dirty="0" smtClean="0"/>
                        <a:t>0.0343</a:t>
                      </a:r>
                      <a:endParaRPr lang="en-IN" dirty="0"/>
                    </a:p>
                  </a:txBody>
                  <a:tcPr/>
                </a:tc>
              </a:tr>
              <a:tr h="369928">
                <a:tc>
                  <a:txBody>
                    <a:bodyPr/>
                    <a:lstStyle/>
                    <a:p>
                      <a:pPr algn="ctr"/>
                      <a:r>
                        <a:rPr lang="en-IN" dirty="0" smtClean="0"/>
                        <a:t>24</a:t>
                      </a:r>
                      <a:endParaRPr lang="en-IN" dirty="0"/>
                    </a:p>
                  </a:txBody>
                  <a:tcPr/>
                </a:tc>
                <a:tc>
                  <a:txBody>
                    <a:bodyPr/>
                    <a:lstStyle/>
                    <a:p>
                      <a:pPr algn="ctr"/>
                      <a:r>
                        <a:rPr lang="en-IN" dirty="0" smtClean="0"/>
                        <a:t>Potassium</a:t>
                      </a:r>
                      <a:endParaRPr lang="en-IN" dirty="0"/>
                    </a:p>
                  </a:txBody>
                  <a:tcPr/>
                </a:tc>
                <a:tc>
                  <a:txBody>
                    <a:bodyPr/>
                    <a:lstStyle/>
                    <a:p>
                      <a:pPr algn="ctr"/>
                      <a:r>
                        <a:rPr lang="en-IN" dirty="0" smtClean="0"/>
                        <a:t>0</a:t>
                      </a:r>
                      <a:endParaRPr lang="en-IN" dirty="0"/>
                    </a:p>
                  </a:txBody>
                  <a:tcPr/>
                </a:tc>
              </a:tr>
            </a:tbl>
          </a:graphicData>
        </a:graphic>
      </p:graphicFrame>
    </p:spTree>
    <p:extLst>
      <p:ext uri="{BB962C8B-B14F-4D97-AF65-F5344CB8AC3E}">
        <p14:creationId xmlns:p14="http://schemas.microsoft.com/office/powerpoint/2010/main" val="294929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 y="-91440"/>
            <a:ext cx="12547600" cy="1304608"/>
          </a:xfrm>
        </p:spPr>
        <p:txBody>
          <a:bodyPr>
            <a:normAutofit/>
          </a:bodyPr>
          <a:lstStyle/>
          <a:p>
            <a:r>
              <a:rPr lang="en-IN" sz="4000" b="1" u="sng" dirty="0">
                <a:latin typeface="+mn-lt"/>
              </a:rPr>
              <a:t>PROBLEM IDENTIFICATION AND PROPOSED SOLUTION: </a:t>
            </a:r>
          </a:p>
        </p:txBody>
      </p:sp>
      <p:sp>
        <p:nvSpPr>
          <p:cNvPr id="3" name="Content Placeholder 2"/>
          <p:cNvSpPr>
            <a:spLocks noGrp="1"/>
          </p:cNvSpPr>
          <p:nvPr>
            <p:ph idx="1"/>
          </p:nvPr>
        </p:nvSpPr>
        <p:spPr>
          <a:xfrm>
            <a:off x="233680" y="1420614"/>
            <a:ext cx="11428658" cy="5252720"/>
          </a:xfrm>
        </p:spPr>
        <p:txBody>
          <a:bodyPr>
            <a:normAutofit/>
          </a:bodyPr>
          <a:lstStyle/>
          <a:p>
            <a:pPr algn="just"/>
            <a:r>
              <a:rPr lang="en-US" sz="2400" dirty="0"/>
              <a:t>The aim of this project is to develop a machine learning model for symptoms-based      disease prediction. The goal is to create an efficient and accurate system that can predict    diseases based on a set of symptoms reported by patients</a:t>
            </a:r>
            <a:r>
              <a:rPr lang="en-US" sz="2400" dirty="0" smtClean="0"/>
              <a:t>.</a:t>
            </a:r>
          </a:p>
          <a:p>
            <a:pPr algn="just"/>
            <a:r>
              <a:rPr lang="en-US" sz="2400" dirty="0"/>
              <a:t>Traditionally, diagnosing diseases has heavily relied on the expertise and experience of medical professionals. However, this process can be time-consuming and may lead to errors or delays in diagnosis. By leveraging machine learning techniques, we can automate the disease prediction process and potentially improve the accuracy and efficiency of diagnoses</a:t>
            </a:r>
            <a:r>
              <a:rPr lang="en-US" sz="2400" dirty="0" smtClean="0"/>
              <a:t>.</a:t>
            </a:r>
          </a:p>
          <a:p>
            <a:pPr algn="just"/>
            <a:r>
              <a:rPr lang="en-US" sz="2400" dirty="0"/>
              <a:t>Development of chronic kidney </a:t>
            </a:r>
            <a:r>
              <a:rPr lang="en-US" sz="2400" dirty="0" smtClean="0"/>
              <a:t>analyzer </a:t>
            </a:r>
            <a:r>
              <a:rPr lang="en-US" sz="2400" dirty="0"/>
              <a:t>using machine learning </a:t>
            </a:r>
            <a:r>
              <a:rPr lang="en-US" sz="2400" dirty="0" smtClean="0"/>
              <a:t>techniques helps to solve the above problem.</a:t>
            </a:r>
          </a:p>
          <a:p>
            <a:endParaRPr lang="en-US" sz="2400" dirty="0" smtClean="0"/>
          </a:p>
          <a:p>
            <a:endParaRPr lang="en-US" sz="2400" dirty="0" smtClean="0"/>
          </a:p>
          <a:p>
            <a:endParaRPr lang="en-US" sz="2400" dirty="0"/>
          </a:p>
          <a:p>
            <a:endParaRPr lang="en-US" sz="2400" dirty="0"/>
          </a:p>
          <a:p>
            <a:endParaRPr lang="en-US" sz="2400" dirty="0"/>
          </a:p>
          <a:p>
            <a:endParaRPr lang="en-US" sz="2400" dirty="0"/>
          </a:p>
          <a:p>
            <a:endParaRPr lang="en-US" sz="2400" dirty="0"/>
          </a:p>
          <a:p>
            <a:endParaRPr lang="en-IN" sz="2400" dirty="0"/>
          </a:p>
        </p:txBody>
      </p:sp>
      <p:sp>
        <p:nvSpPr>
          <p:cNvPr id="4" name="TextBox 3"/>
          <p:cNvSpPr txBox="1"/>
          <p:nvPr/>
        </p:nvSpPr>
        <p:spPr>
          <a:xfrm>
            <a:off x="11809562" y="6488668"/>
            <a:ext cx="465827" cy="369332"/>
          </a:xfrm>
          <a:prstGeom prst="rect">
            <a:avLst/>
          </a:prstGeom>
          <a:noFill/>
        </p:spPr>
        <p:txBody>
          <a:bodyPr wrap="square" rtlCol="0">
            <a:spAutoFit/>
          </a:bodyPr>
          <a:lstStyle/>
          <a:p>
            <a:r>
              <a:rPr lang="en-IN" dirty="0">
                <a:solidFill>
                  <a:schemeClr val="bg1">
                    <a:lumMod val="50000"/>
                  </a:schemeClr>
                </a:solidFill>
              </a:rPr>
              <a:t>10</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MRMR feature selection algorithm and 22 attributes from the chosen dataset with a 67:33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259423501"/>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97.7</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98.5</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97.8</a:t>
                      </a:r>
                      <a:endParaRPr lang="en-IN" dirty="0"/>
                    </a:p>
                  </a:txBody>
                  <a:tcPr/>
                </a:tc>
                <a:tc>
                  <a:txBody>
                    <a:bodyPr/>
                    <a:lstStyle/>
                    <a:p>
                      <a:pPr algn="ctr"/>
                      <a:r>
                        <a:rPr lang="en-IN" dirty="0" smtClean="0"/>
                        <a:t>97</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94.8</a:t>
                      </a:r>
                      <a:endParaRPr lang="en-IN" dirty="0"/>
                    </a:p>
                  </a:txBody>
                  <a:tcPr/>
                </a:tc>
                <a:tc>
                  <a:txBody>
                    <a:bodyPr/>
                    <a:lstStyle/>
                    <a:p>
                      <a:pPr algn="ctr"/>
                      <a:r>
                        <a:rPr lang="en-IN" dirty="0" smtClean="0"/>
                        <a:t>89.4</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77.6</a:t>
                      </a:r>
                      <a:endParaRPr lang="en-IN" dirty="0"/>
                    </a:p>
                  </a:txBody>
                  <a:tcPr/>
                </a:tc>
                <a:tc>
                  <a:txBody>
                    <a:bodyPr/>
                    <a:lstStyle/>
                    <a:p>
                      <a:pPr algn="ctr"/>
                      <a:r>
                        <a:rPr lang="en-IN" dirty="0" smtClean="0"/>
                        <a:t>74.2</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99.0</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98.5</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99.6</a:t>
                      </a:r>
                      <a:endParaRPr lang="en-IN" dirty="0"/>
                    </a:p>
                  </a:txBody>
                  <a:tcPr/>
                </a:tc>
                <a:tc>
                  <a:txBody>
                    <a:bodyPr/>
                    <a:lstStyle/>
                    <a:p>
                      <a:pPr algn="ctr"/>
                      <a:r>
                        <a:rPr lang="en-IN" dirty="0" smtClean="0"/>
                        <a:t>99.2</a:t>
                      </a:r>
                      <a:endParaRPr lang="en-IN" dirty="0"/>
                    </a:p>
                  </a:txBody>
                  <a:tcPr/>
                </a:tc>
              </a:tr>
            </a:tbl>
          </a:graphicData>
        </a:graphic>
      </p:graphicFrame>
    </p:spTree>
    <p:extLst>
      <p:ext uri="{BB962C8B-B14F-4D97-AF65-F5344CB8AC3E}">
        <p14:creationId xmlns:p14="http://schemas.microsoft.com/office/powerpoint/2010/main" val="37708010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MRMR feature selection algorithm and 20 attributes from the chosen dataset with a 67:33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214374655"/>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97</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97</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97.7</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96.2</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94.8</a:t>
                      </a:r>
                      <a:endParaRPr lang="en-IN" dirty="0"/>
                    </a:p>
                  </a:txBody>
                  <a:tcPr/>
                </a:tc>
                <a:tc>
                  <a:txBody>
                    <a:bodyPr/>
                    <a:lstStyle/>
                    <a:p>
                      <a:pPr algn="ctr"/>
                      <a:r>
                        <a:rPr lang="en-IN" dirty="0" smtClean="0"/>
                        <a:t>89.4</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75.4</a:t>
                      </a:r>
                      <a:endParaRPr lang="en-IN" dirty="0"/>
                    </a:p>
                  </a:txBody>
                  <a:tcPr/>
                </a:tc>
                <a:tc>
                  <a:txBody>
                    <a:bodyPr/>
                    <a:lstStyle/>
                    <a:p>
                      <a:pPr algn="ctr"/>
                      <a:r>
                        <a:rPr lang="en-IN" dirty="0" smtClean="0"/>
                        <a:t>74.2</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bl>
          </a:graphicData>
        </a:graphic>
      </p:graphicFrame>
    </p:spTree>
    <p:extLst>
      <p:ext uri="{BB962C8B-B14F-4D97-AF65-F5344CB8AC3E}">
        <p14:creationId xmlns:p14="http://schemas.microsoft.com/office/powerpoint/2010/main" val="8646197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MRMR feature selection algorithm and 18 attributes from the chosen dataset with a 67:33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420367437"/>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97.7</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97.7</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97.7</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98.5</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94</a:t>
                      </a:r>
                      <a:endParaRPr lang="en-IN" dirty="0"/>
                    </a:p>
                  </a:txBody>
                  <a:tcPr/>
                </a:tc>
                <a:tc>
                  <a:txBody>
                    <a:bodyPr/>
                    <a:lstStyle/>
                    <a:p>
                      <a:pPr algn="ctr"/>
                      <a:r>
                        <a:rPr lang="en-IN" dirty="0" smtClean="0"/>
                        <a:t>90.2</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75.7</a:t>
                      </a:r>
                      <a:endParaRPr lang="en-IN" dirty="0"/>
                    </a:p>
                  </a:txBody>
                  <a:tcPr/>
                </a:tc>
                <a:tc>
                  <a:txBody>
                    <a:bodyPr/>
                    <a:lstStyle/>
                    <a:p>
                      <a:pPr algn="ctr"/>
                      <a:r>
                        <a:rPr lang="en-IN" dirty="0" smtClean="0"/>
                        <a:t>74.2</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bl>
          </a:graphicData>
        </a:graphic>
      </p:graphicFrame>
    </p:spTree>
    <p:extLst>
      <p:ext uri="{BB962C8B-B14F-4D97-AF65-F5344CB8AC3E}">
        <p14:creationId xmlns:p14="http://schemas.microsoft.com/office/powerpoint/2010/main" val="2387199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MRMR feature selection algorithm and 16 attributes from the chosen dataset with a 67:33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352302430"/>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97.7</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97.7</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98.5</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98.5</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93.7</a:t>
                      </a:r>
                      <a:endParaRPr lang="en-IN" dirty="0"/>
                    </a:p>
                  </a:txBody>
                  <a:tcPr/>
                </a:tc>
                <a:tc>
                  <a:txBody>
                    <a:bodyPr/>
                    <a:lstStyle/>
                    <a:p>
                      <a:pPr algn="ctr"/>
                      <a:r>
                        <a:rPr lang="en-IN" dirty="0" smtClean="0"/>
                        <a:t>92.4</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74.3</a:t>
                      </a:r>
                      <a:endParaRPr lang="en-IN" dirty="0"/>
                    </a:p>
                  </a:txBody>
                  <a:tcPr/>
                </a:tc>
                <a:tc>
                  <a:txBody>
                    <a:bodyPr/>
                    <a:lstStyle/>
                    <a:p>
                      <a:pPr algn="ctr"/>
                      <a:r>
                        <a:rPr lang="en-IN" dirty="0" smtClean="0"/>
                        <a:t>77.3</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99.2</a:t>
                      </a:r>
                      <a:endParaRPr lang="en-IN" dirty="0"/>
                    </a:p>
                  </a:txBody>
                  <a:tcPr/>
                </a:tc>
              </a:tr>
            </a:tbl>
          </a:graphicData>
        </a:graphic>
      </p:graphicFrame>
    </p:spTree>
    <p:extLst>
      <p:ext uri="{BB962C8B-B14F-4D97-AF65-F5344CB8AC3E}">
        <p14:creationId xmlns:p14="http://schemas.microsoft.com/office/powerpoint/2010/main" val="3469526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MRMR feature selection algorithm and 14 attributes from the chosen dataset with a 67:33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89763816"/>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97</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97</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97</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97</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95.9</a:t>
                      </a:r>
                      <a:endParaRPr lang="en-IN" dirty="0"/>
                    </a:p>
                  </a:txBody>
                  <a:tcPr/>
                </a:tc>
                <a:tc>
                  <a:txBody>
                    <a:bodyPr/>
                    <a:lstStyle/>
                    <a:p>
                      <a:pPr algn="ctr"/>
                      <a:r>
                        <a:rPr lang="en-IN" dirty="0" smtClean="0"/>
                        <a:t>91.7</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72.8</a:t>
                      </a:r>
                      <a:endParaRPr lang="en-IN" dirty="0"/>
                    </a:p>
                  </a:txBody>
                  <a:tcPr/>
                </a:tc>
                <a:tc>
                  <a:txBody>
                    <a:bodyPr/>
                    <a:lstStyle/>
                    <a:p>
                      <a:pPr algn="ctr"/>
                      <a:r>
                        <a:rPr lang="en-IN" dirty="0" smtClean="0"/>
                        <a:t>76.5</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98.5</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98.1</a:t>
                      </a:r>
                      <a:endParaRPr lang="en-IN" dirty="0"/>
                    </a:p>
                  </a:txBody>
                  <a:tcPr/>
                </a:tc>
                <a:tc>
                  <a:txBody>
                    <a:bodyPr/>
                    <a:lstStyle/>
                    <a:p>
                      <a:pPr algn="ctr"/>
                      <a:r>
                        <a:rPr lang="en-IN" dirty="0" smtClean="0"/>
                        <a:t>100</a:t>
                      </a:r>
                      <a:endParaRPr lang="en-IN" dirty="0"/>
                    </a:p>
                  </a:txBody>
                  <a:tcPr/>
                </a:tc>
              </a:tr>
            </a:tbl>
          </a:graphicData>
        </a:graphic>
      </p:graphicFrame>
    </p:spTree>
    <p:extLst>
      <p:ext uri="{BB962C8B-B14F-4D97-AF65-F5344CB8AC3E}">
        <p14:creationId xmlns:p14="http://schemas.microsoft.com/office/powerpoint/2010/main" val="27450559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Graphical representation of our dataset using CHI2 feature selection algorithm for 70:30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134" y="2004291"/>
            <a:ext cx="5359775" cy="4578160"/>
          </a:xfrm>
          <a:prstGeom prst="rect">
            <a:avLst/>
          </a:prstGeom>
        </p:spPr>
      </p:pic>
    </p:spTree>
    <p:extLst>
      <p:ext uri="{BB962C8B-B14F-4D97-AF65-F5344CB8AC3E}">
        <p14:creationId xmlns:p14="http://schemas.microsoft.com/office/powerpoint/2010/main" val="390676924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563D3-78C0-2D32-498D-6503DE0798BB}"/>
              </a:ext>
            </a:extLst>
          </p:cNvPr>
          <p:cNvSpPr>
            <a:spLocks noGrp="1"/>
          </p:cNvSpPr>
          <p:nvPr>
            <p:ph type="title"/>
          </p:nvPr>
        </p:nvSpPr>
        <p:spPr>
          <a:xfrm>
            <a:off x="116305" y="100432"/>
            <a:ext cx="10515600" cy="805948"/>
          </a:xfrm>
        </p:spPr>
        <p:txBody>
          <a:bodyPr>
            <a:normAutofit/>
          </a:bodyPr>
          <a:lstStyle/>
          <a:p>
            <a:r>
              <a:rPr lang="en-US" sz="4000" b="1" u="sng" dirty="0" smtClean="0">
                <a:latin typeface="+mn-lt"/>
              </a:rPr>
              <a:t>Objective-Wise Results (contd.,):</a:t>
            </a:r>
            <a:endParaRPr lang="en-IN" sz="4000" dirty="0">
              <a:latin typeface="+mn-lt"/>
            </a:endParaRPr>
          </a:p>
        </p:txBody>
      </p:sp>
      <p:sp>
        <p:nvSpPr>
          <p:cNvPr id="3" name="Content Placeholder 2">
            <a:extLst>
              <a:ext uri="{FF2B5EF4-FFF2-40B4-BE49-F238E27FC236}">
                <a16:creationId xmlns:a16="http://schemas.microsoft.com/office/drawing/2014/main" xmlns="" id="{3622BCAD-C691-C3CA-303D-87BA8F14C4B0}"/>
              </a:ext>
            </a:extLst>
          </p:cNvPr>
          <p:cNvSpPr>
            <a:spLocks noGrp="1"/>
          </p:cNvSpPr>
          <p:nvPr>
            <p:ph idx="1"/>
          </p:nvPr>
        </p:nvSpPr>
        <p:spPr>
          <a:xfrm>
            <a:off x="188494" y="1127793"/>
            <a:ext cx="10515600" cy="4351338"/>
          </a:xfrm>
        </p:spPr>
        <p:txBody>
          <a:bodyPr/>
          <a:lstStyle/>
          <a:p>
            <a:pPr algn="just"/>
            <a:r>
              <a:rPr lang="en-US" dirty="0" smtClean="0"/>
              <a:t>Tabular representation of our dataset using CHI2 feature selection algorithm for 70:30 training testing ratio is shown below:</a:t>
            </a:r>
          </a:p>
          <a:p>
            <a:pPr algn="just"/>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endParaRPr lang="en-IN" dirty="0"/>
          </a:p>
        </p:txBody>
      </p:sp>
      <p:sp>
        <p:nvSpPr>
          <p:cNvPr id="5" name="Rectangle 1"/>
          <p:cNvSpPr>
            <a:spLocks noChangeArrowheads="1"/>
          </p:cNvSpPr>
          <p:nvPr/>
        </p:nvSpPr>
        <p:spPr bwMode="auto">
          <a:xfrm>
            <a:off x="2969578" y="2669858"/>
            <a:ext cx="69973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endParaRPr lang="en-IN"/>
          </a:p>
        </p:txBody>
      </p:sp>
      <p:graphicFrame>
        <p:nvGraphicFramePr>
          <p:cNvPr id="6" name="Table 5"/>
          <p:cNvGraphicFramePr>
            <a:graphicFrameLocks noGrp="1"/>
          </p:cNvGraphicFramePr>
          <p:nvPr>
            <p:extLst>
              <p:ext uri="{D42A27DB-BD31-4B8C-83A1-F6EECF244321}">
                <p14:modId xmlns:p14="http://schemas.microsoft.com/office/powerpoint/2010/main" val="1254673267"/>
              </p:ext>
            </p:extLst>
          </p:nvPr>
        </p:nvGraphicFramePr>
        <p:xfrm>
          <a:off x="1446411" y="1942440"/>
          <a:ext cx="4222869" cy="4754880"/>
        </p:xfrm>
        <a:graphic>
          <a:graphicData uri="http://schemas.openxmlformats.org/drawingml/2006/table">
            <a:tbl>
              <a:tblPr firstRow="1" bandRow="1">
                <a:tableStyleId>{5940675A-B579-460E-94D1-54222C63F5DA}</a:tableStyleId>
              </a:tblPr>
              <a:tblGrid>
                <a:gridCol w="2477194"/>
                <a:gridCol w="1745675"/>
              </a:tblGrid>
              <a:tr h="339446">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39446">
                <a:tc>
                  <a:txBody>
                    <a:bodyPr/>
                    <a:lstStyle/>
                    <a:p>
                      <a:pPr algn="ctr"/>
                      <a:r>
                        <a:rPr lang="en-IN" dirty="0" err="1" smtClean="0"/>
                        <a:t>Hemoglobin</a:t>
                      </a:r>
                      <a:endParaRPr lang="en-IN" dirty="0"/>
                    </a:p>
                  </a:txBody>
                  <a:tcPr/>
                </a:tc>
                <a:tc>
                  <a:txBody>
                    <a:bodyPr/>
                    <a:lstStyle/>
                    <a:p>
                      <a:pPr algn="ctr"/>
                      <a:r>
                        <a:rPr lang="en-IN" dirty="0" smtClean="0"/>
                        <a:t>89.5933</a:t>
                      </a:r>
                      <a:endParaRPr lang="en-IN" dirty="0"/>
                    </a:p>
                  </a:txBody>
                  <a:tcPr/>
                </a:tc>
              </a:tr>
              <a:tr h="339446">
                <a:tc>
                  <a:txBody>
                    <a:bodyPr/>
                    <a:lstStyle/>
                    <a:p>
                      <a:pPr algn="ctr"/>
                      <a:r>
                        <a:rPr lang="en-IN" dirty="0" smtClean="0"/>
                        <a:t>Packed Cell Volume</a:t>
                      </a:r>
                      <a:endParaRPr lang="en-IN" dirty="0"/>
                    </a:p>
                  </a:txBody>
                  <a:tcPr/>
                </a:tc>
                <a:tc>
                  <a:txBody>
                    <a:bodyPr/>
                    <a:lstStyle/>
                    <a:p>
                      <a:pPr algn="ctr"/>
                      <a:r>
                        <a:rPr lang="en-IN" dirty="0" smtClean="0"/>
                        <a:t>83.0080</a:t>
                      </a:r>
                      <a:endParaRPr lang="en-IN" dirty="0"/>
                    </a:p>
                  </a:txBody>
                  <a:tcPr/>
                </a:tc>
              </a:tr>
              <a:tr h="339446">
                <a:tc>
                  <a:txBody>
                    <a:bodyPr/>
                    <a:lstStyle/>
                    <a:p>
                      <a:pPr algn="ctr"/>
                      <a:r>
                        <a:rPr lang="en-IN" dirty="0" smtClean="0"/>
                        <a:t>Serum Creatinine</a:t>
                      </a:r>
                      <a:endParaRPr lang="en-IN" dirty="0"/>
                    </a:p>
                  </a:txBody>
                  <a:tcPr/>
                </a:tc>
                <a:tc>
                  <a:txBody>
                    <a:bodyPr/>
                    <a:lstStyle/>
                    <a:p>
                      <a:pPr algn="ctr"/>
                      <a:r>
                        <a:rPr lang="en-IN" dirty="0" smtClean="0"/>
                        <a:t>74.8812</a:t>
                      </a:r>
                      <a:endParaRPr lang="en-IN" dirty="0"/>
                    </a:p>
                  </a:txBody>
                  <a:tcPr/>
                </a:tc>
              </a:tr>
              <a:tr h="339446">
                <a:tc>
                  <a:txBody>
                    <a:bodyPr/>
                    <a:lstStyle/>
                    <a:p>
                      <a:pPr algn="ctr"/>
                      <a:r>
                        <a:rPr lang="en-IN" dirty="0" smtClean="0"/>
                        <a:t>Specific Gravity</a:t>
                      </a:r>
                      <a:endParaRPr lang="en-IN" dirty="0"/>
                    </a:p>
                  </a:txBody>
                  <a:tcPr/>
                </a:tc>
                <a:tc>
                  <a:txBody>
                    <a:bodyPr/>
                    <a:lstStyle/>
                    <a:p>
                      <a:pPr algn="ctr"/>
                      <a:r>
                        <a:rPr lang="en-IN" dirty="0" smtClean="0"/>
                        <a:t>72.9809</a:t>
                      </a:r>
                      <a:endParaRPr lang="en-IN" dirty="0"/>
                    </a:p>
                  </a:txBody>
                  <a:tcPr/>
                </a:tc>
              </a:tr>
              <a:tr h="339446">
                <a:tc>
                  <a:txBody>
                    <a:bodyPr/>
                    <a:lstStyle/>
                    <a:p>
                      <a:pPr algn="ctr"/>
                      <a:r>
                        <a:rPr lang="en-IN" dirty="0" smtClean="0"/>
                        <a:t>Red Blood Cells Count</a:t>
                      </a:r>
                      <a:endParaRPr lang="en-IN" dirty="0"/>
                    </a:p>
                  </a:txBody>
                  <a:tcPr/>
                </a:tc>
                <a:tc>
                  <a:txBody>
                    <a:bodyPr/>
                    <a:lstStyle/>
                    <a:p>
                      <a:pPr algn="ctr"/>
                      <a:r>
                        <a:rPr lang="en-IN" dirty="0" smtClean="0"/>
                        <a:t>63.9650</a:t>
                      </a:r>
                      <a:endParaRPr lang="en-IN" dirty="0"/>
                    </a:p>
                  </a:txBody>
                  <a:tcPr/>
                </a:tc>
              </a:tr>
              <a:tr h="339446">
                <a:tc>
                  <a:txBody>
                    <a:bodyPr/>
                    <a:lstStyle/>
                    <a:p>
                      <a:pPr algn="ctr"/>
                      <a:r>
                        <a:rPr lang="en-IN" dirty="0" smtClean="0"/>
                        <a:t>Albumin</a:t>
                      </a:r>
                      <a:endParaRPr lang="en-IN" dirty="0"/>
                    </a:p>
                  </a:txBody>
                  <a:tcPr/>
                </a:tc>
                <a:tc>
                  <a:txBody>
                    <a:bodyPr/>
                    <a:lstStyle/>
                    <a:p>
                      <a:pPr algn="ctr"/>
                      <a:r>
                        <a:rPr lang="en-IN" dirty="0" smtClean="0"/>
                        <a:t>56.1788</a:t>
                      </a:r>
                      <a:endParaRPr lang="en-IN" dirty="0"/>
                    </a:p>
                  </a:txBody>
                  <a:tcPr/>
                </a:tc>
              </a:tr>
              <a:tr h="339446">
                <a:tc>
                  <a:txBody>
                    <a:bodyPr/>
                    <a:lstStyle/>
                    <a:p>
                      <a:pPr algn="ctr"/>
                      <a:r>
                        <a:rPr lang="en-IN" dirty="0" smtClean="0"/>
                        <a:t>Diabetes Mellitus</a:t>
                      </a:r>
                      <a:endParaRPr lang="en-IN" dirty="0"/>
                    </a:p>
                  </a:txBody>
                  <a:tcPr/>
                </a:tc>
                <a:tc>
                  <a:txBody>
                    <a:bodyPr/>
                    <a:lstStyle/>
                    <a:p>
                      <a:pPr algn="ctr"/>
                      <a:r>
                        <a:rPr lang="en-IN" dirty="0" smtClean="0"/>
                        <a:t>47.7198</a:t>
                      </a:r>
                      <a:endParaRPr lang="en-IN" dirty="0"/>
                    </a:p>
                  </a:txBody>
                  <a:tcPr/>
                </a:tc>
              </a:tr>
              <a:tr h="339446">
                <a:tc>
                  <a:txBody>
                    <a:bodyPr/>
                    <a:lstStyle/>
                    <a:p>
                      <a:pPr algn="ctr"/>
                      <a:r>
                        <a:rPr lang="en-IN" dirty="0" smtClean="0"/>
                        <a:t>Hypertension</a:t>
                      </a:r>
                      <a:endParaRPr lang="en-IN" dirty="0"/>
                    </a:p>
                  </a:txBody>
                  <a:tcPr/>
                </a:tc>
                <a:tc>
                  <a:txBody>
                    <a:bodyPr/>
                    <a:lstStyle/>
                    <a:p>
                      <a:pPr algn="ctr"/>
                      <a:r>
                        <a:rPr lang="en-IN" dirty="0" smtClean="0"/>
                        <a:t>47.0059</a:t>
                      </a:r>
                      <a:endParaRPr lang="en-IN" dirty="0"/>
                    </a:p>
                  </a:txBody>
                  <a:tcPr/>
                </a:tc>
              </a:tr>
              <a:tr h="339446">
                <a:tc>
                  <a:txBody>
                    <a:bodyPr/>
                    <a:lstStyle/>
                    <a:p>
                      <a:pPr algn="ctr"/>
                      <a:r>
                        <a:rPr lang="en-IN" dirty="0" smtClean="0"/>
                        <a:t>Sodium</a:t>
                      </a:r>
                      <a:endParaRPr lang="en-IN" dirty="0"/>
                    </a:p>
                  </a:txBody>
                  <a:tcPr/>
                </a:tc>
                <a:tc>
                  <a:txBody>
                    <a:bodyPr/>
                    <a:lstStyle/>
                    <a:p>
                      <a:pPr algn="ctr"/>
                      <a:r>
                        <a:rPr lang="en-IN" dirty="0" smtClean="0"/>
                        <a:t>32.8567</a:t>
                      </a:r>
                      <a:endParaRPr lang="en-IN" dirty="0"/>
                    </a:p>
                  </a:txBody>
                  <a:tcPr/>
                </a:tc>
              </a:tr>
              <a:tr h="339446">
                <a:tc>
                  <a:txBody>
                    <a:bodyPr/>
                    <a:lstStyle/>
                    <a:p>
                      <a:pPr algn="ctr"/>
                      <a:r>
                        <a:rPr lang="en-IN" dirty="0" smtClean="0"/>
                        <a:t>Blood Pressure</a:t>
                      </a:r>
                      <a:endParaRPr lang="en-IN" dirty="0"/>
                    </a:p>
                  </a:txBody>
                  <a:tcPr/>
                </a:tc>
                <a:tc>
                  <a:txBody>
                    <a:bodyPr/>
                    <a:lstStyle/>
                    <a:p>
                      <a:pPr algn="ctr"/>
                      <a:r>
                        <a:rPr lang="en-IN" dirty="0" smtClean="0"/>
                        <a:t>28.1293</a:t>
                      </a:r>
                      <a:endParaRPr lang="en-IN" dirty="0"/>
                    </a:p>
                  </a:txBody>
                  <a:tcPr/>
                </a:tc>
              </a:tr>
              <a:tr h="339446">
                <a:tc>
                  <a:txBody>
                    <a:bodyPr/>
                    <a:lstStyle/>
                    <a:p>
                      <a:pPr algn="ctr"/>
                      <a:r>
                        <a:rPr lang="en-IN" dirty="0" smtClean="0"/>
                        <a:t>Blood Glucose Random</a:t>
                      </a:r>
                      <a:endParaRPr lang="en-IN" dirty="0"/>
                    </a:p>
                  </a:txBody>
                  <a:tcPr/>
                </a:tc>
                <a:tc>
                  <a:txBody>
                    <a:bodyPr/>
                    <a:lstStyle/>
                    <a:p>
                      <a:pPr algn="ctr"/>
                      <a:r>
                        <a:rPr lang="en-IN" dirty="0" smtClean="0"/>
                        <a:t>27.3991</a:t>
                      </a:r>
                      <a:endParaRPr lang="en-IN" dirty="0"/>
                    </a:p>
                  </a:txBody>
                  <a:tcPr/>
                </a:tc>
              </a:tr>
              <a:tr h="339446">
                <a:tc>
                  <a:txBody>
                    <a:bodyPr/>
                    <a:lstStyle/>
                    <a:p>
                      <a:pPr algn="ctr"/>
                      <a:r>
                        <a:rPr lang="en-IN" dirty="0" smtClean="0"/>
                        <a:t>Blood</a:t>
                      </a:r>
                      <a:r>
                        <a:rPr lang="en-IN" baseline="0" dirty="0" smtClean="0"/>
                        <a:t> Urea</a:t>
                      </a:r>
                      <a:endParaRPr lang="en-IN" dirty="0"/>
                    </a:p>
                  </a:txBody>
                  <a:tcPr/>
                </a:tc>
                <a:tc>
                  <a:txBody>
                    <a:bodyPr/>
                    <a:lstStyle/>
                    <a:p>
                      <a:pPr algn="ctr"/>
                      <a:r>
                        <a:rPr lang="en-IN" dirty="0" smtClean="0"/>
                        <a:t>26.5830</a:t>
                      </a:r>
                      <a:endParaRPr lang="en-IN" dirty="0"/>
                    </a:p>
                  </a:txBody>
                  <a:tcPr/>
                </a:tc>
              </a:tr>
            </a:tbl>
          </a:graphicData>
        </a:graphic>
      </p:graphicFrame>
      <p:graphicFrame>
        <p:nvGraphicFramePr>
          <p:cNvPr id="7" name="Table 6"/>
          <p:cNvGraphicFramePr>
            <a:graphicFrameLocks noGrp="1"/>
          </p:cNvGraphicFramePr>
          <p:nvPr/>
        </p:nvGraphicFramePr>
        <p:xfrm>
          <a:off x="388000" y="1945172"/>
          <a:ext cx="1058415" cy="4759196"/>
        </p:xfrm>
        <a:graphic>
          <a:graphicData uri="http://schemas.openxmlformats.org/drawingml/2006/table">
            <a:tbl>
              <a:tblPr firstRow="1" bandRow="1">
                <a:tableStyleId>{5940675A-B579-460E-94D1-54222C63F5DA}</a:tableStyleId>
              </a:tblPr>
              <a:tblGrid>
                <a:gridCol w="1058415"/>
              </a:tblGrid>
              <a:tr h="366092">
                <a:tc>
                  <a:txBody>
                    <a:bodyPr/>
                    <a:lstStyle/>
                    <a:p>
                      <a:pPr algn="ctr"/>
                      <a:r>
                        <a:rPr lang="en-IN" b="1" dirty="0" smtClean="0"/>
                        <a:t>S.no</a:t>
                      </a:r>
                      <a:endParaRPr lang="en-IN" b="1" dirty="0"/>
                    </a:p>
                  </a:txBody>
                  <a:tcPr/>
                </a:tc>
              </a:tr>
              <a:tr h="366092">
                <a:tc>
                  <a:txBody>
                    <a:bodyPr/>
                    <a:lstStyle/>
                    <a:p>
                      <a:pPr algn="ctr"/>
                      <a:r>
                        <a:rPr lang="en-IN" dirty="0" smtClean="0"/>
                        <a:t>1</a:t>
                      </a:r>
                      <a:endParaRPr lang="en-IN" dirty="0"/>
                    </a:p>
                  </a:txBody>
                  <a:tcPr/>
                </a:tc>
              </a:tr>
              <a:tr h="366092">
                <a:tc>
                  <a:txBody>
                    <a:bodyPr/>
                    <a:lstStyle/>
                    <a:p>
                      <a:pPr algn="ctr"/>
                      <a:r>
                        <a:rPr lang="en-IN" dirty="0" smtClean="0"/>
                        <a:t>2</a:t>
                      </a:r>
                      <a:endParaRPr lang="en-IN" dirty="0"/>
                    </a:p>
                  </a:txBody>
                  <a:tcPr/>
                </a:tc>
              </a:tr>
              <a:tr h="366092">
                <a:tc>
                  <a:txBody>
                    <a:bodyPr/>
                    <a:lstStyle/>
                    <a:p>
                      <a:pPr algn="ctr"/>
                      <a:r>
                        <a:rPr lang="en-IN" dirty="0" smtClean="0"/>
                        <a:t>3</a:t>
                      </a:r>
                      <a:endParaRPr lang="en-IN" dirty="0"/>
                    </a:p>
                  </a:txBody>
                  <a:tcPr/>
                </a:tc>
              </a:tr>
              <a:tr h="366092">
                <a:tc>
                  <a:txBody>
                    <a:bodyPr/>
                    <a:lstStyle/>
                    <a:p>
                      <a:pPr algn="ctr"/>
                      <a:r>
                        <a:rPr lang="en-IN" dirty="0" smtClean="0"/>
                        <a:t>4</a:t>
                      </a:r>
                      <a:endParaRPr lang="en-IN" dirty="0"/>
                    </a:p>
                  </a:txBody>
                  <a:tcPr/>
                </a:tc>
              </a:tr>
              <a:tr h="366092">
                <a:tc>
                  <a:txBody>
                    <a:bodyPr/>
                    <a:lstStyle/>
                    <a:p>
                      <a:pPr algn="ctr"/>
                      <a:r>
                        <a:rPr lang="en-IN" dirty="0" smtClean="0"/>
                        <a:t>5</a:t>
                      </a:r>
                      <a:endParaRPr lang="en-IN" dirty="0"/>
                    </a:p>
                  </a:txBody>
                  <a:tcPr/>
                </a:tc>
              </a:tr>
              <a:tr h="366092">
                <a:tc>
                  <a:txBody>
                    <a:bodyPr/>
                    <a:lstStyle/>
                    <a:p>
                      <a:pPr algn="ctr"/>
                      <a:r>
                        <a:rPr lang="en-IN" dirty="0" smtClean="0"/>
                        <a:t>6</a:t>
                      </a:r>
                      <a:endParaRPr lang="en-IN" dirty="0"/>
                    </a:p>
                  </a:txBody>
                  <a:tcPr/>
                </a:tc>
              </a:tr>
              <a:tr h="366092">
                <a:tc>
                  <a:txBody>
                    <a:bodyPr/>
                    <a:lstStyle/>
                    <a:p>
                      <a:pPr algn="ctr"/>
                      <a:r>
                        <a:rPr lang="en-IN" dirty="0" smtClean="0"/>
                        <a:t>7</a:t>
                      </a:r>
                      <a:endParaRPr lang="en-IN" dirty="0"/>
                    </a:p>
                  </a:txBody>
                  <a:tcPr/>
                </a:tc>
              </a:tr>
              <a:tr h="366092">
                <a:tc>
                  <a:txBody>
                    <a:bodyPr/>
                    <a:lstStyle/>
                    <a:p>
                      <a:pPr algn="ctr"/>
                      <a:r>
                        <a:rPr lang="en-IN" dirty="0" smtClean="0"/>
                        <a:t>8</a:t>
                      </a:r>
                      <a:endParaRPr lang="en-IN" dirty="0"/>
                    </a:p>
                  </a:txBody>
                  <a:tcPr/>
                </a:tc>
              </a:tr>
              <a:tr h="366092">
                <a:tc>
                  <a:txBody>
                    <a:bodyPr/>
                    <a:lstStyle/>
                    <a:p>
                      <a:pPr algn="ctr"/>
                      <a:r>
                        <a:rPr lang="en-IN" dirty="0" smtClean="0"/>
                        <a:t>9</a:t>
                      </a:r>
                      <a:endParaRPr lang="en-IN" dirty="0"/>
                    </a:p>
                  </a:txBody>
                  <a:tcPr/>
                </a:tc>
              </a:tr>
              <a:tr h="366092">
                <a:tc>
                  <a:txBody>
                    <a:bodyPr/>
                    <a:lstStyle/>
                    <a:p>
                      <a:pPr algn="ctr"/>
                      <a:r>
                        <a:rPr lang="en-IN" dirty="0" smtClean="0"/>
                        <a:t>10</a:t>
                      </a:r>
                      <a:endParaRPr lang="en-IN" dirty="0"/>
                    </a:p>
                  </a:txBody>
                  <a:tcPr/>
                </a:tc>
              </a:tr>
              <a:tr h="366092">
                <a:tc>
                  <a:txBody>
                    <a:bodyPr/>
                    <a:lstStyle/>
                    <a:p>
                      <a:pPr algn="ctr"/>
                      <a:r>
                        <a:rPr lang="en-IN" dirty="0" smtClean="0"/>
                        <a:t>11</a:t>
                      </a:r>
                      <a:endParaRPr lang="en-IN" dirty="0"/>
                    </a:p>
                  </a:txBody>
                  <a:tcPr/>
                </a:tc>
              </a:tr>
              <a:tr h="366092">
                <a:tc>
                  <a:txBody>
                    <a:bodyPr/>
                    <a:lstStyle/>
                    <a:p>
                      <a:pPr algn="ctr"/>
                      <a:r>
                        <a:rPr lang="en-IN" dirty="0" smtClean="0"/>
                        <a:t>12</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2766135"/>
              </p:ext>
            </p:extLst>
          </p:nvPr>
        </p:nvGraphicFramePr>
        <p:xfrm>
          <a:off x="6870007" y="1895304"/>
          <a:ext cx="5067069" cy="4809064"/>
        </p:xfrm>
        <a:graphic>
          <a:graphicData uri="http://schemas.openxmlformats.org/drawingml/2006/table">
            <a:tbl>
              <a:tblPr firstRow="1" bandRow="1">
                <a:tableStyleId>{5940675A-B579-460E-94D1-54222C63F5DA}</a:tableStyleId>
              </a:tblPr>
              <a:tblGrid>
                <a:gridCol w="943956"/>
                <a:gridCol w="2527069"/>
                <a:gridCol w="1596044"/>
              </a:tblGrid>
              <a:tr h="369928">
                <a:tc>
                  <a:txBody>
                    <a:bodyPr/>
                    <a:lstStyle/>
                    <a:p>
                      <a:pPr algn="ctr"/>
                      <a:r>
                        <a:rPr lang="en-IN" b="1" dirty="0" smtClean="0"/>
                        <a:t>S.no</a:t>
                      </a:r>
                      <a:endParaRPr lang="en-IN" b="1" dirty="0"/>
                    </a:p>
                  </a:txBody>
                  <a:tcPr/>
                </a:tc>
                <a:tc>
                  <a:txBody>
                    <a:bodyPr/>
                    <a:lstStyle/>
                    <a:p>
                      <a:pPr algn="ctr"/>
                      <a:r>
                        <a:rPr lang="en-IN" b="1" dirty="0" smtClean="0"/>
                        <a:t>Features</a:t>
                      </a:r>
                      <a:endParaRPr lang="en-IN" b="1" dirty="0"/>
                    </a:p>
                  </a:txBody>
                  <a:tcPr/>
                </a:tc>
                <a:tc>
                  <a:txBody>
                    <a:bodyPr/>
                    <a:lstStyle/>
                    <a:p>
                      <a:pPr algn="ctr"/>
                      <a:r>
                        <a:rPr lang="en-IN" b="1" dirty="0" smtClean="0"/>
                        <a:t>Ranking Score</a:t>
                      </a:r>
                      <a:endParaRPr lang="en-IN" b="1" dirty="0"/>
                    </a:p>
                  </a:txBody>
                  <a:tcPr/>
                </a:tc>
              </a:tr>
              <a:tr h="369928">
                <a:tc>
                  <a:txBody>
                    <a:bodyPr/>
                    <a:lstStyle/>
                    <a:p>
                      <a:pPr algn="ctr"/>
                      <a:r>
                        <a:rPr lang="en-IN" dirty="0" smtClean="0"/>
                        <a:t>13</a:t>
                      </a:r>
                      <a:endParaRPr lang="en-IN" dirty="0"/>
                    </a:p>
                  </a:txBody>
                  <a:tcPr/>
                </a:tc>
                <a:tc>
                  <a:txBody>
                    <a:bodyPr/>
                    <a:lstStyle/>
                    <a:p>
                      <a:pPr algn="ctr"/>
                      <a:r>
                        <a:rPr lang="en-IN" dirty="0" smtClean="0"/>
                        <a:t>Pus Cells</a:t>
                      </a:r>
                      <a:endParaRPr lang="en-IN" dirty="0"/>
                    </a:p>
                  </a:txBody>
                  <a:tcPr/>
                </a:tc>
                <a:tc>
                  <a:txBody>
                    <a:bodyPr/>
                    <a:lstStyle/>
                    <a:p>
                      <a:pPr algn="ctr"/>
                      <a:r>
                        <a:rPr lang="en-IN" dirty="0" smtClean="0"/>
                        <a:t>21.6968</a:t>
                      </a:r>
                      <a:endParaRPr lang="en-IN" dirty="0"/>
                    </a:p>
                  </a:txBody>
                  <a:tcPr/>
                </a:tc>
              </a:tr>
              <a:tr h="369928">
                <a:tc>
                  <a:txBody>
                    <a:bodyPr/>
                    <a:lstStyle/>
                    <a:p>
                      <a:pPr algn="ctr"/>
                      <a:r>
                        <a:rPr lang="en-IN" dirty="0" smtClean="0"/>
                        <a:t>14</a:t>
                      </a:r>
                      <a:endParaRPr lang="en-IN" dirty="0"/>
                    </a:p>
                  </a:txBody>
                  <a:tcPr/>
                </a:tc>
                <a:tc>
                  <a:txBody>
                    <a:bodyPr/>
                    <a:lstStyle/>
                    <a:p>
                      <a:pPr algn="ctr"/>
                      <a:r>
                        <a:rPr lang="en-IN" dirty="0" smtClean="0"/>
                        <a:t>Appetite</a:t>
                      </a:r>
                      <a:endParaRPr lang="en-IN" dirty="0"/>
                    </a:p>
                  </a:txBody>
                  <a:tcPr/>
                </a:tc>
                <a:tc>
                  <a:txBody>
                    <a:bodyPr/>
                    <a:lstStyle/>
                    <a:p>
                      <a:pPr algn="ctr"/>
                      <a:r>
                        <a:rPr lang="en-IN" dirty="0" smtClean="0"/>
                        <a:t>21.2312</a:t>
                      </a:r>
                      <a:endParaRPr lang="en-IN" dirty="0"/>
                    </a:p>
                  </a:txBody>
                  <a:tcPr/>
                </a:tc>
              </a:tr>
              <a:tr h="369928">
                <a:tc>
                  <a:txBody>
                    <a:bodyPr/>
                    <a:lstStyle/>
                    <a:p>
                      <a:pPr algn="ctr"/>
                      <a:r>
                        <a:rPr lang="en-IN" dirty="0" smtClean="0"/>
                        <a:t>15</a:t>
                      </a:r>
                      <a:endParaRPr lang="en-IN" dirty="0"/>
                    </a:p>
                  </a:txBody>
                  <a:tcPr/>
                </a:tc>
                <a:tc>
                  <a:txBody>
                    <a:bodyPr/>
                    <a:lstStyle/>
                    <a:p>
                      <a:pPr algn="ctr"/>
                      <a:r>
                        <a:rPr lang="en-IN" dirty="0" smtClean="0"/>
                        <a:t>Pedal</a:t>
                      </a:r>
                      <a:r>
                        <a:rPr lang="en-IN" baseline="0" dirty="0" smtClean="0"/>
                        <a:t> </a:t>
                      </a:r>
                      <a:r>
                        <a:rPr lang="en-IN" baseline="0" dirty="0" err="1" smtClean="0"/>
                        <a:t>Edema</a:t>
                      </a:r>
                      <a:endParaRPr lang="en-IN" dirty="0"/>
                    </a:p>
                  </a:txBody>
                  <a:tcPr/>
                </a:tc>
                <a:tc>
                  <a:txBody>
                    <a:bodyPr/>
                    <a:lstStyle/>
                    <a:p>
                      <a:pPr algn="ctr"/>
                      <a:r>
                        <a:rPr lang="en-IN" dirty="0" smtClean="0"/>
                        <a:t>19.4063</a:t>
                      </a:r>
                      <a:endParaRPr lang="en-IN" dirty="0"/>
                    </a:p>
                  </a:txBody>
                  <a:tcPr/>
                </a:tc>
              </a:tr>
              <a:tr h="369928">
                <a:tc>
                  <a:txBody>
                    <a:bodyPr/>
                    <a:lstStyle/>
                    <a:p>
                      <a:pPr algn="ctr"/>
                      <a:r>
                        <a:rPr lang="en-IN" dirty="0" smtClean="0"/>
                        <a:t>16</a:t>
                      </a:r>
                      <a:endParaRPr lang="en-IN" dirty="0"/>
                    </a:p>
                  </a:txBody>
                  <a:tcPr/>
                </a:tc>
                <a:tc>
                  <a:txBody>
                    <a:bodyPr/>
                    <a:lstStyle/>
                    <a:p>
                      <a:pPr algn="ctr"/>
                      <a:r>
                        <a:rPr lang="en-IN" dirty="0" smtClean="0"/>
                        <a:t>Red Blood Cells</a:t>
                      </a:r>
                      <a:endParaRPr lang="en-IN" dirty="0"/>
                    </a:p>
                  </a:txBody>
                  <a:tcPr/>
                </a:tc>
                <a:tc>
                  <a:txBody>
                    <a:bodyPr/>
                    <a:lstStyle/>
                    <a:p>
                      <a:pPr algn="ctr"/>
                      <a:r>
                        <a:rPr lang="en-IN" dirty="0" smtClean="0"/>
                        <a:t>18.0754</a:t>
                      </a:r>
                      <a:endParaRPr lang="en-IN" dirty="0"/>
                    </a:p>
                  </a:txBody>
                  <a:tcPr/>
                </a:tc>
              </a:tr>
              <a:tr h="369928">
                <a:tc>
                  <a:txBody>
                    <a:bodyPr/>
                    <a:lstStyle/>
                    <a:p>
                      <a:pPr algn="ctr"/>
                      <a:r>
                        <a:rPr lang="en-IN" dirty="0" smtClean="0"/>
                        <a:t>17</a:t>
                      </a:r>
                      <a:endParaRPr lang="en-IN" dirty="0"/>
                    </a:p>
                  </a:txBody>
                  <a:tcPr/>
                </a:tc>
                <a:tc>
                  <a:txBody>
                    <a:bodyPr/>
                    <a:lstStyle/>
                    <a:p>
                      <a:pPr algn="ctr"/>
                      <a:r>
                        <a:rPr lang="en-IN" dirty="0" smtClean="0"/>
                        <a:t>Potassium</a:t>
                      </a:r>
                      <a:endParaRPr lang="en-IN" dirty="0"/>
                    </a:p>
                  </a:txBody>
                  <a:tcPr/>
                </a:tc>
                <a:tc>
                  <a:txBody>
                    <a:bodyPr/>
                    <a:lstStyle/>
                    <a:p>
                      <a:pPr algn="ctr"/>
                      <a:r>
                        <a:rPr lang="en-IN" dirty="0" smtClean="0"/>
                        <a:t>17.5718</a:t>
                      </a:r>
                      <a:endParaRPr lang="en-IN" dirty="0"/>
                    </a:p>
                  </a:txBody>
                  <a:tcPr/>
                </a:tc>
              </a:tr>
              <a:tr h="369928">
                <a:tc>
                  <a:txBody>
                    <a:bodyPr/>
                    <a:lstStyle/>
                    <a:p>
                      <a:pPr algn="ctr"/>
                      <a:r>
                        <a:rPr lang="en-IN" dirty="0" smtClean="0"/>
                        <a:t>18</a:t>
                      </a:r>
                      <a:endParaRPr lang="en-IN" dirty="0"/>
                    </a:p>
                  </a:txBody>
                  <a:tcPr/>
                </a:tc>
                <a:tc>
                  <a:txBody>
                    <a:bodyPr/>
                    <a:lstStyle/>
                    <a:p>
                      <a:pPr algn="ctr"/>
                      <a:r>
                        <a:rPr lang="en-IN" dirty="0" err="1" smtClean="0"/>
                        <a:t>Anemia</a:t>
                      </a:r>
                      <a:endParaRPr lang="en-IN" dirty="0"/>
                    </a:p>
                  </a:txBody>
                  <a:tcPr/>
                </a:tc>
                <a:tc>
                  <a:txBody>
                    <a:bodyPr/>
                    <a:lstStyle/>
                    <a:p>
                      <a:pPr algn="ctr"/>
                      <a:r>
                        <a:rPr lang="en-IN" dirty="0" smtClean="0"/>
                        <a:t>15.5044</a:t>
                      </a:r>
                      <a:endParaRPr lang="en-IN" dirty="0"/>
                    </a:p>
                  </a:txBody>
                  <a:tcPr/>
                </a:tc>
              </a:tr>
              <a:tr h="369928">
                <a:tc>
                  <a:txBody>
                    <a:bodyPr/>
                    <a:lstStyle/>
                    <a:p>
                      <a:pPr algn="ctr"/>
                      <a:r>
                        <a:rPr lang="en-IN" dirty="0" smtClean="0"/>
                        <a:t>19</a:t>
                      </a:r>
                      <a:endParaRPr lang="en-IN" dirty="0"/>
                    </a:p>
                  </a:txBody>
                  <a:tcPr/>
                </a:tc>
                <a:tc>
                  <a:txBody>
                    <a:bodyPr/>
                    <a:lstStyle/>
                    <a:p>
                      <a:pPr algn="ctr"/>
                      <a:r>
                        <a:rPr lang="en-IN" dirty="0" smtClean="0"/>
                        <a:t>Sugar</a:t>
                      </a:r>
                      <a:endParaRPr lang="en-IN" dirty="0"/>
                    </a:p>
                  </a:txBody>
                  <a:tcPr/>
                </a:tc>
                <a:tc>
                  <a:txBody>
                    <a:bodyPr/>
                    <a:lstStyle/>
                    <a:p>
                      <a:pPr algn="ctr"/>
                      <a:r>
                        <a:rPr lang="en-IN" dirty="0" smtClean="0"/>
                        <a:t>13.1901</a:t>
                      </a:r>
                      <a:endParaRPr lang="en-IN" dirty="0"/>
                    </a:p>
                  </a:txBody>
                  <a:tcPr/>
                </a:tc>
              </a:tr>
              <a:tr h="369928">
                <a:tc>
                  <a:txBody>
                    <a:bodyPr/>
                    <a:lstStyle/>
                    <a:p>
                      <a:pPr algn="ctr"/>
                      <a:r>
                        <a:rPr lang="en-IN" dirty="0" smtClean="0"/>
                        <a:t>20</a:t>
                      </a:r>
                      <a:endParaRPr lang="en-IN" dirty="0"/>
                    </a:p>
                  </a:txBody>
                  <a:tcPr/>
                </a:tc>
                <a:tc>
                  <a:txBody>
                    <a:bodyPr/>
                    <a:lstStyle/>
                    <a:p>
                      <a:pPr algn="ctr"/>
                      <a:r>
                        <a:rPr lang="en-IN" dirty="0" smtClean="0"/>
                        <a:t>Age</a:t>
                      </a:r>
                      <a:endParaRPr lang="en-IN" dirty="0"/>
                    </a:p>
                  </a:txBody>
                  <a:tcPr/>
                </a:tc>
                <a:tc>
                  <a:txBody>
                    <a:bodyPr/>
                    <a:lstStyle/>
                    <a:p>
                      <a:pPr algn="ctr"/>
                      <a:r>
                        <a:rPr lang="en-IN" dirty="0" smtClean="0"/>
                        <a:t>13.1589</a:t>
                      </a:r>
                      <a:endParaRPr lang="en-IN" dirty="0"/>
                    </a:p>
                  </a:txBody>
                  <a:tcPr/>
                </a:tc>
              </a:tr>
              <a:tr h="369928">
                <a:tc>
                  <a:txBody>
                    <a:bodyPr/>
                    <a:lstStyle/>
                    <a:p>
                      <a:pPr algn="ctr"/>
                      <a:r>
                        <a:rPr lang="en-IN" dirty="0" smtClean="0"/>
                        <a:t>21</a:t>
                      </a:r>
                      <a:endParaRPr lang="en-IN" dirty="0"/>
                    </a:p>
                  </a:txBody>
                  <a:tcPr/>
                </a:tc>
                <a:tc>
                  <a:txBody>
                    <a:bodyPr/>
                    <a:lstStyle/>
                    <a:p>
                      <a:pPr algn="ctr"/>
                      <a:r>
                        <a:rPr lang="en-IN" dirty="0" smtClean="0"/>
                        <a:t>Pus Cells Count</a:t>
                      </a:r>
                      <a:endParaRPr lang="en-IN" dirty="0"/>
                    </a:p>
                  </a:txBody>
                  <a:tcPr/>
                </a:tc>
                <a:tc>
                  <a:txBody>
                    <a:bodyPr/>
                    <a:lstStyle/>
                    <a:p>
                      <a:pPr algn="ctr"/>
                      <a:r>
                        <a:rPr lang="en-IN" dirty="0" smtClean="0"/>
                        <a:t>9.5349</a:t>
                      </a:r>
                      <a:endParaRPr lang="en-IN" dirty="0"/>
                    </a:p>
                  </a:txBody>
                  <a:tcPr/>
                </a:tc>
              </a:tr>
              <a:tr h="369928">
                <a:tc>
                  <a:txBody>
                    <a:bodyPr/>
                    <a:lstStyle/>
                    <a:p>
                      <a:pPr algn="ctr"/>
                      <a:r>
                        <a:rPr lang="en-IN" dirty="0" smtClean="0"/>
                        <a:t>22</a:t>
                      </a:r>
                      <a:endParaRPr lang="en-IN" dirty="0"/>
                    </a:p>
                  </a:txBody>
                  <a:tcPr/>
                </a:tc>
                <a:tc>
                  <a:txBody>
                    <a:bodyPr/>
                    <a:lstStyle/>
                    <a:p>
                      <a:pPr algn="ctr"/>
                      <a:r>
                        <a:rPr lang="en-IN" dirty="0" smtClean="0"/>
                        <a:t>Coronary Artery Disease</a:t>
                      </a:r>
                      <a:endParaRPr lang="en-IN" dirty="0"/>
                    </a:p>
                  </a:txBody>
                  <a:tcPr/>
                </a:tc>
                <a:tc>
                  <a:txBody>
                    <a:bodyPr/>
                    <a:lstStyle/>
                    <a:p>
                      <a:pPr algn="ctr"/>
                      <a:r>
                        <a:rPr lang="en-IN" dirty="0" smtClean="0"/>
                        <a:t>7.6621</a:t>
                      </a:r>
                      <a:endParaRPr lang="en-IN" dirty="0"/>
                    </a:p>
                  </a:txBody>
                  <a:tcPr/>
                </a:tc>
              </a:tr>
              <a:tr h="369928">
                <a:tc>
                  <a:txBody>
                    <a:bodyPr/>
                    <a:lstStyle/>
                    <a:p>
                      <a:pPr algn="ctr"/>
                      <a:r>
                        <a:rPr lang="en-IN" dirty="0" smtClean="0"/>
                        <a:t>23</a:t>
                      </a:r>
                      <a:endParaRPr lang="en-IN" dirty="0"/>
                    </a:p>
                  </a:txBody>
                  <a:tcPr/>
                </a:tc>
                <a:tc>
                  <a:txBody>
                    <a:bodyPr/>
                    <a:lstStyle/>
                    <a:p>
                      <a:pPr algn="ctr"/>
                      <a:r>
                        <a:rPr lang="en-IN" dirty="0" smtClean="0"/>
                        <a:t>Bacteria</a:t>
                      </a:r>
                      <a:endParaRPr lang="en-IN" dirty="0"/>
                    </a:p>
                  </a:txBody>
                  <a:tcPr/>
                </a:tc>
                <a:tc>
                  <a:txBody>
                    <a:bodyPr/>
                    <a:lstStyle/>
                    <a:p>
                      <a:pPr algn="ctr"/>
                      <a:r>
                        <a:rPr lang="en-IN" dirty="0" smtClean="0"/>
                        <a:t>5.4641</a:t>
                      </a:r>
                      <a:endParaRPr lang="en-IN" dirty="0"/>
                    </a:p>
                  </a:txBody>
                  <a:tcPr/>
                </a:tc>
              </a:tr>
              <a:tr h="369928">
                <a:tc>
                  <a:txBody>
                    <a:bodyPr/>
                    <a:lstStyle/>
                    <a:p>
                      <a:pPr algn="ctr"/>
                      <a:r>
                        <a:rPr lang="en-IN" dirty="0" smtClean="0"/>
                        <a:t>24</a:t>
                      </a:r>
                      <a:endParaRPr lang="en-IN" dirty="0"/>
                    </a:p>
                  </a:txBody>
                  <a:tcPr/>
                </a:tc>
                <a:tc>
                  <a:txBody>
                    <a:bodyPr/>
                    <a:lstStyle/>
                    <a:p>
                      <a:pPr algn="ctr"/>
                      <a:r>
                        <a:rPr lang="en-IN" dirty="0" smtClean="0"/>
                        <a:t>White Blood Cells</a:t>
                      </a:r>
                      <a:endParaRPr lang="en-IN" dirty="0"/>
                    </a:p>
                  </a:txBody>
                  <a:tcPr/>
                </a:tc>
                <a:tc>
                  <a:txBody>
                    <a:bodyPr/>
                    <a:lstStyle/>
                    <a:p>
                      <a:pPr algn="ctr"/>
                      <a:r>
                        <a:rPr lang="en-IN" dirty="0" smtClean="0"/>
                        <a:t>4.4842</a:t>
                      </a:r>
                      <a:endParaRPr lang="en-IN" dirty="0"/>
                    </a:p>
                  </a:txBody>
                  <a:tcPr/>
                </a:tc>
              </a:tr>
            </a:tbl>
          </a:graphicData>
        </a:graphic>
      </p:graphicFrame>
    </p:spTree>
    <p:extLst>
      <p:ext uri="{BB962C8B-B14F-4D97-AF65-F5344CB8AC3E}">
        <p14:creationId xmlns:p14="http://schemas.microsoft.com/office/powerpoint/2010/main" val="13486640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CHI2 feature selection algorithm and 22 attributes from the chosen dataset with a 70:30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893247848"/>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98.2</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95.7</a:t>
                      </a:r>
                      <a:endParaRPr lang="en-IN" dirty="0"/>
                    </a:p>
                  </a:txBody>
                  <a:tcPr/>
                </a:tc>
                <a:tc>
                  <a:txBody>
                    <a:bodyPr/>
                    <a:lstStyle/>
                    <a:p>
                      <a:pPr algn="ctr"/>
                      <a:r>
                        <a:rPr lang="en-IN" dirty="0" smtClean="0"/>
                        <a:t>94.2</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96.1</a:t>
                      </a:r>
                      <a:endParaRPr lang="en-IN" dirty="0"/>
                    </a:p>
                  </a:txBody>
                  <a:tcPr/>
                </a:tc>
                <a:tc>
                  <a:txBody>
                    <a:bodyPr/>
                    <a:lstStyle/>
                    <a:p>
                      <a:pPr algn="ctr"/>
                      <a:r>
                        <a:rPr lang="en-IN" dirty="0" smtClean="0"/>
                        <a:t>80</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98.3</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bl>
          </a:graphicData>
        </a:graphic>
      </p:graphicFrame>
    </p:spTree>
    <p:extLst>
      <p:ext uri="{BB962C8B-B14F-4D97-AF65-F5344CB8AC3E}">
        <p14:creationId xmlns:p14="http://schemas.microsoft.com/office/powerpoint/2010/main" val="19339082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CHI2 feature selection algorithm and 20 attributes from the chosen dataset with a 70:30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9241934"/>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99.6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94.6</a:t>
                      </a:r>
                      <a:endParaRPr lang="en-IN" dirty="0"/>
                    </a:p>
                  </a:txBody>
                  <a:tcPr/>
                </a:tc>
                <a:tc>
                  <a:txBody>
                    <a:bodyPr/>
                    <a:lstStyle/>
                    <a:p>
                      <a:pPr algn="ctr"/>
                      <a:r>
                        <a:rPr lang="en-IN" dirty="0" smtClean="0"/>
                        <a:t>95.8</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78.9</a:t>
                      </a:r>
                      <a:endParaRPr lang="en-IN" dirty="0"/>
                    </a:p>
                  </a:txBody>
                  <a:tcPr/>
                </a:tc>
                <a:tc>
                  <a:txBody>
                    <a:bodyPr/>
                    <a:lstStyle/>
                    <a:p>
                      <a:pPr algn="ctr"/>
                      <a:r>
                        <a:rPr lang="en-IN" dirty="0" smtClean="0"/>
                        <a:t>83.3</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99.3</a:t>
                      </a:r>
                      <a:endParaRPr lang="en-IN" dirty="0"/>
                    </a:p>
                  </a:txBody>
                  <a:tcPr/>
                </a:tc>
                <a:tc>
                  <a:txBody>
                    <a:bodyPr/>
                    <a:lstStyle/>
                    <a:p>
                      <a:pPr algn="ctr"/>
                      <a:r>
                        <a:rPr lang="en-IN" dirty="0" smtClean="0"/>
                        <a:t>98.3</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bl>
          </a:graphicData>
        </a:graphic>
      </p:graphicFrame>
    </p:spTree>
    <p:extLst>
      <p:ext uri="{BB962C8B-B14F-4D97-AF65-F5344CB8AC3E}">
        <p14:creationId xmlns:p14="http://schemas.microsoft.com/office/powerpoint/2010/main" val="19947704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515"/>
            <a:ext cx="10515600" cy="1325563"/>
          </a:xfrm>
        </p:spPr>
        <p:txBody>
          <a:bodyPr>
            <a:normAutofit/>
          </a:bodyPr>
          <a:lstStyle/>
          <a:p>
            <a:r>
              <a:rPr lang="en-US" sz="4000" b="1" u="sng" dirty="0">
                <a:latin typeface="+mn-lt"/>
              </a:rPr>
              <a:t>Objective-Wise Results (contd.,):</a:t>
            </a:r>
            <a:endParaRPr lang="en-IN" sz="4000" dirty="0">
              <a:latin typeface="+mn-lt"/>
            </a:endParaRPr>
          </a:p>
        </p:txBody>
      </p:sp>
      <p:sp>
        <p:nvSpPr>
          <p:cNvPr id="4" name="Rectangle 1"/>
          <p:cNvSpPr>
            <a:spLocks noGrp="1" noChangeArrowheads="1"/>
          </p:cNvSpPr>
          <p:nvPr>
            <p:ph idx="1"/>
          </p:nvPr>
        </p:nvSpPr>
        <p:spPr bwMode="auto">
          <a:xfrm>
            <a:off x="116406" y="876830"/>
            <a:ext cx="1187608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b="0" i="0" u="none" strike="noStrike" cap="none" normalizeH="0" baseline="0" dirty="0" smtClean="0">
                <a:ln>
                  <a:noFill/>
                </a:ln>
                <a:solidFill>
                  <a:schemeClr val="tx1"/>
                </a:solidFill>
                <a:effectLst/>
              </a:rPr>
              <a:t>Analysis of CKD with the use of the CHI2 feature selection algorithm and 18 attributes from the chosen dataset with a 70:30 training to testing ratio </a:t>
            </a: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304928787"/>
              </p:ext>
            </p:extLst>
          </p:nvPr>
        </p:nvGraphicFramePr>
        <p:xfrm>
          <a:off x="1990449" y="1800321"/>
          <a:ext cx="8127999" cy="496824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IN" sz="2000" b="1" dirty="0" smtClean="0"/>
                        <a:t>Algorithm</a:t>
                      </a:r>
                      <a:endParaRPr lang="en-IN" sz="2000" b="1" dirty="0"/>
                    </a:p>
                  </a:txBody>
                  <a:tcPr/>
                </a:tc>
                <a:tc>
                  <a:txBody>
                    <a:bodyPr/>
                    <a:lstStyle/>
                    <a:p>
                      <a:pPr algn="ctr"/>
                      <a:r>
                        <a:rPr lang="en-IN" sz="2000" b="1" dirty="0" smtClean="0"/>
                        <a:t>Training Accuracy</a:t>
                      </a:r>
                      <a:endParaRPr lang="en-IN" sz="2000" b="1" dirty="0"/>
                    </a:p>
                  </a:txBody>
                  <a:tcPr/>
                </a:tc>
                <a:tc>
                  <a:txBody>
                    <a:bodyPr/>
                    <a:lstStyle/>
                    <a:p>
                      <a:pPr algn="ctr"/>
                      <a:r>
                        <a:rPr lang="en-IN" sz="2000" b="1" dirty="0" smtClean="0"/>
                        <a:t>Testing Accuracy</a:t>
                      </a:r>
                      <a:endParaRPr lang="en-IN" sz="2000" b="1" dirty="0"/>
                    </a:p>
                  </a:txBody>
                  <a:tcPr/>
                </a:tc>
              </a:tr>
              <a:tr h="370840">
                <a:tc>
                  <a:txBody>
                    <a:bodyPr/>
                    <a:lstStyle/>
                    <a:p>
                      <a:pPr algn="ctr"/>
                      <a:r>
                        <a:rPr lang="en-IN" sz="1900" dirty="0" smtClean="0"/>
                        <a:t>Fine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Medium Tree </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Coarse Tree</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Linear SVM</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Quadratic SVM</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Cubic SVM</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r h="370840">
                <a:tc>
                  <a:txBody>
                    <a:bodyPr/>
                    <a:lstStyle/>
                    <a:p>
                      <a:pPr algn="ctr"/>
                      <a:r>
                        <a:rPr lang="en-IN" sz="1900" dirty="0" smtClean="0"/>
                        <a:t>Fine KNN</a:t>
                      </a:r>
                      <a:endParaRPr lang="en-IN" sz="1900" dirty="0"/>
                    </a:p>
                  </a:txBody>
                  <a:tcPr/>
                </a:tc>
                <a:tc>
                  <a:txBody>
                    <a:bodyPr/>
                    <a:lstStyle/>
                    <a:p>
                      <a:pPr algn="ctr"/>
                      <a:r>
                        <a:rPr lang="en-IN" dirty="0" smtClean="0"/>
                        <a:t>99.6</a:t>
                      </a:r>
                      <a:endParaRPr lang="en-IN" dirty="0"/>
                    </a:p>
                  </a:txBody>
                  <a:tcPr/>
                </a:tc>
                <a:tc>
                  <a:txBody>
                    <a:bodyPr/>
                    <a:lstStyle/>
                    <a:p>
                      <a:pPr algn="ctr"/>
                      <a:r>
                        <a:rPr lang="en-IN" dirty="0" smtClean="0"/>
                        <a:t>99.2</a:t>
                      </a:r>
                      <a:endParaRPr lang="en-IN" dirty="0"/>
                    </a:p>
                  </a:txBody>
                  <a:tcPr/>
                </a:tc>
              </a:tr>
              <a:tr h="370840">
                <a:tc>
                  <a:txBody>
                    <a:bodyPr/>
                    <a:lstStyle/>
                    <a:p>
                      <a:pPr algn="ctr"/>
                      <a:r>
                        <a:rPr lang="en-IN" sz="1900" dirty="0" smtClean="0"/>
                        <a:t>Medium KNN</a:t>
                      </a:r>
                      <a:endParaRPr lang="en-IN" sz="1900" dirty="0"/>
                    </a:p>
                  </a:txBody>
                  <a:tcPr/>
                </a:tc>
                <a:tc>
                  <a:txBody>
                    <a:bodyPr/>
                    <a:lstStyle/>
                    <a:p>
                      <a:pPr algn="ctr"/>
                      <a:r>
                        <a:rPr lang="en-IN" dirty="0" smtClean="0"/>
                        <a:t>94.6</a:t>
                      </a:r>
                      <a:endParaRPr lang="en-IN" dirty="0"/>
                    </a:p>
                  </a:txBody>
                  <a:tcPr/>
                </a:tc>
                <a:tc>
                  <a:txBody>
                    <a:bodyPr/>
                    <a:lstStyle/>
                    <a:p>
                      <a:pPr algn="ctr"/>
                      <a:r>
                        <a:rPr lang="en-IN" dirty="0" smtClean="0"/>
                        <a:t>97.5</a:t>
                      </a:r>
                      <a:endParaRPr lang="en-IN" dirty="0"/>
                    </a:p>
                  </a:txBody>
                  <a:tcPr/>
                </a:tc>
              </a:tr>
              <a:tr h="370840">
                <a:tc>
                  <a:txBody>
                    <a:bodyPr/>
                    <a:lstStyle/>
                    <a:p>
                      <a:pPr algn="ctr"/>
                      <a:r>
                        <a:rPr lang="en-IN" sz="1900" dirty="0" smtClean="0"/>
                        <a:t>Coarse</a:t>
                      </a:r>
                      <a:r>
                        <a:rPr lang="en-IN" sz="1900" baseline="0" dirty="0" smtClean="0"/>
                        <a:t> KNN</a:t>
                      </a:r>
                      <a:endParaRPr lang="en-IN" sz="1900" dirty="0"/>
                    </a:p>
                  </a:txBody>
                  <a:tcPr/>
                </a:tc>
                <a:tc>
                  <a:txBody>
                    <a:bodyPr/>
                    <a:lstStyle/>
                    <a:p>
                      <a:pPr algn="ctr"/>
                      <a:r>
                        <a:rPr lang="en-IN" dirty="0" smtClean="0"/>
                        <a:t>82.5</a:t>
                      </a:r>
                      <a:endParaRPr lang="en-IN" dirty="0"/>
                    </a:p>
                  </a:txBody>
                  <a:tcPr/>
                </a:tc>
                <a:tc>
                  <a:txBody>
                    <a:bodyPr/>
                    <a:lstStyle/>
                    <a:p>
                      <a:pPr algn="ctr"/>
                      <a:r>
                        <a:rPr lang="en-IN" dirty="0" smtClean="0"/>
                        <a:t>85</a:t>
                      </a:r>
                      <a:endParaRPr lang="en-IN" dirty="0"/>
                    </a:p>
                  </a:txBody>
                  <a:tcPr/>
                </a:tc>
              </a:tr>
              <a:tr h="370840">
                <a:tc>
                  <a:txBody>
                    <a:bodyPr/>
                    <a:lstStyle/>
                    <a:p>
                      <a:pPr algn="ctr"/>
                      <a:r>
                        <a:rPr lang="en-IN" sz="1900" dirty="0" smtClean="0"/>
                        <a:t>Narrow</a:t>
                      </a:r>
                      <a:r>
                        <a:rPr lang="en-IN" sz="1900" baseline="0" dirty="0" smtClean="0"/>
                        <a:t> NN</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98.3</a:t>
                      </a:r>
                      <a:endParaRPr lang="en-IN" dirty="0"/>
                    </a:p>
                  </a:txBody>
                  <a:tcPr/>
                </a:tc>
              </a:tr>
              <a:tr h="370840">
                <a:tc>
                  <a:txBody>
                    <a:bodyPr/>
                    <a:lstStyle/>
                    <a:p>
                      <a:pPr algn="ctr"/>
                      <a:r>
                        <a:rPr lang="en-IN" sz="1900" dirty="0" smtClean="0"/>
                        <a:t>Medium</a:t>
                      </a:r>
                      <a:r>
                        <a:rPr lang="en-IN" sz="1900" baseline="0" dirty="0" smtClean="0"/>
                        <a:t> NN</a:t>
                      </a:r>
                      <a:endParaRPr lang="en-IN" sz="1900" dirty="0"/>
                    </a:p>
                  </a:txBody>
                  <a:tcPr/>
                </a:tc>
                <a:tc>
                  <a:txBody>
                    <a:bodyPr/>
                    <a:lstStyle/>
                    <a:p>
                      <a:pPr algn="ctr"/>
                      <a:r>
                        <a:rPr lang="en-IN" dirty="0" smtClean="0"/>
                        <a:t>98.9</a:t>
                      </a:r>
                      <a:endParaRPr lang="en-IN" dirty="0"/>
                    </a:p>
                  </a:txBody>
                  <a:tcPr/>
                </a:tc>
                <a:tc>
                  <a:txBody>
                    <a:bodyPr/>
                    <a:lstStyle/>
                    <a:p>
                      <a:pPr algn="ctr"/>
                      <a:r>
                        <a:rPr lang="en-IN" dirty="0" smtClean="0"/>
                        <a:t>97.5</a:t>
                      </a:r>
                      <a:endParaRPr lang="en-IN" dirty="0"/>
                    </a:p>
                  </a:txBody>
                  <a:tcPr/>
                </a:tc>
              </a:tr>
              <a:tr h="370840">
                <a:tc>
                  <a:txBody>
                    <a:bodyPr/>
                    <a:lstStyle/>
                    <a:p>
                      <a:pPr algn="ctr"/>
                      <a:r>
                        <a:rPr lang="en-IN" sz="1900" dirty="0" smtClean="0"/>
                        <a:t>Wide NN</a:t>
                      </a:r>
                      <a:endParaRPr lang="en-IN" sz="1900" dirty="0"/>
                    </a:p>
                  </a:txBody>
                  <a:tcPr/>
                </a:tc>
                <a:tc>
                  <a:txBody>
                    <a:bodyPr/>
                    <a:lstStyle/>
                    <a:p>
                      <a:pPr algn="ctr"/>
                      <a:r>
                        <a:rPr lang="en-IN" dirty="0" smtClean="0"/>
                        <a:t>98.6</a:t>
                      </a:r>
                      <a:endParaRPr lang="en-IN" dirty="0"/>
                    </a:p>
                  </a:txBody>
                  <a:tcPr/>
                </a:tc>
                <a:tc>
                  <a:txBody>
                    <a:bodyPr/>
                    <a:lstStyle/>
                    <a:p>
                      <a:pPr algn="ctr"/>
                      <a:r>
                        <a:rPr lang="en-IN" dirty="0" smtClean="0"/>
                        <a:t>100</a:t>
                      </a:r>
                      <a:endParaRPr lang="en-IN" dirty="0"/>
                    </a:p>
                  </a:txBody>
                  <a:tcPr/>
                </a:tc>
              </a:tr>
            </a:tbl>
          </a:graphicData>
        </a:graphic>
      </p:graphicFrame>
    </p:spTree>
    <p:extLst>
      <p:ext uri="{BB962C8B-B14F-4D97-AF65-F5344CB8AC3E}">
        <p14:creationId xmlns:p14="http://schemas.microsoft.com/office/powerpoint/2010/main" val="245971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2242</TotalTime>
  <Words>8154</Words>
  <Application>Microsoft Office PowerPoint</Application>
  <PresentationFormat>Widescreen</PresentationFormat>
  <Paragraphs>3515</Paragraphs>
  <Slides>120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120</vt:i4>
      </vt:variant>
    </vt:vector>
  </HeadingPairs>
  <TitlesOfParts>
    <vt:vector size="126" baseType="lpstr">
      <vt:lpstr>Arial</vt:lpstr>
      <vt:lpstr>Calibri</vt:lpstr>
      <vt:lpstr>Calibri Light</vt:lpstr>
      <vt:lpstr>Californian FB</vt:lpstr>
      <vt:lpstr>Times New Roman</vt:lpstr>
      <vt:lpstr>Office Theme</vt:lpstr>
      <vt:lpstr>SHRI VISHNU ENGINEERING COLLEGE FOR WOMEN ::  BHIMAVARAM (AUTONOMOUS)</vt:lpstr>
      <vt:lpstr>MOTIVATION:</vt:lpstr>
      <vt:lpstr>OBJECTIVE:</vt:lpstr>
      <vt:lpstr>BACKGROUND:</vt:lpstr>
      <vt:lpstr>BACKGROUND (Contd.,):</vt:lpstr>
      <vt:lpstr>LITERATURE SURVEY:</vt:lpstr>
      <vt:lpstr>LITERATURE SURVEY:</vt:lpstr>
      <vt:lpstr>LITERATURE SURVEY:</vt:lpstr>
      <vt:lpstr>PROBLEM IDENTIFICATION AND PROPOSED SOLUTION: </vt:lpstr>
      <vt:lpstr>PROJECT IMPLEMENTATION DETAILS:</vt:lpstr>
      <vt:lpstr>PROJECT IMPLEMENTATION DETAILS:</vt:lpstr>
      <vt:lpstr>PROJECT IMPLEMENTATION DETAILS (Contd.,):</vt:lpstr>
      <vt:lpstr>Subsystems/Design/Mathematical Background of the project:</vt:lpstr>
      <vt:lpstr>Subsystems/Design/Mathematical Background of the project (cont’d..):</vt:lpstr>
      <vt:lpstr>Subsystems/Design/Mathematical Background of the project (cont’d..):</vt:lpstr>
      <vt:lpstr>Complete Flow chart:</vt:lpstr>
      <vt:lpstr>TOOLS REQUIRED:</vt:lpstr>
      <vt:lpstr>Objective-Wise Results :</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Objective-Wise Results (contd.,):</vt:lpstr>
      <vt:lpstr>Conclusion:</vt:lpstr>
      <vt:lpstr>PowerPoint Presentation</vt:lpstr>
      <vt:lpstr>REFERENCES: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VISHNU ENGINEERING COLLEGE FOR WOMEN (AUTONOMOUS)</dc:title>
  <dc:creator>Microsoft account</dc:creator>
  <cp:lastModifiedBy>Microsoft account</cp:lastModifiedBy>
  <cp:revision>176</cp:revision>
  <dcterms:created xsi:type="dcterms:W3CDTF">2023-07-08T13:22:00Z</dcterms:created>
  <dcterms:modified xsi:type="dcterms:W3CDTF">2024-03-26T02:00:59Z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C2B5C3740B314F328D533D4C21F6704E</vt:lpwstr>
  </property>
  <property fmtid="{D5CDD505-2E9C-101B-9397-08002B2CF9AE}" pid="3" name="KSOProductBuildVer">
    <vt:lpwstr>1033-11.2.0.11417</vt:lpwstr>
  </property>
</Properties>
</file>