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New%20Folder%2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sz="3555" b="1" dirty="0">
                <a:solidFill>
                  <a:schemeClr val="accent1"/>
                </a:solidFill>
                <a:latin typeface="Arial" panose="020B0604020202020204" pitchFamily="34" charset="0"/>
                <a:cs typeface="Arial" panose="020B0604020202020204" pitchFamily="34" charset="0"/>
              </a:rPr>
              <a:t>Secure data hiding in image using stegnography</a:t>
            </a:r>
            <a:endParaRPr lang="en-US" sz="3555"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460375"/>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anose="020B0604020202020204"/>
                <a:cs typeface="Arial" panose="020B0604020202020204"/>
              </a:rPr>
              <a:t>SECURE THE DATA TO PREVENT HACKERS</a:t>
            </a:r>
            <a:endParaRPr lang="en-US" sz="24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66545" y="4074795"/>
            <a:ext cx="893635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TEJASWINI H</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TEJASWINI H</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  </a:t>
            </a:r>
            <a:r>
              <a:rPr lang="en-US" sz="2000" b="1" dirty="0">
                <a:solidFill>
                  <a:schemeClr val="accent1">
                    <a:lumMod val="75000"/>
                  </a:schemeClr>
                </a:solidFill>
                <a:latin typeface="Arial" panose="020B0604020202020204"/>
                <a:cs typeface="Arial" panose="020B0604020202020204"/>
                <a:sym typeface="+mn-ea"/>
              </a:rPr>
              <a:t>Jain institute of technology,Davanagere.</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     Computer science and Engineering.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lgn="just"/>
            <a:r>
              <a:rPr lang="en-US" altLang="en-US" dirty="0">
                <a:latin typeface="Times New Roman" panose="02020603050405020304" charset="0"/>
                <a:cs typeface="Times New Roman" panose="02020603050405020304" charset="0"/>
              </a:rPr>
              <a:t>1. </a:t>
            </a:r>
            <a:r>
              <a:rPr lang="en-US" altLang="en-US" b="1" u="sng" dirty="0">
                <a:latin typeface="Times New Roman" panose="02020603050405020304" charset="0"/>
                <a:cs typeface="Times New Roman" panose="02020603050405020304" charset="0"/>
              </a:rPr>
              <a:t>Multimedia Steganography</a:t>
            </a:r>
            <a:r>
              <a:rPr lang="en-US" altLang="en-US" dirty="0">
                <a:latin typeface="Times New Roman" panose="02020603050405020304" charset="0"/>
                <a:cs typeface="Times New Roman" panose="02020603050405020304" charset="0"/>
              </a:rPr>
              <a:t>: Extending the technique to hide data in other multimedia formats, such as audio and video files.</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2. </a:t>
            </a:r>
            <a:r>
              <a:rPr lang="en-US" altLang="en-US" b="1" u="sng" dirty="0">
                <a:latin typeface="Times New Roman" panose="02020603050405020304" charset="0"/>
                <a:cs typeface="Times New Roman" panose="02020603050405020304" charset="0"/>
              </a:rPr>
              <a:t>Medical Image Steganography</a:t>
            </a:r>
            <a:r>
              <a:rPr lang="en-US" altLang="en-US" dirty="0">
                <a:latin typeface="Times New Roman" panose="02020603050405020304" charset="0"/>
                <a:cs typeface="Times New Roman" panose="02020603050405020304" charset="0"/>
              </a:rPr>
              <a:t>: Applying the technique to medical images, such as X-rays and MRIs, for secure storage and transmission.</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3. </a:t>
            </a:r>
            <a:r>
              <a:rPr lang="en-US" altLang="en-US" b="1" u="sng" dirty="0">
                <a:latin typeface="Times New Roman" panose="02020603050405020304" charset="0"/>
                <a:cs typeface="Times New Roman" panose="02020603050405020304" charset="0"/>
              </a:rPr>
              <a:t>Intellectual Property Protection</a:t>
            </a:r>
            <a:r>
              <a:rPr lang="en-US" altLang="en-US" dirty="0">
                <a:latin typeface="Times New Roman" panose="02020603050405020304" charset="0"/>
                <a:cs typeface="Times New Roman" panose="02020603050405020304" charset="0"/>
              </a:rPr>
              <a:t>: Using the technique to protect intellectual property, such as digital watermarking for images and videos.</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4. </a:t>
            </a:r>
            <a:r>
              <a:rPr lang="en-US" altLang="en-US" b="1" u="sng" dirty="0">
                <a:latin typeface="Times New Roman" panose="02020603050405020304" charset="0"/>
                <a:cs typeface="Times New Roman" panose="02020603050405020304" charset="0"/>
              </a:rPr>
              <a:t>Secure Communication Systems</a:t>
            </a:r>
            <a:r>
              <a:rPr lang="en-US" altLang="en-US" dirty="0">
                <a:latin typeface="Times New Roman" panose="02020603050405020304" charset="0"/>
                <a:cs typeface="Times New Roman" panose="02020603050405020304" charset="0"/>
              </a:rPr>
              <a:t>: Developing secure communication systems that utilize the steganography technique for confidential data transmission.</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5. </a:t>
            </a:r>
            <a:r>
              <a:rPr lang="en-US" altLang="en-US" b="1" u="sng" dirty="0">
                <a:latin typeface="Times New Roman" panose="02020603050405020304" charset="0"/>
                <a:cs typeface="Times New Roman" panose="02020603050405020304" charset="0"/>
              </a:rPr>
              <a:t>Digital Forensics</a:t>
            </a:r>
            <a:r>
              <a:rPr lang="en-US" altLang="en-US" dirty="0">
                <a:latin typeface="Times New Roman" panose="02020603050405020304" charset="0"/>
                <a:cs typeface="Times New Roman" panose="02020603050405020304" charset="0"/>
              </a:rPr>
              <a:t>: Applying the technique in digital forensics to detect and analyze hidden data in images.</a:t>
            </a:r>
            <a:endParaRPr lang="en-US" altLang="en-US" dirty="0">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just">
              <a:buNone/>
            </a:pPr>
            <a:r>
              <a:rPr lang="en-US" altLang="en-US" sz="2800" dirty="0">
                <a:latin typeface="Times New Roman" panose="02020603050405020304" charset="0"/>
                <a:cs typeface="Times New Roman" panose="02020603050405020304" charset="0"/>
              </a:rPr>
              <a:t>Developing a secure steganography technique to hide sensitive data within an image, ensuring imperceptibility, high capacity, and robustness against attacks, while maintaining the image's visual quality</a:t>
            </a:r>
            <a:endParaRPr lang="en-US" alt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sz="2000" b="1" u="sng" dirty="0">
                <a:latin typeface="Times New Roman" panose="02020603050405020304" charset="0"/>
                <a:cs typeface="Times New Roman" panose="02020603050405020304" charset="0"/>
              </a:rPr>
              <a:t>LIBRARIES</a:t>
            </a:r>
            <a:endParaRPr lang="en-US" altLang="en-US" sz="2000" b="1" u="sng"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1.</a:t>
            </a:r>
            <a:r>
              <a:rPr lang="en-US" altLang="en-US" b="1" dirty="0">
                <a:latin typeface="Times New Roman" panose="02020603050405020304" charset="0"/>
                <a:cs typeface="Times New Roman" panose="02020603050405020304" charset="0"/>
              </a:rPr>
              <a:t> OpenCV</a:t>
            </a:r>
            <a:r>
              <a:rPr lang="en-US" altLang="en-US" dirty="0">
                <a:latin typeface="Times New Roman" panose="02020603050405020304" charset="0"/>
                <a:cs typeface="Times New Roman" panose="02020603050405020304" charset="0"/>
              </a:rPr>
              <a:t>: For image processing and manipulation.</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Pillow</a:t>
            </a:r>
            <a:r>
              <a:rPr lang="en-US" altLang="en-US" dirty="0">
                <a:latin typeface="Times New Roman" panose="02020603050405020304" charset="0"/>
                <a:cs typeface="Times New Roman" panose="02020603050405020304" charset="0"/>
              </a:rPr>
              <a:t>: For image processing and manipulation.</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3. </a:t>
            </a:r>
            <a:r>
              <a:rPr lang="en-US" altLang="en-US" b="1" dirty="0">
                <a:latin typeface="Times New Roman" panose="02020603050405020304" charset="0"/>
                <a:cs typeface="Times New Roman" panose="02020603050405020304" charset="0"/>
              </a:rPr>
              <a:t>NumPy</a:t>
            </a:r>
            <a:r>
              <a:rPr lang="en-US" altLang="en-US" dirty="0">
                <a:latin typeface="Times New Roman" panose="02020603050405020304" charset="0"/>
                <a:cs typeface="Times New Roman" panose="02020603050405020304" charset="0"/>
              </a:rPr>
              <a:t>: For numerical computations and array operations.</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4. </a:t>
            </a:r>
            <a:r>
              <a:rPr lang="en-US" altLang="en-US" b="1" dirty="0">
                <a:latin typeface="Times New Roman" panose="02020603050405020304" charset="0"/>
                <a:cs typeface="Times New Roman" panose="02020603050405020304" charset="0"/>
              </a:rPr>
              <a:t>Cryptography</a:t>
            </a:r>
            <a:r>
              <a:rPr lang="en-US" altLang="en-US" dirty="0">
                <a:latin typeface="Times New Roman" panose="02020603050405020304" charset="0"/>
                <a:cs typeface="Times New Roman" panose="02020603050405020304" charset="0"/>
              </a:rPr>
              <a:t>: For encryption and decryption of data.</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5. </a:t>
            </a:r>
            <a:r>
              <a:rPr lang="en-US" altLang="en-US" b="1" dirty="0">
                <a:latin typeface="Times New Roman" panose="02020603050405020304" charset="0"/>
                <a:cs typeface="Times New Roman" panose="02020603050405020304" charset="0"/>
              </a:rPr>
              <a:t>Stegano</a:t>
            </a:r>
            <a:r>
              <a:rPr lang="en-US" altLang="en-US" dirty="0">
                <a:latin typeface="Times New Roman" panose="02020603050405020304" charset="0"/>
                <a:cs typeface="Times New Roman" panose="02020603050405020304" charset="0"/>
              </a:rPr>
              <a:t>: A Python library for steganography.</a:t>
            </a:r>
            <a:endParaRPr lang="en-US" altLang="en-US" dirty="0">
              <a:latin typeface="Times New Roman" panose="02020603050405020304" charset="0"/>
              <a:cs typeface="Times New Roman" panose="02020603050405020304" charset="0"/>
            </a:endParaRPr>
          </a:p>
          <a:p>
            <a:pPr marL="0" indent="0">
              <a:buNone/>
            </a:pPr>
            <a:endParaRPr lang="en-US" altLang="en-US" dirty="0">
              <a:latin typeface="Times New Roman" panose="02020603050405020304" charset="0"/>
              <a:cs typeface="Times New Roman" panose="02020603050405020304" charset="0"/>
            </a:endParaRPr>
          </a:p>
          <a:p>
            <a:pPr marL="0" indent="0">
              <a:buNone/>
            </a:pPr>
            <a:r>
              <a:rPr lang="en-US" altLang="en-US" sz="2000" b="1" u="sng" dirty="0">
                <a:latin typeface="Times New Roman" panose="02020603050405020304" charset="0"/>
                <a:cs typeface="Times New Roman" panose="02020603050405020304" charset="0"/>
              </a:rPr>
              <a:t>PLATFORMS</a:t>
            </a:r>
            <a:endParaRPr lang="en-US" altLang="en-US" sz="2000" b="1" u="sng"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1. </a:t>
            </a:r>
            <a:r>
              <a:rPr lang="en-US" altLang="en-US" b="1" dirty="0">
                <a:latin typeface="Times New Roman" panose="02020603050405020304" charset="0"/>
                <a:cs typeface="Times New Roman" panose="02020603050405020304" charset="0"/>
              </a:rPr>
              <a:t>Visual Studio Code (VS Code)</a:t>
            </a:r>
            <a:r>
              <a:rPr lang="en-US" altLang="en-US" dirty="0">
                <a:latin typeface="Times New Roman" panose="02020603050405020304" charset="0"/>
                <a:cs typeface="Times New Roman" panose="02020603050405020304" charset="0"/>
              </a:rPr>
              <a:t>: A lightweight, open-source code editor with a wide range of extensions.</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 2. </a:t>
            </a:r>
            <a:r>
              <a:rPr lang="en-US" altLang="en-US" b="1" dirty="0">
                <a:latin typeface="Times New Roman" panose="02020603050405020304" charset="0"/>
                <a:cs typeface="Times New Roman" panose="02020603050405020304" charset="0"/>
              </a:rPr>
              <a:t>VS Code</a:t>
            </a:r>
            <a:r>
              <a:rPr lang="en-US" altLang="en-US" dirty="0">
                <a:latin typeface="Times New Roman" panose="02020603050405020304" charset="0"/>
                <a:cs typeface="Times New Roman" panose="02020603050405020304" charset="0"/>
              </a:rPr>
              <a:t>: A versatile and customizable code editor for building and debugging modern web and cloud applications.</a:t>
            </a:r>
            <a:endParaRPr lang="en-US" altLang="en-US" dirty="0">
              <a:latin typeface="Times New Roman" panose="02020603050405020304" charset="0"/>
              <a:cs typeface="Times New Roman" panose="02020603050405020304" charset="0"/>
            </a:endParaRPr>
          </a:p>
          <a:p>
            <a:pPr marL="0" indent="0">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343535" y="1301750"/>
            <a:ext cx="11515725" cy="5010150"/>
          </a:xfrm>
        </p:spPr>
        <p:txBody>
          <a:bodyPr>
            <a:normAutofit fontScale="90000"/>
          </a:bodyPr>
          <a:lstStyle/>
          <a:p>
            <a:pPr marL="0" indent="0">
              <a:buNone/>
            </a:pPr>
            <a:r>
              <a:rPr lang="en-US" altLang="en-US" sz="2000" b="1" dirty="0">
                <a:solidFill>
                  <a:srgbClr val="0F0F0F"/>
                </a:solidFill>
                <a:latin typeface="Times New Roman" panose="02020603050405020304" charset="0"/>
                <a:cs typeface="Times New Roman" panose="02020603050405020304" charset="0"/>
              </a:rPr>
              <a:t>WOW FACTORS</a:t>
            </a:r>
            <a:endParaRPr lang="en-US" altLang="en-US" sz="2000" b="1" dirty="0">
              <a:solidFill>
                <a:srgbClr val="0F0F0F"/>
              </a:solidFill>
              <a:latin typeface="Times New Roman" panose="02020603050405020304" charset="0"/>
              <a:cs typeface="Times New Roman" panose="02020603050405020304" charset="0"/>
            </a:endParaRPr>
          </a:p>
          <a:p>
            <a:pPr marL="0" indent="0">
              <a:buNone/>
            </a:pP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1. </a:t>
            </a:r>
            <a:r>
              <a:rPr lang="en-US" altLang="en-US" sz="1800" b="1" u="sng" dirty="0">
                <a:solidFill>
                  <a:srgbClr val="0F0F0F"/>
                </a:solidFill>
                <a:latin typeface="Times New Roman" panose="02020603050405020304" charset="0"/>
                <a:cs typeface="Times New Roman" panose="02020603050405020304" charset="0"/>
              </a:rPr>
              <a:t>Invisible Data Hiding</a:t>
            </a:r>
            <a:r>
              <a:rPr lang="en-US" altLang="en-US" sz="1800" dirty="0">
                <a:solidFill>
                  <a:srgbClr val="0F0F0F"/>
                </a:solidFill>
                <a:latin typeface="Times New Roman" panose="02020603050405020304" charset="0"/>
                <a:cs typeface="Times New Roman" panose="02020603050405020304" charset="0"/>
              </a:rPr>
              <a:t>: The project allows for hiding data in images without visible changes, making it difficult to detect.</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2.</a:t>
            </a:r>
            <a:r>
              <a:rPr lang="en-US" altLang="en-US" sz="1800" b="1" u="sng" dirty="0">
                <a:solidFill>
                  <a:srgbClr val="0F0F0F"/>
                </a:solidFill>
                <a:latin typeface="Times New Roman" panose="02020603050405020304" charset="0"/>
                <a:cs typeface="Times New Roman" panose="02020603050405020304" charset="0"/>
              </a:rPr>
              <a:t> High Security</a:t>
            </a:r>
            <a:r>
              <a:rPr lang="en-US" altLang="en-US" sz="1800" dirty="0">
                <a:solidFill>
                  <a:srgbClr val="0F0F0F"/>
                </a:solidFill>
                <a:latin typeface="Times New Roman" panose="02020603050405020304" charset="0"/>
                <a:cs typeface="Times New Roman" panose="02020603050405020304" charset="0"/>
              </a:rPr>
              <a:t>: Steganography provides a high level of security, as the hidden data is not easily detectable.</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3. </a:t>
            </a:r>
            <a:r>
              <a:rPr lang="en-US" altLang="en-US" sz="1800" b="1" u="sng" dirty="0">
                <a:solidFill>
                  <a:srgbClr val="0F0F0F"/>
                </a:solidFill>
                <a:latin typeface="Times New Roman" panose="02020603050405020304" charset="0"/>
                <a:cs typeface="Times New Roman" panose="02020603050405020304" charset="0"/>
              </a:rPr>
              <a:t>Multi-Layered Security</a:t>
            </a:r>
            <a:r>
              <a:rPr lang="en-US" altLang="en-US" sz="1800" dirty="0">
                <a:solidFill>
                  <a:srgbClr val="0F0F0F"/>
                </a:solidFill>
                <a:latin typeface="Times New Roman" panose="02020603050405020304" charset="0"/>
                <a:cs typeface="Times New Roman" panose="02020603050405020304" charset="0"/>
              </a:rPr>
              <a:t>: The project can be combined with other security techniques, to provide an additional layer of security.</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4.</a:t>
            </a:r>
            <a:r>
              <a:rPr lang="en-US" altLang="en-US" sz="1800" b="1" u="sng" dirty="0">
                <a:solidFill>
                  <a:srgbClr val="0F0F0F"/>
                </a:solidFill>
                <a:latin typeface="Times New Roman" panose="02020603050405020304" charset="0"/>
                <a:cs typeface="Times New Roman" panose="02020603050405020304" charset="0"/>
              </a:rPr>
              <a:t> Steganalysis Resistance</a:t>
            </a:r>
            <a:r>
              <a:rPr lang="en-US" altLang="en-US" sz="1800" dirty="0">
                <a:solidFill>
                  <a:srgbClr val="0F0F0F"/>
                </a:solidFill>
                <a:latin typeface="Times New Roman" panose="02020603050405020304" charset="0"/>
                <a:cs typeface="Times New Roman" panose="02020603050405020304" charset="0"/>
              </a:rPr>
              <a:t>: The project uses advanced steganography techniques to resist steganalysis attacks.</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5.</a:t>
            </a:r>
            <a:r>
              <a:rPr lang="en-US" altLang="en-US" sz="1800" b="1" u="sng" dirty="0">
                <a:solidFill>
                  <a:srgbClr val="0F0F0F"/>
                </a:solidFill>
                <a:latin typeface="Times New Roman" panose="02020603050405020304" charset="0"/>
                <a:cs typeface="Times New Roman" panose="02020603050405020304" charset="0"/>
              </a:rPr>
              <a:t> Dynamic Data Hiding</a:t>
            </a:r>
            <a:r>
              <a:rPr lang="en-US" altLang="en-US" sz="1800" dirty="0">
                <a:solidFill>
                  <a:srgbClr val="0F0F0F"/>
                </a:solidFill>
                <a:latin typeface="Times New Roman" panose="02020603050405020304" charset="0"/>
                <a:cs typeface="Times New Roman" panose="02020603050405020304" charset="0"/>
              </a:rPr>
              <a:t>: The project allows for dynamic data hiding, where the data is hidden in real-time.</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6. </a:t>
            </a:r>
            <a:r>
              <a:rPr lang="en-US" altLang="en-US" sz="1800" b="1" u="sng" dirty="0">
                <a:solidFill>
                  <a:srgbClr val="0F0F0F"/>
                </a:solidFill>
                <a:latin typeface="Times New Roman" panose="02020603050405020304" charset="0"/>
                <a:cs typeface="Times New Roman" panose="02020603050405020304" charset="0"/>
              </a:rPr>
              <a:t>Multi-Image Support</a:t>
            </a:r>
            <a:r>
              <a:rPr lang="en-US" altLang="en-US" sz="1800" dirty="0">
                <a:solidFill>
                  <a:srgbClr val="0F0F0F"/>
                </a:solidFill>
                <a:latin typeface="Times New Roman" panose="02020603050405020304" charset="0"/>
                <a:cs typeface="Times New Roman" panose="02020603050405020304" charset="0"/>
              </a:rPr>
              <a:t>: The project supports hiding data in multiple images, making it a robust solution.</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7.</a:t>
            </a:r>
            <a:r>
              <a:rPr lang="en-US" altLang="en-US" sz="1800" b="1" u="sng" dirty="0">
                <a:solidFill>
                  <a:srgbClr val="0F0F0F"/>
                </a:solidFill>
                <a:latin typeface="Times New Roman" panose="02020603050405020304" charset="0"/>
                <a:cs typeface="Times New Roman" panose="02020603050405020304" charset="0"/>
              </a:rPr>
              <a:t> Customizable Security Levels</a:t>
            </a:r>
            <a:r>
              <a:rPr lang="en-US" altLang="en-US" sz="1800" dirty="0">
                <a:solidFill>
                  <a:srgbClr val="0F0F0F"/>
                </a:solidFill>
                <a:latin typeface="Times New Roman" panose="02020603050405020304" charset="0"/>
                <a:cs typeface="Times New Roman" panose="02020603050405020304" charset="0"/>
              </a:rPr>
              <a:t>:allows for customizable security levels, enabling users to choose the level of security required.</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8. </a:t>
            </a:r>
            <a:r>
              <a:rPr lang="en-US" altLang="en-US" sz="1800" b="1" u="sng" dirty="0">
                <a:solidFill>
                  <a:srgbClr val="0F0F0F"/>
                </a:solidFill>
                <a:latin typeface="Times New Roman" panose="02020603050405020304" charset="0"/>
                <a:cs typeface="Times New Roman" panose="02020603050405020304" charset="0"/>
              </a:rPr>
              <a:t>User-Friendly Interface</a:t>
            </a:r>
            <a:r>
              <a:rPr lang="en-US" altLang="en-US" sz="1800" dirty="0">
                <a:solidFill>
                  <a:srgbClr val="0F0F0F"/>
                </a:solidFill>
                <a:latin typeface="Times New Roman" panose="02020603050405020304" charset="0"/>
                <a:cs typeface="Times New Roman" panose="02020603050405020304" charset="0"/>
              </a:rPr>
              <a:t>: The project provides a user-friendly interface, making it easy to use and navigate.</a:t>
            </a:r>
            <a:endParaRPr lang="en-US" altLang="en-US" sz="1800" dirty="0">
              <a:solidFill>
                <a:srgbClr val="0F0F0F"/>
              </a:solidFill>
              <a:latin typeface="Times New Roman" panose="02020603050405020304" charset="0"/>
              <a:cs typeface="Times New Roman" panose="02020603050405020304" charset="0"/>
            </a:endParaRPr>
          </a:p>
          <a:p>
            <a:pPr marL="0" indent="0">
              <a:buNone/>
            </a:pPr>
            <a:endParaRPr lang="en-US" altLang="en-US" sz="1800"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256540" y="1152525"/>
            <a:ext cx="11528425" cy="5446395"/>
          </a:xfrm>
        </p:spPr>
        <p:txBody>
          <a:bodyPr>
            <a:normAutofit fontScale="90000"/>
          </a:bodyPr>
          <a:lstStyle/>
          <a:p>
            <a:pPr marL="0" indent="0" algn="just">
              <a:buNone/>
            </a:pPr>
            <a:r>
              <a:rPr lang="en-US" altLang="en-US" b="1" u="sng" dirty="0">
                <a:latin typeface="Times New Roman" panose="02020603050405020304" charset="0"/>
                <a:cs typeface="Times New Roman" panose="02020603050405020304" charset="0"/>
              </a:rPr>
              <a:t> INDIVIDUALS</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1. </a:t>
            </a:r>
            <a:r>
              <a:rPr lang="en-US" altLang="en-US" b="1" dirty="0">
                <a:latin typeface="Times New Roman" panose="02020603050405020304" charset="0"/>
                <a:cs typeface="Times New Roman" panose="02020603050405020304" charset="0"/>
              </a:rPr>
              <a:t>Personal Users</a:t>
            </a:r>
            <a:r>
              <a:rPr lang="en-US" altLang="en-US" dirty="0">
                <a:latin typeface="Times New Roman" panose="02020603050405020304" charset="0"/>
                <a:cs typeface="Times New Roman" panose="02020603050405020304" charset="0"/>
              </a:rPr>
              <a:t>: Individuals who want to securely share personal data, such as photos, documents, or messages, with others.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Journalists</a:t>
            </a:r>
            <a:r>
              <a:rPr lang="en-US" altLang="en-US" dirty="0">
                <a:latin typeface="Times New Roman" panose="02020603050405020304" charset="0"/>
                <a:cs typeface="Times New Roman" panose="02020603050405020304" charset="0"/>
              </a:rPr>
              <a:t>: Journalists who need to protect sensitive information, such as sources or whistleblowers, when sharing data</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r>
              <a:rPr lang="en-US" altLang="en-US" b="1" u="sng" dirty="0">
                <a:latin typeface="Times New Roman" panose="02020603050405020304" charset="0"/>
                <a:cs typeface="Times New Roman" panose="02020603050405020304" charset="0"/>
              </a:rPr>
              <a:t>ORGANIZATION</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Financial Institution</a:t>
            </a:r>
            <a:r>
              <a:rPr lang="en-US" altLang="en-US" dirty="0">
                <a:latin typeface="Times New Roman" panose="02020603050405020304" charset="0"/>
                <a:cs typeface="Times New Roman" panose="02020603050405020304" charset="0"/>
              </a:rPr>
              <a:t>s: Financial institutions that need to securely share sensitive financial data, such as transactions or account information.</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3. </a:t>
            </a:r>
            <a:r>
              <a:rPr lang="en-US" altLang="en-US" b="1" dirty="0">
                <a:latin typeface="Times New Roman" panose="02020603050405020304" charset="0"/>
                <a:cs typeface="Times New Roman" panose="02020603050405020304" charset="0"/>
              </a:rPr>
              <a:t>Healthcare Organizations</a:t>
            </a:r>
            <a:r>
              <a:rPr lang="en-US" altLang="en-US" dirty="0">
                <a:latin typeface="Times New Roman" panose="02020603050405020304" charset="0"/>
                <a:cs typeface="Times New Roman" panose="02020603050405020304" charset="0"/>
              </a:rPr>
              <a:t>: Healthcare organizations that need to securely share medical records or images.</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r>
              <a:rPr lang="en-US" altLang="en-US" b="1" u="sng" dirty="0">
                <a:latin typeface="Times New Roman" panose="02020603050405020304" charset="0"/>
                <a:cs typeface="Times New Roman" panose="02020603050405020304" charset="0"/>
              </a:rPr>
              <a:t> INDUSTRIES AND OHER POTENTIAL USERS</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1.</a:t>
            </a:r>
            <a:r>
              <a:rPr lang="en-US" altLang="en-US" b="1" dirty="0">
                <a:latin typeface="Times New Roman" panose="02020603050405020304" charset="0"/>
                <a:cs typeface="Times New Roman" panose="02020603050405020304" charset="0"/>
              </a:rPr>
              <a:t> Military and Defense</a:t>
            </a:r>
            <a:r>
              <a:rPr lang="en-US" altLang="en-US" dirty="0">
                <a:latin typeface="Times New Roman" panose="02020603050405020304" charset="0"/>
                <a:cs typeface="Times New Roman" panose="02020603050405020304" charset="0"/>
              </a:rPr>
              <a:t>: Military and defense organizations that need to securely share sensitive information, such as images or documents.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a:t>
            </a:r>
            <a:r>
              <a:rPr lang="en-US" altLang="en-US" b="1" dirty="0">
                <a:latin typeface="Times New Roman" panose="02020603050405020304" charset="0"/>
                <a:cs typeface="Times New Roman" panose="02020603050405020304" charset="0"/>
              </a:rPr>
              <a:t> Intellectual Property Protection</a:t>
            </a:r>
            <a:r>
              <a:rPr lang="en-US" altLang="en-US" dirty="0">
                <a:latin typeface="Times New Roman" panose="02020603050405020304" charset="0"/>
                <a:cs typeface="Times New Roman" panose="02020603050405020304" charset="0"/>
              </a:rPr>
              <a:t>: Companies that need to protect intellectual property, designs or trade secrets, by hiding them in images.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4. </a:t>
            </a:r>
            <a:r>
              <a:rPr lang="en-US" altLang="en-US" b="1" dirty="0">
                <a:latin typeface="Times New Roman" panose="02020603050405020304" charset="0"/>
                <a:cs typeface="Times New Roman" panose="02020603050405020304" charset="0"/>
              </a:rPr>
              <a:t>Researchers</a:t>
            </a:r>
            <a:r>
              <a:rPr lang="en-US" altLang="en-US" dirty="0">
                <a:latin typeface="Times New Roman" panose="02020603050405020304" charset="0"/>
                <a:cs typeface="Times New Roman" panose="02020603050405020304" charset="0"/>
              </a:rPr>
              <a:t>: Researchers who want to securely share data, such as images or documents, with colleagues or collaborators.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5. </a:t>
            </a:r>
            <a:r>
              <a:rPr lang="en-US" altLang="en-US" b="1" dirty="0">
                <a:latin typeface="Times New Roman" panose="02020603050405020304" charset="0"/>
                <a:cs typeface="Times New Roman" panose="02020603050405020304" charset="0"/>
              </a:rPr>
              <a:t>Law Enforcement</a:t>
            </a:r>
            <a:r>
              <a:rPr lang="en-US" altLang="en-US" dirty="0">
                <a:latin typeface="Times New Roman" panose="02020603050405020304" charset="0"/>
                <a:cs typeface="Times New Roman" panose="02020603050405020304" charset="0"/>
              </a:rPr>
              <a:t>: Law enforcement agencies that need to securely share evidence, such as images or documents.</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Content Placeholder 4" descr="ss6"/>
          <p:cNvPicPr>
            <a:picLocks noChangeAspect="1"/>
          </p:cNvPicPr>
          <p:nvPr>
            <p:ph idx="1"/>
          </p:nvPr>
        </p:nvPicPr>
        <p:blipFill>
          <a:blip r:embed="rId1"/>
          <a:stretch>
            <a:fillRect/>
          </a:stretch>
        </p:blipFill>
        <p:spPr>
          <a:xfrm>
            <a:off x="4761230" y="702310"/>
            <a:ext cx="3434715" cy="3348355"/>
          </a:xfrm>
          <a:prstGeom prst="rect">
            <a:avLst/>
          </a:prstGeom>
        </p:spPr>
      </p:pic>
      <p:pic>
        <p:nvPicPr>
          <p:cNvPr id="6" name="Picture 5" descr="ss4"/>
          <p:cNvPicPr>
            <a:picLocks noChangeAspect="1"/>
          </p:cNvPicPr>
          <p:nvPr/>
        </p:nvPicPr>
        <p:blipFill>
          <a:blip r:embed="rId2"/>
          <a:stretch>
            <a:fillRect/>
          </a:stretch>
        </p:blipFill>
        <p:spPr>
          <a:xfrm>
            <a:off x="8328660" y="702310"/>
            <a:ext cx="3531235" cy="3173730"/>
          </a:xfrm>
          <a:prstGeom prst="rect">
            <a:avLst/>
          </a:prstGeom>
        </p:spPr>
      </p:pic>
      <p:pic>
        <p:nvPicPr>
          <p:cNvPr id="7" name="Picture 6" descr="ss1"/>
          <p:cNvPicPr>
            <a:picLocks noChangeAspect="1"/>
          </p:cNvPicPr>
          <p:nvPr/>
        </p:nvPicPr>
        <p:blipFill>
          <a:blip r:embed="rId3"/>
          <a:srcRect l="2759" t="5838" r="43889" b="18631"/>
          <a:stretch>
            <a:fillRect/>
          </a:stretch>
        </p:blipFill>
        <p:spPr>
          <a:xfrm>
            <a:off x="307340" y="1370330"/>
            <a:ext cx="4321810" cy="4946650"/>
          </a:xfrm>
          <a:prstGeom prst="rect">
            <a:avLst/>
          </a:prstGeom>
        </p:spPr>
      </p:pic>
      <p:pic>
        <p:nvPicPr>
          <p:cNvPr id="9" name="Picture 8" descr="Capture"/>
          <p:cNvPicPr>
            <a:picLocks noChangeAspect="1"/>
          </p:cNvPicPr>
          <p:nvPr/>
        </p:nvPicPr>
        <p:blipFill>
          <a:blip r:embed="rId4"/>
          <a:srcRect l="-1333" t="-6124" r="-18510" b="13050"/>
          <a:stretch>
            <a:fillRect/>
          </a:stretch>
        </p:blipFill>
        <p:spPr>
          <a:xfrm>
            <a:off x="5285105" y="4050665"/>
            <a:ext cx="6325870" cy="2696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lgn="just">
              <a:buNone/>
            </a:pPr>
            <a:r>
              <a:rPr lang="en-US" altLang="en-US" sz="2400" dirty="0">
                <a:latin typeface="Times New Roman" panose="02020603050405020304" charset="0"/>
                <a:cs typeface="Times New Roman" panose="02020603050405020304" charset="0"/>
              </a:rPr>
              <a:t>The project successfully developed a secure steganography technique for hiding sensitive data within an image. The technique ensures imperceptibility, high capacity, and robustness against attacks, while maintaining the image's visual quality. The project contributes to the field of steganography and has potential applications in various domains.</a:t>
            </a:r>
            <a:endParaRPr lang="en-US" alt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dirty="0">
                <a:hlinkClick r:id="rId1" tooltip="" action="ppaction://hlinkfile"/>
              </a:rPr>
              <a:t>https://github.com/Tejaswinihjpg/final_project.git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4227</Words>
  <Application>WPS Presentation</Application>
  <PresentationFormat>Custom</PresentationFormat>
  <Paragraphs>94</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Agency FB</vt:lpstr>
      <vt:lpstr>Bahnschrift Condensed</vt:lpstr>
      <vt:lpstr>Arial Black</vt:lpstr>
      <vt:lpstr>Trebuchet MS</vt:lpstr>
      <vt:lpstr>Times New Roman</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Tejaswini.H Tejaswini.H</cp:lastModifiedBy>
  <cp:revision>26</cp:revision>
  <dcterms:created xsi:type="dcterms:W3CDTF">2021-05-26T16:50:00Z</dcterms:created>
  <dcterms:modified xsi:type="dcterms:W3CDTF">2025-02-26T04:51:38Z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37ECFCDD6BF54121BDAB9ED42C3BE0E4_12</vt:lpwstr>
  </property>
  <property fmtid="{D5CDD505-2E9C-101B-9397-08002B2CF9AE}" pid="4" name="KSOProductBuildVer">
    <vt:lpwstr>1033-12.2.0.19805</vt:lpwstr>
  </property>
</Properties>
</file>