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1" r:id="rId1"/>
  </p:sldMasterIdLst>
  <p:sldIdLst>
    <p:sldId id="264" r:id="rId2"/>
    <p:sldId id="257" r:id="rId3"/>
    <p:sldId id="258" r:id="rId4"/>
    <p:sldId id="271" r:id="rId5"/>
    <p:sldId id="273" r:id="rId6"/>
    <p:sldId id="265" r:id="rId7"/>
    <p:sldId id="260" r:id="rId8"/>
    <p:sldId id="277" r:id="rId9"/>
    <p:sldId id="276" r:id="rId10"/>
    <p:sldId id="275" r:id="rId11"/>
    <p:sldId id="278" r:id="rId12"/>
    <p:sldId id="279" r:id="rId13"/>
    <p:sldId id="274" r:id="rId14"/>
    <p:sldId id="268"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5923F103-BC34-4FE4-A40E-EDDEECFDA5D0}" type="datetimeFigureOut">
              <a:rPr lang="en-US" smtClean="0"/>
              <a:pPr/>
              <a:t>11/17/2024</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CDA879A6-0FD0-4734-A311-86BFCA472E6E}" type="datetimeFigureOut">
              <a:rPr lang="en-US" smtClean="0"/>
              <a:pPr/>
              <a:t>11/17/2024</a:t>
            </a:fld>
            <a:endParaRPr lang="en-US" dirty="0"/>
          </a:p>
        </p:txBody>
      </p:sp>
      <p:sp>
        <p:nvSpPr>
          <p:cNvPr id="5" name="Footer Placeholder 4"/>
          <p:cNvSpPr>
            <a:spLocks noGrp="1"/>
          </p:cNvSpPr>
          <p:nvPr>
            <p:ph type="ftr" sz="quarter" idx="11"/>
          </p:nvPr>
        </p:nvSpPr>
        <p:spPr>
          <a:xfrm>
            <a:off x="609600" y="6556248"/>
            <a:ext cx="4876800" cy="228600"/>
          </a:xfrm>
        </p:spPr>
        <p:txBody>
          <a:bodyPr/>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F34E6425-0181-43F2-84FC-787E803FD2F8}" type="datetimeFigureOut">
              <a:rPr lang="en-US" smtClean="0"/>
              <a:pPr/>
              <a:t>11/17/2024</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DD63B2-E120-4ED8-B27B-C685F510A5FE}" type="datetimeFigureOut">
              <a:rPr lang="en-US" smtClean="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pPr/>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C8D7E02-BCB8-4D50-A234-369438C08659}" type="datetimeFigureOut">
              <a:rPr lang="en-US" smtClean="0"/>
              <a:pPr/>
              <a:t>11/17/2024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2BE451C3-0FF4-47C4-B829-773ADF60F88C}" type="datetimeFigureOut">
              <a:rPr lang="en-US" smtClean="0"/>
              <a:pPr/>
              <a:t>11/17/2024</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abstract/document/9558918/" TargetMode="External"/><Relationship Id="rId3" Type="http://schemas.openxmlformats.org/officeDocument/2006/relationships/hyperlink" Target="https://ieeexplore.ieee.org/abstract/document/7300872/" TargetMode="External"/><Relationship Id="rId7" Type="http://schemas.openxmlformats.org/officeDocument/2006/relationships/hyperlink" Target="https://www.tugraz.at/fileadmin/user_upload/Institute/ICG/Images/team_bischof/mib/paper_pdfs/StudentsMasterTheses/DA_urthaler.pdf" TargetMode="External"/><Relationship Id="rId12" Type="http://schemas.openxmlformats.org/officeDocument/2006/relationships/image" Target="../media/image2.jpeg"/><Relationship Id="rId2" Type="http://schemas.openxmlformats.org/officeDocument/2006/relationships/hyperlink" Target="https://ieeexplore.ieee.org/abstract/document/8777442"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00138-015-0674-1" TargetMode="External"/><Relationship Id="rId11" Type="http://schemas.openxmlformats.org/officeDocument/2006/relationships/hyperlink" Target="https://ieeexplore.ieee.org/abstract/document/7371260" TargetMode="External"/><Relationship Id="rId5" Type="http://schemas.openxmlformats.org/officeDocument/2006/relationships/hyperlink" Target="https://ieeexplore.ieee.org/abstract/document/8411223/" TargetMode="External"/><Relationship Id="rId10" Type="http://schemas.openxmlformats.org/officeDocument/2006/relationships/hyperlink" Target="https://www.ijisrt.com/glasses-detection-from-human-face-images" TargetMode="External"/><Relationship Id="rId4" Type="http://schemas.openxmlformats.org/officeDocument/2006/relationships/hyperlink" Target="https://ieeexplore.ieee.org/abstract/document/8272747" TargetMode="External"/><Relationship Id="rId9" Type="http://schemas.openxmlformats.org/officeDocument/2006/relationships/hyperlink" Target="https://ieeexplore.ieee.org/abstract/document/577143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Facial image analysis for glasses detection</a:t>
            </a:r>
            <a:endParaRPr lang="en-US" dirty="0"/>
          </a:p>
        </p:txBody>
      </p:sp>
      <p:sp>
        <p:nvSpPr>
          <p:cNvPr id="3" name="Content Placeholder 2"/>
          <p:cNvSpPr>
            <a:spLocks noGrp="1"/>
          </p:cNvSpPr>
          <p:nvPr>
            <p:ph idx="1"/>
          </p:nvPr>
        </p:nvSpPr>
        <p:spPr/>
        <p:txBody>
          <a:bodyPr>
            <a:normAutofit/>
          </a:bodyPr>
          <a:lstStyle/>
          <a:p>
            <a:pPr algn="ctr">
              <a:buNone/>
            </a:pPr>
            <a:r>
              <a:rPr lang="en-IN" sz="1800" b="1" dirty="0">
                <a:solidFill>
                  <a:schemeClr val="accent1">
                    <a:lumMod val="60000"/>
                    <a:lumOff val="40000"/>
                  </a:schemeClr>
                </a:solidFill>
                <a:latin typeface="Times New Roman" panose="02020603050405020304" pitchFamily="18" charset="0"/>
                <a:cs typeface="Times New Roman" panose="02020603050405020304" pitchFamily="18" charset="0"/>
              </a:rPr>
              <a:t>Under the  supervision of</a:t>
            </a:r>
          </a:p>
          <a:p>
            <a:pPr algn="ctr">
              <a:buNone/>
            </a:pPr>
            <a:r>
              <a:rPr lang="en-IN" sz="18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1800" b="1" dirty="0">
                <a:solidFill>
                  <a:srgbClr val="002060"/>
                </a:solidFill>
                <a:latin typeface="Times New Roman" panose="02020603050405020304" pitchFamily="18" charset="0"/>
                <a:cs typeface="Times New Roman" panose="02020603050405020304" pitchFamily="18" charset="0"/>
              </a:rPr>
              <a:t>Dr. </a:t>
            </a:r>
            <a:r>
              <a:rPr lang="en-IN" sz="1800" b="1" dirty="0" err="1">
                <a:solidFill>
                  <a:srgbClr val="002060"/>
                </a:solidFill>
                <a:latin typeface="Times New Roman" panose="02020603050405020304" pitchFamily="18" charset="0"/>
                <a:cs typeface="Times New Roman" panose="02020603050405020304" pitchFamily="18" charset="0"/>
              </a:rPr>
              <a:t>Rupesh</a:t>
            </a:r>
            <a:r>
              <a:rPr lang="en-IN" sz="1800" b="1" dirty="0">
                <a:solidFill>
                  <a:srgbClr val="002060"/>
                </a:solidFill>
                <a:latin typeface="Times New Roman" panose="02020603050405020304" pitchFamily="18" charset="0"/>
                <a:cs typeface="Times New Roman" panose="02020603050405020304" pitchFamily="18" charset="0"/>
              </a:rPr>
              <a:t> </a:t>
            </a:r>
            <a:r>
              <a:rPr lang="en-IN" sz="1800" b="1" dirty="0" err="1">
                <a:solidFill>
                  <a:srgbClr val="002060"/>
                </a:solidFill>
                <a:latin typeface="Times New Roman" panose="02020603050405020304" pitchFamily="18" charset="0"/>
                <a:cs typeface="Times New Roman" panose="02020603050405020304" pitchFamily="18" charset="0"/>
              </a:rPr>
              <a:t>Mishra</a:t>
            </a:r>
            <a:endParaRPr lang="en-IN" sz="1800" b="1" dirty="0">
              <a:solidFill>
                <a:srgbClr val="002060"/>
              </a:solidFill>
              <a:latin typeface="Times New Roman" panose="02020603050405020304" pitchFamily="18" charset="0"/>
              <a:cs typeface="Times New Roman" panose="02020603050405020304" pitchFamily="18" charset="0"/>
            </a:endParaRPr>
          </a:p>
          <a:p>
            <a:pPr algn="ctr">
              <a:buNone/>
            </a:pPr>
            <a:r>
              <a:rPr lang="en-US" sz="1800" b="1" kern="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(Associate Professor, Department of CSE-AIML)</a:t>
            </a:r>
          </a:p>
          <a:p>
            <a:pPr algn="ctr">
              <a:buNone/>
            </a:pPr>
            <a:r>
              <a:rPr lang="en-IN" sz="1800" b="1" dirty="0">
                <a:solidFill>
                  <a:schemeClr val="accent1">
                    <a:lumMod val="60000"/>
                    <a:lumOff val="40000"/>
                  </a:schemeClr>
                </a:solidFill>
                <a:latin typeface="Times New Roman" panose="02020603050405020304" pitchFamily="18" charset="0"/>
                <a:cs typeface="Times New Roman" panose="02020603050405020304" pitchFamily="18" charset="0"/>
              </a:rPr>
              <a:t>presented for</a:t>
            </a:r>
          </a:p>
          <a:p>
            <a:pPr algn="ctr">
              <a:buNone/>
            </a:pPr>
            <a:r>
              <a:rPr lang="en-IN" sz="1800" b="1" dirty="0">
                <a:latin typeface="Times New Roman" panose="02020603050405020304" pitchFamily="18" charset="0"/>
                <a:cs typeface="Times New Roman" panose="02020603050405020304" pitchFamily="18" charset="0"/>
              </a:rPr>
              <a:t>  </a:t>
            </a:r>
            <a:r>
              <a:rPr lang="en-IN" sz="1800" b="1" dirty="0">
                <a:solidFill>
                  <a:srgbClr val="002060"/>
                </a:solidFill>
                <a:latin typeface="Times New Roman" panose="02020603050405020304" pitchFamily="18" charset="0"/>
                <a:cs typeface="Times New Roman" panose="02020603050405020304" pitchFamily="18" charset="0"/>
              </a:rPr>
              <a:t>Capstone Project Review</a:t>
            </a:r>
          </a:p>
          <a:p>
            <a:pPr algn="ctr">
              <a:buNone/>
            </a:pPr>
            <a:r>
              <a:rPr lang="en-IN" sz="1800" b="1" dirty="0">
                <a:solidFill>
                  <a:srgbClr val="002060"/>
                </a:solidFill>
                <a:latin typeface="Times New Roman" panose="02020603050405020304" pitchFamily="18" charset="0"/>
                <a:cs typeface="Times New Roman" panose="02020603050405020304" pitchFamily="18" charset="0"/>
              </a:rPr>
              <a:t>      </a:t>
            </a:r>
            <a:r>
              <a:rPr lang="en-IN" sz="1800" b="1" dirty="0">
                <a:solidFill>
                  <a:schemeClr val="accent1">
                    <a:lumMod val="60000"/>
                    <a:lumOff val="40000"/>
                  </a:schemeClr>
                </a:solidFill>
                <a:latin typeface="Times New Roman" panose="02020603050405020304" pitchFamily="18" charset="0"/>
                <a:cs typeface="Times New Roman" panose="02020603050405020304" pitchFamily="18" charset="0"/>
              </a:rPr>
              <a:t>Team Number : 143</a:t>
            </a:r>
          </a:p>
          <a:p>
            <a:pPr algn="ctr">
              <a:buNone/>
            </a:pPr>
            <a:endParaRPr lang="en-IN" sz="1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buNone/>
            </a:pPr>
            <a:r>
              <a:rPr lang="en-IN" sz="1800" b="1" dirty="0">
                <a:latin typeface="Times New Roman" panose="02020603050405020304" pitchFamily="18" charset="0"/>
                <a:cs typeface="Times New Roman" panose="02020603050405020304" pitchFamily="18" charset="0"/>
              </a:rPr>
              <a:t>Team Members:       </a:t>
            </a:r>
          </a:p>
          <a:p>
            <a:pPr algn="ctr">
              <a:buNone/>
            </a:pPr>
            <a:r>
              <a:rPr lang="en-IN" sz="1800" dirty="0">
                <a:latin typeface="Times New Roman" panose="02020603050405020304" pitchFamily="18" charset="0"/>
                <a:cs typeface="Times New Roman" panose="02020603050405020304" pitchFamily="18" charset="0"/>
              </a:rPr>
              <a:t>           D. Bala </a:t>
            </a:r>
            <a:r>
              <a:rPr lang="en-IN" sz="1800" dirty="0" err="1">
                <a:latin typeface="Times New Roman" panose="02020603050405020304" pitchFamily="18" charset="0"/>
                <a:cs typeface="Times New Roman" panose="02020603050405020304" pitchFamily="18" charset="0"/>
              </a:rPr>
              <a:t>Varshitha</a:t>
            </a:r>
            <a:r>
              <a:rPr lang="en-IN" sz="1800" dirty="0">
                <a:latin typeface="Times New Roman" panose="02020603050405020304" pitchFamily="18" charset="0"/>
                <a:cs typeface="Times New Roman" panose="02020603050405020304" pitchFamily="18" charset="0"/>
              </a:rPr>
              <a:t> (2103A52012)</a:t>
            </a:r>
          </a:p>
          <a:p>
            <a:pPr algn="ctr">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B.Harini</a:t>
            </a:r>
            <a:r>
              <a:rPr lang="en-IN" sz="1800" dirty="0">
                <a:latin typeface="Times New Roman" panose="02020603050405020304" pitchFamily="18" charset="0"/>
                <a:cs typeface="Times New Roman" panose="02020603050405020304" pitchFamily="18" charset="0"/>
              </a:rPr>
              <a:t> Sri (2103A52006)</a:t>
            </a:r>
          </a:p>
          <a:p>
            <a:pPr algn="ctr">
              <a:buNone/>
            </a:pPr>
            <a:r>
              <a:rPr lang="en-IN" sz="1800" dirty="0" err="1">
                <a:latin typeface="Times New Roman" panose="02020603050405020304" pitchFamily="18" charset="0"/>
                <a:cs typeface="Times New Roman" panose="02020603050405020304" pitchFamily="18" charset="0"/>
              </a:rPr>
              <a:t>B.Anvitha</a:t>
            </a:r>
            <a:r>
              <a:rPr lang="en-IN" sz="1800" dirty="0">
                <a:latin typeface="Times New Roman" panose="02020603050405020304" pitchFamily="18" charset="0"/>
                <a:cs typeface="Times New Roman" panose="02020603050405020304" pitchFamily="18" charset="0"/>
              </a:rPr>
              <a:t> (2103A52007)</a:t>
            </a:r>
          </a:p>
          <a:p>
            <a:pPr algn="ctr">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M.Vyshnavi</a:t>
            </a:r>
            <a:r>
              <a:rPr lang="en-IN" sz="1800" dirty="0">
                <a:latin typeface="Times New Roman" panose="02020603050405020304" pitchFamily="18" charset="0"/>
                <a:cs typeface="Times New Roman" panose="02020603050405020304" pitchFamily="18" charset="0"/>
              </a:rPr>
              <a:t> (2103A52023)</a:t>
            </a:r>
          </a:p>
          <a:p>
            <a:pPr algn="ctr">
              <a:buNone/>
            </a:pPr>
            <a:r>
              <a:rPr lang="en-IN" sz="1800" dirty="0" err="1">
                <a:latin typeface="Times New Roman" panose="02020603050405020304" pitchFamily="18" charset="0"/>
                <a:cs typeface="Times New Roman" panose="02020603050405020304" pitchFamily="18" charset="0"/>
              </a:rPr>
              <a:t>P.Tejaswi</a:t>
            </a:r>
            <a:r>
              <a:rPr lang="en-IN" sz="1800" dirty="0">
                <a:latin typeface="Times New Roman" panose="02020603050405020304" pitchFamily="18" charset="0"/>
                <a:cs typeface="Times New Roman" panose="02020603050405020304" pitchFamily="18" charset="0"/>
              </a:rPr>
              <a:t> (2103A52029)</a:t>
            </a:r>
            <a:r>
              <a:rPr lang="en-IN" sz="1800" dirty="0"/>
              <a:t>                                  </a:t>
            </a:r>
            <a:endParaRPr lang="en-IN" sz="1800" b="1"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52" y="370698"/>
            <a:ext cx="1105094" cy="11050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977" y="527539"/>
            <a:ext cx="4510454" cy="492370"/>
          </a:xfrm>
        </p:spPr>
        <p:txBody>
          <a:bodyPr>
            <a:noAutofit/>
          </a:bodyPr>
          <a:lstStyle/>
          <a:p>
            <a:r>
              <a:rPr lang="en-IN" sz="3200" dirty="0">
                <a:latin typeface="Times New Roman" panose="02020603050405020304" pitchFamily="18" charset="0"/>
                <a:cs typeface="Times New Roman" panose="02020603050405020304" pitchFamily="18" charset="0"/>
              </a:rPr>
              <a:t>RESULTS</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24255" y="1169376"/>
            <a:ext cx="9328638" cy="5336931"/>
          </a:xfrm>
        </p:spPr>
        <p:txBody>
          <a:bodyPr>
            <a:normAutofit/>
          </a:bodyPr>
          <a:lstStyle/>
          <a:p>
            <a:pPr algn="l"/>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pic>
        <p:nvPicPr>
          <p:cNvPr id="5" name="Picture 4" descr="Caps Result img 1.jpg"/>
          <p:cNvPicPr>
            <a:picLocks noChangeAspect="1"/>
          </p:cNvPicPr>
          <p:nvPr/>
        </p:nvPicPr>
        <p:blipFill>
          <a:blip r:embed="rId3"/>
          <a:stretch>
            <a:fillRect/>
          </a:stretch>
        </p:blipFill>
        <p:spPr>
          <a:xfrm>
            <a:off x="2870319" y="1284401"/>
            <a:ext cx="4836510" cy="2562771"/>
          </a:xfrm>
          <a:prstGeom prst="rect">
            <a:avLst/>
          </a:prstGeom>
        </p:spPr>
      </p:pic>
      <p:pic>
        <p:nvPicPr>
          <p:cNvPr id="6" name="Picture 5" descr="Cpas Result img2.jpg"/>
          <p:cNvPicPr>
            <a:picLocks noChangeAspect="1"/>
          </p:cNvPicPr>
          <p:nvPr/>
        </p:nvPicPr>
        <p:blipFill>
          <a:blip r:embed="rId4"/>
          <a:stretch>
            <a:fillRect/>
          </a:stretch>
        </p:blipFill>
        <p:spPr>
          <a:xfrm>
            <a:off x="2751438" y="3790434"/>
            <a:ext cx="4749060" cy="2700071"/>
          </a:xfrm>
          <a:prstGeom prst="rect">
            <a:avLst/>
          </a:prstGeom>
        </p:spPr>
      </p:pic>
    </p:spTree>
    <p:extLst>
      <p:ext uri="{BB962C8B-B14F-4D97-AF65-F5344CB8AC3E}">
        <p14:creationId xmlns:p14="http://schemas.microsoft.com/office/powerpoint/2010/main" val="265536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A3AE1-B3D4-0B8B-1F92-872F0C29E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F0ED7-13BA-EEB4-138D-29F283ED76BA}"/>
              </a:ext>
            </a:extLst>
          </p:cNvPr>
          <p:cNvSpPr>
            <a:spLocks noGrp="1"/>
          </p:cNvSpPr>
          <p:nvPr>
            <p:ph type="title"/>
          </p:nvPr>
        </p:nvSpPr>
        <p:spPr>
          <a:xfrm>
            <a:off x="1696360" y="1046286"/>
            <a:ext cx="2413627" cy="140676"/>
          </a:xfrm>
        </p:spPr>
        <p:txBody>
          <a:bodyPr>
            <a:noAutofit/>
          </a:bodyPr>
          <a:lstStyle/>
          <a:p>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3F925DE-446B-B282-1801-5345933F6636}"/>
              </a:ext>
            </a:extLst>
          </p:cNvPr>
          <p:cNvSpPr>
            <a:spLocks noGrp="1"/>
          </p:cNvSpPr>
          <p:nvPr>
            <p:ph type="body" idx="1"/>
          </p:nvPr>
        </p:nvSpPr>
        <p:spPr>
          <a:xfrm>
            <a:off x="791308" y="668216"/>
            <a:ext cx="9328638" cy="5710604"/>
          </a:xfrm>
        </p:spPr>
        <p:txBody>
          <a:bodyPr>
            <a:normAutofit/>
          </a:bodyPr>
          <a:lstStyle/>
          <a:p>
            <a:pPr algn="l"/>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A7B29C-0627-6445-E87F-0E549A4FA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pic>
        <p:nvPicPr>
          <p:cNvPr id="8" name="Picture 7">
            <a:extLst>
              <a:ext uri="{FF2B5EF4-FFF2-40B4-BE49-F238E27FC236}">
                <a16:creationId xmlns:a16="http://schemas.microsoft.com/office/drawing/2014/main" id="{6C10C83F-6830-81CA-9C72-DE45FA0020E3}"/>
              </a:ext>
            </a:extLst>
          </p:cNvPr>
          <p:cNvPicPr>
            <a:picLocks noChangeAspect="1"/>
          </p:cNvPicPr>
          <p:nvPr/>
        </p:nvPicPr>
        <p:blipFill>
          <a:blip r:embed="rId3"/>
          <a:stretch>
            <a:fillRect/>
          </a:stretch>
        </p:blipFill>
        <p:spPr>
          <a:xfrm>
            <a:off x="2986951" y="668216"/>
            <a:ext cx="4937352" cy="2627689"/>
          </a:xfrm>
          <a:prstGeom prst="rect">
            <a:avLst/>
          </a:prstGeom>
        </p:spPr>
      </p:pic>
      <p:pic>
        <p:nvPicPr>
          <p:cNvPr id="10" name="Picture 9">
            <a:extLst>
              <a:ext uri="{FF2B5EF4-FFF2-40B4-BE49-F238E27FC236}">
                <a16:creationId xmlns:a16="http://schemas.microsoft.com/office/drawing/2014/main" id="{7317BDA6-DAFF-2A4E-0CA9-F35750B7C68D}"/>
              </a:ext>
            </a:extLst>
          </p:cNvPr>
          <p:cNvPicPr>
            <a:picLocks noChangeAspect="1"/>
          </p:cNvPicPr>
          <p:nvPr/>
        </p:nvPicPr>
        <p:blipFill>
          <a:blip r:embed="rId4"/>
          <a:stretch>
            <a:fillRect/>
          </a:stretch>
        </p:blipFill>
        <p:spPr>
          <a:xfrm>
            <a:off x="3035077" y="3673975"/>
            <a:ext cx="4889226" cy="2702987"/>
          </a:xfrm>
          <a:prstGeom prst="rect">
            <a:avLst/>
          </a:prstGeom>
        </p:spPr>
      </p:pic>
    </p:spTree>
    <p:extLst>
      <p:ext uri="{BB962C8B-B14F-4D97-AF65-F5344CB8AC3E}">
        <p14:creationId xmlns:p14="http://schemas.microsoft.com/office/powerpoint/2010/main" val="354879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65574-9401-012C-C522-86A0E819A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45817-BA2E-115F-3855-01D4596AA2E4}"/>
              </a:ext>
            </a:extLst>
          </p:cNvPr>
          <p:cNvSpPr>
            <a:spLocks noGrp="1"/>
          </p:cNvSpPr>
          <p:nvPr>
            <p:ph type="title"/>
          </p:nvPr>
        </p:nvSpPr>
        <p:spPr>
          <a:xfrm>
            <a:off x="1696360" y="1046286"/>
            <a:ext cx="2413627" cy="140676"/>
          </a:xfrm>
        </p:spPr>
        <p:txBody>
          <a:bodyPr>
            <a:noAutofit/>
          </a:bodyPr>
          <a:lstStyle/>
          <a:p>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DC0FE47-AA3A-C212-BD48-0D52F995B6AD}"/>
              </a:ext>
            </a:extLst>
          </p:cNvPr>
          <p:cNvSpPr>
            <a:spLocks noGrp="1"/>
          </p:cNvSpPr>
          <p:nvPr>
            <p:ph type="body" idx="1"/>
          </p:nvPr>
        </p:nvSpPr>
        <p:spPr>
          <a:xfrm>
            <a:off x="791308" y="668216"/>
            <a:ext cx="9328638" cy="5710604"/>
          </a:xfrm>
        </p:spPr>
        <p:txBody>
          <a:bodyPr>
            <a:normAutofit/>
          </a:bodyPr>
          <a:lstStyle/>
          <a:p>
            <a:pPr algn="l"/>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2A32D4-D479-BA65-0D6E-2E06F3A8C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pic>
        <p:nvPicPr>
          <p:cNvPr id="6" name="Picture 5">
            <a:extLst>
              <a:ext uri="{FF2B5EF4-FFF2-40B4-BE49-F238E27FC236}">
                <a16:creationId xmlns:a16="http://schemas.microsoft.com/office/drawing/2014/main" id="{212D209D-BFD0-8AF0-0F5F-87882A3B0F9A}"/>
              </a:ext>
            </a:extLst>
          </p:cNvPr>
          <p:cNvPicPr>
            <a:picLocks noChangeAspect="1"/>
          </p:cNvPicPr>
          <p:nvPr/>
        </p:nvPicPr>
        <p:blipFill>
          <a:blip r:embed="rId3"/>
          <a:stretch>
            <a:fillRect/>
          </a:stretch>
        </p:blipFill>
        <p:spPr>
          <a:xfrm>
            <a:off x="2903173" y="668216"/>
            <a:ext cx="5041601" cy="2786363"/>
          </a:xfrm>
          <a:prstGeom prst="rect">
            <a:avLst/>
          </a:prstGeom>
        </p:spPr>
      </p:pic>
      <p:pic>
        <p:nvPicPr>
          <p:cNvPr id="9" name="Picture 8">
            <a:extLst>
              <a:ext uri="{FF2B5EF4-FFF2-40B4-BE49-F238E27FC236}">
                <a16:creationId xmlns:a16="http://schemas.microsoft.com/office/drawing/2014/main" id="{4B32E3AE-F5E6-4FFD-41CF-6F154BBF7639}"/>
              </a:ext>
            </a:extLst>
          </p:cNvPr>
          <p:cNvPicPr>
            <a:picLocks noChangeAspect="1"/>
          </p:cNvPicPr>
          <p:nvPr/>
        </p:nvPicPr>
        <p:blipFill>
          <a:blip r:embed="rId4"/>
          <a:stretch>
            <a:fillRect/>
          </a:stretch>
        </p:blipFill>
        <p:spPr>
          <a:xfrm>
            <a:off x="2893353" y="3618036"/>
            <a:ext cx="5045004" cy="2760784"/>
          </a:xfrm>
          <a:prstGeom prst="rect">
            <a:avLst/>
          </a:prstGeom>
        </p:spPr>
      </p:pic>
    </p:spTree>
    <p:extLst>
      <p:ext uri="{BB962C8B-B14F-4D97-AF65-F5344CB8AC3E}">
        <p14:creationId xmlns:p14="http://schemas.microsoft.com/office/powerpoint/2010/main" val="37530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131" y="527539"/>
            <a:ext cx="4299438" cy="492370"/>
          </a:xfrm>
        </p:spPr>
        <p:txBody>
          <a:bodyPr>
            <a:noAutofit/>
          </a:bodyPr>
          <a:lstStyle/>
          <a:p>
            <a:r>
              <a:rPr lang="en-IN" sz="3200" b="1" dirty="0">
                <a:latin typeface="Times New Roman" panose="02020603050405020304" pitchFamily="18" charset="0"/>
                <a:cs typeface="Times New Roman" panose="02020603050405020304" pitchFamily="18" charset="0"/>
              </a:rPr>
              <a:t>Future SCOPE</a:t>
            </a:r>
          </a:p>
        </p:txBody>
      </p:sp>
      <p:sp>
        <p:nvSpPr>
          <p:cNvPr id="3" name="Text Placeholder 2"/>
          <p:cNvSpPr>
            <a:spLocks noGrp="1"/>
          </p:cNvSpPr>
          <p:nvPr>
            <p:ph type="body" idx="1"/>
          </p:nvPr>
        </p:nvSpPr>
        <p:spPr>
          <a:xfrm>
            <a:off x="624255" y="1169376"/>
            <a:ext cx="9328638" cy="2655277"/>
          </a:xfrm>
        </p:spPr>
        <p:txBody>
          <a:bodyPr>
            <a:normAutofit/>
          </a:bodyPr>
          <a:lstStyle/>
          <a:p>
            <a:pPr algn="l"/>
            <a:r>
              <a:rPr lang="en-US" sz="1600" b="1" dirty="0">
                <a:latin typeface="Times New Roman" panose="02020603050405020304" pitchFamily="18" charset="0"/>
                <a:cs typeface="Times New Roman" panose="02020603050405020304" pitchFamily="18" charset="0"/>
              </a:rPr>
              <a:t>Combining Facial Recognition </a:t>
            </a:r>
            <a:r>
              <a:rPr lang="en-US" sz="1600" b="1" dirty="0" err="1">
                <a:latin typeface="Times New Roman" panose="02020603050405020304" pitchFamily="18" charset="0"/>
                <a:cs typeface="Times New Roman" panose="02020603050405020304" pitchFamily="18" charset="0"/>
              </a:rPr>
              <a:t>Software:</a:t>
            </a:r>
            <a:r>
              <a:rPr lang="en-US" sz="1600" dirty="0" err="1">
                <a:latin typeface="Times New Roman" panose="02020603050405020304" pitchFamily="18" charset="0"/>
                <a:cs typeface="Times New Roman" panose="02020603050405020304" pitchFamily="18" charset="0"/>
              </a:rPr>
              <a:t>Improve</a:t>
            </a:r>
            <a:r>
              <a:rPr lang="en-US" sz="1600" dirty="0">
                <a:latin typeface="Times New Roman" panose="02020603050405020304" pitchFamily="18" charset="0"/>
                <a:cs typeface="Times New Roman" panose="02020603050405020304" pitchFamily="18" charset="0"/>
              </a:rPr>
              <a:t> the resilience and adaptability of security systems by using glass detection to recognize and handle situations when glasses may compromise the accuracy of facial recognition.</a:t>
            </a:r>
          </a:p>
          <a:p>
            <a:pPr algn="l"/>
            <a:r>
              <a:rPr lang="en-US" sz="1600" b="1" dirty="0">
                <a:latin typeface="Times New Roman" panose="02020603050405020304" pitchFamily="18" charset="0"/>
                <a:cs typeface="Times New Roman" panose="02020603050405020304" pitchFamily="18" charset="0"/>
              </a:rPr>
              <a:t>Tailored Suggestions in Online Sales Utilize :</a:t>
            </a:r>
            <a:r>
              <a:rPr lang="en-US" sz="1600" dirty="0">
                <a:latin typeface="Times New Roman" panose="02020603050405020304" pitchFamily="18" charset="0"/>
                <a:cs typeface="Times New Roman" panose="02020603050405020304" pitchFamily="18" charset="0"/>
              </a:rPr>
              <a:t>the model in e-commerce platforms to improve user experience by suggesting eyewear styles based on recognized facial features and pre-existing eyewear trends.</a:t>
            </a:r>
          </a:p>
          <a:p>
            <a:pPr algn="l"/>
            <a:r>
              <a:rPr lang="en-US" sz="1600" b="1" dirty="0">
                <a:latin typeface="Times New Roman" panose="02020603050405020304" pitchFamily="18" charset="0"/>
                <a:cs typeface="Times New Roman" panose="02020603050405020304" pitchFamily="18" charset="0"/>
              </a:rPr>
              <a:t>Applications in </a:t>
            </a:r>
            <a:r>
              <a:rPr lang="en-US" sz="1600" b="1" dirty="0" err="1">
                <a:latin typeface="Times New Roman" panose="02020603050405020304" pitchFamily="18" charset="0"/>
                <a:cs typeface="Times New Roman" panose="02020603050405020304" pitchFamily="18" charset="0"/>
              </a:rPr>
              <a:t>Healthcare:</a:t>
            </a:r>
            <a:r>
              <a:rPr lang="en-US" sz="1600" dirty="0" err="1">
                <a:latin typeface="Times New Roman" panose="02020603050405020304" pitchFamily="18" charset="0"/>
                <a:cs typeface="Times New Roman" panose="02020603050405020304" pitchFamily="18" charset="0"/>
              </a:rPr>
              <a:t>Help</a:t>
            </a:r>
            <a:r>
              <a:rPr lang="en-US" sz="1600" dirty="0">
                <a:latin typeface="Times New Roman" panose="02020603050405020304" pitchFamily="18" charset="0"/>
                <a:cs typeface="Times New Roman" panose="02020603050405020304" pitchFamily="18" charset="0"/>
              </a:rPr>
              <a:t> keep an eye on patients in medical institutions to ensure they are wearing protective eyewear or following their prescriptions for medical glasses.</a:t>
            </a:r>
          </a:p>
          <a:p>
            <a:pPr algn="l"/>
            <a:r>
              <a:rPr lang="en-US" sz="1600" b="1" dirty="0">
                <a:latin typeface="Times New Roman" panose="02020603050405020304" pitchFamily="18" charset="0"/>
                <a:cs typeface="Times New Roman" panose="02020603050405020304" pitchFamily="18" charset="0"/>
              </a:rPr>
              <a:t>Improvements to Augmented Reality (AR):</a:t>
            </a:r>
            <a:r>
              <a:rPr lang="en-US" sz="1600" dirty="0">
                <a:latin typeface="Times New Roman" panose="02020603050405020304" pitchFamily="18" charset="0"/>
                <a:cs typeface="Times New Roman" panose="02020603050405020304" pitchFamily="18" charset="0"/>
              </a:rPr>
              <a:t>Use the model in AR systems to more precisely adjust virtual overlays or filters, resulting in improved virtual try-on experiences for entertainment or eyewear items.</a:t>
            </a:r>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spTree>
    <p:extLst>
      <p:ext uri="{BB962C8B-B14F-4D97-AF65-F5344CB8AC3E}">
        <p14:creationId xmlns:p14="http://schemas.microsoft.com/office/powerpoint/2010/main" val="265536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1" y="527539"/>
            <a:ext cx="6297946" cy="492370"/>
          </a:xfrm>
        </p:spPr>
        <p:txBody>
          <a:bodyPr>
            <a:no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a:xfrm>
            <a:off x="624254" y="1389184"/>
            <a:ext cx="9328639" cy="1565031"/>
          </a:xfrm>
        </p:spPr>
        <p:txBody>
          <a:bodyPr>
            <a:normAutofit/>
          </a:bodyPr>
          <a:lstStyle/>
          <a:p>
            <a:pPr marL="285750" indent="-285750" algn="just"/>
            <a:r>
              <a:rPr lang="en-US" sz="1600" dirty="0">
                <a:latin typeface="Times New Roman" panose="02020603050405020304" pitchFamily="18" charset="0"/>
                <a:cs typeface="Times New Roman" panose="02020603050405020304" pitchFamily="18" charset="0"/>
              </a:rPr>
              <a:t>      This project successfully employs a deep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 (CNN) for facial image analysis, enabling accurate detection of glasses in images. The model effectively classifies images from the dataset, demonstrating strong performance and reliability. The integration of advanced techniques enhances detection accuracy, making it suitable for applications in e-commerce and assistive technologies. Future work may explore further dataset diversification and model optimization to improve robustness and adaptability in various environments.</a:t>
            </a:r>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spTree>
    <p:extLst>
      <p:ext uri="{BB962C8B-B14F-4D97-AF65-F5344CB8AC3E}">
        <p14:creationId xmlns:p14="http://schemas.microsoft.com/office/powerpoint/2010/main" val="265536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07D7-35ED-4218-7FF4-95289EEF4FB1}"/>
              </a:ext>
            </a:extLst>
          </p:cNvPr>
          <p:cNvSpPr>
            <a:spLocks noGrp="1"/>
          </p:cNvSpPr>
          <p:nvPr>
            <p:ph type="title"/>
          </p:nvPr>
        </p:nvSpPr>
        <p:spPr>
          <a:xfrm>
            <a:off x="721143" y="-29999"/>
            <a:ext cx="9652000" cy="801394"/>
          </a:xfrm>
        </p:spPr>
        <p:txBody>
          <a:bodyPr/>
          <a:lstStyle/>
          <a:p>
            <a:r>
              <a:rPr lang="en-US" dirty="0"/>
              <a:t>                    </a:t>
            </a:r>
            <a:r>
              <a:rPr lang="en-US" sz="3600" dirty="0"/>
              <a:t>REFERENCES</a:t>
            </a:r>
            <a:endParaRPr lang="en-IN" sz="3600" dirty="0"/>
          </a:p>
        </p:txBody>
      </p:sp>
      <p:sp>
        <p:nvSpPr>
          <p:cNvPr id="6" name="Content Placeholder 5">
            <a:extLst>
              <a:ext uri="{FF2B5EF4-FFF2-40B4-BE49-F238E27FC236}">
                <a16:creationId xmlns:a16="http://schemas.microsoft.com/office/drawing/2014/main" id="{FF48CDA7-0B56-937F-9C14-33A3ED094511}"/>
              </a:ext>
            </a:extLst>
          </p:cNvPr>
          <p:cNvSpPr>
            <a:spLocks noGrp="1"/>
          </p:cNvSpPr>
          <p:nvPr>
            <p:ph idx="1"/>
          </p:nvPr>
        </p:nvSpPr>
        <p:spPr>
          <a:xfrm>
            <a:off x="626252" y="771395"/>
            <a:ext cx="9652000" cy="5655284"/>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[1] </a:t>
            </a:r>
            <a:r>
              <a:rPr lang="en-IN" sz="1600" b="0" i="0" u="none" strike="noStrike" dirty="0">
                <a:effectLst/>
                <a:latin typeface="Times New Roman" panose="02020603050405020304" pitchFamily="18" charset="0"/>
                <a:cs typeface="Times New Roman" panose="02020603050405020304" pitchFamily="18" charset="0"/>
              </a:rPr>
              <a:t>Suleman Khan</a:t>
            </a:r>
            <a:r>
              <a:rPr lang="en-IN" sz="1600" u="none" strike="noStrike" dirty="0">
                <a:solidFill>
                  <a:srgbClr val="333333"/>
                </a:solidFill>
                <a:latin typeface="Times New Roman" panose="02020603050405020304" pitchFamily="18" charset="0"/>
                <a:cs typeface="Times New Roman" panose="02020603050405020304" pitchFamily="18" charset="0"/>
              </a:rPr>
              <a:t>,</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M. Hammad Javed</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Ehtasham Ahmed</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Syed AA Shah</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Syed Umaid Ali,</a:t>
            </a:r>
            <a:r>
              <a:rPr lang="en-US" sz="1100" b="1" i="0" dirty="0">
                <a:solidFill>
                  <a:srgbClr val="333333"/>
                </a:solidFill>
                <a:effectLst/>
                <a:latin typeface="Times New Roman" panose="02020603050405020304" pitchFamily="18" charset="0"/>
                <a:cs typeface="Times New Roman" panose="02020603050405020304" pitchFamily="18" charset="0"/>
              </a:rPr>
              <a:t>  </a:t>
            </a:r>
            <a:r>
              <a:rPr lang="en-US" sz="1600" i="0" dirty="0">
                <a:solidFill>
                  <a:srgbClr val="333333"/>
                </a:solidFill>
                <a:effectLst/>
                <a:latin typeface="Times New Roman" panose="02020603050405020304" pitchFamily="18" charset="0"/>
                <a:cs typeface="Times New Roman" panose="02020603050405020304" pitchFamily="18" charset="0"/>
              </a:rPr>
              <a:t>“</a:t>
            </a:r>
            <a:r>
              <a:rPr lang="en-US" sz="160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Facial Recognition using Convolutional Neural Networks and Implementation on Smart Glasses</a:t>
            </a:r>
            <a:r>
              <a:rPr lang="en-US" sz="1600" i="0" dirty="0">
                <a:solidFill>
                  <a:srgbClr val="333333"/>
                </a:solidFill>
                <a:effectLst/>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IN" sz="1600" b="0" i="0" strike="noStrike" dirty="0">
                <a:effectLst/>
                <a:latin typeface="Times New Roman" panose="02020603050405020304" pitchFamily="18" charset="0"/>
                <a:cs typeface="Times New Roman" panose="02020603050405020304" pitchFamily="18" charset="0"/>
              </a:rPr>
              <a:t>2019 International Conference on Information Science and Communication Technology (ICISCT).</a:t>
            </a:r>
          </a:p>
          <a:p>
            <a:pPr marL="0" indent="0">
              <a:buNone/>
            </a:pPr>
            <a:r>
              <a:rPr lang="en-IN" sz="1600" dirty="0">
                <a:latin typeface="Times New Roman" panose="02020603050405020304" pitchFamily="18" charset="0"/>
                <a:cs typeface="Times New Roman" panose="02020603050405020304" pitchFamily="18" charset="0"/>
              </a:rPr>
              <a:t>[2] </a:t>
            </a:r>
            <a:r>
              <a:rPr lang="pt-BR" sz="1600" b="0" i="0" u="none" strike="noStrike" dirty="0">
                <a:effectLst/>
                <a:latin typeface="Times New Roman" panose="02020603050405020304" pitchFamily="18" charset="0"/>
                <a:cs typeface="Times New Roman" panose="02020603050405020304" pitchFamily="18" charset="0"/>
              </a:rPr>
              <a:t>Alberto Fernandez</a:t>
            </a:r>
            <a:r>
              <a:rPr lang="pt-BR" sz="1600" u="none" strike="noStrike" dirty="0">
                <a:latin typeface="Times New Roman" panose="02020603050405020304" pitchFamily="18" charset="0"/>
                <a:cs typeface="Times New Roman" panose="02020603050405020304" pitchFamily="18" charset="0"/>
              </a:rPr>
              <a:t>, </a:t>
            </a:r>
            <a:r>
              <a:rPr lang="pt-BR" sz="1600" b="0" i="0" u="none" strike="noStrike" dirty="0">
                <a:effectLst/>
                <a:latin typeface="Times New Roman" panose="02020603050405020304" pitchFamily="18" charset="0"/>
                <a:cs typeface="Times New Roman" panose="02020603050405020304" pitchFamily="18" charset="0"/>
              </a:rPr>
              <a:t>Ruben Casado</a:t>
            </a:r>
            <a:r>
              <a:rPr lang="pt-BR" sz="1600" u="none" strike="noStrike" dirty="0">
                <a:latin typeface="Times New Roman" panose="02020603050405020304" pitchFamily="18" charset="0"/>
                <a:cs typeface="Times New Roman" panose="02020603050405020304" pitchFamily="18" charset="0"/>
              </a:rPr>
              <a:t>, </a:t>
            </a:r>
            <a:r>
              <a:rPr lang="pt-BR" sz="1600" b="0" i="0" u="none" strike="noStrike" dirty="0">
                <a:effectLst/>
                <a:latin typeface="Times New Roman" panose="02020603050405020304" pitchFamily="18" charset="0"/>
                <a:cs typeface="Times New Roman" panose="02020603050405020304" pitchFamily="18" charset="0"/>
              </a:rPr>
              <a:t>Ruben Usamentiaga, “</a:t>
            </a:r>
            <a:r>
              <a:rPr lang="en-US" sz="160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Real-Time Big Data Architecture for Glasses Detection Using Computer Vision Techniques</a:t>
            </a:r>
            <a:r>
              <a:rPr lang="en-US" sz="1600" i="0" dirty="0">
                <a:solidFill>
                  <a:srgbClr val="333333"/>
                </a:solidFill>
                <a:effectLst/>
                <a:latin typeface="Times New Roman" panose="02020603050405020304" pitchFamily="18" charset="0"/>
                <a:cs typeface="Times New Roman" panose="02020603050405020304" pitchFamily="18" charset="0"/>
              </a:rPr>
              <a:t>” , </a:t>
            </a:r>
            <a:r>
              <a:rPr lang="en-US" sz="1600" b="0" i="0" u="none" strike="noStrike" dirty="0">
                <a:effectLst/>
                <a:latin typeface="Times New Roman" panose="02020603050405020304" pitchFamily="18" charset="0"/>
                <a:cs typeface="Times New Roman" panose="02020603050405020304" pitchFamily="18" charset="0"/>
              </a:rPr>
              <a:t>2015 3rd International Conference on Future Internet of Things and Cloud.</a:t>
            </a:r>
          </a:p>
          <a:p>
            <a:pPr marL="0" indent="0">
              <a:buNone/>
            </a:pPr>
            <a:r>
              <a:rPr lang="en-US" sz="1600" dirty="0">
                <a:latin typeface="Times New Roman" panose="02020603050405020304" pitchFamily="18" charset="0"/>
                <a:cs typeface="Times New Roman" panose="02020603050405020304" pitchFamily="18" charset="0"/>
              </a:rPr>
              <a:t>[3] </a:t>
            </a:r>
            <a:r>
              <a:rPr lang="en-IN" sz="1600" b="0" i="0" u="none" strike="noStrike" dirty="0">
                <a:effectLst/>
                <a:latin typeface="Times New Roman" panose="02020603050405020304" pitchFamily="18" charset="0"/>
                <a:cs typeface="Times New Roman" panose="02020603050405020304" pitchFamily="18" charset="0"/>
              </a:rPr>
              <a:t>Abdulaziz Alorf</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A. Lynn Abbott, “</a:t>
            </a:r>
            <a:r>
              <a:rPr lang="en-US" sz="160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 defense of low-level structural features and SVMs for facial attribute classification</a:t>
            </a:r>
            <a:r>
              <a:rPr lang="en-IN" sz="1600" b="0" i="0" u="none" strike="noStrike" dirty="0">
                <a:effectLst/>
                <a:latin typeface="Times New Roman" panose="02020603050405020304" pitchFamily="18" charset="0"/>
                <a:cs typeface="Times New Roman" panose="02020603050405020304" pitchFamily="18" charset="0"/>
              </a:rPr>
              <a:t>”, 2017 IEEE International Joint Conference on Biometrics (IJCB).</a:t>
            </a:r>
            <a:endParaRPr lang="en-US" sz="1600" b="0" u="none" strike="noStrike" dirty="0">
              <a:latin typeface="Times New Roman" panose="02020603050405020304" pitchFamily="18" charset="0"/>
              <a:cs typeface="Times New Roman" panose="02020603050405020304" pitchFamily="18" charset="0"/>
            </a:endParaRPr>
          </a:p>
          <a:p>
            <a:pPr marL="0" indent="0">
              <a:buNone/>
            </a:pPr>
            <a:r>
              <a:rPr lang="en-US" sz="1600" i="0" dirty="0">
                <a:effectLst/>
                <a:latin typeface="Times New Roman" panose="02020603050405020304" pitchFamily="18" charset="0"/>
                <a:cs typeface="Times New Roman" panose="02020603050405020304" pitchFamily="18" charset="0"/>
              </a:rPr>
              <a:t>[4] </a:t>
            </a:r>
            <a:r>
              <a:rPr lang="en-IN" sz="1600" b="0" i="0" u="none" strike="noStrike" dirty="0">
                <a:effectLst/>
                <a:latin typeface="Times New Roman" panose="02020603050405020304" pitchFamily="18" charset="0"/>
                <a:cs typeface="Times New Roman" panose="02020603050405020304" pitchFamily="18" charset="0"/>
              </a:rPr>
              <a:t>Pawel Drozdowski</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Florian Struck</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Christian Rathgeb</a:t>
            </a:r>
            <a:r>
              <a:rPr lang="en-IN" sz="1600" u="none" strike="noStrike" dirty="0">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Christoph Busch, “</a:t>
            </a:r>
            <a:r>
              <a:rPr lang="en-US" sz="160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Detection of Glasses in Near-Infrared Ocular Images</a:t>
            </a:r>
            <a:r>
              <a:rPr lang="en-IN" sz="1600" b="0" i="0" u="none" strike="noStrike" dirty="0">
                <a:effectLst/>
                <a:latin typeface="Times New Roman" panose="02020603050405020304" pitchFamily="18" charset="0"/>
                <a:cs typeface="Times New Roman" panose="02020603050405020304" pitchFamily="18" charset="0"/>
              </a:rPr>
              <a:t>”, </a:t>
            </a:r>
            <a:r>
              <a:rPr lang="en-IN" sz="1100" b="1" i="0" dirty="0">
                <a:solidFill>
                  <a:srgbClr val="333333"/>
                </a:solidFill>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2018 International Conference on Biometrics (ICB).</a:t>
            </a:r>
          </a:p>
          <a:p>
            <a:pPr marL="0" indent="0">
              <a:buNone/>
            </a:pPr>
            <a:r>
              <a:rPr lang="en-IN" sz="1600" dirty="0">
                <a:latin typeface="Times New Roman" panose="02020603050405020304" pitchFamily="18" charset="0"/>
                <a:cs typeface="Times New Roman" panose="02020603050405020304" pitchFamily="18" charset="0"/>
              </a:rPr>
              <a:t>[5] Alberto Fernandez, Rodrigo Garcia, Ruben Usamentiaga &amp; Ruben Casado, “</a:t>
            </a:r>
            <a:r>
              <a:rPr lang="en-US" sz="16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Glasses detection on real images based on robust alignment</a:t>
            </a:r>
            <a:r>
              <a:rPr lang="en-IN" sz="1600" dirty="0">
                <a:latin typeface="Times New Roman" panose="02020603050405020304" pitchFamily="18" charset="0"/>
                <a:cs typeface="Times New Roman" panose="02020603050405020304" pitchFamily="18" charset="0"/>
              </a:rPr>
              <a:t>”, 2015.</a:t>
            </a:r>
          </a:p>
          <a:p>
            <a:pPr marL="0" indent="0">
              <a:buNone/>
            </a:pPr>
            <a:r>
              <a:rPr lang="en-IN" sz="1600" i="0" dirty="0">
                <a:effectLst/>
                <a:latin typeface="Times New Roman" panose="02020603050405020304" pitchFamily="18" charset="0"/>
                <a:cs typeface="Times New Roman" panose="02020603050405020304" pitchFamily="18" charset="0"/>
              </a:rPr>
              <a:t>[6] </a:t>
            </a:r>
            <a:r>
              <a:rPr lang="en-IN" sz="1600" dirty="0">
                <a:latin typeface="Times New Roman" panose="02020603050405020304" pitchFamily="18" charset="0"/>
                <a:cs typeface="Times New Roman" panose="02020603050405020304" pitchFamily="18" charset="0"/>
              </a:rPr>
              <a:t>Paul Urthaler, DI Dr. Horst Bischof, DI Dr. Martin Urschler, “</a:t>
            </a:r>
            <a:r>
              <a:rPr lang="en-IN" sz="16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Glasses detection and segmentation from face portrait images</a:t>
            </a:r>
            <a:r>
              <a:rPr lang="en-IN" sz="11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2018.</a:t>
            </a:r>
            <a:endParaRPr lang="en-IN" sz="1600" i="0" dirty="0">
              <a:effectLst/>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[7] Metin Bilgin, Korhan Mutludogan, “</a:t>
            </a:r>
            <a:r>
              <a:rPr lang="en-US" sz="1600" i="0"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Detecting Transparency of Glasses with Capsule Networks Based on Deep Learning</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2021 6th International Conference on Computer Science and Engineering (UBMK).</a:t>
            </a:r>
            <a:endParaRPr lang="en-IN" sz="1600" dirty="0">
              <a:latin typeface="Times New Roman" panose="02020603050405020304" pitchFamily="18" charset="0"/>
              <a:cs typeface="Times New Roman" panose="02020603050405020304" pitchFamily="18" charset="0"/>
            </a:endParaRPr>
          </a:p>
          <a:p>
            <a:pPr marL="0" indent="0">
              <a:buNone/>
            </a:pPr>
            <a:r>
              <a:rPr lang="en-IN" sz="1600" i="0" dirty="0">
                <a:effectLst/>
                <a:latin typeface="Times New Roman" panose="02020603050405020304" pitchFamily="18" charset="0"/>
                <a:cs typeface="Times New Roman" panose="02020603050405020304" pitchFamily="18" charset="0"/>
              </a:rPr>
              <a:t>[8] Dong Yi, Stan Z. Li, “</a:t>
            </a:r>
            <a:r>
              <a:rPr lang="en-US" sz="1700" i="0"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Learning sparse feature for eyeglasses problem in face recognition</a:t>
            </a:r>
            <a:r>
              <a:rPr lang="en-IN" sz="1600" i="0" dirty="0">
                <a:effectLst/>
                <a:latin typeface="Times New Roman" panose="02020603050405020304" pitchFamily="18" charset="0"/>
                <a:cs typeface="Times New Roman" panose="02020603050405020304" pitchFamily="18" charset="0"/>
              </a:rPr>
              <a:t>”, 2011 IEEE International Conference on Automatic Face &amp; Gesture Recognition (FG).</a:t>
            </a:r>
          </a:p>
          <a:p>
            <a:pPr marL="0" indent="0">
              <a:buNone/>
            </a:pPr>
            <a:r>
              <a:rPr lang="en-IN" sz="1600" dirty="0">
                <a:latin typeface="Times New Roman" panose="02020603050405020304" pitchFamily="18" charset="0"/>
                <a:cs typeface="Times New Roman" panose="02020603050405020304" pitchFamily="18" charset="0"/>
              </a:rPr>
              <a:t>[9]</a:t>
            </a:r>
            <a:r>
              <a:rPr lang="en-IN" sz="1100" b="0" i="0" dirty="0">
                <a:solidFill>
                  <a:srgbClr val="212121"/>
                </a:solidFill>
                <a:effectLst/>
                <a:latin typeface="Times New Roman" panose="02020603050405020304" pitchFamily="18" charset="0"/>
                <a:cs typeface="Times New Roman" panose="02020603050405020304" pitchFamily="18" charset="0"/>
              </a:rPr>
              <a:t> </a:t>
            </a:r>
            <a:r>
              <a:rPr lang="en-IN" sz="1700" b="0" i="0" dirty="0">
                <a:solidFill>
                  <a:srgbClr val="212121"/>
                </a:solidFill>
                <a:effectLst/>
                <a:latin typeface="Times New Roman" panose="02020603050405020304" pitchFamily="18" charset="0"/>
                <a:cs typeface="Times New Roman" panose="02020603050405020304" pitchFamily="18" charset="0"/>
              </a:rPr>
              <a:t>Kajal Lochab; Lakshin Pathak, “</a:t>
            </a:r>
            <a:r>
              <a:rPr lang="en-US" sz="1700" i="0" dirty="0">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Glasses Detection from Human Face Images</a:t>
            </a:r>
            <a:r>
              <a:rPr lang="en-IN" sz="1700" b="0" i="0" dirty="0">
                <a:solidFill>
                  <a:srgbClr val="212121"/>
                </a:solidFill>
                <a:effectLst/>
                <a:latin typeface="Times New Roman" panose="02020603050405020304" pitchFamily="18" charset="0"/>
                <a:cs typeface="Times New Roman" panose="02020603050405020304" pitchFamily="18" charset="0"/>
              </a:rPr>
              <a:t>”, 2024.</a:t>
            </a:r>
            <a:endParaRPr lang="en-IN" sz="1700" dirty="0">
              <a:latin typeface="Times New Roman" panose="02020603050405020304" pitchFamily="18" charset="0"/>
              <a:cs typeface="Times New Roman" panose="02020603050405020304" pitchFamily="18" charset="0"/>
            </a:endParaRPr>
          </a:p>
          <a:p>
            <a:pPr marL="0" indent="0">
              <a:buNone/>
            </a:pPr>
            <a:r>
              <a:rPr lang="en-IN" sz="1600" i="0" dirty="0">
                <a:effectLst/>
                <a:latin typeface="Times New Roman" panose="02020603050405020304" pitchFamily="18" charset="0"/>
                <a:cs typeface="Times New Roman" panose="02020603050405020304" pitchFamily="18" charset="0"/>
              </a:rPr>
              <a:t>[10] Antoni Liang; </a:t>
            </a:r>
            <a:r>
              <a:rPr lang="en-IN" sz="1600" i="0" dirty="0" err="1">
                <a:effectLst/>
                <a:latin typeface="Times New Roman" panose="02020603050405020304" pitchFamily="18" charset="0"/>
                <a:cs typeface="Times New Roman" panose="02020603050405020304" pitchFamily="18" charset="0"/>
              </a:rPr>
              <a:t>Chathurdara</a:t>
            </a:r>
            <a:r>
              <a:rPr lang="en-IN" sz="1600" i="0" dirty="0">
                <a:effectLst/>
                <a:latin typeface="Times New Roman" panose="02020603050405020304" pitchFamily="18" charset="0"/>
                <a:cs typeface="Times New Roman" panose="02020603050405020304" pitchFamily="18" charset="0"/>
              </a:rPr>
              <a:t> Sri </a:t>
            </a:r>
            <a:r>
              <a:rPr lang="en-IN" sz="1600" i="0" dirty="0" err="1">
                <a:effectLst/>
                <a:latin typeface="Times New Roman" panose="02020603050405020304" pitchFamily="18" charset="0"/>
                <a:cs typeface="Times New Roman" panose="02020603050405020304" pitchFamily="18" charset="0"/>
              </a:rPr>
              <a:t>Nadith</a:t>
            </a:r>
            <a:r>
              <a:rPr lang="en-IN" sz="1600" i="0" dirty="0">
                <a:effectLst/>
                <a:latin typeface="Times New Roman" panose="02020603050405020304" pitchFamily="18" charset="0"/>
                <a:cs typeface="Times New Roman" panose="02020603050405020304" pitchFamily="18" charset="0"/>
              </a:rPr>
              <a:t> </a:t>
            </a:r>
            <a:r>
              <a:rPr lang="en-IN" sz="1600" i="0" dirty="0" err="1">
                <a:effectLst/>
                <a:latin typeface="Times New Roman" panose="02020603050405020304" pitchFamily="18" charset="0"/>
                <a:cs typeface="Times New Roman" panose="02020603050405020304" pitchFamily="18" charset="0"/>
              </a:rPr>
              <a:t>Pathirage</a:t>
            </a:r>
            <a:r>
              <a:rPr lang="en-IN" sz="1600" i="0" dirty="0">
                <a:effectLst/>
                <a:latin typeface="Times New Roman" panose="02020603050405020304" pitchFamily="18" charset="0"/>
                <a:cs typeface="Times New Roman" panose="02020603050405020304" pitchFamily="18" charset="0"/>
              </a:rPr>
              <a:t>; </a:t>
            </a:r>
            <a:r>
              <a:rPr lang="en-IN" sz="1600" i="0" dirty="0" err="1">
                <a:effectLst/>
                <a:latin typeface="Times New Roman" panose="02020603050405020304" pitchFamily="18" charset="0"/>
                <a:cs typeface="Times New Roman" panose="02020603050405020304" pitchFamily="18" charset="0"/>
              </a:rPr>
              <a:t>Chenyu</a:t>
            </a:r>
            <a:r>
              <a:rPr lang="en-IN" sz="1600" i="0" dirty="0">
                <a:effectLst/>
                <a:latin typeface="Times New Roman" panose="02020603050405020304" pitchFamily="18" charset="0"/>
                <a:cs typeface="Times New Roman" panose="02020603050405020304" pitchFamily="18" charset="0"/>
              </a:rPr>
              <a:t> Wang; </a:t>
            </a:r>
            <a:r>
              <a:rPr lang="en-IN" sz="1600" i="0" dirty="0" err="1">
                <a:effectLst/>
                <a:latin typeface="Times New Roman" panose="02020603050405020304" pitchFamily="18" charset="0"/>
                <a:cs typeface="Times New Roman" panose="02020603050405020304" pitchFamily="18" charset="0"/>
              </a:rPr>
              <a:t>Wanquan</a:t>
            </a:r>
            <a:r>
              <a:rPr lang="en-IN" sz="1600" i="0" dirty="0">
                <a:effectLst/>
                <a:latin typeface="Times New Roman" panose="02020603050405020304" pitchFamily="18" charset="0"/>
                <a:cs typeface="Times New Roman" panose="02020603050405020304" pitchFamily="18" charset="0"/>
              </a:rPr>
              <a:t> Liu; Ling Li; </a:t>
            </a:r>
            <a:r>
              <a:rPr lang="en-IN" sz="1600" i="0" dirty="0" err="1">
                <a:effectLst/>
                <a:latin typeface="Times New Roman" panose="02020603050405020304" pitchFamily="18" charset="0"/>
                <a:cs typeface="Times New Roman" panose="02020603050405020304" pitchFamily="18" charset="0"/>
              </a:rPr>
              <a:t>Jinming</a:t>
            </a:r>
            <a:r>
              <a:rPr lang="en-IN" sz="1600" i="0" dirty="0">
                <a:effectLst/>
                <a:latin typeface="Times New Roman" panose="02020603050405020304" pitchFamily="18" charset="0"/>
                <a:cs typeface="Times New Roman" panose="02020603050405020304" pitchFamily="18" charset="0"/>
              </a:rPr>
              <a:t> Duan, “</a:t>
            </a:r>
            <a:r>
              <a:rPr lang="en-US" sz="1600" i="0"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Face Recognition Despite Wearing Glasses</a:t>
            </a:r>
            <a:r>
              <a:rPr lang="en-IN" sz="1600" i="0" dirty="0">
                <a:effectLst/>
                <a:latin typeface="Times New Roman" panose="02020603050405020304" pitchFamily="18" charset="0"/>
                <a:cs typeface="Times New Roman" panose="02020603050405020304" pitchFamily="18" charset="0"/>
              </a:rPr>
              <a:t>”, 2015 International Conference on Digital Image Computing: Techniques and Applications (DICTA).</a:t>
            </a:r>
            <a:endParaRPr lang="en-US" sz="1600"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44F674E-1F8C-14BC-A122-925E0E101D9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78252" y="370698"/>
            <a:ext cx="1105094" cy="1105094"/>
          </a:xfrm>
          <a:prstGeom prst="rect">
            <a:avLst/>
          </a:prstGeom>
        </p:spPr>
      </p:pic>
    </p:spTree>
    <p:extLst>
      <p:ext uri="{BB962C8B-B14F-4D97-AF65-F5344CB8AC3E}">
        <p14:creationId xmlns:p14="http://schemas.microsoft.com/office/powerpoint/2010/main" val="367433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dirty="0"/>
              <a:t>THANK YOU</a:t>
            </a:r>
            <a:endParaRPr lang="en-US" sz="6600" dirty="0"/>
          </a:p>
        </p:txBody>
      </p:sp>
      <p:sp>
        <p:nvSpPr>
          <p:cNvPr id="3" name="Text Placeholder 2"/>
          <p:cNvSpPr>
            <a:spLocks noGrp="1"/>
          </p:cNvSpPr>
          <p:nvPr>
            <p:ph type="body" idx="1"/>
          </p:nvPr>
        </p:nvSpPr>
        <p:spPr>
          <a:xfrm flipH="1" flipV="1">
            <a:off x="9763048" y="5011615"/>
            <a:ext cx="567911" cy="1397977"/>
          </a:xfrm>
        </p:spPr>
        <p:txBody>
          <a:bodyPr>
            <a:normAutofit/>
          </a:bodyPr>
          <a:lstStyle/>
          <a:p>
            <a:r>
              <a:rPr lang="en-IN" dirty="0">
                <a:solidFill>
                  <a:schemeClr val="bg1"/>
                </a:solidFill>
              </a:rPr>
              <a:t>.</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38" y="958362"/>
            <a:ext cx="8719979" cy="729760"/>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782515" y="1512278"/>
            <a:ext cx="9170377" cy="2971800"/>
          </a:xfrm>
        </p:spPr>
        <p:txBody>
          <a:bodyPr>
            <a:normAutofit/>
          </a:bodyPr>
          <a:lstStyle/>
          <a:p>
            <a:pPr marL="285750" indent="-285750" algn="l">
              <a:buFont typeface="Arial" pitchFamily="34" charset="0"/>
              <a:buChar char="•"/>
            </a:pPr>
            <a:r>
              <a:rPr lang="en-US" sz="1600" dirty="0">
                <a:latin typeface="Times New Roman" panose="02020603050405020304" pitchFamily="18" charset="0"/>
                <a:cs typeface="Times New Roman" panose="02020603050405020304" pitchFamily="18" charset="0"/>
              </a:rPr>
              <a:t>Biometrics, user </a:t>
            </a:r>
            <a:r>
              <a:rPr lang="en-US" sz="1600" dirty="0" err="1">
                <a:latin typeface="Times New Roman" panose="02020603050405020304" pitchFamily="18" charset="0"/>
                <a:cs typeface="Times New Roman" panose="02020603050405020304" pitchFamily="18" charset="0"/>
              </a:rPr>
              <a:t>customisation</a:t>
            </a:r>
            <a:r>
              <a:rPr lang="en-US" sz="1600" dirty="0">
                <a:latin typeface="Times New Roman" panose="02020603050405020304" pitchFamily="18" charset="0"/>
                <a:cs typeface="Times New Roman" panose="02020603050405020304" pitchFamily="18" charset="0"/>
              </a:rPr>
              <a:t>, and security all make extensive use of facial image analysis. The goal of this project is to use face photos to determine whether a person is wearing glasses.</a:t>
            </a:r>
          </a:p>
          <a:p>
            <a:pPr marL="285750" indent="-285750" algn="l">
              <a:buFont typeface="Arial" pitchFamily="34" charset="0"/>
              <a:buChar char="•"/>
            </a:pPr>
            <a:r>
              <a:rPr lang="en-US" sz="1600" dirty="0">
                <a:latin typeface="Times New Roman" panose="02020603050405020304" pitchFamily="18" charset="0"/>
                <a:cs typeface="Times New Roman" panose="02020603050405020304" pitchFamily="18" charset="0"/>
              </a:rPr>
              <a:t>Glasses detection, which is used in augmented reality, virtual try-on, and personalized experiences, is essential for increasing the accuracy of face identification .This technology uses image processing and machine learning approaches to recognize glasses accurately from a variety of angles and face types.</a:t>
            </a:r>
          </a:p>
          <a:p>
            <a:pPr marL="285750" indent="-285750" algn="l">
              <a:buFont typeface="Arial" pitchFamily="34" charset="0"/>
              <a:buChar char="•"/>
            </a:pPr>
            <a:r>
              <a:rPr lang="en-US" sz="1600" dirty="0">
                <a:latin typeface="Times New Roman" panose="02020603050405020304" pitchFamily="18" charset="0"/>
                <a:cs typeface="Times New Roman" panose="02020603050405020304" pitchFamily="18" charset="0"/>
              </a:rPr>
              <a:t>The goal of this project is to develop a solution that can accurately detect glasses using sophisticated image processing methods and machine learning models.</a:t>
            </a:r>
          </a:p>
          <a:p>
            <a:pPr marL="285750" indent="-285750" algn="l">
              <a:buFont typeface="Arial" pitchFamily="34" charset="0"/>
              <a:buChar char="•"/>
            </a:pPr>
            <a:r>
              <a:rPr lang="en-US" sz="1600" dirty="0">
                <a:latin typeface="Times New Roman" panose="02020603050405020304" pitchFamily="18" charset="0"/>
                <a:cs typeface="Times New Roman" panose="02020603050405020304" pitchFamily="18" charset="0"/>
              </a:rPr>
              <a:t>In order to contribute to the larger field of facial image analysis, we investigate the integration of deep learning techniques to recognize glasses on faces through this research.</a:t>
            </a:r>
          </a:p>
          <a:p>
            <a:pPr marL="285750" indent="-285750" algn="l">
              <a:buFont typeface="Arial" pitchFamily="34" charset="0"/>
              <a:buChar char="•"/>
            </a:pPr>
            <a:r>
              <a:rPr lang="en-US" sz="1600" dirty="0">
                <a:latin typeface="Times New Roman" panose="02020603050405020304" pitchFamily="18" charset="0"/>
                <a:cs typeface="Times New Roman" panose="02020603050405020304" pitchFamily="18" charset="0"/>
              </a:rPr>
              <a:t>The initiative aims to support real-world applications and stronger facial recognition algorithms.</a:t>
            </a:r>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52" y="370698"/>
            <a:ext cx="1105094" cy="1105094"/>
          </a:xfrm>
          <a:prstGeom prst="rect">
            <a:avLst/>
          </a:prstGeom>
        </p:spPr>
      </p:pic>
    </p:spTree>
    <p:extLst>
      <p:ext uri="{BB962C8B-B14F-4D97-AF65-F5344CB8AC3E}">
        <p14:creationId xmlns:p14="http://schemas.microsoft.com/office/powerpoint/2010/main" val="327401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375" y="836180"/>
            <a:ext cx="9694601" cy="583809"/>
          </a:xfrm>
        </p:spPr>
        <p:txBody>
          <a:bodyPr>
            <a:normAutofit fontScale="90000"/>
          </a:bodyPr>
          <a:lstStyle/>
          <a:p>
            <a:r>
              <a:rPr lang="en-IN" sz="4400"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Problem Identification</a:t>
            </a:r>
          </a:p>
        </p:txBody>
      </p:sp>
      <p:sp>
        <p:nvSpPr>
          <p:cNvPr id="3" name="Content Placeholder 2"/>
          <p:cNvSpPr>
            <a:spLocks noGrp="1"/>
          </p:cNvSpPr>
          <p:nvPr>
            <p:ph idx="1"/>
          </p:nvPr>
        </p:nvSpPr>
        <p:spPr>
          <a:xfrm>
            <a:off x="641838" y="1679332"/>
            <a:ext cx="9482498" cy="1670538"/>
          </a:xfrm>
        </p:spPr>
        <p:txBody>
          <a:bodyPr>
            <a:normAutofit/>
          </a:bodyPr>
          <a:lstStyle/>
          <a:p>
            <a:pPr marL="0" indent="0" algn="just">
              <a:buNone/>
            </a:pPr>
            <a:r>
              <a:rPr lang="en-US" sz="1600" dirty="0">
                <a:latin typeface="Times New Roman" pitchFamily="18" charset="0"/>
                <a:cs typeface="Times New Roman" pitchFamily="18" charset="0"/>
              </a:rPr>
              <a:t>In applications such as biometric authentication, online tests, or secure access systems, glasses may make it more difficult to recognize face features and confirm identities. These systems may be less successful due to reflections or obstacles from glasses, which could result in inaccurate identification or an inability to record facial characteristics. As of right now, there isn't a commonly used automated solution that can recognize glasses and modify the system or user instructions appropriately.</a:t>
            </a:r>
            <a:endParaRPr lang="en-IN" sz="16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4202" y="575538"/>
            <a:ext cx="1105094" cy="1105094"/>
          </a:xfrm>
          <a:prstGeom prst="rect">
            <a:avLst/>
          </a:prstGeom>
        </p:spPr>
      </p:pic>
    </p:spTree>
    <p:extLst>
      <p:ext uri="{BB962C8B-B14F-4D97-AF65-F5344CB8AC3E}">
        <p14:creationId xmlns:p14="http://schemas.microsoft.com/office/powerpoint/2010/main" val="305430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FBF6-7231-45F8-EF36-9F020B807325}"/>
              </a:ext>
            </a:extLst>
          </p:cNvPr>
          <p:cNvSpPr>
            <a:spLocks noGrp="1"/>
          </p:cNvSpPr>
          <p:nvPr>
            <p:ph type="title"/>
          </p:nvPr>
        </p:nvSpPr>
        <p:spPr>
          <a:xfrm>
            <a:off x="707368" y="467830"/>
            <a:ext cx="7047780" cy="671860"/>
          </a:xfrm>
        </p:spPr>
        <p:txBody>
          <a:bodyPr>
            <a:normAutofit/>
          </a:bodyPr>
          <a:lstStyle/>
          <a:p>
            <a:r>
              <a:rPr lang="en-US" sz="3600" dirty="0"/>
              <a:t>LITERATURE REVIEW </a:t>
            </a:r>
            <a:endParaRPr lang="en-IN" sz="3600" dirty="0"/>
          </a:p>
        </p:txBody>
      </p:sp>
      <p:sp>
        <p:nvSpPr>
          <p:cNvPr id="3" name="Text Placeholder 2">
            <a:extLst>
              <a:ext uri="{FF2B5EF4-FFF2-40B4-BE49-F238E27FC236}">
                <a16:creationId xmlns:a16="http://schemas.microsoft.com/office/drawing/2014/main" id="{DC45969F-4029-0022-319C-D1D0296021D4}"/>
              </a:ext>
            </a:extLst>
          </p:cNvPr>
          <p:cNvSpPr>
            <a:spLocks noGrp="1"/>
          </p:cNvSpPr>
          <p:nvPr>
            <p:ph type="body" idx="1"/>
          </p:nvPr>
        </p:nvSpPr>
        <p:spPr>
          <a:xfrm>
            <a:off x="483080" y="1337094"/>
            <a:ext cx="9566694" cy="5036825"/>
          </a:xfrm>
        </p:spPr>
        <p:txBody>
          <a:bodyPr>
            <a:no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128509-5352-76D3-63BC-C91755084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52" y="370698"/>
            <a:ext cx="1105094" cy="1105094"/>
          </a:xfrm>
          <a:prstGeom prst="rect">
            <a:avLst/>
          </a:prstGeom>
        </p:spPr>
      </p:pic>
      <p:graphicFrame>
        <p:nvGraphicFramePr>
          <p:cNvPr id="6" name="Table 5">
            <a:extLst>
              <a:ext uri="{FF2B5EF4-FFF2-40B4-BE49-F238E27FC236}">
                <a16:creationId xmlns:a16="http://schemas.microsoft.com/office/drawing/2014/main" id="{B8DCF880-23EE-5CB8-B441-B3A47D98F0E7}"/>
              </a:ext>
            </a:extLst>
          </p:cNvPr>
          <p:cNvGraphicFramePr>
            <a:graphicFrameLocks noGrp="1"/>
          </p:cNvGraphicFramePr>
          <p:nvPr>
            <p:extLst>
              <p:ext uri="{D42A27DB-BD31-4B8C-83A1-F6EECF244321}">
                <p14:modId xmlns:p14="http://schemas.microsoft.com/office/powerpoint/2010/main" val="3460123671"/>
              </p:ext>
            </p:extLst>
          </p:nvPr>
        </p:nvGraphicFramePr>
        <p:xfrm>
          <a:off x="687899" y="1139690"/>
          <a:ext cx="9411419" cy="5467803"/>
        </p:xfrm>
        <a:graphic>
          <a:graphicData uri="http://schemas.openxmlformats.org/drawingml/2006/table">
            <a:tbl>
              <a:tblPr firstRow="1" bandRow="1">
                <a:tableStyleId>{5C22544A-7EE6-4342-B048-85BDC9FD1C3A}</a:tableStyleId>
              </a:tblPr>
              <a:tblGrid>
                <a:gridCol w="948908">
                  <a:extLst>
                    <a:ext uri="{9D8B030D-6E8A-4147-A177-3AD203B41FA5}">
                      <a16:colId xmlns:a16="http://schemas.microsoft.com/office/drawing/2014/main" val="365224972"/>
                    </a:ext>
                  </a:extLst>
                </a:gridCol>
                <a:gridCol w="2380890">
                  <a:extLst>
                    <a:ext uri="{9D8B030D-6E8A-4147-A177-3AD203B41FA5}">
                      <a16:colId xmlns:a16="http://schemas.microsoft.com/office/drawing/2014/main" val="1154503570"/>
                    </a:ext>
                  </a:extLst>
                </a:gridCol>
                <a:gridCol w="2329132">
                  <a:extLst>
                    <a:ext uri="{9D8B030D-6E8A-4147-A177-3AD203B41FA5}">
                      <a16:colId xmlns:a16="http://schemas.microsoft.com/office/drawing/2014/main" val="2216259134"/>
                    </a:ext>
                  </a:extLst>
                </a:gridCol>
                <a:gridCol w="1911231">
                  <a:extLst>
                    <a:ext uri="{9D8B030D-6E8A-4147-A177-3AD203B41FA5}">
                      <a16:colId xmlns:a16="http://schemas.microsoft.com/office/drawing/2014/main" val="759283919"/>
                    </a:ext>
                  </a:extLst>
                </a:gridCol>
                <a:gridCol w="1841258">
                  <a:extLst>
                    <a:ext uri="{9D8B030D-6E8A-4147-A177-3AD203B41FA5}">
                      <a16:colId xmlns:a16="http://schemas.microsoft.com/office/drawing/2014/main" val="2639646619"/>
                    </a:ext>
                  </a:extLst>
                </a:gridCol>
              </a:tblGrid>
              <a:tr h="471819">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Model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Parameters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0913851"/>
                  </a:ext>
                </a:extLst>
              </a:tr>
              <a:tr h="921842">
                <a:tc>
                  <a:txBody>
                    <a:bodyPr/>
                    <a:lstStyle/>
                    <a:p>
                      <a:r>
                        <a:rPr lang="en-US" sz="1400" dirty="0">
                          <a:latin typeface="Times New Roman" panose="02020603050405020304" pitchFamily="18" charset="0"/>
                          <a:cs typeface="Times New Roman" panose="02020603050405020304" pitchFamily="18" charset="0"/>
                        </a:rPr>
                        <a:t>2019[1]</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-like Features</a:t>
                      </a:r>
                    </a:p>
                    <a:p>
                      <a:pPr marL="342900" indent="-342900">
                        <a:buAutoNum type="arabicPeriod"/>
                      </a:pPr>
                      <a:r>
                        <a:rPr lang="en-US" sz="1400" dirty="0">
                          <a:latin typeface="Times New Roman" panose="02020603050405020304" pitchFamily="18" charset="0"/>
                          <a:cs typeface="Times New Roman" panose="02020603050405020304" pitchFamily="18" charset="0"/>
                        </a:rPr>
                        <a:t>CNN</a:t>
                      </a:r>
                    </a:p>
                    <a:p>
                      <a:pPr marL="342900" indent="-342900">
                        <a:buAutoNum type="arabicPeriod"/>
                      </a:pPr>
                      <a:r>
                        <a:rPr lang="en-US" sz="1400" dirty="0" err="1">
                          <a:latin typeface="Times New Roman" panose="02020603050405020304" pitchFamily="18" charset="0"/>
                          <a:cs typeface="Times New Roman" panose="02020603050405020304" pitchFamily="18" charset="0"/>
                        </a:rPr>
                        <a:t>AlexNet</a:t>
                      </a:r>
                      <a:endParaRPr lang="en-US" sz="1400" dirty="0">
                        <a:latin typeface="Times New Roman" panose="02020603050405020304" pitchFamily="18" charset="0"/>
                        <a:cs typeface="Times New Roman" panose="02020603050405020304" pitchFamily="18" charset="0"/>
                      </a:endParaRPr>
                    </a:p>
                    <a:p>
                      <a:pPr marL="342900" indent="-342900">
                        <a:buAutoNum type="arabicPeriod"/>
                      </a:pPr>
                      <a:r>
                        <a:rPr lang="en-US" sz="1400" dirty="0">
                          <a:latin typeface="Times New Roman" panose="02020603050405020304" pitchFamily="18" charset="0"/>
                          <a:cs typeface="Times New Roman" panose="02020603050405020304" pitchFamily="18" charset="0"/>
                        </a:rPr>
                        <a:t>Transfer Learning</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400" b="0" dirty="0">
                          <a:latin typeface="Times New Roman" panose="02020603050405020304" pitchFamily="18" charset="0"/>
                          <a:cs typeface="Times New Roman" panose="02020603050405020304" pitchFamily="18" charset="0"/>
                        </a:rPr>
                        <a:t>Features: 3099 </a:t>
                      </a:r>
                      <a:r>
                        <a:rPr lang="en-US" sz="1400" b="0" dirty="0" err="1">
                          <a:latin typeface="Times New Roman" panose="02020603050405020304" pitchFamily="18" charset="0"/>
                          <a:cs typeface="Times New Roman" panose="02020603050405020304" pitchFamily="18" charset="0"/>
                        </a:rPr>
                        <a:t>Haar</a:t>
                      </a:r>
                      <a:r>
                        <a:rPr lang="en-US" sz="1400" b="0" dirty="0">
                          <a:latin typeface="Times New Roman" panose="02020603050405020304" pitchFamily="18" charset="0"/>
                          <a:cs typeface="Times New Roman" panose="02020603050405020304" pitchFamily="18" charset="0"/>
                        </a:rPr>
                        <a:t>-like features.</a:t>
                      </a:r>
                    </a:p>
                    <a:p>
                      <a:pPr marL="342900" indent="-342900">
                        <a:buAutoNum type="arabicPeriod"/>
                      </a:pPr>
                      <a:r>
                        <a:rPr lang="en-US" sz="1400" b="0" dirty="0">
                          <a:latin typeface="Times New Roman" panose="02020603050405020304" pitchFamily="18" charset="0"/>
                          <a:cs typeface="Times New Roman" panose="02020603050405020304" pitchFamily="18" charset="0"/>
                        </a:rPr>
                        <a:t>Image Variants: 2500 per class.</a:t>
                      </a:r>
                      <a:endParaRPr lang="en-IN" sz="1400" b="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400" dirty="0">
                          <a:latin typeface="Times New Roman" panose="02020603050405020304" pitchFamily="18" charset="0"/>
                          <a:cs typeface="Times New Roman" panose="02020603050405020304" pitchFamily="18" charset="0"/>
                        </a:rPr>
                        <a:t>Portability</a:t>
                      </a:r>
                    </a:p>
                    <a:p>
                      <a:pPr marL="342900" indent="-342900">
                        <a:buAutoNum type="arabicPeriod"/>
                      </a:pPr>
                      <a:r>
                        <a:rPr lang="en-US" sz="1400" dirty="0">
                          <a:latin typeface="Times New Roman" panose="02020603050405020304" pitchFamily="18" charset="0"/>
                          <a:cs typeface="Times New Roman" panose="02020603050405020304" pitchFamily="18" charset="0"/>
                        </a:rPr>
                        <a:t>High Detection Rate</a:t>
                      </a:r>
                    </a:p>
                  </a:txBody>
                  <a:tcPr/>
                </a:tc>
                <a:tc>
                  <a:txBody>
                    <a:bodyPr/>
                    <a:lstStyle/>
                    <a:p>
                      <a:pPr marL="342900" indent="-342900">
                        <a:buAutoNum type="arabicPeriod"/>
                      </a:pPr>
                      <a:r>
                        <a:rPr lang="en-US" sz="1400" dirty="0">
                          <a:latin typeface="Times New Roman" panose="02020603050405020304" pitchFamily="18" charset="0"/>
                          <a:cs typeface="Times New Roman" panose="02020603050405020304" pitchFamily="18" charset="0"/>
                        </a:rPr>
                        <a:t>Data Management</a:t>
                      </a:r>
                    </a:p>
                    <a:p>
                      <a:pPr marL="342900" indent="-342900">
                        <a:buAutoNum type="arabicPeriod"/>
                      </a:pPr>
                      <a:r>
                        <a:rPr lang="en-US" sz="1400" dirty="0">
                          <a:latin typeface="Times New Roman" panose="02020603050405020304" pitchFamily="18" charset="0"/>
                          <a:cs typeface="Times New Roman" panose="02020603050405020304" pitchFamily="18" charset="0"/>
                        </a:rPr>
                        <a:t>Costly Implementation.</a:t>
                      </a:r>
                    </a:p>
                  </a:txBody>
                  <a:tcPr/>
                </a:tc>
                <a:extLst>
                  <a:ext uri="{0D108BD9-81ED-4DB2-BD59-A6C34878D82A}">
                    <a16:rowId xmlns:a16="http://schemas.microsoft.com/office/drawing/2014/main" val="3364552426"/>
                  </a:ext>
                </a:extLst>
              </a:tr>
              <a:tr h="906666">
                <a:tc>
                  <a:txBody>
                    <a:bodyPr/>
                    <a:lstStyle/>
                    <a:p>
                      <a:r>
                        <a:rPr lang="en-US" sz="1400" dirty="0">
                          <a:latin typeface="Times New Roman" panose="02020603050405020304" pitchFamily="18" charset="0"/>
                          <a:cs typeface="Times New Roman" panose="02020603050405020304" pitchFamily="18" charset="0"/>
                        </a:rPr>
                        <a:t>2015[2]</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400" dirty="0">
                          <a:latin typeface="Times New Roman" panose="02020603050405020304" pitchFamily="18" charset="0"/>
                          <a:cs typeface="Times New Roman" panose="02020603050405020304" pitchFamily="18" charset="0"/>
                        </a:rPr>
                        <a:t>CNNs</a:t>
                      </a:r>
                    </a:p>
                    <a:p>
                      <a:pPr marL="342900" indent="-342900">
                        <a:buAutoNum type="arabicPeriod"/>
                      </a:pPr>
                      <a:r>
                        <a:rPr lang="en-US" sz="1400" dirty="0">
                          <a:latin typeface="Times New Roman" panose="02020603050405020304" pitchFamily="18" charset="0"/>
                          <a:cs typeface="Times New Roman" panose="02020603050405020304" pitchFamily="18" charset="0"/>
                        </a:rPr>
                        <a:t>RNNs / LSTMs</a:t>
                      </a:r>
                    </a:p>
                    <a:p>
                      <a:pPr marL="342900" indent="-342900">
                        <a:buAutoNum type="arabicPeriod"/>
                      </a:pPr>
                      <a:r>
                        <a:rPr lang="en-US" sz="1400" dirty="0">
                          <a:latin typeface="Times New Roman" panose="02020603050405020304" pitchFamily="18" charset="0"/>
                          <a:cs typeface="Times New Roman" panose="02020603050405020304" pitchFamily="18" charset="0"/>
                        </a:rPr>
                        <a:t>Object Detection (e.g., YOLO, SSD.</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400" dirty="0">
                          <a:latin typeface="Times New Roman" panose="02020603050405020304" pitchFamily="18" charset="0"/>
                          <a:cs typeface="Times New Roman" panose="02020603050405020304" pitchFamily="18" charset="0"/>
                        </a:rPr>
                        <a:t>Input Resolution.</a:t>
                      </a:r>
                    </a:p>
                    <a:p>
                      <a:pPr marL="342900" indent="-342900">
                        <a:buAutoNum type="arabicPeriod"/>
                      </a:pPr>
                      <a:r>
                        <a:rPr lang="en-US" sz="1400" dirty="0">
                          <a:latin typeface="Times New Roman" panose="02020603050405020304" pitchFamily="18" charset="0"/>
                          <a:cs typeface="Times New Roman" panose="02020603050405020304" pitchFamily="18" charset="0"/>
                        </a:rPr>
                        <a:t>Data Volume.</a:t>
                      </a:r>
                    </a:p>
                    <a:p>
                      <a:pPr marL="342900" indent="-342900">
                        <a:buAutoNum type="arabicPeriod"/>
                      </a:pPr>
                      <a:r>
                        <a:rPr lang="en-US" sz="1400" dirty="0">
                          <a:latin typeface="Times New Roman" panose="02020603050405020304" pitchFamily="18" charset="0"/>
                          <a:cs typeface="Times New Roman" panose="02020603050405020304" pitchFamily="18" charset="0"/>
                        </a:rPr>
                        <a:t>Detection Accuracy:</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Real-Time</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Scalable</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Auto Tagging</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Privacy</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Complexity</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Environment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2495914"/>
                  </a:ext>
                </a:extLst>
              </a:tr>
              <a:tr h="906666">
                <a:tc>
                  <a:txBody>
                    <a:bodyPr/>
                    <a:lstStyle/>
                    <a:p>
                      <a:r>
                        <a:rPr lang="en-US" sz="1400" dirty="0">
                          <a:latin typeface="Times New Roman" panose="02020603050405020304" pitchFamily="18" charset="0"/>
                          <a:cs typeface="Times New Roman" panose="02020603050405020304" pitchFamily="18" charset="0"/>
                        </a:rPr>
                        <a:t>2017[3]</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400" dirty="0" err="1">
                          <a:latin typeface="Times New Roman" panose="02020603050405020304" pitchFamily="18" charset="0"/>
                          <a:cs typeface="Times New Roman" panose="02020603050405020304" pitchFamily="18" charset="0"/>
                        </a:rPr>
                        <a:t>RootSIFT</a:t>
                      </a:r>
                      <a:endParaRPr lang="en-IN"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a:latin typeface="Times New Roman" panose="02020603050405020304" pitchFamily="18" charset="0"/>
                          <a:cs typeface="Times New Roman" panose="02020603050405020304" pitchFamily="18" charset="0"/>
                        </a:rPr>
                        <a:t>SVM</a:t>
                      </a:r>
                    </a:p>
                    <a:p>
                      <a:pPr marL="342900" indent="-342900">
                        <a:buAutoNum type="arabicPeriod"/>
                      </a:pPr>
                      <a:r>
                        <a:rPr lang="en-IN" sz="1400" dirty="0">
                          <a:latin typeface="Times New Roman" panose="02020603050405020304" pitchFamily="18" charset="0"/>
                          <a:cs typeface="Times New Roman" panose="02020603050405020304" pitchFamily="18" charset="0"/>
                        </a:rPr>
                        <a:t>Machine Learning</a:t>
                      </a: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Handles low-res images.</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High data flow.</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Performs well on standard datasets</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May lag behind deep learning in complex scenarios.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691293"/>
                  </a:ext>
                </a:extLst>
              </a:tr>
              <a:tr h="1111398">
                <a:tc>
                  <a:txBody>
                    <a:bodyPr/>
                    <a:lstStyle/>
                    <a:p>
                      <a:r>
                        <a:rPr lang="en-US" sz="1400" dirty="0">
                          <a:latin typeface="Times New Roman" panose="02020603050405020304" pitchFamily="18" charset="0"/>
                          <a:cs typeface="Times New Roman" panose="02020603050405020304" pitchFamily="18" charset="0"/>
                        </a:rPr>
                        <a:t>2018[4]</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400" dirty="0" err="1">
                          <a:latin typeface="Times New Roman" panose="02020603050405020304" pitchFamily="18" charset="0"/>
                          <a:cs typeface="Times New Roman" panose="02020603050405020304" pitchFamily="18" charset="0"/>
                        </a:rPr>
                        <a:t>RootSIFT</a:t>
                      </a:r>
                      <a:endParaRPr lang="en-IN"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SVM</a:t>
                      </a:r>
                    </a:p>
                  </a:txBody>
                  <a:tcPr/>
                </a:tc>
                <a:tc>
                  <a:txBody>
                    <a:bodyPr/>
                    <a:lstStyle/>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Features: </a:t>
                      </a:r>
                      <a:r>
                        <a:rPr lang="en-IN" sz="1400" dirty="0" err="1">
                          <a:latin typeface="Times New Roman" panose="02020603050405020304" pitchFamily="18" charset="0"/>
                          <a:cs typeface="Times New Roman" panose="02020603050405020304" pitchFamily="18" charset="0"/>
                        </a:rPr>
                        <a:t>RootSIFT</a:t>
                      </a:r>
                      <a:r>
                        <a:rPr lang="en-IN" sz="1400" dirty="0">
                          <a:latin typeface="Times New Roman" panose="02020603050405020304" pitchFamily="18" charset="0"/>
                          <a:cs typeface="Times New Roman" panose="02020603050405020304" pitchFamily="18" charset="0"/>
                        </a:rPr>
                        <a:t>, deep learning.</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Datasets: CEW, ZJU, LFWA, </a:t>
                      </a:r>
                      <a:r>
                        <a:rPr lang="en-IN" sz="1400" dirty="0" err="1">
                          <a:latin typeface="Times New Roman" panose="02020603050405020304" pitchFamily="18" charset="0"/>
                          <a:cs typeface="Times New Roman" panose="02020603050405020304" pitchFamily="18" charset="0"/>
                        </a:rPr>
                        <a:t>CelebA</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Accuracy</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Efficiency</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Best on LFWA</a:t>
                      </a:r>
                    </a:p>
                  </a:txBody>
                  <a:tcPr/>
                </a:tc>
                <a:tc>
                  <a:txBody>
                    <a:bodyPr/>
                    <a:lstStyle/>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Deep Learning Limitations Complexity.</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Computational cost.</a:t>
                      </a:r>
                    </a:p>
                  </a:txBody>
                  <a:tcPr/>
                </a:tc>
                <a:extLst>
                  <a:ext uri="{0D108BD9-81ED-4DB2-BD59-A6C34878D82A}">
                    <a16:rowId xmlns:a16="http://schemas.microsoft.com/office/drawing/2014/main" val="2181122555"/>
                  </a:ext>
                </a:extLst>
              </a:tr>
              <a:tr h="1003104">
                <a:tc>
                  <a:txBody>
                    <a:bodyPr/>
                    <a:lstStyle/>
                    <a:p>
                      <a:pPr marL="0" indent="0">
                        <a:buFont typeface="+mj-lt"/>
                        <a:buNone/>
                      </a:pPr>
                      <a:r>
                        <a:rPr lang="en-US" sz="1400" dirty="0">
                          <a:latin typeface="Times New Roman" panose="02020603050405020304" pitchFamily="18" charset="0"/>
                          <a:cs typeface="Times New Roman" panose="02020603050405020304" pitchFamily="18" charset="0"/>
                        </a:rPr>
                        <a:t>2015[5]</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Robust LBP</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SVM</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Features: Robust Local Binary Pattern (LBP).</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Performance.</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High Accuracy</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Robust</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Efficient: </a:t>
                      </a:r>
                    </a:p>
                  </a:txBody>
                  <a:tcPr/>
                </a:tc>
                <a:tc>
                  <a:txBody>
                    <a:bodyPr/>
                    <a:lstStyle/>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Resolution Sensitivity.</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LBP Limitations.</a:t>
                      </a:r>
                    </a:p>
                  </a:txBody>
                  <a:tcPr/>
                </a:tc>
                <a:extLst>
                  <a:ext uri="{0D108BD9-81ED-4DB2-BD59-A6C34878D82A}">
                    <a16:rowId xmlns:a16="http://schemas.microsoft.com/office/drawing/2014/main" val="2639499946"/>
                  </a:ext>
                </a:extLst>
              </a:tr>
            </a:tbl>
          </a:graphicData>
        </a:graphic>
      </p:graphicFrame>
    </p:spTree>
    <p:extLst>
      <p:ext uri="{BB962C8B-B14F-4D97-AF65-F5344CB8AC3E}">
        <p14:creationId xmlns:p14="http://schemas.microsoft.com/office/powerpoint/2010/main" val="40411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B4834-B0EF-6653-F111-39F44254D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EFF60-B654-5A24-A84C-F125BD8DBD80}"/>
              </a:ext>
            </a:extLst>
          </p:cNvPr>
          <p:cNvSpPr>
            <a:spLocks noGrp="1"/>
          </p:cNvSpPr>
          <p:nvPr>
            <p:ph type="title"/>
          </p:nvPr>
        </p:nvSpPr>
        <p:spPr>
          <a:xfrm>
            <a:off x="707368" y="467830"/>
            <a:ext cx="1440609" cy="45719"/>
          </a:xfrm>
        </p:spPr>
        <p:txBody>
          <a:bodyPr>
            <a:normAutofit fontScale="90000"/>
          </a:bodyPr>
          <a:lstStyle/>
          <a:p>
            <a:r>
              <a:rPr lang="en-US" sz="3600" dirty="0"/>
              <a:t>.</a:t>
            </a:r>
            <a:endParaRPr lang="en-IN" sz="3600" dirty="0"/>
          </a:p>
        </p:txBody>
      </p:sp>
      <p:sp>
        <p:nvSpPr>
          <p:cNvPr id="3" name="Text Placeholder 2">
            <a:extLst>
              <a:ext uri="{FF2B5EF4-FFF2-40B4-BE49-F238E27FC236}">
                <a16:creationId xmlns:a16="http://schemas.microsoft.com/office/drawing/2014/main" id="{A856F5E9-2A42-D418-BCB4-7B5583C0960D}"/>
              </a:ext>
            </a:extLst>
          </p:cNvPr>
          <p:cNvSpPr>
            <a:spLocks noGrp="1"/>
          </p:cNvSpPr>
          <p:nvPr>
            <p:ph type="body" idx="1"/>
          </p:nvPr>
        </p:nvSpPr>
        <p:spPr>
          <a:xfrm>
            <a:off x="483080" y="1337094"/>
            <a:ext cx="9566694" cy="5036825"/>
          </a:xfrm>
        </p:spPr>
        <p:txBody>
          <a:bodyPr>
            <a:no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34892C-83EA-4198-2F1C-AF9E88137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52" y="370698"/>
            <a:ext cx="1105094" cy="1105094"/>
          </a:xfrm>
          <a:prstGeom prst="rect">
            <a:avLst/>
          </a:prstGeom>
        </p:spPr>
      </p:pic>
      <p:graphicFrame>
        <p:nvGraphicFramePr>
          <p:cNvPr id="6" name="Table 5">
            <a:extLst>
              <a:ext uri="{FF2B5EF4-FFF2-40B4-BE49-F238E27FC236}">
                <a16:creationId xmlns:a16="http://schemas.microsoft.com/office/drawing/2014/main" id="{8922C761-2828-4792-EFCE-C4F65974990B}"/>
              </a:ext>
            </a:extLst>
          </p:cNvPr>
          <p:cNvGraphicFramePr>
            <a:graphicFrameLocks noGrp="1"/>
          </p:cNvGraphicFramePr>
          <p:nvPr>
            <p:extLst>
              <p:ext uri="{D42A27DB-BD31-4B8C-83A1-F6EECF244321}">
                <p14:modId xmlns:p14="http://schemas.microsoft.com/office/powerpoint/2010/main" val="3961899884"/>
              </p:ext>
            </p:extLst>
          </p:nvPr>
        </p:nvGraphicFramePr>
        <p:xfrm>
          <a:off x="655608" y="791043"/>
          <a:ext cx="9566694" cy="5201730"/>
        </p:xfrm>
        <a:graphic>
          <a:graphicData uri="http://schemas.openxmlformats.org/drawingml/2006/table">
            <a:tbl>
              <a:tblPr firstRow="1" bandRow="1">
                <a:tableStyleId>{5C22544A-7EE6-4342-B048-85BDC9FD1C3A}</a:tableStyleId>
              </a:tblPr>
              <a:tblGrid>
                <a:gridCol w="954070">
                  <a:extLst>
                    <a:ext uri="{9D8B030D-6E8A-4147-A177-3AD203B41FA5}">
                      <a16:colId xmlns:a16="http://schemas.microsoft.com/office/drawing/2014/main" val="365224972"/>
                    </a:ext>
                  </a:extLst>
                </a:gridCol>
                <a:gridCol w="2393842">
                  <a:extLst>
                    <a:ext uri="{9D8B030D-6E8A-4147-A177-3AD203B41FA5}">
                      <a16:colId xmlns:a16="http://schemas.microsoft.com/office/drawing/2014/main" val="1154503570"/>
                    </a:ext>
                  </a:extLst>
                </a:gridCol>
                <a:gridCol w="2341802">
                  <a:extLst>
                    <a:ext uri="{9D8B030D-6E8A-4147-A177-3AD203B41FA5}">
                      <a16:colId xmlns:a16="http://schemas.microsoft.com/office/drawing/2014/main" val="2216259134"/>
                    </a:ext>
                  </a:extLst>
                </a:gridCol>
                <a:gridCol w="1921628">
                  <a:extLst>
                    <a:ext uri="{9D8B030D-6E8A-4147-A177-3AD203B41FA5}">
                      <a16:colId xmlns:a16="http://schemas.microsoft.com/office/drawing/2014/main" val="759283919"/>
                    </a:ext>
                  </a:extLst>
                </a:gridCol>
                <a:gridCol w="1955352">
                  <a:extLst>
                    <a:ext uri="{9D8B030D-6E8A-4147-A177-3AD203B41FA5}">
                      <a16:colId xmlns:a16="http://schemas.microsoft.com/office/drawing/2014/main" val="2639646619"/>
                    </a:ext>
                  </a:extLst>
                </a:gridCol>
              </a:tblGrid>
              <a:tr h="500995">
                <a:tc>
                  <a:txBody>
                    <a:bodyPr/>
                    <a:lstStyle/>
                    <a:p>
                      <a:pPr algn="ct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Models used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Parameters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0913851"/>
                  </a:ext>
                </a:extLst>
              </a:tr>
              <a:tr h="1229862">
                <a:tc>
                  <a:txBody>
                    <a:bodyPr/>
                    <a:lstStyle/>
                    <a:p>
                      <a:r>
                        <a:rPr lang="en-US" sz="1400" dirty="0">
                          <a:latin typeface="Times New Roman" panose="02020603050405020304" pitchFamily="18" charset="0"/>
                          <a:cs typeface="Times New Roman" panose="02020603050405020304" pitchFamily="18" charset="0"/>
                        </a:rPr>
                        <a:t>2018[6]</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400" dirty="0">
                          <a:latin typeface="Times New Roman" panose="02020603050405020304" pitchFamily="18" charset="0"/>
                          <a:cs typeface="Times New Roman" panose="02020603050405020304" pitchFamily="18" charset="0"/>
                        </a:rPr>
                        <a:t>Capsule Networks </a:t>
                      </a:r>
                    </a:p>
                    <a:p>
                      <a:pPr marL="342900" indent="-342900">
                        <a:buAutoNum type="arabicPeriod"/>
                      </a:pPr>
                      <a:r>
                        <a:rPr lang="en-IN" sz="1400" dirty="0" err="1">
                          <a:latin typeface="Times New Roman" panose="02020603050405020304" pitchFamily="18" charset="0"/>
                          <a:cs typeface="Times New Roman" panose="02020603050405020304" pitchFamily="18" charset="0"/>
                        </a:rPr>
                        <a:t>LeNet</a:t>
                      </a:r>
                      <a:endParaRPr lang="en-IN"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err="1">
                          <a:latin typeface="Times New Roman" panose="02020603050405020304" pitchFamily="18" charset="0"/>
                          <a:cs typeface="Times New Roman" panose="02020603050405020304" pitchFamily="18" charset="0"/>
                        </a:rPr>
                        <a:t>AlexNet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ResNet</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400" dirty="0">
                          <a:latin typeface="Times New Roman" panose="02020603050405020304" pitchFamily="18" charset="0"/>
                          <a:cs typeface="Times New Roman" panose="02020603050405020304" pitchFamily="18" charset="0"/>
                        </a:rPr>
                        <a:t>Dijkstra’s Algorithm</a:t>
                      </a:r>
                    </a:p>
                    <a:p>
                      <a:pPr marL="342900" indent="-342900">
                        <a:buAutoNum type="arabicPeriod"/>
                      </a:pPr>
                      <a:r>
                        <a:rPr lang="en-IN" sz="1400" dirty="0">
                          <a:latin typeface="Times New Roman" panose="02020603050405020304" pitchFamily="18" charset="0"/>
                          <a:cs typeface="Times New Roman" panose="02020603050405020304" pitchFamily="18" charset="0"/>
                        </a:rPr>
                        <a:t>Viola-Jones Classifier</a:t>
                      </a:r>
                      <a:endParaRPr lang="en-IN" sz="1400" b="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Fast, accurate eyeglasses detection.</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Improved boundary accuracy.</a:t>
                      </a:r>
                      <a:endParaRPr lang="en-US"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400" dirty="0">
                          <a:latin typeface="Times New Roman" panose="02020603050405020304" pitchFamily="18" charset="0"/>
                          <a:cs typeface="Times New Roman" panose="02020603050405020304" pitchFamily="18" charset="0"/>
                        </a:rPr>
                        <a:t>Inaccurate segmentation affects measurements.</a:t>
                      </a:r>
                    </a:p>
                    <a:p>
                      <a:pPr marL="342900" indent="-342900">
                        <a:buAutoNum type="arabicPeriod"/>
                      </a:pPr>
                      <a:r>
                        <a:rPr lang="en-US" sz="1400" dirty="0">
                          <a:latin typeface="Times New Roman" panose="02020603050405020304" pitchFamily="18" charset="0"/>
                          <a:cs typeface="Times New Roman" panose="02020603050405020304" pitchFamily="18" charset="0"/>
                        </a:rPr>
                        <a:t>No robustness.</a:t>
                      </a:r>
                    </a:p>
                  </a:txBody>
                  <a:tcPr/>
                </a:tc>
                <a:extLst>
                  <a:ext uri="{0D108BD9-81ED-4DB2-BD59-A6C34878D82A}">
                    <a16:rowId xmlns:a16="http://schemas.microsoft.com/office/drawing/2014/main" val="3364552426"/>
                  </a:ext>
                </a:extLst>
              </a:tr>
              <a:tr h="1003309">
                <a:tc>
                  <a:txBody>
                    <a:bodyPr/>
                    <a:lstStyle/>
                    <a:p>
                      <a:r>
                        <a:rPr lang="en-US" sz="1400" dirty="0">
                          <a:latin typeface="Times New Roman" panose="02020603050405020304" pitchFamily="18" charset="0"/>
                          <a:cs typeface="Times New Roman" panose="02020603050405020304" pitchFamily="18" charset="0"/>
                        </a:rPr>
                        <a:t>2021[7]</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400" dirty="0">
                          <a:latin typeface="Times New Roman" panose="02020603050405020304" pitchFamily="18" charset="0"/>
                          <a:cs typeface="Times New Roman" panose="02020603050405020304" pitchFamily="18" charset="0"/>
                        </a:rPr>
                        <a:t>Capsule Networks </a:t>
                      </a:r>
                    </a:p>
                    <a:p>
                      <a:pPr marL="342900" indent="-342900">
                        <a:buAutoNum type="arabicPeriod"/>
                      </a:pPr>
                      <a:r>
                        <a:rPr lang="en-IN" sz="1400" dirty="0" err="1">
                          <a:latin typeface="Times New Roman" panose="02020603050405020304" pitchFamily="18" charset="0"/>
                          <a:cs typeface="Times New Roman" panose="02020603050405020304" pitchFamily="18" charset="0"/>
                        </a:rPr>
                        <a:t>LeNet</a:t>
                      </a:r>
                      <a:endParaRPr lang="en-IN"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err="1">
                          <a:latin typeface="Times New Roman" panose="02020603050405020304" pitchFamily="18" charset="0"/>
                          <a:cs typeface="Times New Roman" panose="02020603050405020304" pitchFamily="18" charset="0"/>
                        </a:rPr>
                        <a:t>AlexNet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ResNet</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400" dirty="0">
                          <a:latin typeface="Times New Roman" panose="02020603050405020304" pitchFamily="18" charset="0"/>
                          <a:cs typeface="Times New Roman" panose="02020603050405020304" pitchFamily="18" charset="0"/>
                        </a:rPr>
                        <a:t>Accuracy</a:t>
                      </a:r>
                    </a:p>
                    <a:p>
                      <a:pPr marL="342900" indent="-342900">
                        <a:buAutoNum type="arabicPeriod"/>
                      </a:pPr>
                      <a:r>
                        <a:rPr lang="en-IN" sz="1400" dirty="0">
                          <a:latin typeface="Times New Roman" panose="02020603050405020304" pitchFamily="18" charset="0"/>
                          <a:cs typeface="Times New Roman" panose="02020603050405020304" pitchFamily="18" charset="0"/>
                        </a:rPr>
                        <a:t>Precision</a:t>
                      </a:r>
                    </a:p>
                    <a:p>
                      <a:pPr marL="342900" indent="-342900">
                        <a:buAutoNum type="arabicPeriod"/>
                      </a:pPr>
                      <a:r>
                        <a:rPr lang="en-IN" sz="1400" dirty="0">
                          <a:latin typeface="Times New Roman" panose="02020603050405020304" pitchFamily="18" charset="0"/>
                          <a:cs typeface="Times New Roman" panose="02020603050405020304" pitchFamily="18" charset="0"/>
                        </a:rPr>
                        <a:t>F-score</a:t>
                      </a: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Best accuracy.</a:t>
                      </a:r>
                    </a:p>
                    <a:p>
                      <a:pPr marL="342900" indent="-342900">
                        <a:buFont typeface="+mj-lt"/>
                        <a:buAutoNum type="arabicPeriod"/>
                      </a:pPr>
                      <a:r>
                        <a:rPr lang="en-US" sz="1400" dirty="0" err="1">
                          <a:latin typeface="Times New Roman" panose="02020603050405020304" pitchFamily="18" charset="0"/>
                          <a:cs typeface="Times New Roman" panose="02020603050405020304" pitchFamily="18" charset="0"/>
                        </a:rPr>
                        <a:t>Spacial</a:t>
                      </a:r>
                      <a:r>
                        <a:rPr lang="en-US" sz="1400" dirty="0">
                          <a:latin typeface="Times New Roman" panose="02020603050405020304" pitchFamily="18" charset="0"/>
                          <a:cs typeface="Times New Roman" panose="02020603050405020304" pitchFamily="18" charset="0"/>
                        </a:rPr>
                        <a:t> handling.</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Simple and fast.</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Computationally intensive complex.</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Risk of overfitting.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2495914"/>
                  </a:ext>
                </a:extLst>
              </a:tr>
              <a:tr h="962732">
                <a:tc>
                  <a:txBody>
                    <a:bodyPr/>
                    <a:lstStyle/>
                    <a:p>
                      <a:r>
                        <a:rPr lang="en-US" sz="1400" dirty="0">
                          <a:latin typeface="Times New Roman" panose="02020603050405020304" pitchFamily="18" charset="0"/>
                          <a:cs typeface="Times New Roman" panose="02020603050405020304" pitchFamily="18" charset="0"/>
                        </a:rPr>
                        <a:t>2011[8]</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400" dirty="0">
                          <a:latin typeface="Times New Roman" panose="02020603050405020304" pitchFamily="18" charset="0"/>
                          <a:cs typeface="Times New Roman" panose="02020603050405020304" pitchFamily="18" charset="0"/>
                        </a:rPr>
                        <a:t>CNN</a:t>
                      </a:r>
                    </a:p>
                    <a:p>
                      <a:pPr marL="342900" indent="-342900">
                        <a:buAutoNum type="arabicPeriod"/>
                      </a:pPr>
                      <a:r>
                        <a:rPr lang="en-US" sz="1400" dirty="0">
                          <a:latin typeface="Times New Roman" panose="02020603050405020304" pitchFamily="18" charset="0"/>
                          <a:cs typeface="Times New Roman" panose="02020603050405020304" pitchFamily="18" charset="0"/>
                        </a:rPr>
                        <a:t>VGG-</a:t>
                      </a:r>
                      <a:r>
                        <a:rPr lang="en-US" sz="1400" dirty="0" err="1">
                          <a:latin typeface="Times New Roman" panose="02020603050405020304" pitchFamily="18" charset="0"/>
                          <a:cs typeface="Times New Roman" panose="02020603050405020304" pitchFamily="18" charset="0"/>
                        </a:rPr>
                        <a:t>FaceNet</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Sparse representation.</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NIR face database.</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Performance metrics.</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Better features.</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Superior performance.</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Complex.</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Scalability.</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Misalignment.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691293"/>
                  </a:ext>
                </a:extLst>
              </a:tr>
              <a:tr h="836162">
                <a:tc>
                  <a:txBody>
                    <a:bodyPr/>
                    <a:lstStyle/>
                    <a:p>
                      <a:r>
                        <a:rPr lang="en-US" sz="1400" dirty="0">
                          <a:latin typeface="Times New Roman" panose="02020603050405020304" pitchFamily="18" charset="0"/>
                          <a:cs typeface="Times New Roman" panose="02020603050405020304" pitchFamily="18" charset="0"/>
                        </a:rPr>
                        <a:t>2024[9]</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CNN </a:t>
                      </a: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architecture.</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architecture.</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Transfer learning.</a:t>
                      </a:r>
                      <a:endParaRPr lang="en-IN" sz="1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Efficient.</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Accurate detection.</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Tailored design.</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Limited scope.</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Overfitting.</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Complexity.</a:t>
                      </a:r>
                    </a:p>
                  </a:txBody>
                  <a:tcPr/>
                </a:tc>
                <a:extLst>
                  <a:ext uri="{0D108BD9-81ED-4DB2-BD59-A6C34878D82A}">
                    <a16:rowId xmlns:a16="http://schemas.microsoft.com/office/drawing/2014/main" val="2181122555"/>
                  </a:ext>
                </a:extLst>
              </a:tr>
              <a:tr h="668670">
                <a:tc>
                  <a:txBody>
                    <a:bodyPr/>
                    <a:lstStyle/>
                    <a:p>
                      <a:pPr marL="0" indent="0">
                        <a:buFont typeface="+mj-lt"/>
                        <a:buNone/>
                      </a:pPr>
                      <a:r>
                        <a:rPr lang="en-US" sz="1400" dirty="0">
                          <a:latin typeface="Times New Roman" panose="02020603050405020304" pitchFamily="18" charset="0"/>
                          <a:cs typeface="Times New Roman" panose="02020603050405020304" pitchFamily="18" charset="0"/>
                        </a:rPr>
                        <a:t>2015[10]</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CNN</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CTV inpainting.</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Accuracy metrics.</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Feature extraction.</a:t>
                      </a: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Robust.</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Accurate.</a:t>
                      </a:r>
                      <a:endParaRPr lang="en-IN" sz="14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Complexity.</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Data dependency.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9499946"/>
                  </a:ext>
                </a:extLst>
              </a:tr>
            </a:tbl>
          </a:graphicData>
        </a:graphic>
      </p:graphicFrame>
    </p:spTree>
    <p:extLst>
      <p:ext uri="{BB962C8B-B14F-4D97-AF65-F5344CB8AC3E}">
        <p14:creationId xmlns:p14="http://schemas.microsoft.com/office/powerpoint/2010/main" val="251656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59" y="492702"/>
            <a:ext cx="7587762" cy="756138"/>
          </a:xfrm>
        </p:spPr>
        <p:txBody>
          <a:bodyPr>
            <a:normAutofit/>
          </a:bodyPr>
          <a:lstStyle/>
          <a:p>
            <a:r>
              <a:rPr lang="en-IN" sz="3600" dirty="0">
                <a:latin typeface="Times New Roman" panose="02020603050405020304" pitchFamily="18" charset="0"/>
                <a:cs typeface="Times New Roman" panose="02020603050405020304" pitchFamily="18" charset="0"/>
              </a:rPr>
              <a:t>                       objective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7346" y="1521069"/>
            <a:ext cx="9201143" cy="4651131"/>
          </a:xfrm>
        </p:spPr>
        <p:txBody>
          <a:bodyPr>
            <a:noAutofit/>
          </a:bodyPr>
          <a:lstStyle/>
          <a:p>
            <a:pPr marL="0" indent="0">
              <a:buNone/>
            </a:pPr>
            <a:r>
              <a:rPr lang="en-US" sz="1600" dirty="0">
                <a:latin typeface="Times New Roman" pitchFamily="18" charset="0"/>
                <a:cs typeface="Times New Roman" pitchFamily="18" charset="0"/>
              </a:rPr>
              <a:t>Creating a strong deep </a:t>
            </a:r>
            <a:r>
              <a:rPr lang="en-US" sz="1600" dirty="0" err="1">
                <a:latin typeface="Times New Roman" pitchFamily="18" charset="0"/>
                <a:cs typeface="Times New Roman" pitchFamily="18" charset="0"/>
              </a:rPr>
              <a:t>convolutional</a:t>
            </a:r>
            <a:r>
              <a:rPr lang="en-US" sz="1600" dirty="0">
                <a:latin typeface="Times New Roman" pitchFamily="18" charset="0"/>
                <a:cs typeface="Times New Roman" pitchFamily="18" charset="0"/>
              </a:rPr>
              <a:t> neural network (CNN) model to identify the presence of glasses in facial photos is the main goal of this project. To determine whether a person is wearing glasses, the model will examine facial attributes, guaranteeing accuracy over a range of facial structures, lighting scenarios, and image characteristics.</a:t>
            </a:r>
          </a:p>
          <a:p>
            <a:pPr marL="0" indent="0">
              <a:buNone/>
            </a:pPr>
            <a:r>
              <a:rPr lang="en-US" sz="1600" b="1" dirty="0">
                <a:latin typeface="Times New Roman" pitchFamily="18" charset="0"/>
                <a:cs typeface="Times New Roman" pitchFamily="18" charset="0"/>
              </a:rPr>
              <a:t>Principal Goals:</a:t>
            </a:r>
          </a:p>
          <a:p>
            <a:pPr marL="0" indent="0">
              <a:buNone/>
            </a:pPr>
            <a:r>
              <a:rPr lang="en-US" sz="1600" b="1" dirty="0">
                <a:latin typeface="Times New Roman" pitchFamily="18" charset="0"/>
                <a:cs typeface="Times New Roman" pitchFamily="18" charset="0"/>
              </a:rPr>
              <a:t>Correct Categorization: </a:t>
            </a:r>
            <a:r>
              <a:rPr lang="en-US" sz="1600" dirty="0">
                <a:latin typeface="Times New Roman" pitchFamily="18" charset="0"/>
                <a:cs typeface="Times New Roman" pitchFamily="18" charset="0"/>
              </a:rPr>
              <a:t>Create a CNN model that achieves high precision and recall by correctly differentiating faces with and without spectacles. </a:t>
            </a:r>
          </a:p>
          <a:p>
            <a:pPr marL="0" indent="0">
              <a:buNone/>
            </a:pPr>
            <a:r>
              <a:rPr lang="en-US" sz="1600" b="1" dirty="0">
                <a:latin typeface="Times New Roman" pitchFamily="18" charset="0"/>
                <a:cs typeface="Times New Roman" pitchFamily="18" charset="0"/>
              </a:rPr>
              <a:t>Real-Time Detection: </a:t>
            </a:r>
            <a:r>
              <a:rPr lang="en-US" sz="1600" dirty="0">
                <a:latin typeface="Times New Roman" pitchFamily="18" charset="0"/>
                <a:cs typeface="Times New Roman" pitchFamily="18" charset="0"/>
              </a:rPr>
              <a:t>Make the model as fast and effective as possible for real-time applications such as user authentication and monitoring.</a:t>
            </a:r>
          </a:p>
          <a:p>
            <a:pPr marL="0" indent="0">
              <a:buNone/>
            </a:pPr>
            <a:r>
              <a:rPr lang="en-US" sz="1600" b="1" dirty="0">
                <a:latin typeface="Times New Roman" pitchFamily="18" charset="0"/>
                <a:cs typeface="Times New Roman" pitchFamily="18" charset="0"/>
              </a:rPr>
              <a:t>Robustness Across Variations: </a:t>
            </a:r>
            <a:r>
              <a:rPr lang="en-US" sz="1600" dirty="0">
                <a:latin typeface="Times New Roman" pitchFamily="18" charset="0"/>
                <a:cs typeface="Times New Roman" pitchFamily="18" charset="0"/>
              </a:rPr>
              <a:t>Guarantee steady performance in spite of changes in illumination, facial features, picture angles, and eyeglass styles. </a:t>
            </a:r>
          </a:p>
          <a:p>
            <a:pPr marL="0" indent="0">
              <a:buNone/>
            </a:pPr>
            <a:r>
              <a:rPr lang="en-US" sz="1600" b="1" dirty="0">
                <a:latin typeface="Times New Roman" pitchFamily="18" charset="0"/>
                <a:cs typeface="Times New Roman" pitchFamily="18" charset="0"/>
              </a:rPr>
              <a:t>Scalability: </a:t>
            </a:r>
            <a:r>
              <a:rPr lang="en-US" sz="1600" dirty="0">
                <a:latin typeface="Times New Roman" pitchFamily="18" charset="0"/>
                <a:cs typeface="Times New Roman" pitchFamily="18" charset="0"/>
              </a:rPr>
              <a:t>Create a model that is simple to incorporate into a range of platforms and systems, including web apps. </a:t>
            </a:r>
          </a:p>
          <a:p>
            <a:pPr marL="0" indent="0">
              <a:buNone/>
            </a:pPr>
            <a:r>
              <a:rPr lang="en-US" sz="1600" b="1" dirty="0">
                <a:latin typeface="Times New Roman" pitchFamily="18" charset="0"/>
                <a:cs typeface="Times New Roman" pitchFamily="18" charset="0"/>
              </a:rPr>
              <a:t>User-Friendly Implementation: </a:t>
            </a:r>
            <a:r>
              <a:rPr lang="en-US" sz="1600" dirty="0">
                <a:latin typeface="Times New Roman" pitchFamily="18" charset="0"/>
                <a:cs typeface="Times New Roman" pitchFamily="18" charset="0"/>
              </a:rPr>
              <a:t>Provide a solution that is simple enough to deploy and operate without requiring deep learning knowledge.</a:t>
            </a:r>
          </a:p>
          <a:p>
            <a:pPr marL="0" indent="0" algn="just">
              <a:buNone/>
            </a:pPr>
            <a:endParaRPr lang="en-US" sz="16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4202" y="575538"/>
            <a:ext cx="1105094" cy="1105094"/>
          </a:xfrm>
          <a:prstGeom prst="rect">
            <a:avLst/>
          </a:prstGeom>
        </p:spPr>
      </p:pic>
    </p:spTree>
    <p:extLst>
      <p:ext uri="{BB962C8B-B14F-4D97-AF65-F5344CB8AC3E}">
        <p14:creationId xmlns:p14="http://schemas.microsoft.com/office/powerpoint/2010/main" val="305430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55" y="544791"/>
            <a:ext cx="6854184" cy="641839"/>
          </a:xfrm>
        </p:spPr>
        <p:txBody>
          <a:bodyPr>
            <a:normAutofit/>
          </a:body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Proposed plan</a:t>
            </a:r>
          </a:p>
        </p:txBody>
      </p:sp>
      <p:sp>
        <p:nvSpPr>
          <p:cNvPr id="3" name="Text Placeholder 2"/>
          <p:cNvSpPr>
            <a:spLocks noGrp="1"/>
          </p:cNvSpPr>
          <p:nvPr>
            <p:ph type="body" idx="1"/>
          </p:nvPr>
        </p:nvSpPr>
        <p:spPr>
          <a:xfrm>
            <a:off x="624255" y="1362807"/>
            <a:ext cx="9328638" cy="3244362"/>
          </a:xfrm>
        </p:spPr>
        <p:txBody>
          <a:bodyPr>
            <a:noAutofit/>
          </a:bodyPr>
          <a:lstStyle/>
          <a:p>
            <a:pPr marL="285750" indent="-285750" algn="l"/>
            <a:r>
              <a:rPr lang="en-US" sz="1600" dirty="0">
                <a:latin typeface="Times New Roman" panose="02020603050405020304" pitchFamily="18" charset="0"/>
                <a:cs typeface="Times New Roman" panose="02020603050405020304" pitchFamily="18" charset="0"/>
              </a:rPr>
              <a:t>      Collect a variety of facial picture datasets, including ones with and without spectacles, for data collection and preprocessing. To increase the robustness of the model, preprocess photos by resizing, normalizing, and augmenting them.</a:t>
            </a:r>
          </a:p>
          <a:p>
            <a:pPr marL="285750" indent="-285750" algn="l">
              <a:buFont typeface="Arial" pitchFamily="34" charset="0"/>
              <a:buChar char="•"/>
            </a:pPr>
            <a:r>
              <a:rPr lang="en-US" sz="1600" b="1" dirty="0">
                <a:latin typeface="Times New Roman" panose="02020603050405020304" pitchFamily="18" charset="0"/>
                <a:cs typeface="Times New Roman" panose="02020603050405020304" pitchFamily="18" charset="0"/>
              </a:rPr>
              <a:t>Model Development: </a:t>
            </a:r>
            <a:r>
              <a:rPr lang="en-US" sz="1600" dirty="0">
                <a:latin typeface="Times New Roman" panose="02020603050405020304" pitchFamily="18" charset="0"/>
                <a:cs typeface="Times New Roman" panose="02020603050405020304" pitchFamily="18" charset="0"/>
              </a:rPr>
              <a:t>Create a deep CNN architecture that is best suited for jobs involving image categorization. To avoid </a:t>
            </a:r>
            <a:r>
              <a:rPr lang="en-US" sz="1600" dirty="0" err="1">
                <a:latin typeface="Times New Roman" panose="02020603050405020304" pitchFamily="18" charset="0"/>
                <a:cs typeface="Times New Roman" panose="02020603050405020304" pitchFamily="18" charset="0"/>
              </a:rPr>
              <a:t>overfitting</a:t>
            </a:r>
            <a:r>
              <a:rPr lang="en-US" sz="1600" dirty="0">
                <a:latin typeface="Times New Roman" panose="02020603050405020304" pitchFamily="18" charset="0"/>
                <a:cs typeface="Times New Roman" panose="02020603050405020304" pitchFamily="18" charset="0"/>
              </a:rPr>
              <a:t>, use strategies like batch normalization and dropout.</a:t>
            </a:r>
          </a:p>
          <a:p>
            <a:pPr marL="285750" indent="-285750" algn="l">
              <a:buFont typeface="Arial" pitchFamily="34" charset="0"/>
              <a:buChar char="•"/>
            </a:pPr>
            <a:r>
              <a:rPr lang="en-US" sz="1600" b="1" dirty="0">
                <a:latin typeface="Times New Roman" panose="02020603050405020304" pitchFamily="18" charset="0"/>
                <a:cs typeface="Times New Roman" panose="02020603050405020304" pitchFamily="18" charset="0"/>
              </a:rPr>
              <a:t>Training &amp; Optimization: </a:t>
            </a:r>
            <a:r>
              <a:rPr lang="en-US" sz="1600" dirty="0">
                <a:latin typeface="Times New Roman" panose="02020603050405020304" pitchFamily="18" charset="0"/>
                <a:cs typeface="Times New Roman" panose="02020603050405020304" pitchFamily="18" charset="0"/>
              </a:rPr>
              <a:t>Use the preprocessed dataset to train the model. To increase accuracy, apply strategies like </a:t>
            </a:r>
            <a:r>
              <a:rPr lang="en-US" sz="1600" dirty="0" err="1">
                <a:latin typeface="Times New Roman" panose="02020603050405020304" pitchFamily="18" charset="0"/>
                <a:cs typeface="Times New Roman" panose="02020603050405020304" pitchFamily="18" charset="0"/>
              </a:rPr>
              <a:t>hyperparameter</a:t>
            </a:r>
            <a:r>
              <a:rPr lang="en-US" sz="1600" dirty="0">
                <a:latin typeface="Times New Roman" panose="02020603050405020304" pitchFamily="18" charset="0"/>
                <a:cs typeface="Times New Roman" panose="02020603050405020304" pitchFamily="18" charset="0"/>
              </a:rPr>
              <a:t> tuning and data augmentation.</a:t>
            </a:r>
          </a:p>
          <a:p>
            <a:pPr marL="285750" indent="-285750" algn="l">
              <a:buFont typeface="Arial" pitchFamily="34" charset="0"/>
              <a:buChar char="•"/>
            </a:pPr>
            <a:r>
              <a:rPr lang="en-US" sz="1600" b="1" dirty="0">
                <a:latin typeface="Times New Roman" panose="02020603050405020304" pitchFamily="18" charset="0"/>
                <a:cs typeface="Times New Roman" panose="02020603050405020304" pitchFamily="18" charset="0"/>
              </a:rPr>
              <a:t>Evaluation &amp; Testing: </a:t>
            </a:r>
            <a:r>
              <a:rPr lang="en-US" sz="1600" dirty="0">
                <a:latin typeface="Times New Roman" panose="02020603050405020304" pitchFamily="18" charset="0"/>
                <a:cs typeface="Times New Roman" panose="02020603050405020304" pitchFamily="18" charset="0"/>
              </a:rPr>
              <a:t>To gauge performance, test the model on a different validation set. Improve the model's robustness and real-time detection under varied circumstances.</a:t>
            </a:r>
          </a:p>
          <a:p>
            <a:pPr marL="285750" indent="-285750" algn="l">
              <a:buFont typeface="Arial" pitchFamily="34" charset="0"/>
              <a:buChar char="•"/>
            </a:pPr>
            <a:r>
              <a:rPr lang="en-US" sz="1600" b="1" dirty="0">
                <a:latin typeface="Times New Roman" panose="02020603050405020304" pitchFamily="18" charset="0"/>
                <a:cs typeface="Times New Roman" panose="02020603050405020304" pitchFamily="18" charset="0"/>
              </a:rPr>
              <a:t>Deployment: </a:t>
            </a:r>
            <a:r>
              <a:rPr lang="en-US" sz="1600" dirty="0">
                <a:latin typeface="Times New Roman" panose="02020603050405020304" pitchFamily="18" charset="0"/>
                <a:cs typeface="Times New Roman" panose="02020603050405020304" pitchFamily="18" charset="0"/>
              </a:rPr>
              <a:t>Create an intuitive user interface that is simple to integrate on embedded, mobile, and web platforms.  Assure compatibility and scalability for a range of applications.</a:t>
            </a:r>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spTree>
    <p:extLst>
      <p:ext uri="{BB962C8B-B14F-4D97-AF65-F5344CB8AC3E}">
        <p14:creationId xmlns:p14="http://schemas.microsoft.com/office/powerpoint/2010/main" val="265536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54" y="544791"/>
            <a:ext cx="8405446" cy="641839"/>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Existing PLAN </a:t>
            </a:r>
            <a:r>
              <a:rPr lang="en-IN" sz="3600" b="1" dirty="0" err="1">
                <a:latin typeface="Times New Roman" panose="02020603050405020304" pitchFamily="18" charset="0"/>
                <a:cs typeface="Times New Roman" panose="02020603050405020304" pitchFamily="18" charset="0"/>
              </a:rPr>
              <a:t>vs</a:t>
            </a:r>
            <a:r>
              <a:rPr lang="en-IN" sz="3600" b="1" dirty="0">
                <a:latin typeface="Times New Roman" panose="02020603050405020304" pitchFamily="18" charset="0"/>
                <a:cs typeface="Times New Roman" panose="02020603050405020304" pitchFamily="18" charset="0"/>
              </a:rPr>
              <a:t> Proposed plan</a:t>
            </a:r>
          </a:p>
        </p:txBody>
      </p:sp>
      <p:sp>
        <p:nvSpPr>
          <p:cNvPr id="3" name="Text Placeholder 2"/>
          <p:cNvSpPr>
            <a:spLocks noGrp="1"/>
          </p:cNvSpPr>
          <p:nvPr>
            <p:ph type="body" idx="1"/>
          </p:nvPr>
        </p:nvSpPr>
        <p:spPr>
          <a:xfrm>
            <a:off x="703386" y="1441938"/>
            <a:ext cx="9328638" cy="2549769"/>
          </a:xfrm>
        </p:spPr>
        <p:txBody>
          <a:bodyPr>
            <a:noAutofit/>
          </a:bodyPr>
          <a:lstStyle/>
          <a:p>
            <a:pPr algn="l"/>
            <a:r>
              <a:rPr lang="en-US" sz="1600" b="1" dirty="0">
                <a:latin typeface="Times New Roman" panose="02020603050405020304" pitchFamily="18" charset="0"/>
                <a:cs typeface="Times New Roman" panose="02020603050405020304" pitchFamily="18" charset="0"/>
              </a:rPr>
              <a:t>Existing </a:t>
            </a:r>
            <a:r>
              <a:rPr lang="en-US" sz="1600" b="1" dirty="0" err="1">
                <a:latin typeface="Times New Roman" panose="02020603050405020304" pitchFamily="18" charset="0"/>
                <a:cs typeface="Times New Roman" panose="02020603050405020304" pitchFamily="18" charset="0"/>
              </a:rPr>
              <a:t>method:</a:t>
            </a:r>
            <a:r>
              <a:rPr lang="en-US" sz="1600" dirty="0" err="1">
                <a:latin typeface="Times New Roman" panose="02020603050405020304" pitchFamily="18" charset="0"/>
                <a:cs typeface="Times New Roman" panose="02020603050405020304" pitchFamily="18" charset="0"/>
              </a:rPr>
              <a:t>Frequently</a:t>
            </a:r>
            <a:r>
              <a:rPr lang="en-US" sz="1600" dirty="0">
                <a:latin typeface="Times New Roman" panose="02020603050405020304" pitchFamily="18" charset="0"/>
                <a:cs typeface="Times New Roman" panose="02020603050405020304" pitchFamily="18" charset="0"/>
              </a:rPr>
              <a:t> depend on crude machine learning models or conventional image </a:t>
            </a:r>
            <a:r>
              <a:rPr lang="en-US" sz="1600" dirty="0" err="1">
                <a:latin typeface="Times New Roman" panose="02020603050405020304" pitchFamily="18" charset="0"/>
                <a:cs typeface="Times New Roman" panose="02020603050405020304" pitchFamily="18" charset="0"/>
              </a:rPr>
              <a:t>processing.Sensitivity</a:t>
            </a:r>
            <a:r>
              <a:rPr lang="en-US" sz="1600" dirty="0">
                <a:latin typeface="Times New Roman" panose="02020603050405020304" pitchFamily="18" charset="0"/>
                <a:cs typeface="Times New Roman" panose="02020603050405020304" pitchFamily="18" charset="0"/>
              </a:rPr>
              <a:t> to changes in lighting, angles, and face features limits </a:t>
            </a:r>
            <a:r>
              <a:rPr lang="en-US" sz="1600" dirty="0" err="1">
                <a:latin typeface="Times New Roman" panose="02020603050405020304" pitchFamily="18" charset="0"/>
                <a:cs typeface="Times New Roman" panose="02020603050405020304" pitchFamily="18" charset="0"/>
              </a:rPr>
              <a:t>accuracy.Real</a:t>
            </a:r>
            <a:r>
              <a:rPr lang="en-US" sz="1600" dirty="0">
                <a:latin typeface="Times New Roman" panose="02020603050405020304" pitchFamily="18" charset="0"/>
                <a:cs typeface="Times New Roman" panose="02020603050405020304" pitchFamily="18" charset="0"/>
              </a:rPr>
              <a:t>-time performance issues make them less appropriate for dynamic </a:t>
            </a:r>
            <a:r>
              <a:rPr lang="en-US" sz="1600" dirty="0" err="1">
                <a:latin typeface="Times New Roman" panose="02020603050405020304" pitchFamily="18" charset="0"/>
                <a:cs typeface="Times New Roman" panose="02020603050405020304" pitchFamily="18" charset="0"/>
              </a:rPr>
              <a:t>applications.Require</a:t>
            </a:r>
            <a:r>
              <a:rPr lang="en-US" sz="1600" dirty="0">
                <a:latin typeface="Times New Roman" panose="02020603050405020304" pitchFamily="18" charset="0"/>
                <a:cs typeface="Times New Roman" panose="02020603050405020304" pitchFamily="18" charset="0"/>
              </a:rPr>
              <a:t> a lot of feature engineering, which might be less scalable and time-consuming.</a:t>
            </a:r>
          </a:p>
          <a:p>
            <a:pPr algn="just"/>
            <a:r>
              <a:rPr lang="en-US" sz="1600" b="1" dirty="0">
                <a:latin typeface="Times New Roman" panose="02020603050405020304" pitchFamily="18" charset="0"/>
                <a:cs typeface="Times New Roman" panose="02020603050405020304" pitchFamily="18" charset="0"/>
              </a:rPr>
              <a:t>Proposed method: </a:t>
            </a:r>
            <a:r>
              <a:rPr lang="en-US" sz="1600" dirty="0">
                <a:latin typeface="Times New Roman" panose="02020603050405020304" pitchFamily="18" charset="0"/>
                <a:cs typeface="Times New Roman" panose="02020603050405020304" pitchFamily="18" charset="0"/>
              </a:rPr>
              <a:t>The suggested approach automatically extracts features from unprocessed photos by using a deep CNN model for end-to-end </a:t>
            </a:r>
            <a:r>
              <a:rPr lang="en-US" sz="1600" dirty="0" err="1">
                <a:latin typeface="Times New Roman" panose="02020603050405020304" pitchFamily="18" charset="0"/>
                <a:cs typeface="Times New Roman" panose="02020603050405020304" pitchFamily="18" charset="0"/>
              </a:rPr>
              <a:t>learning.By</a:t>
            </a:r>
            <a:r>
              <a:rPr lang="en-US" sz="1600" dirty="0">
                <a:latin typeface="Times New Roman" panose="02020603050405020304" pitchFamily="18" charset="0"/>
                <a:cs typeface="Times New Roman" panose="02020603050405020304" pitchFamily="18" charset="0"/>
              </a:rPr>
              <a:t> identifying strong patterns in a variety of datasets, it improves generalization and attains greater </a:t>
            </a:r>
            <a:r>
              <a:rPr lang="en-US" sz="1600" dirty="0" err="1">
                <a:latin typeface="Times New Roman" panose="02020603050405020304" pitchFamily="18" charset="0"/>
                <a:cs typeface="Times New Roman" panose="02020603050405020304" pitchFamily="18" charset="0"/>
              </a:rPr>
              <a:t>accuracy.Real</a:t>
            </a:r>
            <a:r>
              <a:rPr lang="en-US" sz="1600" dirty="0">
                <a:latin typeface="Times New Roman" panose="02020603050405020304" pitchFamily="18" charset="0"/>
                <a:cs typeface="Times New Roman" panose="02020603050405020304" pitchFamily="18" charset="0"/>
              </a:rPr>
              <a:t>-time detection optimization, quick processing, and suitability for dynamic </a:t>
            </a:r>
            <a:r>
              <a:rPr lang="en-US" sz="1600" dirty="0" err="1">
                <a:latin typeface="Times New Roman" panose="02020603050405020304" pitchFamily="18" charset="0"/>
                <a:cs typeface="Times New Roman" panose="02020603050405020304" pitchFamily="18" charset="0"/>
              </a:rPr>
              <a:t>settings.Scalable</a:t>
            </a:r>
            <a:r>
              <a:rPr lang="en-US" sz="1600" dirty="0">
                <a:latin typeface="Times New Roman" panose="02020603050405020304" pitchFamily="18" charset="0"/>
                <a:cs typeface="Times New Roman" panose="02020603050405020304" pitchFamily="18" charset="0"/>
              </a:rPr>
              <a:t> and simple to incorporate into various platforms, with little need for human intervention.</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spTree>
    <p:extLst>
      <p:ext uri="{BB962C8B-B14F-4D97-AF65-F5344CB8AC3E}">
        <p14:creationId xmlns:p14="http://schemas.microsoft.com/office/powerpoint/2010/main" val="265536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931" y="641838"/>
            <a:ext cx="6145824" cy="545123"/>
          </a:xfrm>
        </p:spPr>
        <p:txBody>
          <a:bodyPr>
            <a:noAutofit/>
          </a:bodyPr>
          <a:lstStyle/>
          <a:p>
            <a:r>
              <a:rPr lang="en-IN" sz="3200" dirty="0">
                <a:latin typeface="Times New Roman" panose="02020603050405020304" pitchFamily="18" charset="0"/>
                <a:cs typeface="Times New Roman" panose="02020603050405020304" pitchFamily="18" charset="0"/>
              </a:rPr>
              <a:t>     ARCHITECTURE</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91919" y="1318848"/>
            <a:ext cx="8937605" cy="4743496"/>
          </a:xfrm>
        </p:spPr>
        <p:txBody>
          <a:bodyPr>
            <a:normAutofit/>
          </a:bodyPr>
          <a:lstStyle/>
          <a:p>
            <a:pPr algn="l"/>
            <a:endParaRPr lang="en-IN" sz="1600" cap="none"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954" y="183955"/>
            <a:ext cx="1105094" cy="1105094"/>
          </a:xfrm>
          <a:prstGeom prst="rect">
            <a:avLst/>
          </a:prstGeom>
        </p:spPr>
      </p:pic>
      <p:pic>
        <p:nvPicPr>
          <p:cNvPr id="6" name="Picture 5">
            <a:extLst>
              <a:ext uri="{FF2B5EF4-FFF2-40B4-BE49-F238E27FC236}">
                <a16:creationId xmlns:a16="http://schemas.microsoft.com/office/drawing/2014/main" id="{624D3004-E98F-B411-146D-7212A7F443A9}"/>
              </a:ext>
            </a:extLst>
          </p:cNvPr>
          <p:cNvPicPr>
            <a:picLocks noChangeAspect="1"/>
          </p:cNvPicPr>
          <p:nvPr/>
        </p:nvPicPr>
        <p:blipFill>
          <a:blip r:embed="rId3"/>
          <a:stretch>
            <a:fillRect/>
          </a:stretch>
        </p:blipFill>
        <p:spPr>
          <a:xfrm>
            <a:off x="858654" y="1289049"/>
            <a:ext cx="9298300" cy="4934930"/>
          </a:xfrm>
          <a:prstGeom prst="rect">
            <a:avLst/>
          </a:prstGeom>
        </p:spPr>
      </p:pic>
    </p:spTree>
    <p:extLst>
      <p:ext uri="{BB962C8B-B14F-4D97-AF65-F5344CB8AC3E}">
        <p14:creationId xmlns:p14="http://schemas.microsoft.com/office/powerpoint/2010/main" val="2655366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1067</TotalTime>
  <Words>1635</Words>
  <Application>Microsoft Office PowerPoint</Application>
  <PresentationFormat>Widescreen</PresentationFormat>
  <Paragraphs>195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2</vt:lpstr>
      <vt:lpstr>Opulent</vt:lpstr>
      <vt:lpstr>Facial image analysis for glasses detection</vt:lpstr>
      <vt:lpstr>Introduction</vt:lpstr>
      <vt:lpstr>        Problem Identification</vt:lpstr>
      <vt:lpstr>LITERATURE REVIEW </vt:lpstr>
      <vt:lpstr>.</vt:lpstr>
      <vt:lpstr>                       objective </vt:lpstr>
      <vt:lpstr> Proposed plan</vt:lpstr>
      <vt:lpstr> Existing PLAN vs Proposed plan</vt:lpstr>
      <vt:lpstr>     ARCHITECTURE</vt:lpstr>
      <vt:lpstr>RESULTS</vt:lpstr>
      <vt:lpstr>.</vt:lpstr>
      <vt:lpstr>.</vt:lpstr>
      <vt:lpstr>Future SCOPE</vt:lpstr>
      <vt:lpstr>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osteoporosis bone disease using advanced deep learning</dc:title>
  <dc:creator>Nadipally Anuhya</dc:creator>
  <cp:lastModifiedBy>Bala Varshitha Duggempudi</cp:lastModifiedBy>
  <cp:revision>68</cp:revision>
  <dcterms:created xsi:type="dcterms:W3CDTF">2024-10-17T14:19:13Z</dcterms:created>
  <dcterms:modified xsi:type="dcterms:W3CDTF">2024-11-17T16:24:54Z</dcterms:modified>
</cp:coreProperties>
</file>