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16"/>
  </p:notesMasterIdLst>
  <p:handoutMasterIdLst>
    <p:handoutMasterId r:id="rId17"/>
  </p:handoutMasterIdLst>
  <p:sldIdLst>
    <p:sldId id="256" r:id="rId5"/>
    <p:sldId id="292" r:id="rId6"/>
    <p:sldId id="266" r:id="rId7"/>
    <p:sldId id="295" r:id="rId8"/>
    <p:sldId id="293" r:id="rId9"/>
    <p:sldId id="283" r:id="rId10"/>
    <p:sldId id="264" r:id="rId11"/>
    <p:sldId id="296" r:id="rId12"/>
    <p:sldId id="289" r:id="rId13"/>
    <p:sldId id="297" r:id="rId14"/>
    <p:sldId id="28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88" autoAdjust="0"/>
  </p:normalViewPr>
  <p:slideViewPr>
    <p:cSldViewPr snapToGrid="0" showGuides="1">
      <p:cViewPr varScale="1">
        <p:scale>
          <a:sx n="66" d="100"/>
          <a:sy n="66" d="100"/>
        </p:scale>
        <p:origin x="668" y="32"/>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10/13/2024</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10/13/2024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10</a:t>
            </a:fld>
            <a:endParaRPr lang="en-US" dirty="0"/>
          </a:p>
        </p:txBody>
      </p:sp>
    </p:spTree>
    <p:extLst>
      <p:ext uri="{BB962C8B-B14F-4D97-AF65-F5344CB8AC3E}">
        <p14:creationId xmlns:p14="http://schemas.microsoft.com/office/powerpoint/2010/main" val="1698173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11</a:t>
            </a:fld>
            <a:endParaRPr lang="en-US" dirty="0"/>
          </a:p>
        </p:txBody>
      </p:sp>
    </p:spTree>
    <p:extLst>
      <p:ext uri="{BB962C8B-B14F-4D97-AF65-F5344CB8AC3E}">
        <p14:creationId xmlns:p14="http://schemas.microsoft.com/office/powerpoint/2010/main" val="1174803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97285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3</a:t>
            </a:fld>
            <a:endParaRPr lang="en-US" dirty="0"/>
          </a:p>
        </p:txBody>
      </p:sp>
    </p:spTree>
    <p:extLst>
      <p:ext uri="{BB962C8B-B14F-4D97-AF65-F5344CB8AC3E}">
        <p14:creationId xmlns:p14="http://schemas.microsoft.com/office/powerpoint/2010/main" val="394657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1039793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5</a:t>
            </a:fld>
            <a:endParaRPr lang="en-US" dirty="0"/>
          </a:p>
        </p:txBody>
      </p:sp>
    </p:spTree>
    <p:extLst>
      <p:ext uri="{BB962C8B-B14F-4D97-AF65-F5344CB8AC3E}">
        <p14:creationId xmlns:p14="http://schemas.microsoft.com/office/powerpoint/2010/main" val="99070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6</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7</a:t>
            </a:fld>
            <a:endParaRPr lang="en-US" dirty="0"/>
          </a:p>
        </p:txBody>
      </p:sp>
    </p:spTree>
    <p:extLst>
      <p:ext uri="{BB962C8B-B14F-4D97-AF65-F5344CB8AC3E}">
        <p14:creationId xmlns:p14="http://schemas.microsoft.com/office/powerpoint/2010/main" val="3690289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8</a:t>
            </a:fld>
            <a:endParaRPr lang="en-US" dirty="0"/>
          </a:p>
        </p:txBody>
      </p:sp>
    </p:spTree>
    <p:extLst>
      <p:ext uri="{BB962C8B-B14F-4D97-AF65-F5344CB8AC3E}">
        <p14:creationId xmlns:p14="http://schemas.microsoft.com/office/powerpoint/2010/main" val="809608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9</a:t>
            </a:fld>
            <a:endParaRPr lang="en-US" dirty="0"/>
          </a:p>
        </p:txBody>
      </p:sp>
    </p:spTree>
    <p:extLst>
      <p:ext uri="{BB962C8B-B14F-4D97-AF65-F5344CB8AC3E}">
        <p14:creationId xmlns:p14="http://schemas.microsoft.com/office/powerpoint/2010/main" val="2047023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615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7330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398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22819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r>
              <a:rPr lang="en-US"/>
              <a:t>Click to edit Master title style</a:t>
            </a:r>
            <a:endParaRPr lang="en-US" dirty="0"/>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dirty="0"/>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341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hasCustomPrompt="1"/>
          </p:nvPr>
        </p:nvSpPr>
        <p:spPr>
          <a:xfrm>
            <a:off x="449580" y="4423702"/>
            <a:ext cx="11292839" cy="1550378"/>
          </a:xfrm>
        </p:spPr>
        <p:txBody>
          <a:bodyPr>
            <a:noAutofit/>
          </a:bodyPr>
          <a:lstStyle>
            <a:lvl1pPr algn="ctr">
              <a:defRPr/>
            </a:lvl1pPr>
          </a:lstStyle>
          <a:p>
            <a:r>
              <a:rPr lang="en-US" dirty="0"/>
              <a:t>Click to add title</a:t>
            </a:r>
          </a:p>
        </p:txBody>
      </p:sp>
      <p:sp>
        <p:nvSpPr>
          <p:cNvPr id="3" name="Picture Placeholder 2">
            <a:extLst>
              <a:ext uri="{FF2B5EF4-FFF2-40B4-BE49-F238E27FC236}">
                <a16:creationId xmlns:a16="http://schemas.microsoft.com/office/drawing/2014/main" id="{D528BC27-38F1-47F3-EC35-7DD8B88A7533}"/>
              </a:ext>
            </a:extLst>
          </p:cNvPr>
          <p:cNvSpPr>
            <a:spLocks noGrp="1"/>
          </p:cNvSpPr>
          <p:nvPr>
            <p:ph type="pic" sz="quarter" idx="13" hasCustomPrompt="1"/>
          </p:nvPr>
        </p:nvSpPr>
        <p:spPr>
          <a:xfrm>
            <a:off x="449580" y="705104"/>
            <a:ext cx="11292840" cy="3643376"/>
          </a:xfrm>
          <a:custGeom>
            <a:avLst/>
            <a:gdLst>
              <a:gd name="connsiteX0" fmla="*/ 7593576 w 11292840"/>
              <a:gd name="connsiteY0" fmla="*/ 0 h 3643376"/>
              <a:gd name="connsiteX1" fmla="*/ 11292840 w 11292840"/>
              <a:gd name="connsiteY1" fmla="*/ 0 h 3643376"/>
              <a:gd name="connsiteX2" fmla="*/ 11292840 w 11292840"/>
              <a:gd name="connsiteY2" fmla="*/ 3643376 h 3643376"/>
              <a:gd name="connsiteX3" fmla="*/ 7593576 w 11292840"/>
              <a:gd name="connsiteY3" fmla="*/ 3643376 h 3643376"/>
              <a:gd name="connsiteX4" fmla="*/ 0 w 11292840"/>
              <a:gd name="connsiteY4" fmla="*/ 0 h 3643376"/>
              <a:gd name="connsiteX5" fmla="*/ 7489667 w 11292840"/>
              <a:gd name="connsiteY5" fmla="*/ 0 h 3643376"/>
              <a:gd name="connsiteX6" fmla="*/ 7489667 w 11292840"/>
              <a:gd name="connsiteY6" fmla="*/ 3643376 h 3643376"/>
              <a:gd name="connsiteX7" fmla="*/ 0 w 11292840"/>
              <a:gd name="connsiteY7" fmla="*/ 3643376 h 36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2840" h="3643376">
                <a:moveTo>
                  <a:pt x="7593576" y="0"/>
                </a:moveTo>
                <a:lnTo>
                  <a:pt x="11292840" y="0"/>
                </a:lnTo>
                <a:lnTo>
                  <a:pt x="11292840" y="3643376"/>
                </a:lnTo>
                <a:lnTo>
                  <a:pt x="7593576" y="3643376"/>
                </a:lnTo>
                <a:close/>
                <a:moveTo>
                  <a:pt x="0" y="0"/>
                </a:moveTo>
                <a:lnTo>
                  <a:pt x="7489667" y="0"/>
                </a:lnTo>
                <a:lnTo>
                  <a:pt x="7489667" y="3643376"/>
                </a:lnTo>
                <a:lnTo>
                  <a:pt x="0" y="3643376"/>
                </a:lnTo>
                <a:close/>
              </a:path>
            </a:pathLst>
          </a:custGeom>
          <a:solidFill>
            <a:schemeClr val="accent2"/>
          </a:solidFill>
        </p:spPr>
        <p:txBody>
          <a:bodyPr wrap="square" anchor="t">
            <a:noAutofit/>
          </a:bodyPr>
          <a:lstStyle>
            <a:lvl1pPr marL="0" indent="0" algn="ctr">
              <a:buNone/>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dirty="0"/>
              <a:t>Click to add picture</a:t>
            </a:r>
          </a:p>
          <a:p>
            <a:endParaRPr lang="en-US" dirty="0"/>
          </a:p>
        </p:txBody>
      </p:sp>
    </p:spTree>
    <p:extLst>
      <p:ext uri="{BB962C8B-B14F-4D97-AF65-F5344CB8AC3E}">
        <p14:creationId xmlns:p14="http://schemas.microsoft.com/office/powerpoint/2010/main" val="625334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436882" y="629920"/>
            <a:ext cx="3606800" cy="2809240"/>
          </a:xfrm>
        </p:spPr>
        <p:txBody>
          <a:bodyPr anchor="b">
            <a:noAutofit/>
          </a:bodyPr>
          <a:lstStyle>
            <a:lvl1pPr algn="l">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436881" y="3698240"/>
            <a:ext cx="3606800" cy="2271076"/>
          </a:xfrm>
        </p:spPr>
        <p:txBody>
          <a:bodyPr anchor="t">
            <a:no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702608" y="6423914"/>
            <a:ext cx="1052510" cy="365125"/>
          </a:xfrm>
        </p:spPr>
        <p:txBody>
          <a:bodyPr/>
          <a:lstStyle/>
          <a:p>
            <a:fld id="{CBD12358-51D2-46B3-9BDE-DF29528B9454}" type="slidenum">
              <a:rPr lang="en-US" smtClean="0"/>
              <a:t>‹#›</a:t>
            </a:fld>
            <a:endParaRPr lang="en-US" dirty="0"/>
          </a:p>
        </p:txBody>
      </p:sp>
      <p:sp>
        <p:nvSpPr>
          <p:cNvPr id="9" name="Picture Placeholder 8">
            <a:extLst>
              <a:ext uri="{FF2B5EF4-FFF2-40B4-BE49-F238E27FC236}">
                <a16:creationId xmlns:a16="http://schemas.microsoft.com/office/drawing/2014/main" id="{454FD2A1-D363-7C44-2A72-54E8B397D31A}"/>
              </a:ext>
            </a:extLst>
          </p:cNvPr>
          <p:cNvSpPr>
            <a:spLocks noGrp="1"/>
          </p:cNvSpPr>
          <p:nvPr>
            <p:ph type="pic" sz="quarter" idx="13"/>
          </p:nvPr>
        </p:nvSpPr>
        <p:spPr>
          <a:xfrm>
            <a:off x="4236720" y="650240"/>
            <a:ext cx="7518398" cy="5713918"/>
          </a:xfrm>
          <a:custGeom>
            <a:avLst/>
            <a:gdLst>
              <a:gd name="connsiteX0" fmla="*/ 3806436 w 7518398"/>
              <a:gd name="connsiteY0" fmla="*/ 4479475 h 5713918"/>
              <a:gd name="connsiteX1" fmla="*/ 7518398 w 7518398"/>
              <a:gd name="connsiteY1" fmla="*/ 4479475 h 5713918"/>
              <a:gd name="connsiteX2" fmla="*/ 7518398 w 7518398"/>
              <a:gd name="connsiteY2" fmla="*/ 5713918 h 5713918"/>
              <a:gd name="connsiteX3" fmla="*/ 3806436 w 7518398"/>
              <a:gd name="connsiteY3" fmla="*/ 5713918 h 5713918"/>
              <a:gd name="connsiteX4" fmla="*/ 0 w 7518398"/>
              <a:gd name="connsiteY4" fmla="*/ 4479475 h 5713918"/>
              <a:gd name="connsiteX5" fmla="*/ 3702527 w 7518398"/>
              <a:gd name="connsiteY5" fmla="*/ 4479475 h 5713918"/>
              <a:gd name="connsiteX6" fmla="*/ 3702527 w 7518398"/>
              <a:gd name="connsiteY6" fmla="*/ 5713918 h 5713918"/>
              <a:gd name="connsiteX7" fmla="*/ 0 w 7518398"/>
              <a:gd name="connsiteY7" fmla="*/ 5713918 h 5713918"/>
              <a:gd name="connsiteX8" fmla="*/ 3806436 w 7518398"/>
              <a:gd name="connsiteY8" fmla="*/ 0 h 5713918"/>
              <a:gd name="connsiteX9" fmla="*/ 7518398 w 7518398"/>
              <a:gd name="connsiteY9" fmla="*/ 0 h 5713918"/>
              <a:gd name="connsiteX10" fmla="*/ 7518398 w 7518398"/>
              <a:gd name="connsiteY10" fmla="*/ 4379183 h 5713918"/>
              <a:gd name="connsiteX11" fmla="*/ 3806436 w 7518398"/>
              <a:gd name="connsiteY11" fmla="*/ 4379183 h 5713918"/>
              <a:gd name="connsiteX12" fmla="*/ 0 w 7518398"/>
              <a:gd name="connsiteY12" fmla="*/ 0 h 5713918"/>
              <a:gd name="connsiteX13" fmla="*/ 3702527 w 7518398"/>
              <a:gd name="connsiteY13" fmla="*/ 0 h 5713918"/>
              <a:gd name="connsiteX14" fmla="*/ 3702527 w 7518398"/>
              <a:gd name="connsiteY14" fmla="*/ 4379183 h 5713918"/>
              <a:gd name="connsiteX15" fmla="*/ 0 w 7518398"/>
              <a:gd name="connsiteY15" fmla="*/ 4379183 h 571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18398" h="5713918">
                <a:moveTo>
                  <a:pt x="3806436" y="4479475"/>
                </a:moveTo>
                <a:lnTo>
                  <a:pt x="7518398" y="4479475"/>
                </a:lnTo>
                <a:lnTo>
                  <a:pt x="7518398" y="5713918"/>
                </a:lnTo>
                <a:lnTo>
                  <a:pt x="3806436" y="5713918"/>
                </a:lnTo>
                <a:close/>
                <a:moveTo>
                  <a:pt x="0" y="4479475"/>
                </a:moveTo>
                <a:lnTo>
                  <a:pt x="3702527" y="4479475"/>
                </a:lnTo>
                <a:lnTo>
                  <a:pt x="3702527" y="5713918"/>
                </a:lnTo>
                <a:lnTo>
                  <a:pt x="0" y="5713918"/>
                </a:lnTo>
                <a:close/>
                <a:moveTo>
                  <a:pt x="3806436" y="0"/>
                </a:moveTo>
                <a:lnTo>
                  <a:pt x="7518398" y="0"/>
                </a:lnTo>
                <a:lnTo>
                  <a:pt x="7518398" y="4379183"/>
                </a:lnTo>
                <a:lnTo>
                  <a:pt x="3806436" y="4379183"/>
                </a:lnTo>
                <a:close/>
                <a:moveTo>
                  <a:pt x="0" y="0"/>
                </a:moveTo>
                <a:lnTo>
                  <a:pt x="3702527" y="0"/>
                </a:lnTo>
                <a:lnTo>
                  <a:pt x="3702527" y="4379183"/>
                </a:lnTo>
                <a:lnTo>
                  <a:pt x="0" y="4379183"/>
                </a:lnTo>
                <a:close/>
              </a:path>
            </a:pathLst>
          </a:custGeom>
          <a:solidFill>
            <a:schemeClr val="accent2"/>
          </a:solidFill>
        </p:spPr>
        <p:txBody>
          <a:bodyPr wrap="square" anchor="t">
            <a:noAutofit/>
          </a:bodyPr>
          <a:lstStyle/>
          <a:p>
            <a:r>
              <a:rPr lang="en-US"/>
              <a:t>Click icon to add picture</a:t>
            </a:r>
            <a:endParaRPr lang="en-US" dirty="0"/>
          </a:p>
        </p:txBody>
      </p:sp>
    </p:spTree>
    <p:extLst>
      <p:ext uri="{BB962C8B-B14F-4D97-AF65-F5344CB8AC3E}">
        <p14:creationId xmlns:p14="http://schemas.microsoft.com/office/powerpoint/2010/main" val="3735779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bottom">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hasCustomPrompt="1"/>
          </p:nvPr>
        </p:nvSpPr>
        <p:spPr>
          <a:xfrm>
            <a:off x="457200" y="2878091"/>
            <a:ext cx="3729789" cy="3440485"/>
          </a:xfrm>
        </p:spPr>
        <p:txBody>
          <a:bodyPr tIns="182880" bIns="182880" anchor="ctr" anchorCtr="0">
            <a:noAutofit/>
          </a:bodyPr>
          <a:lstStyle/>
          <a:p>
            <a:r>
              <a:rPr lang="en-US" dirty="0"/>
              <a:t>Click to add title</a:t>
            </a:r>
            <a:endParaRPr lang="en-US" dirty="0">
              <a:solidFill>
                <a:schemeClr val="tx2"/>
              </a:solidFill>
            </a:endParaRPr>
          </a:p>
        </p:txBody>
      </p:sp>
      <p:sp>
        <p:nvSpPr>
          <p:cNvPr id="3" name="Picture Placeholder 2">
            <a:extLst>
              <a:ext uri="{FF2B5EF4-FFF2-40B4-BE49-F238E27FC236}">
                <a16:creationId xmlns:a16="http://schemas.microsoft.com/office/drawing/2014/main" id="{130F1D2B-CBE7-6279-2158-7A9F3B5D5C61}"/>
              </a:ext>
            </a:extLst>
          </p:cNvPr>
          <p:cNvSpPr>
            <a:spLocks noGrp="1"/>
          </p:cNvSpPr>
          <p:nvPr>
            <p:ph type="pic" sz="quarter" idx="19" hasCustomPrompt="1"/>
          </p:nvPr>
        </p:nvSpPr>
        <p:spPr>
          <a:xfrm>
            <a:off x="457200" y="670560"/>
            <a:ext cx="11267440" cy="2139696"/>
          </a:xfrm>
          <a:custGeom>
            <a:avLst/>
            <a:gdLst>
              <a:gd name="connsiteX0" fmla="*/ 3783068 w 11267440"/>
              <a:gd name="connsiteY0" fmla="*/ 0 h 2139696"/>
              <a:gd name="connsiteX1" fmla="*/ 11267440 w 11267440"/>
              <a:gd name="connsiteY1" fmla="*/ 0 h 2139696"/>
              <a:gd name="connsiteX2" fmla="*/ 11267440 w 11267440"/>
              <a:gd name="connsiteY2" fmla="*/ 2139696 h 2139696"/>
              <a:gd name="connsiteX3" fmla="*/ 3783068 w 11267440"/>
              <a:gd name="connsiteY3" fmla="*/ 2139696 h 2139696"/>
              <a:gd name="connsiteX4" fmla="*/ 0 w 11267440"/>
              <a:gd name="connsiteY4" fmla="*/ 0 h 2139696"/>
              <a:gd name="connsiteX5" fmla="*/ 3677799 w 11267440"/>
              <a:gd name="connsiteY5" fmla="*/ 0 h 2139696"/>
              <a:gd name="connsiteX6" fmla="*/ 3677799 w 11267440"/>
              <a:gd name="connsiteY6" fmla="*/ 2139696 h 2139696"/>
              <a:gd name="connsiteX7" fmla="*/ 0 w 11267440"/>
              <a:gd name="connsiteY7" fmla="*/ 2139696 h 213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40" h="2139696">
                <a:moveTo>
                  <a:pt x="3783068" y="0"/>
                </a:moveTo>
                <a:lnTo>
                  <a:pt x="11267440" y="0"/>
                </a:lnTo>
                <a:lnTo>
                  <a:pt x="11267440" y="2139696"/>
                </a:lnTo>
                <a:lnTo>
                  <a:pt x="3783068" y="2139696"/>
                </a:lnTo>
                <a:close/>
                <a:moveTo>
                  <a:pt x="0" y="0"/>
                </a:moveTo>
                <a:lnTo>
                  <a:pt x="3677799" y="0"/>
                </a:lnTo>
                <a:lnTo>
                  <a:pt x="3677799" y="2139696"/>
                </a:lnTo>
                <a:lnTo>
                  <a:pt x="0" y="213969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7" name="Content Placeholder 5">
            <a:extLst>
              <a:ext uri="{FF2B5EF4-FFF2-40B4-BE49-F238E27FC236}">
                <a16:creationId xmlns:a16="http://schemas.microsoft.com/office/drawing/2014/main" id="{135EE74D-5A60-B83C-5C2D-7B6FEA778FCB}"/>
              </a:ext>
            </a:extLst>
          </p:cNvPr>
          <p:cNvSpPr>
            <a:spLocks noGrp="1"/>
          </p:cNvSpPr>
          <p:nvPr>
            <p:ph sz="quarter" idx="4" hasCustomPrompt="1"/>
          </p:nvPr>
        </p:nvSpPr>
        <p:spPr>
          <a:xfrm>
            <a:off x="4305827" y="2878091"/>
            <a:ext cx="7418813" cy="3440485"/>
          </a:xfrm>
        </p:spPr>
        <p:txBody>
          <a:bodyPr anchor="ctr" anchorCtr="0">
            <a:normAutofit/>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a:extLst>
              <a:ext uri="{FF2B5EF4-FFF2-40B4-BE49-F238E27FC236}">
                <a16:creationId xmlns:a16="http://schemas.microsoft.com/office/drawing/2014/main" id="{2BCF1FAD-0BAD-2574-3352-B152DF76C150}"/>
              </a:ext>
            </a:extLst>
          </p:cNvPr>
          <p:cNvSpPr>
            <a:spLocks noGrp="1"/>
          </p:cNvSpPr>
          <p:nvPr>
            <p:ph type="ftr" sz="quarter" idx="17"/>
          </p:nvPr>
        </p:nvSpPr>
        <p:spPr/>
        <p:txBody>
          <a:bodyPr/>
          <a:lstStyle/>
          <a:p>
            <a:endParaRPr lang="en-US" dirty="0"/>
          </a:p>
        </p:txBody>
      </p:sp>
      <p:sp>
        <p:nvSpPr>
          <p:cNvPr id="9" name="Date Placeholder 8">
            <a:extLst>
              <a:ext uri="{FF2B5EF4-FFF2-40B4-BE49-F238E27FC236}">
                <a16:creationId xmlns:a16="http://schemas.microsoft.com/office/drawing/2014/main" id="{EC328E41-645E-D257-FFF3-93344A8E4FA5}"/>
              </a:ext>
            </a:extLst>
          </p:cNvPr>
          <p:cNvSpPr>
            <a:spLocks noGrp="1"/>
          </p:cNvSpPr>
          <p:nvPr>
            <p:ph type="dt" sz="half" idx="16"/>
          </p:nvPr>
        </p:nvSpPr>
        <p:spPr/>
        <p:txBody>
          <a:bodyPr/>
          <a:lstStyle/>
          <a:p>
            <a:r>
              <a:rPr lang="en-US"/>
              <a:t>20XX</a:t>
            </a:r>
            <a:endParaRPr lang="en-US" dirty="0"/>
          </a:p>
        </p:txBody>
      </p:sp>
      <p:sp>
        <p:nvSpPr>
          <p:cNvPr id="14" name="Slide Number Placeholder 13">
            <a:extLst>
              <a:ext uri="{FF2B5EF4-FFF2-40B4-BE49-F238E27FC236}">
                <a16:creationId xmlns:a16="http://schemas.microsoft.com/office/drawing/2014/main" id="{DEF9E45A-6561-C074-14CE-B3B63476D221}"/>
              </a:ext>
            </a:extLst>
          </p:cNvPr>
          <p:cNvSpPr>
            <a:spLocks noGrp="1"/>
          </p:cNvSpPr>
          <p:nvPr>
            <p:ph type="sldNum" sz="quarter" idx="18"/>
          </p:nvPr>
        </p:nvSpPr>
        <p:spPr>
          <a:xfrm>
            <a:off x="10672130"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8583640"/>
      </p:ext>
    </p:extLst>
  </p:cSld>
  <p:clrMapOvr>
    <a:masterClrMapping/>
  </p:clrMapOvr>
  <p:extLst>
    <p:ext uri="{DCECCB84-F9BA-43D5-87BE-67443E8EF086}">
      <p15:sldGuideLst xmlns:p15="http://schemas.microsoft.com/office/powerpoint/2012/main">
        <p15:guide id="1" orient="horz">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524000" y="1143000"/>
            <a:ext cx="9144000" cy="2585720"/>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1524000" y="3799840"/>
            <a:ext cx="9144000" cy="2052320"/>
          </a:xfrm>
        </p:spPr>
        <p:txBody>
          <a:bodyPr anchor="t">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29685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dirty="0"/>
              <a:t>Click to add title</a:t>
            </a:r>
          </a:p>
        </p:txBody>
      </p:sp>
      <p:sp>
        <p:nvSpPr>
          <p:cNvPr id="9" name="Content Placeholder 3">
            <a:extLst>
              <a:ext uri="{FF2B5EF4-FFF2-40B4-BE49-F238E27FC236}">
                <a16:creationId xmlns:a16="http://schemas.microsoft.com/office/drawing/2014/main" id="{ECA520B1-DC84-A47D-1F5E-CCD567EB2D86}"/>
              </a:ext>
            </a:extLst>
          </p:cNvPr>
          <p:cNvSpPr>
            <a:spLocks noGrp="1"/>
          </p:cNvSpPr>
          <p:nvPr>
            <p:ph sz="half" idx="13" hasCustomPrompt="1"/>
          </p:nvPr>
        </p:nvSpPr>
        <p:spPr>
          <a:xfrm>
            <a:off x="457200" y="2187362"/>
            <a:ext cx="3657600" cy="3633047"/>
          </a:xfrm>
        </p:spPr>
        <p:txBody>
          <a:bodyPr anchor="t">
            <a:normAutofit/>
          </a:bodyPr>
          <a:lstStyle>
            <a:lvl1pPr marL="34290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282437" y="2187361"/>
            <a:ext cx="744220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9833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 subtitle +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6108219" y="741363"/>
            <a:ext cx="5626579" cy="1286219"/>
          </a:xfrm>
        </p:spPr>
        <p:txBody>
          <a:bodyPr anchor="b">
            <a:noAutofit/>
          </a:bodyPr>
          <a:lstStyle>
            <a:lvl1pPr algn="l">
              <a:defRPr sz="28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FCBE840D-FAED-31D9-AF31-112670D0FA2E}"/>
              </a:ext>
            </a:extLst>
          </p:cNvPr>
          <p:cNvSpPr>
            <a:spLocks noGrp="1"/>
          </p:cNvSpPr>
          <p:nvPr>
            <p:ph type="pic" sz="quarter" idx="13"/>
          </p:nvPr>
        </p:nvSpPr>
        <p:spPr>
          <a:xfrm>
            <a:off x="457200" y="761684"/>
            <a:ext cx="5171440" cy="5662230"/>
          </a:xfrm>
          <a:custGeom>
            <a:avLst/>
            <a:gdLst>
              <a:gd name="connsiteX0" fmla="*/ 0 w 5171440"/>
              <a:gd name="connsiteY0" fmla="*/ 5056400 h 5662230"/>
              <a:gd name="connsiteX1" fmla="*/ 3685975 w 5171440"/>
              <a:gd name="connsiteY1" fmla="*/ 5056400 h 5662230"/>
              <a:gd name="connsiteX2" fmla="*/ 3685975 w 5171440"/>
              <a:gd name="connsiteY2" fmla="*/ 5662230 h 5662230"/>
              <a:gd name="connsiteX3" fmla="*/ 0 w 5171440"/>
              <a:gd name="connsiteY3" fmla="*/ 5662230 h 5662230"/>
              <a:gd name="connsiteX4" fmla="*/ 3789884 w 5171440"/>
              <a:gd name="connsiteY4" fmla="*/ 0 h 5662230"/>
              <a:gd name="connsiteX5" fmla="*/ 5171440 w 5171440"/>
              <a:gd name="connsiteY5" fmla="*/ 0 h 5662230"/>
              <a:gd name="connsiteX6" fmla="*/ 5171440 w 5171440"/>
              <a:gd name="connsiteY6" fmla="*/ 5662230 h 5662230"/>
              <a:gd name="connsiteX7" fmla="*/ 3789884 w 5171440"/>
              <a:gd name="connsiteY7" fmla="*/ 5662230 h 5662230"/>
              <a:gd name="connsiteX8" fmla="*/ 3789884 w 5171440"/>
              <a:gd name="connsiteY8" fmla="*/ 5056400 h 5662230"/>
              <a:gd name="connsiteX9" fmla="*/ 5168980 w 5171440"/>
              <a:gd name="connsiteY9" fmla="*/ 5056400 h 5662230"/>
              <a:gd name="connsiteX10" fmla="*/ 5168980 w 5171440"/>
              <a:gd name="connsiteY10" fmla="*/ 4956108 h 5662230"/>
              <a:gd name="connsiteX11" fmla="*/ 3789884 w 5171440"/>
              <a:gd name="connsiteY11" fmla="*/ 4956108 h 5662230"/>
              <a:gd name="connsiteX12" fmla="*/ 0 w 5171440"/>
              <a:gd name="connsiteY12" fmla="*/ 0 h 5662230"/>
              <a:gd name="connsiteX13" fmla="*/ 3685975 w 5171440"/>
              <a:gd name="connsiteY13" fmla="*/ 0 h 5662230"/>
              <a:gd name="connsiteX14" fmla="*/ 3685975 w 5171440"/>
              <a:gd name="connsiteY14" fmla="*/ 4956108 h 5662230"/>
              <a:gd name="connsiteX15" fmla="*/ 0 w 5171440"/>
              <a:gd name="connsiteY15" fmla="*/ 4956108 h 566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1440" h="5662230">
                <a:moveTo>
                  <a:pt x="0" y="5056400"/>
                </a:moveTo>
                <a:lnTo>
                  <a:pt x="3685975" y="5056400"/>
                </a:lnTo>
                <a:lnTo>
                  <a:pt x="3685975" y="5662230"/>
                </a:lnTo>
                <a:lnTo>
                  <a:pt x="0" y="5662230"/>
                </a:lnTo>
                <a:close/>
                <a:moveTo>
                  <a:pt x="3789884" y="0"/>
                </a:moveTo>
                <a:lnTo>
                  <a:pt x="5171440" y="0"/>
                </a:lnTo>
                <a:lnTo>
                  <a:pt x="5171440" y="5662230"/>
                </a:lnTo>
                <a:lnTo>
                  <a:pt x="3789884" y="5662230"/>
                </a:lnTo>
                <a:lnTo>
                  <a:pt x="3789884" y="5056400"/>
                </a:lnTo>
                <a:lnTo>
                  <a:pt x="5168980" y="5056400"/>
                </a:lnTo>
                <a:lnTo>
                  <a:pt x="5168980" y="4956108"/>
                </a:lnTo>
                <a:lnTo>
                  <a:pt x="3789884" y="4956108"/>
                </a:lnTo>
                <a:close/>
                <a:moveTo>
                  <a:pt x="0" y="0"/>
                </a:moveTo>
                <a:lnTo>
                  <a:pt x="3685975" y="0"/>
                </a:lnTo>
                <a:lnTo>
                  <a:pt x="3685975" y="4956108"/>
                </a:lnTo>
                <a:lnTo>
                  <a:pt x="0" y="4956108"/>
                </a:lnTo>
                <a:close/>
              </a:path>
            </a:pathLst>
          </a:custGeom>
          <a:solidFill>
            <a:schemeClr val="accent2"/>
          </a:solidFill>
        </p:spPr>
        <p:txBody>
          <a:bodyPr wrap="square">
            <a:noAutofit/>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1E22983C-26B8-DE15-E309-D0E93B8C6996}"/>
              </a:ext>
            </a:extLst>
          </p:cNvPr>
          <p:cNvSpPr>
            <a:spLocks noGrp="1"/>
          </p:cNvSpPr>
          <p:nvPr>
            <p:ph idx="1" hasCustomPrompt="1"/>
          </p:nvPr>
        </p:nvSpPr>
        <p:spPr>
          <a:xfrm>
            <a:off x="6106160" y="2235200"/>
            <a:ext cx="5628639" cy="4188713"/>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682289" y="6423914"/>
            <a:ext cx="1052510" cy="365125"/>
          </a:xfrm>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4052633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5753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48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6149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49155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9753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2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8907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864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E457D222-120F-E222-DE7E-B44B0BC1863F}"/>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9DF259B-1168-B954-21F8-A08A3C462F3C}"/>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B5A595C-AA3A-9D82-01BB-7810CE5F7A5E}"/>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178CB63-8F78-566B-8120-9DC73FB7B23B}"/>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91055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ejaswireddyallam/GDPFall2024-Group2/wiki/Functional-Requirements-List-(Iteration-2)"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hyperlink" Target="https://github.com/Tejaswireddyallam/GDPFall2024-Group2/wiki/Use-Cases-(Iteration-2)"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hyperlink" Target="https://github.com/Tejaswireddyallam/GDPFall2024-Group2/wiki/Data-Management-Plan-(Iteration-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1458227" y="647389"/>
            <a:ext cx="9504947" cy="719398"/>
          </a:xfrm>
        </p:spPr>
        <p:txBody>
          <a:bodyPr/>
          <a:lstStyle/>
          <a:p>
            <a:pPr algn="ctr"/>
            <a:r>
              <a:rPr lang="en-US" sz="3200" b="1" dirty="0">
                <a:latin typeface="Times New Roman" panose="02020603050405020304" pitchFamily="18" charset="0"/>
                <a:cs typeface="Times New Roman" panose="02020603050405020304" pitchFamily="18" charset="0"/>
              </a:rPr>
              <a:t>Telemedicine Application</a:t>
            </a:r>
          </a:p>
        </p:txBody>
      </p:sp>
      <p:pic>
        <p:nvPicPr>
          <p:cNvPr id="10" name="Picture Placeholder 9" descr="A stethoscope on a clipboard">
            <a:extLst>
              <a:ext uri="{FF2B5EF4-FFF2-40B4-BE49-F238E27FC236}">
                <a16:creationId xmlns:a16="http://schemas.microsoft.com/office/drawing/2014/main" id="{CC4B82FA-2EA0-5319-6B9C-8D78349FCB09}"/>
              </a:ext>
            </a:extLst>
          </p:cNvPr>
          <p:cNvPicPr>
            <a:picLocks noGrp="1" noChangeAspect="1"/>
          </p:cNvPicPr>
          <p:nvPr>
            <p:ph type="pic" sz="quarter" idx="13"/>
          </p:nvPr>
        </p:nvPicPr>
        <p:blipFill rotWithShape="1">
          <a:blip r:embed="rId3"/>
          <a:srcRect t="28164" b="28164"/>
          <a:stretch/>
        </p:blipFill>
        <p:spPr>
          <a:xfrm>
            <a:off x="361428" y="1621394"/>
            <a:ext cx="11274551" cy="3017983"/>
          </a:xfrm>
        </p:spPr>
      </p:pic>
      <p:sp>
        <p:nvSpPr>
          <p:cNvPr id="2" name="TextBox 1">
            <a:extLst>
              <a:ext uri="{FF2B5EF4-FFF2-40B4-BE49-F238E27FC236}">
                <a16:creationId xmlns:a16="http://schemas.microsoft.com/office/drawing/2014/main" id="{F30B501E-67B1-0170-0395-E7C185F34F3E}"/>
              </a:ext>
            </a:extLst>
          </p:cNvPr>
          <p:cNvSpPr txBox="1"/>
          <p:nvPr/>
        </p:nvSpPr>
        <p:spPr>
          <a:xfrm>
            <a:off x="7295950" y="4745255"/>
            <a:ext cx="5178391"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Team Members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Tejaswi Allam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Keerthi Kamidi</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Asha Noorbasha</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Tirumala Arikatla</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Nikitha Sri Garapati</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D715DBBC-70C2-E94B-9B03-12910F0B5438}"/>
              </a:ext>
            </a:extLst>
          </p:cNvPr>
          <p:cNvSpPr>
            <a:spLocks noGrp="1"/>
          </p:cNvSpPr>
          <p:nvPr>
            <p:ph type="ctrTitle"/>
          </p:nvPr>
        </p:nvSpPr>
        <p:spPr>
          <a:xfrm>
            <a:off x="2984634" y="712269"/>
            <a:ext cx="6458551" cy="526041"/>
          </a:xfrm>
        </p:spPr>
        <p:txBody>
          <a:bodyPr/>
          <a:lstStyle/>
          <a:p>
            <a:r>
              <a:rPr lang="en-US" dirty="0">
                <a:latin typeface="Times New Roman" panose="02020603050405020304" pitchFamily="18" charset="0"/>
                <a:cs typeface="Times New Roman" panose="02020603050405020304" pitchFamily="18" charset="0"/>
              </a:rPr>
              <a:t>What Have Been Accomplished?</a:t>
            </a:r>
          </a:p>
        </p:txBody>
      </p:sp>
      <p:sp>
        <p:nvSpPr>
          <p:cNvPr id="33" name="Content Placeholder 32">
            <a:extLst>
              <a:ext uri="{FF2B5EF4-FFF2-40B4-BE49-F238E27FC236}">
                <a16:creationId xmlns:a16="http://schemas.microsoft.com/office/drawing/2014/main" id="{D3AEB1C4-FB60-9B8E-5A02-0BCD2B6E55C7}"/>
              </a:ext>
            </a:extLst>
          </p:cNvPr>
          <p:cNvSpPr>
            <a:spLocks noGrp="1"/>
          </p:cNvSpPr>
          <p:nvPr>
            <p:ph idx="1"/>
          </p:nvPr>
        </p:nvSpPr>
        <p:spPr>
          <a:xfrm>
            <a:off x="575110" y="1771049"/>
            <a:ext cx="11041780" cy="3965608"/>
          </a:xfrm>
        </p:spPr>
        <p:txBody>
          <a:bodyPr/>
          <a:lstStyle/>
          <a:p>
            <a:r>
              <a:rPr lang="en-US" dirty="0">
                <a:latin typeface="Times New Roman" panose="02020603050405020304" pitchFamily="18" charset="0"/>
                <a:cs typeface="Times New Roman" panose="02020603050405020304" pitchFamily="18" charset="0"/>
              </a:rPr>
              <a:t>Thorough documentation of functional requirements, nonfunctional requirements ,use cases, and prototypes for the telemedicine application.</a:t>
            </a:r>
          </a:p>
          <a:p>
            <a:r>
              <a:rPr lang="en-US" dirty="0">
                <a:latin typeface="Times New Roman" panose="02020603050405020304" pitchFamily="18" charset="0"/>
                <a:cs typeface="Times New Roman" panose="02020603050405020304" pitchFamily="18" charset="0"/>
              </a:rPr>
              <a:t>Created detailed prototypes for key application features, including user login, registration, and dashboard functionalities.</a:t>
            </a:r>
          </a:p>
          <a:p>
            <a:r>
              <a:rPr lang="en-US" dirty="0">
                <a:latin typeface="Times New Roman" panose="02020603050405020304" pitchFamily="18" charset="0"/>
                <a:cs typeface="Times New Roman" panose="02020603050405020304" pitchFamily="18" charset="0"/>
              </a:rPr>
              <a:t>Identified and documented essential features like appointment scheduling, video consultations, and prescription management.</a:t>
            </a:r>
          </a:p>
          <a:p>
            <a:r>
              <a:rPr lang="en-US" dirty="0">
                <a:latin typeface="Times New Roman" panose="02020603050405020304" pitchFamily="18" charset="0"/>
                <a:cs typeface="Times New Roman" panose="02020603050405020304" pitchFamily="18" charset="0"/>
              </a:rPr>
              <a:t>Developed ER diagrams and flowcharts to enhance understanding of system architecture and workflows.</a:t>
            </a:r>
          </a:p>
          <a:p>
            <a:r>
              <a:rPr lang="en-US" dirty="0">
                <a:latin typeface="Times New Roman" panose="02020603050405020304" pitchFamily="18" charset="0"/>
                <a:cs typeface="Times New Roman" panose="02020603050405020304" pitchFamily="18" charset="0"/>
              </a:rPr>
              <a:t>Established clear milestones and timelines for the development phase, enhancing project management</a:t>
            </a:r>
          </a:p>
        </p:txBody>
      </p:sp>
    </p:spTree>
    <p:extLst>
      <p:ext uri="{BB962C8B-B14F-4D97-AF65-F5344CB8AC3E}">
        <p14:creationId xmlns:p14="http://schemas.microsoft.com/office/powerpoint/2010/main" val="2972414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D715DBBC-70C2-E94B-9B03-12910F0B5438}"/>
              </a:ext>
            </a:extLst>
          </p:cNvPr>
          <p:cNvSpPr>
            <a:spLocks noGrp="1"/>
          </p:cNvSpPr>
          <p:nvPr>
            <p:ph type="ctrTitle"/>
          </p:nvPr>
        </p:nvSpPr>
        <p:spPr>
          <a:xfrm>
            <a:off x="4568177" y="702644"/>
            <a:ext cx="3353415" cy="526041"/>
          </a:xfrm>
        </p:spPr>
        <p:txBody>
          <a:bodyPr/>
          <a:lstStyle/>
          <a:p>
            <a:r>
              <a:rPr lang="en-US" dirty="0">
                <a:latin typeface="Times New Roman" panose="02020603050405020304" pitchFamily="18" charset="0"/>
                <a:cs typeface="Times New Roman" panose="02020603050405020304" pitchFamily="18" charset="0"/>
              </a:rPr>
              <a:t>LESSONS LEARNT</a:t>
            </a:r>
          </a:p>
        </p:txBody>
      </p:sp>
      <p:sp>
        <p:nvSpPr>
          <p:cNvPr id="33" name="Content Placeholder 32">
            <a:extLst>
              <a:ext uri="{FF2B5EF4-FFF2-40B4-BE49-F238E27FC236}">
                <a16:creationId xmlns:a16="http://schemas.microsoft.com/office/drawing/2014/main" id="{D3AEB1C4-FB60-9B8E-5A02-0BCD2B6E55C7}"/>
              </a:ext>
            </a:extLst>
          </p:cNvPr>
          <p:cNvSpPr>
            <a:spLocks noGrp="1"/>
          </p:cNvSpPr>
          <p:nvPr>
            <p:ph idx="1"/>
          </p:nvPr>
        </p:nvSpPr>
        <p:spPr>
          <a:xfrm>
            <a:off x="693020" y="1472666"/>
            <a:ext cx="11041780" cy="4389119"/>
          </a:xfrm>
        </p:spPr>
        <p:txBody>
          <a:bodyPr/>
          <a:lstStyle/>
          <a:p>
            <a:r>
              <a:rPr lang="en-US" b="1" dirty="0">
                <a:latin typeface="Times New Roman" panose="02020603050405020304" pitchFamily="18" charset="0"/>
                <a:cs typeface="Times New Roman" panose="02020603050405020304" pitchFamily="18" charset="0"/>
              </a:rPr>
              <a:t>Effective Documentation of Functional Requirements:</a:t>
            </a:r>
            <a:r>
              <a:rPr lang="en-US" dirty="0">
                <a:latin typeface="Times New Roman" panose="02020603050405020304" pitchFamily="18" charset="0"/>
                <a:cs typeface="Times New Roman" panose="02020603050405020304" pitchFamily="18" charset="0"/>
              </a:rPr>
              <a:t> We've learned the importance of clearly defining functional requirements to ensure that both development and stakeholder expectations align. Structured documentation has been crucial for tracking progress and maintaining focus.</a:t>
            </a:r>
          </a:p>
          <a:p>
            <a:r>
              <a:rPr lang="en-US" b="1" dirty="0">
                <a:latin typeface="Times New Roman" panose="02020603050405020304" pitchFamily="18" charset="0"/>
                <a:cs typeface="Times New Roman" panose="02020603050405020304" pitchFamily="18" charset="0"/>
              </a:rPr>
              <a:t>Importance of ER Diagrams:</a:t>
            </a:r>
            <a:r>
              <a:rPr lang="en-US" dirty="0">
                <a:latin typeface="Times New Roman" panose="02020603050405020304" pitchFamily="18" charset="0"/>
                <a:cs typeface="Times New Roman" panose="02020603050405020304" pitchFamily="18" charset="0"/>
              </a:rPr>
              <a:t> ER diagrams have proven invaluable in visually mapping out the relationships between entities like patients, doctors, and appointments. This helped us better understand data flows and dependencies within the system.</a:t>
            </a:r>
          </a:p>
          <a:p>
            <a:r>
              <a:rPr lang="en-US" dirty="0">
                <a:latin typeface="Times New Roman" panose="02020603050405020304" pitchFamily="18" charset="0"/>
                <a:cs typeface="Times New Roman" panose="02020603050405020304" pitchFamily="18" charset="0"/>
              </a:rPr>
              <a:t>Conducting comprehensive research and analysis enables us to identify the project's requirements effectively</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Team Collaboration</a:t>
            </a:r>
            <a:r>
              <a:rPr lang="en-US" dirty="0">
                <a:latin typeface="Times New Roman" panose="02020603050405020304" pitchFamily="18" charset="0"/>
                <a:cs typeface="Times New Roman" panose="02020603050405020304" pitchFamily="18" charset="0"/>
              </a:rPr>
              <a:t>: The process has emphasized the importance of effective team communication and collaboration during the documentation phase.</a:t>
            </a:r>
          </a:p>
          <a:p>
            <a:r>
              <a:rPr lang="en-US" dirty="0">
                <a:latin typeface="Times New Roman" panose="02020603050405020304" pitchFamily="18" charset="0"/>
                <a:cs typeface="Times New Roman" panose="02020603050405020304" pitchFamily="18" charset="0"/>
              </a:rPr>
              <a:t>Paying attention to client feedback and implementing changes accordingly enhances the quality of our solution.</a:t>
            </a:r>
          </a:p>
        </p:txBody>
      </p:sp>
      <p:sp>
        <p:nvSpPr>
          <p:cNvPr id="4" name="TextBox 3">
            <a:extLst>
              <a:ext uri="{FF2B5EF4-FFF2-40B4-BE49-F238E27FC236}">
                <a16:creationId xmlns:a16="http://schemas.microsoft.com/office/drawing/2014/main" id="{F75AFFE9-8158-8285-5F43-C5773FF30447}"/>
              </a:ext>
            </a:extLst>
          </p:cNvPr>
          <p:cNvSpPr txBox="1"/>
          <p:nvPr/>
        </p:nvSpPr>
        <p:spPr>
          <a:xfrm>
            <a:off x="3176337" y="6356023"/>
            <a:ext cx="5289885" cy="369332"/>
          </a:xfrm>
          <a:prstGeom prst="rect">
            <a:avLst/>
          </a:prstGeom>
          <a:noFill/>
        </p:spPr>
        <p:txBody>
          <a:bodyPr wrap="square" rtlCol="0">
            <a:spAutoFit/>
          </a:bodyPr>
          <a:lstStyle/>
          <a:p>
            <a:r>
              <a:rPr lang="en-US" dirty="0"/>
              <a:t>                          *****</a:t>
            </a:r>
            <a:r>
              <a:rPr lang="en-US" dirty="0">
                <a:latin typeface="Times New Roman" panose="02020603050405020304" pitchFamily="18" charset="0"/>
                <a:cs typeface="Times New Roman" panose="02020603050405020304" pitchFamily="18" charset="0"/>
              </a:rPr>
              <a:t>THANK YOU</a:t>
            </a:r>
            <a:r>
              <a:rPr lang="en-US" dirty="0"/>
              <a:t>*****</a:t>
            </a:r>
          </a:p>
        </p:txBody>
      </p:sp>
    </p:spTree>
    <p:extLst>
      <p:ext uri="{BB962C8B-B14F-4D97-AF65-F5344CB8AC3E}">
        <p14:creationId xmlns:p14="http://schemas.microsoft.com/office/powerpoint/2010/main" val="385444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23E1E4-7CB2-923B-9D41-672CB85E05DA}"/>
              </a:ext>
            </a:extLst>
          </p:cNvPr>
          <p:cNvSpPr>
            <a:spLocks noGrp="1"/>
          </p:cNvSpPr>
          <p:nvPr>
            <p:ph type="title"/>
          </p:nvPr>
        </p:nvSpPr>
        <p:spPr>
          <a:xfrm>
            <a:off x="457200" y="640079"/>
            <a:ext cx="3657600" cy="688207"/>
          </a:xfrm>
        </p:spPr>
        <p:txBody>
          <a:bodyPr/>
          <a:lstStyle/>
          <a:p>
            <a:r>
              <a:rPr lang="en-US" b="0" i="0" dirty="0">
                <a:solidFill>
                  <a:srgbClr val="2D3B45"/>
                </a:solidFill>
                <a:effectLst/>
                <a:latin typeface="Times New Roman" panose="02020603050405020304" pitchFamily="18" charset="0"/>
                <a:cs typeface="Times New Roman" panose="02020603050405020304" pitchFamily="18" charset="0"/>
              </a:rPr>
              <a:t>Project Outline</a:t>
            </a:r>
            <a:r>
              <a:rPr lang="en-US" dirty="0"/>
              <a:t>	</a:t>
            </a:r>
          </a:p>
        </p:txBody>
      </p:sp>
      <p:sp>
        <p:nvSpPr>
          <p:cNvPr id="8" name="Content Placeholder 7">
            <a:extLst>
              <a:ext uri="{FF2B5EF4-FFF2-40B4-BE49-F238E27FC236}">
                <a16:creationId xmlns:a16="http://schemas.microsoft.com/office/drawing/2014/main" id="{1A667A9A-3428-68BE-D555-0DE1859FDF8A}"/>
              </a:ext>
            </a:extLst>
          </p:cNvPr>
          <p:cNvSpPr>
            <a:spLocks noGrp="1"/>
          </p:cNvSpPr>
          <p:nvPr>
            <p:ph sz="quarter" idx="4"/>
          </p:nvPr>
        </p:nvSpPr>
        <p:spPr>
          <a:xfrm>
            <a:off x="457200" y="1520792"/>
            <a:ext cx="3657600" cy="4783755"/>
          </a:xfrm>
        </p:spPr>
        <p:txBody>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US" sz="2000" b="0" i="0" dirty="0">
                <a:solidFill>
                  <a:srgbClr val="2D3B45"/>
                </a:solidFill>
                <a:effectLst/>
                <a:latin typeface="Times New Roman" panose="02020603050405020304" pitchFamily="18" charset="0"/>
                <a:cs typeface="Times New Roman" panose="02020603050405020304" pitchFamily="18" charset="0"/>
              </a:rPr>
              <a:t>Proposed Solution</a:t>
            </a:r>
          </a:p>
          <a:p>
            <a:pPr marL="285750" indent="-285750">
              <a:buFont typeface="Arial" panose="020B0604020202020204" pitchFamily="34" charset="0"/>
              <a:buChar char="•"/>
            </a:pPr>
            <a:r>
              <a:rPr lang="en-US" sz="2000" b="0" i="0" dirty="0">
                <a:solidFill>
                  <a:srgbClr val="2D3B45"/>
                </a:solidFill>
                <a:effectLst/>
                <a:latin typeface="Times New Roman" panose="02020603050405020304" pitchFamily="18" charset="0"/>
                <a:cs typeface="Times New Roman" panose="02020603050405020304" pitchFamily="18" charset="0"/>
              </a:rPr>
              <a:t>Functional Requirements</a:t>
            </a:r>
          </a:p>
          <a:p>
            <a:pPr marL="285750" indent="-285750">
              <a:buFont typeface="Arial" panose="020B0604020202020204" pitchFamily="34" charset="0"/>
              <a:buChar char="•"/>
            </a:pPr>
            <a:r>
              <a:rPr lang="en-US" sz="2000" b="0" i="0" dirty="0">
                <a:solidFill>
                  <a:srgbClr val="2D3B45"/>
                </a:solidFill>
                <a:effectLst/>
                <a:latin typeface="Times New Roman" panose="02020603050405020304" pitchFamily="18" charset="0"/>
                <a:cs typeface="Times New Roman" panose="02020603050405020304" pitchFamily="18" charset="0"/>
              </a:rPr>
              <a:t>Nonfunctional Requirements</a:t>
            </a:r>
          </a:p>
          <a:p>
            <a:pPr marL="285750" indent="-285750">
              <a:buFont typeface="Arial" panose="020B0604020202020204" pitchFamily="34" charset="0"/>
              <a:buChar char="•"/>
            </a:pPr>
            <a:r>
              <a:rPr lang="en-US" sz="2000" b="0" i="0" dirty="0">
                <a:solidFill>
                  <a:srgbClr val="2D3B45"/>
                </a:solidFill>
                <a:effectLst/>
                <a:latin typeface="Times New Roman" panose="02020603050405020304" pitchFamily="18" charset="0"/>
                <a:cs typeface="Times New Roman" panose="02020603050405020304" pitchFamily="18" charset="0"/>
              </a:rPr>
              <a:t>Data management plan</a:t>
            </a:r>
          </a:p>
          <a:p>
            <a:pPr marL="285750" indent="-285750">
              <a:buFont typeface="Arial" panose="020B0604020202020204" pitchFamily="34" charset="0"/>
              <a:buChar char="•"/>
            </a:pPr>
            <a:r>
              <a:rPr lang="en-US" sz="2000" dirty="0">
                <a:solidFill>
                  <a:srgbClr val="2D3B45"/>
                </a:solidFill>
                <a:latin typeface="Times New Roman" panose="02020603050405020304" pitchFamily="18" charset="0"/>
                <a:cs typeface="Times New Roman" panose="02020603050405020304" pitchFamily="18" charset="0"/>
              </a:rPr>
              <a:t>Use Cases</a:t>
            </a:r>
            <a:endParaRPr lang="en-US" sz="2000" b="0" i="0" dirty="0">
              <a:solidFill>
                <a:srgbClr val="2D3B45"/>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2D3B45"/>
                </a:solidFill>
                <a:effectLst/>
                <a:latin typeface="Times New Roman" panose="02020603050405020304" pitchFamily="18" charset="0"/>
                <a:cs typeface="Times New Roman" panose="02020603050405020304" pitchFamily="18" charset="0"/>
              </a:rPr>
              <a:t>What have been accomplished?</a:t>
            </a:r>
          </a:p>
          <a:p>
            <a:pPr marL="285750" indent="-285750">
              <a:buFont typeface="Arial" panose="020B0604020202020204" pitchFamily="34" charset="0"/>
              <a:buChar char="•"/>
            </a:pPr>
            <a:r>
              <a:rPr lang="en-US" sz="2000" b="0" i="0" dirty="0">
                <a:solidFill>
                  <a:srgbClr val="2D3B45"/>
                </a:solidFill>
                <a:effectLst/>
                <a:latin typeface="Times New Roman" panose="02020603050405020304" pitchFamily="18" charset="0"/>
                <a:cs typeface="Times New Roman" panose="02020603050405020304" pitchFamily="18" charset="0"/>
              </a:rPr>
              <a:t>Lessons learnt till now</a:t>
            </a:r>
          </a:p>
          <a:p>
            <a:endParaRPr lang="en-US" dirty="0"/>
          </a:p>
        </p:txBody>
      </p:sp>
      <p:pic>
        <p:nvPicPr>
          <p:cNvPr id="34" name="Picture Placeholder 21" descr="A close-up of a stethoscope">
            <a:extLst>
              <a:ext uri="{FF2B5EF4-FFF2-40B4-BE49-F238E27FC236}">
                <a16:creationId xmlns:a16="http://schemas.microsoft.com/office/drawing/2014/main" id="{63F55FD3-B051-BD22-347E-065B72C87E1C}"/>
              </a:ext>
            </a:extLst>
          </p:cNvPr>
          <p:cNvPicPr>
            <a:picLocks noGrp="1" noChangeAspect="1"/>
          </p:cNvPicPr>
          <p:nvPr>
            <p:ph type="pic" sz="quarter" idx="13"/>
          </p:nvPr>
        </p:nvPicPr>
        <p:blipFill>
          <a:blip r:embed="rId3"/>
          <a:srcRect l="148" r="148"/>
          <a:stretch/>
        </p:blipFill>
        <p:spPr>
          <a:xfrm>
            <a:off x="5313145" y="640080"/>
            <a:ext cx="6421654" cy="5173579"/>
          </a:xfrm>
        </p:spPr>
      </p:pic>
    </p:spTree>
    <p:extLst>
      <p:ext uri="{BB962C8B-B14F-4D97-AF65-F5344CB8AC3E}">
        <p14:creationId xmlns:p14="http://schemas.microsoft.com/office/powerpoint/2010/main" val="220112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68E91FE-1E96-9012-B0A7-9E9605A1D060}"/>
              </a:ext>
            </a:extLst>
          </p:cNvPr>
          <p:cNvSpPr>
            <a:spLocks noGrp="1"/>
          </p:cNvSpPr>
          <p:nvPr>
            <p:ph type="ctrTitle"/>
          </p:nvPr>
        </p:nvSpPr>
        <p:spPr>
          <a:xfrm>
            <a:off x="853440" y="770020"/>
            <a:ext cx="10340742" cy="622433"/>
          </a:xfrm>
        </p:spPr>
        <p:txBody>
          <a:bodyPr>
            <a:normAutofit/>
          </a:bodyPr>
          <a:lstStyle/>
          <a:p>
            <a:r>
              <a:rPr lang="en-US" dirty="0">
                <a:latin typeface="Times New Roman" panose="02020603050405020304" pitchFamily="18" charset="0"/>
                <a:cs typeface="Times New Roman" panose="02020603050405020304" pitchFamily="18" charset="0"/>
              </a:rPr>
              <a:t>INTRODUCTION</a:t>
            </a:r>
          </a:p>
        </p:txBody>
      </p:sp>
      <p:pic>
        <p:nvPicPr>
          <p:cNvPr id="6" name="Picture 5">
            <a:extLst>
              <a:ext uri="{FF2B5EF4-FFF2-40B4-BE49-F238E27FC236}">
                <a16:creationId xmlns:a16="http://schemas.microsoft.com/office/drawing/2014/main" id="{D8DA4557-6021-0826-F2B3-897F9AC6A73E}"/>
              </a:ext>
            </a:extLst>
          </p:cNvPr>
          <p:cNvPicPr>
            <a:picLocks noChangeAspect="1"/>
          </p:cNvPicPr>
          <p:nvPr/>
        </p:nvPicPr>
        <p:blipFill>
          <a:blip r:embed="rId3"/>
          <a:stretch>
            <a:fillRect/>
          </a:stretch>
        </p:blipFill>
        <p:spPr>
          <a:xfrm>
            <a:off x="86627" y="1617880"/>
            <a:ext cx="5084813" cy="4701640"/>
          </a:xfrm>
          <a:prstGeom prst="rect">
            <a:avLst/>
          </a:prstGeom>
        </p:spPr>
      </p:pic>
      <p:sp>
        <p:nvSpPr>
          <p:cNvPr id="7" name="TextBox 6">
            <a:extLst>
              <a:ext uri="{FF2B5EF4-FFF2-40B4-BE49-F238E27FC236}">
                <a16:creationId xmlns:a16="http://schemas.microsoft.com/office/drawing/2014/main" id="{D81279A3-011B-84C8-66B8-D12C8E98DD3C}"/>
              </a:ext>
            </a:extLst>
          </p:cNvPr>
          <p:cNvSpPr txBox="1"/>
          <p:nvPr/>
        </p:nvSpPr>
        <p:spPr>
          <a:xfrm>
            <a:off x="5380522" y="1325912"/>
            <a:ext cx="6447092" cy="4832092"/>
          </a:xfrm>
          <a:prstGeom prst="rect">
            <a:avLst/>
          </a:prstGeom>
          <a:noFill/>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main objective of the Telemedicine Application is to streamline healthcare delivery by offering a unified platform for consultations, medical records, and prescriptions.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solution aims to reduce inefficiencies in current healthcare systems by improving access to remote care, enhancing communication between doctors and patients, and providing secure data management. Additionally, it seeks to ensure real-time updates, ease of use, and compliance with medical privacy standards to improve patient satisfaction and care outcomes.</a:t>
            </a:r>
          </a:p>
          <a:p>
            <a:pPr algn="just"/>
            <a:endParaRPr lang="en-US"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goal is to provide a secure, user-friendly, and efficient platform where patients can consult with doctors, manage their health data, and access services like appointment booking and prescriptions without the need to visit healthcare facilities in person</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84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6CF7-69F4-F432-4747-28EF15528DB9}"/>
              </a:ext>
            </a:extLst>
          </p:cNvPr>
          <p:cNvSpPr>
            <a:spLocks noGrp="1"/>
          </p:cNvSpPr>
          <p:nvPr>
            <p:ph type="ctrTitle"/>
          </p:nvPr>
        </p:nvSpPr>
        <p:spPr>
          <a:xfrm>
            <a:off x="4296612" y="629920"/>
            <a:ext cx="4038866" cy="659865"/>
          </a:xfrm>
        </p:spPr>
        <p:txBody>
          <a:bodyPr/>
          <a:lstStyle/>
          <a:p>
            <a:r>
              <a:rPr lang="en-US" dirty="0">
                <a:latin typeface="Times New Roman" panose="02020603050405020304" pitchFamily="18" charset="0"/>
                <a:cs typeface="Times New Roman" panose="02020603050405020304" pitchFamily="18" charset="0"/>
              </a:rPr>
              <a:t>Problem</a:t>
            </a:r>
            <a:r>
              <a:rPr lang="en-US" dirty="0"/>
              <a:t> </a:t>
            </a:r>
            <a:r>
              <a:rPr lang="en-US" dirty="0">
                <a:latin typeface="Times New Roman" panose="02020603050405020304" pitchFamily="18" charset="0"/>
                <a:cs typeface="Times New Roman" panose="02020603050405020304" pitchFamily="18" charset="0"/>
              </a:rPr>
              <a:t>Statement</a:t>
            </a:r>
          </a:p>
        </p:txBody>
      </p:sp>
      <p:sp>
        <p:nvSpPr>
          <p:cNvPr id="3" name="Subtitle 2">
            <a:extLst>
              <a:ext uri="{FF2B5EF4-FFF2-40B4-BE49-F238E27FC236}">
                <a16:creationId xmlns:a16="http://schemas.microsoft.com/office/drawing/2014/main" id="{44082E89-DB15-6D26-7098-DA9792B0B085}"/>
              </a:ext>
            </a:extLst>
          </p:cNvPr>
          <p:cNvSpPr>
            <a:spLocks noGrp="1"/>
          </p:cNvSpPr>
          <p:nvPr>
            <p:ph type="subTitle" idx="1"/>
          </p:nvPr>
        </p:nvSpPr>
        <p:spPr>
          <a:xfrm>
            <a:off x="436880" y="1434163"/>
            <a:ext cx="11190437" cy="5139891"/>
          </a:xfrm>
        </p:spPr>
        <p:txBody>
          <a:bodyPr/>
          <a:lstStyle/>
          <a:p>
            <a:r>
              <a:rPr lang="en-US" dirty="0">
                <a:latin typeface="Times New Roman" panose="02020603050405020304" pitchFamily="18" charset="0"/>
                <a:cs typeface="Times New Roman" panose="02020603050405020304" pitchFamily="18" charset="0"/>
              </a:rPr>
              <a:t>The current healthcare system is inefficient and fragmented, requiring patients to visit healthcare facilities in person for consultations, leading to long wait times and travel burdens, especially for individuals with mobility issues or living in remote areas.</a:t>
            </a:r>
          </a:p>
          <a:p>
            <a:r>
              <a:rPr lang="en-US" b="1" dirty="0">
                <a:latin typeface="Times New Roman" panose="02020603050405020304" pitchFamily="18" charset="0"/>
                <a:cs typeface="Times New Roman" panose="02020603050405020304" pitchFamily="18" charset="0"/>
              </a:rPr>
              <a:t>Challenges with Appointment and Medical Record Management:</a:t>
            </a:r>
            <a:r>
              <a:rPr lang="en-US" dirty="0">
                <a:latin typeface="Times New Roman" panose="02020603050405020304" pitchFamily="18" charset="0"/>
                <a:cs typeface="Times New Roman" panose="02020603050405020304" pitchFamily="18" charset="0"/>
              </a:rPr>
              <a:t> Patients struggle with booking appointments, reminders, and managing medical records across multiple systems, leading to missed appointments and incomplete records.</a:t>
            </a:r>
          </a:p>
          <a:p>
            <a:r>
              <a:rPr lang="en-US" b="1" dirty="0">
                <a:latin typeface="Times New Roman" panose="02020603050405020304" pitchFamily="18" charset="0"/>
                <a:cs typeface="Times New Roman" panose="02020603050405020304" pitchFamily="18" charset="0"/>
              </a:rPr>
              <a:t>Prescription Management Issues:</a:t>
            </a:r>
            <a:r>
              <a:rPr lang="en-US" dirty="0">
                <a:latin typeface="Times New Roman" panose="02020603050405020304" pitchFamily="18" charset="0"/>
                <a:cs typeface="Times New Roman" panose="02020603050405020304" pitchFamily="18" charset="0"/>
              </a:rPr>
              <a:t> Delays in receiving prescriptions due to miscommunication between doctors and pharmacies, often requiring follow-ups.</a:t>
            </a:r>
          </a:p>
          <a:p>
            <a:r>
              <a:rPr lang="en-US" b="1" dirty="0">
                <a:latin typeface="Times New Roman" panose="02020603050405020304" pitchFamily="18" charset="0"/>
                <a:cs typeface="Times New Roman" panose="02020603050405020304" pitchFamily="18" charset="0"/>
              </a:rPr>
              <a:t>Difficulty in Accessing Past Medical Records:</a:t>
            </a:r>
            <a:r>
              <a:rPr lang="en-US" dirty="0">
                <a:latin typeface="Times New Roman" panose="02020603050405020304" pitchFamily="18" charset="0"/>
                <a:cs typeface="Times New Roman" panose="02020603050405020304" pitchFamily="18" charset="0"/>
              </a:rPr>
              <a:t> Patients find it challenging to access or share their medical records across various healthcare providers, causing incomplete or delayed diagnoses.</a:t>
            </a:r>
          </a:p>
          <a:p>
            <a:r>
              <a:rPr lang="en-US" b="1" dirty="0">
                <a:latin typeface="Times New Roman" panose="02020603050405020304" pitchFamily="18" charset="0"/>
                <a:cs typeface="Times New Roman" panose="02020603050405020304" pitchFamily="18" charset="0"/>
              </a:rPr>
              <a:t>Security and Privacy Concerns:</a:t>
            </a:r>
            <a:r>
              <a:rPr lang="en-US" dirty="0">
                <a:latin typeface="Times New Roman" panose="02020603050405020304" pitchFamily="18" charset="0"/>
                <a:cs typeface="Times New Roman" panose="02020603050405020304" pitchFamily="18" charset="0"/>
              </a:rPr>
              <a:t> Many platforms fail to follow strict privacy regulations, putting sensitive patient data at risk.</a:t>
            </a:r>
          </a:p>
          <a:p>
            <a:r>
              <a:rPr lang="en-US" b="1" dirty="0">
                <a:latin typeface="Times New Roman" panose="02020603050405020304" pitchFamily="18" charset="0"/>
                <a:cs typeface="Times New Roman" panose="02020603050405020304" pitchFamily="18" charset="0"/>
              </a:rPr>
              <a:t>Lack of a Unified System:</a:t>
            </a:r>
            <a:r>
              <a:rPr lang="en-US" dirty="0">
                <a:latin typeface="Times New Roman" panose="02020603050405020304" pitchFamily="18" charset="0"/>
                <a:cs typeface="Times New Roman" panose="02020603050405020304" pitchFamily="18" charset="0"/>
              </a:rPr>
              <a:t> The absence of a secure, efficient, and unified telemedicine platform hinders timely care, lowers patient satisfaction, and reduces healthcare efficiency.</a:t>
            </a:r>
          </a:p>
        </p:txBody>
      </p:sp>
    </p:spTree>
    <p:extLst>
      <p:ext uri="{BB962C8B-B14F-4D97-AF65-F5344CB8AC3E}">
        <p14:creationId xmlns:p14="http://schemas.microsoft.com/office/powerpoint/2010/main" val="160530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18A4-5020-A570-BAAC-71C22849B320}"/>
              </a:ext>
            </a:extLst>
          </p:cNvPr>
          <p:cNvSpPr>
            <a:spLocks noGrp="1"/>
          </p:cNvSpPr>
          <p:nvPr>
            <p:ph type="title"/>
          </p:nvPr>
        </p:nvSpPr>
        <p:spPr>
          <a:xfrm>
            <a:off x="4167741" y="375385"/>
            <a:ext cx="4119611" cy="1020278"/>
          </a:xfrm>
        </p:spPr>
        <p:txBody>
          <a:bodyPr/>
          <a:lstStyle/>
          <a:p>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Proposed Solution</a:t>
            </a:r>
          </a:p>
        </p:txBody>
      </p:sp>
      <p:pic>
        <p:nvPicPr>
          <p:cNvPr id="9" name="Picture 8">
            <a:extLst>
              <a:ext uri="{FF2B5EF4-FFF2-40B4-BE49-F238E27FC236}">
                <a16:creationId xmlns:a16="http://schemas.microsoft.com/office/drawing/2014/main" id="{DF8974EB-9E7E-6BFE-C396-35F28E33217B}"/>
              </a:ext>
            </a:extLst>
          </p:cNvPr>
          <p:cNvPicPr>
            <a:picLocks noChangeAspect="1"/>
          </p:cNvPicPr>
          <p:nvPr/>
        </p:nvPicPr>
        <p:blipFill>
          <a:blip r:embed="rId3"/>
          <a:stretch>
            <a:fillRect/>
          </a:stretch>
        </p:blipFill>
        <p:spPr>
          <a:xfrm>
            <a:off x="1558015" y="1889524"/>
            <a:ext cx="1358970" cy="1111307"/>
          </a:xfrm>
          <a:prstGeom prst="rect">
            <a:avLst/>
          </a:prstGeom>
        </p:spPr>
      </p:pic>
      <p:pic>
        <p:nvPicPr>
          <p:cNvPr id="12" name="Picture 11">
            <a:extLst>
              <a:ext uri="{FF2B5EF4-FFF2-40B4-BE49-F238E27FC236}">
                <a16:creationId xmlns:a16="http://schemas.microsoft.com/office/drawing/2014/main" id="{A31D8691-8A9F-DE41-30C0-303A46FDF2A1}"/>
              </a:ext>
            </a:extLst>
          </p:cNvPr>
          <p:cNvPicPr>
            <a:picLocks noChangeAspect="1"/>
          </p:cNvPicPr>
          <p:nvPr/>
        </p:nvPicPr>
        <p:blipFill>
          <a:blip r:embed="rId4"/>
          <a:stretch>
            <a:fillRect/>
          </a:stretch>
        </p:blipFill>
        <p:spPr>
          <a:xfrm>
            <a:off x="421307" y="3582561"/>
            <a:ext cx="1816193" cy="1759040"/>
          </a:xfrm>
          <a:prstGeom prst="rect">
            <a:avLst/>
          </a:prstGeom>
        </p:spPr>
      </p:pic>
      <p:pic>
        <p:nvPicPr>
          <p:cNvPr id="14" name="Picture 13">
            <a:extLst>
              <a:ext uri="{FF2B5EF4-FFF2-40B4-BE49-F238E27FC236}">
                <a16:creationId xmlns:a16="http://schemas.microsoft.com/office/drawing/2014/main" id="{24E1F717-D50F-1441-BCB6-1C56D084C30A}"/>
              </a:ext>
            </a:extLst>
          </p:cNvPr>
          <p:cNvPicPr>
            <a:picLocks noChangeAspect="1"/>
          </p:cNvPicPr>
          <p:nvPr/>
        </p:nvPicPr>
        <p:blipFill>
          <a:blip r:embed="rId5"/>
          <a:stretch>
            <a:fillRect/>
          </a:stretch>
        </p:blipFill>
        <p:spPr>
          <a:xfrm>
            <a:off x="5468896" y="1690183"/>
            <a:ext cx="1625684" cy="1409772"/>
          </a:xfrm>
          <a:prstGeom prst="rect">
            <a:avLst/>
          </a:prstGeom>
        </p:spPr>
      </p:pic>
      <p:pic>
        <p:nvPicPr>
          <p:cNvPr id="17" name="Picture 16">
            <a:extLst>
              <a:ext uri="{FF2B5EF4-FFF2-40B4-BE49-F238E27FC236}">
                <a16:creationId xmlns:a16="http://schemas.microsoft.com/office/drawing/2014/main" id="{147D8A9B-CF93-B9EC-A94C-19AF1D7D14A0}"/>
              </a:ext>
            </a:extLst>
          </p:cNvPr>
          <p:cNvPicPr>
            <a:picLocks noChangeAspect="1"/>
          </p:cNvPicPr>
          <p:nvPr/>
        </p:nvPicPr>
        <p:blipFill>
          <a:blip r:embed="rId6"/>
          <a:stretch>
            <a:fillRect/>
          </a:stretch>
        </p:blipFill>
        <p:spPr>
          <a:xfrm>
            <a:off x="9154031" y="1650149"/>
            <a:ext cx="1358970" cy="1301817"/>
          </a:xfrm>
          <a:prstGeom prst="rect">
            <a:avLst/>
          </a:prstGeom>
        </p:spPr>
      </p:pic>
      <p:pic>
        <p:nvPicPr>
          <p:cNvPr id="19" name="Picture 18">
            <a:extLst>
              <a:ext uri="{FF2B5EF4-FFF2-40B4-BE49-F238E27FC236}">
                <a16:creationId xmlns:a16="http://schemas.microsoft.com/office/drawing/2014/main" id="{80EF7DD0-4421-8CB7-630D-8A0A947D7EB3}"/>
              </a:ext>
            </a:extLst>
          </p:cNvPr>
          <p:cNvPicPr>
            <a:picLocks noChangeAspect="1"/>
          </p:cNvPicPr>
          <p:nvPr/>
        </p:nvPicPr>
        <p:blipFill>
          <a:blip r:embed="rId7"/>
          <a:stretch>
            <a:fillRect/>
          </a:stretch>
        </p:blipFill>
        <p:spPr>
          <a:xfrm>
            <a:off x="3713440" y="3639713"/>
            <a:ext cx="1511378" cy="1644735"/>
          </a:xfrm>
          <a:prstGeom prst="rect">
            <a:avLst/>
          </a:prstGeom>
        </p:spPr>
      </p:pic>
      <p:pic>
        <p:nvPicPr>
          <p:cNvPr id="21" name="Picture 20">
            <a:extLst>
              <a:ext uri="{FF2B5EF4-FFF2-40B4-BE49-F238E27FC236}">
                <a16:creationId xmlns:a16="http://schemas.microsoft.com/office/drawing/2014/main" id="{04ACED54-52C8-9C97-B0FB-67F4ECBC3D01}"/>
              </a:ext>
            </a:extLst>
          </p:cNvPr>
          <p:cNvPicPr>
            <a:picLocks noChangeAspect="1"/>
          </p:cNvPicPr>
          <p:nvPr/>
        </p:nvPicPr>
        <p:blipFill>
          <a:blip r:embed="rId8"/>
          <a:stretch>
            <a:fillRect/>
          </a:stretch>
        </p:blipFill>
        <p:spPr>
          <a:xfrm>
            <a:off x="9008365" y="3821485"/>
            <a:ext cx="1663786" cy="1530429"/>
          </a:xfrm>
          <a:prstGeom prst="rect">
            <a:avLst/>
          </a:prstGeom>
        </p:spPr>
      </p:pic>
      <p:pic>
        <p:nvPicPr>
          <p:cNvPr id="23" name="Picture 22">
            <a:extLst>
              <a:ext uri="{FF2B5EF4-FFF2-40B4-BE49-F238E27FC236}">
                <a16:creationId xmlns:a16="http://schemas.microsoft.com/office/drawing/2014/main" id="{D7BEC49C-E94F-21BB-704E-80A3D496EB28}"/>
              </a:ext>
            </a:extLst>
          </p:cNvPr>
          <p:cNvPicPr>
            <a:picLocks noChangeAspect="1"/>
          </p:cNvPicPr>
          <p:nvPr/>
        </p:nvPicPr>
        <p:blipFill>
          <a:blip r:embed="rId9"/>
          <a:stretch>
            <a:fillRect/>
          </a:stretch>
        </p:blipFill>
        <p:spPr>
          <a:xfrm>
            <a:off x="6227546" y="3844447"/>
            <a:ext cx="1778091" cy="1301817"/>
          </a:xfrm>
          <a:prstGeom prst="rect">
            <a:avLst/>
          </a:prstGeom>
        </p:spPr>
      </p:pic>
      <p:sp>
        <p:nvSpPr>
          <p:cNvPr id="24" name="TextBox 23">
            <a:extLst>
              <a:ext uri="{FF2B5EF4-FFF2-40B4-BE49-F238E27FC236}">
                <a16:creationId xmlns:a16="http://schemas.microsoft.com/office/drawing/2014/main" id="{DD29F71D-02DC-65C5-12BB-6480615D7545}"/>
              </a:ext>
            </a:extLst>
          </p:cNvPr>
          <p:cNvSpPr txBox="1"/>
          <p:nvPr/>
        </p:nvSpPr>
        <p:spPr>
          <a:xfrm>
            <a:off x="497863" y="3098025"/>
            <a:ext cx="404286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User Registration &amp; Profile Management</a:t>
            </a:r>
          </a:p>
        </p:txBody>
      </p:sp>
      <p:sp>
        <p:nvSpPr>
          <p:cNvPr id="27" name="TextBox 26">
            <a:extLst>
              <a:ext uri="{FF2B5EF4-FFF2-40B4-BE49-F238E27FC236}">
                <a16:creationId xmlns:a16="http://schemas.microsoft.com/office/drawing/2014/main" id="{032982F2-F6C8-9C17-86FA-5B7156C5C90B}"/>
              </a:ext>
            </a:extLst>
          </p:cNvPr>
          <p:cNvSpPr txBox="1"/>
          <p:nvPr/>
        </p:nvSpPr>
        <p:spPr>
          <a:xfrm>
            <a:off x="5153418" y="3059668"/>
            <a:ext cx="280705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Schedule Appointment</a:t>
            </a:r>
          </a:p>
        </p:txBody>
      </p:sp>
      <p:sp>
        <p:nvSpPr>
          <p:cNvPr id="28" name="TextBox 27">
            <a:extLst>
              <a:ext uri="{FF2B5EF4-FFF2-40B4-BE49-F238E27FC236}">
                <a16:creationId xmlns:a16="http://schemas.microsoft.com/office/drawing/2014/main" id="{2EA19235-47FF-DFEC-13E3-0D5CD1044726}"/>
              </a:ext>
            </a:extLst>
          </p:cNvPr>
          <p:cNvSpPr txBox="1"/>
          <p:nvPr/>
        </p:nvSpPr>
        <p:spPr>
          <a:xfrm>
            <a:off x="8826367" y="3089416"/>
            <a:ext cx="280705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Receive Reminders</a:t>
            </a:r>
          </a:p>
        </p:txBody>
      </p:sp>
      <p:sp>
        <p:nvSpPr>
          <p:cNvPr id="29" name="TextBox 28">
            <a:extLst>
              <a:ext uri="{FF2B5EF4-FFF2-40B4-BE49-F238E27FC236}">
                <a16:creationId xmlns:a16="http://schemas.microsoft.com/office/drawing/2014/main" id="{3BB812C9-01EC-34CA-A39D-729D3086D579}"/>
              </a:ext>
            </a:extLst>
          </p:cNvPr>
          <p:cNvSpPr txBox="1"/>
          <p:nvPr/>
        </p:nvSpPr>
        <p:spPr>
          <a:xfrm>
            <a:off x="471735" y="5557565"/>
            <a:ext cx="280705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Video consultation</a:t>
            </a:r>
          </a:p>
        </p:txBody>
      </p:sp>
      <p:sp>
        <p:nvSpPr>
          <p:cNvPr id="30" name="TextBox 29">
            <a:extLst>
              <a:ext uri="{FF2B5EF4-FFF2-40B4-BE49-F238E27FC236}">
                <a16:creationId xmlns:a16="http://schemas.microsoft.com/office/drawing/2014/main" id="{8A232717-1C2A-8F43-A56E-CC60500C885A}"/>
              </a:ext>
            </a:extLst>
          </p:cNvPr>
          <p:cNvSpPr txBox="1"/>
          <p:nvPr/>
        </p:nvSpPr>
        <p:spPr>
          <a:xfrm>
            <a:off x="3137197" y="5561712"/>
            <a:ext cx="280705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Prescription Management</a:t>
            </a:r>
          </a:p>
        </p:txBody>
      </p:sp>
      <p:sp>
        <p:nvSpPr>
          <p:cNvPr id="31" name="TextBox 30">
            <a:extLst>
              <a:ext uri="{FF2B5EF4-FFF2-40B4-BE49-F238E27FC236}">
                <a16:creationId xmlns:a16="http://schemas.microsoft.com/office/drawing/2014/main" id="{AED86FDE-2F3B-20D2-DB72-2A29F79BA375}"/>
              </a:ext>
            </a:extLst>
          </p:cNvPr>
          <p:cNvSpPr txBox="1"/>
          <p:nvPr/>
        </p:nvSpPr>
        <p:spPr>
          <a:xfrm>
            <a:off x="6346975" y="5557565"/>
            <a:ext cx="280705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Secure Messages</a:t>
            </a:r>
          </a:p>
        </p:txBody>
      </p:sp>
      <p:sp>
        <p:nvSpPr>
          <p:cNvPr id="32" name="TextBox 31">
            <a:extLst>
              <a:ext uri="{FF2B5EF4-FFF2-40B4-BE49-F238E27FC236}">
                <a16:creationId xmlns:a16="http://schemas.microsoft.com/office/drawing/2014/main" id="{023A92AE-526A-48D9-1B06-2DB0AB740DBE}"/>
              </a:ext>
            </a:extLst>
          </p:cNvPr>
          <p:cNvSpPr txBox="1"/>
          <p:nvPr/>
        </p:nvSpPr>
        <p:spPr>
          <a:xfrm>
            <a:off x="8609715" y="5557565"/>
            <a:ext cx="280705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Manage Medical Records</a:t>
            </a:r>
          </a:p>
        </p:txBody>
      </p:sp>
    </p:spTree>
    <p:extLst>
      <p:ext uri="{BB962C8B-B14F-4D97-AF65-F5344CB8AC3E}">
        <p14:creationId xmlns:p14="http://schemas.microsoft.com/office/powerpoint/2010/main" val="36958200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903843E-1FAB-AFBB-BDC9-440FCC8CFB12}"/>
              </a:ext>
            </a:extLst>
          </p:cNvPr>
          <p:cNvSpPr>
            <a:spLocks noGrp="1"/>
          </p:cNvSpPr>
          <p:nvPr>
            <p:ph type="ctrTitle"/>
          </p:nvPr>
        </p:nvSpPr>
        <p:spPr>
          <a:xfrm>
            <a:off x="3434614" y="321961"/>
            <a:ext cx="5322771" cy="714676"/>
          </a:xfrm>
          <a:noFill/>
        </p:spPr>
        <p:txBody>
          <a:bodyPr/>
          <a:lstStyle/>
          <a:p>
            <a:pPr algn="l"/>
            <a:r>
              <a:rPr lang="en-US" sz="2800" b="0" i="0" dirty="0">
                <a:solidFill>
                  <a:srgbClr val="2D3B45"/>
                </a:solidFill>
                <a:effectLst/>
                <a:latin typeface="Times New Roman" panose="02020603050405020304" pitchFamily="18" charset="0"/>
                <a:cs typeface="Times New Roman" panose="02020603050405020304" pitchFamily="18" charset="0"/>
              </a:rPr>
              <a:t>Functional Requirements</a:t>
            </a:r>
          </a:p>
        </p:txBody>
      </p:sp>
      <p:sp>
        <p:nvSpPr>
          <p:cNvPr id="20" name="Subtitle 2">
            <a:extLst>
              <a:ext uri="{FF2B5EF4-FFF2-40B4-BE49-F238E27FC236}">
                <a16:creationId xmlns:a16="http://schemas.microsoft.com/office/drawing/2014/main" id="{826664CC-F0B7-D2E1-A321-E97944F52EA3}"/>
              </a:ext>
            </a:extLst>
          </p:cNvPr>
          <p:cNvSpPr>
            <a:spLocks noGrp="1"/>
          </p:cNvSpPr>
          <p:nvPr>
            <p:ph type="subTitle" idx="1"/>
          </p:nvPr>
        </p:nvSpPr>
        <p:spPr>
          <a:xfrm>
            <a:off x="5394159" y="3672773"/>
            <a:ext cx="1068404" cy="425651"/>
          </a:xfrm>
          <a:noFill/>
        </p:spPr>
        <p:txBody>
          <a:bodyPr anchor="t"/>
          <a:lstStyle/>
          <a:p>
            <a:r>
              <a:rPr lang="en-US" sz="2000" dirty="0"/>
              <a:t>SYSTEM</a:t>
            </a:r>
          </a:p>
        </p:txBody>
      </p:sp>
      <p:sp>
        <p:nvSpPr>
          <p:cNvPr id="7" name="Arrow: Left 6">
            <a:extLst>
              <a:ext uri="{FF2B5EF4-FFF2-40B4-BE49-F238E27FC236}">
                <a16:creationId xmlns:a16="http://schemas.microsoft.com/office/drawing/2014/main" id="{D2BC5586-F220-45F5-E148-7F2A322F96C5}"/>
              </a:ext>
            </a:extLst>
          </p:cNvPr>
          <p:cNvSpPr/>
          <p:nvPr/>
        </p:nvSpPr>
        <p:spPr>
          <a:xfrm>
            <a:off x="3731394" y="3557070"/>
            <a:ext cx="1297806" cy="62911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MUST</a:t>
            </a:r>
          </a:p>
        </p:txBody>
      </p:sp>
      <p:sp>
        <p:nvSpPr>
          <p:cNvPr id="8" name="Arrow: Up 7">
            <a:extLst>
              <a:ext uri="{FF2B5EF4-FFF2-40B4-BE49-F238E27FC236}">
                <a16:creationId xmlns:a16="http://schemas.microsoft.com/office/drawing/2014/main" id="{6765FB99-F819-4262-AFA1-99DD7780EA38}"/>
              </a:ext>
            </a:extLst>
          </p:cNvPr>
          <p:cNvSpPr/>
          <p:nvPr/>
        </p:nvSpPr>
        <p:spPr>
          <a:xfrm>
            <a:off x="5663666" y="2781498"/>
            <a:ext cx="529390" cy="877304"/>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MAY</a:t>
            </a:r>
          </a:p>
        </p:txBody>
      </p:sp>
      <p:sp>
        <p:nvSpPr>
          <p:cNvPr id="9" name="Arrow: Right 8">
            <a:extLst>
              <a:ext uri="{FF2B5EF4-FFF2-40B4-BE49-F238E27FC236}">
                <a16:creationId xmlns:a16="http://schemas.microsoft.com/office/drawing/2014/main" id="{368907E5-927C-C561-D60B-5FC282AE678A}"/>
              </a:ext>
            </a:extLst>
          </p:cNvPr>
          <p:cNvSpPr/>
          <p:nvPr/>
        </p:nvSpPr>
        <p:spPr>
          <a:xfrm>
            <a:off x="6753325" y="3557070"/>
            <a:ext cx="1297806" cy="6173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SHOULD</a:t>
            </a:r>
          </a:p>
        </p:txBody>
      </p:sp>
      <p:sp>
        <p:nvSpPr>
          <p:cNvPr id="10" name="Arrow: Down 9">
            <a:extLst>
              <a:ext uri="{FF2B5EF4-FFF2-40B4-BE49-F238E27FC236}">
                <a16:creationId xmlns:a16="http://schemas.microsoft.com/office/drawing/2014/main" id="{FF3838D8-E4CD-720A-E0D9-8C48BAB85D5C}"/>
              </a:ext>
            </a:extLst>
          </p:cNvPr>
          <p:cNvSpPr/>
          <p:nvPr/>
        </p:nvSpPr>
        <p:spPr>
          <a:xfrm>
            <a:off x="5663666" y="4084453"/>
            <a:ext cx="529390" cy="9812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NOT</a:t>
            </a:r>
          </a:p>
        </p:txBody>
      </p:sp>
      <p:sp>
        <p:nvSpPr>
          <p:cNvPr id="11" name="Rectangle 10">
            <a:extLst>
              <a:ext uri="{FF2B5EF4-FFF2-40B4-BE49-F238E27FC236}">
                <a16:creationId xmlns:a16="http://schemas.microsoft.com/office/drawing/2014/main" id="{2EF2A804-724C-8EE1-8BE7-ABD0370D97F5}"/>
              </a:ext>
            </a:extLst>
          </p:cNvPr>
          <p:cNvSpPr/>
          <p:nvPr/>
        </p:nvSpPr>
        <p:spPr>
          <a:xfrm>
            <a:off x="50932" y="1034482"/>
            <a:ext cx="3474720" cy="58235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dirty="0">
                <a:solidFill>
                  <a:srgbClr val="1F2328"/>
                </a:solidFill>
                <a:latin typeface="Times New Roman" panose="02020603050405020304" pitchFamily="18" charset="0"/>
                <a:cs typeface="Times New Roman" panose="02020603050405020304" pitchFamily="18" charset="0"/>
              </a:rPr>
              <a:t>R</a:t>
            </a:r>
            <a:r>
              <a:rPr lang="en-US" b="0" i="0" dirty="0">
                <a:solidFill>
                  <a:srgbClr val="1F2328"/>
                </a:solidFill>
                <a:effectLst/>
                <a:latin typeface="Times New Roman" panose="02020603050405020304" pitchFamily="18" charset="0"/>
                <a:cs typeface="Times New Roman" panose="02020603050405020304" pitchFamily="18" charset="0"/>
              </a:rPr>
              <a:t>egister users as a patient or a doctor.</a:t>
            </a:r>
          </a:p>
          <a:p>
            <a:pPr marL="285750" indent="-285750">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Patients to view available doctors and book appointments.</a:t>
            </a:r>
            <a:endParaRPr lang="en-US" dirty="0">
              <a:solidFill>
                <a:srgbClr val="1F2328"/>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1F2328"/>
                </a:solidFill>
                <a:latin typeface="Times New Roman" panose="02020603050405020304" pitchFamily="18" charset="0"/>
                <a:cs typeface="Times New Roman" panose="02020603050405020304" pitchFamily="18" charset="0"/>
              </a:rPr>
              <a:t>P</a:t>
            </a:r>
            <a:r>
              <a:rPr lang="en-US" b="0" i="0" dirty="0">
                <a:solidFill>
                  <a:srgbClr val="1F2328"/>
                </a:solidFill>
                <a:effectLst/>
                <a:latin typeface="Times New Roman" panose="02020603050405020304" pitchFamily="18" charset="0"/>
                <a:cs typeface="Times New Roman" panose="02020603050405020304" pitchFamily="18" charset="0"/>
              </a:rPr>
              <a:t>atients to cancel or reschedule appointments.</a:t>
            </a:r>
          </a:p>
          <a:p>
            <a:pPr marL="285750" indent="-285750">
              <a:buFont typeface="Arial" panose="020B0604020202020204" pitchFamily="34" charset="0"/>
              <a:buChar char="•"/>
            </a:pPr>
            <a:r>
              <a:rPr lang="en-US" dirty="0">
                <a:solidFill>
                  <a:srgbClr val="1F2328"/>
                </a:solidFill>
                <a:latin typeface="Times New Roman" panose="02020603050405020304" pitchFamily="18" charset="0"/>
                <a:cs typeface="Times New Roman" panose="02020603050405020304" pitchFamily="18" charset="0"/>
              </a:rPr>
              <a:t>Doctors to manage availability</a:t>
            </a:r>
          </a:p>
          <a:p>
            <a:pPr marL="285750" indent="-285750">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patients to receive confirmation and reminders.</a:t>
            </a:r>
          </a:p>
          <a:p>
            <a:pPr marL="285750" indent="-285750">
              <a:buFont typeface="Arial" panose="020B0604020202020204" pitchFamily="34" charset="0"/>
              <a:buChar char="•"/>
            </a:pPr>
            <a:r>
              <a:rPr lang="en-US" dirty="0">
                <a:solidFill>
                  <a:srgbClr val="1F2328"/>
                </a:solidFill>
                <a:latin typeface="Times New Roman" panose="02020603050405020304" pitchFamily="18" charset="0"/>
                <a:cs typeface="Times New Roman" panose="02020603050405020304" pitchFamily="18" charset="0"/>
              </a:rPr>
              <a:t>R</a:t>
            </a:r>
            <a:r>
              <a:rPr lang="en-US" b="0" i="0" dirty="0">
                <a:solidFill>
                  <a:srgbClr val="1F2328"/>
                </a:solidFill>
                <a:effectLst/>
                <a:latin typeface="Times New Roman" panose="02020603050405020304" pitchFamily="18" charset="0"/>
                <a:cs typeface="Times New Roman" panose="02020603050405020304" pitchFamily="18" charset="0"/>
              </a:rPr>
              <a:t>eal-time video and audio communication between patient and doctor.</a:t>
            </a:r>
            <a:endParaRPr lang="en-US" dirty="0">
              <a:solidFill>
                <a:srgbClr val="1F2328"/>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1F2328"/>
                </a:solidFill>
                <a:latin typeface="Times New Roman" panose="02020603050405020304" pitchFamily="18" charset="0"/>
                <a:cs typeface="Times New Roman" panose="02020603050405020304" pitchFamily="18" charset="0"/>
              </a:rPr>
              <a:t>Secure Medical Records</a:t>
            </a:r>
          </a:p>
          <a:p>
            <a:pPr marL="285750" indent="-285750">
              <a:buFont typeface="Arial" panose="020B0604020202020204" pitchFamily="34" charset="0"/>
              <a:buChar char="•"/>
            </a:pPr>
            <a:r>
              <a:rPr lang="en-US" dirty="0">
                <a:solidFill>
                  <a:srgbClr val="1F2328"/>
                </a:solidFill>
                <a:latin typeface="Times New Roman" panose="02020603050405020304" pitchFamily="18" charset="0"/>
                <a:cs typeface="Times New Roman" panose="02020603050405020304" pitchFamily="18" charset="0"/>
              </a:rPr>
              <a:t>D</a:t>
            </a:r>
            <a:r>
              <a:rPr lang="en-US" b="0" i="0" dirty="0">
                <a:solidFill>
                  <a:srgbClr val="1F2328"/>
                </a:solidFill>
                <a:effectLst/>
                <a:latin typeface="Times New Roman" panose="02020603050405020304" pitchFamily="18" charset="0"/>
                <a:cs typeface="Times New Roman" panose="02020603050405020304" pitchFamily="18" charset="0"/>
              </a:rPr>
              <a:t>octors to generate and send digital prescriptions.</a:t>
            </a:r>
          </a:p>
          <a:p>
            <a:pPr marL="285750" indent="-285750">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List of pharmacies.</a:t>
            </a:r>
            <a:endParaRPr lang="en-US" dirty="0">
              <a:solidFill>
                <a:srgbClr val="1F2328"/>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Secure messaging platform for consultations or follow-up questions</a:t>
            </a: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FEA77BE-A18C-EFD1-5345-085DCE795BD0}"/>
              </a:ext>
            </a:extLst>
          </p:cNvPr>
          <p:cNvSpPr/>
          <p:nvPr/>
        </p:nvSpPr>
        <p:spPr>
          <a:xfrm>
            <a:off x="8256873" y="1781209"/>
            <a:ext cx="3726580" cy="35517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Include pharmacy integration.</a:t>
            </a:r>
          </a:p>
          <a:p>
            <a:pPr marL="285750" indent="-285750">
              <a:buFont typeface="Arial" panose="020B0604020202020204" pitchFamily="34" charset="0"/>
              <a:buChar char="•"/>
            </a:pPr>
            <a:r>
              <a:rPr lang="en-US" dirty="0">
                <a:solidFill>
                  <a:srgbClr val="1F2328"/>
                </a:solidFill>
                <a:latin typeface="Times New Roman" panose="02020603050405020304" pitchFamily="18" charset="0"/>
                <a:cs typeface="Times New Roman" panose="02020603050405020304" pitchFamily="18" charset="0"/>
              </a:rPr>
              <a:t>P</a:t>
            </a:r>
            <a:r>
              <a:rPr lang="en-US" b="0" i="0" dirty="0">
                <a:solidFill>
                  <a:srgbClr val="1F2328"/>
                </a:solidFill>
                <a:effectLst/>
                <a:latin typeface="Times New Roman" panose="02020603050405020304" pitchFamily="18" charset="0"/>
                <a:cs typeface="Times New Roman" panose="02020603050405020304" pitchFamily="18" charset="0"/>
              </a:rPr>
              <a:t>atients to pay consultation fees through integrated payment gateways.</a:t>
            </a:r>
            <a:endParaRPr lang="en-US" dirty="0">
              <a:solidFill>
                <a:srgbClr val="1F2328"/>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1F2328"/>
                </a:solidFill>
                <a:latin typeface="Times New Roman" panose="02020603050405020304" pitchFamily="18" charset="0"/>
                <a:cs typeface="Times New Roman" panose="02020603050405020304" pitchFamily="18" charset="0"/>
              </a:rPr>
              <a:t>P</a:t>
            </a:r>
            <a:r>
              <a:rPr lang="en-US" b="0" i="0" dirty="0">
                <a:solidFill>
                  <a:srgbClr val="1F2328"/>
                </a:solidFill>
                <a:effectLst/>
                <a:latin typeface="Times New Roman" panose="02020603050405020304" pitchFamily="18" charset="0"/>
                <a:cs typeface="Times New Roman" panose="02020603050405020304" pitchFamily="18" charset="0"/>
              </a:rPr>
              <a:t>atients to input insurance details and check Coverage.</a:t>
            </a:r>
          </a:p>
          <a:p>
            <a:pPr marL="285750" indent="-285750">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In-app access to frequently asked questions and support articles.</a:t>
            </a: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26ABCB39-53F7-EF06-999F-47938C4CD98A}"/>
              </a:ext>
            </a:extLst>
          </p:cNvPr>
          <p:cNvSpPr/>
          <p:nvPr/>
        </p:nvSpPr>
        <p:spPr>
          <a:xfrm>
            <a:off x="3629927" y="5149516"/>
            <a:ext cx="4522671" cy="17084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dirty="0">
                <a:solidFill>
                  <a:srgbClr val="1F2328"/>
                </a:solidFill>
                <a:latin typeface="Times New Roman" panose="02020603050405020304" pitchFamily="18" charset="0"/>
                <a:cs typeface="Times New Roman" panose="02020603050405020304" pitchFamily="18" charset="0"/>
              </a:rPr>
              <a:t>A</a:t>
            </a:r>
            <a:r>
              <a:rPr lang="en-US" b="0" i="0" dirty="0">
                <a:solidFill>
                  <a:srgbClr val="1F2328"/>
                </a:solidFill>
                <a:effectLst/>
                <a:latin typeface="Times New Roman" panose="02020603050405020304" pitchFamily="18" charset="0"/>
                <a:cs typeface="Times New Roman" panose="02020603050405020304" pitchFamily="18" charset="0"/>
              </a:rPr>
              <a:t>llow any form of data transmission that is not encrypted.</a:t>
            </a:r>
          </a:p>
          <a:p>
            <a:pPr marL="285750" indent="-285750">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 Allow any features or practices that allow unauthorized access to sensitive user data</a:t>
            </a:r>
            <a:r>
              <a:rPr lang="en-US" b="0" i="0" dirty="0">
                <a:solidFill>
                  <a:srgbClr val="1F2328"/>
                </a:solidFill>
                <a:effectLst/>
                <a:latin typeface="-apple-system"/>
              </a:rPr>
              <a:t>.</a:t>
            </a:r>
            <a:endParaRPr lang="en-US" dirty="0"/>
          </a:p>
        </p:txBody>
      </p:sp>
      <p:sp>
        <p:nvSpPr>
          <p:cNvPr id="15" name="Rectangle 14">
            <a:extLst>
              <a:ext uri="{FF2B5EF4-FFF2-40B4-BE49-F238E27FC236}">
                <a16:creationId xmlns:a16="http://schemas.microsoft.com/office/drawing/2014/main" id="{8A5BC792-3272-7AA6-57AD-04A5A6E32CCE}"/>
              </a:ext>
            </a:extLst>
          </p:cNvPr>
          <p:cNvSpPr/>
          <p:nvPr/>
        </p:nvSpPr>
        <p:spPr>
          <a:xfrm>
            <a:off x="3599848" y="1034482"/>
            <a:ext cx="4522671" cy="17084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dirty="0">
                <a:solidFill>
                  <a:srgbClr val="1F2328"/>
                </a:solidFill>
                <a:latin typeface="Times New Roman" panose="02020603050405020304" pitchFamily="18" charset="0"/>
                <a:cs typeface="Times New Roman" panose="02020603050405020304" pitchFamily="18" charset="0"/>
              </a:rPr>
              <a:t>I</a:t>
            </a:r>
            <a:r>
              <a:rPr lang="en-US" b="0" i="0" dirty="0">
                <a:solidFill>
                  <a:srgbClr val="1F2328"/>
                </a:solidFill>
                <a:effectLst/>
                <a:latin typeface="Times New Roman" panose="02020603050405020304" pitchFamily="18" charset="0"/>
                <a:cs typeface="Times New Roman" panose="02020603050405020304" pitchFamily="18" charset="0"/>
              </a:rPr>
              <a:t>nclude additional features like multimedia messaging or in-app voice notes.</a:t>
            </a:r>
          </a:p>
          <a:p>
            <a:pPr marL="285750" indent="-285750">
              <a:buFont typeface="Arial" panose="020B0604020202020204" pitchFamily="34" charset="0"/>
              <a:buChar char="•"/>
            </a:pPr>
            <a:r>
              <a:rPr lang="en-US" dirty="0">
                <a:solidFill>
                  <a:srgbClr val="1F2328"/>
                </a:solidFill>
                <a:latin typeface="Times New Roman" panose="02020603050405020304" pitchFamily="18" charset="0"/>
                <a:cs typeface="Times New Roman" panose="02020603050405020304" pitchFamily="18" charset="0"/>
              </a:rPr>
              <a:t>I</a:t>
            </a:r>
            <a:r>
              <a:rPr lang="en-US" b="0" i="0" dirty="0">
                <a:solidFill>
                  <a:srgbClr val="1F2328"/>
                </a:solidFill>
                <a:effectLst/>
                <a:latin typeface="Times New Roman" panose="02020603050405020304" pitchFamily="18" charset="0"/>
                <a:cs typeface="Times New Roman" panose="02020603050405020304" pitchFamily="18" charset="0"/>
              </a:rPr>
              <a:t>nsurance verification and claims.</a:t>
            </a:r>
            <a:endParaRPr lang="en-US" dirty="0">
              <a:solidFill>
                <a:srgbClr val="1F2328"/>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1F2328"/>
                </a:solidFill>
                <a:latin typeface="Times New Roman" panose="02020603050405020304" pitchFamily="18" charset="0"/>
                <a:cs typeface="Times New Roman" panose="02020603050405020304" pitchFamily="18" charset="0"/>
              </a:rPr>
              <a:t>G</a:t>
            </a:r>
            <a:r>
              <a:rPr lang="en-US" b="0" i="0" dirty="0">
                <a:solidFill>
                  <a:srgbClr val="1F2328"/>
                </a:solidFill>
                <a:effectLst/>
                <a:latin typeface="Times New Roman" panose="02020603050405020304" pitchFamily="18" charset="0"/>
                <a:cs typeface="Times New Roman" panose="02020603050405020304" pitchFamily="18" charset="0"/>
              </a:rPr>
              <a:t>eneral feedback on the app experience.</a:t>
            </a:r>
            <a:endParaRPr lang="en-US"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CE0ED95-313A-00EE-FAD6-BF772BE554B8}"/>
              </a:ext>
            </a:extLst>
          </p:cNvPr>
          <p:cNvSpPr txBox="1"/>
          <p:nvPr/>
        </p:nvSpPr>
        <p:spPr>
          <a:xfrm>
            <a:off x="8256873" y="5477338"/>
            <a:ext cx="3812807"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more details:</a:t>
            </a:r>
          </a:p>
          <a:p>
            <a:r>
              <a:rPr lang="en-US"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Functional Requirements List (Iteration 2) · Tejaswireddyallam/GDPFall2024-Group2 Wiki (github.com)</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1953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F0FD1A0-C075-EE18-B3AE-363C242D0BCE}"/>
              </a:ext>
            </a:extLst>
          </p:cNvPr>
          <p:cNvSpPr>
            <a:spLocks noGrp="1"/>
          </p:cNvSpPr>
          <p:nvPr>
            <p:ph type="title"/>
          </p:nvPr>
        </p:nvSpPr>
        <p:spPr>
          <a:xfrm>
            <a:off x="3046398" y="656921"/>
            <a:ext cx="6424863" cy="544095"/>
          </a:xfrm>
        </p:spPr>
        <p:txBody>
          <a:bodyPr/>
          <a:lstStyle/>
          <a:p>
            <a:r>
              <a:rPr lang="en-US" dirty="0">
                <a:latin typeface="Times New Roman" panose="02020603050405020304" pitchFamily="18" charset="0"/>
                <a:cs typeface="Times New Roman" panose="02020603050405020304" pitchFamily="18" charset="0"/>
              </a:rPr>
              <a:t>Non-functional REQUIREMENTS</a:t>
            </a:r>
          </a:p>
        </p:txBody>
      </p:sp>
      <p:sp>
        <p:nvSpPr>
          <p:cNvPr id="2" name="Circle: Hollow 1">
            <a:extLst>
              <a:ext uri="{FF2B5EF4-FFF2-40B4-BE49-F238E27FC236}">
                <a16:creationId xmlns:a16="http://schemas.microsoft.com/office/drawing/2014/main" id="{30CD627F-024F-45D4-6BF5-6BF5BFA72892}"/>
              </a:ext>
            </a:extLst>
          </p:cNvPr>
          <p:cNvSpPr/>
          <p:nvPr/>
        </p:nvSpPr>
        <p:spPr>
          <a:xfrm>
            <a:off x="3552929" y="2856695"/>
            <a:ext cx="1386037" cy="1337911"/>
          </a:xfrm>
          <a:prstGeom prst="donut">
            <a:avLst>
              <a:gd name="adj" fmla="val 633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3" name="TextBox 2">
            <a:extLst>
              <a:ext uri="{FF2B5EF4-FFF2-40B4-BE49-F238E27FC236}">
                <a16:creationId xmlns:a16="http://schemas.microsoft.com/office/drawing/2014/main" id="{0C1B2423-5DFA-F60D-36F0-8F6CB6567157}"/>
              </a:ext>
            </a:extLst>
          </p:cNvPr>
          <p:cNvSpPr txBox="1"/>
          <p:nvPr/>
        </p:nvSpPr>
        <p:spPr>
          <a:xfrm>
            <a:off x="4419191" y="4822317"/>
            <a:ext cx="146304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Usability</a:t>
            </a:r>
          </a:p>
        </p:txBody>
      </p:sp>
      <p:sp>
        <p:nvSpPr>
          <p:cNvPr id="4" name="Circle: Hollow 3">
            <a:extLst>
              <a:ext uri="{FF2B5EF4-FFF2-40B4-BE49-F238E27FC236}">
                <a16:creationId xmlns:a16="http://schemas.microsoft.com/office/drawing/2014/main" id="{79AED562-179D-7ECF-BE2D-E952905E0DFD}"/>
              </a:ext>
            </a:extLst>
          </p:cNvPr>
          <p:cNvSpPr/>
          <p:nvPr/>
        </p:nvSpPr>
        <p:spPr>
          <a:xfrm>
            <a:off x="4212263" y="4299223"/>
            <a:ext cx="1386037" cy="1337911"/>
          </a:xfrm>
          <a:prstGeom prst="donut">
            <a:avLst>
              <a:gd name="adj" fmla="val 633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5" name="Circle: Hollow 4">
            <a:extLst>
              <a:ext uri="{FF2B5EF4-FFF2-40B4-BE49-F238E27FC236}">
                <a16:creationId xmlns:a16="http://schemas.microsoft.com/office/drawing/2014/main" id="{BBA5E29B-FBC3-9BEE-7759-2EE1BC14B775}"/>
              </a:ext>
            </a:extLst>
          </p:cNvPr>
          <p:cNvSpPr/>
          <p:nvPr/>
        </p:nvSpPr>
        <p:spPr>
          <a:xfrm>
            <a:off x="5779371" y="4262907"/>
            <a:ext cx="1386037" cy="1337911"/>
          </a:xfrm>
          <a:prstGeom prst="donut">
            <a:avLst>
              <a:gd name="adj" fmla="val 633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6" name="Circle: Hollow 5">
            <a:extLst>
              <a:ext uri="{FF2B5EF4-FFF2-40B4-BE49-F238E27FC236}">
                <a16:creationId xmlns:a16="http://schemas.microsoft.com/office/drawing/2014/main" id="{C2538DE9-591D-75AD-4C86-395939E40203}"/>
              </a:ext>
            </a:extLst>
          </p:cNvPr>
          <p:cNvSpPr/>
          <p:nvPr/>
        </p:nvSpPr>
        <p:spPr>
          <a:xfrm>
            <a:off x="4893244" y="1918667"/>
            <a:ext cx="1386037" cy="1337911"/>
          </a:xfrm>
          <a:prstGeom prst="donut">
            <a:avLst>
              <a:gd name="adj" fmla="val 633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7" name="Circle: Hollow 6">
            <a:extLst>
              <a:ext uri="{FF2B5EF4-FFF2-40B4-BE49-F238E27FC236}">
                <a16:creationId xmlns:a16="http://schemas.microsoft.com/office/drawing/2014/main" id="{4ED3448E-0599-51FA-B838-0AD6AD4A6342}"/>
              </a:ext>
            </a:extLst>
          </p:cNvPr>
          <p:cNvSpPr/>
          <p:nvPr/>
        </p:nvSpPr>
        <p:spPr>
          <a:xfrm>
            <a:off x="6359890" y="2833904"/>
            <a:ext cx="1386037" cy="1337911"/>
          </a:xfrm>
          <a:prstGeom prst="donut">
            <a:avLst>
              <a:gd name="adj" fmla="val 633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7D21AECC-4835-F9EB-33BD-E78B70FA1EE6}"/>
              </a:ext>
            </a:extLst>
          </p:cNvPr>
          <p:cNvSpPr txBox="1"/>
          <p:nvPr/>
        </p:nvSpPr>
        <p:spPr>
          <a:xfrm>
            <a:off x="3651588" y="3404102"/>
            <a:ext cx="146304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Performance</a:t>
            </a:r>
          </a:p>
        </p:txBody>
      </p:sp>
      <p:sp>
        <p:nvSpPr>
          <p:cNvPr id="9" name="TextBox 8">
            <a:extLst>
              <a:ext uri="{FF2B5EF4-FFF2-40B4-BE49-F238E27FC236}">
                <a16:creationId xmlns:a16="http://schemas.microsoft.com/office/drawing/2014/main" id="{D0650A3C-5C39-BCAD-542A-FCD9F5C4F8D5}"/>
              </a:ext>
            </a:extLst>
          </p:cNvPr>
          <p:cNvSpPr txBox="1"/>
          <p:nvPr/>
        </p:nvSpPr>
        <p:spPr>
          <a:xfrm>
            <a:off x="5079737" y="2319476"/>
            <a:ext cx="1463041"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Data consistency</a:t>
            </a:r>
          </a:p>
        </p:txBody>
      </p:sp>
      <p:sp>
        <p:nvSpPr>
          <p:cNvPr id="10" name="TextBox 9">
            <a:extLst>
              <a:ext uri="{FF2B5EF4-FFF2-40B4-BE49-F238E27FC236}">
                <a16:creationId xmlns:a16="http://schemas.microsoft.com/office/drawing/2014/main" id="{77AABF9E-C29A-2826-5D06-C5A15120E829}"/>
              </a:ext>
            </a:extLst>
          </p:cNvPr>
          <p:cNvSpPr txBox="1"/>
          <p:nvPr/>
        </p:nvSpPr>
        <p:spPr>
          <a:xfrm>
            <a:off x="6542778" y="3304766"/>
            <a:ext cx="146304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Security</a:t>
            </a:r>
          </a:p>
        </p:txBody>
      </p:sp>
      <p:sp>
        <p:nvSpPr>
          <p:cNvPr id="12" name="TextBox 11">
            <a:extLst>
              <a:ext uri="{FF2B5EF4-FFF2-40B4-BE49-F238E27FC236}">
                <a16:creationId xmlns:a16="http://schemas.microsoft.com/office/drawing/2014/main" id="{D19C1BCB-794C-3861-B0C1-2539D3ADE46B}"/>
              </a:ext>
            </a:extLst>
          </p:cNvPr>
          <p:cNvSpPr txBox="1"/>
          <p:nvPr/>
        </p:nvSpPr>
        <p:spPr>
          <a:xfrm>
            <a:off x="5924344" y="4763965"/>
            <a:ext cx="1463041"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Scalability</a:t>
            </a:r>
          </a:p>
        </p:txBody>
      </p:sp>
      <p:sp>
        <p:nvSpPr>
          <p:cNvPr id="14" name="Rectangle 13">
            <a:extLst>
              <a:ext uri="{FF2B5EF4-FFF2-40B4-BE49-F238E27FC236}">
                <a16:creationId xmlns:a16="http://schemas.microsoft.com/office/drawing/2014/main" id="{A749665A-6980-6D6D-A88B-B20E3808FC9B}"/>
              </a:ext>
            </a:extLst>
          </p:cNvPr>
          <p:cNvSpPr/>
          <p:nvPr/>
        </p:nvSpPr>
        <p:spPr>
          <a:xfrm>
            <a:off x="162420" y="1632144"/>
            <a:ext cx="3388108" cy="2600393"/>
          </a:xfrm>
          <a:prstGeom prst="rect">
            <a:avLst/>
          </a:prstGeom>
          <a:ln w="571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app must ensure low-latency video streaming to provide a seamless consultation experience</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Fast appointment, prescription, record processing.(&lt; 5 sec)</a:t>
            </a:r>
          </a:p>
          <a:p>
            <a:pPr marL="285750" indent="-285750">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app must be accessible 24/7</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4E77E3CB-C9B3-90BD-EA3B-53B153493A7E}"/>
              </a:ext>
            </a:extLst>
          </p:cNvPr>
          <p:cNvSpPr/>
          <p:nvPr/>
        </p:nvSpPr>
        <p:spPr>
          <a:xfrm>
            <a:off x="6279281" y="1356862"/>
            <a:ext cx="4948584" cy="1135377"/>
          </a:xfrm>
          <a:prstGeom prst="rect">
            <a:avLst/>
          </a:prstGeom>
          <a:ln w="571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Ensure automatic synchronization of data across all devices in real-time</a:t>
            </a:r>
            <a:endParaRPr lang="en-US"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3BA24BBC-7A3C-82DA-61E7-12CF8C23F9F1}"/>
              </a:ext>
            </a:extLst>
          </p:cNvPr>
          <p:cNvSpPr/>
          <p:nvPr/>
        </p:nvSpPr>
        <p:spPr>
          <a:xfrm>
            <a:off x="7788039" y="2685179"/>
            <a:ext cx="4095955" cy="2315373"/>
          </a:xfrm>
          <a:prstGeom prst="rect">
            <a:avLst/>
          </a:prstGeom>
          <a:ln w="571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Video calls and chats should be encrypted</a:t>
            </a:r>
          </a:p>
          <a:p>
            <a:pPr marL="285750" indent="-285750">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provide a secure messaging platform for consultations</a:t>
            </a:r>
            <a:endParaRPr lang="en-US" dirty="0">
              <a:solidFill>
                <a:srgbClr val="1F2328"/>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The app must comply with HIPAA to ensure privacy</a:t>
            </a:r>
          </a:p>
          <a:p>
            <a:pPr marL="285750" indent="-285750">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Add multi-factor authentication (MFA) </a:t>
            </a:r>
            <a:endParaRPr lang="en-US"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1545BA64-463E-0F5E-F8E8-AF352132AA1A}"/>
              </a:ext>
            </a:extLst>
          </p:cNvPr>
          <p:cNvSpPr/>
          <p:nvPr/>
        </p:nvSpPr>
        <p:spPr>
          <a:xfrm>
            <a:off x="535407" y="4468894"/>
            <a:ext cx="3692484" cy="1758560"/>
          </a:xfrm>
          <a:prstGeom prst="rect">
            <a:avLst/>
          </a:prstGeom>
          <a:ln w="571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The app should have an intuitive, easy-to-navigate interface for patients, with simple steps for booking appointments and accessing medical records.</a:t>
            </a:r>
          </a:p>
          <a:p>
            <a:pPr marL="285750" indent="-285750" algn="ctr">
              <a:buFont typeface="Arial" panose="020B0604020202020204" pitchFamily="34" charset="0"/>
              <a:buChar char="•"/>
            </a:pPr>
            <a:endParaRPr lang="en-US" dirty="0"/>
          </a:p>
        </p:txBody>
      </p:sp>
      <p:sp>
        <p:nvSpPr>
          <p:cNvPr id="18" name="Rectangle 17">
            <a:extLst>
              <a:ext uri="{FF2B5EF4-FFF2-40B4-BE49-F238E27FC236}">
                <a16:creationId xmlns:a16="http://schemas.microsoft.com/office/drawing/2014/main" id="{50662D79-4075-F6BF-753E-7AE1F4D8C572}"/>
              </a:ext>
            </a:extLst>
          </p:cNvPr>
          <p:cNvSpPr/>
          <p:nvPr/>
        </p:nvSpPr>
        <p:spPr>
          <a:xfrm>
            <a:off x="5598300" y="5675299"/>
            <a:ext cx="5370907" cy="1058612"/>
          </a:xfrm>
          <a:prstGeom prst="rect">
            <a:avLst/>
          </a:prstGeom>
          <a:ln w="571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b="0" i="0" dirty="0">
                <a:solidFill>
                  <a:srgbClr val="1F2328"/>
                </a:solidFill>
                <a:effectLst/>
                <a:latin typeface="Times New Roman" panose="02020603050405020304" pitchFamily="18" charset="0"/>
                <a:cs typeface="Times New Roman" panose="02020603050405020304" pitchFamily="18" charset="0"/>
              </a:rPr>
              <a:t>The telemedicine app must be scalable to accommodate an increasing number of users, consultations, and appointments.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402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57" name="Rectangle 2056">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59" name="Rectangle 2058">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61" name="Rectangle 2060">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63" name="Rectangle 2062">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2050" name="Picture 2" descr="Telemedicine Use case updated">
            <a:extLst>
              <a:ext uri="{FF2B5EF4-FFF2-40B4-BE49-F238E27FC236}">
                <a16:creationId xmlns:a16="http://schemas.microsoft.com/office/drawing/2014/main" id="{BDC4134F-5793-0325-C1CC-45E8D0F015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319" r="-1" b="-1"/>
          <a:stretch/>
        </p:blipFill>
        <p:spPr bwMode="auto">
          <a:xfrm>
            <a:off x="453302" y="297128"/>
            <a:ext cx="7588885" cy="6059722"/>
          </a:xfrm>
          <a:prstGeom prst="rect">
            <a:avLst/>
          </a:prstGeom>
          <a:noFill/>
          <a:extLst>
            <a:ext uri="{909E8E84-426E-40DD-AFC4-6F175D3DCCD1}">
              <a14:hiddenFill xmlns:a14="http://schemas.microsoft.com/office/drawing/2010/main">
                <a:solidFill>
                  <a:srgbClr val="FFFFFF"/>
                </a:solidFill>
              </a14:hiddenFill>
            </a:ext>
          </a:extLst>
        </p:spPr>
      </p:pic>
      <p:sp>
        <p:nvSpPr>
          <p:cNvPr id="2065" name="Rectangle 2064">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Title 16">
            <a:extLst>
              <a:ext uri="{FF2B5EF4-FFF2-40B4-BE49-F238E27FC236}">
                <a16:creationId xmlns:a16="http://schemas.microsoft.com/office/drawing/2014/main" id="{EBA544F6-BF8C-2C87-3906-146BEDB4C299}"/>
              </a:ext>
            </a:extLst>
          </p:cNvPr>
          <p:cNvSpPr>
            <a:spLocks noGrp="1"/>
          </p:cNvSpPr>
          <p:nvPr>
            <p:ph type="title"/>
          </p:nvPr>
        </p:nvSpPr>
        <p:spPr>
          <a:xfrm>
            <a:off x="8372723" y="850791"/>
            <a:ext cx="3202016" cy="4198288"/>
          </a:xfrm>
        </p:spPr>
        <p:txBody>
          <a:bodyPr vert="horz" lIns="91440" tIns="45720" rIns="91440" bIns="45720" rtlCol="0" anchor="ctr">
            <a:normAutofit/>
          </a:bodyPr>
          <a:lstStyle/>
          <a:p>
            <a:r>
              <a:rPr lang="en-US" sz="3600" dirty="0">
                <a:solidFill>
                  <a:srgbClr val="FFFFFF"/>
                </a:solidFill>
              </a:rPr>
              <a:t>Use cases</a:t>
            </a:r>
          </a:p>
        </p:txBody>
      </p:sp>
      <p:sp>
        <p:nvSpPr>
          <p:cNvPr id="2067" name="Rectangle 2066">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TextBox 11">
            <a:extLst>
              <a:ext uri="{FF2B5EF4-FFF2-40B4-BE49-F238E27FC236}">
                <a16:creationId xmlns:a16="http://schemas.microsoft.com/office/drawing/2014/main" id="{0D4FA84D-65E5-9508-3E02-49AE1B633F49}"/>
              </a:ext>
            </a:extLst>
          </p:cNvPr>
          <p:cNvSpPr txBox="1"/>
          <p:nvPr/>
        </p:nvSpPr>
        <p:spPr>
          <a:xfrm>
            <a:off x="8372723" y="5545331"/>
            <a:ext cx="3202016" cy="649222"/>
          </a:xfrm>
          <a:prstGeom prst="rect">
            <a:avLst/>
          </a:prstGeom>
          <a:noFill/>
        </p:spPr>
        <p:txBody>
          <a:bodyPr vert="horz" lIns="91440" tIns="45720" rIns="91440" bIns="45720" rtlCol="0" anchor="ctr">
            <a:normAutofit/>
          </a:bodyPr>
          <a:lstStyle/>
          <a:p>
            <a:pPr>
              <a:lnSpc>
                <a:spcPct val="90000"/>
              </a:lnSpc>
              <a:spcBef>
                <a:spcPct val="20000"/>
              </a:spcBef>
              <a:spcAft>
                <a:spcPts val="600"/>
              </a:spcAft>
              <a:buClr>
                <a:schemeClr val="accent1"/>
              </a:buClr>
              <a:buSzPct val="92000"/>
            </a:pPr>
            <a:r>
              <a:rPr lang="en-US" sz="1300" cap="all">
                <a:solidFill>
                  <a:srgbClr val="FFFFFF">
                    <a:alpha val="75000"/>
                  </a:srgbClr>
                </a:solidFill>
                <a:hlinkClick r:id="rId4">
                  <a:extLst>
                    <a:ext uri="{A12FA001-AC4F-418D-AE19-62706E023703}">
                      <ahyp:hlinkClr xmlns:ahyp="http://schemas.microsoft.com/office/drawing/2018/hyperlinkcolor" val="tx"/>
                    </a:ext>
                  </a:extLst>
                </a:hlinkClick>
              </a:rPr>
              <a:t>Use Cases (Iteration 2) · Tejaswireddyallam/GDPFall2024-Group2 Wiki (github.com)</a:t>
            </a:r>
            <a:endParaRPr lang="en-US" sz="1300" cap="all">
              <a:solidFill>
                <a:srgbClr val="FFFFFF">
                  <a:alpha val="75000"/>
                </a:srgbClr>
              </a:solidFill>
            </a:endParaRPr>
          </a:p>
        </p:txBody>
      </p:sp>
    </p:spTree>
    <p:extLst>
      <p:ext uri="{BB962C8B-B14F-4D97-AF65-F5344CB8AC3E}">
        <p14:creationId xmlns:p14="http://schemas.microsoft.com/office/powerpoint/2010/main" val="2439600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BA544F6-BF8C-2C87-3906-146BEDB4C299}"/>
              </a:ext>
            </a:extLst>
          </p:cNvPr>
          <p:cNvSpPr>
            <a:spLocks noGrp="1"/>
          </p:cNvSpPr>
          <p:nvPr>
            <p:ph type="title"/>
          </p:nvPr>
        </p:nvSpPr>
        <p:spPr>
          <a:xfrm>
            <a:off x="4009724" y="476785"/>
            <a:ext cx="4634564" cy="621097"/>
          </a:xfrm>
        </p:spPr>
        <p:txBody>
          <a:bodyPr>
            <a:normAutofit fontScale="90000"/>
          </a:bodyPr>
          <a:lstStyle/>
          <a:p>
            <a:r>
              <a:rPr lang="en-US" dirty="0">
                <a:latin typeface="Times New Roman" panose="02020603050405020304" pitchFamily="18" charset="0"/>
                <a:cs typeface="Times New Roman" panose="02020603050405020304" pitchFamily="18" charset="0"/>
              </a:rPr>
              <a:t>Data Management plan </a:t>
            </a:r>
          </a:p>
        </p:txBody>
      </p:sp>
      <p:pic>
        <p:nvPicPr>
          <p:cNvPr id="11" name="Picture 10" descr="A diagram of a data flow&#10;&#10;Description automatically generated">
            <a:extLst>
              <a:ext uri="{FF2B5EF4-FFF2-40B4-BE49-F238E27FC236}">
                <a16:creationId xmlns:a16="http://schemas.microsoft.com/office/drawing/2014/main" id="{D9880E0B-BF6C-4807-EFB3-E3002E178A3D}"/>
              </a:ext>
            </a:extLst>
          </p:cNvPr>
          <p:cNvPicPr>
            <a:picLocks noChangeAspect="1"/>
          </p:cNvPicPr>
          <p:nvPr/>
        </p:nvPicPr>
        <p:blipFill>
          <a:blip r:embed="rId3"/>
          <a:stretch>
            <a:fillRect/>
          </a:stretch>
        </p:blipFill>
        <p:spPr>
          <a:xfrm>
            <a:off x="1068404" y="1097882"/>
            <a:ext cx="10000649" cy="5514675"/>
          </a:xfrm>
          <a:prstGeom prst="rect">
            <a:avLst/>
          </a:prstGeom>
        </p:spPr>
      </p:pic>
      <p:sp>
        <p:nvSpPr>
          <p:cNvPr id="12" name="TextBox 11">
            <a:extLst>
              <a:ext uri="{FF2B5EF4-FFF2-40B4-BE49-F238E27FC236}">
                <a16:creationId xmlns:a16="http://schemas.microsoft.com/office/drawing/2014/main" id="{0D4FA84D-65E5-9508-3E02-49AE1B633F49}"/>
              </a:ext>
            </a:extLst>
          </p:cNvPr>
          <p:cNvSpPr txBox="1"/>
          <p:nvPr/>
        </p:nvSpPr>
        <p:spPr>
          <a:xfrm>
            <a:off x="8152598" y="1424539"/>
            <a:ext cx="3801979"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Data Management Plan (Iteration 1) · Tejaswireddyallam/GDPFall2024-Group2 Wiki (github.com)</a:t>
            </a:r>
            <a:endParaRPr lang="en-US" sz="16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6905442"/>
      </p:ext>
    </p:extLst>
  </p:cSld>
  <p:clrMapOvr>
    <a:masterClrMapping/>
  </p:clrMapOvr>
  <p:transition spd="slow">
    <p:randomBar dir="vert"/>
  </p:transition>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B6E1E09-B3B1-4B8B-8329-F6844A4AE3FE}">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1F84C-D1FD-4B1B-9CFD-8E0D96AC4DF2}">
  <ds:schemaRefs>
    <ds:schemaRef ds:uri="http://schemas.microsoft.com/sharepoint/v3/contenttype/forms"/>
  </ds:schemaRefs>
</ds:datastoreItem>
</file>

<file path=customXml/itemProps2.xml><?xml version="1.0" encoding="utf-8"?>
<ds:datastoreItem xmlns:ds="http://schemas.openxmlformats.org/officeDocument/2006/customXml" ds:itemID="{0037C456-A6DA-4DEE-A3FB-4EC3058FD0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00B2AC-C335-4100-B8B3-2D9F49A729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{E7EB49ED-30CE-441F-A663-00C775F632C6}tf45205285_win32</Template>
  <TotalTime>747</TotalTime>
  <Words>930</Words>
  <Application>Microsoft Office PowerPoint</Application>
  <PresentationFormat>Widescreen</PresentationFormat>
  <Paragraphs>111</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Gill Sans MT</vt:lpstr>
      <vt:lpstr>Times New Roman</vt:lpstr>
      <vt:lpstr>Wingdings 2</vt:lpstr>
      <vt:lpstr>DividendVTI</vt:lpstr>
      <vt:lpstr>Telemedicine Application</vt:lpstr>
      <vt:lpstr>Project Outline </vt:lpstr>
      <vt:lpstr>INTRODUCTION</vt:lpstr>
      <vt:lpstr>Problem Statement</vt:lpstr>
      <vt:lpstr>  Proposed Solution</vt:lpstr>
      <vt:lpstr>Functional Requirements</vt:lpstr>
      <vt:lpstr>Non-functional REQUIREMENTS</vt:lpstr>
      <vt:lpstr>Use cases</vt:lpstr>
      <vt:lpstr>Data Management plan </vt:lpstr>
      <vt:lpstr>What Have Been Accomplished?</vt:lpstr>
      <vt:lpstr>LESSONS LEARNT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Telemedicine Application</dc:title>
  <dc:creator>Allam,Tejaswi</dc:creator>
  <cp:lastModifiedBy>Allam,Tejaswi</cp:lastModifiedBy>
  <cp:revision>9</cp:revision>
  <dcterms:created xsi:type="dcterms:W3CDTF">2024-10-12T20:08:14Z</dcterms:created>
  <dcterms:modified xsi:type="dcterms:W3CDTF">2024-10-13T22:50:16Z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