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FC454-D7C5-4698-8E93-1C2F12A78C1F}" type="datetimeFigureOut">
              <a:rPr lang="en-IN" smtClean="0"/>
              <a:t>02-02-2020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0CC62-CE6A-4195-AB75-581A77FC2406}" type="slidenum">
              <a:rPr lang="en-IN" smtClean="0"/>
              <a:t>‹#›</a:t>
            </a:fld>
            <a:endParaRPr lang="en-IN"/>
          </a:p>
        </p:txBody>
      </p:sp>
    </p:spTree>
    <p:extLst>
      <p:ext uri="{BB962C8B-B14F-4D97-AF65-F5344CB8AC3E}">
        <p14:creationId xmlns:p14="http://schemas.microsoft.com/office/powerpoint/2010/main" val="248335778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0FC454-D7C5-4698-8E93-1C2F12A78C1F}" type="datetimeFigureOut">
              <a:rPr lang="en-IN" smtClean="0"/>
              <a:t>02-02-2020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0CC62-CE6A-4195-AB75-581A77FC2406}" type="slidenum">
              <a:rPr lang="en-IN" smtClean="0"/>
              <a:t>‹#›</a:t>
            </a:fld>
            <a:endParaRPr lang="en-IN"/>
          </a:p>
        </p:txBody>
      </p:sp>
    </p:spTree>
    <p:extLst>
      <p:ext uri="{BB962C8B-B14F-4D97-AF65-F5344CB8AC3E}">
        <p14:creationId xmlns:p14="http://schemas.microsoft.com/office/powerpoint/2010/main" val="3880185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0FC454-D7C5-4698-8E93-1C2F12A78C1F}" type="datetimeFigureOut">
              <a:rPr lang="en-IN" smtClean="0"/>
              <a:t>02-02-2020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0CC62-CE6A-4195-AB75-581A77FC2406}" type="slidenum">
              <a:rPr lang="en-IN" smtClean="0"/>
              <a:t>‹#›</a:t>
            </a:fld>
            <a:endParaRPr lang="en-IN"/>
          </a:p>
        </p:txBody>
      </p:sp>
    </p:spTree>
    <p:extLst>
      <p:ext uri="{BB962C8B-B14F-4D97-AF65-F5344CB8AC3E}">
        <p14:creationId xmlns:p14="http://schemas.microsoft.com/office/powerpoint/2010/main" val="2905787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0FC454-D7C5-4698-8E93-1C2F12A78C1F}" type="datetimeFigureOut">
              <a:rPr lang="en-IN" smtClean="0"/>
              <a:t>02-02-2020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0CC62-CE6A-4195-AB75-581A77FC2406}"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72420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0FC454-D7C5-4698-8E93-1C2F12A78C1F}" type="datetimeFigureOut">
              <a:rPr lang="en-IN" smtClean="0"/>
              <a:t>02-02-2020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0CC62-CE6A-4195-AB75-581A77FC2406}" type="slidenum">
              <a:rPr lang="en-IN" smtClean="0"/>
              <a:t>‹#›</a:t>
            </a:fld>
            <a:endParaRPr lang="en-IN"/>
          </a:p>
        </p:txBody>
      </p:sp>
    </p:spTree>
    <p:extLst>
      <p:ext uri="{BB962C8B-B14F-4D97-AF65-F5344CB8AC3E}">
        <p14:creationId xmlns:p14="http://schemas.microsoft.com/office/powerpoint/2010/main" val="339878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0FC454-D7C5-4698-8E93-1C2F12A78C1F}" type="datetimeFigureOut">
              <a:rPr lang="en-IN" smtClean="0"/>
              <a:t>02-02-2020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30CC62-CE6A-4195-AB75-581A77FC2406}" type="slidenum">
              <a:rPr lang="en-IN" smtClean="0"/>
              <a:t>‹#›</a:t>
            </a:fld>
            <a:endParaRPr lang="en-IN"/>
          </a:p>
        </p:txBody>
      </p:sp>
    </p:spTree>
    <p:extLst>
      <p:ext uri="{BB962C8B-B14F-4D97-AF65-F5344CB8AC3E}">
        <p14:creationId xmlns:p14="http://schemas.microsoft.com/office/powerpoint/2010/main" val="2605804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0FC454-D7C5-4698-8E93-1C2F12A78C1F}" type="datetimeFigureOut">
              <a:rPr lang="en-IN" smtClean="0"/>
              <a:t>02-02-2020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30CC62-CE6A-4195-AB75-581A77FC2406}" type="slidenum">
              <a:rPr lang="en-IN" smtClean="0"/>
              <a:t>‹#›</a:t>
            </a:fld>
            <a:endParaRPr lang="en-IN"/>
          </a:p>
        </p:txBody>
      </p:sp>
    </p:spTree>
    <p:extLst>
      <p:ext uri="{BB962C8B-B14F-4D97-AF65-F5344CB8AC3E}">
        <p14:creationId xmlns:p14="http://schemas.microsoft.com/office/powerpoint/2010/main" val="48203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FC454-D7C5-4698-8E93-1C2F12A78C1F}" type="datetimeFigureOut">
              <a:rPr lang="en-IN" smtClean="0"/>
              <a:t>02-02-2020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0CC62-CE6A-4195-AB75-581A77FC2406}" type="slidenum">
              <a:rPr lang="en-IN" smtClean="0"/>
              <a:t>‹#›</a:t>
            </a:fld>
            <a:endParaRPr lang="en-IN"/>
          </a:p>
        </p:txBody>
      </p:sp>
    </p:spTree>
    <p:extLst>
      <p:ext uri="{BB962C8B-B14F-4D97-AF65-F5344CB8AC3E}">
        <p14:creationId xmlns:p14="http://schemas.microsoft.com/office/powerpoint/2010/main" val="720534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FC454-D7C5-4698-8E93-1C2F12A78C1F}" type="datetimeFigureOut">
              <a:rPr lang="en-IN" smtClean="0"/>
              <a:t>02-02-2020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0CC62-CE6A-4195-AB75-581A77FC2406}" type="slidenum">
              <a:rPr lang="en-IN" smtClean="0"/>
              <a:t>‹#›</a:t>
            </a:fld>
            <a:endParaRPr lang="en-IN"/>
          </a:p>
        </p:txBody>
      </p:sp>
    </p:spTree>
    <p:extLst>
      <p:ext uri="{BB962C8B-B14F-4D97-AF65-F5344CB8AC3E}">
        <p14:creationId xmlns:p14="http://schemas.microsoft.com/office/powerpoint/2010/main" val="58555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FC454-D7C5-4698-8E93-1C2F12A78C1F}" type="datetimeFigureOut">
              <a:rPr lang="en-IN" smtClean="0"/>
              <a:t>02-02-2020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0CC62-CE6A-4195-AB75-581A77FC2406}" type="slidenum">
              <a:rPr lang="en-IN" smtClean="0"/>
              <a:t>‹#›</a:t>
            </a:fld>
            <a:endParaRPr lang="en-IN"/>
          </a:p>
        </p:txBody>
      </p:sp>
    </p:spTree>
    <p:extLst>
      <p:ext uri="{BB962C8B-B14F-4D97-AF65-F5344CB8AC3E}">
        <p14:creationId xmlns:p14="http://schemas.microsoft.com/office/powerpoint/2010/main" val="33816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FC454-D7C5-4698-8E93-1C2F12A78C1F}" type="datetimeFigureOut">
              <a:rPr lang="en-IN" smtClean="0"/>
              <a:t>02-02-2020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0CC62-CE6A-4195-AB75-581A77FC2406}" type="slidenum">
              <a:rPr lang="en-IN" smtClean="0"/>
              <a:t>‹#›</a:t>
            </a:fld>
            <a:endParaRPr lang="en-IN"/>
          </a:p>
        </p:txBody>
      </p:sp>
    </p:spTree>
    <p:extLst>
      <p:ext uri="{BB962C8B-B14F-4D97-AF65-F5344CB8AC3E}">
        <p14:creationId xmlns:p14="http://schemas.microsoft.com/office/powerpoint/2010/main" val="3275692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0FC454-D7C5-4698-8E93-1C2F12A78C1F}" type="datetimeFigureOut">
              <a:rPr lang="en-IN" smtClean="0"/>
              <a:t>02-02-2020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0CC62-CE6A-4195-AB75-581A77FC2406}" type="slidenum">
              <a:rPr lang="en-IN" smtClean="0"/>
              <a:t>‹#›</a:t>
            </a:fld>
            <a:endParaRPr lang="en-IN"/>
          </a:p>
        </p:txBody>
      </p:sp>
    </p:spTree>
    <p:extLst>
      <p:ext uri="{BB962C8B-B14F-4D97-AF65-F5344CB8AC3E}">
        <p14:creationId xmlns:p14="http://schemas.microsoft.com/office/powerpoint/2010/main" val="2465562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0FC454-D7C5-4698-8E93-1C2F12A78C1F}" type="datetimeFigureOut">
              <a:rPr lang="en-IN" smtClean="0"/>
              <a:t>02-02-2020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30CC62-CE6A-4195-AB75-581A77FC2406}" type="slidenum">
              <a:rPr lang="en-IN" smtClean="0"/>
              <a:t>‹#›</a:t>
            </a:fld>
            <a:endParaRPr lang="en-IN"/>
          </a:p>
        </p:txBody>
      </p:sp>
    </p:spTree>
    <p:extLst>
      <p:ext uri="{BB962C8B-B14F-4D97-AF65-F5344CB8AC3E}">
        <p14:creationId xmlns:p14="http://schemas.microsoft.com/office/powerpoint/2010/main" val="410864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0FC454-D7C5-4698-8E93-1C2F12A78C1F}" type="datetimeFigureOut">
              <a:rPr lang="en-IN" smtClean="0"/>
              <a:t>02-02-2020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30CC62-CE6A-4195-AB75-581A77FC2406}" type="slidenum">
              <a:rPr lang="en-IN" smtClean="0"/>
              <a:t>‹#›</a:t>
            </a:fld>
            <a:endParaRPr lang="en-IN"/>
          </a:p>
        </p:txBody>
      </p:sp>
    </p:spTree>
    <p:extLst>
      <p:ext uri="{BB962C8B-B14F-4D97-AF65-F5344CB8AC3E}">
        <p14:creationId xmlns:p14="http://schemas.microsoft.com/office/powerpoint/2010/main" val="4262578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0FC454-D7C5-4698-8E93-1C2F12A78C1F}" type="datetimeFigureOut">
              <a:rPr lang="en-IN" smtClean="0"/>
              <a:t>02-02-2020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30CC62-CE6A-4195-AB75-581A77FC2406}" type="slidenum">
              <a:rPr lang="en-IN" smtClean="0"/>
              <a:t>‹#›</a:t>
            </a:fld>
            <a:endParaRPr lang="en-IN"/>
          </a:p>
        </p:txBody>
      </p:sp>
    </p:spTree>
    <p:extLst>
      <p:ext uri="{BB962C8B-B14F-4D97-AF65-F5344CB8AC3E}">
        <p14:creationId xmlns:p14="http://schemas.microsoft.com/office/powerpoint/2010/main" val="279902227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0FC454-D7C5-4698-8E93-1C2F12A78C1F}" type="datetimeFigureOut">
              <a:rPr lang="en-IN" smtClean="0"/>
              <a:t>02-02-2020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0CC62-CE6A-4195-AB75-581A77FC2406}" type="slidenum">
              <a:rPr lang="en-IN" smtClean="0"/>
              <a:t>‹#›</a:t>
            </a:fld>
            <a:endParaRPr lang="en-IN"/>
          </a:p>
        </p:txBody>
      </p:sp>
    </p:spTree>
    <p:extLst>
      <p:ext uri="{BB962C8B-B14F-4D97-AF65-F5344CB8AC3E}">
        <p14:creationId xmlns:p14="http://schemas.microsoft.com/office/powerpoint/2010/main" val="428530993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0FC454-D7C5-4698-8E93-1C2F12A78C1F}" type="datetimeFigureOut">
              <a:rPr lang="en-IN" smtClean="0"/>
              <a:t>02-02-2020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0CC62-CE6A-4195-AB75-581A77FC2406}" type="slidenum">
              <a:rPr lang="en-IN" smtClean="0"/>
              <a:t>‹#›</a:t>
            </a:fld>
            <a:endParaRPr lang="en-IN"/>
          </a:p>
        </p:txBody>
      </p:sp>
    </p:spTree>
    <p:extLst>
      <p:ext uri="{BB962C8B-B14F-4D97-AF65-F5344CB8AC3E}">
        <p14:creationId xmlns:p14="http://schemas.microsoft.com/office/powerpoint/2010/main" val="3999155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0FC454-D7C5-4698-8E93-1C2F12A78C1F}" type="datetimeFigureOut">
              <a:rPr lang="en-IN" smtClean="0"/>
              <a:t>02-02-2020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830CC62-CE6A-4195-AB75-581A77FC2406}" type="slidenum">
              <a:rPr lang="en-IN" smtClean="0"/>
              <a:t>‹#›</a:t>
            </a:fld>
            <a:endParaRPr lang="en-IN"/>
          </a:p>
        </p:txBody>
      </p:sp>
    </p:spTree>
    <p:extLst>
      <p:ext uri="{BB962C8B-B14F-4D97-AF65-F5344CB8AC3E}">
        <p14:creationId xmlns:p14="http://schemas.microsoft.com/office/powerpoint/2010/main" val="95174807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7C579-9A2A-42AB-9000-EBA1F6B2480D}"/>
              </a:ext>
            </a:extLst>
          </p:cNvPr>
          <p:cNvSpPr>
            <a:spLocks noGrp="1"/>
          </p:cNvSpPr>
          <p:nvPr>
            <p:ph type="ctrTitle"/>
          </p:nvPr>
        </p:nvSpPr>
        <p:spPr>
          <a:xfrm>
            <a:off x="1524000" y="322118"/>
            <a:ext cx="9144000" cy="3273137"/>
          </a:xfrm>
        </p:spPr>
        <p:txBody>
          <a:bodyPr>
            <a:normAutofit/>
          </a:bodyPr>
          <a:lstStyle/>
          <a:p>
            <a:r>
              <a:rPr lang="en-IN" dirty="0">
                <a:effectLst/>
              </a:rPr>
              <a:t>Capstone Project - The Battle of</a:t>
            </a:r>
            <a:br>
              <a:rPr lang="en-IN" dirty="0">
                <a:effectLst/>
              </a:rPr>
            </a:br>
            <a:r>
              <a:rPr lang="en-IN" dirty="0">
                <a:effectLst/>
              </a:rPr>
              <a:t>Neighborhoods Report </a:t>
            </a:r>
            <a:br>
              <a:rPr lang="en-IN" dirty="0">
                <a:effectLst/>
              </a:rPr>
            </a:br>
            <a:endParaRPr lang="en-IN" dirty="0"/>
          </a:p>
        </p:txBody>
      </p:sp>
      <p:sp>
        <p:nvSpPr>
          <p:cNvPr id="3" name="Subtitle 2">
            <a:extLst>
              <a:ext uri="{FF2B5EF4-FFF2-40B4-BE49-F238E27FC236}">
                <a16:creationId xmlns:a16="http://schemas.microsoft.com/office/drawing/2014/main" xmlns="" id="{9B756220-6534-4973-B194-33C9055F3A59}"/>
              </a:ext>
            </a:extLst>
          </p:cNvPr>
          <p:cNvSpPr>
            <a:spLocks noGrp="1"/>
          </p:cNvSpPr>
          <p:nvPr>
            <p:ph type="subTitle" idx="1"/>
          </p:nvPr>
        </p:nvSpPr>
        <p:spPr>
          <a:xfrm>
            <a:off x="1595269" y="3688772"/>
            <a:ext cx="9001462" cy="1724891"/>
          </a:xfrm>
        </p:spPr>
        <p:txBody>
          <a:bodyPr/>
          <a:lstStyle/>
          <a:p>
            <a:r>
              <a:rPr lang="en-IN" dirty="0">
                <a:effectLst/>
              </a:rPr>
              <a:t>By </a:t>
            </a:r>
            <a:r>
              <a:rPr lang="en-IN" dirty="0" err="1">
                <a:effectLst/>
              </a:rPr>
              <a:t>Tejaswini</a:t>
            </a:r>
            <a:r>
              <a:rPr lang="en-IN" dirty="0">
                <a:effectLst/>
              </a:rPr>
              <a:t> A V</a:t>
            </a:r>
            <a:br>
              <a:rPr lang="en-IN" dirty="0">
                <a:effectLst/>
              </a:rPr>
            </a:br>
            <a:endParaRPr lang="en-IN" dirty="0"/>
          </a:p>
        </p:txBody>
      </p:sp>
    </p:spTree>
    <p:extLst>
      <p:ext uri="{BB962C8B-B14F-4D97-AF65-F5344CB8AC3E}">
        <p14:creationId xmlns:p14="http://schemas.microsoft.com/office/powerpoint/2010/main" val="118590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5989"/>
            <a:ext cx="10353761" cy="923825"/>
          </a:xfrm>
        </p:spPr>
        <p:txBody>
          <a:bodyPr>
            <a:normAutofit fontScale="90000"/>
          </a:bodyPr>
          <a:lstStyle/>
          <a:p>
            <a:r>
              <a:rPr lang="en-IN" dirty="0">
                <a:effectLst/>
              </a:rPr>
              <a:t>4. Results</a:t>
            </a:r>
            <a:br>
              <a:rPr lang="en-IN" dirty="0">
                <a:effectLst/>
              </a:rPr>
            </a:br>
            <a:endParaRPr lang="en-IN" dirty="0"/>
          </a:p>
        </p:txBody>
      </p:sp>
      <p:sp>
        <p:nvSpPr>
          <p:cNvPr id="3" name="Content Placeholder 2"/>
          <p:cNvSpPr>
            <a:spLocks noGrp="1"/>
          </p:cNvSpPr>
          <p:nvPr>
            <p:ph idx="1"/>
          </p:nvPr>
        </p:nvSpPr>
        <p:spPr>
          <a:xfrm>
            <a:off x="723693" y="480766"/>
            <a:ext cx="10353762" cy="4807671"/>
          </a:xfrm>
        </p:spPr>
        <p:txBody>
          <a:bodyPr/>
          <a:lstStyle/>
          <a:p>
            <a:r>
              <a:rPr lang="en-IN" dirty="0">
                <a:effectLst/>
              </a:rPr>
              <a:t>After running the K-means clustering we can access each cluster created to see which </a:t>
            </a:r>
            <a:r>
              <a:rPr lang="en-IN" dirty="0" err="1">
                <a:effectLst/>
              </a:rPr>
              <a:t>neighborhoods</a:t>
            </a:r>
            <a:r>
              <a:rPr lang="en-IN" dirty="0">
                <a:effectLst/>
              </a:rPr>
              <a:t> were assigned to each of the five clusters. Visualizing the </a:t>
            </a:r>
            <a:r>
              <a:rPr lang="en-IN" dirty="0" smtClean="0">
                <a:effectLst/>
              </a:rPr>
              <a:t>clustered </a:t>
            </a:r>
            <a:r>
              <a:rPr lang="en-IN" dirty="0" err="1">
                <a:effectLst/>
              </a:rPr>
              <a:t>neighborhoods</a:t>
            </a:r>
            <a:r>
              <a:rPr lang="en-IN" dirty="0">
                <a:effectLst/>
              </a:rPr>
              <a:t> on a map using the folium library.</a:t>
            </a:r>
          </a:p>
        </p:txBody>
      </p:sp>
      <p:pic>
        <p:nvPicPr>
          <p:cNvPr id="4" name="Picture 3"/>
          <p:cNvPicPr>
            <a:picLocks noChangeAspect="1"/>
          </p:cNvPicPr>
          <p:nvPr/>
        </p:nvPicPr>
        <p:blipFill>
          <a:blip r:embed="rId2"/>
          <a:stretch>
            <a:fillRect/>
          </a:stretch>
        </p:blipFill>
        <p:spPr>
          <a:xfrm>
            <a:off x="913795" y="1750242"/>
            <a:ext cx="9973559" cy="3425073"/>
          </a:xfrm>
          <a:prstGeom prst="rect">
            <a:avLst/>
          </a:prstGeom>
        </p:spPr>
      </p:pic>
      <p:sp>
        <p:nvSpPr>
          <p:cNvPr id="5" name="TextBox 4"/>
          <p:cNvSpPr txBox="1"/>
          <p:nvPr/>
        </p:nvSpPr>
        <p:spPr>
          <a:xfrm>
            <a:off x="801278" y="5401559"/>
            <a:ext cx="10397765" cy="1773179"/>
          </a:xfrm>
          <a:prstGeom prst="rect">
            <a:avLst/>
          </a:prstGeom>
          <a:noFill/>
        </p:spPr>
        <p:txBody>
          <a:bodyPr wrap="square" rtlCol="0">
            <a:spAutoFit/>
          </a:bodyPr>
          <a:lstStyle/>
          <a:p>
            <a:r>
              <a:rPr lang="en-IN" dirty="0"/>
              <a:t>Each cluster is </a:t>
            </a:r>
            <a:r>
              <a:rPr lang="en-IN" dirty="0" smtClean="0"/>
              <a:t>colour </a:t>
            </a:r>
            <a:r>
              <a:rPr lang="en-IN" dirty="0"/>
              <a:t>coded for the ease of presentation, we can see that majority of the </a:t>
            </a:r>
            <a:r>
              <a:rPr lang="en-IN" dirty="0" err="1"/>
              <a:t>neighborhood</a:t>
            </a:r>
            <a:r>
              <a:rPr lang="en-IN" dirty="0"/>
              <a:t> falls in the red cluster which is the first cluster. Three </a:t>
            </a:r>
            <a:r>
              <a:rPr lang="en-IN" dirty="0" err="1"/>
              <a:t>neighborhoods</a:t>
            </a:r>
            <a:r>
              <a:rPr lang="en-IN" dirty="0"/>
              <a:t> have their own cluster (Blue, Purple and Yellow), these are clusters two three and five. The green cluster consists of two </a:t>
            </a:r>
            <a:r>
              <a:rPr lang="en-IN" dirty="0" err="1"/>
              <a:t>neighborhoods</a:t>
            </a:r>
            <a:r>
              <a:rPr lang="en-IN" dirty="0"/>
              <a:t> which is the 4th cluster.</a:t>
            </a:r>
          </a:p>
          <a:p>
            <a:r>
              <a:rPr lang="en-IN" dirty="0"/>
              <a:t/>
            </a:r>
            <a:br>
              <a:rPr lang="en-IN" dirty="0"/>
            </a:br>
            <a:endParaRPr lang="en-IN" dirty="0"/>
          </a:p>
        </p:txBody>
      </p:sp>
    </p:spTree>
    <p:extLst>
      <p:ext uri="{BB962C8B-B14F-4D97-AF65-F5344CB8AC3E}">
        <p14:creationId xmlns:p14="http://schemas.microsoft.com/office/powerpoint/2010/main" val="3345347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effectLst/>
              </a:rPr>
              <a:t>Cluster </a:t>
            </a:r>
            <a:r>
              <a:rPr lang="en-IN" dirty="0" smtClean="0">
                <a:effectLst/>
              </a:rPr>
              <a:t>1:</a:t>
            </a:r>
            <a:r>
              <a:rPr lang="en-IN" dirty="0">
                <a:effectLst/>
              </a:rPr>
              <a:t>	Looking into </a:t>
            </a:r>
            <a:r>
              <a:rPr lang="en-IN" dirty="0" smtClean="0">
                <a:effectLst/>
              </a:rPr>
              <a:t>the </a:t>
            </a:r>
            <a:r>
              <a:rPr lang="en-IN" dirty="0" err="1" smtClean="0">
                <a:effectLst/>
              </a:rPr>
              <a:t>neighborhoods</a:t>
            </a:r>
            <a:r>
              <a:rPr lang="en-IN" dirty="0" smtClean="0">
                <a:effectLst/>
              </a:rPr>
              <a:t> </a:t>
            </a:r>
            <a:r>
              <a:rPr lang="en-IN" dirty="0">
                <a:effectLst/>
              </a:rPr>
              <a:t>in the first cluster</a:t>
            </a:r>
            <a:br>
              <a:rPr lang="en-IN" dirty="0">
                <a:effectLst/>
              </a:rPr>
            </a:br>
            <a:endParaRPr lang="en-IN" dirty="0"/>
          </a:p>
        </p:txBody>
      </p:sp>
      <p:pic>
        <p:nvPicPr>
          <p:cNvPr id="6" name="Content Placeholder 5"/>
          <p:cNvPicPr>
            <a:picLocks noGrp="1" noChangeAspect="1"/>
          </p:cNvPicPr>
          <p:nvPr>
            <p:ph idx="1"/>
          </p:nvPr>
        </p:nvPicPr>
        <p:blipFill>
          <a:blip r:embed="rId2"/>
          <a:stretch>
            <a:fillRect/>
          </a:stretch>
        </p:blipFill>
        <p:spPr>
          <a:xfrm>
            <a:off x="914400" y="1600200"/>
            <a:ext cx="10844784" cy="4590288"/>
          </a:xfrm>
          <a:prstGeom prst="rect">
            <a:avLst/>
          </a:prstGeom>
        </p:spPr>
      </p:pic>
    </p:spTree>
    <p:extLst>
      <p:ext uri="{BB962C8B-B14F-4D97-AF65-F5344CB8AC3E}">
        <p14:creationId xmlns:p14="http://schemas.microsoft.com/office/powerpoint/2010/main" val="120800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effectLst/>
              </a:rPr>
              <a:t>Cluster </a:t>
            </a:r>
            <a:r>
              <a:rPr lang="en-IN" dirty="0" smtClean="0">
                <a:effectLst/>
              </a:rPr>
              <a:t>2:</a:t>
            </a:r>
            <a:r>
              <a:rPr lang="en-IN" dirty="0">
                <a:effectLst/>
              </a:rPr>
              <a:t>	Looking into the </a:t>
            </a:r>
            <a:r>
              <a:rPr lang="en-IN" dirty="0" err="1">
                <a:effectLst/>
              </a:rPr>
              <a:t>neighborhoods</a:t>
            </a:r>
            <a:r>
              <a:rPr lang="en-IN" dirty="0">
                <a:effectLst/>
              </a:rPr>
              <a:t> in </a:t>
            </a:r>
            <a:r>
              <a:rPr lang="en-IN" dirty="0" smtClean="0">
                <a:effectLst/>
              </a:rPr>
              <a:t>the SECOND </a:t>
            </a:r>
            <a:r>
              <a:rPr lang="en-IN" dirty="0">
                <a:effectLst/>
              </a:rPr>
              <a:t>cluster</a:t>
            </a:r>
            <a:endParaRPr lang="en-IN" dirty="0"/>
          </a:p>
        </p:txBody>
      </p:sp>
      <p:pic>
        <p:nvPicPr>
          <p:cNvPr id="4" name="Content Placeholder 3"/>
          <p:cNvPicPr>
            <a:picLocks noGrp="1" noChangeAspect="1"/>
          </p:cNvPicPr>
          <p:nvPr>
            <p:ph idx="1"/>
          </p:nvPr>
        </p:nvPicPr>
        <p:blipFill>
          <a:blip r:embed="rId2"/>
          <a:stretch>
            <a:fillRect/>
          </a:stretch>
        </p:blipFill>
        <p:spPr>
          <a:xfrm>
            <a:off x="913795" y="2095500"/>
            <a:ext cx="10443053" cy="4369308"/>
          </a:xfrm>
          <a:prstGeom prst="rect">
            <a:avLst/>
          </a:prstGeom>
        </p:spPr>
      </p:pic>
    </p:spTree>
    <p:extLst>
      <p:ext uri="{BB962C8B-B14F-4D97-AF65-F5344CB8AC3E}">
        <p14:creationId xmlns:p14="http://schemas.microsoft.com/office/powerpoint/2010/main" val="3578060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Cluster </a:t>
            </a:r>
            <a:r>
              <a:rPr lang="en-IN" dirty="0" smtClean="0">
                <a:effectLst/>
              </a:rPr>
              <a:t>3:</a:t>
            </a:r>
            <a:r>
              <a:rPr lang="en-IN" dirty="0">
                <a:effectLst/>
              </a:rPr>
              <a:t>	Looking into the </a:t>
            </a:r>
            <a:r>
              <a:rPr lang="en-IN" dirty="0" err="1">
                <a:effectLst/>
              </a:rPr>
              <a:t>neighborhoods</a:t>
            </a:r>
            <a:r>
              <a:rPr lang="en-IN" dirty="0">
                <a:effectLst/>
              </a:rPr>
              <a:t> in the </a:t>
            </a:r>
            <a:r>
              <a:rPr lang="en-IN" dirty="0" smtClean="0">
                <a:effectLst/>
              </a:rPr>
              <a:t>THIRD </a:t>
            </a:r>
            <a:r>
              <a:rPr lang="en-IN" dirty="0">
                <a:effectLst/>
              </a:rPr>
              <a:t>cluster</a:t>
            </a:r>
            <a:endParaRPr lang="en-IN" dirty="0"/>
          </a:p>
        </p:txBody>
      </p:sp>
      <p:pic>
        <p:nvPicPr>
          <p:cNvPr id="4" name="Content Placeholder 3"/>
          <p:cNvPicPr>
            <a:picLocks noGrp="1" noChangeAspect="1"/>
          </p:cNvPicPr>
          <p:nvPr>
            <p:ph idx="1"/>
          </p:nvPr>
        </p:nvPicPr>
        <p:blipFill>
          <a:blip r:embed="rId2"/>
          <a:stretch>
            <a:fillRect/>
          </a:stretch>
        </p:blipFill>
        <p:spPr>
          <a:xfrm>
            <a:off x="841248" y="2304288"/>
            <a:ext cx="10353675" cy="1892808"/>
          </a:xfrm>
          <a:prstGeom prst="rect">
            <a:avLst/>
          </a:prstGeom>
        </p:spPr>
      </p:pic>
      <p:sp>
        <p:nvSpPr>
          <p:cNvPr id="6" name="TextBox 5"/>
          <p:cNvSpPr txBox="1"/>
          <p:nvPr/>
        </p:nvSpPr>
        <p:spPr>
          <a:xfrm>
            <a:off x="913795" y="4828032"/>
            <a:ext cx="10281128" cy="646331"/>
          </a:xfrm>
          <a:prstGeom prst="rect">
            <a:avLst/>
          </a:prstGeom>
          <a:noFill/>
        </p:spPr>
        <p:txBody>
          <a:bodyPr wrap="square" rtlCol="0">
            <a:spAutoFit/>
          </a:bodyPr>
          <a:lstStyle/>
          <a:p>
            <a:r>
              <a:rPr lang="en-IN"/>
              <a:t>The third cluster has one neighborhood which consists of Venues such as Train stations, Restaurants, and Electronics Store .</a:t>
            </a:r>
            <a:endParaRPr lang="en-IN" dirty="0"/>
          </a:p>
        </p:txBody>
      </p:sp>
    </p:spTree>
    <p:extLst>
      <p:ext uri="{BB962C8B-B14F-4D97-AF65-F5344CB8AC3E}">
        <p14:creationId xmlns:p14="http://schemas.microsoft.com/office/powerpoint/2010/main" val="2020317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effectLst/>
              </a:rPr>
              <a:t>Cluster </a:t>
            </a:r>
            <a:r>
              <a:rPr lang="en-IN" dirty="0" smtClean="0">
                <a:effectLst/>
              </a:rPr>
              <a:t>4:</a:t>
            </a:r>
            <a:r>
              <a:rPr lang="en-IN" dirty="0">
                <a:effectLst/>
              </a:rPr>
              <a:t>	Looking into the </a:t>
            </a:r>
            <a:r>
              <a:rPr lang="en-IN" dirty="0" err="1">
                <a:effectLst/>
              </a:rPr>
              <a:t>neighborhoods</a:t>
            </a:r>
            <a:r>
              <a:rPr lang="en-IN" dirty="0">
                <a:effectLst/>
              </a:rPr>
              <a:t> in the </a:t>
            </a:r>
            <a:r>
              <a:rPr lang="en-IN" dirty="0" smtClean="0">
                <a:effectLst/>
              </a:rPr>
              <a:t>FOURTH </a:t>
            </a:r>
            <a:r>
              <a:rPr lang="en-IN" dirty="0">
                <a:effectLst/>
              </a:rPr>
              <a:t>cluster</a:t>
            </a:r>
            <a:endParaRPr lang="en-IN" dirty="0"/>
          </a:p>
        </p:txBody>
      </p:sp>
      <p:pic>
        <p:nvPicPr>
          <p:cNvPr id="4" name="Content Placeholder 3"/>
          <p:cNvPicPr>
            <a:picLocks noGrp="1" noChangeAspect="1"/>
          </p:cNvPicPr>
          <p:nvPr>
            <p:ph idx="1"/>
          </p:nvPr>
        </p:nvPicPr>
        <p:blipFill>
          <a:blip r:embed="rId2"/>
          <a:stretch>
            <a:fillRect/>
          </a:stretch>
        </p:blipFill>
        <p:spPr>
          <a:xfrm>
            <a:off x="914400" y="2066545"/>
            <a:ext cx="10353675" cy="1847088"/>
          </a:xfrm>
          <a:prstGeom prst="rect">
            <a:avLst/>
          </a:prstGeom>
        </p:spPr>
      </p:pic>
      <p:sp>
        <p:nvSpPr>
          <p:cNvPr id="5" name="TextBox 4"/>
          <p:cNvSpPr txBox="1"/>
          <p:nvPr/>
        </p:nvSpPr>
        <p:spPr>
          <a:xfrm>
            <a:off x="722376" y="4517136"/>
            <a:ext cx="10927080" cy="646331"/>
          </a:xfrm>
          <a:prstGeom prst="rect">
            <a:avLst/>
          </a:prstGeom>
          <a:noFill/>
        </p:spPr>
        <p:txBody>
          <a:bodyPr wrap="square" rtlCol="0">
            <a:spAutoFit/>
          </a:bodyPr>
          <a:lstStyle/>
          <a:p>
            <a:r>
              <a:rPr lang="en-IN" dirty="0"/>
              <a:t>The fourth cluster has one </a:t>
            </a:r>
            <a:r>
              <a:rPr lang="en-IN" dirty="0" err="1"/>
              <a:t>neighborhoods</a:t>
            </a:r>
            <a:r>
              <a:rPr lang="en-IN" dirty="0"/>
              <a:t> in it, these </a:t>
            </a:r>
            <a:r>
              <a:rPr lang="en-IN" dirty="0" err="1"/>
              <a:t>neighborhood</a:t>
            </a:r>
            <a:r>
              <a:rPr lang="en-IN" dirty="0"/>
              <a:t> have common venues such as Fish &amp; Chips </a:t>
            </a:r>
            <a:r>
              <a:rPr lang="en-IN" dirty="0" smtClean="0"/>
              <a:t>Shop, Indian </a:t>
            </a:r>
            <a:r>
              <a:rPr lang="en-IN" dirty="0"/>
              <a:t>Restaurant</a:t>
            </a:r>
            <a:r>
              <a:rPr lang="en-IN" dirty="0" smtClean="0"/>
              <a:t>, Bakery, </a:t>
            </a:r>
            <a:r>
              <a:rPr lang="en-IN" dirty="0" err="1" smtClean="0"/>
              <a:t>Supermarke</a:t>
            </a:r>
            <a:r>
              <a:rPr lang="en-IN" dirty="0" smtClean="0"/>
              <a:t> </a:t>
            </a:r>
            <a:r>
              <a:rPr lang="en-IN" dirty="0"/>
              <a:t>and Department Store</a:t>
            </a:r>
            <a:endParaRPr lang="en-IN" dirty="0"/>
          </a:p>
        </p:txBody>
      </p:sp>
    </p:spTree>
    <p:extLst>
      <p:ext uri="{BB962C8B-B14F-4D97-AF65-F5344CB8AC3E}">
        <p14:creationId xmlns:p14="http://schemas.microsoft.com/office/powerpoint/2010/main" val="2425031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Cluster </a:t>
            </a:r>
            <a:r>
              <a:rPr lang="en-IN" dirty="0" smtClean="0">
                <a:effectLst/>
              </a:rPr>
              <a:t>5:</a:t>
            </a:r>
            <a:r>
              <a:rPr lang="en-IN" dirty="0">
                <a:effectLst/>
              </a:rPr>
              <a:t>	Looking into the </a:t>
            </a:r>
            <a:r>
              <a:rPr lang="en-IN" dirty="0" err="1">
                <a:effectLst/>
              </a:rPr>
              <a:t>neighborhoods</a:t>
            </a:r>
            <a:r>
              <a:rPr lang="en-IN" dirty="0">
                <a:effectLst/>
              </a:rPr>
              <a:t> in the </a:t>
            </a:r>
            <a:r>
              <a:rPr lang="en-IN" dirty="0" smtClean="0">
                <a:effectLst/>
              </a:rPr>
              <a:t>FIFTH </a:t>
            </a:r>
            <a:r>
              <a:rPr lang="en-IN" dirty="0">
                <a:effectLst/>
              </a:rPr>
              <a:t>cluster</a:t>
            </a:r>
            <a:endParaRPr lang="en-IN" dirty="0"/>
          </a:p>
        </p:txBody>
      </p:sp>
      <p:pic>
        <p:nvPicPr>
          <p:cNvPr id="4" name="Content Placeholder 3"/>
          <p:cNvPicPr>
            <a:picLocks noGrp="1" noChangeAspect="1"/>
          </p:cNvPicPr>
          <p:nvPr>
            <p:ph idx="1"/>
          </p:nvPr>
        </p:nvPicPr>
        <p:blipFill>
          <a:blip r:embed="rId2"/>
          <a:stretch>
            <a:fillRect/>
          </a:stretch>
        </p:blipFill>
        <p:spPr>
          <a:xfrm>
            <a:off x="914400" y="2112265"/>
            <a:ext cx="10353675" cy="2231136"/>
          </a:xfrm>
          <a:prstGeom prst="rect">
            <a:avLst/>
          </a:prstGeom>
        </p:spPr>
      </p:pic>
      <p:sp>
        <p:nvSpPr>
          <p:cNvPr id="5" name="TextBox 4"/>
          <p:cNvSpPr txBox="1"/>
          <p:nvPr/>
        </p:nvSpPr>
        <p:spPr>
          <a:xfrm>
            <a:off x="913795" y="4873752"/>
            <a:ext cx="10424765" cy="646331"/>
          </a:xfrm>
          <a:prstGeom prst="rect">
            <a:avLst/>
          </a:prstGeom>
          <a:noFill/>
        </p:spPr>
        <p:txBody>
          <a:bodyPr wrap="square" rtlCol="0">
            <a:spAutoFit/>
          </a:bodyPr>
          <a:lstStyle/>
          <a:p>
            <a:r>
              <a:rPr lang="en-IN" dirty="0"/>
              <a:t>The fifth cluster has one </a:t>
            </a:r>
            <a:r>
              <a:rPr lang="en-IN" dirty="0" err="1"/>
              <a:t>neighborhood</a:t>
            </a:r>
            <a:r>
              <a:rPr lang="en-IN" dirty="0"/>
              <a:t> which consists of Venues such as Bus </a:t>
            </a:r>
            <a:r>
              <a:rPr lang="en-IN" dirty="0" err="1"/>
              <a:t>Stop,Park,Gym</a:t>
            </a:r>
            <a:r>
              <a:rPr lang="en-IN" dirty="0"/>
              <a:t> / Fitness </a:t>
            </a:r>
            <a:r>
              <a:rPr lang="en-IN" dirty="0" err="1"/>
              <a:t>Center,Farmers</a:t>
            </a:r>
            <a:r>
              <a:rPr lang="en-IN" dirty="0"/>
              <a:t> </a:t>
            </a:r>
            <a:r>
              <a:rPr lang="en-IN" dirty="0" err="1"/>
              <a:t>Market,Train</a:t>
            </a:r>
            <a:r>
              <a:rPr lang="en-IN" dirty="0"/>
              <a:t> </a:t>
            </a:r>
            <a:r>
              <a:rPr lang="en-IN" dirty="0" err="1"/>
              <a:t>Station,Department</a:t>
            </a:r>
            <a:r>
              <a:rPr lang="en-IN" dirty="0"/>
              <a:t> </a:t>
            </a:r>
            <a:r>
              <a:rPr lang="en-IN" dirty="0" err="1"/>
              <a:t>Store,Discount</a:t>
            </a:r>
            <a:r>
              <a:rPr lang="en-IN" dirty="0"/>
              <a:t> and Electronics Store.</a:t>
            </a:r>
            <a:endParaRPr lang="en-IN" dirty="0"/>
          </a:p>
        </p:txBody>
      </p:sp>
    </p:spTree>
    <p:extLst>
      <p:ext uri="{BB962C8B-B14F-4D97-AF65-F5344CB8AC3E}">
        <p14:creationId xmlns:p14="http://schemas.microsoft.com/office/powerpoint/2010/main" val="3263069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972312"/>
          </a:xfrm>
        </p:spPr>
        <p:txBody>
          <a:bodyPr>
            <a:normAutofit fontScale="90000"/>
          </a:bodyPr>
          <a:lstStyle/>
          <a:p>
            <a:r>
              <a:rPr lang="en-IN" dirty="0">
                <a:effectLst/>
              </a:rPr>
              <a:t>5. Discussion</a:t>
            </a:r>
            <a:br>
              <a:rPr lang="en-IN" dirty="0">
                <a:effectLst/>
              </a:rPr>
            </a:br>
            <a:endParaRPr lang="en-IN" dirty="0"/>
          </a:p>
        </p:txBody>
      </p:sp>
      <p:sp>
        <p:nvSpPr>
          <p:cNvPr id="3" name="Content Placeholder 2"/>
          <p:cNvSpPr>
            <a:spLocks noGrp="1"/>
          </p:cNvSpPr>
          <p:nvPr>
            <p:ph idx="1"/>
          </p:nvPr>
        </p:nvSpPr>
        <p:spPr>
          <a:xfrm>
            <a:off x="913795" y="1581913"/>
            <a:ext cx="10353762" cy="4209287"/>
          </a:xfrm>
        </p:spPr>
        <p:txBody>
          <a:bodyPr>
            <a:normAutofit fontScale="85000" lnSpcReduction="20000"/>
          </a:bodyPr>
          <a:lstStyle/>
          <a:p>
            <a:pPr lvl="0" fontAlgn="base"/>
            <a:r>
              <a:rPr lang="en-IN" dirty="0">
                <a:effectLst/>
              </a:rPr>
              <a:t>The aim of this project is to help people who want to relocate to the safest borough in London, expats can chose the </a:t>
            </a:r>
            <a:r>
              <a:rPr lang="en-IN" dirty="0" err="1">
                <a:effectLst/>
              </a:rPr>
              <a:t>neighborhoods</a:t>
            </a:r>
            <a:r>
              <a:rPr lang="en-IN" dirty="0">
                <a:effectLst/>
              </a:rPr>
              <a:t> to which they want to relocate based on the most common venues in it.</a:t>
            </a:r>
          </a:p>
          <a:p>
            <a:pPr lvl="0" fontAlgn="base"/>
            <a:r>
              <a:rPr lang="en-IN" dirty="0">
                <a:effectLst/>
              </a:rPr>
              <a:t>For example if a person is looking for a </a:t>
            </a:r>
            <a:r>
              <a:rPr lang="en-IN" dirty="0" err="1">
                <a:effectLst/>
              </a:rPr>
              <a:t>neighborhood</a:t>
            </a:r>
            <a:r>
              <a:rPr lang="en-IN" dirty="0">
                <a:effectLst/>
              </a:rPr>
              <a:t> with good connectivity and public transportation we can see that Clusters </a:t>
            </a:r>
            <a:r>
              <a:rPr lang="en-IN" dirty="0" smtClean="0">
                <a:effectLst/>
              </a:rPr>
              <a:t>0,3 and </a:t>
            </a:r>
            <a:r>
              <a:rPr lang="en-IN" dirty="0">
                <a:effectLst/>
              </a:rPr>
              <a:t>4 have Train stations and Bus stops as the most common venues.</a:t>
            </a:r>
          </a:p>
          <a:p>
            <a:pPr lvl="0" fontAlgn="base"/>
            <a:r>
              <a:rPr lang="en-IN" dirty="0">
                <a:effectLst/>
              </a:rPr>
              <a:t>If a person is looking for a </a:t>
            </a:r>
            <a:r>
              <a:rPr lang="en-IN" dirty="0" err="1">
                <a:effectLst/>
              </a:rPr>
              <a:t>neighborhood</a:t>
            </a:r>
            <a:r>
              <a:rPr lang="en-IN" dirty="0">
                <a:effectLst/>
              </a:rPr>
              <a:t> with stores and restaurants in a close proximity then the </a:t>
            </a:r>
            <a:r>
              <a:rPr lang="en-IN" dirty="0" err="1">
                <a:effectLst/>
              </a:rPr>
              <a:t>neighborhoods</a:t>
            </a:r>
            <a:r>
              <a:rPr lang="en-IN" dirty="0">
                <a:effectLst/>
              </a:rPr>
              <a:t> in the first cluster is suitable.</a:t>
            </a:r>
          </a:p>
          <a:p>
            <a:pPr lvl="0" fontAlgn="base"/>
            <a:r>
              <a:rPr lang="en-IN" dirty="0">
                <a:effectLst/>
              </a:rPr>
              <a:t>For a family I feel that the </a:t>
            </a:r>
            <a:r>
              <a:rPr lang="en-IN" dirty="0" err="1">
                <a:effectLst/>
              </a:rPr>
              <a:t>neighborhoods</a:t>
            </a:r>
            <a:r>
              <a:rPr lang="en-IN" dirty="0">
                <a:effectLst/>
              </a:rPr>
              <a:t> in Cluster 4 are more suitable dues to the common venues in that cluster, these </a:t>
            </a:r>
            <a:r>
              <a:rPr lang="en-IN" dirty="0" err="1">
                <a:effectLst/>
              </a:rPr>
              <a:t>neighborhoods</a:t>
            </a:r>
            <a:r>
              <a:rPr lang="en-IN" dirty="0">
                <a:effectLst/>
              </a:rPr>
              <a:t> have common venues such as Parks, Gym/Fitness </a:t>
            </a:r>
            <a:r>
              <a:rPr lang="en-IN" dirty="0" err="1">
                <a:effectLst/>
              </a:rPr>
              <a:t>centers</a:t>
            </a:r>
            <a:r>
              <a:rPr lang="en-IN" dirty="0">
                <a:effectLst/>
              </a:rPr>
              <a:t>, Bus Stops, Restaurants, Electronics Stores and Soccer fields which is ideal for a family</a:t>
            </a:r>
            <a:r>
              <a:rPr lang="en-IN" dirty="0" smtClean="0">
                <a:effectLst/>
              </a:rPr>
              <a:t>.</a:t>
            </a:r>
          </a:p>
          <a:p>
            <a:pPr fontAlgn="base"/>
            <a:r>
              <a:rPr lang="en-IN" dirty="0">
                <a:effectLst/>
              </a:rPr>
              <a:t>The preference of venues may vary from person to person, they can select a </a:t>
            </a:r>
            <a:r>
              <a:rPr lang="en-IN" dirty="0" err="1">
                <a:effectLst/>
              </a:rPr>
              <a:t>neighborhood</a:t>
            </a:r>
            <a:r>
              <a:rPr lang="en-IN" dirty="0">
                <a:effectLst/>
              </a:rPr>
              <a:t> based on ones priorities.</a:t>
            </a:r>
          </a:p>
          <a:p>
            <a:pPr lvl="0" fontAlgn="base"/>
            <a:endParaRPr lang="en-IN" dirty="0">
              <a:effectLst/>
            </a:endParaRPr>
          </a:p>
          <a:p>
            <a:endParaRPr lang="en-IN" dirty="0"/>
          </a:p>
        </p:txBody>
      </p:sp>
    </p:spTree>
    <p:extLst>
      <p:ext uri="{BB962C8B-B14F-4D97-AF65-F5344CB8AC3E}">
        <p14:creationId xmlns:p14="http://schemas.microsoft.com/office/powerpoint/2010/main" val="328483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6.ConcIusion</a:t>
            </a:r>
            <a:endParaRPr lang="en-IN" dirty="0"/>
          </a:p>
        </p:txBody>
      </p:sp>
      <p:sp>
        <p:nvSpPr>
          <p:cNvPr id="3" name="Content Placeholder 2"/>
          <p:cNvSpPr>
            <a:spLocks noGrp="1"/>
          </p:cNvSpPr>
          <p:nvPr>
            <p:ph idx="1"/>
          </p:nvPr>
        </p:nvSpPr>
        <p:spPr/>
        <p:txBody>
          <a:bodyPr/>
          <a:lstStyle/>
          <a:p>
            <a:pPr lvl="0" fontAlgn="base"/>
            <a:r>
              <a:rPr lang="en-IN" dirty="0">
                <a:effectLst/>
              </a:rPr>
              <a:t>This project helps a person get a better understanding of the </a:t>
            </a:r>
            <a:r>
              <a:rPr lang="en-IN" dirty="0" err="1">
                <a:effectLst/>
              </a:rPr>
              <a:t>neighborhoods</a:t>
            </a:r>
            <a:r>
              <a:rPr lang="en-IN" dirty="0">
                <a:effectLst/>
              </a:rPr>
              <a:t> with respect to the most common venues in that </a:t>
            </a:r>
            <a:r>
              <a:rPr lang="en-IN" dirty="0" err="1">
                <a:effectLst/>
              </a:rPr>
              <a:t>neighborhood</a:t>
            </a:r>
            <a:r>
              <a:rPr lang="en-IN" dirty="0">
                <a:effectLst/>
              </a:rPr>
              <a:t>. It is always helpful to make use of technology to stay one step ahead i.e. finding out more about places before moving into a </a:t>
            </a:r>
            <a:r>
              <a:rPr lang="en-IN" dirty="0" err="1">
                <a:effectLst/>
              </a:rPr>
              <a:t>neighborhood</a:t>
            </a:r>
            <a:r>
              <a:rPr lang="en-IN" dirty="0">
                <a:effectLst/>
              </a:rPr>
              <a:t>.</a:t>
            </a:r>
          </a:p>
          <a:p>
            <a:pPr lvl="0" fontAlgn="base"/>
            <a:r>
              <a:rPr lang="en-IN" dirty="0">
                <a:effectLst/>
              </a:rPr>
              <a:t>We have just taken safety as a primary concern to shortlist the safest borough of London. The future of this project includes taking other factors such as cost of living in the areas into consideration to shortlist the borough, such as filtering areas based on a predefined budget.</a:t>
            </a:r>
          </a:p>
          <a:p>
            <a:endParaRPr lang="en-IN" dirty="0"/>
          </a:p>
        </p:txBody>
      </p:sp>
    </p:spTree>
    <p:extLst>
      <p:ext uri="{BB962C8B-B14F-4D97-AF65-F5344CB8AC3E}">
        <p14:creationId xmlns:p14="http://schemas.microsoft.com/office/powerpoint/2010/main" val="1279353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5A7D54-5DC8-43BF-923A-B9560822CA49}"/>
              </a:ext>
            </a:extLst>
          </p:cNvPr>
          <p:cNvSpPr>
            <a:spLocks noGrp="1"/>
          </p:cNvSpPr>
          <p:nvPr>
            <p:ph type="title"/>
          </p:nvPr>
        </p:nvSpPr>
        <p:spPr/>
        <p:txBody>
          <a:bodyPr/>
          <a:lstStyle/>
          <a:p>
            <a:r>
              <a:rPr lang="en-IN" dirty="0">
                <a:effectLst/>
              </a:rPr>
              <a:t>1. Introduction</a:t>
            </a:r>
            <a:br>
              <a:rPr lang="en-IN" dirty="0">
                <a:effectLst/>
              </a:rPr>
            </a:br>
            <a:endParaRPr lang="en-IN" dirty="0"/>
          </a:p>
        </p:txBody>
      </p:sp>
      <p:sp>
        <p:nvSpPr>
          <p:cNvPr id="3" name="Content Placeholder 2">
            <a:extLst>
              <a:ext uri="{FF2B5EF4-FFF2-40B4-BE49-F238E27FC236}">
                <a16:creationId xmlns:a16="http://schemas.microsoft.com/office/drawing/2014/main" xmlns="" id="{CD4BD144-2F73-4361-A1FB-094339D75216}"/>
              </a:ext>
            </a:extLst>
          </p:cNvPr>
          <p:cNvSpPr>
            <a:spLocks noGrp="1"/>
          </p:cNvSpPr>
          <p:nvPr>
            <p:ph idx="1"/>
          </p:nvPr>
        </p:nvSpPr>
        <p:spPr/>
        <p:txBody>
          <a:bodyPr/>
          <a:lstStyle/>
          <a:p>
            <a:r>
              <a:rPr lang="en-IN" dirty="0">
                <a:effectLst/>
              </a:rPr>
              <a:t>Background: Safety is a top concern when moving to a new area. If you don't feel safe in your own home, you're not going to be able to enjoy living there.</a:t>
            </a:r>
          </a:p>
          <a:p>
            <a:r>
              <a:rPr lang="en-IN" dirty="0">
                <a:effectLst/>
              </a:rPr>
              <a:t>Problem: This project aims to select the safest borough in London based on the total crimes, explore the neighborhoods of that borough to find the 10 most common venues in each neighborhood and finally cluster the neighborhoods using k-mean clustering.</a:t>
            </a:r>
          </a:p>
          <a:p>
            <a:r>
              <a:rPr lang="en-IN" dirty="0">
                <a:effectLst/>
              </a:rPr>
              <a:t>Interest: Expats who are considering to relocate to London will be interested to identify the safest borough in London and explore its neighborhoods and common venues around each neighborhood.</a:t>
            </a:r>
            <a:endParaRPr lang="en-IN" dirty="0"/>
          </a:p>
        </p:txBody>
      </p:sp>
    </p:spTree>
    <p:extLst>
      <p:ext uri="{BB962C8B-B14F-4D97-AF65-F5344CB8AC3E}">
        <p14:creationId xmlns:p14="http://schemas.microsoft.com/office/powerpoint/2010/main" val="420953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5E2A2A-6D5D-4DA1-A6BA-1B69C5281AF5}"/>
              </a:ext>
            </a:extLst>
          </p:cNvPr>
          <p:cNvSpPr>
            <a:spLocks noGrp="1"/>
          </p:cNvSpPr>
          <p:nvPr>
            <p:ph type="title"/>
          </p:nvPr>
        </p:nvSpPr>
        <p:spPr/>
        <p:txBody>
          <a:bodyPr/>
          <a:lstStyle/>
          <a:p>
            <a:r>
              <a:rPr lang="en-IN" dirty="0">
                <a:effectLst/>
              </a:rPr>
              <a:t>2. Data Acquisition and Cleaning</a:t>
            </a:r>
            <a:br>
              <a:rPr lang="en-IN" dirty="0">
                <a:effectLst/>
              </a:rPr>
            </a:br>
            <a:endParaRPr lang="en-IN" dirty="0"/>
          </a:p>
        </p:txBody>
      </p:sp>
      <p:sp>
        <p:nvSpPr>
          <p:cNvPr id="3" name="Content Placeholder 2">
            <a:extLst>
              <a:ext uri="{FF2B5EF4-FFF2-40B4-BE49-F238E27FC236}">
                <a16:creationId xmlns:a16="http://schemas.microsoft.com/office/drawing/2014/main" xmlns="" id="{FA735B99-2FF5-481D-8053-DA22FEF5180F}"/>
              </a:ext>
            </a:extLst>
          </p:cNvPr>
          <p:cNvSpPr>
            <a:spLocks noGrp="1"/>
          </p:cNvSpPr>
          <p:nvPr>
            <p:ph idx="1"/>
          </p:nvPr>
        </p:nvSpPr>
        <p:spPr/>
        <p:txBody>
          <a:bodyPr/>
          <a:lstStyle/>
          <a:p>
            <a:r>
              <a:rPr lang="en-IN" dirty="0">
                <a:effectLst/>
              </a:rPr>
              <a:t>Data Acquisition: The data acquired for this project is a combination of data from three sources:</a:t>
            </a:r>
          </a:p>
          <a:p>
            <a:pPr lvl="0" fontAlgn="base"/>
            <a:r>
              <a:rPr lang="en-IN" dirty="0">
                <a:effectLst/>
              </a:rPr>
              <a:t>The first data source of the project uses a London crime data that shows the crime per borough in London.</a:t>
            </a:r>
          </a:p>
          <a:p>
            <a:pPr lvl="0" fontAlgn="base"/>
            <a:r>
              <a:rPr lang="en-IN" dirty="0">
                <a:effectLst/>
              </a:rPr>
              <a:t>The second source of data is scraped from a </a:t>
            </a:r>
            <a:r>
              <a:rPr lang="en-IN" dirty="0" err="1">
                <a:effectLst/>
              </a:rPr>
              <a:t>wikipedia</a:t>
            </a:r>
            <a:r>
              <a:rPr lang="en-IN" dirty="0">
                <a:effectLst/>
              </a:rPr>
              <a:t> page that contains the list of London boroughs. This page contains additional information about the boroughs.</a:t>
            </a:r>
          </a:p>
          <a:p>
            <a:pPr lvl="0" fontAlgn="base"/>
            <a:r>
              <a:rPr lang="en-IN" dirty="0">
                <a:effectLst/>
              </a:rPr>
              <a:t>The third data source is the list of Neighborhoods in the Royal Borough of Kingston upon Thames as found on the </a:t>
            </a:r>
            <a:r>
              <a:rPr lang="en-IN" dirty="0" err="1">
                <a:effectLst/>
              </a:rPr>
              <a:t>wikipedia</a:t>
            </a:r>
            <a:r>
              <a:rPr lang="en-IN" dirty="0">
                <a:effectLst/>
              </a:rPr>
              <a:t> page.</a:t>
            </a:r>
          </a:p>
          <a:p>
            <a:endParaRPr lang="en-IN" dirty="0"/>
          </a:p>
        </p:txBody>
      </p:sp>
    </p:spTree>
    <p:extLst>
      <p:ext uri="{BB962C8B-B14F-4D97-AF65-F5344CB8AC3E}">
        <p14:creationId xmlns:p14="http://schemas.microsoft.com/office/powerpoint/2010/main" val="639073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3940C3-B43E-43DA-9321-F1EA542AFE49}"/>
              </a:ext>
            </a:extLst>
          </p:cNvPr>
          <p:cNvSpPr>
            <a:spLocks noGrp="1"/>
          </p:cNvSpPr>
          <p:nvPr>
            <p:ph type="title"/>
          </p:nvPr>
        </p:nvSpPr>
        <p:spPr/>
        <p:txBody>
          <a:bodyPr/>
          <a:lstStyle/>
          <a:p>
            <a:r>
              <a:rPr lang="en-IN" dirty="0">
                <a:effectLst/>
              </a:rPr>
              <a:t>3. Methodology</a:t>
            </a:r>
            <a:endParaRPr lang="en-IN" dirty="0"/>
          </a:p>
        </p:txBody>
      </p:sp>
      <p:sp>
        <p:nvSpPr>
          <p:cNvPr id="3" name="Content Placeholder 2">
            <a:extLst>
              <a:ext uri="{FF2B5EF4-FFF2-40B4-BE49-F238E27FC236}">
                <a16:creationId xmlns:a16="http://schemas.microsoft.com/office/drawing/2014/main" xmlns="" id="{05119DF9-60D2-4835-A99C-C7E3A4F1751B}"/>
              </a:ext>
            </a:extLst>
          </p:cNvPr>
          <p:cNvSpPr>
            <a:spLocks noGrp="1"/>
          </p:cNvSpPr>
          <p:nvPr>
            <p:ph idx="1"/>
          </p:nvPr>
        </p:nvSpPr>
        <p:spPr/>
        <p:txBody>
          <a:bodyPr>
            <a:normAutofit fontScale="70000" lnSpcReduction="20000"/>
          </a:bodyPr>
          <a:lstStyle/>
          <a:p>
            <a:r>
              <a:rPr lang="en-IN" dirty="0">
                <a:effectLst/>
              </a:rPr>
              <a:t>Data Cleaning: The data cleaning process for each of the three sources of data are done separately.</a:t>
            </a:r>
          </a:p>
          <a:p>
            <a:pPr lvl="0" fontAlgn="base"/>
            <a:r>
              <a:rPr lang="en-IN" dirty="0">
                <a:effectLst/>
              </a:rPr>
              <a:t>From the London crime data, the crimes during the most recent year (2016) are only selected. The major categories of crime are pivoted to get the total crimes per the boroughs for each major category.</a:t>
            </a:r>
          </a:p>
          <a:p>
            <a:pPr lvl="0" fontAlgn="base"/>
            <a:r>
              <a:rPr lang="en-IN" dirty="0">
                <a:effectLst/>
              </a:rPr>
              <a:t>The second data is scraped from a </a:t>
            </a:r>
            <a:r>
              <a:rPr lang="en-IN" dirty="0" err="1">
                <a:effectLst/>
              </a:rPr>
              <a:t>wikipedia</a:t>
            </a:r>
            <a:r>
              <a:rPr lang="en-IN" dirty="0">
                <a:effectLst/>
              </a:rPr>
              <a:t> page using the Beautiful Soup library in python. Using this library we can extract the data in the tabular format as shown in the website.</a:t>
            </a:r>
          </a:p>
          <a:p>
            <a:pPr lvl="0" fontAlgn="base"/>
            <a:r>
              <a:rPr lang="en-IN" dirty="0">
                <a:effectLst/>
              </a:rPr>
              <a:t>The two data sets are merged on the Borough names to form a new data set. The purpose of this data set is to visualize the crime rates in each borough and identify the borough with the least crimes recorded during the year 2016.</a:t>
            </a:r>
          </a:p>
          <a:p>
            <a:pPr lvl="0" fontAlgn="base"/>
            <a:r>
              <a:rPr lang="en-IN" dirty="0">
                <a:effectLst/>
              </a:rPr>
              <a:t>After visualizing the crime in each borough we can find the borough with the lowest crime rate. The third data set is created, with the names of the neighborhoods and the name of the borough with the latitude and longitude obtained using Google Maps API geocoding.</a:t>
            </a:r>
          </a:p>
          <a:p>
            <a:pPr lvl="0" fontAlgn="base"/>
            <a:r>
              <a:rPr lang="en-IN" dirty="0">
                <a:effectLst/>
              </a:rPr>
              <a:t>The new data set is used to generate the 10 most common venues for each neighborhood using the Foursquare API, finally using k means clustering algorithm to cluster similar neighborhoods together.</a:t>
            </a:r>
          </a:p>
          <a:p>
            <a:endParaRPr lang="en-IN" dirty="0"/>
          </a:p>
        </p:txBody>
      </p:sp>
    </p:spTree>
    <p:extLst>
      <p:ext uri="{BB962C8B-B14F-4D97-AF65-F5344CB8AC3E}">
        <p14:creationId xmlns:p14="http://schemas.microsoft.com/office/powerpoint/2010/main" val="410314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8251EC-45F7-4BD0-897B-1DF40AE51496}"/>
              </a:ext>
            </a:extLst>
          </p:cNvPr>
          <p:cNvSpPr>
            <a:spLocks noGrp="1"/>
          </p:cNvSpPr>
          <p:nvPr>
            <p:ph type="title"/>
          </p:nvPr>
        </p:nvSpPr>
        <p:spPr/>
        <p:txBody>
          <a:bodyPr/>
          <a:lstStyle/>
          <a:p>
            <a:r>
              <a:rPr lang="en-IN" dirty="0">
                <a:effectLst/>
              </a:rPr>
              <a:t>Exploratory Data Analysis</a:t>
            </a:r>
            <a:endParaRPr lang="en-IN" dirty="0"/>
          </a:p>
        </p:txBody>
      </p:sp>
      <p:pic>
        <p:nvPicPr>
          <p:cNvPr id="4" name="Content Placeholder 3"/>
          <p:cNvPicPr>
            <a:picLocks noGrp="1" noChangeAspect="1"/>
          </p:cNvPicPr>
          <p:nvPr>
            <p:ph idx="1"/>
          </p:nvPr>
        </p:nvPicPr>
        <p:blipFill>
          <a:blip r:embed="rId2"/>
          <a:stretch>
            <a:fillRect/>
          </a:stretch>
        </p:blipFill>
        <p:spPr>
          <a:xfrm>
            <a:off x="913881" y="1935921"/>
            <a:ext cx="10353675" cy="3200934"/>
          </a:xfrm>
          <a:prstGeom prst="rect">
            <a:avLst/>
          </a:prstGeom>
        </p:spPr>
      </p:pic>
      <p:sp>
        <p:nvSpPr>
          <p:cNvPr id="5" name="TextBox 4"/>
          <p:cNvSpPr txBox="1"/>
          <p:nvPr/>
        </p:nvSpPr>
        <p:spPr>
          <a:xfrm>
            <a:off x="831499" y="5205009"/>
            <a:ext cx="10278461" cy="1477328"/>
          </a:xfrm>
          <a:prstGeom prst="rect">
            <a:avLst/>
          </a:prstGeom>
          <a:noFill/>
        </p:spPr>
        <p:txBody>
          <a:bodyPr wrap="square" rtlCol="0">
            <a:spAutoFit/>
          </a:bodyPr>
          <a:lstStyle/>
          <a:p>
            <a:r>
              <a:rPr lang="en-IN" dirty="0"/>
              <a:t>The count for each of the major categories of crime returns the value 33 which is the number of London boroughs. 'Theft and Handling' is the highest reported crime during the year 2016 followed by 'Violence against the person', 'Criminal damage'. The lowest recorded crimes are 'Drugs', 'Robbery' and 'Other Notifiable offenses'</a:t>
            </a:r>
          </a:p>
          <a:p>
            <a:endParaRPr lang="en-IN" dirty="0"/>
          </a:p>
        </p:txBody>
      </p:sp>
    </p:spTree>
    <p:extLst>
      <p:ext uri="{BB962C8B-B14F-4D97-AF65-F5344CB8AC3E}">
        <p14:creationId xmlns:p14="http://schemas.microsoft.com/office/powerpoint/2010/main" val="1870961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effectLst/>
              </a:rPr>
              <a:t>Boroughs with the highest crime rates</a:t>
            </a:r>
            <a:br>
              <a:rPr lang="en-IN" dirty="0">
                <a:effectLst/>
              </a:rPr>
            </a:br>
            <a:endParaRPr lang="en-IN" dirty="0"/>
          </a:p>
        </p:txBody>
      </p:sp>
      <p:pic>
        <p:nvPicPr>
          <p:cNvPr id="4" name="Content Placeholder 3"/>
          <p:cNvPicPr>
            <a:picLocks noGrp="1" noChangeAspect="1"/>
          </p:cNvPicPr>
          <p:nvPr>
            <p:ph idx="1"/>
          </p:nvPr>
        </p:nvPicPr>
        <p:blipFill>
          <a:blip r:embed="rId2"/>
          <a:stretch>
            <a:fillRect/>
          </a:stretch>
        </p:blipFill>
        <p:spPr>
          <a:xfrm>
            <a:off x="1554480" y="1380744"/>
            <a:ext cx="8814816" cy="3300984"/>
          </a:xfrm>
          <a:prstGeom prst="rect">
            <a:avLst/>
          </a:prstGeom>
        </p:spPr>
      </p:pic>
      <p:sp>
        <p:nvSpPr>
          <p:cNvPr id="6" name="TextBox 5"/>
          <p:cNvSpPr txBox="1"/>
          <p:nvPr/>
        </p:nvSpPr>
        <p:spPr>
          <a:xfrm>
            <a:off x="1380744" y="5029200"/>
            <a:ext cx="9372600" cy="1200329"/>
          </a:xfrm>
          <a:prstGeom prst="rect">
            <a:avLst/>
          </a:prstGeom>
          <a:noFill/>
        </p:spPr>
        <p:txBody>
          <a:bodyPr wrap="square" rtlCol="0">
            <a:spAutoFit/>
          </a:bodyPr>
          <a:lstStyle/>
          <a:p>
            <a:r>
              <a:rPr lang="en-IN"/>
              <a:t>Comparing five boroughs with the highest crime rate during the year 2016 it is evident that Westminster has the highest crimes recorded followed by Lambeth, Southwark, Newham and Tower Hamlets. Westminster has a significantly higher crime rate than the other 4 boroughs.</a:t>
            </a:r>
          </a:p>
        </p:txBody>
      </p:sp>
    </p:spTree>
    <p:extLst>
      <p:ext uri="{BB962C8B-B14F-4D97-AF65-F5344CB8AC3E}">
        <p14:creationId xmlns:p14="http://schemas.microsoft.com/office/powerpoint/2010/main" val="51042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890016"/>
          </a:xfrm>
        </p:spPr>
        <p:txBody>
          <a:bodyPr>
            <a:normAutofit fontScale="90000"/>
          </a:bodyPr>
          <a:lstStyle/>
          <a:p>
            <a:r>
              <a:rPr lang="en-IN" dirty="0">
                <a:effectLst/>
              </a:rPr>
              <a:t>Boroughs with the lowest crime rates</a:t>
            </a:r>
            <a:br>
              <a:rPr lang="en-IN" dirty="0">
                <a:effectLst/>
              </a:rPr>
            </a:br>
            <a:endParaRPr lang="en-IN" dirty="0"/>
          </a:p>
        </p:txBody>
      </p:sp>
      <p:pic>
        <p:nvPicPr>
          <p:cNvPr id="4" name="Content Placeholder 3"/>
          <p:cNvPicPr>
            <a:picLocks noGrp="1" noChangeAspect="1"/>
          </p:cNvPicPr>
          <p:nvPr>
            <p:ph idx="1"/>
          </p:nvPr>
        </p:nvPicPr>
        <p:blipFill>
          <a:blip r:embed="rId2"/>
          <a:stretch>
            <a:fillRect/>
          </a:stretch>
        </p:blipFill>
        <p:spPr>
          <a:xfrm>
            <a:off x="2693578" y="1197864"/>
            <a:ext cx="6795319" cy="3182112"/>
          </a:xfrm>
          <a:prstGeom prst="rect">
            <a:avLst/>
          </a:prstGeom>
        </p:spPr>
      </p:pic>
      <p:sp>
        <p:nvSpPr>
          <p:cNvPr id="5" name="TextBox 4"/>
          <p:cNvSpPr txBox="1"/>
          <p:nvPr/>
        </p:nvSpPr>
        <p:spPr>
          <a:xfrm>
            <a:off x="1151539" y="4549676"/>
            <a:ext cx="10424765" cy="2308324"/>
          </a:xfrm>
          <a:prstGeom prst="rect">
            <a:avLst/>
          </a:prstGeom>
          <a:noFill/>
        </p:spPr>
        <p:txBody>
          <a:bodyPr wrap="square" rtlCol="0">
            <a:spAutoFit/>
          </a:bodyPr>
          <a:lstStyle/>
          <a:p>
            <a:r>
              <a:rPr lang="en-IN" dirty="0"/>
              <a:t>Comparing five boroughs with the lowest crime rate during the year 2016, City of London has the lowest recorded crimes followed by Kingston upon Thames, Sutton, Richmond upon Thames and Merton.</a:t>
            </a:r>
          </a:p>
          <a:p>
            <a:pPr lvl="0" fontAlgn="base"/>
            <a:r>
              <a:rPr lang="en-IN" dirty="0"/>
              <a:t>City of London has a significantly lower crime rate because it </a:t>
            </a:r>
            <a:r>
              <a:rPr lang="en-IN" dirty="0" err="1"/>
              <a:t>i</a:t>
            </a:r>
            <a:r>
              <a:rPr lang="en-IN" dirty="0"/>
              <a:t> is the 33rd principal division of Greater London but it is not a London borough. It has an area of 1.12 square miles and a population of 7000 as of 2013 which suggests that it is a small area.</a:t>
            </a:r>
          </a:p>
          <a:p>
            <a:pPr lvl="0" fontAlgn="base"/>
            <a:r>
              <a:rPr lang="en-IN" dirty="0"/>
              <a:t>We will consider the next borough with the lowest crime rate as the safest borough in London which is Kingston upon Thames.</a:t>
            </a:r>
          </a:p>
        </p:txBody>
      </p:sp>
    </p:spTree>
    <p:extLst>
      <p:ext uri="{BB962C8B-B14F-4D97-AF65-F5344CB8AC3E}">
        <p14:creationId xmlns:p14="http://schemas.microsoft.com/office/powerpoint/2010/main" val="3262547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effectLst/>
              </a:rPr>
              <a:t>Neighborhoods</a:t>
            </a:r>
            <a:r>
              <a:rPr lang="en-IN" dirty="0">
                <a:effectLst/>
              </a:rPr>
              <a:t> in Kingston upon Thames</a:t>
            </a:r>
            <a:br>
              <a:rPr lang="en-IN" dirty="0">
                <a:effectLst/>
              </a:rPr>
            </a:br>
            <a:endParaRPr lang="en-IN" dirty="0"/>
          </a:p>
        </p:txBody>
      </p:sp>
      <p:pic>
        <p:nvPicPr>
          <p:cNvPr id="6" name="Content Placeholder 5"/>
          <p:cNvPicPr>
            <a:picLocks noGrp="1" noChangeAspect="1"/>
          </p:cNvPicPr>
          <p:nvPr>
            <p:ph idx="1"/>
          </p:nvPr>
        </p:nvPicPr>
        <p:blipFill>
          <a:blip r:embed="rId2"/>
          <a:stretch>
            <a:fillRect/>
          </a:stretch>
        </p:blipFill>
        <p:spPr>
          <a:xfrm>
            <a:off x="1280160" y="1524000"/>
            <a:ext cx="9619488" cy="4062984"/>
          </a:xfrm>
          <a:prstGeom prst="rect">
            <a:avLst/>
          </a:prstGeom>
        </p:spPr>
      </p:pic>
      <p:sp>
        <p:nvSpPr>
          <p:cNvPr id="7" name="TextBox 6"/>
          <p:cNvSpPr txBox="1"/>
          <p:nvPr/>
        </p:nvSpPr>
        <p:spPr>
          <a:xfrm>
            <a:off x="1179576" y="5943600"/>
            <a:ext cx="9838943" cy="646331"/>
          </a:xfrm>
          <a:prstGeom prst="rect">
            <a:avLst/>
          </a:prstGeom>
          <a:noFill/>
        </p:spPr>
        <p:txBody>
          <a:bodyPr wrap="square" rtlCol="0">
            <a:spAutoFit/>
          </a:bodyPr>
          <a:lstStyle/>
          <a:p>
            <a:r>
              <a:rPr lang="en-IN"/>
              <a:t>There are 15 neighborhoods in the royal borough of Kingston upon Thames, they are visualised on a map using folium on python.</a:t>
            </a:r>
          </a:p>
        </p:txBody>
      </p:sp>
    </p:spTree>
    <p:extLst>
      <p:ext uri="{BB962C8B-B14F-4D97-AF65-F5344CB8AC3E}">
        <p14:creationId xmlns:p14="http://schemas.microsoft.com/office/powerpoint/2010/main" val="1986027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28016"/>
            <a:ext cx="10353761" cy="777241"/>
          </a:xfrm>
        </p:spPr>
        <p:txBody>
          <a:bodyPr>
            <a:normAutofit fontScale="90000"/>
          </a:bodyPr>
          <a:lstStyle/>
          <a:p>
            <a:r>
              <a:rPr lang="en-IN" dirty="0">
                <a:effectLst/>
              </a:rPr>
              <a:t>Modelling</a:t>
            </a:r>
            <a:br>
              <a:rPr lang="en-IN" dirty="0">
                <a:effectLst/>
              </a:rPr>
            </a:br>
            <a:endParaRPr lang="en-IN" dirty="0"/>
          </a:p>
        </p:txBody>
      </p:sp>
      <p:sp>
        <p:nvSpPr>
          <p:cNvPr id="3" name="Content Placeholder 2"/>
          <p:cNvSpPr>
            <a:spLocks noGrp="1"/>
          </p:cNvSpPr>
          <p:nvPr>
            <p:ph idx="1"/>
          </p:nvPr>
        </p:nvSpPr>
        <p:spPr>
          <a:xfrm>
            <a:off x="913795" y="512064"/>
            <a:ext cx="10353762" cy="5279136"/>
          </a:xfrm>
        </p:spPr>
        <p:txBody>
          <a:bodyPr/>
          <a:lstStyle/>
          <a:p>
            <a:pPr lvl="0"/>
            <a:r>
              <a:rPr lang="en-IN" dirty="0">
                <a:effectLst/>
              </a:rPr>
              <a:t>Using the final data set containing the </a:t>
            </a:r>
            <a:r>
              <a:rPr lang="en-IN" dirty="0" err="1">
                <a:effectLst/>
              </a:rPr>
              <a:t>neighborhoods</a:t>
            </a:r>
            <a:r>
              <a:rPr lang="en-IN" dirty="0">
                <a:effectLst/>
              </a:rPr>
              <a:t> in Kingston upon Thames along with the latitude and longitude, we can find all the venues within a 500 meter radius of each </a:t>
            </a:r>
            <a:r>
              <a:rPr lang="en-IN" dirty="0" err="1">
                <a:effectLst/>
              </a:rPr>
              <a:t>neighborhood</a:t>
            </a:r>
            <a:r>
              <a:rPr lang="en-IN" dirty="0">
                <a:effectLst/>
              </a:rPr>
              <a:t> by connecting to the Foursquare API.</a:t>
            </a:r>
          </a:p>
          <a:p>
            <a:endParaRPr lang="en-IN" dirty="0"/>
          </a:p>
        </p:txBody>
      </p:sp>
      <p:pic>
        <p:nvPicPr>
          <p:cNvPr id="4" name="Picture 3"/>
          <p:cNvPicPr>
            <a:picLocks noChangeAspect="1"/>
          </p:cNvPicPr>
          <p:nvPr/>
        </p:nvPicPr>
        <p:blipFill>
          <a:blip r:embed="rId2"/>
          <a:stretch>
            <a:fillRect/>
          </a:stretch>
        </p:blipFill>
        <p:spPr>
          <a:xfrm>
            <a:off x="1143000" y="1664209"/>
            <a:ext cx="9201012" cy="2075687"/>
          </a:xfrm>
          <a:prstGeom prst="rect">
            <a:avLst/>
          </a:prstGeom>
        </p:spPr>
      </p:pic>
      <p:sp>
        <p:nvSpPr>
          <p:cNvPr id="5" name="TextBox 4"/>
          <p:cNvSpPr txBox="1"/>
          <p:nvPr/>
        </p:nvSpPr>
        <p:spPr>
          <a:xfrm>
            <a:off x="210313" y="3995928"/>
            <a:ext cx="11622024" cy="2585323"/>
          </a:xfrm>
          <a:prstGeom prst="rect">
            <a:avLst/>
          </a:prstGeom>
          <a:noFill/>
        </p:spPr>
        <p:txBody>
          <a:bodyPr wrap="square" rtlCol="0">
            <a:spAutoFit/>
          </a:bodyPr>
          <a:lstStyle/>
          <a:p>
            <a:pPr lvl="0" fontAlgn="base"/>
            <a:r>
              <a:rPr lang="en-IN"/>
              <a:t>One hot encoding is done on the venues data. The Venues data is then grouped by the Neighborhood and the mean of the venues are calculated, finally the 10 common venues are calculated for each of the neighborhoods.</a:t>
            </a:r>
          </a:p>
          <a:p>
            <a:pPr lvl="0" fontAlgn="base"/>
            <a:r>
              <a:rPr lang="en-IN"/>
              <a:t>To help people find similar neighborhoods in the safest borough we will be clustering similar neighborhoods using K - means clustering which is a form of unsupervised machine learning algorithm that clusters data based on predefined cluster size.</a:t>
            </a:r>
          </a:p>
          <a:p>
            <a:pPr lvl="0" fontAlgn="base"/>
            <a:r>
              <a:rPr lang="en-IN"/>
              <a:t>We will use a cluster size of 5 for this project that will cluster the 15 neighborhoods into 5 clusters. The reason to conduct a K- means clustering is to cluster neighborhoods with similar venues together so that people can shortlist the area of their interests based on the venues/amenities around each neighborhood.</a:t>
            </a:r>
          </a:p>
        </p:txBody>
      </p:sp>
    </p:spTree>
    <p:extLst>
      <p:ext uri="{BB962C8B-B14F-4D97-AF65-F5344CB8AC3E}">
        <p14:creationId xmlns:p14="http://schemas.microsoft.com/office/powerpoint/2010/main" val="676053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140</TotalTime>
  <Words>1353</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Bookman Old Style</vt:lpstr>
      <vt:lpstr>Rockwell</vt:lpstr>
      <vt:lpstr>Damask</vt:lpstr>
      <vt:lpstr>Capstone Project - The Battle of Neighborhoods Report  </vt:lpstr>
      <vt:lpstr>1. Introduction </vt:lpstr>
      <vt:lpstr>2. Data Acquisition and Cleaning </vt:lpstr>
      <vt:lpstr>3. Methodology</vt:lpstr>
      <vt:lpstr>Exploratory Data Analysis</vt:lpstr>
      <vt:lpstr>Boroughs with the highest crime rates </vt:lpstr>
      <vt:lpstr>Boroughs with the lowest crime rates </vt:lpstr>
      <vt:lpstr>Neighborhoods in Kingston upon Thames </vt:lpstr>
      <vt:lpstr>Modelling </vt:lpstr>
      <vt:lpstr>4. Results </vt:lpstr>
      <vt:lpstr>Cluster 1: Looking into the neighborhoods in the first cluster </vt:lpstr>
      <vt:lpstr>Cluster 2: Looking into the neighborhoods in the SECOND cluster</vt:lpstr>
      <vt:lpstr>Cluster 3: Looking into the neighborhoods in the THIRD cluster</vt:lpstr>
      <vt:lpstr>Cluster 4: Looking into the neighborhoods in the FOURTH cluster</vt:lpstr>
      <vt:lpstr>Cluster 5: Looking into the neighborhoods in the FIFTH cluster</vt:lpstr>
      <vt:lpstr>5. Discussion </vt:lpstr>
      <vt:lpstr>6.ConcIusion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Report</dc:title>
  <dc:creator>mahendrakgv@gmail.com</dc:creator>
  <cp:lastModifiedBy>Vijay Reddy</cp:lastModifiedBy>
  <cp:revision>19</cp:revision>
  <dcterms:created xsi:type="dcterms:W3CDTF">2020-02-02T04:38:13Z</dcterms:created>
  <dcterms:modified xsi:type="dcterms:W3CDTF">2020-02-02T10:58:01Z</dcterms:modified>
</cp:coreProperties>
</file>