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60" r:id="rId4"/>
    <p:sldId id="261" r:id="rId5"/>
    <p:sldId id="281" r:id="rId6"/>
    <p:sldId id="263" r:id="rId7"/>
    <p:sldId id="264" r:id="rId8"/>
    <p:sldId id="265" r:id="rId9"/>
    <p:sldId id="296" r:id="rId10"/>
    <p:sldId id="297" r:id="rId11"/>
    <p:sldId id="266" r:id="rId12"/>
    <p:sldId id="267" r:id="rId13"/>
    <p:sldId id="268" r:id="rId14"/>
    <p:sldId id="285" r:id="rId15"/>
    <p:sldId id="290" r:id="rId16"/>
    <p:sldId id="291" r:id="rId17"/>
    <p:sldId id="271" r:id="rId18"/>
    <p:sldId id="298" r:id="rId19"/>
    <p:sldId id="282" r:id="rId20"/>
    <p:sldId id="299" r:id="rId21"/>
    <p:sldId id="283" r:id="rId22"/>
    <p:sldId id="292" r:id="rId23"/>
    <p:sldId id="293" r:id="rId24"/>
    <p:sldId id="284" r:id="rId25"/>
    <p:sldId id="294" r:id="rId26"/>
    <p:sldId id="277" r:id="rId27"/>
    <p:sldId id="295" r:id="rId28"/>
    <p:sldId id="27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mq2pvm0BTXEF6GyDC/LRtlik3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AE4163-9EA3-4F0B-A589-240CC1D8948F}">
  <a:tblStyle styleId="{37AE4163-9EA3-4F0B-A589-240CC1D8948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051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1151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2416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4379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4705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 name="Google Shape;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909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1"/>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21"/>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21"/>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21"/>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21"/>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p:nvPr/>
        </p:nvSpPr>
        <p:spPr>
          <a:xfrm>
            <a:off x="777239" y="6642828"/>
            <a:ext cx="5654039" cy="21517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Dept. of Computer Science and Engineering</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22"/>
          <p:cNvSpPr txBox="1"/>
          <p:nvPr/>
        </p:nvSpPr>
        <p:spPr>
          <a:xfrm>
            <a:off x="6431278" y="6641866"/>
            <a:ext cx="5322917" cy="216133"/>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22"/>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IN"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22"/>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500" b="1" i="1" u="none" strike="noStrike" cap="none" dirty="0">
                <a:solidFill>
                  <a:schemeClr val="lt1"/>
                </a:solidFill>
                <a:latin typeface="Times New Roman"/>
                <a:ea typeface="Times New Roman"/>
                <a:cs typeface="Times New Roman"/>
                <a:sym typeface="Times New Roman"/>
              </a:rPr>
              <a:t>Spam Message Classification Using Machine Learning</a:t>
            </a:r>
            <a:endParaRPr sz="1500" b="1" i="1" u="none" strike="noStrike" cap="none" dirty="0">
              <a:solidFill>
                <a:schemeClr val="lt1"/>
              </a:solidFill>
              <a:latin typeface="Times New Roman"/>
              <a:ea typeface="Times New Roman"/>
              <a:cs typeface="Times New Roman"/>
              <a:sym typeface="Times New Roman"/>
            </a:endParaRPr>
          </a:p>
        </p:txBody>
      </p:sp>
      <p:pic>
        <p:nvPicPr>
          <p:cNvPr id="24" name="Google Shape;24;p22"/>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22"/>
          <p:cNvSpPr txBox="1"/>
          <p:nvPr/>
        </p:nvSpPr>
        <p:spPr>
          <a:xfrm>
            <a:off x="0" y="6642828"/>
            <a:ext cx="777239" cy="21517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 B- 10</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5250864" y="1745391"/>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IN" sz="2600" b="0" i="0" u="none" strike="noStrike" cap="none" dirty="0" err="1">
                <a:solidFill>
                  <a:schemeClr val="dk1"/>
                </a:solidFill>
                <a:latin typeface="Times New Roman"/>
                <a:ea typeface="Times New Roman"/>
                <a:cs typeface="Times New Roman"/>
                <a:sym typeface="Times New Roman"/>
              </a:rPr>
              <a:t>R.S.Santhoshi</a:t>
            </a:r>
            <a:endParaRPr sz="2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IN" sz="1200" b="0" i="0" u="none" strike="noStrike" cap="none" dirty="0">
                <a:solidFill>
                  <a:schemeClr val="dk1"/>
                </a:solidFill>
                <a:latin typeface="Times New Roman"/>
                <a:ea typeface="Times New Roman"/>
                <a:cs typeface="Times New Roman"/>
                <a:sym typeface="Times New Roman"/>
              </a:rPr>
              <a:t>Roll No. 184G1A0584</a:t>
            </a:r>
            <a:endParaRPr dirty="0"/>
          </a:p>
        </p:txBody>
      </p:sp>
      <p:sp>
        <p:nvSpPr>
          <p:cNvPr id="31" name="Google Shape;31;p1"/>
          <p:cNvSpPr txBox="1"/>
          <p:nvPr/>
        </p:nvSpPr>
        <p:spPr>
          <a:xfrm>
            <a:off x="3759654" y="2475580"/>
            <a:ext cx="4672674" cy="89804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1" u="none" strike="noStrike" cap="none">
                <a:solidFill>
                  <a:schemeClr val="dk1"/>
                </a:solidFill>
                <a:latin typeface="Times New Roman"/>
                <a:ea typeface="Times New Roman"/>
                <a:cs typeface="Times New Roman"/>
                <a:sym typeface="Times New Roman"/>
              </a:rPr>
              <a:t>Under the guidance of</a:t>
            </a:r>
            <a:endParaRPr/>
          </a:p>
          <a:p>
            <a:pPr marL="0" marR="0" lvl="0" indent="0" algn="ctr" rtl="0">
              <a:lnSpc>
                <a:spcPct val="90000"/>
              </a:lnSpc>
              <a:spcBef>
                <a:spcPts val="200"/>
              </a:spcBef>
              <a:spcAft>
                <a:spcPts val="0"/>
              </a:spcAft>
              <a:buClr>
                <a:schemeClr val="dk1"/>
              </a:buClr>
              <a:buSzPts val="2400"/>
              <a:buFont typeface="Arial"/>
              <a:buNone/>
            </a:pPr>
            <a:r>
              <a:rPr lang="en-IN" sz="2400" b="0" i="0" u="none" strike="noStrike" cap="none">
                <a:solidFill>
                  <a:schemeClr val="dk1"/>
                </a:solidFill>
                <a:latin typeface="Times New Roman"/>
                <a:ea typeface="Times New Roman"/>
                <a:cs typeface="Times New Roman"/>
                <a:sym typeface="Times New Roman"/>
              </a:rPr>
              <a:t>Mr. Lingam Suman </a:t>
            </a:r>
            <a:r>
              <a:rPr lang="en-IN" sz="2400" b="0" i="0" u="none" strike="noStrike" cap="none" baseline="-25000">
                <a:solidFill>
                  <a:schemeClr val="dk1"/>
                </a:solidFill>
                <a:latin typeface="Times New Roman"/>
                <a:ea typeface="Times New Roman"/>
                <a:cs typeface="Times New Roman"/>
                <a:sym typeface="Times New Roman"/>
              </a:rPr>
              <a:t>M.Tech.,( Ph.D)</a:t>
            </a:r>
            <a:endParaRPr sz="2400" b="0" i="0" u="none" strike="noStrike" cap="none" baseline="-25000">
              <a:solidFill>
                <a:schemeClr val="dk1"/>
              </a:solidFill>
              <a:latin typeface="Times New Roman"/>
              <a:ea typeface="Times New Roman"/>
              <a:cs typeface="Times New Roman"/>
              <a:sym typeface="Times New Roman"/>
            </a:endParaRPr>
          </a:p>
          <a:p>
            <a:pPr marL="0" marR="0" lvl="0" indent="0" algn="ctr" rtl="0">
              <a:lnSpc>
                <a:spcPct val="90000"/>
              </a:lnSpc>
              <a:spcBef>
                <a:spcPts val="200"/>
              </a:spcBef>
              <a:spcAft>
                <a:spcPts val="0"/>
              </a:spcAft>
              <a:buClr>
                <a:schemeClr val="dk1"/>
              </a:buClr>
              <a:buSzPts val="1400"/>
              <a:buFont typeface="Arial"/>
              <a:buNone/>
            </a:pPr>
            <a:r>
              <a:rPr lang="en-IN" sz="1400" b="0" i="0" u="none" strike="noStrike" cap="none">
                <a:solidFill>
                  <a:schemeClr val="dk1"/>
                </a:solidFill>
                <a:latin typeface="Times New Roman"/>
                <a:ea typeface="Times New Roman"/>
                <a:cs typeface="Times New Roman"/>
                <a:sym typeface="Times New Roman"/>
              </a:rPr>
              <a:t>Assistant Professor</a:t>
            </a:r>
            <a:endParaRPr/>
          </a:p>
        </p:txBody>
      </p:sp>
      <p:sp>
        <p:nvSpPr>
          <p:cNvPr id="32" name="Google Shape;32;p1"/>
          <p:cNvSpPr txBox="1"/>
          <p:nvPr/>
        </p:nvSpPr>
        <p:spPr>
          <a:xfrm>
            <a:off x="1514475" y="516253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IN" sz="4200" b="0" i="0" u="none" strike="noStrike" cap="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90000"/>
              </a:lnSpc>
              <a:spcBef>
                <a:spcPts val="500"/>
              </a:spcBef>
              <a:spcAft>
                <a:spcPts val="0"/>
              </a:spcAft>
              <a:buClr>
                <a:srgbClr val="FF0000"/>
              </a:buClr>
              <a:buSzPct val="100000"/>
              <a:buFont typeface="Arial"/>
              <a:buNone/>
            </a:pPr>
            <a:r>
              <a:rPr lang="en-IN" sz="6500" b="0" i="0" u="none" strike="noStrike" cap="none" dirty="0">
                <a:solidFill>
                  <a:srgbClr val="FF0000"/>
                </a:solidFill>
                <a:latin typeface="Times New Roman"/>
                <a:ea typeface="Times New Roman"/>
                <a:cs typeface="Times New Roman"/>
                <a:sym typeface="Times New Roman"/>
              </a:rPr>
              <a:t>Srinivasa Ramanujan Institute of Technology</a:t>
            </a:r>
            <a:endParaRPr dirty="0"/>
          </a:p>
          <a:p>
            <a:pPr marL="0" marR="0" lvl="0" indent="0" algn="ctr" rtl="0">
              <a:lnSpc>
                <a:spcPct val="90000"/>
              </a:lnSpc>
              <a:spcBef>
                <a:spcPts val="300"/>
              </a:spcBef>
              <a:spcAft>
                <a:spcPts val="0"/>
              </a:spcAft>
              <a:buClr>
                <a:schemeClr val="dk1"/>
              </a:buClr>
              <a:buSzPct val="100000"/>
              <a:buFont typeface="Arial"/>
              <a:buNone/>
            </a:pPr>
            <a:r>
              <a:rPr lang="en-IN" sz="2100" b="1" i="0" u="none" strike="noStrike" cap="none" dirty="0">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IN" sz="2300" b="1" i="0" u="none" strike="noStrike" cap="none" dirty="0">
                <a:solidFill>
                  <a:schemeClr val="dk1"/>
                </a:solidFill>
                <a:latin typeface="Times New Roman"/>
                <a:ea typeface="Times New Roman"/>
                <a:cs typeface="Times New Roman"/>
                <a:sym typeface="Times New Roman"/>
              </a:rPr>
              <a:t>Rotarypuram Village, B K Samudram Mandal, Ananthapuramu – 515701.</a:t>
            </a:r>
            <a:endParaRPr dirty="0"/>
          </a:p>
          <a:p>
            <a:pPr marL="0" marR="0" lvl="0" indent="0" algn="ctr" rtl="0">
              <a:lnSpc>
                <a:spcPct val="90000"/>
              </a:lnSpc>
              <a:spcBef>
                <a:spcPts val="1000"/>
              </a:spcBef>
              <a:spcAft>
                <a:spcPts val="0"/>
              </a:spcAft>
              <a:buClr>
                <a:srgbClr val="1E4E79"/>
              </a:buClr>
              <a:buSzPct val="100000"/>
              <a:buFont typeface="Arial"/>
              <a:buNone/>
            </a:pPr>
            <a:r>
              <a:rPr lang="en-IN" sz="2500" b="1" i="0" u="none" strike="noStrike" cap="none" dirty="0">
                <a:solidFill>
                  <a:srgbClr val="1E4E79"/>
                </a:solidFill>
                <a:latin typeface="Times New Roman"/>
                <a:ea typeface="Times New Roman"/>
                <a:cs typeface="Times New Roman"/>
                <a:sym typeface="Times New Roman"/>
              </a:rPr>
              <a:t>2021 - 2022</a:t>
            </a:r>
            <a:endParaRPr sz="25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33" name="Google Shape;33;p1"/>
          <p:cNvSpPr txBox="1"/>
          <p:nvPr/>
        </p:nvSpPr>
        <p:spPr>
          <a:xfrm>
            <a:off x="1939547" y="1707783"/>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IN" sz="2600" b="0" i="0" u="none" strike="noStrike" cap="none" dirty="0" err="1">
                <a:solidFill>
                  <a:schemeClr val="dk1"/>
                </a:solidFill>
                <a:latin typeface="Times New Roman"/>
                <a:ea typeface="Times New Roman"/>
                <a:cs typeface="Times New Roman"/>
                <a:sym typeface="Times New Roman"/>
              </a:rPr>
              <a:t>M.Sireesha</a:t>
            </a:r>
            <a:endParaRPr sz="2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IN" sz="1200" b="0" i="0" u="none" strike="noStrike" cap="none" dirty="0">
                <a:solidFill>
                  <a:schemeClr val="dk1"/>
                </a:solidFill>
                <a:latin typeface="Times New Roman"/>
                <a:ea typeface="Times New Roman"/>
                <a:cs typeface="Times New Roman"/>
                <a:sym typeface="Times New Roman"/>
              </a:rPr>
              <a:t>Roll No. 184G1A0589</a:t>
            </a:r>
            <a:endParaRPr dirty="0"/>
          </a:p>
        </p:txBody>
      </p:sp>
      <p:sp>
        <p:nvSpPr>
          <p:cNvPr id="35" name="Google Shape;35;p1"/>
          <p:cNvSpPr txBox="1"/>
          <p:nvPr/>
        </p:nvSpPr>
        <p:spPr>
          <a:xfrm>
            <a:off x="8762969" y="1745391"/>
            <a:ext cx="2382924" cy="5845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chemeClr val="dk1"/>
              </a:buClr>
              <a:buSzPct val="100000"/>
              <a:buFont typeface="Arial"/>
              <a:buNone/>
            </a:pPr>
            <a:r>
              <a:rPr lang="en-IN" sz="2600" b="0" i="0" u="none" strike="noStrike" cap="none">
                <a:solidFill>
                  <a:schemeClr val="dk1"/>
                </a:solidFill>
                <a:latin typeface="Times New Roman"/>
                <a:ea typeface="Times New Roman"/>
                <a:cs typeface="Times New Roman"/>
                <a:sym typeface="Times New Roman"/>
              </a:rPr>
              <a:t>K.Tejdeep Reddy</a:t>
            </a:r>
            <a:endParaRPr/>
          </a:p>
          <a:p>
            <a:pPr marL="0" marR="0" lvl="0" indent="0" algn="ctr" rtl="0">
              <a:lnSpc>
                <a:spcPct val="90000"/>
              </a:lnSpc>
              <a:spcBef>
                <a:spcPts val="300"/>
              </a:spcBef>
              <a:spcAft>
                <a:spcPts val="0"/>
              </a:spcAft>
              <a:buClr>
                <a:schemeClr val="dk1"/>
              </a:buClr>
              <a:buSzPct val="100000"/>
              <a:buFont typeface="Arial"/>
              <a:buNone/>
            </a:pPr>
            <a:r>
              <a:rPr lang="en-IN" sz="1200" b="0" i="0" u="none" strike="noStrike" cap="none">
                <a:solidFill>
                  <a:schemeClr val="dk1"/>
                </a:solidFill>
                <a:latin typeface="Times New Roman"/>
                <a:ea typeface="Times New Roman"/>
                <a:cs typeface="Times New Roman"/>
                <a:sym typeface="Times New Roman"/>
              </a:rPr>
              <a:t>Roll No. 194G5A0509</a:t>
            </a:r>
            <a:endParaRPr/>
          </a:p>
        </p:txBody>
      </p:sp>
      <p:sp>
        <p:nvSpPr>
          <p:cNvPr id="36" name="Google Shape;36;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0" i="0" u="none" strike="noStrike" cap="none" dirty="0">
                <a:solidFill>
                  <a:schemeClr val="lt1"/>
                </a:solidFill>
                <a:latin typeface="Times New Roman"/>
                <a:ea typeface="Times New Roman"/>
                <a:cs typeface="Times New Roman"/>
                <a:sym typeface="Times New Roman"/>
              </a:rPr>
              <a:t>Spam Message </a:t>
            </a:r>
            <a:r>
              <a:rPr lang="en-IN" sz="3200" dirty="0">
                <a:solidFill>
                  <a:schemeClr val="lt1"/>
                </a:solidFill>
                <a:latin typeface="Times New Roman"/>
                <a:ea typeface="Times New Roman"/>
                <a:cs typeface="Times New Roman"/>
                <a:sym typeface="Times New Roman"/>
              </a:rPr>
              <a:t>Classification </a:t>
            </a:r>
            <a:r>
              <a:rPr lang="en-IN" sz="3200" b="0" i="0" u="none" strike="noStrike" cap="none" dirty="0">
                <a:solidFill>
                  <a:schemeClr val="lt1"/>
                </a:solidFill>
                <a:latin typeface="Times New Roman"/>
                <a:ea typeface="Times New Roman"/>
                <a:cs typeface="Times New Roman"/>
                <a:sym typeface="Times New Roman"/>
              </a:rPr>
              <a:t>Using Machine Learning</a:t>
            </a:r>
            <a:endParaRPr sz="3200" b="0" i="0" u="none" strike="noStrike" cap="none" dirty="0">
              <a:solidFill>
                <a:schemeClr val="lt1"/>
              </a:solidFill>
              <a:latin typeface="Times New Roman"/>
              <a:ea typeface="Times New Roman"/>
              <a:cs typeface="Times New Roman"/>
              <a:sym typeface="Times New Roman"/>
            </a:endParaRPr>
          </a:p>
        </p:txBody>
      </p:sp>
      <p:sp>
        <p:nvSpPr>
          <p:cNvPr id="37" name="Google Shape;37;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IN" sz="1600" b="0" i="1" u="none" strike="noStrike" cap="none">
                <a:solidFill>
                  <a:srgbClr val="000000"/>
                </a:solidFill>
                <a:latin typeface="Times New Roman"/>
                <a:ea typeface="Times New Roman"/>
                <a:cs typeface="Times New Roman"/>
                <a:sym typeface="Times New Roman"/>
              </a:rPr>
              <a:t>by</a:t>
            </a:r>
            <a:endParaRPr/>
          </a:p>
        </p:txBody>
      </p:sp>
      <p:pic>
        <p:nvPicPr>
          <p:cNvPr id="38" name="Google Shape;38;p1"/>
          <p:cNvPicPr preferRelativeResize="0"/>
          <p:nvPr/>
        </p:nvPicPr>
        <p:blipFill rotWithShape="1">
          <a:blip r:embed="rId3">
            <a:alphaModFix/>
          </a:blip>
          <a:srcRect/>
          <a:stretch/>
        </p:blipFill>
        <p:spPr>
          <a:xfrm>
            <a:off x="5181081" y="3477046"/>
            <a:ext cx="1843673" cy="16854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7851-32E4-FA54-9F11-872104173E6D}"/>
              </a:ext>
            </a:extLst>
          </p:cNvPr>
          <p:cNvSpPr>
            <a:spLocks noGrp="1"/>
          </p:cNvSpPr>
          <p:nvPr>
            <p:ph type="title"/>
          </p:nvPr>
        </p:nvSpPr>
        <p:spPr/>
        <p:txBody>
          <a:bodyPr/>
          <a:lstStyle/>
          <a:p>
            <a:r>
              <a:rPr lang="en-IN" dirty="0" err="1"/>
              <a:t>Contd</a:t>
            </a:r>
            <a:r>
              <a:rPr lang="en-IN" dirty="0"/>
              <a:t>…</a:t>
            </a:r>
          </a:p>
        </p:txBody>
      </p:sp>
      <p:sp>
        <p:nvSpPr>
          <p:cNvPr id="3" name="Text Placeholder 2">
            <a:extLst>
              <a:ext uri="{FF2B5EF4-FFF2-40B4-BE49-F238E27FC236}">
                <a16:creationId xmlns:a16="http://schemas.microsoft.com/office/drawing/2014/main" id="{258C7590-8125-6965-BF59-7E00B7067E55}"/>
              </a:ext>
            </a:extLst>
          </p:cNvPr>
          <p:cNvSpPr>
            <a:spLocks noGrp="1"/>
          </p:cNvSpPr>
          <p:nvPr>
            <p:ph type="body" idx="1"/>
          </p:nvPr>
        </p:nvSpPr>
        <p:spPr/>
        <p:txBody>
          <a:bodyPr/>
          <a:lstStyle/>
          <a:p>
            <a:pPr marL="50800" indent="0">
              <a:buNone/>
            </a:pPr>
            <a:r>
              <a:rPr lang="en-US" b="1" spc="-20" dirty="0">
                <a:effectLst/>
                <a:latin typeface="Times New Roman" panose="02020603050405020304" pitchFamily="18" charset="0"/>
                <a:ea typeface="Times New Roman" panose="02020603050405020304" pitchFamily="18" charset="0"/>
              </a:rPr>
              <a:t>[3] B. G. Becker. Visualizing Decision Table Classifiers. Pages 102- 105, IEEE (1998). </a:t>
            </a:r>
          </a:p>
          <a:p>
            <a:pPr>
              <a:lnSpc>
                <a:spcPct val="100000"/>
              </a:lnSpc>
            </a:pPr>
            <a:r>
              <a:rPr lang="en-US" spc="-20" dirty="0">
                <a:effectLst/>
                <a:latin typeface="Times New Roman" panose="02020603050405020304" pitchFamily="18" charset="0"/>
                <a:ea typeface="Times New Roman" panose="02020603050405020304" pitchFamily="18" charset="0"/>
              </a:rPr>
              <a:t>Decision</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tables , like</a:t>
            </a:r>
            <a:r>
              <a:rPr lang="en-US" spc="-1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decision trees</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or</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neural</a:t>
            </a:r>
            <a:r>
              <a:rPr lang="en-US" spc="-1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nets, are</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classification models used for</a:t>
            </a:r>
            <a:r>
              <a:rPr lang="en-US" spc="-3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prediction.</a:t>
            </a:r>
            <a:r>
              <a:rPr lang="en-US" spc="-1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They are</a:t>
            </a:r>
            <a:r>
              <a:rPr lang="en-US" spc="-3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induced by machine</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learning</a:t>
            </a:r>
            <a:r>
              <a:rPr lang="en-US" spc="-1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algorithms.</a:t>
            </a:r>
            <a:r>
              <a:rPr lang="en-US" spc="-1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A</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decision table</a:t>
            </a:r>
            <a:r>
              <a:rPr lang="en-US" spc="-2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consists of a hierarchical table in which each entry in a higher level table gets broken down by the values of a pair of additional attributes to form another table. The structure is similar to dimensional stacking . Presented here is a visualization method that allows a model based</a:t>
            </a:r>
            <a:r>
              <a:rPr lang="en-US" spc="-4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on</a:t>
            </a:r>
            <a:r>
              <a:rPr lang="en-US" spc="-4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many</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attributes</a:t>
            </a:r>
            <a:r>
              <a:rPr lang="en-US" spc="-3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to</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be</a:t>
            </a:r>
            <a:r>
              <a:rPr lang="en-US" spc="-5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understood</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even</a:t>
            </a:r>
            <a:r>
              <a:rPr lang="en-US" spc="-4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by</a:t>
            </a:r>
            <a:r>
              <a:rPr lang="en-US" spc="-3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those</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unfamiliar</a:t>
            </a:r>
            <a:r>
              <a:rPr lang="en-US" spc="-4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with</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machine</a:t>
            </a:r>
            <a:r>
              <a:rPr lang="en-US" spc="-4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learning. Various forms of interaction are used to make this visualization more useful than other static</a:t>
            </a:r>
            <a:r>
              <a:rPr lang="en-US" spc="-5"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designs.</a:t>
            </a:r>
            <a:endParaRPr lang="en-IN" spc="-2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6663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Problem Definition</a:t>
            </a:r>
            <a:endParaRPr/>
          </a:p>
        </p:txBody>
      </p:sp>
      <p:sp>
        <p:nvSpPr>
          <p:cNvPr id="98" name="Google Shape;98;p11"/>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IN" dirty="0"/>
              <a:t>Unwanted messages which are coming to the users mobile phones in the way of links, mails and SMS irritating the internet connection through this important mails may be missed or delayed. Spam can crash the servers and fill up the hard drives with unknown information which can affect our system. Due to this our systems data will theft easily and sometimes it may erased totally from our system. It can easily attracts the user through mails mostly for losing of their data.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Planning of the project</a:t>
            </a:r>
            <a:endParaRPr/>
          </a:p>
        </p:txBody>
      </p:sp>
      <p:graphicFrame>
        <p:nvGraphicFramePr>
          <p:cNvPr id="104" name="Google Shape;104;p12"/>
          <p:cNvGraphicFramePr/>
          <p:nvPr/>
        </p:nvGraphicFramePr>
        <p:xfrm>
          <a:off x="206373" y="2417763"/>
          <a:ext cx="11779250" cy="2225100"/>
        </p:xfrm>
        <a:graphic>
          <a:graphicData uri="http://schemas.openxmlformats.org/drawingml/2006/table">
            <a:tbl>
              <a:tblPr firstRow="1" bandRow="1">
                <a:noFill/>
                <a:tableStyleId>{37AE4163-9EA3-4F0B-A589-240CC1D8948F}</a:tableStyleId>
              </a:tblPr>
              <a:tblGrid>
                <a:gridCol w="5884675">
                  <a:extLst>
                    <a:ext uri="{9D8B030D-6E8A-4147-A177-3AD203B41FA5}">
                      <a16:colId xmlns:a16="http://schemas.microsoft.com/office/drawing/2014/main" val="20000"/>
                    </a:ext>
                  </a:extLst>
                </a:gridCol>
                <a:gridCol w="58945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800" u="none" strike="noStrike" cap="none"/>
                        <a:t>                                                    WEEKS</a:t>
                      </a:r>
                      <a:endParaRPr/>
                    </a:p>
                  </a:txBody>
                  <a:tcPr marL="91450" marR="91450" marT="45725" marB="45725"/>
                </a:tc>
                <a:tc>
                  <a:txBody>
                    <a:bodyPr/>
                    <a:lstStyle/>
                    <a:p>
                      <a:pPr marL="0" marR="0" lvl="0" indent="0" algn="l" rtl="0">
                        <a:spcBef>
                          <a:spcPts val="0"/>
                        </a:spcBef>
                        <a:spcAft>
                          <a:spcPts val="0"/>
                        </a:spcAft>
                        <a:buNone/>
                      </a:pPr>
                      <a:r>
                        <a:rPr lang="en-IN" sz="1800"/>
                        <a:t>                                              TASK</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WEEK1</a:t>
                      </a:r>
                      <a:endParaRPr/>
                    </a:p>
                  </a:txBody>
                  <a:tcPr marL="91450" marR="91450" marT="45725" marB="45725"/>
                </a:tc>
                <a:tc>
                  <a:txBody>
                    <a:bodyPr/>
                    <a:lstStyle/>
                    <a:p>
                      <a:pPr marL="0" marR="0" lvl="0" indent="0" algn="l" rtl="0">
                        <a:spcBef>
                          <a:spcPts val="0"/>
                        </a:spcBef>
                        <a:spcAft>
                          <a:spcPts val="0"/>
                        </a:spcAft>
                        <a:buNone/>
                      </a:pPr>
                      <a:r>
                        <a:rPr lang="en-IN" sz="1800"/>
                        <a:t>Downloading and installing required softwares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WEEK2</a:t>
                      </a:r>
                      <a:endParaRPr/>
                    </a:p>
                  </a:txBody>
                  <a:tcPr marL="91450" marR="91450" marT="45725" marB="45725"/>
                </a:tc>
                <a:tc>
                  <a:txBody>
                    <a:bodyPr/>
                    <a:lstStyle/>
                    <a:p>
                      <a:pPr marL="0" marR="0" lvl="0" indent="0" algn="l" rtl="0">
                        <a:spcBef>
                          <a:spcPts val="0"/>
                        </a:spcBef>
                        <a:spcAft>
                          <a:spcPts val="0"/>
                        </a:spcAft>
                        <a:buNone/>
                      </a:pPr>
                      <a:r>
                        <a:rPr lang="en-IN" sz="1800"/>
                        <a:t>Data cleaning and preparation on dataset</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WEEK3</a:t>
                      </a:r>
                      <a:endParaRPr/>
                    </a:p>
                  </a:txBody>
                  <a:tcPr marL="91450" marR="91450" marT="45725" marB="45725"/>
                </a:tc>
                <a:tc>
                  <a:txBody>
                    <a:bodyPr/>
                    <a:lstStyle/>
                    <a:p>
                      <a:pPr marL="0" marR="0" lvl="0" indent="0" algn="l" rtl="0">
                        <a:spcBef>
                          <a:spcPts val="0"/>
                        </a:spcBef>
                        <a:spcAft>
                          <a:spcPts val="0"/>
                        </a:spcAft>
                        <a:buNone/>
                      </a:pPr>
                      <a:r>
                        <a:rPr lang="en-IN" sz="1800" dirty="0"/>
                        <a:t>Develop a model</a:t>
                      </a:r>
                      <a:endParaRPr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IN" sz="1800"/>
                        <a:t>WEEK4</a:t>
                      </a:r>
                      <a:endParaRPr/>
                    </a:p>
                  </a:txBody>
                  <a:tcPr marL="91450" marR="91450" marT="45725" marB="45725"/>
                </a:tc>
                <a:tc>
                  <a:txBody>
                    <a:bodyPr/>
                    <a:lstStyle/>
                    <a:p>
                      <a:pPr marL="0" marR="0" lvl="0" indent="0" algn="l" rtl="0">
                        <a:spcBef>
                          <a:spcPts val="0"/>
                        </a:spcBef>
                        <a:spcAft>
                          <a:spcPts val="0"/>
                        </a:spcAft>
                        <a:buNone/>
                      </a:pPr>
                      <a:r>
                        <a:rPr lang="en-IN" sz="1800"/>
                        <a:t>Test the model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IN" sz="1800"/>
                        <a:t>WEEK5</a:t>
                      </a:r>
                      <a:endParaRPr/>
                    </a:p>
                  </a:txBody>
                  <a:tcPr marL="91450" marR="91450" marT="45725" marB="45725"/>
                </a:tc>
                <a:tc>
                  <a:txBody>
                    <a:bodyPr/>
                    <a:lstStyle/>
                    <a:p>
                      <a:pPr marL="0" marR="0" lvl="0" indent="0" algn="l" rtl="0">
                        <a:spcBef>
                          <a:spcPts val="0"/>
                        </a:spcBef>
                        <a:spcAft>
                          <a:spcPts val="0"/>
                        </a:spcAft>
                        <a:buNone/>
                      </a:pPr>
                      <a:r>
                        <a:rPr lang="en-IN" sz="1800" dirty="0"/>
                        <a:t>Develop a webpage for our model</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Requirements:</a:t>
            </a:r>
            <a:endParaRPr/>
          </a:p>
        </p:txBody>
      </p:sp>
      <p:sp>
        <p:nvSpPr>
          <p:cNvPr id="110" name="Google Shape;110;p1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IN" dirty="0"/>
              <a:t>SYSTEM SPECIFICATIONS:</a:t>
            </a:r>
            <a:endParaRPr dirty="0"/>
          </a:p>
          <a:p>
            <a:pPr marL="0" lvl="0" indent="0" algn="just" rtl="0">
              <a:lnSpc>
                <a:spcPct val="90000"/>
              </a:lnSpc>
              <a:spcBef>
                <a:spcPts val="1000"/>
              </a:spcBef>
              <a:spcAft>
                <a:spcPts val="0"/>
              </a:spcAft>
              <a:buClr>
                <a:schemeClr val="dk1"/>
              </a:buClr>
              <a:buSzPts val="2800"/>
              <a:buNone/>
            </a:pPr>
            <a:endParaRPr dirty="0"/>
          </a:p>
          <a:p>
            <a:pPr marL="685800" lvl="1" indent="-228600" algn="just" rtl="0">
              <a:lnSpc>
                <a:spcPct val="90000"/>
              </a:lnSpc>
              <a:spcBef>
                <a:spcPts val="500"/>
              </a:spcBef>
              <a:spcAft>
                <a:spcPts val="0"/>
              </a:spcAft>
              <a:buClr>
                <a:schemeClr val="dk1"/>
              </a:buClr>
              <a:buSzPts val="2400"/>
              <a:buChar char="❑"/>
            </a:pPr>
            <a:r>
              <a:rPr lang="en-IN" dirty="0"/>
              <a:t>H/W Specifications:</a:t>
            </a:r>
            <a:endParaRPr dirty="0"/>
          </a:p>
          <a:p>
            <a:pPr marL="1143000" lvl="2" indent="-228600" algn="just" rtl="0">
              <a:lnSpc>
                <a:spcPct val="90000"/>
              </a:lnSpc>
              <a:spcBef>
                <a:spcPts val="500"/>
              </a:spcBef>
              <a:spcAft>
                <a:spcPts val="0"/>
              </a:spcAft>
              <a:buClr>
                <a:schemeClr val="dk1"/>
              </a:buClr>
              <a:buSzPts val="2000"/>
              <a:buChar char="o"/>
            </a:pPr>
            <a:r>
              <a:rPr lang="en-IN" dirty="0"/>
              <a:t>Processor		:i3/Intel Processor</a:t>
            </a:r>
            <a:endParaRPr dirty="0"/>
          </a:p>
          <a:p>
            <a:pPr marL="1143000" lvl="2" indent="-228600" algn="just" rtl="0">
              <a:lnSpc>
                <a:spcPct val="90000"/>
              </a:lnSpc>
              <a:spcBef>
                <a:spcPts val="500"/>
              </a:spcBef>
              <a:spcAft>
                <a:spcPts val="0"/>
              </a:spcAft>
              <a:buClr>
                <a:schemeClr val="dk1"/>
              </a:buClr>
              <a:buSzPts val="2000"/>
              <a:buChar char="o"/>
            </a:pPr>
            <a:r>
              <a:rPr lang="en-IN" dirty="0"/>
              <a:t>RAM		              :8GB(min)</a:t>
            </a:r>
            <a:endParaRPr dirty="0"/>
          </a:p>
          <a:p>
            <a:pPr marL="1143000" lvl="2" indent="-228600" algn="just" rtl="0">
              <a:lnSpc>
                <a:spcPct val="90000"/>
              </a:lnSpc>
              <a:spcBef>
                <a:spcPts val="500"/>
              </a:spcBef>
              <a:spcAft>
                <a:spcPts val="0"/>
              </a:spcAft>
              <a:buClr>
                <a:schemeClr val="dk1"/>
              </a:buClr>
              <a:buSzPts val="2000"/>
              <a:buChar char="o"/>
            </a:pPr>
            <a:r>
              <a:rPr lang="en-IN" dirty="0"/>
              <a:t>Hard Disk		:128GB</a:t>
            </a:r>
            <a:endParaRPr dirty="0"/>
          </a:p>
          <a:p>
            <a:pPr marL="685800" lvl="1" indent="-76200" algn="just" rtl="0">
              <a:lnSpc>
                <a:spcPct val="90000"/>
              </a:lnSpc>
              <a:spcBef>
                <a:spcPts val="500"/>
              </a:spcBef>
              <a:spcAft>
                <a:spcPts val="0"/>
              </a:spcAft>
              <a:buClr>
                <a:schemeClr val="dk1"/>
              </a:buClr>
              <a:buSzPts val="2400"/>
              <a:buNone/>
            </a:pPr>
            <a:endParaRPr dirty="0"/>
          </a:p>
          <a:p>
            <a:pPr marL="685800" lvl="1" indent="-228600" algn="just" rtl="0">
              <a:lnSpc>
                <a:spcPct val="90000"/>
              </a:lnSpc>
              <a:spcBef>
                <a:spcPts val="500"/>
              </a:spcBef>
              <a:spcAft>
                <a:spcPts val="0"/>
              </a:spcAft>
              <a:buClr>
                <a:schemeClr val="dk1"/>
              </a:buClr>
              <a:buSzPts val="2400"/>
              <a:buChar char="❑"/>
            </a:pPr>
            <a:r>
              <a:rPr lang="en-IN" dirty="0"/>
              <a:t>S/W Specifications:</a:t>
            </a:r>
            <a:endParaRPr dirty="0"/>
          </a:p>
          <a:p>
            <a:pPr marL="1143000" lvl="2" indent="-228600" algn="just" rtl="0">
              <a:lnSpc>
                <a:spcPct val="90000"/>
              </a:lnSpc>
              <a:spcBef>
                <a:spcPts val="500"/>
              </a:spcBef>
              <a:spcAft>
                <a:spcPts val="0"/>
              </a:spcAft>
              <a:buClr>
                <a:schemeClr val="dk1"/>
              </a:buClr>
              <a:buSzPts val="2000"/>
              <a:buChar char="o"/>
            </a:pPr>
            <a:r>
              <a:rPr lang="en-IN" dirty="0"/>
              <a:t>Operating System	:Windows 10</a:t>
            </a:r>
            <a:endParaRPr dirty="0"/>
          </a:p>
          <a:p>
            <a:pPr marL="1143000" lvl="2" indent="-228600" algn="just" rtl="0">
              <a:lnSpc>
                <a:spcPct val="90000"/>
              </a:lnSpc>
              <a:spcBef>
                <a:spcPts val="500"/>
              </a:spcBef>
              <a:spcAft>
                <a:spcPts val="0"/>
              </a:spcAft>
              <a:buClr>
                <a:schemeClr val="dk1"/>
              </a:buClr>
              <a:buSzPts val="2000"/>
              <a:buChar char="o"/>
            </a:pPr>
            <a:r>
              <a:rPr lang="en-IN" dirty="0"/>
              <a:t>Server side script            :python 3.10</a:t>
            </a:r>
            <a:endParaRPr dirty="0"/>
          </a:p>
          <a:p>
            <a:pPr marL="1143000" lvl="2" indent="-228600" algn="just" rtl="0">
              <a:lnSpc>
                <a:spcPct val="90000"/>
              </a:lnSpc>
              <a:spcBef>
                <a:spcPts val="500"/>
              </a:spcBef>
              <a:spcAft>
                <a:spcPts val="0"/>
              </a:spcAft>
              <a:buClr>
                <a:schemeClr val="dk1"/>
              </a:buClr>
              <a:buSzPts val="2000"/>
              <a:buChar char="o"/>
            </a:pPr>
            <a:r>
              <a:rPr lang="en-IN" dirty="0"/>
              <a:t>IDE			:PyCharm</a:t>
            </a:r>
            <a:endParaRPr dirty="0"/>
          </a:p>
          <a:p>
            <a:pPr marL="1143000" lvl="2" indent="-228600" algn="just" rtl="0">
              <a:lnSpc>
                <a:spcPct val="90000"/>
              </a:lnSpc>
              <a:spcBef>
                <a:spcPts val="500"/>
              </a:spcBef>
              <a:spcAft>
                <a:spcPts val="0"/>
              </a:spcAft>
              <a:buClr>
                <a:schemeClr val="dk1"/>
              </a:buClr>
              <a:buSzPts val="2000"/>
              <a:buChar char="o"/>
            </a:pPr>
            <a:r>
              <a:rPr lang="en-IN" dirty="0"/>
              <a:t>Libraries Used	               :Pandas , </a:t>
            </a:r>
            <a:r>
              <a:rPr lang="en-IN" dirty="0" err="1"/>
              <a:t>Numpy</a:t>
            </a:r>
            <a:r>
              <a:rPr lang="en-IN" dirty="0"/>
              <a:t>, </a:t>
            </a:r>
            <a:r>
              <a:rPr lang="en-IN" dirty="0" err="1"/>
              <a:t>Ntlk</a:t>
            </a:r>
            <a:r>
              <a:rPr lang="en-IN" dirty="0"/>
              <a:t>, </a:t>
            </a:r>
            <a:r>
              <a:rPr lang="en-IN" dirty="0" err="1"/>
              <a:t>Sk</a:t>
            </a:r>
            <a:r>
              <a:rPr lang="en-IN" dirty="0"/>
              <a:t>-learn.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4F18-A3F7-D89E-4092-D7B98BF7E161}"/>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BB41AFFA-C987-9671-FA63-C9F47B8440D8}"/>
              </a:ext>
            </a:extLst>
          </p:cNvPr>
          <p:cNvPicPr>
            <a:picLocks noChangeAspect="1"/>
          </p:cNvPicPr>
          <p:nvPr/>
        </p:nvPicPr>
        <p:blipFill>
          <a:blip r:embed="rId2" cstate="print"/>
          <a:stretch>
            <a:fillRect/>
          </a:stretch>
        </p:blipFill>
        <p:spPr>
          <a:xfrm>
            <a:off x="3626747" y="1409286"/>
            <a:ext cx="4663813" cy="4808634"/>
          </a:xfrm>
          <a:prstGeom prst="rect">
            <a:avLst/>
          </a:prstGeom>
        </p:spPr>
      </p:pic>
    </p:spTree>
    <p:extLst>
      <p:ext uri="{BB962C8B-B14F-4D97-AF65-F5344CB8AC3E}">
        <p14:creationId xmlns:p14="http://schemas.microsoft.com/office/powerpoint/2010/main" val="45884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0D20-511D-9541-F292-F8B26E98F306}"/>
              </a:ext>
            </a:extLst>
          </p:cNvPr>
          <p:cNvSpPr>
            <a:spLocks noGrp="1"/>
          </p:cNvSpPr>
          <p:nvPr>
            <p:ph type="title"/>
          </p:nvPr>
        </p:nvSpPr>
        <p:spPr/>
        <p:txBody>
          <a:bodyPr/>
          <a:lstStyle/>
          <a:p>
            <a:r>
              <a:rPr lang="en-US" dirty="0"/>
              <a:t>UML Activity Diagram</a:t>
            </a:r>
            <a:endParaRPr lang="en-IN" dirty="0"/>
          </a:p>
        </p:txBody>
      </p:sp>
      <p:pic>
        <p:nvPicPr>
          <p:cNvPr id="4" name="Picture 3">
            <a:extLst>
              <a:ext uri="{FF2B5EF4-FFF2-40B4-BE49-F238E27FC236}">
                <a16:creationId xmlns:a16="http://schemas.microsoft.com/office/drawing/2014/main" id="{EFFD6EA9-6F72-F811-CE0A-9ED9392D66BD}"/>
              </a:ext>
            </a:extLst>
          </p:cNvPr>
          <p:cNvPicPr>
            <a:picLocks noChangeAspect="1"/>
          </p:cNvPicPr>
          <p:nvPr/>
        </p:nvPicPr>
        <p:blipFill>
          <a:blip r:embed="rId2" cstate="print"/>
          <a:stretch>
            <a:fillRect/>
          </a:stretch>
        </p:blipFill>
        <p:spPr>
          <a:xfrm>
            <a:off x="2915920" y="1504950"/>
            <a:ext cx="5598160" cy="4702810"/>
          </a:xfrm>
          <a:prstGeom prst="rect">
            <a:avLst/>
          </a:prstGeom>
        </p:spPr>
      </p:pic>
      <p:sp>
        <p:nvSpPr>
          <p:cNvPr id="3" name="Oval 2">
            <a:extLst>
              <a:ext uri="{FF2B5EF4-FFF2-40B4-BE49-F238E27FC236}">
                <a16:creationId xmlns:a16="http://schemas.microsoft.com/office/drawing/2014/main" id="{A99FB63D-9899-B4B3-AE3C-2D423CBA3595}"/>
              </a:ext>
            </a:extLst>
          </p:cNvPr>
          <p:cNvSpPr/>
          <p:nvPr/>
        </p:nvSpPr>
        <p:spPr>
          <a:xfrm>
            <a:off x="8850834" y="1940482"/>
            <a:ext cx="307126" cy="2792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C724F297-8FAA-F1CB-25F7-A3830356901D}"/>
              </a:ext>
            </a:extLst>
          </p:cNvPr>
          <p:cNvCxnSpPr>
            <a:cxnSpLocks/>
          </p:cNvCxnSpPr>
          <p:nvPr/>
        </p:nvCxnSpPr>
        <p:spPr>
          <a:xfrm>
            <a:off x="9227761" y="2080084"/>
            <a:ext cx="530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EB0427B-BC8F-99D1-F36F-956517F89C4D}"/>
              </a:ext>
            </a:extLst>
          </p:cNvPr>
          <p:cNvSpPr txBox="1"/>
          <p:nvPr/>
        </p:nvSpPr>
        <p:spPr>
          <a:xfrm>
            <a:off x="9835036" y="1926196"/>
            <a:ext cx="1137765"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Start</a:t>
            </a:r>
          </a:p>
        </p:txBody>
      </p:sp>
      <p:cxnSp>
        <p:nvCxnSpPr>
          <p:cNvPr id="14" name="Straight Arrow Connector 13">
            <a:extLst>
              <a:ext uri="{FF2B5EF4-FFF2-40B4-BE49-F238E27FC236}">
                <a16:creationId xmlns:a16="http://schemas.microsoft.com/office/drawing/2014/main" id="{5ED15A58-DC53-4597-A00B-2CA132FA00CE}"/>
              </a:ext>
            </a:extLst>
          </p:cNvPr>
          <p:cNvCxnSpPr/>
          <p:nvPr/>
        </p:nvCxnSpPr>
        <p:spPr>
          <a:xfrm>
            <a:off x="9004397" y="2498895"/>
            <a:ext cx="0" cy="6072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D9C013FE-9AAA-B668-88FF-12FC9ACDB037}"/>
              </a:ext>
            </a:extLst>
          </p:cNvPr>
          <p:cNvCxnSpPr>
            <a:cxnSpLocks/>
          </p:cNvCxnSpPr>
          <p:nvPr/>
        </p:nvCxnSpPr>
        <p:spPr>
          <a:xfrm>
            <a:off x="9304544" y="2802531"/>
            <a:ext cx="530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72068E1-5FA8-7066-4FAC-EC13D980DD16}"/>
              </a:ext>
            </a:extLst>
          </p:cNvPr>
          <p:cNvSpPr txBox="1"/>
          <p:nvPr/>
        </p:nvSpPr>
        <p:spPr>
          <a:xfrm>
            <a:off x="9918797" y="2664031"/>
            <a:ext cx="113776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Flow of data</a:t>
            </a:r>
          </a:p>
        </p:txBody>
      </p:sp>
      <p:sp>
        <p:nvSpPr>
          <p:cNvPr id="17" name="Flowchart: Alternate Process 16">
            <a:extLst>
              <a:ext uri="{FF2B5EF4-FFF2-40B4-BE49-F238E27FC236}">
                <a16:creationId xmlns:a16="http://schemas.microsoft.com/office/drawing/2014/main" id="{42CFC9E5-20B2-49D7-7153-C53A51934035}"/>
              </a:ext>
            </a:extLst>
          </p:cNvPr>
          <p:cNvSpPr/>
          <p:nvPr/>
        </p:nvSpPr>
        <p:spPr>
          <a:xfrm>
            <a:off x="8599548" y="3429000"/>
            <a:ext cx="949300" cy="505949"/>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1E239B22-6DF6-AC6F-0308-948C7F7B63FB}"/>
              </a:ext>
            </a:extLst>
          </p:cNvPr>
          <p:cNvCxnSpPr>
            <a:cxnSpLocks/>
          </p:cNvCxnSpPr>
          <p:nvPr/>
        </p:nvCxnSpPr>
        <p:spPr>
          <a:xfrm>
            <a:off x="9708230" y="3694828"/>
            <a:ext cx="530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AD2E5B3-14A8-CA84-59CF-7B048D1A87BB}"/>
              </a:ext>
            </a:extLst>
          </p:cNvPr>
          <p:cNvSpPr txBox="1"/>
          <p:nvPr/>
        </p:nvSpPr>
        <p:spPr>
          <a:xfrm>
            <a:off x="10302705" y="3543474"/>
            <a:ext cx="113776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Activity</a:t>
            </a:r>
          </a:p>
        </p:txBody>
      </p:sp>
      <p:sp>
        <p:nvSpPr>
          <p:cNvPr id="20" name="Oval 19">
            <a:extLst>
              <a:ext uri="{FF2B5EF4-FFF2-40B4-BE49-F238E27FC236}">
                <a16:creationId xmlns:a16="http://schemas.microsoft.com/office/drawing/2014/main" id="{068D9F0F-7CAC-57B7-AB2E-8C08A1577AFD}"/>
              </a:ext>
            </a:extLst>
          </p:cNvPr>
          <p:cNvSpPr/>
          <p:nvPr/>
        </p:nvSpPr>
        <p:spPr>
          <a:xfrm>
            <a:off x="9004397" y="4404476"/>
            <a:ext cx="300147" cy="3839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Oval 20">
            <a:extLst>
              <a:ext uri="{FF2B5EF4-FFF2-40B4-BE49-F238E27FC236}">
                <a16:creationId xmlns:a16="http://schemas.microsoft.com/office/drawing/2014/main" id="{210DE556-C418-9B47-CDB6-A1F448FB6E45}"/>
              </a:ext>
            </a:extLst>
          </p:cNvPr>
          <p:cNvSpPr/>
          <p:nvPr/>
        </p:nvSpPr>
        <p:spPr>
          <a:xfrm>
            <a:off x="9095139" y="4495218"/>
            <a:ext cx="132622" cy="205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CA2A3600-C08F-8B94-2F4E-6E0034B21295}"/>
              </a:ext>
            </a:extLst>
          </p:cNvPr>
          <p:cNvCxnSpPr>
            <a:cxnSpLocks/>
          </p:cNvCxnSpPr>
          <p:nvPr/>
        </p:nvCxnSpPr>
        <p:spPr>
          <a:xfrm>
            <a:off x="9569790" y="4596430"/>
            <a:ext cx="5304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3B8D6DEB-A567-A140-7B22-BB0B6E10F56C}"/>
              </a:ext>
            </a:extLst>
          </p:cNvPr>
          <p:cNvSpPr txBox="1"/>
          <p:nvPr/>
        </p:nvSpPr>
        <p:spPr>
          <a:xfrm>
            <a:off x="10152634" y="4449730"/>
            <a:ext cx="956279"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Stop</a:t>
            </a:r>
          </a:p>
        </p:txBody>
      </p:sp>
    </p:spTree>
    <p:extLst>
      <p:ext uri="{BB962C8B-B14F-4D97-AF65-F5344CB8AC3E}">
        <p14:creationId xmlns:p14="http://schemas.microsoft.com/office/powerpoint/2010/main" val="133310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51CC-986C-99C3-7E8E-10B964A4321D}"/>
              </a:ext>
            </a:extLst>
          </p:cNvPr>
          <p:cNvSpPr>
            <a:spLocks noGrp="1"/>
          </p:cNvSpPr>
          <p:nvPr>
            <p:ph type="title"/>
          </p:nvPr>
        </p:nvSpPr>
        <p:spPr/>
        <p:txBody>
          <a:bodyPr/>
          <a:lstStyle/>
          <a:p>
            <a:r>
              <a:rPr lang="en-US" dirty="0"/>
              <a:t>Use Case Diagram</a:t>
            </a:r>
            <a:endParaRPr lang="en-IN" dirty="0"/>
          </a:p>
        </p:txBody>
      </p:sp>
      <p:pic>
        <p:nvPicPr>
          <p:cNvPr id="4" name="Picture 3">
            <a:extLst>
              <a:ext uri="{FF2B5EF4-FFF2-40B4-BE49-F238E27FC236}">
                <a16:creationId xmlns:a16="http://schemas.microsoft.com/office/drawing/2014/main" id="{3E238AEF-E895-BED9-9AD8-DF09236CC90F}"/>
              </a:ext>
            </a:extLst>
          </p:cNvPr>
          <p:cNvPicPr>
            <a:picLocks noChangeAspect="1"/>
          </p:cNvPicPr>
          <p:nvPr/>
        </p:nvPicPr>
        <p:blipFill>
          <a:blip r:embed="rId2" cstate="print"/>
          <a:stretch>
            <a:fillRect/>
          </a:stretch>
        </p:blipFill>
        <p:spPr>
          <a:xfrm>
            <a:off x="3254057" y="1696720"/>
            <a:ext cx="5310823" cy="4307840"/>
          </a:xfrm>
          <a:prstGeom prst="rect">
            <a:avLst/>
          </a:prstGeom>
        </p:spPr>
      </p:pic>
    </p:spTree>
    <p:extLst>
      <p:ext uri="{BB962C8B-B14F-4D97-AF65-F5344CB8AC3E}">
        <p14:creationId xmlns:p14="http://schemas.microsoft.com/office/powerpoint/2010/main" val="428209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Implementation</a:t>
            </a:r>
            <a:br>
              <a:rPr lang="en-IN"/>
            </a:br>
            <a:endParaRPr/>
          </a:p>
        </p:txBody>
      </p:sp>
      <p:sp>
        <p:nvSpPr>
          <p:cNvPr id="184" name="Google Shape;184;p1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IN" dirty="0"/>
              <a:t>After the pre-processing step , we apply the feature selection algorithm, the algorithm which deploy here is Best First Feature Selection Algorithm.</a:t>
            </a:r>
            <a:endParaRPr dirty="0"/>
          </a:p>
          <a:p>
            <a:pPr marL="228600" lvl="0" indent="-228600" algn="just" rtl="0">
              <a:lnSpc>
                <a:spcPct val="90000"/>
              </a:lnSpc>
              <a:spcBef>
                <a:spcPts val="1000"/>
              </a:spcBef>
              <a:spcAft>
                <a:spcPts val="0"/>
              </a:spcAft>
              <a:buClr>
                <a:schemeClr val="dk1"/>
              </a:buClr>
              <a:buSzPts val="2800"/>
              <a:buFont typeface="Noto Sans Symbols"/>
              <a:buChar char="⮚"/>
            </a:pPr>
            <a:r>
              <a:rPr lang="en-IN" dirty="0"/>
              <a:t>Steps:</a:t>
            </a:r>
            <a:endParaRPr dirty="0"/>
          </a:p>
          <a:p>
            <a:pPr marL="685800" lvl="1" indent="-228600" algn="just" rtl="0">
              <a:lnSpc>
                <a:spcPct val="90000"/>
              </a:lnSpc>
              <a:spcBef>
                <a:spcPts val="500"/>
              </a:spcBef>
              <a:spcAft>
                <a:spcPts val="0"/>
              </a:spcAft>
              <a:buClr>
                <a:schemeClr val="dk1"/>
              </a:buClr>
              <a:buSzPts val="2400"/>
              <a:buChar char="❑"/>
            </a:pPr>
            <a:r>
              <a:rPr lang="en-IN" dirty="0"/>
              <a:t>Handle Data: Load the file and split it into training and test datasets.</a:t>
            </a:r>
            <a:endParaRPr dirty="0"/>
          </a:p>
          <a:p>
            <a:pPr marL="685800" lvl="1" indent="-228600" algn="just" rtl="0">
              <a:lnSpc>
                <a:spcPct val="90000"/>
              </a:lnSpc>
              <a:spcBef>
                <a:spcPts val="500"/>
              </a:spcBef>
              <a:spcAft>
                <a:spcPts val="0"/>
              </a:spcAft>
              <a:buClr>
                <a:schemeClr val="dk1"/>
              </a:buClr>
              <a:buSzPts val="2400"/>
              <a:buChar char="❑"/>
            </a:pPr>
            <a:r>
              <a:rPr lang="en-IN" dirty="0"/>
              <a:t>Summarize Data : Summarizes the properties in the training dataset so that we can calculate and make predictions.</a:t>
            </a:r>
            <a:endParaRPr dirty="0"/>
          </a:p>
          <a:p>
            <a:pPr marL="685800" lvl="1" indent="-228600" algn="just" rtl="0">
              <a:lnSpc>
                <a:spcPct val="90000"/>
              </a:lnSpc>
              <a:spcBef>
                <a:spcPts val="500"/>
              </a:spcBef>
              <a:spcAft>
                <a:spcPts val="0"/>
              </a:spcAft>
              <a:buClr>
                <a:schemeClr val="dk1"/>
              </a:buClr>
              <a:buSzPts val="2400"/>
              <a:buChar char="❑"/>
            </a:pPr>
            <a:r>
              <a:rPr lang="en-IN" dirty="0"/>
              <a:t>Make a Prediction : Use the summaries of the dataset to generate a single prediction.</a:t>
            </a:r>
            <a:endParaRPr dirty="0"/>
          </a:p>
          <a:p>
            <a:pPr marL="228600" lvl="0" indent="-228600" algn="just" rtl="0">
              <a:lnSpc>
                <a:spcPct val="90000"/>
              </a:lnSpc>
              <a:spcBef>
                <a:spcPts val="1000"/>
              </a:spcBef>
              <a:spcAft>
                <a:spcPts val="0"/>
              </a:spcAft>
              <a:buClr>
                <a:schemeClr val="dk1"/>
              </a:buClr>
              <a:buSzPts val="2800"/>
              <a:buFont typeface="Noto Sans Symbols"/>
              <a:buChar char="⮚"/>
            </a:pPr>
            <a:r>
              <a:rPr lang="en-IN" dirty="0"/>
              <a:t>SVM:SVM are a set of supervised learning methods used for classification and outliers detection. In SVM, each data item will be plot in n-dimensional space with the value of each feature being value of a particular coordinate. The classification is done by using a hyper-plane that differentiate into 2 classes.</a:t>
            </a: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Code</a:t>
            </a:r>
          </a:p>
        </p:txBody>
      </p:sp>
      <p:sp>
        <p:nvSpPr>
          <p:cNvPr id="3" name="Text Placeholder 2"/>
          <p:cNvSpPr>
            <a:spLocks noGrp="1"/>
          </p:cNvSpPr>
          <p:nvPr>
            <p:ph type="body" idx="1"/>
          </p:nvPr>
        </p:nvSpPr>
        <p:spPr/>
        <p:txBody>
          <a:bodyPr/>
          <a:lstStyle/>
          <a:p>
            <a:r>
              <a:rPr lang="en-US" dirty="0"/>
              <a:t>Reading data from dataset</a:t>
            </a:r>
          </a:p>
          <a:p>
            <a:r>
              <a:rPr lang="en-US" dirty="0"/>
              <a:t># Load the Pandas libraries with alias '</a:t>
            </a:r>
            <a:r>
              <a:rPr lang="en-US" dirty="0" err="1"/>
              <a:t>pd</a:t>
            </a:r>
            <a:r>
              <a:rPr lang="en-US" dirty="0"/>
              <a:t>' 	</a:t>
            </a:r>
          </a:p>
          <a:p>
            <a:pPr marL="50800" indent="0">
              <a:buNone/>
            </a:pPr>
            <a:r>
              <a:rPr lang="en-US" dirty="0"/>
              <a:t>	import pandas as </a:t>
            </a:r>
            <a:r>
              <a:rPr lang="en-US" dirty="0" err="1"/>
              <a:t>pd</a:t>
            </a:r>
            <a:r>
              <a:rPr lang="en-US" dirty="0"/>
              <a:t> 	</a:t>
            </a:r>
          </a:p>
          <a:p>
            <a:pPr marL="50800" indent="0">
              <a:buNone/>
            </a:pPr>
            <a:r>
              <a:rPr lang="en-US" dirty="0"/>
              <a:t>	Read data from file 'filename.csv' </a:t>
            </a:r>
          </a:p>
          <a:p>
            <a:pPr marL="50800" indent="0">
              <a:buNone/>
            </a:pPr>
            <a:r>
              <a:rPr lang="en-US" dirty="0"/>
              <a:t># (in the same directory that your python process is based)</a:t>
            </a:r>
          </a:p>
          <a:p>
            <a:pPr marL="50800" indent="0">
              <a:buNone/>
            </a:pPr>
            <a:r>
              <a:rPr lang="en-US" dirty="0"/>
              <a:t># Control delimiters, rows, column </a:t>
            </a:r>
          </a:p>
          <a:p>
            <a:pPr marL="50800" indent="0">
              <a:buNone/>
            </a:pPr>
            <a:r>
              <a:rPr lang="en-US" dirty="0"/>
              <a:t>names with </a:t>
            </a:r>
            <a:r>
              <a:rPr lang="en-US" dirty="0" err="1"/>
              <a:t>read_csv</a:t>
            </a:r>
            <a:r>
              <a:rPr lang="en-US" dirty="0"/>
              <a:t> </a:t>
            </a:r>
          </a:p>
          <a:p>
            <a:pPr marL="50800" indent="0">
              <a:buNone/>
            </a:pPr>
            <a:r>
              <a:rPr lang="en-US" dirty="0"/>
              <a:t>data = </a:t>
            </a:r>
            <a:r>
              <a:rPr lang="en-US" dirty="0" err="1"/>
              <a:t>pd.read_csv</a:t>
            </a:r>
            <a:r>
              <a:rPr lang="en-US" dirty="0"/>
              <a:t>("filename.csv")</a:t>
            </a:r>
          </a:p>
          <a:p>
            <a:pPr marL="50800" indent="0">
              <a:buNone/>
            </a:pPr>
            <a:r>
              <a:rPr lang="en-US" dirty="0"/>
              <a:t> # Preview the first 5 lines of the loaded data</a:t>
            </a:r>
          </a:p>
          <a:p>
            <a:pPr marL="50800" indent="0">
              <a:buNone/>
            </a:pPr>
            <a:r>
              <a:rPr lang="en-US" dirty="0"/>
              <a:t> </a:t>
            </a:r>
            <a:r>
              <a:rPr lang="en-US" dirty="0" err="1"/>
              <a:t>data.head</a:t>
            </a:r>
            <a:r>
              <a:rPr lang="en-US" dirty="0"/>
              <a:t>()</a:t>
            </a:r>
            <a:endParaRPr lang="en-IN" dirty="0"/>
          </a:p>
        </p:txBody>
      </p:sp>
    </p:spTree>
    <p:extLst>
      <p:ext uri="{BB962C8B-B14F-4D97-AF65-F5344CB8AC3E}">
        <p14:creationId xmlns:p14="http://schemas.microsoft.com/office/powerpoint/2010/main" val="142708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A75A-A493-76E7-C124-BBE36712D11C}"/>
              </a:ext>
            </a:extLst>
          </p:cNvPr>
          <p:cNvSpPr>
            <a:spLocks noGrp="1"/>
          </p:cNvSpPr>
          <p:nvPr>
            <p:ph type="title"/>
          </p:nvPr>
        </p:nvSpPr>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id="{154FC59C-6D3B-B69F-190F-1E1AACF020D2}"/>
              </a:ext>
            </a:extLst>
          </p:cNvPr>
          <p:cNvSpPr>
            <a:spLocks noGrp="1"/>
          </p:cNvSpPr>
          <p:nvPr>
            <p:ph type="body" idx="1"/>
          </p:nvPr>
        </p:nvSpPr>
        <p:spPr/>
        <p:txBody>
          <a:bodyPr>
            <a:normAutofit fontScale="62500" lnSpcReduction="20000"/>
          </a:bodyPr>
          <a:lstStyle/>
          <a:p>
            <a:r>
              <a:rPr lang="en-IN" dirty="0"/>
              <a:t>Import pandas as pd</a:t>
            </a:r>
          </a:p>
          <a:p>
            <a:pPr marL="50800" indent="0">
              <a:buNone/>
            </a:pPr>
            <a:r>
              <a:rPr lang="en-IN" dirty="0"/>
              <a:t>    import </a:t>
            </a:r>
            <a:r>
              <a:rPr lang="en-IN" dirty="0" err="1"/>
              <a:t>numpy</a:t>
            </a:r>
            <a:r>
              <a:rPr lang="en-IN" dirty="0"/>
              <a:t> as np</a:t>
            </a:r>
          </a:p>
          <a:p>
            <a:pPr marL="50800" indent="0">
              <a:buNone/>
            </a:pPr>
            <a:r>
              <a:rPr lang="en-IN" dirty="0"/>
              <a:t>    import re</a:t>
            </a:r>
          </a:p>
          <a:p>
            <a:pPr marL="50800" indent="0">
              <a:buNone/>
            </a:pPr>
            <a:r>
              <a:rPr lang="en-IN" dirty="0"/>
              <a:t>    impot </a:t>
            </a:r>
            <a:r>
              <a:rPr lang="en-IN" dirty="0" err="1"/>
              <a:t>nltk</a:t>
            </a:r>
            <a:endParaRPr lang="en-IN" dirty="0"/>
          </a:p>
          <a:p>
            <a:pPr marL="50800" indent="0">
              <a:buNone/>
            </a:pPr>
            <a:r>
              <a:rPr lang="en-IN" dirty="0"/>
              <a:t>    </a:t>
            </a:r>
            <a:r>
              <a:rPr lang="en-IN" b="1" dirty="0" err="1"/>
              <a:t>nltk.download</a:t>
            </a:r>
            <a:r>
              <a:rPr lang="en-IN" dirty="0"/>
              <a:t>(‘</a:t>
            </a:r>
            <a:r>
              <a:rPr lang="en-IN" dirty="0" err="1"/>
              <a:t>stopwords</a:t>
            </a:r>
            <a:r>
              <a:rPr lang="en-IN" dirty="0"/>
              <a:t>’)</a:t>
            </a:r>
          </a:p>
          <a:p>
            <a:pPr marL="50800" indent="0">
              <a:buNone/>
            </a:pPr>
            <a:r>
              <a:rPr lang="en-IN" dirty="0"/>
              <a:t>    </a:t>
            </a:r>
            <a:r>
              <a:rPr lang="en-IN" b="1" dirty="0" err="1"/>
              <a:t>nltk.download</a:t>
            </a:r>
            <a:r>
              <a:rPr lang="en-IN" dirty="0"/>
              <a:t>(‘</a:t>
            </a:r>
            <a:r>
              <a:rPr lang="en-IN" dirty="0" err="1"/>
              <a:t>punkt</a:t>
            </a:r>
            <a:r>
              <a:rPr lang="en-IN" dirty="0"/>
              <a:t>’)</a:t>
            </a:r>
          </a:p>
          <a:p>
            <a:pPr marL="50800" indent="0">
              <a:buNone/>
            </a:pPr>
            <a:r>
              <a:rPr lang="en-IN" dirty="0"/>
              <a:t>    from </a:t>
            </a:r>
            <a:r>
              <a:rPr lang="en-IN" dirty="0" err="1"/>
              <a:t>nltk.corpus</a:t>
            </a:r>
            <a:r>
              <a:rPr lang="en-IN" dirty="0"/>
              <a:t> import </a:t>
            </a:r>
            <a:r>
              <a:rPr lang="en-IN" dirty="0" err="1"/>
              <a:t>stopwords</a:t>
            </a:r>
            <a:endParaRPr lang="en-IN" dirty="0"/>
          </a:p>
          <a:p>
            <a:pPr marL="50800" indent="0">
              <a:buNone/>
            </a:pPr>
            <a:r>
              <a:rPr lang="en-IN" dirty="0"/>
              <a:t>    from </a:t>
            </a:r>
            <a:r>
              <a:rPr lang="en-IN" dirty="0" err="1"/>
              <a:t>nltk.stem.porter</a:t>
            </a:r>
            <a:r>
              <a:rPr lang="en-IN" dirty="0"/>
              <a:t> import Porter Stemmer</a:t>
            </a:r>
          </a:p>
          <a:p>
            <a:pPr marL="50800" indent="0">
              <a:buNone/>
            </a:pPr>
            <a:r>
              <a:rPr lang="en-IN" dirty="0"/>
              <a:t>    from </a:t>
            </a:r>
            <a:r>
              <a:rPr lang="en-IN" dirty="0" err="1"/>
              <a:t>sklearn.feature_extraction.text</a:t>
            </a:r>
            <a:r>
              <a:rPr lang="en-IN" dirty="0"/>
              <a:t> import</a:t>
            </a:r>
          </a:p>
          <a:p>
            <a:pPr marL="50800" indent="0">
              <a:buNone/>
            </a:pPr>
            <a:r>
              <a:rPr lang="en-IN" dirty="0"/>
              <a:t>    </a:t>
            </a:r>
            <a:r>
              <a:rPr lang="en-IN" dirty="0" err="1"/>
              <a:t>CountVectorizer</a:t>
            </a:r>
            <a:endParaRPr lang="en-IN" dirty="0"/>
          </a:p>
          <a:p>
            <a:pPr marL="50800" indent="0">
              <a:buNone/>
            </a:pPr>
            <a:r>
              <a:rPr lang="en-IN" dirty="0"/>
              <a:t>    from </a:t>
            </a:r>
            <a:r>
              <a:rPr lang="en-IN" dirty="0" err="1"/>
              <a:t>sklearn.model_selection</a:t>
            </a:r>
            <a:r>
              <a:rPr lang="en-IN" dirty="0"/>
              <a:t> import </a:t>
            </a:r>
            <a:r>
              <a:rPr lang="en-IN" dirty="0" err="1"/>
              <a:t>train_test_split</a:t>
            </a:r>
            <a:endParaRPr lang="en-IN" dirty="0"/>
          </a:p>
          <a:p>
            <a:pPr marL="50800" indent="0">
              <a:buNone/>
            </a:pPr>
            <a:r>
              <a:rPr lang="en-IN" dirty="0"/>
              <a:t>    from </a:t>
            </a:r>
            <a:r>
              <a:rPr lang="en-IN" dirty="0" err="1"/>
              <a:t>sklearn.naive_bayes</a:t>
            </a:r>
            <a:r>
              <a:rPr lang="en-IN" dirty="0"/>
              <a:t> import </a:t>
            </a:r>
            <a:r>
              <a:rPr lang="en-IN" dirty="0" err="1"/>
              <a:t>MultinomialNB</a:t>
            </a:r>
            <a:endParaRPr lang="en-IN" dirty="0"/>
          </a:p>
          <a:p>
            <a:pPr marL="50800" indent="0">
              <a:buNone/>
            </a:pPr>
            <a:r>
              <a:rPr lang="en-IN" dirty="0"/>
              <a:t>    from </a:t>
            </a:r>
            <a:r>
              <a:rPr lang="en-IN" dirty="0" err="1"/>
              <a:t>sklearn.svm</a:t>
            </a:r>
            <a:r>
              <a:rPr lang="en-IN" dirty="0"/>
              <a:t> import </a:t>
            </a:r>
            <a:r>
              <a:rPr lang="en-IN" dirty="0" err="1"/>
              <a:t>LinearSVC</a:t>
            </a:r>
            <a:endParaRPr lang="en-IN" dirty="0"/>
          </a:p>
          <a:p>
            <a:pPr marL="50800" indent="0">
              <a:buNone/>
            </a:pPr>
            <a:r>
              <a:rPr lang="en-IN" dirty="0"/>
              <a:t>    from flask import </a:t>
            </a:r>
            <a:r>
              <a:rPr lang="en-IN" dirty="0" err="1"/>
              <a:t>Flask,render_template,request</a:t>
            </a:r>
            <a:endParaRPr lang="en-IN" dirty="0"/>
          </a:p>
          <a:p>
            <a:pPr marL="50800" indent="0">
              <a:buNone/>
            </a:pPr>
            <a:endParaRPr lang="en-IN" dirty="0"/>
          </a:p>
          <a:p>
            <a:pPr marL="50800" indent="0">
              <a:buNone/>
            </a:pPr>
            <a:r>
              <a:rPr lang="en-IN" dirty="0"/>
              <a:t> </a:t>
            </a:r>
          </a:p>
        </p:txBody>
      </p:sp>
    </p:spTree>
    <p:extLst>
      <p:ext uri="{BB962C8B-B14F-4D97-AF65-F5344CB8AC3E}">
        <p14:creationId xmlns:p14="http://schemas.microsoft.com/office/powerpoint/2010/main" val="399643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Abstract</a:t>
            </a:r>
            <a:endParaRPr/>
          </a:p>
        </p:txBody>
      </p:sp>
      <p:sp>
        <p:nvSpPr>
          <p:cNvPr id="44" name="Google Shape;44;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457200" lvl="1" indent="0" algn="just" rtl="0">
              <a:lnSpc>
                <a:spcPct val="90000"/>
              </a:lnSpc>
              <a:spcBef>
                <a:spcPts val="0"/>
              </a:spcBef>
              <a:spcAft>
                <a:spcPts val="0"/>
              </a:spcAft>
              <a:buClr>
                <a:schemeClr val="dk1"/>
              </a:buClr>
              <a:buSzPts val="2400"/>
              <a:buNone/>
            </a:pPr>
            <a:r>
              <a:rPr lang="en-IN" dirty="0"/>
              <a:t>	Now-a-days all the communication can be done by digitally. Digital tools allow two or more persons to coordinate with each other. This communication can be textual, visual, audio and written. Smart devices including cell phones are the major sources of communication these days. </a:t>
            </a:r>
          </a:p>
          <a:p>
            <a:pPr marL="457200" lvl="1" indent="0" algn="just" rtl="0">
              <a:lnSpc>
                <a:spcPct val="90000"/>
              </a:lnSpc>
              <a:spcBef>
                <a:spcPts val="0"/>
              </a:spcBef>
              <a:spcAft>
                <a:spcPts val="0"/>
              </a:spcAft>
              <a:buClr>
                <a:schemeClr val="dk1"/>
              </a:buClr>
              <a:buSzPts val="2400"/>
              <a:buNone/>
            </a:pPr>
            <a:endParaRPr lang="en-IN" dirty="0"/>
          </a:p>
          <a:p>
            <a:pPr marL="457200" lvl="1" indent="0" algn="just" rtl="0">
              <a:lnSpc>
                <a:spcPct val="90000"/>
              </a:lnSpc>
              <a:spcBef>
                <a:spcPts val="0"/>
              </a:spcBef>
              <a:spcAft>
                <a:spcPts val="0"/>
              </a:spcAft>
              <a:buClr>
                <a:schemeClr val="dk1"/>
              </a:buClr>
              <a:buSzPts val="2400"/>
              <a:buNone/>
            </a:pPr>
            <a:r>
              <a:rPr lang="en-IN" dirty="0"/>
              <a:t>	Unwanted information define as junk data that we received in gadgets. Most of the companies promote their products or services by sending spam texts ,spam mails which are not welcomed. In general, most of the spam emails are more in number than actual messages. Due to this our data can be steal or hacked by the spammers for their satisfaction and some for earning money.</a:t>
            </a:r>
            <a:endParaRPr dirty="0"/>
          </a:p>
          <a:p>
            <a:pPr marL="457200" lvl="1" indent="0" algn="just" rtl="0">
              <a:lnSpc>
                <a:spcPct val="90000"/>
              </a:lnSpc>
              <a:spcBef>
                <a:spcPts val="500"/>
              </a:spcBef>
              <a:spcAft>
                <a:spcPts val="0"/>
              </a:spcAft>
              <a:buClr>
                <a:schemeClr val="dk1"/>
              </a:buClr>
              <a:buSzPts val="2400"/>
              <a:buNone/>
            </a:pPr>
            <a:r>
              <a:rPr lang="en-IN" dirty="0"/>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Text Placeholder 2"/>
          <p:cNvSpPr>
            <a:spLocks noGrp="1"/>
          </p:cNvSpPr>
          <p:nvPr>
            <p:ph type="body" idx="1"/>
          </p:nvPr>
        </p:nvSpPr>
        <p:spPr/>
        <p:txBody>
          <a:bodyPr/>
          <a:lstStyle/>
          <a:p>
            <a:r>
              <a:rPr lang="en-US" dirty="0" err="1"/>
              <a:t>Scikit</a:t>
            </a:r>
            <a:r>
              <a:rPr lang="en-US" dirty="0"/>
              <a:t>-learn(</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a:t>
            </a:r>
            <a:endParaRPr lang="en-IN" dirty="0"/>
          </a:p>
        </p:txBody>
      </p:sp>
    </p:spTree>
    <p:extLst>
      <p:ext uri="{BB962C8B-B14F-4D97-AF65-F5344CB8AC3E}">
        <p14:creationId xmlns:p14="http://schemas.microsoft.com/office/powerpoint/2010/main" val="292285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7676-EB35-9801-4F8B-E1D82A399B54}"/>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1CA49F35-B08A-DCF3-047B-26977C03B3E5}"/>
              </a:ext>
            </a:extLst>
          </p:cNvPr>
          <p:cNvSpPr>
            <a:spLocks noGrp="1"/>
          </p:cNvSpPr>
          <p:nvPr>
            <p:ph type="body" idx="1"/>
          </p:nvPr>
        </p:nvSpPr>
        <p:spPr/>
        <p:txBody>
          <a:bodyPr>
            <a:normAutofit/>
          </a:bodyPr>
          <a:lstStyle/>
          <a:p>
            <a:r>
              <a:rPr lang="en-IN" dirty="0"/>
              <a:t>@webapp.route(‘/’)</a:t>
            </a:r>
          </a:p>
          <a:p>
            <a:pPr marL="50800" indent="0">
              <a:buNone/>
            </a:pPr>
            <a:r>
              <a:rPr lang="en-IN" dirty="0"/>
              <a:t>      def index():</a:t>
            </a:r>
          </a:p>
          <a:p>
            <a:pPr marL="50800" indent="0">
              <a:buNone/>
            </a:pPr>
            <a:r>
              <a:rPr lang="en-IN" dirty="0"/>
              <a:t>           return </a:t>
            </a:r>
            <a:r>
              <a:rPr lang="en-IN" dirty="0" err="1"/>
              <a:t>render_template</a:t>
            </a:r>
            <a:r>
              <a:rPr lang="en-IN" dirty="0"/>
              <a:t>(‘index.html’)</a:t>
            </a:r>
          </a:p>
          <a:p>
            <a:pPr marL="50800" indent="0">
              <a:buNone/>
            </a:pPr>
            <a:endParaRPr lang="en-IN" dirty="0"/>
          </a:p>
          <a:p>
            <a:pPr marL="50800" indent="0">
              <a:buNone/>
            </a:pPr>
            <a:endParaRPr lang="en-IN" dirty="0"/>
          </a:p>
          <a:p>
            <a:pPr>
              <a:buFont typeface="Wingdings" panose="05000000000000000000" pitchFamily="2" charset="2"/>
              <a:buChar char="Ø"/>
            </a:pPr>
            <a:r>
              <a:rPr lang="en-IN" dirty="0"/>
              <a:t>@webapp.route(‘/about’)</a:t>
            </a:r>
          </a:p>
          <a:p>
            <a:pPr marL="50800" indent="0">
              <a:buNone/>
            </a:pPr>
            <a:r>
              <a:rPr lang="en-IN" dirty="0"/>
              <a:t>        def about():</a:t>
            </a:r>
          </a:p>
          <a:p>
            <a:pPr marL="50800" indent="0">
              <a:buNone/>
            </a:pPr>
            <a:r>
              <a:rPr lang="en-IN" dirty="0"/>
              <a:t>	   return </a:t>
            </a:r>
            <a:r>
              <a:rPr lang="en-IN" dirty="0" err="1"/>
              <a:t>render_template</a:t>
            </a:r>
            <a:r>
              <a:rPr lang="en-IN" dirty="0"/>
              <a:t>(‘about.html’)</a:t>
            </a:r>
          </a:p>
          <a:p>
            <a:pPr marL="50800" indent="0">
              <a:buNone/>
            </a:pPr>
            <a:endParaRPr lang="en-IN" dirty="0"/>
          </a:p>
        </p:txBody>
      </p:sp>
      <p:pic>
        <p:nvPicPr>
          <p:cNvPr id="5" name="Picture 4">
            <a:extLst>
              <a:ext uri="{FF2B5EF4-FFF2-40B4-BE49-F238E27FC236}">
                <a16:creationId xmlns:a16="http://schemas.microsoft.com/office/drawing/2014/main" id="{93D42F16-F127-14B6-E94E-9DB622D81800}"/>
              </a:ext>
            </a:extLst>
          </p:cNvPr>
          <p:cNvPicPr>
            <a:picLocks noChangeAspect="1"/>
          </p:cNvPicPr>
          <p:nvPr/>
        </p:nvPicPr>
        <p:blipFill>
          <a:blip r:embed="rId3"/>
          <a:stretch>
            <a:fillRect/>
          </a:stretch>
        </p:blipFill>
        <p:spPr>
          <a:xfrm>
            <a:off x="7642134" y="1165686"/>
            <a:ext cx="3644773" cy="2189648"/>
          </a:xfrm>
          <a:prstGeom prst="rect">
            <a:avLst/>
          </a:prstGeom>
        </p:spPr>
      </p:pic>
      <p:pic>
        <p:nvPicPr>
          <p:cNvPr id="7" name="Picture 6">
            <a:extLst>
              <a:ext uri="{FF2B5EF4-FFF2-40B4-BE49-F238E27FC236}">
                <a16:creationId xmlns:a16="http://schemas.microsoft.com/office/drawing/2014/main" id="{B9700F8A-6A06-A2A8-0014-089F77E175EB}"/>
              </a:ext>
            </a:extLst>
          </p:cNvPr>
          <p:cNvPicPr>
            <a:picLocks noChangeAspect="1"/>
          </p:cNvPicPr>
          <p:nvPr/>
        </p:nvPicPr>
        <p:blipFill>
          <a:blip r:embed="rId4"/>
          <a:stretch>
            <a:fillRect/>
          </a:stretch>
        </p:blipFill>
        <p:spPr>
          <a:xfrm>
            <a:off x="7490131" y="3692501"/>
            <a:ext cx="4177420" cy="2512854"/>
          </a:xfrm>
          <a:prstGeom prst="rect">
            <a:avLst/>
          </a:prstGeom>
        </p:spPr>
      </p:pic>
    </p:spTree>
    <p:extLst>
      <p:ext uri="{BB962C8B-B14F-4D97-AF65-F5344CB8AC3E}">
        <p14:creationId xmlns:p14="http://schemas.microsoft.com/office/powerpoint/2010/main" val="27605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7B3F-09E5-B0A7-B912-0796FE0EA3DC}"/>
              </a:ext>
            </a:extLst>
          </p:cNvPr>
          <p:cNvSpPr>
            <a:spLocks noGrp="1"/>
          </p:cNvSpPr>
          <p:nvPr>
            <p:ph type="title"/>
          </p:nvPr>
        </p:nvSpPr>
        <p:spPr/>
        <p:txBody>
          <a:bodyPr/>
          <a:lstStyle/>
          <a:p>
            <a:r>
              <a:rPr lang="en-IN" dirty="0" err="1"/>
              <a:t>Contd</a:t>
            </a:r>
            <a:r>
              <a:rPr lang="en-IN" dirty="0"/>
              <a:t>…</a:t>
            </a:r>
          </a:p>
        </p:txBody>
      </p:sp>
      <p:sp>
        <p:nvSpPr>
          <p:cNvPr id="3" name="Text Placeholder 2">
            <a:extLst>
              <a:ext uri="{FF2B5EF4-FFF2-40B4-BE49-F238E27FC236}">
                <a16:creationId xmlns:a16="http://schemas.microsoft.com/office/drawing/2014/main" id="{8D7FF15A-E24B-51A4-63DA-A669FE4D1A71}"/>
              </a:ext>
            </a:extLst>
          </p:cNvPr>
          <p:cNvSpPr>
            <a:spLocks noGrp="1"/>
          </p:cNvSpPr>
          <p:nvPr>
            <p:ph type="body" idx="1"/>
          </p:nvPr>
        </p:nvSpPr>
        <p:spPr/>
        <p:txBody>
          <a:bodyPr/>
          <a:lstStyle/>
          <a:p>
            <a:pPr>
              <a:buFont typeface="Wingdings" panose="05000000000000000000" pitchFamily="2" charset="2"/>
              <a:buChar char="Ø"/>
            </a:pPr>
            <a:r>
              <a:rPr lang="en-IN" sz="2400" dirty="0"/>
              <a:t>@webapp.route(‘/load’,methods=[“GET”,”POST”])</a:t>
            </a:r>
          </a:p>
          <a:p>
            <a:pPr marL="50800" indent="0">
              <a:buNone/>
            </a:pPr>
            <a:r>
              <a:rPr lang="en-IN" sz="2400" dirty="0"/>
              <a:t>          def load(): </a:t>
            </a:r>
          </a:p>
          <a:p>
            <a:pPr marL="50800" indent="0">
              <a:buNone/>
            </a:pPr>
            <a:r>
              <a:rPr lang="en-IN" sz="2400" dirty="0"/>
              <a:t>	     return </a:t>
            </a:r>
            <a:r>
              <a:rPr lang="en-IN" sz="2400" dirty="0" err="1"/>
              <a:t>render_template</a:t>
            </a:r>
            <a:r>
              <a:rPr lang="en-IN" sz="2400" dirty="0"/>
              <a:t>(‘load.html’,</a:t>
            </a:r>
            <a:r>
              <a:rPr lang="en-IN" sz="2400" dirty="0" err="1"/>
              <a:t>msg</a:t>
            </a:r>
            <a:r>
              <a:rPr lang="en-IN" sz="2400" dirty="0"/>
              <a:t>=</a:t>
            </a:r>
            <a:r>
              <a:rPr lang="en-IN" sz="2400" dirty="0" err="1"/>
              <a:t>msg</a:t>
            </a:r>
            <a:r>
              <a:rPr lang="en-IN" sz="2400" dirty="0"/>
              <a:t>)</a:t>
            </a:r>
          </a:p>
          <a:p>
            <a:pPr marL="50800" indent="0">
              <a:buNone/>
            </a:pPr>
            <a:endParaRPr lang="en-IN" sz="2400" dirty="0"/>
          </a:p>
          <a:p>
            <a:pPr marL="50800" indent="0">
              <a:buNone/>
            </a:pPr>
            <a:endParaRPr lang="en-IN" sz="2400" dirty="0"/>
          </a:p>
          <a:p>
            <a:pPr>
              <a:buFont typeface="Wingdings" panose="05000000000000000000" pitchFamily="2" charset="2"/>
              <a:buChar char="Ø"/>
            </a:pPr>
            <a:r>
              <a:rPr lang="en-US" sz="2400" dirty="0"/>
              <a:t>@webapp.route('/view’)</a:t>
            </a:r>
          </a:p>
          <a:p>
            <a:pPr marL="50800" indent="0">
              <a:buNone/>
            </a:pPr>
            <a:r>
              <a:rPr lang="en-US" sz="2400" dirty="0"/>
              <a:t>          def view():</a:t>
            </a:r>
          </a:p>
          <a:p>
            <a:pPr marL="50800" indent="0">
              <a:buNone/>
            </a:pPr>
            <a:r>
              <a:rPr lang="en-IN" sz="2400" dirty="0"/>
              <a:t>                </a:t>
            </a:r>
            <a:r>
              <a:rPr lang="en-IN" sz="2400" dirty="0" err="1"/>
              <a:t>returnrender_template</a:t>
            </a:r>
            <a:r>
              <a:rPr lang="en-IN" sz="2400" dirty="0"/>
              <a:t>('view.html’,</a:t>
            </a:r>
          </a:p>
          <a:p>
            <a:pPr marL="50800" indent="0">
              <a:buNone/>
            </a:pPr>
            <a:r>
              <a:rPr lang="en-IN" sz="2400" dirty="0"/>
              <a:t>                columns=</a:t>
            </a:r>
            <a:r>
              <a:rPr lang="en-IN" sz="2400" dirty="0" err="1"/>
              <a:t>dataset.columns.values</a:t>
            </a:r>
            <a:r>
              <a:rPr lang="en-IN" sz="2400" dirty="0"/>
              <a:t>,</a:t>
            </a:r>
          </a:p>
          <a:p>
            <a:pPr marL="50800" indent="0">
              <a:buNone/>
            </a:pPr>
            <a:r>
              <a:rPr lang="en-IN" sz="2400" dirty="0"/>
              <a:t>                rows=</a:t>
            </a:r>
            <a:r>
              <a:rPr lang="en-IN" sz="2400" dirty="0" err="1"/>
              <a:t>dataset.values.tolist</a:t>
            </a:r>
            <a:r>
              <a:rPr lang="en-IN" sz="2400" dirty="0"/>
              <a:t>())</a:t>
            </a:r>
          </a:p>
          <a:p>
            <a:endParaRPr lang="en-IN" sz="2400" dirty="0"/>
          </a:p>
          <a:p>
            <a:pPr marL="50800" indent="0">
              <a:buNone/>
            </a:pPr>
            <a:endParaRPr lang="en-IN" sz="2400" dirty="0"/>
          </a:p>
          <a:p>
            <a:endParaRPr lang="en-IN" dirty="0"/>
          </a:p>
        </p:txBody>
      </p:sp>
      <p:pic>
        <p:nvPicPr>
          <p:cNvPr id="5" name="Picture 4">
            <a:extLst>
              <a:ext uri="{FF2B5EF4-FFF2-40B4-BE49-F238E27FC236}">
                <a16:creationId xmlns:a16="http://schemas.microsoft.com/office/drawing/2014/main" id="{6C03C7FE-F119-567E-775D-688044ED4184}"/>
              </a:ext>
            </a:extLst>
          </p:cNvPr>
          <p:cNvPicPr>
            <a:picLocks noChangeAspect="1"/>
          </p:cNvPicPr>
          <p:nvPr/>
        </p:nvPicPr>
        <p:blipFill>
          <a:blip r:embed="rId2"/>
          <a:stretch>
            <a:fillRect/>
          </a:stretch>
        </p:blipFill>
        <p:spPr>
          <a:xfrm>
            <a:off x="7596697" y="1041340"/>
            <a:ext cx="3933325" cy="2387660"/>
          </a:xfrm>
          <a:prstGeom prst="rect">
            <a:avLst/>
          </a:prstGeom>
        </p:spPr>
      </p:pic>
      <p:pic>
        <p:nvPicPr>
          <p:cNvPr id="7" name="Picture 6">
            <a:extLst>
              <a:ext uri="{FF2B5EF4-FFF2-40B4-BE49-F238E27FC236}">
                <a16:creationId xmlns:a16="http://schemas.microsoft.com/office/drawing/2014/main" id="{AAC8BB3B-4E02-8F18-D212-8E1CC1D15954}"/>
              </a:ext>
            </a:extLst>
          </p:cNvPr>
          <p:cNvPicPr>
            <a:picLocks noChangeAspect="1"/>
          </p:cNvPicPr>
          <p:nvPr/>
        </p:nvPicPr>
        <p:blipFill>
          <a:blip r:embed="rId3"/>
          <a:stretch>
            <a:fillRect/>
          </a:stretch>
        </p:blipFill>
        <p:spPr>
          <a:xfrm>
            <a:off x="7437786" y="3647783"/>
            <a:ext cx="4379613" cy="2625672"/>
          </a:xfrm>
          <a:prstGeom prst="rect">
            <a:avLst/>
          </a:prstGeom>
        </p:spPr>
      </p:pic>
    </p:spTree>
    <p:extLst>
      <p:ext uri="{BB962C8B-B14F-4D97-AF65-F5344CB8AC3E}">
        <p14:creationId xmlns:p14="http://schemas.microsoft.com/office/powerpoint/2010/main" val="414401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2D8E-4E1C-4778-C18D-DEC600ACB35B}"/>
              </a:ext>
            </a:extLst>
          </p:cNvPr>
          <p:cNvSpPr>
            <a:spLocks noGrp="1"/>
          </p:cNvSpPr>
          <p:nvPr>
            <p:ph type="title"/>
          </p:nvPr>
        </p:nvSpPr>
        <p:spPr/>
        <p:txBody>
          <a:bodyPr/>
          <a:lstStyle/>
          <a:p>
            <a:r>
              <a:rPr lang="en-IN" dirty="0" err="1"/>
              <a:t>Contd</a:t>
            </a:r>
            <a:r>
              <a:rPr lang="en-IN" dirty="0"/>
              <a:t>…</a:t>
            </a:r>
          </a:p>
        </p:txBody>
      </p:sp>
      <p:sp>
        <p:nvSpPr>
          <p:cNvPr id="3" name="Text Placeholder 2">
            <a:extLst>
              <a:ext uri="{FF2B5EF4-FFF2-40B4-BE49-F238E27FC236}">
                <a16:creationId xmlns:a16="http://schemas.microsoft.com/office/drawing/2014/main" id="{A2652729-7C94-463B-1711-C062F7A27350}"/>
              </a:ext>
            </a:extLst>
          </p:cNvPr>
          <p:cNvSpPr>
            <a:spLocks noGrp="1"/>
          </p:cNvSpPr>
          <p:nvPr>
            <p:ph type="body" idx="1"/>
          </p:nvPr>
        </p:nvSpPr>
        <p:spPr/>
        <p:txBody>
          <a:bodyPr/>
          <a:lstStyle/>
          <a:p>
            <a:r>
              <a:rPr lang="en-US" dirty="0"/>
              <a:t>@webapp.route('/preprocess', methods=['POST', 'GET’])</a:t>
            </a:r>
          </a:p>
          <a:p>
            <a:pPr marL="50800" indent="0">
              <a:buNone/>
            </a:pPr>
            <a:r>
              <a:rPr lang="en-US" dirty="0"/>
              <a:t>                def preprocess():    </a:t>
            </a:r>
          </a:p>
          <a:p>
            <a:pPr marL="50800" indent="0">
              <a:buNone/>
            </a:pPr>
            <a:r>
              <a:rPr lang="en-US" dirty="0"/>
              <a:t>                       global x, y, </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a:t>
            </a:r>
            <a:r>
              <a:rPr lang="en-US" dirty="0" err="1"/>
              <a:t>countvectorizer</a:t>
            </a:r>
            <a:r>
              <a:rPr lang="en-US" dirty="0"/>
              <a:t>    if            </a:t>
            </a:r>
            <a:r>
              <a:rPr lang="en-US" dirty="0" err="1"/>
              <a:t>request.method</a:t>
            </a:r>
            <a:r>
              <a:rPr lang="en-US" dirty="0"/>
              <a:t> == "POST":</a:t>
            </a:r>
          </a:p>
          <a:p>
            <a:pPr marL="50800" indent="0">
              <a:buNone/>
            </a:pPr>
            <a:endParaRPr lang="en-IN" dirty="0"/>
          </a:p>
        </p:txBody>
      </p:sp>
      <p:pic>
        <p:nvPicPr>
          <p:cNvPr id="7" name="Picture 6">
            <a:extLst>
              <a:ext uri="{FF2B5EF4-FFF2-40B4-BE49-F238E27FC236}">
                <a16:creationId xmlns:a16="http://schemas.microsoft.com/office/drawing/2014/main" id="{F33BD4E5-D4DE-A440-53FC-BB201D8FB65E}"/>
              </a:ext>
            </a:extLst>
          </p:cNvPr>
          <p:cNvPicPr>
            <a:picLocks noChangeAspect="1"/>
          </p:cNvPicPr>
          <p:nvPr/>
        </p:nvPicPr>
        <p:blipFill>
          <a:blip r:embed="rId2"/>
          <a:stretch>
            <a:fillRect/>
          </a:stretch>
        </p:blipFill>
        <p:spPr>
          <a:xfrm>
            <a:off x="2573864" y="3184766"/>
            <a:ext cx="5876773" cy="3069451"/>
          </a:xfrm>
          <a:prstGeom prst="rect">
            <a:avLst/>
          </a:prstGeom>
        </p:spPr>
      </p:pic>
    </p:spTree>
    <p:extLst>
      <p:ext uri="{BB962C8B-B14F-4D97-AF65-F5344CB8AC3E}">
        <p14:creationId xmlns:p14="http://schemas.microsoft.com/office/powerpoint/2010/main" val="42481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E56C-20B0-98CD-7892-E8040260C6D0}"/>
              </a:ext>
            </a:extLst>
          </p:cNvPr>
          <p:cNvSpPr>
            <a:spLocks noGrp="1"/>
          </p:cNvSpPr>
          <p:nvPr>
            <p:ph type="title"/>
          </p:nvPr>
        </p:nvSpPr>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id="{7A009F90-C517-D0BB-EA8F-EC73E5B04201}"/>
              </a:ext>
            </a:extLst>
          </p:cNvPr>
          <p:cNvSpPr>
            <a:spLocks noGrp="1"/>
          </p:cNvSpPr>
          <p:nvPr>
            <p:ph type="body" idx="1"/>
          </p:nvPr>
        </p:nvSpPr>
        <p:spPr/>
        <p:txBody>
          <a:bodyPr>
            <a:normAutofit/>
          </a:bodyPr>
          <a:lstStyle/>
          <a:p>
            <a:r>
              <a:rPr lang="en-IN" sz="2400" dirty="0"/>
              <a:t>@webapp.route('/model',methods=['POST','GET’])</a:t>
            </a:r>
          </a:p>
          <a:p>
            <a:pPr marL="50800" indent="0">
              <a:buNone/>
            </a:pPr>
            <a:r>
              <a:rPr lang="en-IN" sz="2400" dirty="0"/>
              <a:t>                def model():</a:t>
            </a:r>
          </a:p>
          <a:p>
            <a:pPr marL="50800" indent="0">
              <a:buNone/>
            </a:pPr>
            <a:endParaRPr lang="en-IN" sz="2400" dirty="0"/>
          </a:p>
          <a:p>
            <a:pPr marL="50800" indent="0">
              <a:buNone/>
            </a:pPr>
            <a:endParaRPr lang="en-IN" sz="2400" dirty="0"/>
          </a:p>
          <a:p>
            <a:pPr marL="50800" indent="0">
              <a:buNone/>
            </a:pPr>
            <a:endParaRPr lang="en-IN" sz="2400" dirty="0"/>
          </a:p>
          <a:p>
            <a:pPr marL="50800" indent="0">
              <a:buNone/>
            </a:pPr>
            <a:endParaRPr lang="en-IN" sz="2400" dirty="0"/>
          </a:p>
        </p:txBody>
      </p:sp>
      <p:pic>
        <p:nvPicPr>
          <p:cNvPr id="5" name="Picture 4">
            <a:extLst>
              <a:ext uri="{FF2B5EF4-FFF2-40B4-BE49-F238E27FC236}">
                <a16:creationId xmlns:a16="http://schemas.microsoft.com/office/drawing/2014/main" id="{AC6CD577-B454-C62F-D6BB-365D18D7251E}"/>
              </a:ext>
            </a:extLst>
          </p:cNvPr>
          <p:cNvPicPr>
            <a:picLocks noChangeAspect="1"/>
          </p:cNvPicPr>
          <p:nvPr/>
        </p:nvPicPr>
        <p:blipFill>
          <a:blip r:embed="rId2"/>
          <a:stretch>
            <a:fillRect/>
          </a:stretch>
        </p:blipFill>
        <p:spPr>
          <a:xfrm>
            <a:off x="2177807" y="2736376"/>
            <a:ext cx="3592450" cy="1872678"/>
          </a:xfrm>
          <a:prstGeom prst="rect">
            <a:avLst/>
          </a:prstGeom>
        </p:spPr>
      </p:pic>
      <p:pic>
        <p:nvPicPr>
          <p:cNvPr id="7" name="Picture 6">
            <a:extLst>
              <a:ext uri="{FF2B5EF4-FFF2-40B4-BE49-F238E27FC236}">
                <a16:creationId xmlns:a16="http://schemas.microsoft.com/office/drawing/2014/main" id="{EC88D51B-DCCB-874C-63C0-D2105B8B61D6}"/>
              </a:ext>
            </a:extLst>
          </p:cNvPr>
          <p:cNvPicPr>
            <a:picLocks noChangeAspect="1"/>
          </p:cNvPicPr>
          <p:nvPr/>
        </p:nvPicPr>
        <p:blipFill>
          <a:blip r:embed="rId3"/>
          <a:stretch>
            <a:fillRect/>
          </a:stretch>
        </p:blipFill>
        <p:spPr>
          <a:xfrm>
            <a:off x="7336140" y="2631848"/>
            <a:ext cx="3470112" cy="2081735"/>
          </a:xfrm>
          <a:prstGeom prst="rect">
            <a:avLst/>
          </a:prstGeom>
        </p:spPr>
      </p:pic>
    </p:spTree>
    <p:extLst>
      <p:ext uri="{BB962C8B-B14F-4D97-AF65-F5344CB8AC3E}">
        <p14:creationId xmlns:p14="http://schemas.microsoft.com/office/powerpoint/2010/main" val="244803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0A36-AA7B-D278-D2FB-54935AE58AE7}"/>
              </a:ext>
            </a:extLst>
          </p:cNvPr>
          <p:cNvSpPr>
            <a:spLocks noGrp="1"/>
          </p:cNvSpPr>
          <p:nvPr>
            <p:ph type="title"/>
          </p:nvPr>
        </p:nvSpPr>
        <p:spPr/>
        <p:txBody>
          <a:bodyPr/>
          <a:lstStyle/>
          <a:p>
            <a:r>
              <a:rPr lang="en-IN" dirty="0"/>
              <a:t>Contd...</a:t>
            </a:r>
          </a:p>
        </p:txBody>
      </p:sp>
      <p:sp>
        <p:nvSpPr>
          <p:cNvPr id="3" name="Text Placeholder 2">
            <a:extLst>
              <a:ext uri="{FF2B5EF4-FFF2-40B4-BE49-F238E27FC236}">
                <a16:creationId xmlns:a16="http://schemas.microsoft.com/office/drawing/2014/main" id="{DD1565A3-946F-6864-CA17-00076C0AD4A4}"/>
              </a:ext>
            </a:extLst>
          </p:cNvPr>
          <p:cNvSpPr>
            <a:spLocks noGrp="1"/>
          </p:cNvSpPr>
          <p:nvPr>
            <p:ph type="body" idx="1"/>
          </p:nvPr>
        </p:nvSpPr>
        <p:spPr/>
        <p:txBody>
          <a:bodyPr/>
          <a:lstStyle/>
          <a:p>
            <a:pPr>
              <a:buFont typeface="Wingdings" panose="05000000000000000000" pitchFamily="2" charset="2"/>
              <a:buChar char="Ø"/>
            </a:pPr>
            <a:r>
              <a:rPr lang="en-US" dirty="0"/>
              <a:t>@webapp.route('/prediction',methods=['POST','GET’])</a:t>
            </a:r>
          </a:p>
          <a:p>
            <a:pPr marL="50800" indent="0">
              <a:buNone/>
            </a:pPr>
            <a:r>
              <a:rPr lang="en-US" dirty="0"/>
              <a:t>                def prediction():</a:t>
            </a:r>
          </a:p>
          <a:p>
            <a:pPr marL="50800" indent="0">
              <a:buNone/>
            </a:pPr>
            <a:endParaRPr lang="en-US" dirty="0"/>
          </a:p>
          <a:p>
            <a:pPr marL="50800" indent="0">
              <a:buNone/>
            </a:pPr>
            <a:endParaRPr lang="en-US" dirty="0"/>
          </a:p>
          <a:p>
            <a:pPr marL="50800" indent="0">
              <a:buNone/>
            </a:pPr>
            <a:endParaRPr lang="en-US" dirty="0"/>
          </a:p>
          <a:p>
            <a:pPr marL="50800" indent="0">
              <a:buNone/>
            </a:pPr>
            <a:endParaRPr lang="en-US" dirty="0"/>
          </a:p>
          <a:p>
            <a:pPr marL="50800" indent="0">
              <a:buNone/>
            </a:pPr>
            <a:endParaRPr lang="en-IN" dirty="0"/>
          </a:p>
        </p:txBody>
      </p:sp>
      <p:pic>
        <p:nvPicPr>
          <p:cNvPr id="5" name="Picture 4">
            <a:extLst>
              <a:ext uri="{FF2B5EF4-FFF2-40B4-BE49-F238E27FC236}">
                <a16:creationId xmlns:a16="http://schemas.microsoft.com/office/drawing/2014/main" id="{D7D6EF9D-8B5C-49B2-789D-646F1FF0F80E}"/>
              </a:ext>
            </a:extLst>
          </p:cNvPr>
          <p:cNvPicPr>
            <a:picLocks noChangeAspect="1"/>
          </p:cNvPicPr>
          <p:nvPr/>
        </p:nvPicPr>
        <p:blipFill>
          <a:blip r:embed="rId2"/>
          <a:stretch>
            <a:fillRect/>
          </a:stretch>
        </p:blipFill>
        <p:spPr>
          <a:xfrm>
            <a:off x="686875" y="2450037"/>
            <a:ext cx="5286710" cy="3168986"/>
          </a:xfrm>
          <a:prstGeom prst="rect">
            <a:avLst/>
          </a:prstGeom>
        </p:spPr>
      </p:pic>
      <p:pic>
        <p:nvPicPr>
          <p:cNvPr id="7" name="Picture 6">
            <a:extLst>
              <a:ext uri="{FF2B5EF4-FFF2-40B4-BE49-F238E27FC236}">
                <a16:creationId xmlns:a16="http://schemas.microsoft.com/office/drawing/2014/main" id="{F8C497C1-E4DF-D50E-586F-52D61008AFEE}"/>
              </a:ext>
            </a:extLst>
          </p:cNvPr>
          <p:cNvPicPr>
            <a:picLocks noChangeAspect="1"/>
          </p:cNvPicPr>
          <p:nvPr/>
        </p:nvPicPr>
        <p:blipFill>
          <a:blip r:embed="rId3"/>
          <a:stretch>
            <a:fillRect/>
          </a:stretch>
        </p:blipFill>
        <p:spPr>
          <a:xfrm>
            <a:off x="6303641" y="2450037"/>
            <a:ext cx="5244097" cy="3168986"/>
          </a:xfrm>
          <a:prstGeom prst="rect">
            <a:avLst/>
          </a:prstGeom>
        </p:spPr>
      </p:pic>
    </p:spTree>
    <p:extLst>
      <p:ext uri="{BB962C8B-B14F-4D97-AF65-F5344CB8AC3E}">
        <p14:creationId xmlns:p14="http://schemas.microsoft.com/office/powerpoint/2010/main" val="810562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48F2-BFE7-444C-3479-66BEA02E43CE}"/>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87EE10D9-B69F-550D-FE43-9A7DF14C1B22}"/>
              </a:ext>
            </a:extLst>
          </p:cNvPr>
          <p:cNvSpPr>
            <a:spLocks noGrp="1"/>
          </p:cNvSpPr>
          <p:nvPr>
            <p:ph type="body" idx="1"/>
          </p:nvPr>
        </p:nvSpPr>
        <p:spPr/>
        <p:txBody>
          <a:bodyPr/>
          <a:lstStyle/>
          <a:p>
            <a:r>
              <a:rPr lang="en-IN" dirty="0"/>
              <a:t>In this , we proposed Spam Message Classification using two algorithms namely, Naïve Bayes and Support Vector Machine. By using this we can separate the spam and ham messages in the users data. It gives the accuracy rate of 98% with some variations in their decimal points.</a:t>
            </a:r>
          </a:p>
        </p:txBody>
      </p:sp>
    </p:spTree>
    <p:extLst>
      <p:ext uri="{BB962C8B-B14F-4D97-AF65-F5344CB8AC3E}">
        <p14:creationId xmlns:p14="http://schemas.microsoft.com/office/powerpoint/2010/main" val="142282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0CDA-864F-7F06-580B-D50AAA2FEE13}"/>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D5AE7719-85D6-3061-FAFF-45541D439773}"/>
              </a:ext>
            </a:extLst>
          </p:cNvPr>
          <p:cNvSpPr>
            <a:spLocks noGrp="1"/>
          </p:cNvSpPr>
          <p:nvPr>
            <p:ph type="body" idx="1"/>
          </p:nvPr>
        </p:nvSpPr>
        <p:spPr/>
        <p:txBody>
          <a:bodyPr/>
          <a:lstStyle/>
          <a:p>
            <a:pPr marL="50800" indent="0">
              <a:buNone/>
            </a:pPr>
            <a:r>
              <a:rPr lang="en-US" spc="-55" dirty="0">
                <a:effectLst/>
                <a:latin typeface="Times New Roman" panose="02020603050405020304" pitchFamily="18" charset="0"/>
                <a:ea typeface="Times New Roman" panose="02020603050405020304" pitchFamily="18" charset="0"/>
              </a:rPr>
              <a:t>[1] A. Tiago, Almeida , José María GómezAkebo Yamakami. Contributions to the                  Study of SMS Spam Filtering. University of Campinas, Sao Paulo,</a:t>
            </a:r>
            <a:r>
              <a:rPr lang="en-US" spc="-15" dirty="0">
                <a:effectLst/>
                <a:latin typeface="Times New Roman" panose="02020603050405020304" pitchFamily="18" charset="0"/>
                <a:ea typeface="Times New Roman" panose="02020603050405020304" pitchFamily="18" charset="0"/>
              </a:rPr>
              <a:t> </a:t>
            </a:r>
            <a:r>
              <a:rPr lang="en-US" spc="-55" dirty="0">
                <a:effectLst/>
                <a:latin typeface="Times New Roman" panose="02020603050405020304" pitchFamily="18" charset="0"/>
                <a:ea typeface="Times New Roman" panose="02020603050405020304" pitchFamily="18" charset="0"/>
              </a:rPr>
              <a:t>Brazil.</a:t>
            </a:r>
            <a:endParaRPr lang="en-IN" spc="-55" dirty="0">
              <a:effectLst/>
              <a:latin typeface="Times New Roman" panose="02020603050405020304" pitchFamily="18" charset="0"/>
              <a:ea typeface="Times New Roman" panose="02020603050405020304" pitchFamily="18" charset="0"/>
            </a:endParaRPr>
          </a:p>
          <a:p>
            <a:pPr marL="50800" indent="0">
              <a:buNone/>
            </a:pPr>
            <a:r>
              <a:rPr lang="en-US" spc="-55" dirty="0">
                <a:effectLst/>
                <a:latin typeface="Times New Roman" panose="02020603050405020304" pitchFamily="18" charset="0"/>
                <a:ea typeface="Times New Roman" panose="02020603050405020304" pitchFamily="18" charset="0"/>
              </a:rPr>
              <a:t>[</a:t>
            </a:r>
            <a:r>
              <a:rPr lang="en-US" spc="-55" dirty="0">
                <a:latin typeface="Times New Roman" panose="02020603050405020304" pitchFamily="18" charset="0"/>
                <a:ea typeface="Times New Roman" panose="02020603050405020304" pitchFamily="18" charset="0"/>
              </a:rPr>
              <a:t>2</a:t>
            </a:r>
            <a:r>
              <a:rPr lang="en-US" spc="-55" dirty="0">
                <a:effectLst/>
                <a:latin typeface="Times New Roman" panose="02020603050405020304" pitchFamily="18" charset="0"/>
                <a:ea typeface="Times New Roman" panose="02020603050405020304" pitchFamily="18" charset="0"/>
              </a:rPr>
              <a:t>] Inwhee Joe and Hyetaek Shim, "An SMS Spam Filtering System Using Support   Vector Machine," Division of Computer Science and Engineering, </a:t>
            </a:r>
            <a:r>
              <a:rPr lang="en-US" spc="-55" dirty="0" err="1">
                <a:effectLst/>
                <a:latin typeface="Times New Roman" panose="02020603050405020304" pitchFamily="18" charset="0"/>
                <a:ea typeface="Times New Roman" panose="02020603050405020304" pitchFamily="18" charset="0"/>
              </a:rPr>
              <a:t>Hanyang</a:t>
            </a:r>
            <a:r>
              <a:rPr lang="en-US" spc="-55" dirty="0">
                <a:effectLst/>
                <a:latin typeface="Times New Roman" panose="02020603050405020304" pitchFamily="18" charset="0"/>
                <a:ea typeface="Times New Roman" panose="02020603050405020304" pitchFamily="18" charset="0"/>
              </a:rPr>
              <a:t> University, Seoul, 133-791 South</a:t>
            </a:r>
            <a:r>
              <a:rPr lang="en-US" spc="-5" dirty="0">
                <a:effectLst/>
                <a:latin typeface="Times New Roman" panose="02020603050405020304" pitchFamily="18" charset="0"/>
                <a:ea typeface="Times New Roman" panose="02020603050405020304" pitchFamily="18" charset="0"/>
              </a:rPr>
              <a:t> </a:t>
            </a:r>
            <a:r>
              <a:rPr lang="en-US" spc="-55" dirty="0">
                <a:effectLst/>
                <a:latin typeface="Times New Roman" panose="02020603050405020304" pitchFamily="18" charset="0"/>
                <a:ea typeface="Times New Roman" panose="02020603050405020304" pitchFamily="18" charset="0"/>
              </a:rPr>
              <a:t>Korea.</a:t>
            </a:r>
          </a:p>
          <a:p>
            <a:pPr marL="50800" indent="0">
              <a:buNone/>
            </a:pPr>
            <a:r>
              <a:rPr lang="en-IN" spc="-55" dirty="0">
                <a:effectLst/>
                <a:latin typeface="Times New Roman" panose="02020603050405020304" pitchFamily="18" charset="0"/>
                <a:ea typeface="Times New Roman" panose="02020603050405020304" pitchFamily="18" charset="0"/>
              </a:rPr>
              <a:t>[3] </a:t>
            </a:r>
            <a:r>
              <a:rPr lang="en-US" spc="-55" dirty="0">
                <a:effectLst/>
                <a:latin typeface="Times New Roman" panose="02020603050405020304" pitchFamily="18" charset="0"/>
                <a:ea typeface="Times New Roman" panose="02020603050405020304" pitchFamily="18" charset="0"/>
              </a:rPr>
              <a:t>B. G. Becker. Visualizing Decision Table Classifiers. Pages 102- 105, IEEE</a:t>
            </a:r>
            <a:r>
              <a:rPr lang="en-US" spc="-5" dirty="0">
                <a:effectLst/>
                <a:latin typeface="Times New Roman" panose="02020603050405020304" pitchFamily="18" charset="0"/>
                <a:ea typeface="Times New Roman" panose="02020603050405020304" pitchFamily="18" charset="0"/>
              </a:rPr>
              <a:t> </a:t>
            </a:r>
            <a:r>
              <a:rPr lang="en-US" spc="-55" dirty="0">
                <a:effectLst/>
                <a:latin typeface="Times New Roman" panose="02020603050405020304" pitchFamily="18" charset="0"/>
                <a:ea typeface="Times New Roman" panose="02020603050405020304" pitchFamily="18" charset="0"/>
              </a:rPr>
              <a:t>(1998).</a:t>
            </a:r>
            <a:endParaRPr lang="en-IN" spc="-55" dirty="0">
              <a:effectLst/>
              <a:latin typeface="Times New Roman" panose="02020603050405020304" pitchFamily="18" charset="0"/>
              <a:ea typeface="Times New Roman" panose="02020603050405020304" pitchFamily="18" charset="0"/>
            </a:endParaRPr>
          </a:p>
          <a:p>
            <a:pPr marL="50800" indent="0">
              <a:buNone/>
            </a:pPr>
            <a:endParaRPr lang="en-IN" spc="-5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5686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4450795" y="1833883"/>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IN" sz="9600" b="0" i="1" u="none" strike="noStrike" cap="none" dirty="0">
                <a:solidFill>
                  <a:srgbClr val="FF6600"/>
                </a:solidFill>
                <a:latin typeface="Times New Roman"/>
                <a:ea typeface="Times New Roman"/>
                <a:cs typeface="Times New Roman"/>
                <a:sym typeface="Times New Roman"/>
              </a:rPr>
              <a:t>Thank You!!!</a:t>
            </a:r>
            <a:endParaRPr sz="9600" b="0" i="0" u="none" strike="noStrike" cap="none" dirty="0">
              <a:solidFill>
                <a:srgbClr val="FF66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Contents</a:t>
            </a:r>
            <a:endParaRPr/>
          </a:p>
        </p:txBody>
      </p:sp>
      <p:sp>
        <p:nvSpPr>
          <p:cNvPr id="62" name="Google Shape;62;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90000"/>
              </a:lnSpc>
              <a:spcBef>
                <a:spcPts val="0"/>
              </a:spcBef>
              <a:spcAft>
                <a:spcPts val="0"/>
              </a:spcAft>
              <a:buClr>
                <a:schemeClr val="dk1"/>
              </a:buClr>
              <a:buSzPts val="2800"/>
              <a:buChar char="•"/>
            </a:pPr>
            <a:r>
              <a:rPr lang="en-IN" dirty="0"/>
              <a:t>Introduction</a:t>
            </a:r>
            <a:endParaRPr dirty="0"/>
          </a:p>
          <a:p>
            <a:pPr marL="461963" lvl="0" indent="-461963" algn="just" rtl="0">
              <a:lnSpc>
                <a:spcPct val="90000"/>
              </a:lnSpc>
              <a:spcBef>
                <a:spcPts val="1000"/>
              </a:spcBef>
              <a:spcAft>
                <a:spcPts val="0"/>
              </a:spcAft>
              <a:buClr>
                <a:schemeClr val="dk1"/>
              </a:buClr>
              <a:buSzPts val="2800"/>
              <a:buChar char="•"/>
            </a:pPr>
            <a:r>
              <a:rPr lang="en-IN" dirty="0"/>
              <a:t>Existing System</a:t>
            </a:r>
            <a:endParaRPr dirty="0"/>
          </a:p>
          <a:p>
            <a:pPr marL="461963" lvl="0" indent="-461963" algn="just" rtl="0">
              <a:lnSpc>
                <a:spcPct val="90000"/>
              </a:lnSpc>
              <a:spcBef>
                <a:spcPts val="1000"/>
              </a:spcBef>
              <a:spcAft>
                <a:spcPts val="0"/>
              </a:spcAft>
              <a:buClr>
                <a:schemeClr val="dk1"/>
              </a:buClr>
              <a:buSzPts val="2800"/>
              <a:buChar char="•"/>
            </a:pPr>
            <a:r>
              <a:rPr lang="en-IN" dirty="0"/>
              <a:t>Proposed System</a:t>
            </a:r>
            <a:endParaRPr dirty="0"/>
          </a:p>
          <a:p>
            <a:pPr marL="461963" lvl="0" indent="-461963" algn="just" rtl="0">
              <a:lnSpc>
                <a:spcPct val="90000"/>
              </a:lnSpc>
              <a:spcBef>
                <a:spcPts val="1000"/>
              </a:spcBef>
              <a:spcAft>
                <a:spcPts val="0"/>
              </a:spcAft>
              <a:buClr>
                <a:schemeClr val="dk1"/>
              </a:buClr>
              <a:buSzPts val="2800"/>
              <a:buChar char="•"/>
            </a:pPr>
            <a:r>
              <a:rPr lang="en-IN" dirty="0"/>
              <a:t>Literature survey</a:t>
            </a:r>
            <a:endParaRPr dirty="0"/>
          </a:p>
          <a:p>
            <a:pPr marL="461963" lvl="0" indent="-461963" algn="just" rtl="0">
              <a:lnSpc>
                <a:spcPct val="90000"/>
              </a:lnSpc>
              <a:spcBef>
                <a:spcPts val="1000"/>
              </a:spcBef>
              <a:spcAft>
                <a:spcPts val="0"/>
              </a:spcAft>
              <a:buClr>
                <a:schemeClr val="dk1"/>
              </a:buClr>
              <a:buSzPts val="2800"/>
              <a:buChar char="•"/>
            </a:pPr>
            <a:r>
              <a:rPr lang="en-IN" dirty="0"/>
              <a:t>Problem Definition</a:t>
            </a:r>
            <a:endParaRPr dirty="0"/>
          </a:p>
          <a:p>
            <a:pPr marL="461963" lvl="0" indent="-461963" algn="just" rtl="0">
              <a:lnSpc>
                <a:spcPct val="90000"/>
              </a:lnSpc>
              <a:spcBef>
                <a:spcPts val="1000"/>
              </a:spcBef>
              <a:spcAft>
                <a:spcPts val="0"/>
              </a:spcAft>
              <a:buClr>
                <a:schemeClr val="dk1"/>
              </a:buClr>
              <a:buSzPts val="2800"/>
              <a:buChar char="•"/>
            </a:pPr>
            <a:r>
              <a:rPr lang="en-IN" dirty="0"/>
              <a:t>Planning of the project</a:t>
            </a:r>
            <a:endParaRPr dirty="0"/>
          </a:p>
          <a:p>
            <a:pPr marL="461963" lvl="0" indent="-461963" algn="just" rtl="0">
              <a:lnSpc>
                <a:spcPct val="90000"/>
              </a:lnSpc>
              <a:spcBef>
                <a:spcPts val="1000"/>
              </a:spcBef>
              <a:spcAft>
                <a:spcPts val="0"/>
              </a:spcAft>
              <a:buClr>
                <a:schemeClr val="dk1"/>
              </a:buClr>
              <a:buSzPts val="2800"/>
              <a:buChar char="•"/>
            </a:pPr>
            <a:r>
              <a:rPr lang="en-IN" dirty="0"/>
              <a:t>Requirements</a:t>
            </a:r>
          </a:p>
          <a:p>
            <a:pPr marL="461963" lvl="0" indent="-461963" algn="just" rtl="0">
              <a:lnSpc>
                <a:spcPct val="90000"/>
              </a:lnSpc>
              <a:spcBef>
                <a:spcPts val="1000"/>
              </a:spcBef>
              <a:spcAft>
                <a:spcPts val="0"/>
              </a:spcAft>
              <a:buClr>
                <a:schemeClr val="dk1"/>
              </a:buClr>
              <a:buSzPts val="2800"/>
              <a:buChar char="•"/>
            </a:pPr>
            <a:r>
              <a:rPr lang="en-US" dirty="0"/>
              <a:t>Architecture</a:t>
            </a:r>
            <a:endParaRPr dirty="0"/>
          </a:p>
          <a:p>
            <a:pPr marL="461963" lvl="0" indent="-461963" algn="just" rtl="0">
              <a:lnSpc>
                <a:spcPct val="90000"/>
              </a:lnSpc>
              <a:spcBef>
                <a:spcPts val="1000"/>
              </a:spcBef>
              <a:spcAft>
                <a:spcPts val="0"/>
              </a:spcAft>
              <a:buClr>
                <a:schemeClr val="dk1"/>
              </a:buClr>
              <a:buSzPts val="2800"/>
              <a:buChar char="•"/>
            </a:pPr>
            <a:r>
              <a:rPr lang="en-IN" dirty="0"/>
              <a:t>UML diagrams</a:t>
            </a:r>
            <a:endParaRPr dirty="0"/>
          </a:p>
          <a:p>
            <a:pPr marL="461963" lvl="0" indent="-461963" algn="just" rtl="0">
              <a:lnSpc>
                <a:spcPct val="90000"/>
              </a:lnSpc>
              <a:spcBef>
                <a:spcPts val="1000"/>
              </a:spcBef>
              <a:spcAft>
                <a:spcPts val="0"/>
              </a:spcAft>
              <a:buClr>
                <a:schemeClr val="dk1"/>
              </a:buClr>
              <a:buSzPts val="2800"/>
              <a:buChar char="•"/>
            </a:pPr>
            <a:r>
              <a:rPr lang="en-IN" dirty="0"/>
              <a:t>Data flow diagram</a:t>
            </a:r>
            <a:endParaRPr dirty="0"/>
          </a:p>
          <a:p>
            <a:pPr marL="461963" lvl="0" indent="-461963" algn="just" rtl="0">
              <a:lnSpc>
                <a:spcPct val="90000"/>
              </a:lnSpc>
              <a:spcBef>
                <a:spcPts val="1000"/>
              </a:spcBef>
              <a:spcAft>
                <a:spcPts val="0"/>
              </a:spcAft>
              <a:buClr>
                <a:schemeClr val="dk1"/>
              </a:buClr>
              <a:buSzPts val="2800"/>
              <a:buChar char="•"/>
            </a:pPr>
            <a:r>
              <a:rPr lang="en-IN" dirty="0"/>
              <a:t>Implementation</a:t>
            </a:r>
          </a:p>
          <a:p>
            <a:pPr marL="461963" lvl="0" indent="-461963" algn="just" rtl="0">
              <a:lnSpc>
                <a:spcPct val="90000"/>
              </a:lnSpc>
              <a:spcBef>
                <a:spcPts val="1000"/>
              </a:spcBef>
              <a:spcAft>
                <a:spcPts val="0"/>
              </a:spcAft>
              <a:buClr>
                <a:schemeClr val="dk1"/>
              </a:buClr>
              <a:buSzPts val="2800"/>
              <a:buChar char="•"/>
            </a:pPr>
            <a:r>
              <a:rPr lang="en-IN" dirty="0"/>
              <a:t>Screenshots</a:t>
            </a:r>
          </a:p>
          <a:p>
            <a:pPr marL="461963" lvl="0" indent="-461963" algn="just" rtl="0">
              <a:lnSpc>
                <a:spcPct val="90000"/>
              </a:lnSpc>
              <a:spcBef>
                <a:spcPts val="1000"/>
              </a:spcBef>
              <a:spcAft>
                <a:spcPts val="0"/>
              </a:spcAft>
              <a:buClr>
                <a:schemeClr val="dk1"/>
              </a:buClr>
              <a:buSzPts val="2800"/>
              <a:buChar char="•"/>
            </a:pPr>
            <a:r>
              <a:rPr lang="en-US" dirty="0"/>
              <a:t>Conclusion</a:t>
            </a:r>
            <a:endParaRPr dirty="0"/>
          </a:p>
          <a:p>
            <a:pPr marL="461963" lvl="0" indent="-461963" algn="just" rtl="0">
              <a:lnSpc>
                <a:spcPct val="90000"/>
              </a:lnSpc>
              <a:spcBef>
                <a:spcPts val="1000"/>
              </a:spcBef>
              <a:spcAft>
                <a:spcPts val="0"/>
              </a:spcAft>
              <a:buClr>
                <a:schemeClr val="dk1"/>
              </a:buClr>
              <a:buSzPts val="2800"/>
              <a:buChar char="•"/>
            </a:pPr>
            <a:r>
              <a:rPr lang="en-IN" dirty="0"/>
              <a:t>References</a:t>
            </a: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Introduction</a:t>
            </a:r>
            <a:endParaRPr/>
          </a:p>
        </p:txBody>
      </p:sp>
      <p:sp>
        <p:nvSpPr>
          <p:cNvPr id="68" name="Google Shape;68;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chemeClr val="dk1"/>
              </a:buClr>
              <a:buSzPts val="2800"/>
              <a:buChar char="⮚"/>
            </a:pPr>
            <a:r>
              <a:rPr lang="en-IN" dirty="0"/>
              <a:t>Spam: Spam as any kind of unwanted, unsolicited digital communication that gets sent out in bulk. Often spam is sent via email, but it can also be distributed via text messages, phone calls, or social media.</a:t>
            </a:r>
          </a:p>
          <a:p>
            <a:pPr marL="457200" lvl="0" indent="-457200" algn="just" rtl="0">
              <a:lnSpc>
                <a:spcPct val="90000"/>
              </a:lnSpc>
              <a:spcBef>
                <a:spcPts val="0"/>
              </a:spcBef>
              <a:spcAft>
                <a:spcPts val="0"/>
              </a:spcAft>
              <a:buClr>
                <a:schemeClr val="dk1"/>
              </a:buClr>
              <a:buSzPts val="2800"/>
              <a:buChar char="⮚"/>
            </a:pPr>
            <a:r>
              <a:rPr lang="en-IN" dirty="0"/>
              <a:t>Spam email also known as widely junk mail which is a set of emails that involves same content and usually contain links and malwares which leads to the mis usage of data.</a:t>
            </a:r>
            <a:endParaRPr dirty="0"/>
          </a:p>
          <a:p>
            <a:pPr marL="457200" lvl="0" indent="-457200" algn="just" rtl="0">
              <a:lnSpc>
                <a:spcPct val="90000"/>
              </a:lnSpc>
              <a:spcBef>
                <a:spcPts val="1000"/>
              </a:spcBef>
              <a:spcAft>
                <a:spcPts val="0"/>
              </a:spcAft>
              <a:buClr>
                <a:schemeClr val="dk1"/>
              </a:buClr>
              <a:buSzPts val="2800"/>
              <a:buChar char="⮚"/>
            </a:pPr>
            <a:r>
              <a:rPr lang="en-IN" dirty="0"/>
              <a:t>Types of Spam : </a:t>
            </a:r>
          </a:p>
          <a:p>
            <a:pPr lvl="1" indent="-457200">
              <a:spcBef>
                <a:spcPts val="1000"/>
              </a:spcBef>
              <a:buSzPts val="2800"/>
              <a:buFont typeface="Wingdings" panose="05000000000000000000" pitchFamily="2" charset="2"/>
              <a:buChar char="q"/>
            </a:pPr>
            <a:r>
              <a:rPr lang="en-IN" dirty="0"/>
              <a:t>Phishing</a:t>
            </a:r>
          </a:p>
          <a:p>
            <a:pPr lvl="1" indent="-457200">
              <a:spcBef>
                <a:spcPts val="1000"/>
              </a:spcBef>
              <a:buSzPts val="2800"/>
              <a:buFont typeface="Wingdings" panose="05000000000000000000" pitchFamily="2" charset="2"/>
              <a:buChar char="q"/>
            </a:pPr>
            <a:r>
              <a:rPr lang="en-IN" dirty="0"/>
              <a:t>Email spoofing</a:t>
            </a:r>
          </a:p>
          <a:p>
            <a:pPr lvl="1" indent="-457200">
              <a:spcBef>
                <a:spcPts val="1000"/>
              </a:spcBef>
              <a:buSzPts val="2800"/>
              <a:buFont typeface="Wingdings" panose="05000000000000000000" pitchFamily="2" charset="2"/>
              <a:buChar char="q"/>
            </a:pPr>
            <a:r>
              <a:rPr lang="en-IN" dirty="0"/>
              <a:t>Comment spam</a:t>
            </a:r>
          </a:p>
          <a:p>
            <a:pPr lvl="1" indent="-457200">
              <a:spcBef>
                <a:spcPts val="1000"/>
              </a:spcBef>
              <a:buSzPts val="2800"/>
              <a:buFont typeface="Wingdings" panose="05000000000000000000" pitchFamily="2" charset="2"/>
              <a:buChar char="q"/>
            </a:pPr>
            <a:r>
              <a:rPr lang="en-IN" dirty="0"/>
              <a:t>Spiders , Bots and DDoS Attacks</a:t>
            </a:r>
          </a:p>
          <a:p>
            <a:pPr marL="2743200" lvl="6" indent="0">
              <a:spcBef>
                <a:spcPts val="1000"/>
              </a:spcBef>
              <a:buSzPts val="2800"/>
              <a:buNone/>
            </a:pPr>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068B-7235-F87C-65FA-FAEA8C99FB15}"/>
              </a:ext>
            </a:extLst>
          </p:cNvPr>
          <p:cNvSpPr>
            <a:spLocks noGrp="1"/>
          </p:cNvSpPr>
          <p:nvPr>
            <p:ph type="title"/>
          </p:nvPr>
        </p:nvSpPr>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id="{153CD4B0-6812-53DA-A383-DF181042B969}"/>
              </a:ext>
            </a:extLst>
          </p:cNvPr>
          <p:cNvSpPr>
            <a:spLocks noGrp="1"/>
          </p:cNvSpPr>
          <p:nvPr>
            <p:ph type="body" idx="1"/>
          </p:nvPr>
        </p:nvSpPr>
        <p:spPr/>
        <p:txBody>
          <a:bodyPr>
            <a:normAutofit/>
          </a:bodyPr>
          <a:lstStyle/>
          <a:p>
            <a:r>
              <a:rPr lang="en-IN" dirty="0"/>
              <a:t>Spam Messages are messages which are sent to a large group of recipients without their confirmation. Now-a-days these spam messages have increased sharply for gaining the information from the unknown users.</a:t>
            </a:r>
          </a:p>
          <a:p>
            <a:r>
              <a:rPr lang="en-IN" dirty="0"/>
              <a:t>Spammers sent the URLs offering cashback  which may attract the users for clicking that url in this way the users important data can lead to the </a:t>
            </a:r>
            <a:r>
              <a:rPr lang="en-IN" dirty="0" err="1"/>
              <a:t>mis</a:t>
            </a:r>
            <a:r>
              <a:rPr lang="en-IN" dirty="0"/>
              <a:t> usage.</a:t>
            </a:r>
          </a:p>
          <a:p>
            <a:r>
              <a:rPr lang="en-IN" dirty="0"/>
              <a:t>Some spammers do this type of illegal activity for earning the money and some other passes the information of one company to other company which decreases the company’s reputation.</a:t>
            </a:r>
          </a:p>
          <a:p>
            <a:r>
              <a:rPr lang="en-IN" dirty="0"/>
              <a:t>A spam message classification is a step towards building a tool for  message identification and early detection.</a:t>
            </a:r>
          </a:p>
          <a:p>
            <a:r>
              <a:rPr lang="en-IN" dirty="0"/>
              <a:t>Types of words that related to spam are: Lottery, win cash back, big sale offer etc.</a:t>
            </a:r>
          </a:p>
          <a:p>
            <a:endParaRPr lang="en-IN" dirty="0"/>
          </a:p>
        </p:txBody>
      </p:sp>
    </p:spTree>
    <p:extLst>
      <p:ext uri="{BB962C8B-B14F-4D97-AF65-F5344CB8AC3E}">
        <p14:creationId xmlns:p14="http://schemas.microsoft.com/office/powerpoint/2010/main" val="180686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Existing System</a:t>
            </a:r>
            <a:endParaRPr/>
          </a:p>
        </p:txBody>
      </p:sp>
      <p:sp>
        <p:nvSpPr>
          <p:cNvPr id="80" name="Google Shape;80;p8"/>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chemeClr val="dk1"/>
              </a:buClr>
              <a:buSzPts val="2800"/>
              <a:buFont typeface="Noto Sans Symbols"/>
              <a:buChar char="⮚"/>
            </a:pPr>
            <a:r>
              <a:rPr lang="en-IN" dirty="0"/>
              <a:t>In the earlier days, by using certain methods like K-NN, Decision tree, results in the less accuracy rate and efficiency in Classification point of view.</a:t>
            </a:r>
            <a:endParaRPr dirty="0"/>
          </a:p>
          <a:p>
            <a:pPr marL="457200" lvl="0" indent="-279400" algn="just" rtl="0">
              <a:lnSpc>
                <a:spcPct val="90000"/>
              </a:lnSpc>
              <a:spcBef>
                <a:spcPts val="1000"/>
              </a:spcBef>
              <a:spcAft>
                <a:spcPts val="0"/>
              </a:spcAft>
              <a:buClr>
                <a:schemeClr val="dk1"/>
              </a:buClr>
              <a:buSzPts val="2800"/>
              <a:buFont typeface="Noto Sans Symbols"/>
              <a:buNone/>
            </a:pPr>
            <a:endParaRPr dirty="0"/>
          </a:p>
          <a:p>
            <a:pPr marL="457200" lvl="0" indent="-457200" algn="just" rtl="0">
              <a:lnSpc>
                <a:spcPct val="90000"/>
              </a:lnSpc>
              <a:spcBef>
                <a:spcPts val="1000"/>
              </a:spcBef>
              <a:spcAft>
                <a:spcPts val="0"/>
              </a:spcAft>
              <a:buClr>
                <a:schemeClr val="dk1"/>
              </a:buClr>
              <a:buSzPts val="2800"/>
              <a:buFont typeface="Noto Sans Symbols"/>
              <a:buChar char="⮚"/>
            </a:pPr>
            <a:r>
              <a:rPr lang="en-IN" dirty="0"/>
              <a:t>K-NN is usually slower for large amounts of data ,because of the calculations required in each new data.</a:t>
            </a:r>
            <a:endParaRPr dirty="0"/>
          </a:p>
          <a:p>
            <a:pPr marL="0" lvl="0" indent="0" algn="just" rtl="0">
              <a:lnSpc>
                <a:spcPct val="90000"/>
              </a:lnSpc>
              <a:spcBef>
                <a:spcPts val="1000"/>
              </a:spcBef>
              <a:spcAft>
                <a:spcPts val="0"/>
              </a:spcAft>
              <a:buClr>
                <a:schemeClr val="dk1"/>
              </a:buClr>
              <a:buSzPts val="2800"/>
              <a:buNone/>
            </a:pPr>
            <a:endParaRPr dirty="0"/>
          </a:p>
          <a:p>
            <a:pPr marL="457200" lvl="0" indent="-457200" algn="just" rtl="0">
              <a:lnSpc>
                <a:spcPct val="90000"/>
              </a:lnSpc>
              <a:spcBef>
                <a:spcPts val="1000"/>
              </a:spcBef>
              <a:spcAft>
                <a:spcPts val="0"/>
              </a:spcAft>
              <a:buClr>
                <a:schemeClr val="dk1"/>
              </a:buClr>
              <a:buSzPts val="2800"/>
              <a:buFont typeface="Noto Sans Symbols"/>
              <a:buChar char="⮚"/>
            </a:pPr>
            <a:r>
              <a:rPr lang="en-IN" dirty="0"/>
              <a:t>To resolve the problem we are using Naive Bayes classifier and SVM  for spam message classification and compare their accuracy rates.</a:t>
            </a:r>
            <a:endParaRPr dirty="0"/>
          </a:p>
          <a:p>
            <a:pPr marL="457200" lvl="0" indent="-279400" algn="just" rtl="0">
              <a:lnSpc>
                <a:spcPct val="90000"/>
              </a:lnSpc>
              <a:spcBef>
                <a:spcPts val="1000"/>
              </a:spcBef>
              <a:spcAft>
                <a:spcPts val="0"/>
              </a:spcAft>
              <a:buClr>
                <a:schemeClr val="dk1"/>
              </a:buClr>
              <a:buSzPts val="2800"/>
              <a:buFont typeface="Noto Sans Symbols"/>
              <a:buNone/>
            </a:pPr>
            <a:endParaRPr dirty="0"/>
          </a:p>
          <a:p>
            <a:pPr marL="0" lvl="0" indent="0" algn="just" rtl="0">
              <a:lnSpc>
                <a:spcPct val="90000"/>
              </a:lnSpc>
              <a:spcBef>
                <a:spcPts val="1000"/>
              </a:spcBef>
              <a:spcAft>
                <a:spcPts val="0"/>
              </a:spcAft>
              <a:buClr>
                <a:schemeClr val="dk1"/>
              </a:buClr>
              <a:buSzPts val="2800"/>
              <a:buNone/>
            </a:pPr>
            <a:endParaRPr dirty="0"/>
          </a:p>
          <a:p>
            <a:pPr marL="0" lvl="0" indent="0" algn="just" rtl="0">
              <a:lnSpc>
                <a:spcPct val="90000"/>
              </a:lnSpc>
              <a:spcBef>
                <a:spcPts val="1000"/>
              </a:spcBef>
              <a:spcAft>
                <a:spcPts val="0"/>
              </a:spcAft>
              <a:buClr>
                <a:schemeClr val="dk1"/>
              </a:buClr>
              <a:buSzPts val="2800"/>
              <a:buNone/>
            </a:pPr>
            <a:endParaRPr dirty="0"/>
          </a:p>
          <a:p>
            <a:pPr marL="457200" lvl="0" indent="-279400" algn="just" rtl="0">
              <a:lnSpc>
                <a:spcPct val="90000"/>
              </a:lnSpc>
              <a:spcBef>
                <a:spcPts val="1000"/>
              </a:spcBef>
              <a:spcAft>
                <a:spcPts val="0"/>
              </a:spcAft>
              <a:buClr>
                <a:schemeClr val="dk1"/>
              </a:buClr>
              <a:buSzPts val="2800"/>
              <a:buFont typeface="Noto Sans Symbols"/>
              <a:buNone/>
            </a:pP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Proposed System</a:t>
            </a:r>
            <a:endParaRPr/>
          </a:p>
        </p:txBody>
      </p:sp>
      <p:sp>
        <p:nvSpPr>
          <p:cNvPr id="86" name="Google Shape;86;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chemeClr val="dk1"/>
              </a:buClr>
              <a:buSzPts val="2800"/>
              <a:buFont typeface="Noto Sans Symbols"/>
              <a:buChar char="⮚"/>
            </a:pPr>
            <a:r>
              <a:rPr lang="en-IN" dirty="0"/>
              <a:t>Naive Bayes is the best classifier for classifying of spam messages, because it is applicable to large data.</a:t>
            </a:r>
            <a:endParaRPr dirty="0"/>
          </a:p>
          <a:p>
            <a:pPr marL="457200" lvl="0" indent="-457200" algn="just" rtl="0">
              <a:lnSpc>
                <a:spcPct val="90000"/>
              </a:lnSpc>
              <a:spcBef>
                <a:spcPts val="1000"/>
              </a:spcBef>
              <a:spcAft>
                <a:spcPts val="0"/>
              </a:spcAft>
              <a:buClr>
                <a:schemeClr val="dk1"/>
              </a:buClr>
              <a:buSzPts val="2800"/>
              <a:buFont typeface="Noto Sans Symbols"/>
              <a:buChar char="⮚"/>
            </a:pPr>
            <a:r>
              <a:rPr lang="en-IN" dirty="0"/>
              <a:t>It is a linear classifier  which provides accuracy in the results.</a:t>
            </a:r>
            <a:endParaRPr dirty="0"/>
          </a:p>
          <a:p>
            <a:pPr marL="457200" lvl="0" indent="-457200" algn="just" rtl="0">
              <a:lnSpc>
                <a:spcPct val="90000"/>
              </a:lnSpc>
              <a:spcBef>
                <a:spcPts val="1000"/>
              </a:spcBef>
              <a:spcAft>
                <a:spcPts val="0"/>
              </a:spcAft>
              <a:buClr>
                <a:schemeClr val="dk1"/>
              </a:buClr>
              <a:buSzPts val="2800"/>
              <a:buFont typeface="Noto Sans Symbols"/>
              <a:buChar char="⮚"/>
            </a:pPr>
            <a:r>
              <a:rPr lang="en-IN" dirty="0"/>
              <a:t>It is more suitable for solving multi-class prediction problems.</a:t>
            </a:r>
            <a:endParaRPr dirty="0"/>
          </a:p>
          <a:p>
            <a:pPr marL="457200" lvl="0" indent="-457200" algn="just" rtl="0">
              <a:lnSpc>
                <a:spcPct val="90000"/>
              </a:lnSpc>
              <a:spcBef>
                <a:spcPts val="1000"/>
              </a:spcBef>
              <a:spcAft>
                <a:spcPts val="0"/>
              </a:spcAft>
              <a:buClr>
                <a:schemeClr val="dk1"/>
              </a:buClr>
              <a:buSzPts val="2800"/>
              <a:buFont typeface="Noto Sans Symbols"/>
              <a:buChar char="⮚"/>
            </a:pPr>
            <a:r>
              <a:rPr lang="en-IN" dirty="0"/>
              <a:t>It must requires training data for process and gives the fast accuracy rate when compared to other. </a:t>
            </a:r>
          </a:p>
          <a:p>
            <a:pPr marL="457200" lvl="0" indent="-457200" algn="just" rtl="0">
              <a:lnSpc>
                <a:spcPct val="90000"/>
              </a:lnSpc>
              <a:spcBef>
                <a:spcPts val="1000"/>
              </a:spcBef>
              <a:spcAft>
                <a:spcPts val="0"/>
              </a:spcAft>
              <a:buClr>
                <a:schemeClr val="dk1"/>
              </a:buClr>
              <a:buSzPts val="2800"/>
              <a:buFont typeface="Noto Sans Symbols"/>
              <a:buChar char="⮚"/>
            </a:pPr>
            <a:r>
              <a:rPr lang="en-IN" dirty="0"/>
              <a:t>SVM is also a classifier which gives the results based on the Hyperplane usage.</a:t>
            </a:r>
          </a:p>
          <a:p>
            <a:pPr marL="457200" lvl="0" indent="-457200" algn="just" rtl="0">
              <a:lnSpc>
                <a:spcPct val="90000"/>
              </a:lnSpc>
              <a:spcBef>
                <a:spcPts val="1000"/>
              </a:spcBef>
              <a:spcAft>
                <a:spcPts val="0"/>
              </a:spcAft>
              <a:buClr>
                <a:schemeClr val="dk1"/>
              </a:buClr>
              <a:buSzPts val="2800"/>
              <a:buFont typeface="Noto Sans Symbols"/>
              <a:buChar char="⮚"/>
            </a:pPr>
            <a:r>
              <a:rPr lang="en-IN" dirty="0"/>
              <a:t>Hyperplane contains 2 dotted lines which represents positive and negative hyperplane and 1 solid line represents margin.</a:t>
            </a:r>
            <a:endParaRPr dirty="0"/>
          </a:p>
          <a:p>
            <a:pPr marL="0" lvl="0" indent="0" algn="just"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Literature survey</a:t>
            </a:r>
            <a:endParaRPr/>
          </a:p>
        </p:txBody>
      </p:sp>
      <p:sp>
        <p:nvSpPr>
          <p:cNvPr id="92" name="Google Shape;92;p10"/>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pPr marL="0" indent="0">
              <a:lnSpc>
                <a:spcPct val="110000"/>
              </a:lnSpc>
              <a:spcBef>
                <a:spcPts val="0"/>
              </a:spcBef>
              <a:buSzPct val="100000"/>
              <a:buNone/>
            </a:pPr>
            <a:r>
              <a:rPr lang="en-US" sz="2400" b="1" spc="-20" dirty="0">
                <a:latin typeface="Times New Roman" panose="02020603050405020304" pitchFamily="18" charset="0"/>
                <a:ea typeface="Times New Roman" panose="02020603050405020304" pitchFamily="18" charset="0"/>
              </a:rPr>
              <a:t>[1]</a:t>
            </a:r>
            <a:r>
              <a:rPr lang="en-US" sz="2400" b="1" spc="-20" dirty="0">
                <a:effectLst/>
                <a:latin typeface="Times New Roman" panose="02020603050405020304" pitchFamily="18" charset="0"/>
                <a:ea typeface="Times New Roman" panose="02020603050405020304" pitchFamily="18" charset="0"/>
              </a:rPr>
              <a:t> Tiago, Almeida, José María GómezAkebo Yamakami. Contributions to the Study of SMS Spam Filtering. University of Campinas, Sao Paulo,</a:t>
            </a:r>
            <a:r>
              <a:rPr lang="en-US" sz="2400" b="1" spc="-25" dirty="0">
                <a:effectLst/>
                <a:latin typeface="Times New Roman" panose="02020603050405020304" pitchFamily="18" charset="0"/>
                <a:ea typeface="Times New Roman" panose="02020603050405020304" pitchFamily="18" charset="0"/>
              </a:rPr>
              <a:t> </a:t>
            </a:r>
            <a:r>
              <a:rPr lang="en-US" sz="2400" b="1" spc="-20" dirty="0">
                <a:effectLst/>
                <a:latin typeface="Times New Roman" panose="02020603050405020304" pitchFamily="18" charset="0"/>
                <a:ea typeface="Times New Roman" panose="02020603050405020304" pitchFamily="18" charset="0"/>
              </a:rPr>
              <a:t>Brazil.</a:t>
            </a:r>
            <a:endParaRPr lang="en-IN" sz="2400" b="1" spc="-20" dirty="0">
              <a:effectLst/>
              <a:latin typeface="Times New Roman" panose="02020603050405020304" pitchFamily="18" charset="0"/>
              <a:ea typeface="Times New Roman" panose="02020603050405020304" pitchFamily="18" charset="0"/>
            </a:endParaRPr>
          </a:p>
          <a:p>
            <a:pPr marL="228600" lvl="0" indent="-228600" algn="just" rtl="0">
              <a:lnSpc>
                <a:spcPct val="90000"/>
              </a:lnSpc>
              <a:spcBef>
                <a:spcPts val="0"/>
              </a:spcBef>
              <a:spcAft>
                <a:spcPts val="0"/>
              </a:spcAft>
              <a:buClr>
                <a:schemeClr val="dk1"/>
              </a:buClr>
              <a:buSzPct val="100000"/>
              <a:buFont typeface="Noto Sans Symbols"/>
              <a:buChar char="⮚"/>
            </a:pPr>
            <a:endParaRPr lang="en-IN" dirty="0"/>
          </a:p>
          <a:p>
            <a:pPr marL="228600" indent="-228600">
              <a:lnSpc>
                <a:spcPct val="100000"/>
              </a:lnSpc>
              <a:spcBef>
                <a:spcPts val="0"/>
              </a:spcBef>
              <a:buSzPct val="100000"/>
            </a:pPr>
            <a:r>
              <a:rPr lang="en-US" sz="2400" dirty="0">
                <a:effectLst/>
                <a:latin typeface="Times New Roman" panose="02020603050405020304" pitchFamily="18" charset="0"/>
                <a:ea typeface="Times New Roman" panose="02020603050405020304" pitchFamily="18" charset="0"/>
              </a:rPr>
              <a:t>The growth of mobile phone users has lead to a dramatic increasing of SMS spam messages. In practice, fighting mobile phone spam is difficult by several factors,</a:t>
            </a:r>
            <a:r>
              <a:rPr lang="en-US" sz="2400" spc="-2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including the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lower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rate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allowed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many</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users</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providers</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ignore</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issue, and the limited availability of mobile phone spam-filtering software. On the other hand, in academic settings, a major handicap is the scarcity of public SMS spam datasets, that are sorely needed for validation and comparison of different classifiers. Moreover, as SMS messages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fairly</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short,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content-based</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spam</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filters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may</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have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their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degraded. In</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this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paper,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new</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public</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non-encoded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spam</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collection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largest</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know.</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compare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achieved</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several established machine learning methods. The results indicate that Support Vector Machine outperforms other evaluated classifiers and, hence, it can be used as a good baseline for further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comparison.</a:t>
            </a:r>
            <a:endParaRPr lang="en-IN" sz="2400" dirty="0">
              <a:effectLst/>
              <a:latin typeface="Times New Roman" panose="02020603050405020304" pitchFamily="18" charset="0"/>
              <a:ea typeface="Times New Roman" panose="02020603050405020304" pitchFamily="18" charset="0"/>
            </a:endParaRPr>
          </a:p>
          <a:p>
            <a:pPr marL="0" lvl="0" indent="0" algn="just" rtl="0">
              <a:lnSpc>
                <a:spcPct val="90000"/>
              </a:lnSpc>
              <a:spcBef>
                <a:spcPts val="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029F-ECE2-D1A3-AA5F-300830B30DDF}"/>
              </a:ext>
            </a:extLst>
          </p:cNvPr>
          <p:cNvSpPr>
            <a:spLocks noGrp="1"/>
          </p:cNvSpPr>
          <p:nvPr>
            <p:ph type="title"/>
          </p:nvPr>
        </p:nvSpPr>
        <p:spPr/>
        <p:txBody>
          <a:bodyPr/>
          <a:lstStyle/>
          <a:p>
            <a:r>
              <a:rPr lang="en-IN" dirty="0" err="1"/>
              <a:t>Contd</a:t>
            </a:r>
            <a:r>
              <a:rPr lang="en-IN" dirty="0"/>
              <a:t>…</a:t>
            </a:r>
          </a:p>
        </p:txBody>
      </p:sp>
      <p:sp>
        <p:nvSpPr>
          <p:cNvPr id="3" name="Text Placeholder 2">
            <a:extLst>
              <a:ext uri="{FF2B5EF4-FFF2-40B4-BE49-F238E27FC236}">
                <a16:creationId xmlns:a16="http://schemas.microsoft.com/office/drawing/2014/main" id="{8DE2EDB4-BFF8-A4F4-04F2-FA85D7F01172}"/>
              </a:ext>
            </a:extLst>
          </p:cNvPr>
          <p:cNvSpPr>
            <a:spLocks noGrp="1"/>
          </p:cNvSpPr>
          <p:nvPr>
            <p:ph type="body" idx="1"/>
          </p:nvPr>
        </p:nvSpPr>
        <p:spPr/>
        <p:txBody>
          <a:bodyPr/>
          <a:lstStyle/>
          <a:p>
            <a:pPr marL="50800" indent="0">
              <a:buNone/>
            </a:pPr>
            <a:r>
              <a:rPr lang="en-US" sz="2400" b="1" spc="-20" dirty="0">
                <a:effectLst/>
                <a:latin typeface="Times New Roman" panose="02020603050405020304" pitchFamily="18" charset="0"/>
                <a:ea typeface="Times New Roman" panose="02020603050405020304" pitchFamily="18" charset="0"/>
              </a:rPr>
              <a:t>[2] Inwhee Joe and Hyetaek Shim, "An SMS Spam Filtering System Using Support Vector Machine," Division of Computer Science and Engineering, Hanyang University, Seoul, 133-791 South</a:t>
            </a:r>
            <a:r>
              <a:rPr lang="en-US" sz="2400" b="1" spc="-5" dirty="0">
                <a:effectLst/>
                <a:latin typeface="Times New Roman" panose="02020603050405020304" pitchFamily="18" charset="0"/>
                <a:ea typeface="Times New Roman" panose="02020603050405020304" pitchFamily="18" charset="0"/>
              </a:rPr>
              <a:t> </a:t>
            </a:r>
            <a:r>
              <a:rPr lang="en-US" sz="2400" b="1" spc="-20" dirty="0">
                <a:effectLst/>
                <a:latin typeface="Times New Roman" panose="02020603050405020304" pitchFamily="18" charset="0"/>
                <a:ea typeface="Times New Roman" panose="02020603050405020304" pitchFamily="18" charset="0"/>
              </a:rPr>
              <a:t>Korea.</a:t>
            </a:r>
          </a:p>
          <a:p>
            <a:pPr marL="406400" marR="696595" algn="just">
              <a:lnSpc>
                <a:spcPct val="150000"/>
              </a:lnSpc>
              <a:spcAft>
                <a:spcPts val="0"/>
              </a:spcAft>
            </a:pPr>
            <a:r>
              <a:rPr lang="en-US" sz="2400" dirty="0">
                <a:effectLst/>
                <a:latin typeface="Times New Roman" panose="02020603050405020304" pitchFamily="18" charset="0"/>
                <a:ea typeface="Times New Roman" panose="02020603050405020304" pitchFamily="18" charset="0"/>
              </a:rPr>
              <a:t>This paper describes a powerful and adaptive spam filtering system for SMS (Short Messaging</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SVM</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(Support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Vector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vocabulary.</a:t>
            </a:r>
            <a:r>
              <a:rPr lang="en-US" sz="2400" spc="-30" dirty="0">
                <a:effectLst/>
                <a:latin typeface="Times New Roman" panose="02020603050405020304" pitchFamily="18" charset="0"/>
                <a:ea typeface="Times New Roman" panose="02020603050405020304" pitchFamily="18" charset="0"/>
              </a:rPr>
              <a:t> </a:t>
            </a:r>
          </a:p>
          <a:p>
            <a:pPr marL="406400" marR="696595" algn="just">
              <a:lnSpc>
                <a:spcPct val="150000"/>
              </a:lnSpc>
              <a:spcAft>
                <a:spcPts val="0"/>
              </a:spcAft>
            </a:pP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 isolates words from sample data using a pre-processing device and integrates meanings of isolated</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words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thesaurus,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generates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features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integrated</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words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chi-square statistics,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studies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features.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realized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Windows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its performance is experimentally</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confirmed.</a:t>
            </a:r>
            <a:endParaRPr lang="en-IN" sz="2400" dirty="0">
              <a:effectLst/>
              <a:latin typeface="Times New Roman" panose="02020603050405020304" pitchFamily="18" charset="0"/>
              <a:ea typeface="Times New Roman" panose="02020603050405020304" pitchFamily="18" charset="0"/>
            </a:endParaRPr>
          </a:p>
          <a:p>
            <a:pPr marL="50800" indent="0">
              <a:buNone/>
            </a:pPr>
            <a:endParaRPr lang="en-IN" sz="1800" b="1" spc="-20" dirty="0">
              <a:effectLst/>
              <a:latin typeface="Times New Roman" panose="02020603050405020304" pitchFamily="18" charset="0"/>
              <a:ea typeface="Times New Roman" panose="02020603050405020304" pitchFamily="18" charset="0"/>
            </a:endParaRPr>
          </a:p>
          <a:p>
            <a:endParaRPr lang="en-IN" sz="1800" b="1" spc="-2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9949794"/>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4397</TotalTime>
  <Words>2035</Words>
  <Application>Microsoft Office PowerPoint</Application>
  <PresentationFormat>Widescreen</PresentationFormat>
  <Paragraphs>199</Paragraphs>
  <Slides>28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Noto Sans Symbols</vt:lpstr>
      <vt:lpstr>Times New Roman</vt:lpstr>
      <vt:lpstr>Wingdings</vt:lpstr>
      <vt:lpstr>Custom Design</vt:lpstr>
      <vt:lpstr>PowerPoint Presentation</vt:lpstr>
      <vt:lpstr>Abstract</vt:lpstr>
      <vt:lpstr>Contents</vt:lpstr>
      <vt:lpstr>Introduction</vt:lpstr>
      <vt:lpstr>Contd…</vt:lpstr>
      <vt:lpstr>Existing System</vt:lpstr>
      <vt:lpstr>Proposed System</vt:lpstr>
      <vt:lpstr>Literature survey</vt:lpstr>
      <vt:lpstr>Contd…</vt:lpstr>
      <vt:lpstr>Contd…</vt:lpstr>
      <vt:lpstr>Problem Definition</vt:lpstr>
      <vt:lpstr>Planning of the project</vt:lpstr>
      <vt:lpstr>Requirements:</vt:lpstr>
      <vt:lpstr>Architecture</vt:lpstr>
      <vt:lpstr>UML Activity Diagram</vt:lpstr>
      <vt:lpstr>Use Case Diagram</vt:lpstr>
      <vt:lpstr>Implementation </vt:lpstr>
      <vt:lpstr>Sample Code</vt:lpstr>
      <vt:lpstr>Contd…</vt:lpstr>
      <vt:lpstr>Contd…</vt:lpstr>
      <vt:lpstr>Screenshots</vt:lpstr>
      <vt:lpstr>Contd…</vt:lpstr>
      <vt:lpstr>Contd…</vt:lpstr>
      <vt:lpstr>Contd…</vt:lpstr>
      <vt:lpstr>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tejde</cp:lastModifiedBy>
  <cp:revision>86</cp:revision>
  <dcterms:created xsi:type="dcterms:W3CDTF">2019-06-11T05:35:51Z</dcterms:created>
  <dcterms:modified xsi:type="dcterms:W3CDTF">2022-06-28T02:20:22Z</dcterms:modified>
</cp:coreProperties>
</file>