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25"/>
  </p:notesMasterIdLst>
  <p:sldIdLst>
    <p:sldId id="256" r:id="rId2"/>
    <p:sldId id="258" r:id="rId3"/>
    <p:sldId id="259" r:id="rId4"/>
    <p:sldId id="266" r:id="rId5"/>
    <p:sldId id="264" r:id="rId6"/>
    <p:sldId id="263" r:id="rId7"/>
    <p:sldId id="286" r:id="rId8"/>
    <p:sldId id="261" r:id="rId9"/>
    <p:sldId id="262" r:id="rId10"/>
    <p:sldId id="267" r:id="rId11"/>
    <p:sldId id="274" r:id="rId12"/>
    <p:sldId id="275" r:id="rId13"/>
    <p:sldId id="282" r:id="rId14"/>
    <p:sldId id="276" r:id="rId15"/>
    <p:sldId id="277" r:id="rId16"/>
    <p:sldId id="278" r:id="rId17"/>
    <p:sldId id="283" r:id="rId18"/>
    <p:sldId id="284" r:id="rId19"/>
    <p:sldId id="281" r:id="rId20"/>
    <p:sldId id="279" r:id="rId21"/>
    <p:sldId id="280" r:id="rId22"/>
    <p:sldId id="265"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p:normalViewPr>
  <p:slideViewPr>
    <p:cSldViewPr snapToGrid="0">
      <p:cViewPr varScale="1">
        <p:scale>
          <a:sx n="86" d="100"/>
          <a:sy n="86"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D811E-7B70-413F-AAFB-8B121BB0EA1D}" type="datetimeFigureOut">
              <a:rPr lang="en-IN" smtClean="0"/>
              <a:t>22-11-2021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B90B0-0533-4B92-82DE-7547A94DDE3E}" type="slidenum">
              <a:rPr lang="en-IN" smtClean="0"/>
              <a:t>‹#›</a:t>
            </a:fld>
            <a:endParaRPr lang="en-IN"/>
          </a:p>
        </p:txBody>
      </p:sp>
    </p:spTree>
    <p:extLst>
      <p:ext uri="{BB962C8B-B14F-4D97-AF65-F5344CB8AC3E}">
        <p14:creationId xmlns:p14="http://schemas.microsoft.com/office/powerpoint/2010/main" val="88953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340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190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9324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050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1678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1317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55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042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662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048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269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58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955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012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64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07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284664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researchgate.net/journal/IEEE-Access-2169-3536"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475A-D698-46A6-A931-4E5544892ACA}"/>
              </a:ext>
            </a:extLst>
          </p:cNvPr>
          <p:cNvSpPr>
            <a:spLocks noGrp="1"/>
          </p:cNvSpPr>
          <p:nvPr>
            <p:ph type="ctrTitle"/>
          </p:nvPr>
        </p:nvSpPr>
        <p:spPr>
          <a:xfrm>
            <a:off x="1038687" y="275208"/>
            <a:ext cx="8993080" cy="1740023"/>
          </a:xfrm>
        </p:spPr>
        <p:txBody>
          <a:bodyPr>
            <a:normAutofit/>
          </a:bodyPr>
          <a:lstStyle/>
          <a:p>
            <a:pPr algn="ctr"/>
            <a:r>
              <a:rPr lang="en-IN" b="1" dirty="0">
                <a:solidFill>
                  <a:srgbClr val="00B050"/>
                </a:solidFill>
              </a:rPr>
              <a:t>Machine Learning-MINI PROJECT </a:t>
            </a:r>
          </a:p>
        </p:txBody>
      </p:sp>
      <p:sp>
        <p:nvSpPr>
          <p:cNvPr id="3" name="Subtitle 2">
            <a:extLst>
              <a:ext uri="{FF2B5EF4-FFF2-40B4-BE49-F238E27FC236}">
                <a16:creationId xmlns:a16="http://schemas.microsoft.com/office/drawing/2014/main" id="{21C07456-B45C-4D49-B199-B895DD4FA388}"/>
              </a:ext>
            </a:extLst>
          </p:cNvPr>
          <p:cNvSpPr>
            <a:spLocks noGrp="1"/>
          </p:cNvSpPr>
          <p:nvPr>
            <p:ph type="subTitle" idx="1"/>
          </p:nvPr>
        </p:nvSpPr>
        <p:spPr>
          <a:xfrm>
            <a:off x="639192" y="2441360"/>
            <a:ext cx="9454719" cy="1740024"/>
          </a:xfrm>
        </p:spPr>
        <p:txBody>
          <a:bodyPr>
            <a:normAutofit/>
          </a:bodyPr>
          <a:lstStyle/>
          <a:p>
            <a:r>
              <a:rPr lang="en-IN" sz="4800" b="1" dirty="0">
                <a:solidFill>
                  <a:schemeClr val="accent5"/>
                </a:solidFill>
              </a:rPr>
              <a:t>Face Position Detection Using</a:t>
            </a:r>
          </a:p>
          <a:p>
            <a:pPr algn="ctr"/>
            <a:r>
              <a:rPr lang="en-IN" sz="4800" b="1" dirty="0">
                <a:solidFill>
                  <a:schemeClr val="accent5"/>
                </a:solidFill>
              </a:rPr>
              <a:t>ML Algorithms</a:t>
            </a:r>
          </a:p>
        </p:txBody>
      </p:sp>
      <p:sp>
        <p:nvSpPr>
          <p:cNvPr id="4" name="TextBox 3">
            <a:extLst>
              <a:ext uri="{FF2B5EF4-FFF2-40B4-BE49-F238E27FC236}">
                <a16:creationId xmlns:a16="http://schemas.microsoft.com/office/drawing/2014/main" id="{C48D2FBB-7072-48D5-A9A2-2A69D0C8480E}"/>
              </a:ext>
            </a:extLst>
          </p:cNvPr>
          <p:cNvSpPr txBox="1"/>
          <p:nvPr/>
        </p:nvSpPr>
        <p:spPr>
          <a:xfrm>
            <a:off x="7084382" y="5344358"/>
            <a:ext cx="3817398" cy="646331"/>
          </a:xfrm>
          <a:prstGeom prst="rect">
            <a:avLst/>
          </a:prstGeom>
          <a:noFill/>
        </p:spPr>
        <p:txBody>
          <a:bodyPr wrap="square" rtlCol="0">
            <a:spAutoFit/>
          </a:bodyPr>
          <a:lstStyle/>
          <a:p>
            <a:r>
              <a:rPr lang="en-IN" dirty="0"/>
              <a:t>Name: Karavadi Tejesh</a:t>
            </a:r>
          </a:p>
          <a:p>
            <a:r>
              <a:rPr lang="en-IN" dirty="0"/>
              <a:t>Roll No: 1901087</a:t>
            </a:r>
          </a:p>
        </p:txBody>
      </p:sp>
    </p:spTree>
    <p:extLst>
      <p:ext uri="{BB962C8B-B14F-4D97-AF65-F5344CB8AC3E}">
        <p14:creationId xmlns:p14="http://schemas.microsoft.com/office/powerpoint/2010/main" val="11285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089501-BA32-4AD2-9E1A-E2013D96DE59}"/>
              </a:ext>
            </a:extLst>
          </p:cNvPr>
          <p:cNvSpPr>
            <a:spLocks noGrp="1"/>
          </p:cNvSpPr>
          <p:nvPr>
            <p:ph type="body" idx="1"/>
          </p:nvPr>
        </p:nvSpPr>
        <p:spPr>
          <a:xfrm>
            <a:off x="298581" y="261257"/>
            <a:ext cx="11473210" cy="6374801"/>
          </a:xfrm>
        </p:spPr>
        <p:txBody>
          <a:bodyPr/>
          <a:lstStyle/>
          <a:p>
            <a:pPr marL="342900" indent="-342900" algn="l">
              <a:buFont typeface="Wingdings" panose="05000000000000000000" pitchFamily="2" charset="2"/>
              <a:buChar char="v"/>
            </a:pPr>
            <a:r>
              <a:rPr lang="en-US" dirty="0">
                <a:solidFill>
                  <a:schemeClr val="tx1"/>
                </a:solidFill>
              </a:rPr>
              <a:t>The Given Dataset Is Highly </a:t>
            </a:r>
            <a:r>
              <a:rPr lang="en-US" dirty="0" err="1">
                <a:solidFill>
                  <a:schemeClr val="tx1"/>
                </a:solidFill>
              </a:rPr>
              <a:t>Imbalanced,The</a:t>
            </a:r>
            <a:r>
              <a:rPr lang="en-US" dirty="0">
                <a:solidFill>
                  <a:schemeClr val="tx1"/>
                </a:solidFill>
              </a:rPr>
              <a:t> Provided Dataset Contains Class Imbalance </a:t>
            </a:r>
            <a:r>
              <a:rPr lang="en-US" dirty="0" err="1">
                <a:solidFill>
                  <a:schemeClr val="tx1"/>
                </a:solidFill>
              </a:rPr>
              <a:t>Problem.The</a:t>
            </a:r>
            <a:r>
              <a:rPr lang="en-US" dirty="0">
                <a:solidFill>
                  <a:schemeClr val="tx1"/>
                </a:solidFill>
              </a:rPr>
              <a:t> No of Patterns For Each of The Given 3 Classes-{1,2,3} are:</a:t>
            </a:r>
          </a:p>
          <a:p>
            <a:pPr marL="342900" indent="-342900" algn="l">
              <a:buFont typeface="Wingdings" panose="05000000000000000000" pitchFamily="2" charset="2"/>
              <a:buChar char="v"/>
            </a:pPr>
            <a:r>
              <a:rPr lang="en-US" dirty="0">
                <a:solidFill>
                  <a:schemeClr val="tx1"/>
                </a:solidFill>
              </a:rPr>
              <a:t>Class 1=27 Patterns, Class 2=546 Patterns, Class 3=33 Patterns.</a:t>
            </a: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endParaRPr lang="en-US" dirty="0">
              <a:solidFill>
                <a:schemeClr val="tx1"/>
              </a:solidFill>
            </a:endParaRPr>
          </a:p>
          <a:p>
            <a:pPr marL="342900" indent="-342900" algn="l">
              <a:buFont typeface="Wingdings" panose="05000000000000000000" pitchFamily="2" charset="2"/>
              <a:buChar char="v"/>
            </a:pPr>
            <a:r>
              <a:rPr lang="en-US" dirty="0">
                <a:solidFill>
                  <a:schemeClr val="tx1"/>
                </a:solidFill>
              </a:rPr>
              <a:t> As We Can See In The Bar Graph Also, That Patterns Belong To Class 2 Were High Compared To Remaining 2 Classes. </a:t>
            </a:r>
            <a:endParaRPr lang="en-IN" dirty="0">
              <a:solidFill>
                <a:schemeClr val="tx1"/>
              </a:solidFill>
            </a:endParaRPr>
          </a:p>
        </p:txBody>
      </p:sp>
      <p:pic>
        <p:nvPicPr>
          <p:cNvPr id="5" name="Picture 4">
            <a:extLst>
              <a:ext uri="{FF2B5EF4-FFF2-40B4-BE49-F238E27FC236}">
                <a16:creationId xmlns:a16="http://schemas.microsoft.com/office/drawing/2014/main" id="{405F5F20-3CDC-4B91-AABD-E905C01F9CD6}"/>
              </a:ext>
            </a:extLst>
          </p:cNvPr>
          <p:cNvPicPr>
            <a:picLocks noChangeAspect="1"/>
          </p:cNvPicPr>
          <p:nvPr/>
        </p:nvPicPr>
        <p:blipFill>
          <a:blip r:embed="rId2"/>
          <a:stretch>
            <a:fillRect/>
          </a:stretch>
        </p:blipFill>
        <p:spPr>
          <a:xfrm>
            <a:off x="671803" y="1502155"/>
            <a:ext cx="7128589" cy="3509248"/>
          </a:xfrm>
          <a:prstGeom prst="rect">
            <a:avLst/>
          </a:prstGeom>
        </p:spPr>
      </p:pic>
    </p:spTree>
    <p:extLst>
      <p:ext uri="{BB962C8B-B14F-4D97-AF65-F5344CB8AC3E}">
        <p14:creationId xmlns:p14="http://schemas.microsoft.com/office/powerpoint/2010/main" val="58645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57DF-C003-4A7E-9B81-6CF0D2817199}"/>
              </a:ext>
            </a:extLst>
          </p:cNvPr>
          <p:cNvSpPr>
            <a:spLocks noGrp="1"/>
          </p:cNvSpPr>
          <p:nvPr>
            <p:ph type="title"/>
          </p:nvPr>
        </p:nvSpPr>
        <p:spPr>
          <a:xfrm>
            <a:off x="186432" y="106533"/>
            <a:ext cx="6658252" cy="1074197"/>
          </a:xfrm>
        </p:spPr>
        <p:txBody>
          <a:bodyPr/>
          <a:lstStyle/>
          <a:p>
            <a:r>
              <a:rPr lang="en-US" b="1" dirty="0"/>
              <a:t>Results Analysis</a:t>
            </a:r>
            <a:endParaRPr lang="en-IN" b="1" dirty="0"/>
          </a:p>
        </p:txBody>
      </p:sp>
      <p:sp>
        <p:nvSpPr>
          <p:cNvPr id="3" name="Text Placeholder 2">
            <a:extLst>
              <a:ext uri="{FF2B5EF4-FFF2-40B4-BE49-F238E27FC236}">
                <a16:creationId xmlns:a16="http://schemas.microsoft.com/office/drawing/2014/main" id="{F3984A6D-3B81-4A70-AC9E-739338848C03}"/>
              </a:ext>
            </a:extLst>
          </p:cNvPr>
          <p:cNvSpPr>
            <a:spLocks noGrp="1"/>
          </p:cNvSpPr>
          <p:nvPr>
            <p:ph type="body" idx="1"/>
          </p:nvPr>
        </p:nvSpPr>
        <p:spPr>
          <a:xfrm>
            <a:off x="186432" y="1278384"/>
            <a:ext cx="11443316" cy="5326602"/>
          </a:xfrm>
        </p:spPr>
        <p:txBody>
          <a:bodyPr>
            <a:normAutofit lnSpcReduction="10000"/>
          </a:bodyPr>
          <a:lstStyle/>
          <a:p>
            <a:pPr marL="342900" indent="-342900">
              <a:buFont typeface="Wingdings" panose="05000000000000000000" pitchFamily="2" charset="2"/>
              <a:buChar char="v"/>
            </a:pPr>
            <a:r>
              <a:rPr lang="en-US" dirty="0">
                <a:solidFill>
                  <a:schemeClr val="tx1"/>
                </a:solidFill>
              </a:rPr>
              <a:t>For The Given Face Position Detection Task , Applied The ML Classification Algorithms </a:t>
            </a:r>
          </a:p>
          <a:p>
            <a:pPr marL="342900" indent="-342900">
              <a:buFont typeface="Wingdings" panose="05000000000000000000" pitchFamily="2" charset="2"/>
              <a:buChar char="v"/>
            </a:pPr>
            <a:r>
              <a:rPr lang="en-US" sz="3200" b="1" dirty="0">
                <a:solidFill>
                  <a:srgbClr val="0070C0"/>
                </a:solidFill>
              </a:rPr>
              <a:t>1)Logistic Regression</a:t>
            </a:r>
          </a:p>
          <a:p>
            <a:pPr marL="342900" indent="-342900">
              <a:buFont typeface="Wingdings" panose="05000000000000000000" pitchFamily="2" charset="2"/>
              <a:buChar char="v"/>
            </a:pPr>
            <a:r>
              <a:rPr lang="en-US" dirty="0">
                <a:solidFill>
                  <a:schemeClr val="tx1"/>
                </a:solidFill>
              </a:rPr>
              <a:t>By Using MSE Cost-Function:</a:t>
            </a:r>
          </a:p>
          <a:p>
            <a:pPr marL="514350" indent="-514350">
              <a:buFont typeface="+mj-lt"/>
              <a:buAutoNum type="romanUcPeriod"/>
            </a:pPr>
            <a:r>
              <a:rPr lang="en-US" dirty="0">
                <a:solidFill>
                  <a:schemeClr val="tx1"/>
                </a:solidFill>
              </a:rPr>
              <a:t>By Hyper-Parameter Tuning On The Validation Set, Best Hyper Parameters are</a:t>
            </a:r>
          </a:p>
          <a:p>
            <a:pPr marL="514350" indent="-514350">
              <a:buFont typeface="+mj-lt"/>
              <a:buAutoNum type="romanUcPeriod"/>
            </a:pPr>
            <a:r>
              <a:rPr lang="en-US" dirty="0">
                <a:solidFill>
                  <a:schemeClr val="tx1"/>
                </a:solidFill>
              </a:rPr>
              <a:t>Alpha=0.1,Rho=0.0001,Epochs=10.</a:t>
            </a:r>
          </a:p>
          <a:p>
            <a:pPr marL="514350" indent="-514350">
              <a:buFont typeface="+mj-lt"/>
              <a:buAutoNum type="romanUcPeriod"/>
            </a:pPr>
            <a:r>
              <a:rPr lang="en-US" dirty="0">
                <a:solidFill>
                  <a:schemeClr val="tx1"/>
                </a:solidFill>
              </a:rPr>
              <a:t>After Training The Model, Using 30% of The Samples</a:t>
            </a:r>
          </a:p>
          <a:p>
            <a:pPr marL="514350" indent="-514350">
              <a:buFont typeface="+mj-lt"/>
              <a:buAutoNum type="romanUcPeriod"/>
            </a:pPr>
            <a:r>
              <a:rPr lang="en-US" b="0" i="0" dirty="0">
                <a:solidFill>
                  <a:srgbClr val="212121"/>
                </a:solidFill>
                <a:effectLst/>
              </a:rPr>
              <a:t>Correctly Predicted : 153 </a:t>
            </a:r>
          </a:p>
          <a:p>
            <a:pPr marL="514350" indent="-514350">
              <a:buFont typeface="+mj-lt"/>
              <a:buAutoNum type="romanUcPeriod"/>
            </a:pPr>
            <a:r>
              <a:rPr lang="en-US" b="0" i="0" dirty="0">
                <a:solidFill>
                  <a:srgbClr val="212121"/>
                </a:solidFill>
                <a:effectLst/>
              </a:rPr>
              <a:t>Total Test Samples : 181 </a:t>
            </a:r>
          </a:p>
          <a:p>
            <a:r>
              <a:rPr lang="en-US" b="0" i="0" dirty="0">
                <a:solidFill>
                  <a:srgbClr val="212121"/>
                </a:solidFill>
                <a:effectLst/>
              </a:rPr>
              <a:t>       confusion Matrix=  [[0 14 0]</a:t>
            </a:r>
          </a:p>
          <a:p>
            <a:r>
              <a:rPr lang="en-US" dirty="0">
                <a:solidFill>
                  <a:srgbClr val="212121"/>
                </a:solidFill>
              </a:rPr>
              <a:t>                                   </a:t>
            </a:r>
            <a:r>
              <a:rPr lang="en-US" b="0" i="0" dirty="0">
                <a:solidFill>
                  <a:srgbClr val="212121"/>
                </a:solidFill>
                <a:effectLst/>
              </a:rPr>
              <a:t>[0 153 0] </a:t>
            </a:r>
          </a:p>
          <a:p>
            <a:r>
              <a:rPr lang="en-US" b="0" i="0" dirty="0">
                <a:solidFill>
                  <a:srgbClr val="212121"/>
                </a:solidFill>
                <a:effectLst/>
              </a:rPr>
              <a:t>                                   [0 14 0]]</a:t>
            </a:r>
          </a:p>
          <a:p>
            <a:r>
              <a:rPr lang="en-US" dirty="0">
                <a:solidFill>
                  <a:srgbClr val="212121"/>
                </a:solidFill>
              </a:rPr>
              <a:t>   Train </a:t>
            </a:r>
            <a:r>
              <a:rPr lang="en-IN" b="0" i="0" dirty="0">
                <a:solidFill>
                  <a:srgbClr val="212121"/>
                </a:solidFill>
                <a:effectLst/>
              </a:rPr>
              <a:t>Accuracy: </a:t>
            </a:r>
            <a:r>
              <a:rPr lang="en-IN" dirty="0">
                <a:solidFill>
                  <a:srgbClr val="212121"/>
                </a:solidFill>
              </a:rPr>
              <a:t>84</a:t>
            </a:r>
            <a:r>
              <a:rPr lang="en-IN" b="0" i="0" dirty="0">
                <a:solidFill>
                  <a:srgbClr val="212121"/>
                </a:solidFill>
                <a:effectLst/>
              </a:rPr>
              <a:t>.51270718232044</a:t>
            </a:r>
            <a:endParaRPr lang="en-US" dirty="0">
              <a:solidFill>
                <a:schemeClr val="tx1"/>
              </a:solidFill>
            </a:endParaRPr>
          </a:p>
          <a:p>
            <a:pPr marL="514350" indent="-514350">
              <a:buFont typeface="+mj-lt"/>
              <a:buAutoNum type="romanUcPeriod"/>
            </a:pPr>
            <a:endParaRPr lang="en-US" dirty="0">
              <a:solidFill>
                <a:schemeClr val="tx1"/>
              </a:solidFill>
            </a:endParaRPr>
          </a:p>
          <a:p>
            <a:pPr marL="514350" indent="-514350">
              <a:buFont typeface="+mj-lt"/>
              <a:buAutoNum type="romanUcPeriod"/>
            </a:pPr>
            <a:endParaRPr lang="en-US" dirty="0">
              <a:solidFill>
                <a:schemeClr val="tx1"/>
              </a:solidFill>
            </a:endParaRPr>
          </a:p>
          <a:p>
            <a:pPr marL="514350" indent="-514350">
              <a:buFont typeface="+mj-lt"/>
              <a:buAutoNum type="romanUcPeriod"/>
            </a:pPr>
            <a:endParaRPr lang="en-US" dirty="0">
              <a:solidFill>
                <a:schemeClr val="tx1"/>
              </a:solidFill>
            </a:endParaRPr>
          </a:p>
          <a:p>
            <a:pPr marL="514350" indent="-514350">
              <a:buFont typeface="+mj-lt"/>
              <a:buAutoNum type="romanUcPeriod"/>
            </a:pPr>
            <a:endParaRPr lang="en-US" dirty="0">
              <a:solidFill>
                <a:schemeClr val="tx1"/>
              </a:solidFill>
            </a:endParaRPr>
          </a:p>
          <a:p>
            <a:pPr marL="514350" indent="-514350">
              <a:buFont typeface="+mj-lt"/>
              <a:buAutoNum type="romanUcPeriod"/>
            </a:pPr>
            <a:endParaRPr lang="en-US" dirty="0">
              <a:solidFill>
                <a:schemeClr val="tx1"/>
              </a:solidFill>
            </a:endParaRPr>
          </a:p>
          <a:p>
            <a:pPr marL="342900" indent="-342900">
              <a:buFont typeface="Wingdings" panose="05000000000000000000" pitchFamily="2" charset="2"/>
              <a:buChar char="v"/>
            </a:pPr>
            <a:endParaRPr lang="en-IN" dirty="0">
              <a:solidFill>
                <a:schemeClr val="tx1"/>
              </a:solidFill>
            </a:endParaRPr>
          </a:p>
        </p:txBody>
      </p:sp>
    </p:spTree>
    <p:extLst>
      <p:ext uri="{BB962C8B-B14F-4D97-AF65-F5344CB8AC3E}">
        <p14:creationId xmlns:p14="http://schemas.microsoft.com/office/powerpoint/2010/main" val="355937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7D8F0D-88B4-4DF5-A362-000E99805646}"/>
              </a:ext>
            </a:extLst>
          </p:cNvPr>
          <p:cNvSpPr>
            <a:spLocks noGrp="1"/>
          </p:cNvSpPr>
          <p:nvPr>
            <p:ph type="subTitle" idx="1"/>
          </p:nvPr>
        </p:nvSpPr>
        <p:spPr>
          <a:xfrm>
            <a:off x="284085" y="301840"/>
            <a:ext cx="11540971" cy="6556159"/>
          </a:xfrm>
        </p:spPr>
        <p:txBody>
          <a:bodyPr>
            <a:normAutofit lnSpcReduction="10000"/>
          </a:bodyPr>
          <a:lstStyle/>
          <a:p>
            <a:pPr marL="285750" indent="-285750" algn="l">
              <a:buFont typeface="Wingdings" panose="05000000000000000000" pitchFamily="2" charset="2"/>
              <a:buChar char="v"/>
            </a:pPr>
            <a:r>
              <a:rPr lang="en-US" sz="2000" dirty="0">
                <a:solidFill>
                  <a:schemeClr val="tx1"/>
                </a:solidFill>
              </a:rPr>
              <a:t>After The Training Is Completed, Testing The Model By Using The Test Set:20% of The Samples</a:t>
            </a:r>
          </a:p>
          <a:p>
            <a:pPr marL="285750" indent="-285750" algn="l">
              <a:buFont typeface="Wingdings" panose="05000000000000000000" pitchFamily="2" charset="2"/>
              <a:buChar char="v"/>
            </a:pPr>
            <a:r>
              <a:rPr lang="en-US" sz="2000" b="0" i="0" dirty="0">
                <a:solidFill>
                  <a:schemeClr val="tx1"/>
                </a:solidFill>
                <a:effectLst/>
              </a:rPr>
              <a:t>Correctly Predicted : </a:t>
            </a:r>
            <a:r>
              <a:rPr lang="en-US" sz="2000" dirty="0">
                <a:solidFill>
                  <a:schemeClr val="tx1"/>
                </a:solidFill>
              </a:rPr>
              <a:t>53</a:t>
            </a:r>
            <a:r>
              <a:rPr lang="en-US" sz="2000" b="0" i="0" dirty="0">
                <a:solidFill>
                  <a:schemeClr val="tx1"/>
                </a:solidFill>
                <a:effectLst/>
              </a:rPr>
              <a:t> </a:t>
            </a:r>
          </a:p>
          <a:p>
            <a:pPr marL="285750" indent="-285750" algn="l">
              <a:buFont typeface="Wingdings" panose="05000000000000000000" pitchFamily="2" charset="2"/>
              <a:buChar char="v"/>
            </a:pPr>
            <a:r>
              <a:rPr lang="en-US" sz="2000" b="0" i="0" dirty="0">
                <a:solidFill>
                  <a:schemeClr val="tx1"/>
                </a:solidFill>
                <a:effectLst/>
              </a:rPr>
              <a:t>Total Test Samples : </a:t>
            </a:r>
            <a:r>
              <a:rPr lang="en-US" sz="2000" dirty="0">
                <a:solidFill>
                  <a:schemeClr val="tx1"/>
                </a:solidFill>
              </a:rPr>
              <a:t>59</a:t>
            </a:r>
            <a:endParaRPr lang="en-US" sz="2000" b="0" i="0" dirty="0">
              <a:solidFill>
                <a:schemeClr val="tx1"/>
              </a:solidFill>
              <a:effectLst/>
            </a:endParaRPr>
          </a:p>
          <a:p>
            <a:pPr marL="285750" indent="-285750" algn="l">
              <a:buFont typeface="Wingdings" panose="05000000000000000000" pitchFamily="2" charset="2"/>
              <a:buChar char="v"/>
            </a:pPr>
            <a:r>
              <a:rPr lang="fr-FR" sz="2000" b="0" i="0" dirty="0">
                <a:solidFill>
                  <a:srgbClr val="212121"/>
                </a:solidFill>
                <a:effectLst/>
              </a:rPr>
              <a:t>confusion Matrix= [[0 2 0]</a:t>
            </a:r>
          </a:p>
          <a:p>
            <a:pPr algn="l"/>
            <a:r>
              <a:rPr lang="fr-FR" sz="2000" dirty="0">
                <a:solidFill>
                  <a:srgbClr val="212121"/>
                </a:solidFill>
              </a:rPr>
              <a:t>                               </a:t>
            </a:r>
            <a:r>
              <a:rPr lang="fr-FR" sz="2000" b="0" i="0" dirty="0">
                <a:solidFill>
                  <a:srgbClr val="212121"/>
                </a:solidFill>
                <a:effectLst/>
              </a:rPr>
              <a:t>[0 </a:t>
            </a:r>
            <a:r>
              <a:rPr lang="fr-FR" sz="2000" dirty="0">
                <a:solidFill>
                  <a:srgbClr val="212121"/>
                </a:solidFill>
              </a:rPr>
              <a:t>53</a:t>
            </a:r>
            <a:r>
              <a:rPr lang="fr-FR" sz="2000" b="0" i="0" dirty="0">
                <a:solidFill>
                  <a:srgbClr val="212121"/>
                </a:solidFill>
                <a:effectLst/>
              </a:rPr>
              <a:t> 0] </a:t>
            </a:r>
          </a:p>
          <a:p>
            <a:pPr algn="l"/>
            <a:r>
              <a:rPr lang="fr-FR" sz="2000" dirty="0">
                <a:solidFill>
                  <a:srgbClr val="212121"/>
                </a:solidFill>
              </a:rPr>
              <a:t>                               </a:t>
            </a:r>
            <a:r>
              <a:rPr lang="fr-FR" sz="2000" b="0" i="0" dirty="0">
                <a:solidFill>
                  <a:srgbClr val="212121"/>
                </a:solidFill>
                <a:effectLst/>
              </a:rPr>
              <a:t>[0 4 0]]</a:t>
            </a:r>
            <a:endParaRPr lang="en-US" sz="2000" dirty="0">
              <a:solidFill>
                <a:schemeClr val="tx1"/>
              </a:solidFill>
            </a:endParaRPr>
          </a:p>
          <a:p>
            <a:pPr marL="285750" indent="-285750" algn="l">
              <a:buFont typeface="Wingdings" panose="05000000000000000000" pitchFamily="2" charset="2"/>
              <a:buChar char="v"/>
            </a:pPr>
            <a:r>
              <a:rPr lang="en-IN" sz="2000" b="0" i="0" dirty="0">
                <a:solidFill>
                  <a:srgbClr val="212121"/>
                </a:solidFill>
                <a:effectLst/>
              </a:rPr>
              <a:t>Test Accuracy: </a:t>
            </a:r>
            <a:r>
              <a:rPr lang="en-IN" sz="2000" dirty="0">
                <a:solidFill>
                  <a:srgbClr val="212121"/>
                </a:solidFill>
              </a:rPr>
              <a:t>89</a:t>
            </a:r>
            <a:r>
              <a:rPr lang="en-IN" sz="2000" b="0" i="0" dirty="0">
                <a:solidFill>
                  <a:srgbClr val="212121"/>
                </a:solidFill>
                <a:effectLst/>
              </a:rPr>
              <a:t>.43697478991596</a:t>
            </a:r>
          </a:p>
          <a:p>
            <a:pPr marL="285750" indent="-285750" algn="l">
              <a:buFont typeface="Wingdings" panose="05000000000000000000" pitchFamily="2" charset="2"/>
              <a:buChar char="v"/>
            </a:pPr>
            <a:r>
              <a:rPr lang="en-IN" sz="2000" dirty="0">
                <a:solidFill>
                  <a:srgbClr val="212121"/>
                </a:solidFill>
              </a:rPr>
              <a:t>As The Dataset Is Class Imbalanced, Predicton of The Model Is Biased Towards The Class 2</a:t>
            </a:r>
          </a:p>
          <a:p>
            <a:pPr marL="285750" indent="-285750" algn="l">
              <a:buFont typeface="Wingdings" panose="05000000000000000000" pitchFamily="2" charset="2"/>
              <a:buChar char="v"/>
            </a:pPr>
            <a:r>
              <a:rPr lang="en-IN" sz="2000" dirty="0">
                <a:solidFill>
                  <a:srgbClr val="212121"/>
                </a:solidFill>
              </a:rPr>
              <a:t>Applying Kfold- Cross Validation by Using K=5</a:t>
            </a:r>
          </a:p>
          <a:p>
            <a:pPr marL="285750" indent="-285750" algn="l">
              <a:buFont typeface="Wingdings" panose="05000000000000000000" pitchFamily="2" charset="2"/>
              <a:buChar char="v"/>
            </a:pPr>
            <a:r>
              <a:rPr lang="en-IN" sz="2000" dirty="0">
                <a:solidFill>
                  <a:srgbClr val="212121"/>
                </a:solidFill>
              </a:rPr>
              <a:t>Accuracies Fold Wise:</a:t>
            </a:r>
          </a:p>
          <a:p>
            <a:pPr marL="285750" indent="-285750" algn="l">
              <a:buFont typeface="Wingdings" panose="05000000000000000000" pitchFamily="2" charset="2"/>
              <a:buChar char="v"/>
            </a:pPr>
            <a:r>
              <a:rPr lang="en-IN" sz="2000" dirty="0">
                <a:solidFill>
                  <a:srgbClr val="212121"/>
                </a:solidFill>
              </a:rPr>
              <a:t>Fold 1: </a:t>
            </a:r>
            <a:r>
              <a:rPr lang="en-IN" sz="2000" b="0" i="0" dirty="0">
                <a:solidFill>
                  <a:srgbClr val="212121"/>
                </a:solidFill>
                <a:effectLst/>
              </a:rPr>
              <a:t>Accuracy : 90.98360655737704</a:t>
            </a:r>
          </a:p>
          <a:p>
            <a:pPr marL="285750" indent="-285750" algn="l">
              <a:buFont typeface="Wingdings" panose="05000000000000000000" pitchFamily="2" charset="2"/>
              <a:buChar char="v"/>
            </a:pPr>
            <a:r>
              <a:rPr lang="en-IN" sz="2000" dirty="0">
                <a:solidFill>
                  <a:srgbClr val="212121"/>
                </a:solidFill>
              </a:rPr>
              <a:t>Fold 2: </a:t>
            </a:r>
            <a:r>
              <a:rPr lang="en-IN" sz="2000" b="0" i="0" dirty="0">
                <a:solidFill>
                  <a:srgbClr val="212121"/>
                </a:solidFill>
                <a:effectLst/>
              </a:rPr>
              <a:t>Accuracy : 92.56198347107438</a:t>
            </a:r>
          </a:p>
          <a:p>
            <a:pPr marL="285750" indent="-285750" algn="l">
              <a:buFont typeface="Wingdings" panose="05000000000000000000" pitchFamily="2" charset="2"/>
              <a:buChar char="v"/>
            </a:pPr>
            <a:r>
              <a:rPr lang="en-IN" sz="2000" dirty="0">
                <a:solidFill>
                  <a:srgbClr val="212121"/>
                </a:solidFill>
              </a:rPr>
              <a:t>Fold 3: </a:t>
            </a:r>
            <a:r>
              <a:rPr lang="en-IN" sz="2000" b="0" i="0" dirty="0">
                <a:solidFill>
                  <a:srgbClr val="212121"/>
                </a:solidFill>
                <a:effectLst/>
              </a:rPr>
              <a:t>Accuracy : 89.25619834710744</a:t>
            </a:r>
          </a:p>
          <a:p>
            <a:pPr marL="285750" indent="-285750" algn="l">
              <a:buFont typeface="Wingdings" panose="05000000000000000000" pitchFamily="2" charset="2"/>
              <a:buChar char="v"/>
            </a:pPr>
            <a:r>
              <a:rPr lang="en-IN" sz="2000" dirty="0">
                <a:solidFill>
                  <a:srgbClr val="212121"/>
                </a:solidFill>
              </a:rPr>
              <a:t>Fold 4: </a:t>
            </a:r>
            <a:r>
              <a:rPr lang="en-IN" sz="2000" b="0" i="0" dirty="0">
                <a:solidFill>
                  <a:srgbClr val="212121"/>
                </a:solidFill>
                <a:effectLst/>
              </a:rPr>
              <a:t>Accuracy : 90.9090909090909          </a:t>
            </a:r>
          </a:p>
          <a:p>
            <a:pPr marL="285750" indent="-285750" algn="l">
              <a:buFont typeface="Wingdings" panose="05000000000000000000" pitchFamily="2" charset="2"/>
              <a:buChar char="v"/>
            </a:pPr>
            <a:r>
              <a:rPr lang="en-IN" sz="2000" dirty="0">
                <a:solidFill>
                  <a:srgbClr val="212121"/>
                </a:solidFill>
              </a:rPr>
              <a:t>Fold 5:</a:t>
            </a:r>
            <a:r>
              <a:rPr lang="en-IN" sz="2000" b="0" i="0" dirty="0">
                <a:solidFill>
                  <a:srgbClr val="212121"/>
                </a:solidFill>
                <a:effectLst/>
              </a:rPr>
              <a:t>Accuracy : 86.77685950413223</a:t>
            </a:r>
          </a:p>
          <a:p>
            <a:pPr marL="285750" indent="-285750" algn="l">
              <a:buFont typeface="Wingdings" panose="05000000000000000000" pitchFamily="2" charset="2"/>
              <a:buChar char="v"/>
            </a:pPr>
            <a:r>
              <a:rPr lang="en-IN" sz="2000" dirty="0">
                <a:solidFill>
                  <a:srgbClr val="212121"/>
                </a:solidFill>
              </a:rPr>
              <a:t>Average Accuracy: </a:t>
            </a:r>
            <a:r>
              <a:rPr lang="en-IN" sz="2000" b="0" i="0" dirty="0">
                <a:solidFill>
                  <a:srgbClr val="212121"/>
                </a:solidFill>
                <a:effectLst/>
              </a:rPr>
              <a:t>90.0975477577564</a:t>
            </a:r>
          </a:p>
          <a:p>
            <a:pPr marL="285750" indent="-285750" algn="l">
              <a:buFont typeface="Wingdings" panose="05000000000000000000" pitchFamily="2" charset="2"/>
              <a:buChar char="v"/>
            </a:pPr>
            <a:endParaRPr lang="en-IN" sz="2000" dirty="0">
              <a:solidFill>
                <a:srgbClr val="212121"/>
              </a:solidFill>
            </a:endParaRPr>
          </a:p>
          <a:p>
            <a:pPr marL="285750" indent="-285750" algn="l">
              <a:buFont typeface="Wingdings" panose="05000000000000000000" pitchFamily="2" charset="2"/>
              <a:buChar char="v"/>
            </a:pPr>
            <a:endParaRPr lang="en-IN" sz="2000" dirty="0">
              <a:solidFill>
                <a:srgbClr val="212121"/>
              </a:solidFill>
            </a:endParaRPr>
          </a:p>
          <a:p>
            <a:pPr marL="285750" indent="-285750" algn="l">
              <a:buFont typeface="Wingdings" panose="05000000000000000000" pitchFamily="2" charset="2"/>
              <a:buChar char="v"/>
            </a:pPr>
            <a:endParaRPr lang="en-IN" sz="2000" dirty="0">
              <a:solidFill>
                <a:schemeClr val="tx1"/>
              </a:solidFill>
            </a:endParaRPr>
          </a:p>
        </p:txBody>
      </p:sp>
    </p:spTree>
    <p:extLst>
      <p:ext uri="{BB962C8B-B14F-4D97-AF65-F5344CB8AC3E}">
        <p14:creationId xmlns:p14="http://schemas.microsoft.com/office/powerpoint/2010/main" val="100943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203C3E-A927-48B2-8B0B-269CF21D120C}"/>
              </a:ext>
            </a:extLst>
          </p:cNvPr>
          <p:cNvSpPr txBox="1"/>
          <p:nvPr/>
        </p:nvSpPr>
        <p:spPr>
          <a:xfrm>
            <a:off x="511946" y="584762"/>
            <a:ext cx="8818485" cy="646331"/>
          </a:xfrm>
          <a:prstGeom prst="rect">
            <a:avLst/>
          </a:prstGeom>
          <a:noFill/>
        </p:spPr>
        <p:txBody>
          <a:bodyPr wrap="square" rtlCol="0">
            <a:spAutoFit/>
          </a:bodyPr>
          <a:lstStyle/>
          <a:p>
            <a:r>
              <a:rPr lang="en-US" dirty="0"/>
              <a:t>Random initialization of weights and random assignment of samples to train and test Sets,</a:t>
            </a:r>
            <a:r>
              <a:rPr lang="en-IN" dirty="0"/>
              <a:t>Bar Graph After Applying The Kfold Accuracy For Logistic Regression</a:t>
            </a:r>
          </a:p>
        </p:txBody>
      </p:sp>
      <p:sp>
        <p:nvSpPr>
          <p:cNvPr id="2" name="TextBox 1">
            <a:extLst>
              <a:ext uri="{FF2B5EF4-FFF2-40B4-BE49-F238E27FC236}">
                <a16:creationId xmlns:a16="http://schemas.microsoft.com/office/drawing/2014/main" id="{BD30345C-2791-4F1D-B7B6-D04F3EA283DE}"/>
              </a:ext>
            </a:extLst>
          </p:cNvPr>
          <p:cNvSpPr txBox="1"/>
          <p:nvPr/>
        </p:nvSpPr>
        <p:spPr>
          <a:xfrm>
            <a:off x="994299" y="5548544"/>
            <a:ext cx="5344357" cy="369332"/>
          </a:xfrm>
          <a:prstGeom prst="rect">
            <a:avLst/>
          </a:prstGeom>
          <a:noFill/>
        </p:spPr>
        <p:txBody>
          <a:bodyPr wrap="square" rtlCol="0">
            <a:spAutoFit/>
          </a:bodyPr>
          <a:lstStyle/>
          <a:p>
            <a:r>
              <a:rPr lang="en-US" dirty="0"/>
              <a:t>ALL 5 FOLD Accuracies were More Than 85% </a:t>
            </a:r>
            <a:endParaRPr lang="en-IN" dirty="0"/>
          </a:p>
        </p:txBody>
      </p:sp>
      <p:pic>
        <p:nvPicPr>
          <p:cNvPr id="6" name="Picture 5">
            <a:extLst>
              <a:ext uri="{FF2B5EF4-FFF2-40B4-BE49-F238E27FC236}">
                <a16:creationId xmlns:a16="http://schemas.microsoft.com/office/drawing/2014/main" id="{2A29526B-3AA7-47D9-A021-3C8372342470}"/>
              </a:ext>
            </a:extLst>
          </p:cNvPr>
          <p:cNvPicPr>
            <a:picLocks noChangeAspect="1"/>
          </p:cNvPicPr>
          <p:nvPr/>
        </p:nvPicPr>
        <p:blipFill>
          <a:blip r:embed="rId2"/>
          <a:stretch>
            <a:fillRect/>
          </a:stretch>
        </p:blipFill>
        <p:spPr>
          <a:xfrm>
            <a:off x="74015" y="1464815"/>
            <a:ext cx="8146707" cy="3699957"/>
          </a:xfrm>
          <a:prstGeom prst="rect">
            <a:avLst/>
          </a:prstGeom>
        </p:spPr>
      </p:pic>
    </p:spTree>
    <p:extLst>
      <p:ext uri="{BB962C8B-B14F-4D97-AF65-F5344CB8AC3E}">
        <p14:creationId xmlns:p14="http://schemas.microsoft.com/office/powerpoint/2010/main" val="328145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01CC7A-F159-44A0-BC36-C262794C50CA}"/>
              </a:ext>
            </a:extLst>
          </p:cNvPr>
          <p:cNvSpPr>
            <a:spLocks noGrp="1"/>
          </p:cNvSpPr>
          <p:nvPr>
            <p:ph type="subTitle" idx="1"/>
          </p:nvPr>
        </p:nvSpPr>
        <p:spPr>
          <a:xfrm>
            <a:off x="284084" y="186431"/>
            <a:ext cx="11487705" cy="6143348"/>
          </a:xfrm>
        </p:spPr>
        <p:txBody>
          <a:bodyPr>
            <a:normAutofit/>
          </a:bodyPr>
          <a:lstStyle/>
          <a:p>
            <a:pPr algn="l"/>
            <a:endParaRPr lang="en-US" sz="2000" dirty="0">
              <a:solidFill>
                <a:schemeClr val="tx1"/>
              </a:solidFill>
            </a:endParaRPr>
          </a:p>
          <a:p>
            <a:pPr algn="l"/>
            <a:r>
              <a:rPr lang="en-US" sz="2000" dirty="0">
                <a:solidFill>
                  <a:schemeClr val="tx1"/>
                </a:solidFill>
              </a:rPr>
              <a:t>Using  LoggLoss(Convex)-Cost Function:</a:t>
            </a:r>
          </a:p>
          <a:p>
            <a:pPr marL="342900" indent="-342900" algn="l">
              <a:buFont typeface="Wingdings" panose="05000000000000000000" pitchFamily="2" charset="2"/>
              <a:buChar char="v"/>
            </a:pPr>
            <a:r>
              <a:rPr lang="en-US" sz="2000" dirty="0">
                <a:solidFill>
                  <a:schemeClr val="tx1"/>
                </a:solidFill>
              </a:rPr>
              <a:t>By Hyper-Parameter Tuning On The Validation Set, Best Hyper Parameters are Alpha=0.001,Rho=0.0005,Epochs=80.</a:t>
            </a:r>
          </a:p>
          <a:p>
            <a:pPr marL="342900" indent="-342900" algn="l">
              <a:buFont typeface="Wingdings" panose="05000000000000000000" pitchFamily="2" charset="2"/>
              <a:buChar char="v"/>
            </a:pPr>
            <a:r>
              <a:rPr lang="en-US" sz="2000" dirty="0">
                <a:solidFill>
                  <a:schemeClr val="tx1"/>
                </a:solidFill>
              </a:rPr>
              <a:t>After Training The Model:</a:t>
            </a:r>
          </a:p>
          <a:p>
            <a:pPr marL="342900" indent="-342900" algn="l">
              <a:buFont typeface="Wingdings" panose="05000000000000000000" pitchFamily="2" charset="2"/>
              <a:buChar char="v"/>
            </a:pPr>
            <a:r>
              <a:rPr lang="en-IN" sz="2000" b="0" i="0" dirty="0">
                <a:solidFill>
                  <a:srgbClr val="212121"/>
                </a:solidFill>
                <a:effectLst/>
              </a:rPr>
              <a:t>Train Accuracy : 90.60773480662984</a:t>
            </a:r>
          </a:p>
          <a:p>
            <a:pPr marL="342900" indent="-342900" algn="l">
              <a:buFont typeface="Wingdings" panose="05000000000000000000" pitchFamily="2" charset="2"/>
              <a:buChar char="v"/>
            </a:pPr>
            <a:r>
              <a:rPr lang="en-US" sz="2000" dirty="0">
                <a:solidFill>
                  <a:schemeClr val="tx1"/>
                </a:solidFill>
              </a:rPr>
              <a:t>After The Training Is Completed, Testing The Model By Using The Test Set:20% of The Samples</a:t>
            </a:r>
          </a:p>
          <a:p>
            <a:pPr marL="342900" indent="-342900" algn="l">
              <a:buFont typeface="Wingdings" panose="05000000000000000000" pitchFamily="2" charset="2"/>
              <a:buChar char="v"/>
            </a:pPr>
            <a:r>
              <a:rPr lang="en-IN" sz="2000" b="0" i="0" dirty="0">
                <a:solidFill>
                  <a:srgbClr val="212121"/>
                </a:solidFill>
                <a:effectLst/>
              </a:rPr>
              <a:t>Test Accuracy : 91.52542372881356</a:t>
            </a:r>
          </a:p>
          <a:p>
            <a:pPr marL="342900" indent="-342900" algn="l">
              <a:buFont typeface="Wingdings" panose="05000000000000000000" pitchFamily="2" charset="2"/>
              <a:buChar char="v"/>
            </a:pPr>
            <a:r>
              <a:rPr lang="en-IN" sz="2000" dirty="0">
                <a:solidFill>
                  <a:srgbClr val="212121"/>
                </a:solidFill>
              </a:rPr>
              <a:t>For The Class Imbalance </a:t>
            </a:r>
            <a:r>
              <a:rPr lang="en-IN" sz="2000" dirty="0" err="1">
                <a:solidFill>
                  <a:srgbClr val="212121"/>
                </a:solidFill>
              </a:rPr>
              <a:t>Problem,</a:t>
            </a:r>
            <a:r>
              <a:rPr lang="en-IN" sz="2000" b="0" i="0" dirty="0" err="1">
                <a:solidFill>
                  <a:srgbClr val="212121"/>
                </a:solidFill>
                <a:effectLst/>
              </a:rPr>
              <a:t>After</a:t>
            </a:r>
            <a:r>
              <a:rPr lang="en-IN" sz="2000" b="0" i="0" dirty="0">
                <a:solidFill>
                  <a:srgbClr val="212121"/>
                </a:solidFill>
                <a:effectLst/>
              </a:rPr>
              <a:t> Doing The </a:t>
            </a:r>
            <a:r>
              <a:rPr lang="en-IN" sz="2000" b="0" i="0" dirty="0" err="1">
                <a:solidFill>
                  <a:srgbClr val="212121"/>
                </a:solidFill>
                <a:effectLst/>
              </a:rPr>
              <a:t>UnderSampling</a:t>
            </a:r>
            <a:r>
              <a:rPr lang="en-IN" sz="2000" dirty="0">
                <a:solidFill>
                  <a:srgbClr val="212121"/>
                </a:solidFill>
              </a:rPr>
              <a:t>, By Reducing the Size Of The Classes</a:t>
            </a:r>
          </a:p>
          <a:p>
            <a:pPr marL="342900" indent="-342900" algn="l">
              <a:buFont typeface="Wingdings" panose="05000000000000000000" pitchFamily="2" charset="2"/>
              <a:buChar char="v"/>
            </a:pPr>
            <a:r>
              <a:rPr lang="en-IN" sz="2000" b="0" i="0" dirty="0">
                <a:solidFill>
                  <a:srgbClr val="212121"/>
                </a:solidFill>
                <a:effectLst/>
              </a:rPr>
              <a:t>The </a:t>
            </a:r>
            <a:r>
              <a:rPr lang="en-IN" sz="2000" b="0" i="0" dirty="0" err="1">
                <a:solidFill>
                  <a:srgbClr val="212121"/>
                </a:solidFill>
                <a:effectLst/>
              </a:rPr>
              <a:t>Accuarcy</a:t>
            </a:r>
            <a:r>
              <a:rPr lang="en-IN" sz="2000" b="0" i="0" dirty="0">
                <a:solidFill>
                  <a:srgbClr val="212121"/>
                </a:solidFill>
                <a:effectLst/>
              </a:rPr>
              <a:t> i</a:t>
            </a:r>
            <a:r>
              <a:rPr lang="en-IN" sz="2000" dirty="0">
                <a:solidFill>
                  <a:srgbClr val="212121"/>
                </a:solidFill>
              </a:rPr>
              <a:t>s </a:t>
            </a:r>
            <a:r>
              <a:rPr lang="en-IN" sz="2400" b="0" i="0" dirty="0">
                <a:solidFill>
                  <a:srgbClr val="212121"/>
                </a:solidFill>
                <a:effectLst/>
              </a:rPr>
              <a:t>70.45454545454545..Which Is Low, Because of The Reduction in No Of Samples Of Each Class</a:t>
            </a:r>
            <a:r>
              <a:rPr lang="en-IN" sz="2400" dirty="0">
                <a:solidFill>
                  <a:srgbClr val="212121"/>
                </a:solidFill>
              </a:rPr>
              <a:t>.</a:t>
            </a:r>
          </a:p>
          <a:p>
            <a:pPr marL="342900" indent="-342900" algn="l">
              <a:buFont typeface="Wingdings" panose="05000000000000000000" pitchFamily="2" charset="2"/>
              <a:buChar char="v"/>
            </a:pPr>
            <a:r>
              <a:rPr lang="en-IN" sz="2400" b="0" i="0" dirty="0">
                <a:solidFill>
                  <a:srgbClr val="212121"/>
                </a:solidFill>
                <a:effectLst/>
              </a:rPr>
              <a:t>After Oversampling, By Increasing The Size Of The Classes,</a:t>
            </a:r>
          </a:p>
          <a:p>
            <a:pPr marL="342900" indent="-342900" algn="l">
              <a:buFont typeface="Wingdings" panose="05000000000000000000" pitchFamily="2" charset="2"/>
              <a:buChar char="v"/>
            </a:pPr>
            <a:r>
              <a:rPr lang="en-IN" sz="2400" dirty="0">
                <a:solidFill>
                  <a:srgbClr val="212121"/>
                </a:solidFill>
              </a:rPr>
              <a:t>The Accuracy is </a:t>
            </a:r>
            <a:r>
              <a:rPr lang="en-IN" sz="2400" b="0" i="0" dirty="0">
                <a:solidFill>
                  <a:srgbClr val="212121"/>
                </a:solidFill>
                <a:effectLst/>
              </a:rPr>
              <a:t>81.56288156288156 Which is High Compared To </a:t>
            </a:r>
            <a:r>
              <a:rPr lang="en-IN" sz="2400" b="0" i="0" dirty="0" err="1">
                <a:solidFill>
                  <a:srgbClr val="212121"/>
                </a:solidFill>
                <a:effectLst/>
              </a:rPr>
              <a:t>Undersampling</a:t>
            </a:r>
            <a:r>
              <a:rPr lang="en-IN" sz="2400" b="0" i="0" dirty="0">
                <a:solidFill>
                  <a:srgbClr val="212121"/>
                </a:solidFill>
                <a:effectLst/>
              </a:rPr>
              <a:t>.</a:t>
            </a:r>
          </a:p>
          <a:p>
            <a:pPr marL="342900" indent="-342900" algn="l">
              <a:buFont typeface="Wingdings" panose="05000000000000000000" pitchFamily="2" charset="2"/>
              <a:buChar char="v"/>
            </a:pPr>
            <a:endParaRPr lang="en-IN" sz="2000" b="0" i="0" dirty="0">
              <a:solidFill>
                <a:srgbClr val="212121"/>
              </a:solidFill>
              <a:effectLst/>
            </a:endParaRPr>
          </a:p>
          <a:p>
            <a:pPr marL="342900" indent="-342900" algn="l">
              <a:buFont typeface="Wingdings" panose="05000000000000000000" pitchFamily="2" charset="2"/>
              <a:buChar char="v"/>
            </a:pPr>
            <a:endParaRPr lang="en-US" sz="2000" dirty="0">
              <a:solidFill>
                <a:schemeClr val="tx1"/>
              </a:solidFill>
            </a:endParaRPr>
          </a:p>
          <a:p>
            <a:pPr marL="342900" indent="-342900" algn="l">
              <a:buFont typeface="Wingdings" panose="05000000000000000000" pitchFamily="2" charset="2"/>
              <a:buChar char="v"/>
            </a:pPr>
            <a:endParaRPr lang="en-US" sz="2000" dirty="0">
              <a:solidFill>
                <a:schemeClr val="tx1"/>
              </a:solidFill>
            </a:endParaRPr>
          </a:p>
          <a:p>
            <a:pPr marL="342900" indent="-342900" algn="l">
              <a:buFont typeface="Wingdings" panose="05000000000000000000" pitchFamily="2" charset="2"/>
              <a:buChar char="v"/>
            </a:pPr>
            <a:endParaRPr lang="en-US" sz="2000" dirty="0">
              <a:solidFill>
                <a:schemeClr val="tx1"/>
              </a:solidFill>
            </a:endParaRPr>
          </a:p>
          <a:p>
            <a:pPr marL="342900" indent="-342900" algn="l">
              <a:buFont typeface="Wingdings" panose="05000000000000000000" pitchFamily="2" charset="2"/>
              <a:buChar char="v"/>
            </a:pPr>
            <a:endParaRPr lang="en-IN" sz="2000" dirty="0">
              <a:solidFill>
                <a:schemeClr val="tx1"/>
              </a:solidFill>
            </a:endParaRPr>
          </a:p>
        </p:txBody>
      </p:sp>
    </p:spTree>
    <p:extLst>
      <p:ext uri="{BB962C8B-B14F-4D97-AF65-F5344CB8AC3E}">
        <p14:creationId xmlns:p14="http://schemas.microsoft.com/office/powerpoint/2010/main" val="148995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05B622-8380-416A-8D3D-D268671D030E}"/>
              </a:ext>
            </a:extLst>
          </p:cNvPr>
          <p:cNvSpPr>
            <a:spLocks noGrp="1"/>
          </p:cNvSpPr>
          <p:nvPr>
            <p:ph type="subTitle" idx="1"/>
          </p:nvPr>
        </p:nvSpPr>
        <p:spPr>
          <a:xfrm>
            <a:off x="266330" y="213064"/>
            <a:ext cx="11594237" cy="6489577"/>
          </a:xfrm>
        </p:spPr>
        <p:txBody>
          <a:bodyPr>
            <a:normAutofit/>
          </a:bodyPr>
          <a:lstStyle/>
          <a:p>
            <a:pPr algn="l"/>
            <a:r>
              <a:rPr lang="en-US" sz="2800" b="1" dirty="0">
                <a:solidFill>
                  <a:srgbClr val="0070C0"/>
                </a:solidFill>
              </a:rPr>
              <a:t>2)SINGLE-LAYER PERCEPTRON(SLP):</a:t>
            </a:r>
          </a:p>
          <a:p>
            <a:pPr marL="457200" indent="-457200" algn="l">
              <a:buFont typeface="Wingdings" panose="05000000000000000000" pitchFamily="2" charset="2"/>
              <a:buChar char="v"/>
            </a:pPr>
            <a:r>
              <a:rPr lang="en-US" sz="2400" dirty="0">
                <a:solidFill>
                  <a:schemeClr val="tx1"/>
                </a:solidFill>
              </a:rPr>
              <a:t>Uses The Concept Of ANN and Performs Classification Using One Architecture By Performing One-Hot Encoding On The Dataset. Used </a:t>
            </a:r>
            <a:r>
              <a:rPr lang="en-US" sz="2400" dirty="0" err="1">
                <a:solidFill>
                  <a:schemeClr val="tx1"/>
                </a:solidFill>
              </a:rPr>
              <a:t>Inbulit</a:t>
            </a:r>
            <a:r>
              <a:rPr lang="en-US" sz="2400" dirty="0">
                <a:solidFill>
                  <a:schemeClr val="tx1"/>
                </a:solidFill>
              </a:rPr>
              <a:t> From </a:t>
            </a:r>
            <a:r>
              <a:rPr lang="en-US" sz="2400" dirty="0" err="1">
                <a:solidFill>
                  <a:schemeClr val="tx1"/>
                </a:solidFill>
              </a:rPr>
              <a:t>SKlearn</a:t>
            </a:r>
            <a:endParaRPr lang="en-US" sz="2400" dirty="0">
              <a:solidFill>
                <a:schemeClr val="tx1"/>
              </a:solidFill>
            </a:endParaRPr>
          </a:p>
          <a:p>
            <a:pPr marL="457200" indent="-457200" algn="l">
              <a:buFont typeface="Wingdings" panose="05000000000000000000" pitchFamily="2" charset="2"/>
              <a:buChar char="v"/>
            </a:pPr>
            <a:r>
              <a:rPr lang="en-US" sz="2400" dirty="0">
                <a:solidFill>
                  <a:srgbClr val="212121"/>
                </a:solidFill>
              </a:rPr>
              <a:t>A</a:t>
            </a:r>
            <a:r>
              <a:rPr lang="en-US" sz="2400" b="0" i="0" dirty="0">
                <a:solidFill>
                  <a:srgbClr val="212121"/>
                </a:solidFill>
                <a:effectLst/>
              </a:rPr>
              <a:t>ccuracy  = 90.0990099009901</a:t>
            </a:r>
          </a:p>
          <a:p>
            <a:pPr marL="457200" indent="-457200" algn="l">
              <a:buFont typeface="Wingdings" panose="05000000000000000000" pitchFamily="2" charset="2"/>
              <a:buChar char="v"/>
            </a:pPr>
            <a:r>
              <a:rPr lang="fr-FR" sz="2400" dirty="0">
                <a:solidFill>
                  <a:srgbClr val="212121"/>
                </a:solidFill>
              </a:rPr>
              <a:t>Confusion Matrix</a:t>
            </a:r>
            <a:r>
              <a:rPr lang="fr-FR" sz="2400" b="0" i="0" dirty="0">
                <a:solidFill>
                  <a:srgbClr val="212121"/>
                </a:solidFill>
                <a:effectLst/>
              </a:rPr>
              <a:t>= [[0 12 0] </a:t>
            </a:r>
          </a:p>
          <a:p>
            <a:pPr algn="l"/>
            <a:r>
              <a:rPr lang="fr-FR" sz="2400" dirty="0">
                <a:solidFill>
                  <a:srgbClr val="212121"/>
                </a:solidFill>
              </a:rPr>
              <a:t>                                 </a:t>
            </a:r>
            <a:r>
              <a:rPr lang="fr-FR" sz="2400" b="0" i="0" dirty="0">
                <a:solidFill>
                  <a:srgbClr val="212121"/>
                </a:solidFill>
                <a:effectLst/>
              </a:rPr>
              <a:t>[0 273 0] </a:t>
            </a:r>
          </a:p>
          <a:p>
            <a:pPr algn="l"/>
            <a:r>
              <a:rPr lang="fr-FR" sz="2400" dirty="0">
                <a:solidFill>
                  <a:srgbClr val="212121"/>
                </a:solidFill>
              </a:rPr>
              <a:t>                                 </a:t>
            </a:r>
            <a:r>
              <a:rPr lang="fr-FR" sz="2400" b="0" i="0" dirty="0">
                <a:solidFill>
                  <a:srgbClr val="212121"/>
                </a:solidFill>
                <a:effectLst/>
              </a:rPr>
              <a:t>[0 18 0]]</a:t>
            </a:r>
          </a:p>
          <a:p>
            <a:pPr marL="342900" indent="-342900" algn="l">
              <a:buFont typeface="Wingdings" panose="05000000000000000000" pitchFamily="2" charset="2"/>
              <a:buChar char="v"/>
            </a:pPr>
            <a:r>
              <a:rPr lang="en-US" sz="2400" b="0" i="0" dirty="0">
                <a:solidFill>
                  <a:srgbClr val="212121"/>
                </a:solidFill>
                <a:effectLst/>
              </a:rPr>
              <a:t>class_accuracy_one= nan</a:t>
            </a:r>
          </a:p>
          <a:p>
            <a:pPr marL="342900" indent="-342900" algn="l">
              <a:buFont typeface="Wingdings" panose="05000000000000000000" pitchFamily="2" charset="2"/>
              <a:buChar char="v"/>
            </a:pPr>
            <a:r>
              <a:rPr lang="en-US" sz="2400" b="0" i="0" dirty="0">
                <a:solidFill>
                  <a:srgbClr val="212121"/>
                </a:solidFill>
                <a:effectLst/>
              </a:rPr>
              <a:t>class_accuracy_two= 0.900990099009901</a:t>
            </a:r>
          </a:p>
          <a:p>
            <a:pPr marL="342900" indent="-342900" algn="l">
              <a:buFont typeface="Wingdings" panose="05000000000000000000" pitchFamily="2" charset="2"/>
              <a:buChar char="v"/>
            </a:pPr>
            <a:r>
              <a:rPr lang="en-US" sz="2400" b="0" i="0" dirty="0">
                <a:solidFill>
                  <a:srgbClr val="212121"/>
                </a:solidFill>
                <a:effectLst/>
              </a:rPr>
              <a:t>class_accuracy_three= nan</a:t>
            </a:r>
          </a:p>
          <a:p>
            <a:pPr marL="342900" indent="-342900" algn="l">
              <a:buFont typeface="Wingdings" panose="05000000000000000000" pitchFamily="2" charset="2"/>
              <a:buChar char="v"/>
            </a:pPr>
            <a:r>
              <a:rPr lang="en-US" sz="2000" b="0" i="0" dirty="0">
                <a:solidFill>
                  <a:srgbClr val="212121"/>
                </a:solidFill>
                <a:effectLst/>
              </a:rPr>
              <a:t>precision for 1 class : 0.0  , recall for 1 class : nan  </a:t>
            </a:r>
          </a:p>
          <a:p>
            <a:pPr marL="342900" indent="-342900" algn="l">
              <a:buFont typeface="Wingdings" panose="05000000000000000000" pitchFamily="2" charset="2"/>
              <a:buChar char="v"/>
            </a:pPr>
            <a:r>
              <a:rPr lang="en-US" sz="2000" b="0" i="0" dirty="0">
                <a:solidFill>
                  <a:srgbClr val="212121"/>
                </a:solidFill>
                <a:effectLst/>
              </a:rPr>
              <a:t>precision for 2 class </a:t>
            </a:r>
            <a:r>
              <a:rPr lang="en-US" sz="2000" dirty="0">
                <a:solidFill>
                  <a:srgbClr val="212121"/>
                </a:solidFill>
              </a:rPr>
              <a:t>: 1.0  ,  </a:t>
            </a:r>
            <a:r>
              <a:rPr lang="en-US" sz="2000" b="0" i="0" dirty="0">
                <a:solidFill>
                  <a:srgbClr val="212121"/>
                </a:solidFill>
                <a:effectLst/>
              </a:rPr>
              <a:t>recall for 2 class : 0.900990099009901 </a:t>
            </a:r>
            <a:endParaRPr lang="en-US" sz="2000" dirty="0">
              <a:solidFill>
                <a:srgbClr val="212121"/>
              </a:solidFill>
            </a:endParaRPr>
          </a:p>
          <a:p>
            <a:pPr marL="342900" indent="-342900" algn="l">
              <a:buFont typeface="Wingdings" panose="05000000000000000000" pitchFamily="2" charset="2"/>
              <a:buChar char="v"/>
            </a:pPr>
            <a:r>
              <a:rPr lang="en-US" sz="2000" b="0" i="0" dirty="0">
                <a:solidFill>
                  <a:srgbClr val="212121"/>
                </a:solidFill>
                <a:effectLst/>
              </a:rPr>
              <a:t>precision for 3 class : 0.0   ,  recall for 3 class : nan</a:t>
            </a:r>
            <a:endParaRPr lang="fr-FR" sz="2400" b="0" i="0" dirty="0">
              <a:solidFill>
                <a:srgbClr val="212121"/>
              </a:solidFill>
              <a:effectLst/>
            </a:endParaRPr>
          </a:p>
          <a:p>
            <a:pPr marL="342900" indent="-342900" algn="l">
              <a:buFont typeface="Wingdings" panose="05000000000000000000" pitchFamily="2" charset="2"/>
              <a:buChar char="v"/>
            </a:pPr>
            <a:endParaRPr lang="fr-FR" sz="2400" b="0" i="0" dirty="0">
              <a:solidFill>
                <a:srgbClr val="212121"/>
              </a:solidFill>
              <a:effectLst/>
            </a:endParaRPr>
          </a:p>
          <a:p>
            <a:pPr algn="l"/>
            <a:endParaRPr lang="fr-FR" sz="2400" b="0" i="0" dirty="0">
              <a:solidFill>
                <a:srgbClr val="212121"/>
              </a:solidFill>
              <a:effectLst/>
            </a:endParaRPr>
          </a:p>
          <a:p>
            <a:pPr algn="l"/>
            <a:endParaRPr lang="en-US" sz="2400" dirty="0">
              <a:solidFill>
                <a:schemeClr val="tx1"/>
              </a:solidFill>
            </a:endParaRPr>
          </a:p>
          <a:p>
            <a:pPr marL="457200" indent="-457200" algn="l">
              <a:buFont typeface="Wingdings" panose="05000000000000000000" pitchFamily="2" charset="2"/>
              <a:buChar char="v"/>
            </a:pPr>
            <a:endParaRPr lang="en-US" sz="2400" dirty="0">
              <a:solidFill>
                <a:schemeClr val="tx1"/>
              </a:solidFill>
            </a:endParaRPr>
          </a:p>
          <a:p>
            <a:pPr algn="l"/>
            <a:endParaRPr lang="en-IN" sz="2000" dirty="0">
              <a:solidFill>
                <a:schemeClr val="tx1"/>
              </a:solidFill>
            </a:endParaRPr>
          </a:p>
        </p:txBody>
      </p:sp>
    </p:spTree>
    <p:extLst>
      <p:ext uri="{BB962C8B-B14F-4D97-AF65-F5344CB8AC3E}">
        <p14:creationId xmlns:p14="http://schemas.microsoft.com/office/powerpoint/2010/main" val="182627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C85C3B-E305-48D7-AC0E-3F1628346799}"/>
              </a:ext>
            </a:extLst>
          </p:cNvPr>
          <p:cNvSpPr>
            <a:spLocks noGrp="1"/>
          </p:cNvSpPr>
          <p:nvPr>
            <p:ph type="subTitle" idx="1"/>
          </p:nvPr>
        </p:nvSpPr>
        <p:spPr>
          <a:xfrm>
            <a:off x="230818" y="133165"/>
            <a:ext cx="11754036" cy="6604986"/>
          </a:xfrm>
        </p:spPr>
        <p:txBody>
          <a:bodyPr>
            <a:normAutofit/>
          </a:bodyPr>
          <a:lstStyle/>
          <a:p>
            <a:pPr algn="l"/>
            <a:r>
              <a:rPr lang="en-IN" sz="2800" b="1" dirty="0">
                <a:solidFill>
                  <a:srgbClr val="7030A0"/>
                </a:solidFill>
              </a:rPr>
              <a:t>3)MULTI-LAYER PERCEPTRON:</a:t>
            </a:r>
          </a:p>
          <a:p>
            <a:pPr marL="457200" indent="-457200" algn="l">
              <a:buFont typeface="Wingdings" panose="05000000000000000000" pitchFamily="2" charset="2"/>
              <a:buChar char="v"/>
            </a:pPr>
            <a:r>
              <a:rPr lang="en-IN" sz="2400" dirty="0">
                <a:solidFill>
                  <a:schemeClr val="tx1"/>
                </a:solidFill>
              </a:rPr>
              <a:t>Introducing Multi-Layers In The Architecture For The </a:t>
            </a:r>
            <a:r>
              <a:rPr lang="en-IN" sz="2400" dirty="0" err="1">
                <a:solidFill>
                  <a:schemeClr val="tx1"/>
                </a:solidFill>
              </a:rPr>
              <a:t>Classification,Used</a:t>
            </a:r>
            <a:r>
              <a:rPr lang="en-IN" sz="2400" dirty="0">
                <a:solidFill>
                  <a:schemeClr val="tx1"/>
                </a:solidFill>
              </a:rPr>
              <a:t> Inbuilt Function From </a:t>
            </a:r>
            <a:r>
              <a:rPr lang="en-IN" sz="2400" dirty="0" err="1">
                <a:solidFill>
                  <a:schemeClr val="tx1"/>
                </a:solidFill>
              </a:rPr>
              <a:t>Sklearn</a:t>
            </a:r>
            <a:r>
              <a:rPr lang="en-IN" sz="2400" dirty="0">
                <a:solidFill>
                  <a:schemeClr val="tx1"/>
                </a:solidFill>
              </a:rPr>
              <a:t> To Implement The Task.</a:t>
            </a:r>
          </a:p>
          <a:p>
            <a:pPr marL="457200" indent="-457200" algn="l">
              <a:buFont typeface="Wingdings" panose="05000000000000000000" pitchFamily="2" charset="2"/>
              <a:buChar char="v"/>
            </a:pPr>
            <a:r>
              <a:rPr lang="en-IN" sz="2400" dirty="0">
                <a:solidFill>
                  <a:schemeClr val="tx1"/>
                </a:solidFill>
              </a:rPr>
              <a:t>Accuracy For The Classification :</a:t>
            </a:r>
            <a:r>
              <a:rPr lang="en-IN" sz="2400" b="0" i="0" dirty="0">
                <a:solidFill>
                  <a:srgbClr val="212121"/>
                </a:solidFill>
                <a:effectLst/>
              </a:rPr>
              <a:t>93.73927392739274</a:t>
            </a:r>
          </a:p>
          <a:p>
            <a:pPr marL="457200" indent="-457200" algn="l">
              <a:buFont typeface="Wingdings" panose="05000000000000000000" pitchFamily="2" charset="2"/>
              <a:buChar char="v"/>
            </a:pPr>
            <a:r>
              <a:rPr lang="fr-FR" sz="2400" dirty="0">
                <a:solidFill>
                  <a:srgbClr val="212121"/>
                </a:solidFill>
              </a:rPr>
              <a:t>Confusion</a:t>
            </a:r>
            <a:r>
              <a:rPr lang="fr-FR" sz="2400" b="0" i="0" dirty="0">
                <a:solidFill>
                  <a:srgbClr val="212121"/>
                </a:solidFill>
                <a:effectLst/>
              </a:rPr>
              <a:t>_</a:t>
            </a:r>
            <a:r>
              <a:rPr lang="fr-FR" sz="2400" dirty="0">
                <a:solidFill>
                  <a:srgbClr val="212121"/>
                </a:solidFill>
              </a:rPr>
              <a:t>M</a:t>
            </a:r>
            <a:r>
              <a:rPr lang="fr-FR" sz="2400" b="0" i="0" dirty="0">
                <a:solidFill>
                  <a:srgbClr val="212121"/>
                </a:solidFill>
                <a:effectLst/>
              </a:rPr>
              <a:t>atrix=[[ 4 8 0] </a:t>
            </a:r>
          </a:p>
          <a:p>
            <a:pPr marL="457200" indent="-457200" algn="l">
              <a:buFont typeface="Wingdings" panose="05000000000000000000" pitchFamily="2" charset="2"/>
              <a:buChar char="v"/>
            </a:pPr>
            <a:r>
              <a:rPr lang="fr-FR" sz="2400" dirty="0">
                <a:solidFill>
                  <a:srgbClr val="212121"/>
                </a:solidFill>
              </a:rPr>
              <a:t>                           </a:t>
            </a:r>
            <a:r>
              <a:rPr lang="fr-FR" sz="2400" b="0" i="0" dirty="0">
                <a:solidFill>
                  <a:srgbClr val="212121"/>
                </a:solidFill>
                <a:effectLst/>
              </a:rPr>
              <a:t>[0 272 1] </a:t>
            </a:r>
          </a:p>
          <a:p>
            <a:pPr algn="l"/>
            <a:r>
              <a:rPr lang="fr-FR" sz="2400" dirty="0">
                <a:solidFill>
                  <a:srgbClr val="212121"/>
                </a:solidFill>
              </a:rPr>
              <a:t>                                </a:t>
            </a:r>
            <a:r>
              <a:rPr lang="fr-FR" sz="2400" b="0" i="0" dirty="0">
                <a:solidFill>
                  <a:srgbClr val="212121"/>
                </a:solidFill>
                <a:effectLst/>
              </a:rPr>
              <a:t>[0 13 5]]</a:t>
            </a:r>
          </a:p>
          <a:p>
            <a:pPr algn="l"/>
            <a:r>
              <a:rPr lang="fr-FR" sz="2400" dirty="0">
                <a:solidFill>
                  <a:srgbClr val="212121"/>
                </a:solidFill>
              </a:rPr>
              <a:t>Confusion Matrix For The MLP:</a:t>
            </a:r>
          </a:p>
          <a:p>
            <a:pPr algn="l"/>
            <a:endParaRPr lang="fr-FR" sz="2400" b="0" i="0" dirty="0">
              <a:solidFill>
                <a:srgbClr val="212121"/>
              </a:solidFill>
              <a:effectLst/>
            </a:endParaRPr>
          </a:p>
          <a:p>
            <a:pPr marL="457200" indent="-457200" algn="l">
              <a:buFont typeface="Wingdings" panose="05000000000000000000" pitchFamily="2" charset="2"/>
              <a:buChar char="v"/>
            </a:pPr>
            <a:endParaRPr lang="en-IN" sz="2400" dirty="0">
              <a:solidFill>
                <a:schemeClr val="tx1"/>
              </a:solidFill>
            </a:endParaRPr>
          </a:p>
          <a:p>
            <a:pPr marL="457200" indent="-457200" algn="l">
              <a:buFont typeface="Wingdings" panose="05000000000000000000" pitchFamily="2" charset="2"/>
              <a:buChar char="v"/>
            </a:pPr>
            <a:endParaRPr lang="en-IN" sz="2400" baseline="30000" dirty="0">
              <a:solidFill>
                <a:schemeClr val="tx1"/>
              </a:solidFill>
            </a:endParaRPr>
          </a:p>
          <a:p>
            <a:pPr marL="457200" indent="-457200" algn="l">
              <a:buFont typeface="Wingdings" panose="05000000000000000000" pitchFamily="2" charset="2"/>
              <a:buChar char="v"/>
            </a:pPr>
            <a:endParaRPr lang="en-IN" sz="2800" baseline="30000" dirty="0">
              <a:solidFill>
                <a:schemeClr val="tx1"/>
              </a:solidFill>
            </a:endParaRPr>
          </a:p>
        </p:txBody>
      </p:sp>
      <p:pic>
        <p:nvPicPr>
          <p:cNvPr id="7" name="Picture 6">
            <a:extLst>
              <a:ext uri="{FF2B5EF4-FFF2-40B4-BE49-F238E27FC236}">
                <a16:creationId xmlns:a16="http://schemas.microsoft.com/office/drawing/2014/main" id="{93031992-5BC1-4D7A-9D5A-46A9EDE7C4A7}"/>
              </a:ext>
            </a:extLst>
          </p:cNvPr>
          <p:cNvPicPr>
            <a:picLocks noChangeAspect="1"/>
          </p:cNvPicPr>
          <p:nvPr/>
        </p:nvPicPr>
        <p:blipFill>
          <a:blip r:embed="rId2"/>
          <a:stretch>
            <a:fillRect/>
          </a:stretch>
        </p:blipFill>
        <p:spPr>
          <a:xfrm>
            <a:off x="4974531" y="2418832"/>
            <a:ext cx="5217035" cy="3895329"/>
          </a:xfrm>
          <a:prstGeom prst="rect">
            <a:avLst/>
          </a:prstGeom>
        </p:spPr>
      </p:pic>
    </p:spTree>
    <p:extLst>
      <p:ext uri="{BB962C8B-B14F-4D97-AF65-F5344CB8AC3E}">
        <p14:creationId xmlns:p14="http://schemas.microsoft.com/office/powerpoint/2010/main" val="207468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0F4482-0427-4796-BA5C-1CED3663379A}"/>
              </a:ext>
            </a:extLst>
          </p:cNvPr>
          <p:cNvSpPr>
            <a:spLocks noGrp="1"/>
          </p:cNvSpPr>
          <p:nvPr>
            <p:ph type="subTitle" idx="1"/>
          </p:nvPr>
        </p:nvSpPr>
        <p:spPr>
          <a:xfrm>
            <a:off x="230188" y="222250"/>
            <a:ext cx="11639550" cy="6391275"/>
          </a:xfrm>
        </p:spPr>
        <p:txBody>
          <a:bodyPr>
            <a:normAutofit/>
          </a:bodyPr>
          <a:lstStyle/>
          <a:p>
            <a:pPr algn="l"/>
            <a:r>
              <a:rPr lang="en-US" sz="2000" b="0" i="0" dirty="0">
                <a:solidFill>
                  <a:schemeClr val="tx1"/>
                </a:solidFill>
                <a:effectLst/>
              </a:rPr>
              <a:t>After Applying The </a:t>
            </a:r>
            <a:r>
              <a:rPr lang="en-US" sz="2000" b="0" i="0" dirty="0" err="1">
                <a:solidFill>
                  <a:schemeClr val="tx1"/>
                </a:solidFill>
                <a:effectLst/>
              </a:rPr>
              <a:t>Kfold</a:t>
            </a:r>
            <a:r>
              <a:rPr lang="en-US" sz="2000" dirty="0">
                <a:solidFill>
                  <a:schemeClr val="tx1"/>
                </a:solidFill>
              </a:rPr>
              <a:t>-Validation For The MLP The Accuracies were Like These Below Values</a:t>
            </a:r>
            <a:r>
              <a:rPr lang="en-US" sz="2000" b="0" i="0" dirty="0">
                <a:solidFill>
                  <a:schemeClr val="tx1"/>
                </a:solidFill>
                <a:effectLst/>
              </a:rPr>
              <a:t> </a:t>
            </a:r>
          </a:p>
          <a:p>
            <a:pPr algn="l"/>
            <a:endParaRPr lang="en-US" sz="2000" dirty="0">
              <a:solidFill>
                <a:schemeClr val="tx1"/>
              </a:solidFill>
            </a:endParaRPr>
          </a:p>
          <a:p>
            <a:pPr algn="l"/>
            <a:r>
              <a:rPr lang="en-US" sz="2000" b="0" i="0" dirty="0">
                <a:solidFill>
                  <a:schemeClr val="tx1"/>
                </a:solidFill>
                <a:effectLst/>
              </a:rPr>
              <a:t>FOLD : 1 accuracy=</a:t>
            </a:r>
            <a:r>
              <a:rPr lang="en-IN" sz="2000" b="0" i="0" dirty="0">
                <a:solidFill>
                  <a:srgbClr val="212121"/>
                </a:solidFill>
                <a:effectLst/>
              </a:rPr>
              <a:t>94.26229508196722</a:t>
            </a:r>
            <a:endParaRPr lang="en-US" sz="2000" b="0" i="0" dirty="0">
              <a:solidFill>
                <a:schemeClr val="tx1"/>
              </a:solidFill>
              <a:effectLst/>
            </a:endParaRPr>
          </a:p>
          <a:p>
            <a:pPr algn="l"/>
            <a:r>
              <a:rPr lang="en-US" sz="2000" b="0" i="0" dirty="0">
                <a:solidFill>
                  <a:schemeClr val="tx1"/>
                </a:solidFill>
                <a:effectLst/>
              </a:rPr>
              <a:t> ***************** </a:t>
            </a:r>
          </a:p>
          <a:p>
            <a:pPr algn="l"/>
            <a:r>
              <a:rPr lang="en-US" sz="2000" b="0" i="0" dirty="0">
                <a:solidFill>
                  <a:schemeClr val="tx1"/>
                </a:solidFill>
                <a:effectLst/>
              </a:rPr>
              <a:t>FOLD : 2 accuracy=</a:t>
            </a:r>
            <a:r>
              <a:rPr lang="en-IN" sz="2000" b="0" i="0" dirty="0">
                <a:solidFill>
                  <a:srgbClr val="212121"/>
                </a:solidFill>
                <a:effectLst/>
              </a:rPr>
              <a:t>92.56198347107438</a:t>
            </a:r>
            <a:endParaRPr lang="en-US" sz="2000" b="0" i="0" dirty="0">
              <a:solidFill>
                <a:schemeClr val="tx1"/>
              </a:solidFill>
              <a:effectLst/>
            </a:endParaRPr>
          </a:p>
          <a:p>
            <a:pPr algn="l"/>
            <a:r>
              <a:rPr lang="en-US" sz="2000" b="0" i="0" dirty="0">
                <a:solidFill>
                  <a:schemeClr val="tx1"/>
                </a:solidFill>
                <a:effectLst/>
              </a:rPr>
              <a:t>***************** </a:t>
            </a:r>
          </a:p>
          <a:p>
            <a:pPr algn="l"/>
            <a:r>
              <a:rPr lang="en-US" sz="2000" b="0" i="0" dirty="0">
                <a:solidFill>
                  <a:schemeClr val="tx1"/>
                </a:solidFill>
                <a:effectLst/>
              </a:rPr>
              <a:t>FOLD : 3 accuracy= </a:t>
            </a:r>
            <a:r>
              <a:rPr lang="en-IN" sz="2000" b="0" i="0" dirty="0">
                <a:solidFill>
                  <a:srgbClr val="212121"/>
                </a:solidFill>
                <a:effectLst/>
              </a:rPr>
              <a:t>94.21487603305785</a:t>
            </a:r>
            <a:endParaRPr lang="en-US" sz="2000" b="0" i="0" dirty="0">
              <a:solidFill>
                <a:schemeClr val="tx1"/>
              </a:solidFill>
              <a:effectLst/>
            </a:endParaRPr>
          </a:p>
          <a:p>
            <a:pPr algn="l"/>
            <a:r>
              <a:rPr lang="en-US" sz="2000" b="0" i="0" dirty="0">
                <a:solidFill>
                  <a:schemeClr val="tx1"/>
                </a:solidFill>
                <a:effectLst/>
              </a:rPr>
              <a:t>***************** </a:t>
            </a:r>
          </a:p>
          <a:p>
            <a:pPr algn="l"/>
            <a:r>
              <a:rPr lang="en-US" sz="2000" b="0" i="0" dirty="0">
                <a:solidFill>
                  <a:schemeClr val="tx1"/>
                </a:solidFill>
                <a:effectLst/>
              </a:rPr>
              <a:t>FOLD : 4 accuracy=</a:t>
            </a:r>
            <a:r>
              <a:rPr lang="en-IN" sz="2000" b="0" i="0" dirty="0">
                <a:solidFill>
                  <a:srgbClr val="212121"/>
                </a:solidFill>
                <a:effectLst/>
              </a:rPr>
              <a:t>93.38842975206612</a:t>
            </a:r>
            <a:endParaRPr lang="en-US" sz="2000" b="0" i="0" dirty="0">
              <a:solidFill>
                <a:schemeClr val="tx1"/>
              </a:solidFill>
              <a:effectLst/>
            </a:endParaRPr>
          </a:p>
          <a:p>
            <a:pPr algn="l"/>
            <a:r>
              <a:rPr lang="en-US" sz="2000" b="0" i="0" dirty="0">
                <a:solidFill>
                  <a:schemeClr val="tx1"/>
                </a:solidFill>
                <a:effectLst/>
              </a:rPr>
              <a:t>***************** </a:t>
            </a:r>
          </a:p>
          <a:p>
            <a:pPr algn="l"/>
            <a:r>
              <a:rPr lang="en-US" sz="2000" b="0" i="0" dirty="0">
                <a:solidFill>
                  <a:schemeClr val="tx1"/>
                </a:solidFill>
                <a:effectLst/>
              </a:rPr>
              <a:t>FOLD : 5 accuracy=</a:t>
            </a:r>
            <a:r>
              <a:rPr lang="en-IN" sz="2000" b="0" i="0" dirty="0">
                <a:solidFill>
                  <a:srgbClr val="212121"/>
                </a:solidFill>
                <a:effectLst/>
              </a:rPr>
              <a:t>92.56198347107438</a:t>
            </a:r>
            <a:endParaRPr lang="en-US" sz="2000" b="0" i="0" dirty="0">
              <a:solidFill>
                <a:schemeClr val="tx1"/>
              </a:solidFill>
              <a:effectLst/>
            </a:endParaRPr>
          </a:p>
          <a:p>
            <a:pPr algn="l"/>
            <a:r>
              <a:rPr lang="en-US" sz="2000" b="0" i="0" dirty="0">
                <a:solidFill>
                  <a:schemeClr val="tx1"/>
                </a:solidFill>
                <a:effectLst/>
              </a:rPr>
              <a:t> ***************** </a:t>
            </a:r>
          </a:p>
          <a:p>
            <a:pPr algn="l"/>
            <a:r>
              <a:rPr lang="en-US" sz="2000" b="0" i="0" dirty="0">
                <a:solidFill>
                  <a:schemeClr val="tx1"/>
                </a:solidFill>
                <a:effectLst/>
              </a:rPr>
              <a:t>AVG Accuracy :</a:t>
            </a:r>
            <a:r>
              <a:rPr lang="en-IN" sz="2000" b="0" i="0" dirty="0">
                <a:solidFill>
                  <a:srgbClr val="212121"/>
                </a:solidFill>
                <a:effectLst/>
              </a:rPr>
              <a:t>93.39791356184801</a:t>
            </a:r>
            <a:endParaRPr lang="en-IN" sz="2000" dirty="0">
              <a:solidFill>
                <a:schemeClr val="tx1"/>
              </a:solidFill>
            </a:endParaRPr>
          </a:p>
        </p:txBody>
      </p:sp>
    </p:spTree>
    <p:extLst>
      <p:ext uri="{BB962C8B-B14F-4D97-AF65-F5344CB8AC3E}">
        <p14:creationId xmlns:p14="http://schemas.microsoft.com/office/powerpoint/2010/main" val="792928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30743E-BD76-420F-BFD6-0FFD64DDF6F7}"/>
              </a:ext>
            </a:extLst>
          </p:cNvPr>
          <p:cNvSpPr>
            <a:spLocks noGrp="1"/>
          </p:cNvSpPr>
          <p:nvPr>
            <p:ph type="subTitle" idx="1"/>
          </p:nvPr>
        </p:nvSpPr>
        <p:spPr>
          <a:xfrm>
            <a:off x="355106" y="275208"/>
            <a:ext cx="11540971" cy="6267635"/>
          </a:xfrm>
        </p:spPr>
        <p:txBody>
          <a:bodyPr>
            <a:normAutofit/>
          </a:bodyPr>
          <a:lstStyle/>
          <a:p>
            <a:pPr algn="l"/>
            <a:r>
              <a:rPr lang="en-IN" sz="2400" dirty="0">
                <a:solidFill>
                  <a:schemeClr val="tx1"/>
                </a:solidFill>
              </a:rPr>
              <a:t>By Plotting The Overfitting </a:t>
            </a:r>
            <a:r>
              <a:rPr lang="en-IN" sz="2400" dirty="0" err="1">
                <a:solidFill>
                  <a:schemeClr val="tx1"/>
                </a:solidFill>
              </a:rPr>
              <a:t>Curve,By</a:t>
            </a:r>
            <a:r>
              <a:rPr lang="en-IN" sz="2400" dirty="0">
                <a:solidFill>
                  <a:schemeClr val="tx1"/>
                </a:solidFill>
              </a:rPr>
              <a:t> Plotting The Training And Validation Score the Plot Of The Graph Is Like </a:t>
            </a:r>
            <a:r>
              <a:rPr lang="en-IN" sz="2400" dirty="0" err="1">
                <a:solidFill>
                  <a:schemeClr val="tx1"/>
                </a:solidFill>
              </a:rPr>
              <a:t>Below,The</a:t>
            </a:r>
            <a:r>
              <a:rPr lang="en-IN" sz="2400" dirty="0">
                <a:solidFill>
                  <a:schemeClr val="tx1"/>
                </a:solidFill>
              </a:rPr>
              <a:t> 2 Curves Doesn’t Intersect</a:t>
            </a: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p:txBody>
      </p:sp>
      <p:pic>
        <p:nvPicPr>
          <p:cNvPr id="5" name="Picture 4">
            <a:extLst>
              <a:ext uri="{FF2B5EF4-FFF2-40B4-BE49-F238E27FC236}">
                <a16:creationId xmlns:a16="http://schemas.microsoft.com/office/drawing/2014/main" id="{2BCAF31B-FF59-4BCB-8A94-DD07712EAF58}"/>
              </a:ext>
            </a:extLst>
          </p:cNvPr>
          <p:cNvPicPr>
            <a:picLocks noChangeAspect="1"/>
          </p:cNvPicPr>
          <p:nvPr/>
        </p:nvPicPr>
        <p:blipFill>
          <a:blip r:embed="rId2"/>
          <a:stretch>
            <a:fillRect/>
          </a:stretch>
        </p:blipFill>
        <p:spPr>
          <a:xfrm>
            <a:off x="594802" y="1331650"/>
            <a:ext cx="7803474" cy="3728621"/>
          </a:xfrm>
          <a:prstGeom prst="rect">
            <a:avLst/>
          </a:prstGeom>
        </p:spPr>
      </p:pic>
    </p:spTree>
    <p:extLst>
      <p:ext uri="{BB962C8B-B14F-4D97-AF65-F5344CB8AC3E}">
        <p14:creationId xmlns:p14="http://schemas.microsoft.com/office/powerpoint/2010/main" val="101339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B43F42-2867-46D9-977C-1A867FD89F6B}"/>
              </a:ext>
            </a:extLst>
          </p:cNvPr>
          <p:cNvSpPr>
            <a:spLocks noGrp="1"/>
          </p:cNvSpPr>
          <p:nvPr>
            <p:ph type="subTitle" idx="1"/>
          </p:nvPr>
        </p:nvSpPr>
        <p:spPr>
          <a:xfrm>
            <a:off x="221942" y="275208"/>
            <a:ext cx="11452193" cy="6347533"/>
          </a:xfrm>
        </p:spPr>
        <p:txBody>
          <a:bodyPr>
            <a:normAutofit/>
          </a:bodyPr>
          <a:lstStyle/>
          <a:p>
            <a:pPr marL="342900" indent="-342900" algn="l">
              <a:buFont typeface="Wingdings" panose="05000000000000000000" pitchFamily="2" charset="2"/>
              <a:buChar char="v"/>
            </a:pPr>
            <a:r>
              <a:rPr lang="en-IN" sz="2400" dirty="0">
                <a:solidFill>
                  <a:schemeClr val="tx1"/>
                </a:solidFill>
              </a:rPr>
              <a:t>Class Wise Accuracies Of MLP:</a:t>
            </a: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r>
              <a:rPr lang="en-IN" sz="2400" dirty="0">
                <a:solidFill>
                  <a:schemeClr val="tx1"/>
                </a:solidFill>
              </a:rPr>
              <a:t>Accuracy for Class 1 is  Higher Compared To Remaining Classes , From The Bar Graph.</a:t>
            </a:r>
          </a:p>
          <a:p>
            <a:pPr marL="342900" indent="-342900" algn="l">
              <a:buFont typeface="Wingdings" panose="05000000000000000000" pitchFamily="2" charset="2"/>
              <a:buChar char="v"/>
            </a:pPr>
            <a:r>
              <a:rPr lang="en-IN" sz="2400" dirty="0">
                <a:solidFill>
                  <a:schemeClr val="tx1"/>
                </a:solidFill>
              </a:rPr>
              <a:t>MLP Has Given Best Accuracy </a:t>
            </a:r>
            <a:r>
              <a:rPr lang="en-IN" sz="2400" dirty="0" err="1">
                <a:solidFill>
                  <a:schemeClr val="tx1"/>
                </a:solidFill>
              </a:rPr>
              <a:t>I.e</a:t>
            </a:r>
            <a:r>
              <a:rPr lang="en-IN" sz="2400" dirty="0">
                <a:solidFill>
                  <a:schemeClr val="tx1"/>
                </a:solidFill>
              </a:rPr>
              <a:t> 93% When Compared To Remaining Algorithms</a:t>
            </a:r>
          </a:p>
          <a:p>
            <a:pPr algn="l"/>
            <a:r>
              <a:rPr lang="en-IN" sz="2400" dirty="0">
                <a:solidFill>
                  <a:schemeClr val="tx1"/>
                </a:solidFill>
              </a:rPr>
              <a:t>Implemented For The Task </a:t>
            </a:r>
          </a:p>
          <a:p>
            <a:pPr algn="l"/>
            <a:endParaRPr lang="en-IN" sz="2400" dirty="0">
              <a:solidFill>
                <a:schemeClr val="tx1"/>
              </a:solidFill>
            </a:endParaRPr>
          </a:p>
        </p:txBody>
      </p:sp>
      <p:pic>
        <p:nvPicPr>
          <p:cNvPr id="5" name="Picture 4">
            <a:extLst>
              <a:ext uri="{FF2B5EF4-FFF2-40B4-BE49-F238E27FC236}">
                <a16:creationId xmlns:a16="http://schemas.microsoft.com/office/drawing/2014/main" id="{9860C9F4-8093-4A65-9F4C-18B8EBD1EA86}"/>
              </a:ext>
            </a:extLst>
          </p:cNvPr>
          <p:cNvPicPr>
            <a:picLocks noChangeAspect="1"/>
          </p:cNvPicPr>
          <p:nvPr/>
        </p:nvPicPr>
        <p:blipFill>
          <a:blip r:embed="rId2"/>
          <a:stretch>
            <a:fillRect/>
          </a:stretch>
        </p:blipFill>
        <p:spPr>
          <a:xfrm>
            <a:off x="784196" y="870295"/>
            <a:ext cx="7306322" cy="3462008"/>
          </a:xfrm>
          <a:prstGeom prst="rect">
            <a:avLst/>
          </a:prstGeom>
        </p:spPr>
      </p:pic>
    </p:spTree>
    <p:extLst>
      <p:ext uri="{BB962C8B-B14F-4D97-AF65-F5344CB8AC3E}">
        <p14:creationId xmlns:p14="http://schemas.microsoft.com/office/powerpoint/2010/main" val="88218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2882-8C8F-45DF-8944-6356A0C05B40}"/>
              </a:ext>
            </a:extLst>
          </p:cNvPr>
          <p:cNvSpPr>
            <a:spLocks noGrp="1"/>
          </p:cNvSpPr>
          <p:nvPr>
            <p:ph type="title"/>
          </p:nvPr>
        </p:nvSpPr>
        <p:spPr>
          <a:xfrm>
            <a:off x="435006" y="609600"/>
            <a:ext cx="8451542" cy="730928"/>
          </a:xfrm>
        </p:spPr>
        <p:txBody>
          <a:bodyPr/>
          <a:lstStyle/>
          <a:p>
            <a:r>
              <a:rPr lang="en-IN" b="1" dirty="0"/>
              <a:t>Problem  Definition</a:t>
            </a:r>
          </a:p>
        </p:txBody>
      </p:sp>
      <p:sp>
        <p:nvSpPr>
          <p:cNvPr id="3" name="Content Placeholder 2">
            <a:extLst>
              <a:ext uri="{FF2B5EF4-FFF2-40B4-BE49-F238E27FC236}">
                <a16:creationId xmlns:a16="http://schemas.microsoft.com/office/drawing/2014/main" id="{2AB00E66-96DF-4935-9A75-749B37993F21}"/>
              </a:ext>
            </a:extLst>
          </p:cNvPr>
          <p:cNvSpPr>
            <a:spLocks noGrp="1"/>
          </p:cNvSpPr>
          <p:nvPr>
            <p:ph idx="1"/>
          </p:nvPr>
        </p:nvSpPr>
        <p:spPr>
          <a:xfrm>
            <a:off x="559293" y="1829390"/>
            <a:ext cx="10708263" cy="4544777"/>
          </a:xfrm>
        </p:spPr>
        <p:txBody>
          <a:bodyPr>
            <a:normAutofit/>
          </a:bodyPr>
          <a:lstStyle/>
          <a:p>
            <a:pPr>
              <a:buFont typeface="Wingdings" panose="05000000000000000000" pitchFamily="2" charset="2"/>
              <a:buChar char="v"/>
            </a:pPr>
            <a:r>
              <a:rPr lang="en-US" sz="2400" dirty="0">
                <a:solidFill>
                  <a:schemeClr val="tx1"/>
                </a:solidFill>
                <a:latin typeface="Merriweather" panose="00000500000000000000" pitchFamily="2" charset="0"/>
                <a:ea typeface="Calibri" panose="020F0502020204030204" pitchFamily="34" charset="0"/>
                <a:cs typeface="Times New Roman" panose="02020603050405020304" pitchFamily="18" charset="0"/>
              </a:rPr>
              <a:t>Face Position detection Task Has To Used In This Problem For detecting the head position of driver While Driving in Real scenarios Based On The Features of  The Given Driv - Face Dataset.</a:t>
            </a:r>
          </a:p>
          <a:p>
            <a:pPr>
              <a:buFont typeface="Wingdings" panose="05000000000000000000" pitchFamily="2" charset="2"/>
              <a:buChar char="v"/>
            </a:pPr>
            <a:r>
              <a:rPr lang="en-US" sz="2400" dirty="0">
                <a:solidFill>
                  <a:schemeClr val="tx1"/>
                </a:solidFill>
                <a:latin typeface="Merriweather" panose="00000500000000000000" pitchFamily="2" charset="0"/>
                <a:ea typeface="Calibri" panose="020F0502020204030204" pitchFamily="34" charset="0"/>
                <a:cs typeface="Times New Roman" panose="02020603050405020304" pitchFamily="18" charset="0"/>
              </a:rPr>
              <a:t>These positions are Classified Into 3 Classes 1-looking-</a:t>
            </a:r>
            <a:r>
              <a:rPr lang="en-US" sz="2400" dirty="0">
                <a:latin typeface="Merriweather" panose="00000500000000000000" pitchFamily="2" charset="0"/>
                <a:ea typeface="Calibri" panose="020F0502020204030204" pitchFamily="34" charset="0"/>
                <a:cs typeface="Times New Roman" panose="02020603050405020304" pitchFamily="18" charset="0"/>
              </a:rPr>
              <a:t>R</a:t>
            </a:r>
            <a:r>
              <a:rPr lang="en-US" sz="2400" dirty="0">
                <a:solidFill>
                  <a:schemeClr val="tx1"/>
                </a:solidFill>
                <a:latin typeface="Merriweather" panose="00000500000000000000" pitchFamily="2" charset="0"/>
                <a:ea typeface="Calibri" panose="020F0502020204030204" pitchFamily="34" charset="0"/>
                <a:cs typeface="Times New Roman" panose="02020603050405020304" pitchFamily="18" charset="0"/>
              </a:rPr>
              <a:t>ight(</a:t>
            </a:r>
            <a:r>
              <a:rPr lang="en-US" sz="2400" dirty="0" err="1">
                <a:solidFill>
                  <a:schemeClr val="tx1"/>
                </a:solidFill>
                <a:latin typeface="Merriweather" panose="00000500000000000000" pitchFamily="2" charset="0"/>
                <a:ea typeface="Calibri" panose="020F0502020204030204" pitchFamily="34" charset="0"/>
                <a:cs typeface="Times New Roman" panose="02020603050405020304" pitchFamily="18" charset="0"/>
              </a:rPr>
              <a:t>lr</a:t>
            </a:r>
            <a:r>
              <a:rPr lang="en-US" sz="2400" dirty="0">
                <a:solidFill>
                  <a:schemeClr val="tx1"/>
                </a:solidFill>
                <a:latin typeface="Merriweather" panose="00000500000000000000" pitchFamily="2" charset="0"/>
                <a:ea typeface="Calibri" panose="020F0502020204030204" pitchFamily="34" charset="0"/>
                <a:cs typeface="Times New Roman" panose="02020603050405020304" pitchFamily="18" charset="0"/>
              </a:rPr>
              <a:t>), 2-Frontal(f), 3-looking-Left(</a:t>
            </a:r>
            <a:r>
              <a:rPr lang="en-US" sz="2400" dirty="0" err="1">
                <a:solidFill>
                  <a:schemeClr val="tx1"/>
                </a:solidFill>
                <a:latin typeface="Merriweather" panose="00000500000000000000" pitchFamily="2" charset="0"/>
                <a:ea typeface="Calibri" panose="020F0502020204030204" pitchFamily="34" charset="0"/>
                <a:cs typeface="Times New Roman" panose="02020603050405020304" pitchFamily="18" charset="0"/>
              </a:rPr>
              <a:t>ll</a:t>
            </a:r>
            <a:r>
              <a:rPr lang="en-US" sz="2400" dirty="0">
                <a:solidFill>
                  <a:schemeClr val="tx1"/>
                </a:solidFill>
                <a:latin typeface="Merriweather" panose="00000500000000000000" pitchFamily="2" charset="0"/>
                <a:ea typeface="Calibri" panose="020F0502020204030204" pitchFamily="34" charset="0"/>
                <a:cs typeface="Times New Roman" panose="02020603050405020304" pitchFamily="18" charset="0"/>
              </a:rPr>
              <a:t>).</a:t>
            </a:r>
          </a:p>
          <a:p>
            <a:pPr>
              <a:buFont typeface="Wingdings" panose="05000000000000000000" pitchFamily="2" charset="2"/>
              <a:buChar char="v"/>
            </a:pPr>
            <a:r>
              <a:rPr lang="en-US" sz="2400" dirty="0">
                <a:solidFill>
                  <a:schemeClr val="tx1"/>
                </a:solidFill>
                <a:latin typeface="Merriweather" panose="00000500000000000000" pitchFamily="2" charset="0"/>
              </a:rPr>
              <a:t>Modeled as a multi-Class classification problem.</a:t>
            </a:r>
          </a:p>
          <a:p>
            <a:pPr>
              <a:buFont typeface="Wingdings" panose="05000000000000000000" pitchFamily="2" charset="2"/>
              <a:buChar char="v"/>
            </a:pPr>
            <a:r>
              <a:rPr lang="en-IN" sz="2400" dirty="0">
                <a:solidFill>
                  <a:schemeClr val="tx1"/>
                </a:solidFill>
                <a:latin typeface="Merriweather" panose="00000500000000000000" pitchFamily="2" charset="0"/>
              </a:rPr>
              <a:t>Associated </a:t>
            </a:r>
            <a:r>
              <a:rPr lang="en-IN" sz="2400" dirty="0">
                <a:latin typeface="Merriweather" panose="00000500000000000000" pitchFamily="2" charset="0"/>
              </a:rPr>
              <a:t>T</a:t>
            </a:r>
            <a:r>
              <a:rPr lang="en-IN" sz="2400" dirty="0">
                <a:solidFill>
                  <a:schemeClr val="tx1"/>
                </a:solidFill>
                <a:latin typeface="Merriweather" panose="00000500000000000000" pitchFamily="2" charset="0"/>
              </a:rPr>
              <a:t>asks: </a:t>
            </a:r>
            <a:r>
              <a:rPr lang="en-IN" sz="2400" b="0" i="0" dirty="0">
                <a:solidFill>
                  <a:schemeClr val="tx1"/>
                </a:solidFill>
                <a:effectLst/>
                <a:latin typeface="Merriweather" panose="00000500000000000000" pitchFamily="2" charset="0"/>
              </a:rPr>
              <a:t>Classification</a:t>
            </a:r>
            <a:endParaRPr lang="en-IN" sz="2400" dirty="0">
              <a:effectLst/>
              <a:latin typeface="Merriweather" panose="00000500000000000000" pitchFamily="2" charset="0"/>
            </a:endParaRPr>
          </a:p>
          <a:p>
            <a:pPr>
              <a:buFont typeface="Wingdings" panose="05000000000000000000" pitchFamily="2" charset="2"/>
              <a:buChar char="v"/>
            </a:pPr>
            <a:endParaRPr lang="en-IN" b="0" i="0" dirty="0">
              <a:solidFill>
                <a:schemeClr val="tx1"/>
              </a:solidFill>
              <a:effectLst/>
            </a:endParaRPr>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sz="3600" dirty="0">
              <a:solidFill>
                <a:schemeClr val="tx1"/>
              </a:solidFill>
            </a:endParaRPr>
          </a:p>
          <a:p>
            <a:pPr>
              <a:buFont typeface="Wingdings" panose="05000000000000000000" pitchFamily="2" charset="2"/>
              <a:buChar char="v"/>
            </a:pPr>
            <a:endParaRPr lang="en-US" sz="3200" dirty="0">
              <a:solidFill>
                <a:schemeClr val="tx1"/>
              </a:solidFill>
              <a:ea typeface="Calibri" panose="020F0502020204030204" pitchFamily="34" charset="0"/>
              <a:cs typeface="Times New Roman" panose="02020603050405020304" pitchFamily="18" charset="0"/>
            </a:endParaRPr>
          </a:p>
          <a:p>
            <a:pPr marL="0" indent="0">
              <a:buNone/>
            </a:pPr>
            <a:endParaRPr lang="en-US" sz="2800" dirty="0">
              <a:solidFill>
                <a:schemeClr val="tx1"/>
              </a:solidFill>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2800" dirty="0">
              <a:solidFill>
                <a:schemeClr val="tx1"/>
              </a:solidFill>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2800" dirty="0">
              <a:solidFill>
                <a:schemeClr val="tx1"/>
              </a:solidFill>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2400" dirty="0">
              <a:solidFill>
                <a:schemeClr val="tx1"/>
              </a:solidFill>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2400" dirty="0">
              <a:solidFill>
                <a:schemeClr val="tx1"/>
              </a:solidFill>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125523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CABDBD-0154-4FF1-91B1-F2F01201B6BE}"/>
              </a:ext>
            </a:extLst>
          </p:cNvPr>
          <p:cNvSpPr>
            <a:spLocks noGrp="1"/>
          </p:cNvSpPr>
          <p:nvPr>
            <p:ph type="subTitle" idx="1"/>
          </p:nvPr>
        </p:nvSpPr>
        <p:spPr>
          <a:xfrm>
            <a:off x="372862" y="301841"/>
            <a:ext cx="11674136" cy="6276512"/>
          </a:xfrm>
        </p:spPr>
        <p:txBody>
          <a:bodyPr>
            <a:normAutofit/>
          </a:bodyPr>
          <a:lstStyle/>
          <a:p>
            <a:pPr marL="285750" indent="-285750" algn="l">
              <a:buFont typeface="Wingdings" panose="05000000000000000000" pitchFamily="2" charset="2"/>
              <a:buChar char="v"/>
            </a:pPr>
            <a:r>
              <a:rPr lang="en-IN" sz="2400" dirty="0">
                <a:solidFill>
                  <a:schemeClr val="tx1"/>
                </a:solidFill>
              </a:rPr>
              <a:t>Class Wise Precision Values:  </a:t>
            </a:r>
          </a:p>
          <a:p>
            <a:pPr algn="l"/>
            <a:r>
              <a:rPr lang="en-IN" dirty="0">
                <a:solidFill>
                  <a:schemeClr val="tx1"/>
                </a:solidFill>
              </a:rPr>
              <a:t>                                                                                           </a:t>
            </a:r>
          </a:p>
          <a:p>
            <a:pPr marL="285750" indent="-285750" algn="l">
              <a:buFont typeface="Wingdings" panose="05000000000000000000" pitchFamily="2" charset="2"/>
              <a:buChar char="v"/>
            </a:pPr>
            <a:r>
              <a:rPr lang="en-IN" dirty="0">
                <a:solidFill>
                  <a:schemeClr val="tx1"/>
                </a:solidFill>
              </a:rPr>
              <a:t> </a:t>
            </a:r>
          </a:p>
          <a:p>
            <a:pPr marL="285750" indent="-285750" algn="l">
              <a:buFont typeface="Wingdings" panose="05000000000000000000" pitchFamily="2" charset="2"/>
              <a:buChar char="v"/>
            </a:pPr>
            <a:endParaRPr lang="en-IN" dirty="0">
              <a:solidFill>
                <a:schemeClr val="tx1"/>
              </a:solidFill>
            </a:endParaRPr>
          </a:p>
          <a:p>
            <a:pPr marL="285750" indent="-285750" algn="l">
              <a:buFont typeface="Wingdings" panose="05000000000000000000" pitchFamily="2" charset="2"/>
              <a:buChar char="v"/>
            </a:pPr>
            <a:endParaRPr lang="en-IN" dirty="0">
              <a:solidFill>
                <a:schemeClr val="tx1"/>
              </a:solidFill>
            </a:endParaRPr>
          </a:p>
          <a:p>
            <a:pPr marL="285750" indent="-285750" algn="l">
              <a:buFont typeface="Wingdings" panose="05000000000000000000" pitchFamily="2" charset="2"/>
              <a:buChar char="v"/>
            </a:pPr>
            <a:endParaRPr lang="en-IN" dirty="0">
              <a:solidFill>
                <a:schemeClr val="tx1"/>
              </a:solidFill>
            </a:endParaRPr>
          </a:p>
          <a:p>
            <a:pPr marL="285750" indent="-285750" algn="l">
              <a:buFont typeface="Wingdings" panose="05000000000000000000" pitchFamily="2" charset="2"/>
              <a:buChar char="v"/>
            </a:pPr>
            <a:endParaRPr lang="en-IN" dirty="0">
              <a:solidFill>
                <a:schemeClr val="tx1"/>
              </a:solidFill>
            </a:endParaRPr>
          </a:p>
          <a:p>
            <a:pPr marL="285750" indent="-285750" algn="l">
              <a:buFont typeface="Wingdings" panose="05000000000000000000" pitchFamily="2" charset="2"/>
              <a:buChar char="v"/>
            </a:pPr>
            <a:endParaRPr lang="en-IN" dirty="0">
              <a:solidFill>
                <a:schemeClr val="tx1"/>
              </a:solidFill>
            </a:endParaRPr>
          </a:p>
          <a:p>
            <a:pPr marL="285750" indent="-285750" algn="l">
              <a:buFont typeface="Wingdings" panose="05000000000000000000" pitchFamily="2" charset="2"/>
              <a:buChar char="v"/>
            </a:pPr>
            <a:endParaRPr lang="en-IN" dirty="0">
              <a:solidFill>
                <a:schemeClr val="tx1"/>
              </a:solidFill>
            </a:endParaRPr>
          </a:p>
          <a:p>
            <a:pPr marL="285750" indent="-285750" algn="l">
              <a:buFont typeface="Wingdings" panose="05000000000000000000" pitchFamily="2" charset="2"/>
              <a:buChar char="v"/>
            </a:pPr>
            <a:endParaRPr lang="en-IN" dirty="0">
              <a:solidFill>
                <a:schemeClr val="tx1"/>
              </a:solidFill>
            </a:endParaRPr>
          </a:p>
          <a:p>
            <a:pPr marL="285750" indent="-285750" algn="l">
              <a:buFont typeface="Wingdings" panose="05000000000000000000" pitchFamily="2" charset="2"/>
              <a:buChar char="v"/>
            </a:pPr>
            <a:r>
              <a:rPr lang="en-IN" dirty="0">
                <a:solidFill>
                  <a:schemeClr val="tx1"/>
                </a:solidFill>
              </a:rPr>
              <a:t>As Precison Value is ,</a:t>
            </a:r>
            <a:r>
              <a:rPr lang="en-US" dirty="0">
                <a:solidFill>
                  <a:schemeClr val="tx1"/>
                </a:solidFill>
              </a:rPr>
              <a:t>Out of all Positive Predicted samples How  many are truly positive.</a:t>
            </a:r>
          </a:p>
          <a:p>
            <a:pPr marL="285750" indent="-285750" algn="l">
              <a:buFont typeface="Wingdings" panose="05000000000000000000" pitchFamily="2" charset="2"/>
              <a:buChar char="v"/>
            </a:pPr>
            <a:r>
              <a:rPr lang="en-US" dirty="0">
                <a:solidFill>
                  <a:schemeClr val="tx1"/>
                </a:solidFill>
              </a:rPr>
              <a:t> So, From The Bar Graph We Can See That ,</a:t>
            </a:r>
            <a:r>
              <a:rPr lang="en-US" dirty="0" err="1">
                <a:solidFill>
                  <a:schemeClr val="tx1"/>
                </a:solidFill>
              </a:rPr>
              <a:t>Precison</a:t>
            </a:r>
            <a:r>
              <a:rPr lang="en-US" dirty="0">
                <a:solidFill>
                  <a:schemeClr val="tx1"/>
                </a:solidFill>
              </a:rPr>
              <a:t> Value For Class 2 is High                       </a:t>
            </a:r>
            <a:r>
              <a:rPr lang="en-IN" dirty="0">
                <a:solidFill>
                  <a:schemeClr val="tx1"/>
                </a:solidFill>
              </a:rPr>
              <a:t>                                                                                  </a:t>
            </a:r>
          </a:p>
        </p:txBody>
      </p:sp>
      <p:pic>
        <p:nvPicPr>
          <p:cNvPr id="5" name="Picture 4">
            <a:extLst>
              <a:ext uri="{FF2B5EF4-FFF2-40B4-BE49-F238E27FC236}">
                <a16:creationId xmlns:a16="http://schemas.microsoft.com/office/drawing/2014/main" id="{DFF809F3-D159-4E36-A875-C1EC01BC689F}"/>
              </a:ext>
            </a:extLst>
          </p:cNvPr>
          <p:cNvPicPr>
            <a:picLocks noChangeAspect="1"/>
          </p:cNvPicPr>
          <p:nvPr/>
        </p:nvPicPr>
        <p:blipFill>
          <a:blip r:embed="rId2"/>
          <a:stretch>
            <a:fillRect/>
          </a:stretch>
        </p:blipFill>
        <p:spPr>
          <a:xfrm>
            <a:off x="736846" y="887767"/>
            <a:ext cx="6362654" cy="3187085"/>
          </a:xfrm>
          <a:prstGeom prst="rect">
            <a:avLst/>
          </a:prstGeom>
        </p:spPr>
      </p:pic>
    </p:spTree>
    <p:extLst>
      <p:ext uri="{BB962C8B-B14F-4D97-AF65-F5344CB8AC3E}">
        <p14:creationId xmlns:p14="http://schemas.microsoft.com/office/powerpoint/2010/main" val="345926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BF5402-07B0-47FF-8E83-C5023750E155}"/>
              </a:ext>
            </a:extLst>
          </p:cNvPr>
          <p:cNvSpPr>
            <a:spLocks noGrp="1"/>
          </p:cNvSpPr>
          <p:nvPr>
            <p:ph type="subTitle" idx="1"/>
          </p:nvPr>
        </p:nvSpPr>
        <p:spPr>
          <a:xfrm>
            <a:off x="204186" y="275208"/>
            <a:ext cx="11745158" cy="6374167"/>
          </a:xfrm>
        </p:spPr>
        <p:txBody>
          <a:bodyPr>
            <a:normAutofit/>
          </a:bodyPr>
          <a:lstStyle/>
          <a:p>
            <a:pPr marL="342900" indent="-342900" algn="l">
              <a:buFont typeface="Wingdings" panose="05000000000000000000" pitchFamily="2" charset="2"/>
              <a:buChar char="v"/>
            </a:pPr>
            <a:r>
              <a:rPr lang="en-IN" sz="2400" dirty="0">
                <a:solidFill>
                  <a:schemeClr val="tx1"/>
                </a:solidFill>
              </a:rPr>
              <a:t>Class Wise Recall Values:</a:t>
            </a: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endParaRPr lang="en-IN" sz="2400" dirty="0">
              <a:solidFill>
                <a:schemeClr val="tx1"/>
              </a:solidFill>
            </a:endParaRPr>
          </a:p>
          <a:p>
            <a:pPr algn="l"/>
            <a:r>
              <a:rPr lang="en-US" sz="2400" dirty="0">
                <a:solidFill>
                  <a:schemeClr val="tx1"/>
                </a:solidFill>
              </a:rPr>
              <a:t>Recall is </a:t>
            </a:r>
            <a:r>
              <a:rPr lang="en-US" sz="2400" dirty="0" err="1">
                <a:solidFill>
                  <a:schemeClr val="tx1"/>
                </a:solidFill>
              </a:rPr>
              <a:t>That,How</a:t>
            </a:r>
            <a:r>
              <a:rPr lang="en-US" sz="2400" dirty="0">
                <a:solidFill>
                  <a:schemeClr val="tx1"/>
                </a:solidFill>
              </a:rPr>
              <a:t> many of the actual positive cases we were able to predict correctly with our model.</a:t>
            </a:r>
          </a:p>
          <a:p>
            <a:pPr algn="l"/>
            <a:r>
              <a:rPr lang="en-US" sz="2400" dirty="0" err="1">
                <a:solidFill>
                  <a:schemeClr val="tx1"/>
                </a:solidFill>
              </a:rPr>
              <a:t>Here,The</a:t>
            </a:r>
            <a:r>
              <a:rPr lang="en-US" sz="2400" dirty="0">
                <a:solidFill>
                  <a:schemeClr val="tx1"/>
                </a:solidFill>
              </a:rPr>
              <a:t> Recall Value For The Class 1 is More.</a:t>
            </a:r>
            <a:endParaRPr lang="en-IN" sz="2400" dirty="0">
              <a:solidFill>
                <a:schemeClr val="tx1"/>
              </a:solidFill>
            </a:endParaRPr>
          </a:p>
        </p:txBody>
      </p:sp>
      <p:pic>
        <p:nvPicPr>
          <p:cNvPr id="5" name="Picture 4">
            <a:extLst>
              <a:ext uri="{FF2B5EF4-FFF2-40B4-BE49-F238E27FC236}">
                <a16:creationId xmlns:a16="http://schemas.microsoft.com/office/drawing/2014/main" id="{A36A0367-9F9A-4F7C-9A8D-C13EAAE0848A}"/>
              </a:ext>
            </a:extLst>
          </p:cNvPr>
          <p:cNvPicPr>
            <a:picLocks noChangeAspect="1"/>
          </p:cNvPicPr>
          <p:nvPr/>
        </p:nvPicPr>
        <p:blipFill>
          <a:blip r:embed="rId2"/>
          <a:stretch>
            <a:fillRect/>
          </a:stretch>
        </p:blipFill>
        <p:spPr>
          <a:xfrm>
            <a:off x="550415" y="905521"/>
            <a:ext cx="6977849" cy="3571001"/>
          </a:xfrm>
          <a:prstGeom prst="rect">
            <a:avLst/>
          </a:prstGeom>
        </p:spPr>
      </p:pic>
    </p:spTree>
    <p:extLst>
      <p:ext uri="{BB962C8B-B14F-4D97-AF65-F5344CB8AC3E}">
        <p14:creationId xmlns:p14="http://schemas.microsoft.com/office/powerpoint/2010/main" val="340592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E9AC-3187-455B-A435-792703290671}"/>
              </a:ext>
            </a:extLst>
          </p:cNvPr>
          <p:cNvSpPr>
            <a:spLocks noGrp="1"/>
          </p:cNvSpPr>
          <p:nvPr>
            <p:ph type="ctrTitle"/>
          </p:nvPr>
        </p:nvSpPr>
        <p:spPr>
          <a:xfrm>
            <a:off x="541540" y="332837"/>
            <a:ext cx="4225770" cy="945547"/>
          </a:xfrm>
        </p:spPr>
        <p:txBody>
          <a:bodyPr>
            <a:normAutofit/>
          </a:bodyPr>
          <a:lstStyle/>
          <a:p>
            <a:r>
              <a:rPr lang="en-IN" b="1" dirty="0"/>
              <a:t>References:</a:t>
            </a:r>
          </a:p>
        </p:txBody>
      </p:sp>
      <p:sp>
        <p:nvSpPr>
          <p:cNvPr id="3" name="Subtitle 2">
            <a:extLst>
              <a:ext uri="{FF2B5EF4-FFF2-40B4-BE49-F238E27FC236}">
                <a16:creationId xmlns:a16="http://schemas.microsoft.com/office/drawing/2014/main" id="{56377638-6AC2-4216-8346-D09DEEADF53F}"/>
              </a:ext>
            </a:extLst>
          </p:cNvPr>
          <p:cNvSpPr>
            <a:spLocks noGrp="1"/>
          </p:cNvSpPr>
          <p:nvPr>
            <p:ph type="subTitle" idx="1"/>
          </p:nvPr>
        </p:nvSpPr>
        <p:spPr>
          <a:xfrm>
            <a:off x="337351" y="1802167"/>
            <a:ext cx="10259380" cy="4429957"/>
          </a:xfrm>
        </p:spPr>
        <p:txBody>
          <a:bodyPr>
            <a:normAutofit fontScale="25000" lnSpcReduction="20000"/>
          </a:bodyPr>
          <a:lstStyle/>
          <a:p>
            <a:pPr marL="342900" indent="-342900" algn="l">
              <a:buFont typeface="Wingdings" panose="05000000000000000000" pitchFamily="2" charset="2"/>
              <a:buChar char="v"/>
            </a:pPr>
            <a:r>
              <a:rPr lang="en-IN" sz="9600" dirty="0" err="1"/>
              <a:t>Yujia</a:t>
            </a:r>
            <a:r>
              <a:rPr lang="en-IN" sz="9600" dirty="0"/>
              <a:t> Wang, Wei Liang, Jianbing Shen, </a:t>
            </a:r>
            <a:r>
              <a:rPr lang="en-IN" sz="9600" dirty="0" err="1"/>
              <a:t>Yunde</a:t>
            </a:r>
            <a:r>
              <a:rPr lang="en-IN" sz="9600" dirty="0"/>
              <a:t> Jia, Lap-Fai Yu, A Deep Coarse-to-Fine Network for Head Pose Estimation from Synthetic Data, Pattern Recognition (2019).</a:t>
            </a:r>
          </a:p>
          <a:p>
            <a:pPr marL="342900" indent="-342900" algn="l">
              <a:buFont typeface="Wingdings" panose="05000000000000000000" pitchFamily="2" charset="2"/>
              <a:buChar char="v"/>
            </a:pPr>
            <a:r>
              <a:rPr lang="en-IN" sz="9600" dirty="0">
                <a:effectLst/>
                <a:latin typeface="ff2"/>
              </a:rPr>
              <a:t> </a:t>
            </a:r>
            <a:r>
              <a:rPr lang="en-IN" sz="9600" dirty="0" err="1">
                <a:effectLst/>
                <a:latin typeface="ff2"/>
              </a:rPr>
              <a:t>Katerine</a:t>
            </a:r>
            <a:r>
              <a:rPr lang="en-IN" sz="9600" dirty="0">
                <a:effectLst/>
                <a:latin typeface="ff2"/>
              </a:rPr>
              <a:t> Diaz-Chito, </a:t>
            </a:r>
            <a:r>
              <a:rPr lang="en-IN" sz="9600" dirty="0" err="1">
                <a:effectLst/>
                <a:latin typeface="ff2"/>
              </a:rPr>
              <a:t>Jes´us</a:t>
            </a:r>
            <a:r>
              <a:rPr lang="en-IN" sz="9600" dirty="0">
                <a:effectLst/>
                <a:latin typeface="ff2"/>
              </a:rPr>
              <a:t> </a:t>
            </a:r>
            <a:r>
              <a:rPr lang="en-IN" sz="9600" dirty="0" err="1">
                <a:effectLst/>
                <a:latin typeface="ff2"/>
              </a:rPr>
              <a:t>Mart´ınez</a:t>
            </a:r>
            <a:r>
              <a:rPr lang="en-IN" sz="9600" dirty="0">
                <a:effectLst/>
                <a:latin typeface="ff2"/>
              </a:rPr>
              <a:t> del </a:t>
            </a:r>
            <a:r>
              <a:rPr lang="en-IN" sz="9600" dirty="0" err="1">
                <a:effectLst/>
                <a:latin typeface="ff2"/>
              </a:rPr>
              <a:t>Rinc´on</a:t>
            </a:r>
            <a:r>
              <a:rPr lang="en-IN" sz="9600" dirty="0">
                <a:effectLst/>
                <a:latin typeface="ff2"/>
              </a:rPr>
              <a:t>, Aura </a:t>
            </a:r>
            <a:r>
              <a:rPr lang="en-IN" sz="9600" dirty="0" err="1">
                <a:effectLst/>
                <a:latin typeface="ff2"/>
              </a:rPr>
              <a:t>Hern´andez-Sabat´e</a:t>
            </a:r>
            <a:r>
              <a:rPr lang="en-IN" sz="9600" dirty="0">
                <a:effectLst/>
                <a:latin typeface="ff2"/>
              </a:rPr>
              <a:t>,</a:t>
            </a:r>
            <a:r>
              <a:rPr lang="en-US" sz="9600" dirty="0">
                <a:effectLst/>
                <a:latin typeface="ff2"/>
              </a:rPr>
              <a:t> Continuous head pose estimation using manifold subspace embedding and multivariate regression,</a:t>
            </a:r>
            <a:r>
              <a:rPr lang="en-US" sz="9600" dirty="0">
                <a:effectLst/>
                <a:latin typeface="Roboto" panose="02000000000000000000" pitchFamily="2" charset="0"/>
              </a:rPr>
              <a:t> March 2018,</a:t>
            </a:r>
            <a:r>
              <a:rPr lang="en-US" sz="9600" u="sng" dirty="0">
                <a:effectLst/>
                <a:latin typeface="inherit"/>
                <a:hlinkClick r:id="rId2">
                  <a:extLst>
                    <a:ext uri="{A12FA001-AC4F-418D-AE19-62706E023703}">
                      <ahyp:hlinkClr xmlns:ahyp="http://schemas.microsoft.com/office/drawing/2018/hyperlinkcolor" val="tx"/>
                    </a:ext>
                  </a:extLst>
                </a:hlinkClick>
              </a:rPr>
              <a:t>IEEE Access</a:t>
            </a:r>
            <a:r>
              <a:rPr lang="en-US" sz="9600" dirty="0">
                <a:effectLst/>
                <a:latin typeface="Roboto" panose="02000000000000000000" pitchFamily="2" charset="0"/>
              </a:rPr>
              <a:t> PP(99):1-1</a:t>
            </a:r>
          </a:p>
          <a:p>
            <a:pPr marL="342900" indent="-342900" algn="l">
              <a:buFont typeface="Wingdings" panose="05000000000000000000" pitchFamily="2" charset="2"/>
              <a:buChar char="v"/>
            </a:pPr>
            <a:endParaRPr lang="en-IN" sz="9600" dirty="0"/>
          </a:p>
          <a:p>
            <a:pPr marL="342900" indent="-342900" algn="l">
              <a:buFont typeface="Wingdings" panose="05000000000000000000" pitchFamily="2" charset="2"/>
              <a:buChar char="v"/>
            </a:pPr>
            <a:r>
              <a:rPr lang="en-IN" sz="9600" b="0" i="0" dirty="0" err="1">
                <a:effectLst/>
                <a:latin typeface="Arial" panose="020B0604020202020204" pitchFamily="34" charset="0"/>
              </a:rPr>
              <a:t>Katerine</a:t>
            </a:r>
            <a:r>
              <a:rPr lang="en-IN" sz="9600" b="0" i="0" dirty="0">
                <a:effectLst/>
                <a:latin typeface="Arial" panose="020B0604020202020204" pitchFamily="34" charset="0"/>
              </a:rPr>
              <a:t> Diaz-Chito, Aura </a:t>
            </a:r>
            <a:r>
              <a:rPr lang="en-IN" sz="9600" b="0" i="0" dirty="0" err="1">
                <a:effectLst/>
                <a:latin typeface="Arial" panose="020B0604020202020204" pitchFamily="34" charset="0"/>
              </a:rPr>
              <a:t>HernÃ¡ndez-SabatÃ</a:t>
            </a:r>
            <a:r>
              <a:rPr lang="en-IN" sz="9600" b="0" i="0" dirty="0">
                <a:effectLst/>
                <a:latin typeface="Arial" panose="020B0604020202020204" pitchFamily="34" charset="0"/>
              </a:rPr>
              <a:t>©, Antonio M. LÃ³pez, A reduced feature set for driver head pose estimation, Applied Soft Computing, Volume 45.</a:t>
            </a:r>
            <a:endParaRPr lang="en-IN" sz="9600" dirty="0"/>
          </a:p>
          <a:p>
            <a:pPr algn="l"/>
            <a:r>
              <a:rPr lang="en-IN" sz="9600" dirty="0"/>
              <a:t> </a:t>
            </a:r>
            <a:endParaRPr lang="en-US" sz="9600" b="0" i="0" dirty="0">
              <a:effectLst/>
              <a:latin typeface="Roboto" panose="02000000000000000000" pitchFamily="2" charset="0"/>
            </a:endParaRPr>
          </a:p>
          <a:p>
            <a:pPr algn="l"/>
            <a:endParaRPr lang="en-US" b="0" i="0" dirty="0">
              <a:effectLst/>
              <a:latin typeface="ff2"/>
            </a:endParaRPr>
          </a:p>
          <a:p>
            <a:pPr algn="l"/>
            <a:endParaRPr lang="en-IN" b="0" i="0" dirty="0">
              <a:solidFill>
                <a:srgbClr val="000000"/>
              </a:solidFill>
              <a:effectLst/>
              <a:latin typeface="ff2"/>
            </a:endParaRPr>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3425462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B6BA46-2164-4BB4-8722-53D4B14FFB1E}"/>
              </a:ext>
            </a:extLst>
          </p:cNvPr>
          <p:cNvSpPr>
            <a:spLocks noGrp="1"/>
          </p:cNvSpPr>
          <p:nvPr>
            <p:ph type="subTitle" idx="1"/>
          </p:nvPr>
        </p:nvSpPr>
        <p:spPr>
          <a:xfrm>
            <a:off x="355107" y="319596"/>
            <a:ext cx="11354540" cy="5921405"/>
          </a:xfrm>
        </p:spPr>
        <p:txBody>
          <a:bodyPr/>
          <a:lstStyle/>
          <a:p>
            <a:pPr algn="l"/>
            <a:endParaRPr lang="en-IN" dirty="0"/>
          </a:p>
        </p:txBody>
      </p:sp>
      <p:sp>
        <p:nvSpPr>
          <p:cNvPr id="4" name="Rectangle 3">
            <a:extLst>
              <a:ext uri="{FF2B5EF4-FFF2-40B4-BE49-F238E27FC236}">
                <a16:creationId xmlns:a16="http://schemas.microsoft.com/office/drawing/2014/main" id="{BD65049B-DEF4-4EC7-A17F-F19F5F7F556C}"/>
              </a:ext>
            </a:extLst>
          </p:cNvPr>
          <p:cNvSpPr/>
          <p:nvPr/>
        </p:nvSpPr>
        <p:spPr>
          <a:xfrm rot="20135444">
            <a:off x="34939" y="2271801"/>
            <a:ext cx="9698163" cy="1200329"/>
          </a:xfrm>
          <a:prstGeom prst="rect">
            <a:avLst/>
          </a:prstGeom>
          <a:noFill/>
        </p:spPr>
        <p:txBody>
          <a:bodyPr wrap="square" lIns="91440" tIns="45720" rIns="91440" bIns="45720">
            <a:spAutoFit/>
          </a:bodyPr>
          <a:lstStyle/>
          <a:p>
            <a:pPr algn="ct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27789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9736-DAED-45E0-AFEA-FDB70CB2CF4E}"/>
              </a:ext>
            </a:extLst>
          </p:cNvPr>
          <p:cNvSpPr>
            <a:spLocks noGrp="1"/>
          </p:cNvSpPr>
          <p:nvPr>
            <p:ph type="title"/>
          </p:nvPr>
        </p:nvSpPr>
        <p:spPr>
          <a:xfrm>
            <a:off x="541538" y="337352"/>
            <a:ext cx="10306976" cy="1029809"/>
          </a:xfrm>
        </p:spPr>
        <p:txBody>
          <a:bodyPr/>
          <a:lstStyle/>
          <a:p>
            <a:r>
              <a:rPr lang="en-IN" b="1" dirty="0"/>
              <a:t>Introduction:</a:t>
            </a:r>
          </a:p>
        </p:txBody>
      </p:sp>
      <p:sp>
        <p:nvSpPr>
          <p:cNvPr id="3" name="Content Placeholder 2">
            <a:extLst>
              <a:ext uri="{FF2B5EF4-FFF2-40B4-BE49-F238E27FC236}">
                <a16:creationId xmlns:a16="http://schemas.microsoft.com/office/drawing/2014/main" id="{01303297-431C-4CC2-8FB6-11407A295A02}"/>
              </a:ext>
            </a:extLst>
          </p:cNvPr>
          <p:cNvSpPr>
            <a:spLocks noGrp="1"/>
          </p:cNvSpPr>
          <p:nvPr>
            <p:ph idx="1"/>
          </p:nvPr>
        </p:nvSpPr>
        <p:spPr>
          <a:xfrm>
            <a:off x="541538" y="1207363"/>
            <a:ext cx="10726019" cy="5095783"/>
          </a:xfrm>
        </p:spPr>
        <p:txBody>
          <a:bodyPr/>
          <a:lstStyle/>
          <a:p>
            <a:r>
              <a:rPr lang="en-US" sz="2400" dirty="0"/>
              <a:t>Over the past several years, Face Position Detection remains an attractive research topic, since it is still challenging due to the diversity of the head appearance caused by the head motion and various head pose changes, such as 10 facial texture, inhomogeneous illumination, Partially Occlusion.</a:t>
            </a:r>
          </a:p>
          <a:p>
            <a:r>
              <a:rPr lang="en-US" sz="2400" dirty="0"/>
              <a:t>A Number of algorithms have been proposed to address This Problem. In This Project, We Try To Solve This Problem By using Machine Learning Algorithms.</a:t>
            </a:r>
          </a:p>
          <a:p>
            <a:r>
              <a:rPr lang="en-US" sz="2400" dirty="0"/>
              <a:t>Face plays a core part in distinguishing and identifying a person and hence face detection is much sought after.</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4593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F500-70E5-497C-A9DE-3C273EE1B4A7}"/>
              </a:ext>
            </a:extLst>
          </p:cNvPr>
          <p:cNvSpPr>
            <a:spLocks noGrp="1"/>
          </p:cNvSpPr>
          <p:nvPr>
            <p:ph type="title"/>
          </p:nvPr>
        </p:nvSpPr>
        <p:spPr>
          <a:xfrm>
            <a:off x="301842" y="1429305"/>
            <a:ext cx="3275859" cy="674702"/>
          </a:xfrm>
        </p:spPr>
        <p:txBody>
          <a:bodyPr>
            <a:normAutofit fontScale="90000"/>
          </a:bodyPr>
          <a:lstStyle/>
          <a:p>
            <a:r>
              <a:rPr lang="en-IN" b="1" dirty="0"/>
              <a:t>Abstract:</a:t>
            </a:r>
          </a:p>
        </p:txBody>
      </p:sp>
      <p:sp>
        <p:nvSpPr>
          <p:cNvPr id="3" name="Text Placeholder 2">
            <a:extLst>
              <a:ext uri="{FF2B5EF4-FFF2-40B4-BE49-F238E27FC236}">
                <a16:creationId xmlns:a16="http://schemas.microsoft.com/office/drawing/2014/main" id="{3D8709B2-31C9-4C31-95CD-908FC071BCE1}"/>
              </a:ext>
            </a:extLst>
          </p:cNvPr>
          <p:cNvSpPr>
            <a:spLocks noGrp="1"/>
          </p:cNvSpPr>
          <p:nvPr>
            <p:ph type="body" idx="1"/>
          </p:nvPr>
        </p:nvSpPr>
        <p:spPr>
          <a:xfrm>
            <a:off x="106531" y="2219417"/>
            <a:ext cx="11754035" cy="4518734"/>
          </a:xfrm>
        </p:spPr>
        <p:txBody>
          <a:bodyPr>
            <a:normAutofit/>
          </a:bodyPr>
          <a:lstStyle/>
          <a:p>
            <a:pPr marL="342900" indent="-342900" algn="l">
              <a:buFont typeface="Wingdings" panose="05000000000000000000" pitchFamily="2" charset="2"/>
              <a:buChar char="v"/>
            </a:pPr>
            <a:r>
              <a:rPr lang="en-US" sz="2000" b="0" i="0" dirty="0">
                <a:solidFill>
                  <a:schemeClr val="tx1"/>
                </a:solidFill>
                <a:effectLst/>
                <a:latin typeface="Merriweather" panose="020B0604020202020204" pitchFamily="2" charset="0"/>
              </a:rPr>
              <a:t>We rely on a set of geometric features computed from just three representative facial Keypoints. The </a:t>
            </a:r>
            <a:r>
              <a:rPr lang="en-US" sz="2000" dirty="0">
                <a:solidFill>
                  <a:schemeClr val="tx1"/>
                </a:solidFill>
                <a:effectLst/>
                <a:latin typeface="Merriweather" panose="020B0604020202020204" pitchFamily="2" charset="0"/>
              </a:rPr>
              <a:t>M</a:t>
            </a:r>
            <a:r>
              <a:rPr lang="en-US" sz="2000" b="0" i="0" dirty="0">
                <a:solidFill>
                  <a:schemeClr val="tx1"/>
                </a:solidFill>
                <a:effectLst/>
                <a:latin typeface="Merriweather" panose="020B0604020202020204" pitchFamily="2" charset="0"/>
              </a:rPr>
              <a:t>ethod has a confidence mechanism to decide the reliability of a sample label.</a:t>
            </a:r>
            <a:r>
              <a:rPr lang="en-US" sz="2000" b="0" i="0" dirty="0">
                <a:solidFill>
                  <a:srgbClr val="333333"/>
                </a:solidFill>
                <a:effectLst/>
                <a:latin typeface="Merriweather" panose="00000500000000000000" pitchFamily="2" charset="0"/>
              </a:rPr>
              <a:t> </a:t>
            </a:r>
            <a:endParaRPr lang="en-US" sz="2000" b="0" i="0" dirty="0">
              <a:solidFill>
                <a:schemeClr val="tx1"/>
              </a:solidFill>
              <a:effectLst/>
              <a:latin typeface="Merriweather" panose="00000500000000000000" pitchFamily="2" charset="0"/>
            </a:endParaRPr>
          </a:p>
          <a:p>
            <a:pPr marL="342900" indent="-342900" algn="l">
              <a:buFont typeface="Wingdings" panose="05000000000000000000" pitchFamily="2" charset="2"/>
              <a:buChar char="v"/>
            </a:pPr>
            <a:r>
              <a:rPr lang="en-US" sz="2000" b="0" i="0" dirty="0">
                <a:solidFill>
                  <a:schemeClr val="tx1"/>
                </a:solidFill>
                <a:effectLst/>
                <a:latin typeface="Merriweather" panose="00000500000000000000" pitchFamily="2" charset="0"/>
              </a:rPr>
              <a:t>We rely on a set of geometric features computed from just three representative facial </a:t>
            </a:r>
            <a:r>
              <a:rPr lang="en-US" sz="2000" dirty="0">
                <a:solidFill>
                  <a:schemeClr val="tx1"/>
                </a:solidFill>
                <a:effectLst/>
                <a:latin typeface="Merriweather" panose="00000500000000000000" pitchFamily="2" charset="0"/>
              </a:rPr>
              <a:t>K</a:t>
            </a:r>
            <a:r>
              <a:rPr lang="en-US" sz="2000" b="0" i="0" dirty="0">
                <a:solidFill>
                  <a:schemeClr val="tx1"/>
                </a:solidFill>
                <a:effectLst/>
                <a:latin typeface="Merriweather" panose="00000500000000000000" pitchFamily="2" charset="0"/>
              </a:rPr>
              <a:t>eypoints, namely the center of the eyes and the nose tip.</a:t>
            </a:r>
          </a:p>
          <a:p>
            <a:pPr marL="342900" indent="-342900" algn="l">
              <a:buFont typeface="Wingdings" panose="05000000000000000000" pitchFamily="2" charset="2"/>
              <a:buChar char="v"/>
            </a:pPr>
            <a:r>
              <a:rPr lang="en-US" sz="2000" b="0" i="0" dirty="0">
                <a:solidFill>
                  <a:schemeClr val="tx1"/>
                </a:solidFill>
                <a:effectLst/>
                <a:latin typeface="Merriweather" panose="00000500000000000000" pitchFamily="2" charset="0"/>
              </a:rPr>
              <a:t>With these geometric features, our method combines Classification Algorithms In Machine Learning  For The Classification Of  The Images </a:t>
            </a:r>
            <a:r>
              <a:rPr lang="en-US" sz="2000" dirty="0">
                <a:solidFill>
                  <a:schemeClr val="tx1"/>
                </a:solidFill>
                <a:effectLst/>
                <a:latin typeface="Merriweather" panose="00000500000000000000" pitchFamily="2" charset="0"/>
              </a:rPr>
              <a:t>To </a:t>
            </a:r>
            <a:r>
              <a:rPr lang="en-US" sz="2000" b="0" i="0" dirty="0">
                <a:solidFill>
                  <a:schemeClr val="tx1"/>
                </a:solidFill>
                <a:effectLst/>
                <a:latin typeface="Merriweather" panose="00000500000000000000" pitchFamily="2" charset="0"/>
              </a:rPr>
              <a:t>The Respective Classes. In addition, the method has a confidence mechanism to decide if the classification of a sample is not reliable.</a:t>
            </a:r>
          </a:p>
          <a:p>
            <a:pPr marL="342900" indent="-342900" algn="l">
              <a:buFont typeface="Wingdings" panose="05000000000000000000" pitchFamily="2" charset="2"/>
              <a:buChar char="v"/>
            </a:pPr>
            <a:r>
              <a:rPr lang="en-US" sz="2000" b="0" i="0" dirty="0">
                <a:solidFill>
                  <a:schemeClr val="tx1"/>
                </a:solidFill>
                <a:effectLst/>
                <a:latin typeface="Merriweather" panose="00000500000000000000" pitchFamily="2" charset="0"/>
              </a:rPr>
              <a:t>The low computational cost of the method and its robustness makes feasible to integrate it in massive consume devices as a real time application.</a:t>
            </a:r>
            <a:endParaRPr lang="en-IN" sz="2000" dirty="0">
              <a:solidFill>
                <a:schemeClr val="tx1"/>
              </a:solidFill>
            </a:endParaRPr>
          </a:p>
        </p:txBody>
      </p:sp>
      <p:sp>
        <p:nvSpPr>
          <p:cNvPr id="4" name="TextBox 3">
            <a:extLst>
              <a:ext uri="{FF2B5EF4-FFF2-40B4-BE49-F238E27FC236}">
                <a16:creationId xmlns:a16="http://schemas.microsoft.com/office/drawing/2014/main" id="{AAC72451-39D4-4C8C-AF0A-231C1C0BA369}"/>
              </a:ext>
            </a:extLst>
          </p:cNvPr>
          <p:cNvSpPr txBox="1"/>
          <p:nvPr/>
        </p:nvSpPr>
        <p:spPr>
          <a:xfrm>
            <a:off x="497150" y="230819"/>
            <a:ext cx="8238477" cy="707886"/>
          </a:xfrm>
          <a:prstGeom prst="rect">
            <a:avLst/>
          </a:prstGeom>
          <a:noFill/>
        </p:spPr>
        <p:txBody>
          <a:bodyPr wrap="square" rtlCol="0">
            <a:spAutoFit/>
          </a:bodyPr>
          <a:lstStyle/>
          <a:p>
            <a:r>
              <a:rPr lang="en-IN" sz="3200" b="1" dirty="0">
                <a:solidFill>
                  <a:srgbClr val="002060"/>
                </a:solidFill>
              </a:rPr>
              <a:t>              </a:t>
            </a:r>
            <a:r>
              <a:rPr lang="en-IN" sz="4000" b="1" dirty="0">
                <a:solidFill>
                  <a:srgbClr val="002060"/>
                </a:solidFill>
              </a:rPr>
              <a:t>LITERATURE SURVEY</a:t>
            </a:r>
          </a:p>
        </p:txBody>
      </p:sp>
    </p:spTree>
    <p:extLst>
      <p:ext uri="{BB962C8B-B14F-4D97-AF65-F5344CB8AC3E}">
        <p14:creationId xmlns:p14="http://schemas.microsoft.com/office/powerpoint/2010/main" val="26297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75FD-B6AD-4D13-9B4F-F5D38C1FDE87}"/>
              </a:ext>
            </a:extLst>
          </p:cNvPr>
          <p:cNvSpPr>
            <a:spLocks noGrp="1"/>
          </p:cNvSpPr>
          <p:nvPr>
            <p:ph type="ctrTitle"/>
          </p:nvPr>
        </p:nvSpPr>
        <p:spPr>
          <a:xfrm>
            <a:off x="852255" y="301841"/>
            <a:ext cx="6116716" cy="594804"/>
          </a:xfrm>
        </p:spPr>
        <p:txBody>
          <a:bodyPr>
            <a:normAutofit fontScale="90000"/>
          </a:bodyPr>
          <a:lstStyle/>
          <a:p>
            <a:pPr algn="l"/>
            <a:r>
              <a:rPr lang="en-IN" b="1" dirty="0"/>
              <a:t>Why use ML?</a:t>
            </a:r>
          </a:p>
        </p:txBody>
      </p:sp>
      <p:sp>
        <p:nvSpPr>
          <p:cNvPr id="3" name="Subtitle 2">
            <a:extLst>
              <a:ext uri="{FF2B5EF4-FFF2-40B4-BE49-F238E27FC236}">
                <a16:creationId xmlns:a16="http://schemas.microsoft.com/office/drawing/2014/main" id="{632AD972-5167-4674-863F-90EE8ABA13DC}"/>
              </a:ext>
            </a:extLst>
          </p:cNvPr>
          <p:cNvSpPr>
            <a:spLocks noGrp="1"/>
          </p:cNvSpPr>
          <p:nvPr>
            <p:ph type="subTitle" idx="1"/>
          </p:nvPr>
        </p:nvSpPr>
        <p:spPr>
          <a:xfrm>
            <a:off x="408372" y="1260628"/>
            <a:ext cx="10937289" cy="5131294"/>
          </a:xfrm>
        </p:spPr>
        <p:txBody>
          <a:bodyPr>
            <a:normAutofit fontScale="47500" lnSpcReduction="20000"/>
          </a:bodyPr>
          <a:lstStyle/>
          <a:p>
            <a:pPr marL="342900" indent="-342900" algn="l">
              <a:buFont typeface="Wingdings" panose="05000000000000000000" pitchFamily="2" charset="2"/>
              <a:buChar char="v"/>
            </a:pPr>
            <a:r>
              <a:rPr lang="en-IN" sz="5100" dirty="0">
                <a:solidFill>
                  <a:schemeClr val="tx1"/>
                </a:solidFill>
              </a:rPr>
              <a:t>Here The Input-Output Relation Is Not Straight Forward.</a:t>
            </a:r>
          </a:p>
          <a:p>
            <a:pPr marL="342900" indent="-342900" algn="l">
              <a:buFont typeface="Wingdings" panose="05000000000000000000" pitchFamily="2" charset="2"/>
              <a:buChar char="v"/>
            </a:pPr>
            <a:r>
              <a:rPr lang="en-IN" sz="5100" dirty="0">
                <a:solidFill>
                  <a:schemeClr val="tx1"/>
                </a:solidFill>
              </a:rPr>
              <a:t>So, Here We Can  Design a Model Using Algorithms In ML Such That, By Passing The  Different Training Samples from The Dataset and Make The Model Learn From The Experience.</a:t>
            </a:r>
          </a:p>
          <a:p>
            <a:pPr marL="342900" indent="-342900" algn="l">
              <a:buFont typeface="Wingdings" panose="05000000000000000000" pitchFamily="2" charset="2"/>
              <a:buChar char="v"/>
            </a:pPr>
            <a:r>
              <a:rPr lang="en-IN" sz="5100" dirty="0">
                <a:solidFill>
                  <a:schemeClr val="tx1"/>
                </a:solidFill>
              </a:rPr>
              <a:t>The Model Should Correctly Detect The Respective Class  By Using Features Of the Face From The Dataset and Classify The Images Into Corresponding Classes.</a:t>
            </a:r>
          </a:p>
          <a:p>
            <a:pPr marL="342900" indent="-342900" algn="l">
              <a:buFont typeface="Wingdings" panose="05000000000000000000" pitchFamily="2" charset="2"/>
              <a:buChar char="v"/>
            </a:pPr>
            <a:r>
              <a:rPr lang="en-IN" sz="5100" dirty="0">
                <a:solidFill>
                  <a:schemeClr val="tx1"/>
                </a:solidFill>
              </a:rPr>
              <a:t>We Use Some ML Algorithms Like “LOGISTIC REGRESSION”,”SINGLE LAYER PERCEPTRON(SLP)”,”MULTI LAYER PERCEPTRON(MLP)”.For The Task And Calculate The Accuracies for The Classification.</a:t>
            </a:r>
          </a:p>
          <a:p>
            <a:pPr algn="l"/>
            <a:endParaRPr lang="en-IN" sz="5100" dirty="0"/>
          </a:p>
          <a:p>
            <a:pPr marL="342900" indent="-342900" algn="l">
              <a:buFont typeface="Wingdings" panose="05000000000000000000" pitchFamily="2" charset="2"/>
              <a:buChar char="v"/>
            </a:pPr>
            <a:endParaRPr lang="en-IN" sz="3000" dirty="0"/>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r>
              <a:rPr lang="en-IN" dirty="0"/>
              <a:t>  </a:t>
            </a:r>
          </a:p>
          <a:p>
            <a:pPr algn="l"/>
            <a:endParaRPr lang="en-IN" dirty="0"/>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158274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3ABB-9A7C-4A62-AA9E-00D8831F56DA}"/>
              </a:ext>
            </a:extLst>
          </p:cNvPr>
          <p:cNvSpPr>
            <a:spLocks noGrp="1"/>
          </p:cNvSpPr>
          <p:nvPr>
            <p:ph type="ctrTitle"/>
          </p:nvPr>
        </p:nvSpPr>
        <p:spPr>
          <a:xfrm>
            <a:off x="497151" y="195310"/>
            <a:ext cx="3648721" cy="798990"/>
          </a:xfrm>
        </p:spPr>
        <p:txBody>
          <a:bodyPr>
            <a:normAutofit fontScale="90000"/>
          </a:bodyPr>
          <a:lstStyle/>
          <a:p>
            <a:r>
              <a:rPr lang="en-IN" sz="3600" b="1" dirty="0"/>
              <a:t>RELATED WORK </a:t>
            </a:r>
            <a:r>
              <a:rPr lang="en-IN" sz="3600" dirty="0"/>
              <a:t>:</a:t>
            </a:r>
          </a:p>
        </p:txBody>
      </p:sp>
      <p:sp>
        <p:nvSpPr>
          <p:cNvPr id="3" name="Subtitle 2">
            <a:extLst>
              <a:ext uri="{FF2B5EF4-FFF2-40B4-BE49-F238E27FC236}">
                <a16:creationId xmlns:a16="http://schemas.microsoft.com/office/drawing/2014/main" id="{B8CBFDF3-95F0-49F3-9C56-CCB13628117C}"/>
              </a:ext>
            </a:extLst>
          </p:cNvPr>
          <p:cNvSpPr>
            <a:spLocks noGrp="1"/>
          </p:cNvSpPr>
          <p:nvPr>
            <p:ph type="subTitle" idx="1"/>
          </p:nvPr>
        </p:nvSpPr>
        <p:spPr>
          <a:xfrm>
            <a:off x="435005" y="1109708"/>
            <a:ext cx="11150354" cy="5353235"/>
          </a:xfrm>
        </p:spPr>
        <p:txBody>
          <a:bodyPr>
            <a:noAutofit/>
          </a:bodyPr>
          <a:lstStyle/>
          <a:p>
            <a:pPr marL="342900" indent="-342900" algn="l">
              <a:buFont typeface="Wingdings" panose="05000000000000000000" pitchFamily="2" charset="2"/>
              <a:buChar char="v"/>
            </a:pPr>
            <a:r>
              <a:rPr lang="en-US" sz="2000" dirty="0">
                <a:solidFill>
                  <a:schemeClr val="tx1"/>
                </a:solidFill>
              </a:rPr>
              <a:t>The classification methods learned a mapping between images and a discretized space of poses. Given a new image, the classifiers assign it to a discrete class . </a:t>
            </a:r>
          </a:p>
          <a:p>
            <a:pPr marL="342900" indent="-342900" algn="l">
              <a:buFont typeface="Wingdings" panose="05000000000000000000" pitchFamily="2" charset="2"/>
              <a:buChar char="v"/>
            </a:pPr>
            <a:r>
              <a:rPr lang="en-US" sz="2000" dirty="0">
                <a:solidFill>
                  <a:schemeClr val="tx1"/>
                </a:solidFill>
              </a:rPr>
              <a:t>Since the majority of such methods have discretized outputs, only allowing coarse head pose estimation, it is difficult to derive a reliable continuous estimation from the results. </a:t>
            </a:r>
          </a:p>
          <a:p>
            <a:pPr marL="342900" indent="-342900" algn="l">
              <a:buFont typeface="Wingdings" panose="05000000000000000000" pitchFamily="2" charset="2"/>
              <a:buChar char="v"/>
            </a:pPr>
            <a:r>
              <a:rPr lang="en-US" sz="2000" dirty="0">
                <a:solidFill>
                  <a:schemeClr val="tx1"/>
                </a:solidFill>
              </a:rPr>
              <a:t>Different from classification methods, regression methods estimate Face Position by learning a functional mapping from the image space to one or more pose directions . </a:t>
            </a:r>
          </a:p>
          <a:p>
            <a:pPr marL="342900" indent="-342900" algn="l">
              <a:buFont typeface="Wingdings" panose="05000000000000000000" pitchFamily="2" charset="2"/>
              <a:buChar char="v"/>
            </a:pPr>
            <a:r>
              <a:rPr lang="en-US" sz="2000" dirty="0">
                <a:solidFill>
                  <a:schemeClr val="tx1"/>
                </a:solidFill>
              </a:rPr>
              <a:t>The allure of these approaches is that with a set of labeled training data, a model can be built to provide a precise Face Position estimation for any new data samples. Due to the breakthrough results achieved by Machine learning technologies in many research field.</a:t>
            </a:r>
          </a:p>
          <a:p>
            <a:pPr marL="342900" indent="-342900" algn="l">
              <a:buFont typeface="Wingdings" panose="05000000000000000000" pitchFamily="2" charset="2"/>
              <a:buChar char="v"/>
            </a:pPr>
            <a:r>
              <a:rPr lang="en-US" sz="2000" dirty="0" err="1">
                <a:solidFill>
                  <a:schemeClr val="tx1"/>
                </a:solidFill>
              </a:rPr>
              <a:t>Zavan</a:t>
            </a:r>
            <a:r>
              <a:rPr lang="en-US" sz="2000" dirty="0">
                <a:solidFill>
                  <a:schemeClr val="tx1"/>
                </a:solidFill>
              </a:rPr>
              <a:t> et al. proposed an automatic pipeline based on convolutional neural networks for detecting different facial regions, processing them, and combining the results generated from each, resulting in a robust head pose estimation and gender recognition. And some recent work can estimate head pose with high accuracy and perform in real time.</a:t>
            </a:r>
            <a:endParaRPr lang="en-IN" sz="2000" dirty="0">
              <a:solidFill>
                <a:schemeClr val="tx1"/>
              </a:solidFill>
            </a:endParaRPr>
          </a:p>
        </p:txBody>
      </p:sp>
    </p:spTree>
    <p:extLst>
      <p:ext uri="{BB962C8B-B14F-4D97-AF65-F5344CB8AC3E}">
        <p14:creationId xmlns:p14="http://schemas.microsoft.com/office/powerpoint/2010/main" val="71772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AD630F-FB6F-4EE0-A91D-FDC29B06BD7D}"/>
              </a:ext>
            </a:extLst>
          </p:cNvPr>
          <p:cNvSpPr>
            <a:spLocks noGrp="1"/>
          </p:cNvSpPr>
          <p:nvPr>
            <p:ph type="subTitle" idx="1"/>
          </p:nvPr>
        </p:nvSpPr>
        <p:spPr>
          <a:xfrm>
            <a:off x="310718" y="213064"/>
            <a:ext cx="11363418" cy="6214369"/>
          </a:xfrm>
        </p:spPr>
        <p:txBody>
          <a:bodyPr>
            <a:normAutofit/>
          </a:bodyPr>
          <a:lstStyle/>
          <a:p>
            <a:pPr marL="342900" indent="-342900" algn="l">
              <a:buFont typeface="Wingdings" panose="05000000000000000000" pitchFamily="2" charset="2"/>
              <a:buChar char="v"/>
            </a:pPr>
            <a:r>
              <a:rPr lang="en-US" sz="2400" dirty="0">
                <a:solidFill>
                  <a:schemeClr val="tx1"/>
                </a:solidFill>
              </a:rPr>
              <a:t>The  3 facial </a:t>
            </a:r>
            <a:r>
              <a:rPr lang="en-US" sz="2400" dirty="0" err="1">
                <a:solidFill>
                  <a:schemeClr val="tx1"/>
                </a:solidFill>
              </a:rPr>
              <a:t>Keypoints</a:t>
            </a:r>
            <a:r>
              <a:rPr lang="en-US" sz="2400" dirty="0">
                <a:solidFill>
                  <a:schemeClr val="tx1"/>
                </a:solidFill>
              </a:rPr>
              <a:t>, corresponding to the center of both eyes and the nose tip, are enough to extract 10 geometric features based on angles and Euclidean distances and obtain accurate and precise results for both coarse and fine head pose estimation.</a:t>
            </a:r>
          </a:p>
          <a:p>
            <a:pPr marL="342900" indent="-342900" algn="l">
              <a:buFont typeface="Wingdings" panose="05000000000000000000" pitchFamily="2" charset="2"/>
              <a:buChar char="v"/>
            </a:pPr>
            <a:r>
              <a:rPr lang="en-US" sz="2400" dirty="0">
                <a:solidFill>
                  <a:schemeClr val="tx1"/>
                </a:solidFill>
              </a:rPr>
              <a:t>This is probably due to the fact that nose tip and eyes are fixed parts of the face so that their degrees of freedom are closely linked to the same degrees of freedom as the face.</a:t>
            </a:r>
          </a:p>
          <a:p>
            <a:pPr marL="342900" indent="-342900" algn="l">
              <a:buFont typeface="Wingdings" panose="05000000000000000000" pitchFamily="2" charset="2"/>
              <a:buChar char="v"/>
            </a:pPr>
            <a:r>
              <a:rPr lang="en-US" sz="2400" dirty="0">
                <a:solidFill>
                  <a:schemeClr val="tx1"/>
                </a:solidFill>
              </a:rPr>
              <a:t>Indeed, mouth state information could serve to detect driver fatigue, but only the edges might not be enough to report a robust state of the mouth and detect events like yawning. </a:t>
            </a:r>
          </a:p>
          <a:p>
            <a:pPr marL="342900" indent="-342900" algn="l">
              <a:buFont typeface="Wingdings" panose="05000000000000000000" pitchFamily="2" charset="2"/>
              <a:buChar char="v"/>
            </a:pPr>
            <a:r>
              <a:rPr lang="en-US" sz="2400" dirty="0">
                <a:solidFill>
                  <a:schemeClr val="tx1"/>
                </a:solidFill>
              </a:rPr>
              <a:t>Besides, our method has proven its robustness, maintaining a high accuracy in noisy detections up to 4 pixels for all directions. Several factors such illumination changes can hinder this robustness, misleading proper outputs in some frames.</a:t>
            </a:r>
            <a:endParaRPr lang="en-IN" sz="2400" dirty="0">
              <a:solidFill>
                <a:schemeClr val="tx1"/>
              </a:solidFill>
            </a:endParaRPr>
          </a:p>
        </p:txBody>
      </p:sp>
    </p:spTree>
    <p:extLst>
      <p:ext uri="{BB962C8B-B14F-4D97-AF65-F5344CB8AC3E}">
        <p14:creationId xmlns:p14="http://schemas.microsoft.com/office/powerpoint/2010/main" val="189166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3288-1E3A-4830-BA76-F38B797D4D84}"/>
              </a:ext>
            </a:extLst>
          </p:cNvPr>
          <p:cNvSpPr>
            <a:spLocks noGrp="1"/>
          </p:cNvSpPr>
          <p:nvPr>
            <p:ph type="ctrTitle"/>
          </p:nvPr>
        </p:nvSpPr>
        <p:spPr>
          <a:xfrm>
            <a:off x="479396" y="346229"/>
            <a:ext cx="3906173" cy="967666"/>
          </a:xfrm>
        </p:spPr>
        <p:txBody>
          <a:bodyPr>
            <a:normAutofit/>
          </a:bodyPr>
          <a:lstStyle/>
          <a:p>
            <a:r>
              <a:rPr lang="en-IN" sz="4000" b="1" dirty="0"/>
              <a:t>APPLICATIONS:</a:t>
            </a:r>
          </a:p>
        </p:txBody>
      </p:sp>
      <p:sp>
        <p:nvSpPr>
          <p:cNvPr id="3" name="Subtitle 2">
            <a:extLst>
              <a:ext uri="{FF2B5EF4-FFF2-40B4-BE49-F238E27FC236}">
                <a16:creationId xmlns:a16="http://schemas.microsoft.com/office/drawing/2014/main" id="{FF95EACE-3BB2-4F7D-B238-F054DDF69B5D}"/>
              </a:ext>
            </a:extLst>
          </p:cNvPr>
          <p:cNvSpPr>
            <a:spLocks noGrp="1"/>
          </p:cNvSpPr>
          <p:nvPr>
            <p:ph type="subTitle" idx="1"/>
          </p:nvPr>
        </p:nvSpPr>
        <p:spPr>
          <a:xfrm>
            <a:off x="630315" y="1473693"/>
            <a:ext cx="10306974" cy="4878280"/>
          </a:xfrm>
        </p:spPr>
        <p:txBody>
          <a:bodyPr>
            <a:normAutofit/>
          </a:bodyPr>
          <a:lstStyle/>
          <a:p>
            <a:pPr marL="342900" indent="-342900" algn="l">
              <a:buFont typeface="Wingdings" panose="05000000000000000000" pitchFamily="2" charset="2"/>
              <a:buChar char="v"/>
            </a:pPr>
            <a:r>
              <a:rPr lang="en-US" sz="2400" dirty="0">
                <a:solidFill>
                  <a:schemeClr val="tx1"/>
                </a:solidFill>
              </a:rPr>
              <a:t>DRIVER Behaviour is the most important factor for on-road driving safety. Since humans are the major users of roads, their driving Behaviours influence traffic safety and Efficiency. So, For Driver Monitoring We Can Use Face Position Detection</a:t>
            </a:r>
          </a:p>
          <a:p>
            <a:pPr marL="342900" indent="-342900" algn="l">
              <a:buFont typeface="Wingdings" panose="05000000000000000000" pitchFamily="2" charset="2"/>
              <a:buChar char="v"/>
            </a:pPr>
            <a:r>
              <a:rPr lang="en-US" sz="2400" dirty="0">
                <a:solidFill>
                  <a:schemeClr val="tx1"/>
                </a:solidFill>
              </a:rPr>
              <a:t>Intelligent Wheel Chair Systems</a:t>
            </a:r>
          </a:p>
          <a:p>
            <a:pPr marL="342900" indent="-342900" algn="l">
              <a:buFont typeface="Wingdings" panose="05000000000000000000" pitchFamily="2" charset="2"/>
              <a:buChar char="v"/>
            </a:pPr>
            <a:r>
              <a:rPr lang="en-IN" sz="2400" dirty="0">
                <a:solidFill>
                  <a:schemeClr val="tx1"/>
                </a:solidFill>
              </a:rPr>
              <a:t>Surveillance systems</a:t>
            </a:r>
          </a:p>
          <a:p>
            <a:pPr marL="342900" indent="-342900" algn="l">
              <a:buFont typeface="Wingdings" panose="05000000000000000000" pitchFamily="2" charset="2"/>
              <a:buChar char="v"/>
            </a:pPr>
            <a:r>
              <a:rPr lang="en-IN" sz="2400" dirty="0">
                <a:solidFill>
                  <a:schemeClr val="tx1"/>
                </a:solidFill>
              </a:rPr>
              <a:t>Human-Robot Interactions</a:t>
            </a:r>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r>
              <a:rPr lang="en-US" b="0" i="0" dirty="0">
                <a:solidFill>
                  <a:srgbClr val="202124"/>
                </a:solidFill>
                <a:effectLst/>
                <a:latin typeface="Roboto" panose="02000000000000000000" pitchFamily="2" charset="0"/>
              </a:rPr>
              <a:t>.</a:t>
            </a:r>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360036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C47-68EF-4AB1-9CAE-758A47C67389}"/>
              </a:ext>
            </a:extLst>
          </p:cNvPr>
          <p:cNvSpPr>
            <a:spLocks noGrp="1"/>
          </p:cNvSpPr>
          <p:nvPr>
            <p:ph type="ctrTitle"/>
          </p:nvPr>
        </p:nvSpPr>
        <p:spPr>
          <a:xfrm>
            <a:off x="253016" y="257453"/>
            <a:ext cx="4318984" cy="976543"/>
          </a:xfrm>
        </p:spPr>
        <p:txBody>
          <a:bodyPr>
            <a:normAutofit/>
          </a:bodyPr>
          <a:lstStyle/>
          <a:p>
            <a:r>
              <a:rPr lang="en-IN" sz="3200" b="1" dirty="0">
                <a:solidFill>
                  <a:srgbClr val="7030A0"/>
                </a:solidFill>
              </a:rPr>
              <a:t>Dataset Description:</a:t>
            </a:r>
          </a:p>
        </p:txBody>
      </p:sp>
      <p:sp>
        <p:nvSpPr>
          <p:cNvPr id="3" name="Subtitle 2">
            <a:extLst>
              <a:ext uri="{FF2B5EF4-FFF2-40B4-BE49-F238E27FC236}">
                <a16:creationId xmlns:a16="http://schemas.microsoft.com/office/drawing/2014/main" id="{285F158D-D6E2-47A2-ACBE-BA12AE6951E8}"/>
              </a:ext>
            </a:extLst>
          </p:cNvPr>
          <p:cNvSpPr>
            <a:spLocks noGrp="1"/>
          </p:cNvSpPr>
          <p:nvPr>
            <p:ph type="subTitle" idx="1"/>
          </p:nvPr>
        </p:nvSpPr>
        <p:spPr>
          <a:xfrm>
            <a:off x="253015" y="1358284"/>
            <a:ext cx="11279078" cy="4906544"/>
          </a:xfrm>
        </p:spPr>
        <p:txBody>
          <a:bodyPr>
            <a:normAutofit fontScale="25000" lnSpcReduction="20000"/>
          </a:bodyPr>
          <a:lstStyle/>
          <a:p>
            <a:pPr marL="342900" indent="-342900" algn="l">
              <a:buFont typeface="Wingdings" panose="05000000000000000000" pitchFamily="2" charset="2"/>
              <a:buChar char="v"/>
            </a:pPr>
            <a:r>
              <a:rPr lang="en-US" sz="8000" b="0" i="0" dirty="0">
                <a:solidFill>
                  <a:schemeClr val="tx1"/>
                </a:solidFill>
                <a:effectLst/>
                <a:latin typeface="Trebuchet MS" panose="020B0603020202020204" pitchFamily="34" charset="0"/>
              </a:rPr>
              <a:t>The Driv</a:t>
            </a:r>
            <a:r>
              <a:rPr lang="en-US" sz="8000" dirty="0">
                <a:solidFill>
                  <a:schemeClr val="tx1"/>
                </a:solidFill>
                <a:latin typeface="Trebuchet MS" panose="020B0603020202020204" pitchFamily="34" charset="0"/>
              </a:rPr>
              <a:t>-</a:t>
            </a:r>
            <a:r>
              <a:rPr lang="en-US" sz="8000" b="0" i="0" dirty="0">
                <a:solidFill>
                  <a:schemeClr val="tx1"/>
                </a:solidFill>
                <a:effectLst/>
                <a:latin typeface="Trebuchet MS" panose="020B0603020202020204" pitchFamily="34" charset="0"/>
              </a:rPr>
              <a:t>Face </a:t>
            </a:r>
            <a:r>
              <a:rPr lang="en-US" sz="8000" dirty="0">
                <a:solidFill>
                  <a:schemeClr val="tx1"/>
                </a:solidFill>
                <a:effectLst/>
                <a:latin typeface="Trebuchet MS" panose="020B0603020202020204" pitchFamily="34" charset="0"/>
              </a:rPr>
              <a:t>D</a:t>
            </a:r>
            <a:r>
              <a:rPr lang="en-US" sz="8000" b="0" i="0" dirty="0">
                <a:solidFill>
                  <a:schemeClr val="tx1"/>
                </a:solidFill>
                <a:effectLst/>
                <a:latin typeface="Trebuchet MS" panose="020B0603020202020204" pitchFamily="34" charset="0"/>
              </a:rPr>
              <a:t>atabase contains images sequences of subjects while driving in real scenarios. It is composed of 606 samples of 640Ã—480 pixels each, acquired over different days from 4 drivers (2 women and 2 men) with several facial features like glasses and beard.</a:t>
            </a:r>
          </a:p>
          <a:p>
            <a:pPr marL="342900" indent="-342900" algn="l">
              <a:buFont typeface="Wingdings" panose="05000000000000000000" pitchFamily="2" charset="2"/>
              <a:buChar char="v"/>
            </a:pPr>
            <a:r>
              <a:rPr lang="en-US" sz="8000" b="0" i="0" dirty="0">
                <a:solidFill>
                  <a:schemeClr val="tx1"/>
                </a:solidFill>
                <a:effectLst/>
                <a:latin typeface="Trebuchet MS" panose="020B0603020202020204" pitchFamily="34" charset="0"/>
              </a:rPr>
              <a:t>A set of labels assigning each image into 3 possible gaze direction classes are given.</a:t>
            </a:r>
            <a:br>
              <a:rPr lang="en-US" sz="8000" dirty="0">
                <a:solidFill>
                  <a:schemeClr val="tx1"/>
                </a:solidFill>
                <a:latin typeface="Trebuchet MS" panose="020B0603020202020204" pitchFamily="34" charset="0"/>
              </a:rPr>
            </a:br>
            <a:r>
              <a:rPr lang="en-US" sz="8000" b="0" i="0" dirty="0">
                <a:solidFill>
                  <a:schemeClr val="tx1"/>
                </a:solidFill>
                <a:effectLst/>
                <a:latin typeface="Trebuchet MS" panose="020B0603020202020204" pitchFamily="34" charset="0"/>
              </a:rPr>
              <a:t>The first class is the looking-right class and contains the head angles between -45Âº and -30</a:t>
            </a:r>
            <a:r>
              <a:rPr lang="en-IN" sz="8000" b="0" i="0" dirty="0">
                <a:solidFill>
                  <a:srgbClr val="123654"/>
                </a:solidFill>
                <a:effectLst/>
                <a:latin typeface="Arial" panose="020B0604020202020204" pitchFamily="34" charset="0"/>
              </a:rPr>
              <a:t>Âº</a:t>
            </a:r>
            <a:r>
              <a:rPr lang="en-IN" sz="8000" b="0" i="0" dirty="0">
                <a:effectLst/>
                <a:latin typeface="Trebuchet MS" panose="020B0603020202020204" pitchFamily="34" charset="0"/>
              </a:rPr>
              <a:t>.</a:t>
            </a:r>
            <a:br>
              <a:rPr lang="en-US" sz="8000" dirty="0">
                <a:solidFill>
                  <a:schemeClr val="tx1"/>
                </a:solidFill>
                <a:latin typeface="Trebuchet MS" panose="020B0603020202020204" pitchFamily="34" charset="0"/>
              </a:rPr>
            </a:br>
            <a:r>
              <a:rPr lang="en-US" sz="8000" b="0" i="0" dirty="0">
                <a:solidFill>
                  <a:schemeClr val="tx1"/>
                </a:solidFill>
                <a:effectLst/>
                <a:latin typeface="Trebuchet MS" panose="020B0603020202020204" pitchFamily="34" charset="0"/>
              </a:rPr>
              <a:t>The second one is the frontal class and contains the head angles between -15Âº and 15Âº.</a:t>
            </a:r>
            <a:br>
              <a:rPr lang="en-US" sz="8000" dirty="0">
                <a:solidFill>
                  <a:schemeClr val="tx1"/>
                </a:solidFill>
                <a:latin typeface="Trebuchet MS" panose="020B0603020202020204" pitchFamily="34" charset="0"/>
              </a:rPr>
            </a:br>
            <a:r>
              <a:rPr lang="en-US" sz="8000" b="0" i="0" dirty="0">
                <a:solidFill>
                  <a:schemeClr val="tx1"/>
                </a:solidFill>
                <a:effectLst/>
                <a:latin typeface="Trebuchet MS" panose="020B0603020202020204" pitchFamily="34" charset="0"/>
              </a:rPr>
              <a:t>The last one is the looking-left class and contains the head angles between 30Âº and 45Âº.</a:t>
            </a:r>
          </a:p>
          <a:p>
            <a:pPr marL="342900" indent="-342900" algn="l">
              <a:buFont typeface="Wingdings" panose="05000000000000000000" pitchFamily="2" charset="2"/>
              <a:buChar char="v"/>
            </a:pPr>
            <a:r>
              <a:rPr lang="en-US" sz="8000" dirty="0">
                <a:solidFill>
                  <a:schemeClr val="tx1"/>
                </a:solidFill>
                <a:latin typeface="Trebuchet MS" panose="020B0603020202020204" pitchFamily="34" charset="0"/>
              </a:rPr>
              <a:t>Along with the facial key point positions(eyes, nose and mouth).</a:t>
            </a:r>
          </a:p>
          <a:p>
            <a:pPr marL="342900" indent="-342900" algn="l">
              <a:buFont typeface="Wingdings" panose="05000000000000000000" pitchFamily="2" charset="2"/>
              <a:buChar char="v"/>
            </a:pPr>
            <a:r>
              <a:rPr lang="en-US" sz="8000" dirty="0">
                <a:solidFill>
                  <a:schemeClr val="tx1"/>
                </a:solidFill>
                <a:latin typeface="Trebuchet MS" panose="020B0603020202020204" pitchFamily="34" charset="0"/>
              </a:rPr>
              <a:t>No Of Patterns Given =606</a:t>
            </a:r>
          </a:p>
          <a:p>
            <a:pPr marL="342900" indent="-342900" algn="l">
              <a:buFont typeface="Wingdings" panose="05000000000000000000" pitchFamily="2" charset="2"/>
              <a:buChar char="v"/>
            </a:pPr>
            <a:r>
              <a:rPr lang="en-US" sz="8000" dirty="0">
                <a:solidFill>
                  <a:schemeClr val="tx1"/>
                </a:solidFill>
                <a:latin typeface="Trebuchet MS" panose="020B0603020202020204" pitchFamily="34" charset="0"/>
              </a:rPr>
              <a:t>No Of Features Given =18</a:t>
            </a:r>
          </a:p>
          <a:p>
            <a:pPr marL="342900" indent="-342900" algn="l">
              <a:buFont typeface="Wingdings" panose="05000000000000000000" pitchFamily="2" charset="2"/>
              <a:buChar char="v"/>
            </a:pPr>
            <a:r>
              <a:rPr lang="en-US" sz="8000" dirty="0">
                <a:solidFill>
                  <a:schemeClr val="tx1"/>
                </a:solidFill>
                <a:latin typeface="Trebuchet MS" panose="020B0603020202020204" pitchFamily="34" charset="0"/>
              </a:rPr>
              <a:t>After Removing Some Useless Features From The Dataset, The Dataset Contains Total 14 Features</a:t>
            </a:r>
          </a:p>
          <a:p>
            <a:pPr marL="342900" indent="-342900" algn="l">
              <a:buFont typeface="Wingdings" panose="05000000000000000000" pitchFamily="2" charset="2"/>
              <a:buChar char="v"/>
            </a:pPr>
            <a:endParaRPr lang="en-US" sz="8000" dirty="0">
              <a:solidFill>
                <a:schemeClr val="tx1"/>
              </a:solidFill>
              <a:latin typeface="Trebuchet MS" panose="020B0603020202020204" pitchFamily="34" charset="0"/>
            </a:endParaRPr>
          </a:p>
          <a:p>
            <a:pPr marL="342900" indent="-342900" algn="l">
              <a:buFont typeface="Wingdings" panose="05000000000000000000" pitchFamily="2" charset="2"/>
              <a:buChar char="v"/>
            </a:pPr>
            <a:endParaRPr lang="en-US" sz="8000" dirty="0">
              <a:solidFill>
                <a:schemeClr val="tx1"/>
              </a:solidFill>
              <a:latin typeface="Trebuchet MS" panose="020B0603020202020204" pitchFamily="34" charset="0"/>
            </a:endParaRPr>
          </a:p>
          <a:p>
            <a:pPr marL="342900" indent="-342900" algn="l">
              <a:buFont typeface="Wingdings" panose="05000000000000000000" pitchFamily="2" charset="2"/>
              <a:buChar char="v"/>
            </a:pPr>
            <a:endParaRPr lang="en-US" sz="8000" dirty="0">
              <a:latin typeface="Merriweather" panose="00000500000000000000" pitchFamily="2" charset="0"/>
            </a:endParaRPr>
          </a:p>
          <a:p>
            <a:pPr marL="342900" indent="-342900" algn="l">
              <a:buFont typeface="Wingdings" panose="05000000000000000000" pitchFamily="2" charset="2"/>
              <a:buChar char="v"/>
            </a:pPr>
            <a:endParaRPr lang="en-US" sz="7200" dirty="0">
              <a:latin typeface="Merriweather" panose="00000500000000000000" pitchFamily="2" charset="0"/>
            </a:endParaRPr>
          </a:p>
          <a:p>
            <a:pPr marL="342900" indent="-342900" algn="l">
              <a:buFont typeface="Wingdings" panose="05000000000000000000" pitchFamily="2" charset="2"/>
              <a:buChar char="v"/>
            </a:pPr>
            <a:endParaRPr lang="en-US" sz="7200" dirty="0">
              <a:latin typeface="Merriweather" panose="00000500000000000000" pitchFamily="2" charset="0"/>
            </a:endParaRPr>
          </a:p>
          <a:p>
            <a:pPr marL="342900" indent="-342900" algn="l">
              <a:buFont typeface="Wingdings" panose="05000000000000000000" pitchFamily="2" charset="2"/>
              <a:buChar char="v"/>
            </a:pPr>
            <a:endParaRPr lang="en-US" sz="7200" dirty="0">
              <a:solidFill>
                <a:schemeClr val="tx1"/>
              </a:solidFill>
            </a:endParaRPr>
          </a:p>
          <a:p>
            <a:pPr marL="342900" indent="-342900" algn="l">
              <a:buFont typeface="Wingdings" panose="05000000000000000000" pitchFamily="2" charset="2"/>
              <a:buChar char="v"/>
            </a:pPr>
            <a:br>
              <a:rPr lang="en-US" sz="1900" dirty="0"/>
            </a:br>
            <a:endParaRPr lang="en-US" sz="1900" b="0" i="0" dirty="0">
              <a:effectLst/>
              <a:latin typeface="Arial" panose="020B0604020202020204" pitchFamily="34" charset="0"/>
            </a:endParaRPr>
          </a:p>
          <a:p>
            <a:pPr marL="342900" indent="-342900" algn="l">
              <a:buFont typeface="Wingdings" panose="05000000000000000000" pitchFamily="2" charset="2"/>
              <a:buChar char="v"/>
            </a:pPr>
            <a:endParaRPr lang="en-US" sz="2000" b="0" i="0" dirty="0">
              <a:effectLst/>
              <a:latin typeface="Arial" panose="020B0604020202020204" pitchFamily="34" charset="0"/>
            </a:endParaRPr>
          </a:p>
          <a:p>
            <a:pPr marL="342900" indent="-342900" algn="l">
              <a:buFont typeface="Wingdings" panose="05000000000000000000" pitchFamily="2" charset="2"/>
              <a:buChar char="v"/>
            </a:pPr>
            <a:endParaRPr lang="en-US" sz="2000" b="0" i="0" dirty="0">
              <a:effectLst/>
              <a:latin typeface="Arial" panose="020B0604020202020204" pitchFamily="34" charset="0"/>
            </a:endParaRPr>
          </a:p>
          <a:p>
            <a:pPr marL="342900" indent="-342900" algn="l">
              <a:buFont typeface="Wingdings" panose="05000000000000000000" pitchFamily="2" charset="2"/>
              <a:buChar char="v"/>
            </a:pPr>
            <a:r>
              <a:rPr lang="en-US" b="0" i="0" dirty="0">
                <a:solidFill>
                  <a:srgbClr val="12365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8617880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6274</TotalTime>
  <Words>1919</Words>
  <Application>Microsoft Office PowerPoint</Application>
  <PresentationFormat>Widescreen</PresentationFormat>
  <Paragraphs>230</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ff2</vt:lpstr>
      <vt:lpstr>inherit</vt:lpstr>
      <vt:lpstr>Merriweather</vt:lpstr>
      <vt:lpstr>Roboto</vt:lpstr>
      <vt:lpstr>Trebuchet MS</vt:lpstr>
      <vt:lpstr>Wingdings</vt:lpstr>
      <vt:lpstr>Wingdings 3</vt:lpstr>
      <vt:lpstr>Facet</vt:lpstr>
      <vt:lpstr>Machine Learning-MINI PROJECT </vt:lpstr>
      <vt:lpstr>Problem  Definition</vt:lpstr>
      <vt:lpstr>Introduction:</vt:lpstr>
      <vt:lpstr>Abstract:</vt:lpstr>
      <vt:lpstr>Why use ML?</vt:lpstr>
      <vt:lpstr>RELATED WORK :</vt:lpstr>
      <vt:lpstr>PowerPoint Presentation</vt:lpstr>
      <vt:lpstr>APPLICATIONS:</vt:lpstr>
      <vt:lpstr>Dataset Description:</vt:lpstr>
      <vt:lpstr>PowerPoint Presentation</vt:lpstr>
      <vt:lpstr>Results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learning-MINI PROJECT</dc:title>
  <dc:creator>Karavadi Tejesh</dc:creator>
  <cp:lastModifiedBy>Karavadi Tejesh</cp:lastModifiedBy>
  <cp:revision>18</cp:revision>
  <dcterms:created xsi:type="dcterms:W3CDTF">2021-10-03T16:46:23Z</dcterms:created>
  <dcterms:modified xsi:type="dcterms:W3CDTF">2021-11-23T07:38:47Z</dcterms:modified>
</cp:coreProperties>
</file>