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59" r:id="rId5"/>
    <p:sldId id="260" r:id="rId6"/>
    <p:sldId id="261" r:id="rId7"/>
    <p:sldId id="266" r:id="rId8"/>
    <p:sldId id="262" r:id="rId9"/>
    <p:sldId id="263" r:id="rId10"/>
    <p:sldId id="267" r:id="rId11"/>
    <p:sldId id="268" r:id="rId12"/>
    <p:sldId id="269" r:id="rId13"/>
    <p:sldId id="278" r:id="rId14"/>
    <p:sldId id="277" r:id="rId15"/>
    <p:sldId id="276" r:id="rId16"/>
    <p:sldId id="275" r:id="rId17"/>
    <p:sldId id="274" r:id="rId18"/>
    <p:sldId id="273" r:id="rId19"/>
    <p:sldId id="272" r:id="rId20"/>
    <p:sldId id="271" r:id="rId21"/>
    <p:sldId id="270" r:id="rId22"/>
    <p:sldId id="281" r:id="rId23"/>
    <p:sldId id="280" r:id="rId24"/>
    <p:sldId id="279" r:id="rId25"/>
    <p:sldId id="282" r:id="rId26"/>
    <p:sldId id="288" r:id="rId27"/>
    <p:sldId id="287" r:id="rId28"/>
    <p:sldId id="286" r:id="rId29"/>
    <p:sldId id="285"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86" d="100"/>
          <a:sy n="86" d="100"/>
        </p:scale>
        <p:origin x="-13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99A5E-201B-4692-A459-55A9ADDE715D}" type="datetimeFigureOut">
              <a:rPr lang="en-US" smtClean="0"/>
              <a:pPr/>
              <a:t>5/14/2024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A92E9-A654-4E34-83C2-D1F86542B2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8A92E9-A654-4E34-83C2-D1F86542B2C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263230-1EA8-4A76-AF58-E4A3FF0DAA1F}" type="datetimeFigureOut">
              <a:rPr lang="en-US" smtClean="0"/>
              <a:pPr/>
              <a:t>5/14/2024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6A0DDCB-F323-4839-8256-27B178D024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263230-1EA8-4A76-AF58-E4A3FF0DAA1F}"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263230-1EA8-4A76-AF58-E4A3FF0DAA1F}"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263230-1EA8-4A76-AF58-E4A3FF0DAA1F}"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263230-1EA8-4A76-AF58-E4A3FF0DAA1F}"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0DDCB-F323-4839-8256-27B178D024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263230-1EA8-4A76-AF58-E4A3FF0DAA1F}"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263230-1EA8-4A76-AF58-E4A3FF0DAA1F}"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263230-1EA8-4A76-AF58-E4A3FF0DAA1F}"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63230-1EA8-4A76-AF58-E4A3FF0DAA1F}"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263230-1EA8-4A76-AF58-E4A3FF0DAA1F}"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0DDCB-F323-4839-8256-27B178D024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263230-1EA8-4A76-AF58-E4A3FF0DAA1F}"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6A0DDCB-F323-4839-8256-27B178D024E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263230-1EA8-4A76-AF58-E4A3FF0DAA1F}" type="datetimeFigureOut">
              <a:rPr lang="en-US" smtClean="0"/>
              <a:pPr/>
              <a:t>5/14/2024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A0DDCB-F323-4839-8256-27B178D024E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851648" cy="2057416"/>
          </a:xfrm>
        </p:spPr>
        <p:txBody>
          <a:bodyPr/>
          <a:lstStyle/>
          <a:p>
            <a:pPr algn="ctr"/>
            <a:r>
              <a:rPr lang="en-US" dirty="0" smtClean="0"/>
              <a:t>Lung cancer prediction</a:t>
            </a:r>
            <a:endParaRPr lang="en-US" dirty="0"/>
          </a:p>
        </p:txBody>
      </p:sp>
      <p:sp>
        <p:nvSpPr>
          <p:cNvPr id="3" name="Subtitle 2"/>
          <p:cNvSpPr>
            <a:spLocks noGrp="1"/>
          </p:cNvSpPr>
          <p:nvPr>
            <p:ph type="subTitle" idx="1"/>
          </p:nvPr>
        </p:nvSpPr>
        <p:spPr>
          <a:xfrm>
            <a:off x="500034" y="2928934"/>
            <a:ext cx="7854696" cy="1752600"/>
          </a:xfrm>
        </p:spPr>
        <p:txBody>
          <a:bodyPr>
            <a:normAutofit fontScale="70000" lnSpcReduction="20000"/>
          </a:bodyPr>
          <a:lstStyle/>
          <a:p>
            <a:endParaRPr lang="en-US" dirty="0" smtClean="0"/>
          </a:p>
          <a:p>
            <a:r>
              <a:rPr lang="en-US" dirty="0" smtClean="0"/>
              <a:t>BY</a:t>
            </a:r>
          </a:p>
          <a:p>
            <a:r>
              <a:rPr lang="en-US" dirty="0" err="1" smtClean="0"/>
              <a:t>Pragadeeshwaran</a:t>
            </a:r>
            <a:r>
              <a:rPr lang="en-US" dirty="0" smtClean="0"/>
              <a:t>  S-241071</a:t>
            </a:r>
          </a:p>
          <a:p>
            <a:r>
              <a:rPr lang="en-US" dirty="0" err="1" smtClean="0"/>
              <a:t>Tejeshwar</a:t>
            </a:r>
            <a:r>
              <a:rPr lang="en-US" dirty="0" smtClean="0"/>
              <a:t>  M-241110</a:t>
            </a:r>
          </a:p>
          <a:p>
            <a:r>
              <a:rPr lang="en-US" dirty="0" err="1" smtClean="0"/>
              <a:t>Ranjith</a:t>
            </a:r>
            <a:r>
              <a:rPr lang="en-US" dirty="0" smtClean="0"/>
              <a:t> M-241131</a:t>
            </a:r>
          </a:p>
          <a:p>
            <a:r>
              <a:rPr lang="en-US" dirty="0" err="1" smtClean="0"/>
              <a:t>Vignesh</a:t>
            </a:r>
            <a:r>
              <a:rPr lang="en-US" dirty="0" smtClean="0"/>
              <a:t> K-241132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6).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8).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9).png"/>
          <p:cNvPicPr>
            <a:picLocks noGrp="1" noChangeAspect="1"/>
          </p:cNvPicPr>
          <p:nvPr>
            <p:ph idx="1"/>
          </p:nvPr>
        </p:nvPicPr>
        <p:blipFill>
          <a:blip r:embed="rId2"/>
          <a:stretch>
            <a:fillRect/>
          </a:stretch>
        </p:blipFill>
        <p:spPr>
          <a:xfrm>
            <a:off x="670278" y="1935163"/>
            <a:ext cx="7803444" cy="4389437"/>
          </a:xfrm>
        </p:spPr>
      </p:pic>
      <p:pic>
        <p:nvPicPr>
          <p:cNvPr id="5" name="Picture 4" descr="Screenshot (10).png"/>
          <p:cNvPicPr>
            <a:picLocks noChangeAspect="1"/>
          </p:cNvPicPr>
          <p:nvPr/>
        </p:nvPicPr>
        <p:blipFill>
          <a:blip r:embed="rId3"/>
          <a:stretch>
            <a:fillRect/>
          </a:stretch>
        </p:blipFill>
        <p:spPr>
          <a:xfrm>
            <a:off x="0" y="85725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1).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2).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3).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4).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5).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6).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Lung Cancer?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Lung cancer is still remained the danger of society and reason for death of thousands of individuals in about the world.</a:t>
            </a:r>
          </a:p>
          <a:p>
            <a:r>
              <a:rPr lang="en-US" dirty="0" smtClean="0"/>
              <a:t>Lung Cancer is deadly lung tumor considered by unmanageable cell extension in lung tissues.</a:t>
            </a:r>
          </a:p>
          <a:p>
            <a:r>
              <a:rPr lang="en-US" dirty="0" smtClean="0"/>
              <a:t>This growth can spread to the surrounding tissue or other parts of the body apart from the lungs by the process of metastasis.</a:t>
            </a:r>
          </a:p>
          <a:p>
            <a:r>
              <a:rPr lang="en-US" dirty="0" smtClean="0"/>
              <a:t>The majority of lung cancer cases (85%) are caused by prolonged tobacco smoking and approximately 10% to 15% of cases occur in people who have never smoked.</a:t>
            </a:r>
          </a:p>
          <a:p>
            <a:r>
              <a:rPr lang="en-US" dirty="0" smtClean="0"/>
              <a:t>Some cases are caused by inherited factors and radon gas, secondhand smoke or other forms of air pollution.</a:t>
            </a:r>
          </a:p>
          <a:p>
            <a:r>
              <a:rPr lang="en-US" dirty="0" smtClean="0"/>
              <a:t>Lung Cancer can be seen through chest radiographs and computed tomography(CT) scans.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7).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8).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9).png"/>
          <p:cNvPicPr>
            <a:picLocks noGrp="1" noChangeAspect="1"/>
          </p:cNvPicPr>
          <p:nvPr>
            <p:ph idx="1"/>
          </p:nvPr>
        </p:nvPicPr>
        <p:blipFill>
          <a:blip r:embed="rId2"/>
          <a:stretch>
            <a:fillRect/>
          </a:stretch>
        </p:blipFill>
        <p:spPr>
          <a:xfrm>
            <a:off x="670278" y="1935163"/>
            <a:ext cx="7803444" cy="4389437"/>
          </a:xfrm>
        </p:spPr>
      </p:pic>
      <p:pic>
        <p:nvPicPr>
          <p:cNvPr id="5" name="Picture 4" descr="Screenshot (20).png"/>
          <p:cNvPicPr>
            <a:picLocks noChangeAspect="1"/>
          </p:cNvPicPr>
          <p:nvPr/>
        </p:nvPicPr>
        <p:blipFill>
          <a:blip r:embed="rId3"/>
          <a:stretch>
            <a:fillRect/>
          </a:stretch>
        </p:blipFill>
        <p:spPr>
          <a:xfrm>
            <a:off x="0" y="857250"/>
            <a:ext cx="9144000"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1).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2).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3).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4).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5).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6).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7).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smtClean="0"/>
              <a:t>Types of Lung Cancer</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sz="2800" b="1" dirty="0" smtClean="0"/>
              <a:t>There are two main types of Lung Cancer:</a:t>
            </a:r>
          </a:p>
          <a:p>
            <a:pPr algn="just"/>
            <a:r>
              <a:rPr lang="en-US" b="1" dirty="0" smtClean="0"/>
              <a:t>Small Cell Lung Cancer(SCLC):</a:t>
            </a:r>
            <a:endParaRPr lang="en-US" dirty="0" smtClean="0"/>
          </a:p>
          <a:p>
            <a:pPr algn="just"/>
            <a:r>
              <a:rPr lang="en-US" dirty="0" smtClean="0"/>
              <a:t>It often starts in the bronchi, then quickly grows and spread to other parts of the body, including the lymph nodes. This type of lung cancer represents fewer than 20 percent of lung cancers and is typically caused by tobacco smoking. Small cell lung cancer may be very aggressive and requires immediate treatment.</a:t>
            </a:r>
          </a:p>
          <a:p>
            <a:pPr algn="just"/>
            <a:r>
              <a:rPr lang="en-US" b="1" dirty="0" smtClean="0"/>
              <a:t>Non-small cell Lung Cancer(NSCLC):</a:t>
            </a:r>
            <a:endParaRPr lang="en-US" dirty="0" smtClean="0"/>
          </a:p>
          <a:p>
            <a:pPr algn="just"/>
            <a:r>
              <a:rPr lang="en-US" dirty="0" smtClean="0"/>
              <a:t> Non-small cell lung cancer is the most common type of lung cancer. It accounts for nearly nine out of every10 cases, and usually grows at a slower rate than SCLC. Most often, it develops slowly and causes few or no symptoms until it has advanced.</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shot (28).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Machine(SVM)</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endParaRPr lang="en-US" dirty="0" smtClean="0"/>
          </a:p>
          <a:p>
            <a:pPr algn="just"/>
            <a:r>
              <a:rPr lang="en-US" dirty="0" smtClean="0"/>
              <a:t>The Support Vector Machine is a supervised machine learning algorithm that can be used for both classification and regression.</a:t>
            </a:r>
          </a:p>
          <a:p>
            <a:pPr algn="just"/>
            <a:r>
              <a:rPr lang="en-US" dirty="0" smtClean="0"/>
              <a:t> In any case, it is generally utilized in classification problem. The SVM algorithm aims to create the best line or decision boundary that can separate n-dimensional space in classes so that we can easily insert new data points into the correct range in the future.</a:t>
            </a:r>
          </a:p>
          <a:p>
            <a:pPr algn="just"/>
            <a:r>
              <a:rPr lang="en-US" dirty="0" smtClean="0"/>
              <a:t>This best decision range is called the hyper plane. SVM picks the vertex points/vectors that help to create hyper planes. These extreme cases are called as support vectors, and therefore the algorithm is called as support vector machine.</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chi-square test allows you to solve the problem in feature selection by testing the relationship between two categorical outcomes features.</a:t>
            </a:r>
          </a:p>
          <a:p>
            <a:r>
              <a:rPr lang="en-US" dirty="0" smtClean="0"/>
              <a:t> A chi-square test is used to check the independence of two features.</a:t>
            </a:r>
          </a:p>
          <a:p>
            <a:r>
              <a:rPr lang="en-US" dirty="0" smtClean="0"/>
              <a:t>To identify the relevant attributes by using chi-square.</a:t>
            </a:r>
          </a:p>
          <a:p>
            <a:r>
              <a:rPr lang="en-US" dirty="0" smtClean="0"/>
              <a:t>The chi-squared test is a difference between the observed value and expected value. The formula for chi-square is; </a:t>
            </a:r>
          </a:p>
          <a:p>
            <a:r>
              <a:rPr lang="en-US" dirty="0" smtClean="0"/>
              <a:t>To propose Feature Selection using chi2 , reduce the complexity and high cost.</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project aims to develop a predictive model that can accurately identify the presence of lung cancer in patients based on clinical and demographic data. Utilizing machine learning algorithms like KNN, SVM, and Logistic Regression, the model will analyze patterns and correlations within the data to predict outcomes. The goal is to provide a non-invasive, cost-effective, and efficient diagnostic tool that can assist healthcare professionals in early detection and treatment planning, ultimately improving patient prognosis and reducing mortality rates associated with lung cancer.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pPr algn="just"/>
            <a:r>
              <a:rPr lang="en-US" dirty="0" smtClean="0"/>
              <a:t>The primary objective of this project is to develop a robust machine learning model capable of predicting the presence of lung cancer in patients. By leveraging three different algorithms—K-Nearest Neighbors (KNN), Support Vector Machine (SVM), and Logistic Regression—we aim to create an accurate and efficient diagnostic tool.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normAutofit fontScale="55000" lnSpcReduction="20000"/>
          </a:bodyPr>
          <a:lstStyle/>
          <a:p>
            <a:pPr>
              <a:buNone/>
            </a:pPr>
            <a:endParaRPr lang="en-US" b="1" dirty="0" smtClean="0"/>
          </a:p>
          <a:p>
            <a:r>
              <a:rPr lang="en-US" b="1" dirty="0" smtClean="0"/>
              <a:t>Data Collection and Preprocessing:</a:t>
            </a:r>
            <a:endParaRPr lang="en-US" dirty="0" smtClean="0"/>
          </a:p>
          <a:p>
            <a:pPr lvl="1"/>
            <a:r>
              <a:rPr lang="en-US" dirty="0" smtClean="0"/>
              <a:t>Gather a comprehensive dataset containing relevant features such as patient demographics, clinical history, and diagnostic imaging results.</a:t>
            </a:r>
          </a:p>
          <a:p>
            <a:pPr lvl="1"/>
            <a:r>
              <a:rPr lang="en-US" dirty="0" smtClean="0"/>
              <a:t>Clean and preprocess the data to ensure its quality and consistency.</a:t>
            </a:r>
          </a:p>
          <a:p>
            <a:r>
              <a:rPr lang="en-US" b="1" dirty="0" smtClean="0"/>
              <a:t>Feature Selection and Engineering:</a:t>
            </a:r>
            <a:endParaRPr lang="en-US" dirty="0" smtClean="0"/>
          </a:p>
          <a:p>
            <a:pPr lvl="1"/>
            <a:r>
              <a:rPr lang="en-US" dirty="0" smtClean="0"/>
              <a:t>Identify the most informative features related to lung cancer prediction.</a:t>
            </a:r>
          </a:p>
          <a:p>
            <a:pPr lvl="1"/>
            <a:r>
              <a:rPr lang="en-US" dirty="0" smtClean="0"/>
              <a:t>Create new features if necessary to enhance model performance.</a:t>
            </a:r>
          </a:p>
          <a:p>
            <a:r>
              <a:rPr lang="en-US" b="1" dirty="0" smtClean="0"/>
              <a:t>Model Building:</a:t>
            </a:r>
            <a:endParaRPr lang="en-US" dirty="0" smtClean="0"/>
          </a:p>
          <a:p>
            <a:pPr lvl="1"/>
            <a:r>
              <a:rPr lang="en-US" dirty="0" smtClean="0"/>
              <a:t>Implement KNN, SVM, and Logistic Regression algorithms.</a:t>
            </a:r>
          </a:p>
          <a:p>
            <a:pPr lvl="1"/>
            <a:r>
              <a:rPr lang="en-US" dirty="0" smtClean="0"/>
              <a:t>Train each model using the preprocessed data.</a:t>
            </a:r>
          </a:p>
          <a:p>
            <a:pPr lvl="1"/>
            <a:r>
              <a:rPr lang="en-US" dirty="0" smtClean="0"/>
              <a:t>Fine-tune </a:t>
            </a:r>
            <a:r>
              <a:rPr lang="en-US" dirty="0" err="1" smtClean="0"/>
              <a:t>hyperparameters</a:t>
            </a:r>
            <a:r>
              <a:rPr lang="en-US" dirty="0" smtClean="0"/>
              <a:t> to optimize performance.</a:t>
            </a:r>
          </a:p>
          <a:p>
            <a:r>
              <a:rPr lang="en-US" b="1" dirty="0" smtClean="0"/>
              <a:t>Model Evaluation:</a:t>
            </a:r>
            <a:endParaRPr lang="en-US" dirty="0" smtClean="0"/>
          </a:p>
          <a:p>
            <a:pPr lvl="1"/>
            <a:r>
              <a:rPr lang="en-US" dirty="0" smtClean="0"/>
              <a:t>Evaluate the models using appropriate metrics (e.g., accuracy, sensitivity, specificity).</a:t>
            </a:r>
          </a:p>
          <a:p>
            <a:pPr lvl="1"/>
            <a:r>
              <a:rPr lang="en-US" dirty="0" smtClean="0"/>
              <a:t>Compare their performance to determine the best algorithm for lung cancer prediction.</a:t>
            </a:r>
          </a:p>
          <a:p>
            <a:r>
              <a:rPr lang="en-US" b="1" dirty="0" smtClean="0"/>
              <a:t>Deployment and User Interface:</a:t>
            </a:r>
            <a:endParaRPr lang="en-US" dirty="0" smtClean="0"/>
          </a:p>
          <a:p>
            <a:pPr lvl="1"/>
            <a:r>
              <a:rPr lang="en-US" dirty="0" smtClean="0"/>
              <a:t>Develop a user-friendly software tool that integrates the best-performing model.</a:t>
            </a:r>
          </a:p>
          <a:p>
            <a:pPr lvl="1"/>
            <a:r>
              <a:rPr lang="en-US" dirty="0" smtClean="0"/>
              <a:t>Provide healthcare professionals with an efficient and reliable tool for early lung cancer detection.</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4" name="Content Placeholder 3" descr="Screenshot (5).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TotalTime>
  <Words>377</Words>
  <Application>Microsoft Office PowerPoint</Application>
  <PresentationFormat>On-screen Show (4:3)</PresentationFormat>
  <Paragraphs>55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Lung cancer prediction</vt:lpstr>
      <vt:lpstr>What is Lung Cancer?</vt:lpstr>
      <vt:lpstr>Types of Lung Cancer</vt:lpstr>
      <vt:lpstr>Support Vector Machine(SVM)</vt:lpstr>
      <vt:lpstr>OBJECTIVES</vt:lpstr>
      <vt:lpstr>PROBLEM STATEMENT</vt:lpstr>
      <vt:lpstr>PROJECT OVERVIEW</vt:lpstr>
      <vt:lpstr>MODELING</vt:lpstr>
      <vt:lpstr>IMPLEMENTATION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dc:title>
  <dc:creator>student</dc:creator>
  <cp:lastModifiedBy>student</cp:lastModifiedBy>
  <cp:revision>10</cp:revision>
  <dcterms:created xsi:type="dcterms:W3CDTF">2024-05-14T09:33:53Z</dcterms:created>
  <dcterms:modified xsi:type="dcterms:W3CDTF">2024-05-14T10:48:03Z</dcterms:modified>
</cp:coreProperties>
</file>