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1pPr>
    <a:lvl2pPr marL="0" marR="0" indent="4572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2pPr>
    <a:lvl3pPr marL="0" marR="0" indent="9144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3pPr>
    <a:lvl4pPr marL="0" marR="0" indent="13716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4pPr>
    <a:lvl5pPr marL="0" marR="0" indent="18288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5pPr>
    <a:lvl6pPr marL="0" marR="0" indent="22860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6pPr>
    <a:lvl7pPr marL="0" marR="0" indent="27432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7pPr>
    <a:lvl8pPr marL="0" marR="0" indent="32004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8pPr>
    <a:lvl9pPr marL="0" marR="0" indent="365760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lgn="l">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algn="ctr" defTabSz="587022">
              <a:lnSpc>
                <a:spcPct val="100000"/>
              </a:lnSpc>
              <a:spcBef>
                <a:spcPts val="0"/>
              </a:spcBef>
              <a:buSzTx/>
              <a:buNone/>
              <a:defRPr b="1" sz="4600"/>
            </a:lvl1pPr>
            <a:lvl2pPr marL="0" indent="457200" algn="ctr" defTabSz="587022">
              <a:lnSpc>
                <a:spcPct val="100000"/>
              </a:lnSpc>
              <a:spcBef>
                <a:spcPts val="0"/>
              </a:spcBef>
              <a:buSzTx/>
              <a:buNone/>
              <a:defRPr b="1" sz="4600"/>
            </a:lvl2pPr>
            <a:lvl3pPr marL="0" indent="914400" algn="ctr" defTabSz="587022">
              <a:lnSpc>
                <a:spcPct val="100000"/>
              </a:lnSpc>
              <a:spcBef>
                <a:spcPts val="0"/>
              </a:spcBef>
              <a:buSzTx/>
              <a:buNone/>
              <a:defRPr b="1" sz="4600"/>
            </a:lvl3pPr>
            <a:lvl4pPr marL="0" indent="1371600" algn="ctr" defTabSz="587022">
              <a:lnSpc>
                <a:spcPct val="100000"/>
              </a:lnSpc>
              <a:spcBef>
                <a:spcPts val="0"/>
              </a:spcBef>
              <a:buSzTx/>
              <a:buNone/>
              <a:defRPr b="1" sz="4600"/>
            </a:lvl4pPr>
            <a:lvl5pPr marL="0" indent="1828800" algn="ctr" defTabSz="587022">
              <a:lnSpc>
                <a:spcPct val="100000"/>
              </a:lnSpc>
              <a:spcBef>
                <a:spcPts val="0"/>
              </a:spcBef>
              <a:buSzTx/>
              <a:buNone/>
              <a:defRPr b="1" sz="46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698500" y="1412977"/>
            <a:ext cx="11607801" cy="671803"/>
          </a:xfrm>
          <a:prstGeom prst="rect">
            <a:avLst/>
          </a:prstGeom>
        </p:spPr>
        <p:txBody>
          <a:bodyPr/>
          <a:lstStyle>
            <a:lvl1pPr marL="0" indent="0" algn="ctr" defTabSz="487228">
              <a:lnSpc>
                <a:spcPct val="100000"/>
              </a:lnSpc>
              <a:spcBef>
                <a:spcPts val="0"/>
              </a:spcBef>
              <a:buSzTx/>
              <a:buNone/>
              <a:defRPr b="1" sz="3818"/>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109" name="Agenda Subtitle"/>
          <p:cNvSpPr txBox="1"/>
          <p:nvPr>
            <p:ph type="body" sz="quarter" idx="21" hasCustomPrompt="1"/>
          </p:nvPr>
        </p:nvSpPr>
        <p:spPr>
          <a:xfrm>
            <a:off x="698500" y="1409700"/>
            <a:ext cx="11607801" cy="671802"/>
          </a:xfrm>
          <a:prstGeom prst="rect">
            <a:avLst/>
          </a:prstGeom>
        </p:spPr>
        <p:txBody>
          <a:bodyPr/>
          <a:lstStyle>
            <a:lvl1pPr marL="0" indent="0" algn="ctr" defTabSz="487228">
              <a:lnSpc>
                <a:spcPct val="100000"/>
              </a:lnSpc>
              <a:spcBef>
                <a:spcPts val="0"/>
              </a:spcBef>
              <a:buSzTx/>
              <a:buNone/>
              <a:defRPr b="1" sz="3818"/>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2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
          <p:cNvSpPr/>
          <p:nvPr>
            <p:ph type="pic" sz="quarter" idx="21"/>
          </p:nvPr>
        </p:nvSpPr>
        <p:spPr>
          <a:xfrm>
            <a:off x="6542347" y="698500"/>
            <a:ext cx="5965305" cy="3962400"/>
          </a:xfrm>
          <a:prstGeom prst="rect">
            <a:avLst/>
          </a:prstGeom>
        </p:spPr>
        <p:txBody>
          <a:bodyPr lIns="91439" tIns="45719" rIns="91439" bIns="45719">
            <a:noAutofit/>
          </a:bodyPr>
          <a:lstStyle/>
          <a:p>
            <a:pPr/>
          </a:p>
        </p:txBody>
      </p:sp>
      <p:sp>
        <p:nvSpPr>
          <p:cNvPr id="145" name="Low-angle view of a modern, curved building under a cloudy sky"/>
          <p:cNvSpPr/>
          <p:nvPr>
            <p:ph type="pic" sz="quarter" idx="22"/>
          </p:nvPr>
        </p:nvSpPr>
        <p:spPr>
          <a:xfrm>
            <a:off x="6551654" y="5105400"/>
            <a:ext cx="5946692" cy="39624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371600" y="698500"/>
            <a:ext cx="12573000" cy="83693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801388" y="0"/>
            <a:ext cx="14607576" cy="9753600"/>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0"/>
            <a:ext cx="15966319" cy="106553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lgn="l">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algn="ctr" defTabSz="587022">
              <a:lnSpc>
                <a:spcPct val="100000"/>
              </a:lnSpc>
              <a:spcBef>
                <a:spcPts val="0"/>
              </a:spcBef>
              <a:buSzTx/>
              <a:buNone/>
              <a:defRPr b="1" sz="4600"/>
            </a:lvl1pPr>
            <a:lvl2pPr marL="0" indent="457200" algn="ctr" defTabSz="587022">
              <a:lnSpc>
                <a:spcPct val="100000"/>
              </a:lnSpc>
              <a:spcBef>
                <a:spcPts val="0"/>
              </a:spcBef>
              <a:buSzTx/>
              <a:buNone/>
              <a:defRPr b="1" sz="4600"/>
            </a:lvl2pPr>
            <a:lvl3pPr marL="0" indent="914400" algn="ctr" defTabSz="587022">
              <a:lnSpc>
                <a:spcPct val="100000"/>
              </a:lnSpc>
              <a:spcBef>
                <a:spcPts val="0"/>
              </a:spcBef>
              <a:buSzTx/>
              <a:buNone/>
              <a:defRPr b="1" sz="4600"/>
            </a:lvl3pPr>
            <a:lvl4pPr marL="0" indent="1371600" algn="ctr" defTabSz="587022">
              <a:lnSpc>
                <a:spcPct val="100000"/>
              </a:lnSpc>
              <a:spcBef>
                <a:spcPts val="0"/>
              </a:spcBef>
              <a:buSzTx/>
              <a:buNone/>
              <a:defRPr b="1" sz="4600"/>
            </a:lvl4pPr>
            <a:lvl5pPr marL="0" indent="1828800" algn="ctr" defTabSz="587022">
              <a:lnSpc>
                <a:spcPct val="100000"/>
              </a:lnSpc>
              <a:spcBef>
                <a:spcPts val="0"/>
              </a:spcBef>
              <a:buSzTx/>
              <a:buNone/>
              <a:defRPr b="1" sz="46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3835400" y="699690"/>
            <a:ext cx="12509500" cy="8354083"/>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algn="ctr" defTabSz="587022">
              <a:lnSpc>
                <a:spcPct val="100000"/>
              </a:lnSpc>
              <a:spcBef>
                <a:spcPts val="0"/>
              </a:spcBef>
              <a:buSzTx/>
              <a:buNone/>
              <a:defRPr b="1" sz="4600"/>
            </a:lvl1pPr>
            <a:lvl2pPr marL="0" indent="457200" algn="ctr" defTabSz="587022">
              <a:lnSpc>
                <a:spcPct val="100000"/>
              </a:lnSpc>
              <a:spcBef>
                <a:spcPts val="0"/>
              </a:spcBef>
              <a:buSzTx/>
              <a:buNone/>
              <a:defRPr b="1" sz="4600"/>
            </a:lvl2pPr>
            <a:lvl3pPr marL="0" indent="914400" algn="ctr" defTabSz="587022">
              <a:lnSpc>
                <a:spcPct val="100000"/>
              </a:lnSpc>
              <a:spcBef>
                <a:spcPts val="0"/>
              </a:spcBef>
              <a:buSzTx/>
              <a:buNone/>
              <a:defRPr b="1" sz="4600"/>
            </a:lvl3pPr>
            <a:lvl4pPr marL="0" indent="1371600" algn="ctr" defTabSz="587022">
              <a:lnSpc>
                <a:spcPct val="100000"/>
              </a:lnSpc>
              <a:spcBef>
                <a:spcPts val="0"/>
              </a:spcBef>
              <a:buSzTx/>
              <a:buNone/>
              <a:defRPr b="1" sz="4600"/>
            </a:lvl4pPr>
            <a:lvl5pPr marL="0" indent="1828800" algn="ctr" defTabSz="587022">
              <a:lnSpc>
                <a:spcPct val="100000"/>
              </a:lnSpc>
              <a:spcBef>
                <a:spcPts val="0"/>
              </a:spcBef>
              <a:buSzTx/>
              <a:buNone/>
              <a:defRPr b="1" sz="46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algn="ctr" defTabSz="487228">
              <a:lnSpc>
                <a:spcPct val="100000"/>
              </a:lnSpc>
              <a:spcBef>
                <a:spcPts val="0"/>
              </a:spcBef>
              <a:buSzTx/>
              <a:buNone/>
              <a:defRPr b="1" sz="3818"/>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mall section of a modern shell bridge in Qingdao, Shandong, China with a partly cloudy sky above"/>
          <p:cNvSpPr/>
          <p:nvPr>
            <p:ph type="pic" idx="21"/>
          </p:nvPr>
        </p:nvSpPr>
        <p:spPr>
          <a:xfrm>
            <a:off x="3949700" y="698500"/>
            <a:ext cx="12528579" cy="83566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algn="ctr" defTabSz="487228">
              <a:lnSpc>
                <a:spcPct val="100000"/>
              </a:lnSpc>
              <a:spcBef>
                <a:spcPts val="0"/>
              </a:spcBef>
              <a:buSzTx/>
              <a:buNone/>
              <a:defRPr b="1" sz="3818"/>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72" name="Slide Subtitle"/>
          <p:cNvSpPr txBox="1"/>
          <p:nvPr>
            <p:ph type="body" sz="quarter" idx="21" hasCustomPrompt="1"/>
          </p:nvPr>
        </p:nvSpPr>
        <p:spPr>
          <a:xfrm>
            <a:off x="698500" y="1412977"/>
            <a:ext cx="5105400" cy="671803"/>
          </a:xfrm>
          <a:prstGeom prst="rect">
            <a:avLst/>
          </a:prstGeom>
        </p:spPr>
        <p:txBody>
          <a:bodyPr/>
          <a:lstStyle>
            <a:lvl1pPr marL="0" indent="0" algn="ctr" defTabSz="487228">
              <a:lnSpc>
                <a:spcPct val="100000"/>
              </a:lnSpc>
              <a:spcBef>
                <a:spcPts val="0"/>
              </a:spcBef>
              <a:buSzTx/>
              <a:buNone/>
              <a:defRPr b="1" sz="3818"/>
            </a:lvl1pPr>
          </a:lstStyle>
          <a:p>
            <a:pPr/>
            <a:r>
              <a:t>Slide Subtitle</a:t>
            </a:r>
          </a:p>
        </p:txBody>
      </p:sp>
      <p:sp>
        <p:nvSpPr>
          <p:cNvPr id="7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82" name="Slide Subtitle"/>
          <p:cNvSpPr txBox="1"/>
          <p:nvPr>
            <p:ph type="body" sz="quarter" idx="21" hasCustomPrompt="1"/>
          </p:nvPr>
        </p:nvSpPr>
        <p:spPr>
          <a:xfrm>
            <a:off x="698500" y="1412977"/>
            <a:ext cx="5105400" cy="671803"/>
          </a:xfrm>
          <a:prstGeom prst="rect">
            <a:avLst/>
          </a:prstGeom>
        </p:spPr>
        <p:txBody>
          <a:bodyPr/>
          <a:lstStyle>
            <a:lvl1pPr marL="0" indent="0" algn="ctr" defTabSz="487228">
              <a:lnSpc>
                <a:spcPct val="100000"/>
              </a:lnSpc>
              <a:spcBef>
                <a:spcPts val="0"/>
              </a:spcBef>
              <a:buSzTx/>
              <a:buNone/>
              <a:defRPr b="1" sz="3818"/>
            </a:lvl1pPr>
          </a:lstStyle>
          <a:p>
            <a:pPr/>
            <a:r>
              <a:t>Slide Subtitle</a:t>
            </a:r>
          </a:p>
        </p:txBody>
      </p:sp>
      <p:sp>
        <p:nvSpPr>
          <p:cNvPr id="8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698500" y="3225800"/>
            <a:ext cx="11607800" cy="3302000"/>
          </a:xfrm>
          <a:prstGeom prst="rect">
            <a:avLst/>
          </a:prstGeom>
        </p:spPr>
        <p:txBody>
          <a:bodyPr anchor="ctr"/>
          <a:lstStyle>
            <a:lvl1pPr algn="l">
              <a:defRPr b="0" spc="-164" sz="82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ctr"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254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1pPr>
      <a:lvl2pPr marL="635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2pPr>
      <a:lvl3pPr marL="1016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3pPr>
      <a:lvl4pPr marL="1397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4pPr>
      <a:lvl5pPr marL="1778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5pPr>
      <a:lvl6pPr marL="2159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6pPr>
      <a:lvl7pPr marL="2540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7pPr>
      <a:lvl8pPr marL="2921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8pPr>
      <a:lvl9pPr marL="3302000" marR="0" indent="-254000" algn="l" defTabSz="1733930" rtl="0" latinLnBrk="0">
        <a:lnSpc>
          <a:spcPct val="90000"/>
        </a:lnSpc>
        <a:spcBef>
          <a:spcPts val="3200"/>
        </a:spcBef>
        <a:spcAft>
          <a:spcPts val="0"/>
        </a:spcAft>
        <a:buClrTx/>
        <a:buSzPct val="123000"/>
        <a:buFontTx/>
        <a:buChar char="•"/>
        <a:tabLst/>
        <a:defRPr b="0" baseline="0" cap="none" i="0" spc="0" strike="noStrike" sz="2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Dt - 12ᵗʰ April 2024…"/>
          <p:cNvSpPr txBox="1"/>
          <p:nvPr>
            <p:ph type="body" idx="21"/>
          </p:nvPr>
        </p:nvSpPr>
        <p:spPr>
          <a:xfrm>
            <a:off x="698500" y="6968966"/>
            <a:ext cx="11607801" cy="2149582"/>
          </a:xfrm>
          <a:prstGeom prst="rect">
            <a:avLst/>
          </a:prstGeom>
          <a:extLst>
            <a:ext uri="{C572A759-6A51-4108-AA02-DFA0A04FC94B}">
              <ma14:wrappingTextBoxFlag xmlns:ma14="http://schemas.microsoft.com/office/mac/drawingml/2011/main" val="1"/>
            </a:ext>
          </a:extLst>
        </p:spPr>
        <p:txBody>
          <a:bodyPr/>
          <a:lstStyle/>
          <a:p>
            <a:pPr algn="r" defTabSz="493098">
              <a:defRPr b="0" sz="1679">
                <a:latin typeface="Helvetica Neue Medium"/>
                <a:ea typeface="Helvetica Neue Medium"/>
                <a:cs typeface="Helvetica Neue Medium"/>
                <a:sym typeface="Helvetica Neue Medium"/>
              </a:defRPr>
            </a:pPr>
          </a:p>
          <a:p>
            <a:pPr algn="r" defTabSz="493098">
              <a:defRPr b="0" sz="1679">
                <a:latin typeface="Helvetica Neue Medium"/>
                <a:ea typeface="Helvetica Neue Medium"/>
                <a:cs typeface="Helvetica Neue Medium"/>
                <a:sym typeface="Helvetica Neue Medium"/>
              </a:defRPr>
            </a:pPr>
            <a:r>
              <a:t>Dt - 12ᵗʰ April 2024</a:t>
            </a:r>
          </a:p>
          <a:p>
            <a:pPr algn="r" defTabSz="493098">
              <a:defRPr b="0" sz="1679">
                <a:latin typeface="Helvetica Neue Medium"/>
                <a:ea typeface="Helvetica Neue Medium"/>
                <a:cs typeface="Helvetica Neue Medium"/>
                <a:sym typeface="Helvetica Neue Medium"/>
              </a:defRPr>
            </a:pPr>
            <a:r>
              <a:t>Group - 4</a:t>
            </a:r>
          </a:p>
          <a:p>
            <a:pPr algn="r" defTabSz="493098">
              <a:defRPr b="0" sz="1679">
                <a:latin typeface="Helvetica Neue Medium"/>
                <a:ea typeface="Helvetica Neue Medium"/>
                <a:cs typeface="Helvetica Neue Medium"/>
                <a:sym typeface="Helvetica Neue Medium"/>
              </a:defRPr>
            </a:pPr>
            <a:r>
              <a:t>Guided by : Ekta Saraf </a:t>
            </a:r>
          </a:p>
          <a:p>
            <a:pPr algn="r" defTabSz="493098">
              <a:defRPr b="0" sz="1679">
                <a:latin typeface="Helvetica Neue Medium"/>
                <a:ea typeface="Helvetica Neue Medium"/>
                <a:cs typeface="Helvetica Neue Medium"/>
                <a:sym typeface="Helvetica Neue Medium"/>
              </a:defRPr>
            </a:pPr>
            <a:r>
              <a:t>Presented by : 2202040013 - Animesh Pattnaik</a:t>
            </a:r>
          </a:p>
          <a:p>
            <a:pPr algn="r" defTabSz="493098">
              <a:defRPr b="0" sz="1679">
                <a:latin typeface="Helvetica Neue Medium"/>
                <a:ea typeface="Helvetica Neue Medium"/>
                <a:cs typeface="Helvetica Neue Medium"/>
                <a:sym typeface="Helvetica Neue Medium"/>
              </a:defRPr>
            </a:pPr>
            <a:r>
              <a:t>2202040014 - Chirag Agrawal</a:t>
            </a:r>
          </a:p>
          <a:p>
            <a:pPr algn="r" defTabSz="493098">
              <a:defRPr b="0" sz="1679">
                <a:latin typeface="Helvetica Neue Medium"/>
                <a:ea typeface="Helvetica Neue Medium"/>
                <a:cs typeface="Helvetica Neue Medium"/>
                <a:sym typeface="Helvetica Neue Medium"/>
              </a:defRPr>
            </a:pPr>
            <a:r>
              <a:t>2202040015 - G. Tejesh Kumar</a:t>
            </a:r>
          </a:p>
          <a:p>
            <a:pPr algn="r" defTabSz="493098">
              <a:defRPr b="0" sz="1679">
                <a:latin typeface="Helvetica Neue Medium"/>
                <a:ea typeface="Helvetica Neue Medium"/>
                <a:cs typeface="Helvetica Neue Medium"/>
                <a:sym typeface="Helvetica Neue Medium"/>
              </a:defRPr>
            </a:pPr>
            <a:r>
              <a:t>2202040016 - Subham Kumar Sahoo </a:t>
            </a:r>
          </a:p>
        </p:txBody>
      </p:sp>
      <p:sp>
        <p:nvSpPr>
          <p:cNvPr id="172" name="RUMOUR…"/>
          <p:cNvSpPr txBox="1"/>
          <p:nvPr>
            <p:ph type="ctrTitle"/>
          </p:nvPr>
        </p:nvSpPr>
        <p:spPr>
          <a:xfrm>
            <a:off x="697871" y="650573"/>
            <a:ext cx="11609058" cy="3302001"/>
          </a:xfrm>
          <a:prstGeom prst="rect">
            <a:avLst/>
          </a:prstGeom>
        </p:spPr>
        <p:txBody>
          <a:bodyPr/>
          <a:lstStyle/>
          <a:p>
            <a:pPr defTabSz="1283108">
              <a:defRPr spc="-121" sz="6068"/>
            </a:pPr>
            <a:r>
              <a:t>RUMOUR </a:t>
            </a:r>
          </a:p>
          <a:p>
            <a:pPr defTabSz="1283108">
              <a:defRPr spc="-121" sz="6068"/>
            </a:pPr>
            <a:r>
              <a:t>PROPAGATION </a:t>
            </a:r>
          </a:p>
          <a:p>
            <a:pPr defTabSz="1283108">
              <a:defRPr spc="-121" sz="6068"/>
            </a:pPr>
            <a:r>
              <a:t>THROUGH </a:t>
            </a:r>
          </a:p>
          <a:p>
            <a:pPr defTabSz="1283108">
              <a:defRPr spc="-121" sz="6068"/>
            </a:pPr>
            <a:r>
              <a:t>GRAPH THEORY</a:t>
            </a:r>
          </a:p>
        </p:txBody>
      </p:sp>
      <p:sp>
        <p:nvSpPr>
          <p:cNvPr id="173" name="Tracing Whispers…"/>
          <p:cNvSpPr txBox="1"/>
          <p:nvPr>
            <p:ph type="subTitle" sz="quarter" idx="1"/>
          </p:nvPr>
        </p:nvSpPr>
        <p:spPr>
          <a:xfrm>
            <a:off x="698500" y="4733034"/>
            <a:ext cx="11607800" cy="1230944"/>
          </a:xfrm>
          <a:prstGeom prst="rect">
            <a:avLst/>
          </a:prstGeom>
        </p:spPr>
        <p:txBody>
          <a:bodyPr anchor="b"/>
          <a:lstStyle/>
          <a:p>
            <a:pPr algn="l" defTabSz="581151">
              <a:defRPr spc="45" sz="4554"/>
            </a:pPr>
            <a:r>
              <a:t>Tracing Whispers</a:t>
            </a:r>
          </a:p>
          <a:p>
            <a:pPr algn="l" defTabSz="581151">
              <a:defRPr spc="27" sz="2772"/>
            </a:pPr>
            <a:r>
              <a:t>Investigating Rumour Spread Dynamics via Graph Theory Analysis</a:t>
            </a:r>
          </a:p>
        </p:txBody>
      </p:sp>
      <p:sp>
        <p:nvSpPr>
          <p:cNvPr id="174" name="Slide Number"/>
          <p:cNvSpPr txBox="1"/>
          <p:nvPr>
            <p:ph type="sldNum" sz="quarter" idx="4294967295"/>
          </p:nvPr>
        </p:nvSpPr>
        <p:spPr>
          <a:xfrm>
            <a:off x="6399352" y="9220199"/>
            <a:ext cx="206096"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7" name="14.png" descr="14.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15.png" descr="15.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3" name="16.png" descr="16.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Key insights : Graph theory provides a robust framework for modelling and analysing rumour spreading dynamics, offering insights into how information propagates through interconnected networks.…"/>
          <p:cNvSpPr txBox="1"/>
          <p:nvPr>
            <p:ph type="body" idx="1"/>
          </p:nvPr>
        </p:nvSpPr>
        <p:spPr>
          <a:xfrm>
            <a:off x="698500" y="2015727"/>
            <a:ext cx="11607800" cy="6886165"/>
          </a:xfrm>
          <a:prstGeom prst="rect">
            <a:avLst/>
          </a:prstGeom>
        </p:spPr>
        <p:txBody>
          <a:bodyPr/>
          <a:lstStyle/>
          <a:p>
            <a:pPr/>
            <a:r>
              <a:rPr b="1"/>
              <a:t>Key insights :</a:t>
            </a:r>
            <a:r>
              <a:t> Graph theory provides a robust framework for modelling and analysing rumour spreading dynamics, offering insights into how information propagates through interconnected networks.</a:t>
            </a:r>
          </a:p>
          <a:p>
            <a:pPr>
              <a:defRPr b="1"/>
            </a:pPr>
            <a:r>
              <a:t>Understanding Dynamics : </a:t>
            </a:r>
            <a:r>
              <a:rPr b="0"/>
              <a:t>By studying susceptible-infected model, we gain valuable insights into the spread, containment, and recovery of rumours in various network topologies.</a:t>
            </a:r>
            <a:endParaRPr b="0"/>
          </a:p>
          <a:p>
            <a:pPr>
              <a:defRPr b="1"/>
            </a:pPr>
            <a:r>
              <a:t>Implications : </a:t>
            </a:r>
            <a:r>
              <a:rPr b="0"/>
              <a:t>Understanding rumour spreading through graph theory has implications in diverse fields, including social media analysis, epidemiology, marketing strategies, and crisis communication.</a:t>
            </a:r>
            <a:endParaRPr b="0"/>
          </a:p>
          <a:p>
            <a:pPr>
              <a:defRPr b="1"/>
            </a:pPr>
            <a:r>
              <a:t>Mitigation Strategies :</a:t>
            </a:r>
            <a:r>
              <a:rPr b="0"/>
              <a:t> Insights from rumour spreading models can inform the development of effective strategies for rumour control, misinformation detection, and crisis management in online and offline communities.</a:t>
            </a:r>
            <a:endParaRPr b="0"/>
          </a:p>
          <a:p>
            <a:pPr>
              <a:defRPr b="1"/>
            </a:pPr>
            <a:r>
              <a:t>Future Directions :</a:t>
            </a:r>
            <a:r>
              <a:rPr b="0"/>
              <a:t> Continued research in rumour spreading models using graph theory will lead to advancements in understanding complex social dynamics, enhancing network resilience, and mitigating the impact of misinformation in the digital age.</a:t>
            </a:r>
          </a:p>
        </p:txBody>
      </p:sp>
      <p:sp>
        <p:nvSpPr>
          <p:cNvPr id="236" name="CONCLUSION"/>
          <p:cNvSpPr txBox="1"/>
          <p:nvPr>
            <p:ph type="body" idx="21"/>
          </p:nvPr>
        </p:nvSpPr>
        <p:spPr>
          <a:xfrm>
            <a:off x="698499" y="611191"/>
            <a:ext cx="11607802" cy="671803"/>
          </a:xfrm>
          <a:prstGeom prst="rect">
            <a:avLst/>
          </a:prstGeom>
          <a:extLst>
            <a:ext uri="{C572A759-6A51-4108-AA02-DFA0A04FC94B}">
              <ma14:wrappingTextBoxFlag xmlns:ma14="http://schemas.microsoft.com/office/mac/drawingml/2011/main" val="1"/>
            </a:ext>
          </a:extLst>
        </p:spPr>
        <p:txBody>
          <a:bodyPr/>
          <a:lstStyle/>
          <a:p>
            <a:pPr/>
            <a:r>
              <a:t>CONCLUSION</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HANK YOU"/>
          <p:cNvSpPr txBox="1"/>
          <p:nvPr>
            <p:ph type="title"/>
          </p:nvPr>
        </p:nvSpPr>
        <p:spPr>
          <a:xfrm>
            <a:off x="-115396" y="3748820"/>
            <a:ext cx="13235592" cy="2255959"/>
          </a:xfrm>
          <a:prstGeom prst="rect">
            <a:avLst/>
          </a:prstGeom>
        </p:spPr>
        <p:txBody>
          <a:bodyPr anchor="ct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elcome to our presentation on understanding rumour spreading through the lens of graph theory.…"/>
          <p:cNvSpPr txBox="1"/>
          <p:nvPr>
            <p:ph type="body" idx="1"/>
          </p:nvPr>
        </p:nvSpPr>
        <p:spPr>
          <a:xfrm>
            <a:off x="698500" y="1828800"/>
            <a:ext cx="11607800" cy="6096000"/>
          </a:xfrm>
          <a:prstGeom prst="rect">
            <a:avLst/>
          </a:prstGeom>
        </p:spPr>
        <p:txBody>
          <a:bodyPr/>
          <a:lstStyle/>
          <a:p>
            <a:pPr marL="241300" indent="-241300" defTabSz="1647233">
              <a:spcBef>
                <a:spcPts val="3000"/>
              </a:spcBef>
              <a:defRPr sz="2565"/>
            </a:pPr>
            <a:r>
              <a:t>Welcome to our presentation on understanding rumour spreading through the lens of graph theory.</a:t>
            </a:r>
          </a:p>
          <a:p>
            <a:pPr marL="241300" indent="-241300" defTabSz="1647233">
              <a:spcBef>
                <a:spcPts val="3000"/>
              </a:spcBef>
              <a:defRPr sz="2565"/>
            </a:pPr>
            <a:r>
              <a:t>Rumours have been a part of human communication since time immemorial, shaping opinions, behaviours, and even societies.</a:t>
            </a:r>
          </a:p>
          <a:p>
            <a:pPr marL="241300" indent="-241300" defTabSz="1647233">
              <a:spcBef>
                <a:spcPts val="3000"/>
              </a:spcBef>
              <a:defRPr sz="2565"/>
            </a:pPr>
            <a:r>
              <a:t>In today's digital age, where information travels at lightning speed through interconnected networks, understanding how rumours propagate is more crucial than ever.</a:t>
            </a:r>
          </a:p>
          <a:p>
            <a:pPr marL="241300" indent="-241300" defTabSz="1647233">
              <a:spcBef>
                <a:spcPts val="3000"/>
              </a:spcBef>
              <a:defRPr sz="2565"/>
            </a:pPr>
            <a:r>
              <a:t>Graph theory provides a powerful framework for studying the dynamics of rumour spreading, offering insights into how information flows through social, communication, and biological networks.</a:t>
            </a:r>
          </a:p>
          <a:p>
            <a:pPr marL="241300" indent="-241300" defTabSz="1647233">
              <a:spcBef>
                <a:spcPts val="3000"/>
              </a:spcBef>
              <a:defRPr sz="2565"/>
            </a:pPr>
            <a:r>
              <a:t>Join us as we delve into the fascinating world of rumour spreading, exploring the key concepts, models, and implications from a network perspective.</a:t>
            </a:r>
          </a:p>
        </p:txBody>
      </p:sp>
      <p:sp>
        <p:nvSpPr>
          <p:cNvPr id="177" name="INTRODUCTION"/>
          <p:cNvSpPr txBox="1"/>
          <p:nvPr>
            <p:ph type="title"/>
          </p:nvPr>
        </p:nvSpPr>
        <p:spPr>
          <a:xfrm>
            <a:off x="698500" y="439092"/>
            <a:ext cx="11607800" cy="1016001"/>
          </a:xfrm>
          <a:prstGeom prst="rect">
            <a:avLst/>
          </a:prstGeom>
        </p:spPr>
        <p:txBody>
          <a:bodyPr/>
          <a:lstStyle>
            <a:lvl1pPr defTabSz="587022">
              <a:lnSpc>
                <a:spcPct val="100000"/>
              </a:lnSpc>
              <a:defRPr spc="0" sz="4600"/>
            </a:lvl1pPr>
          </a:lstStyle>
          <a:p>
            <a:pPr/>
            <a:r>
              <a:t>INTRODUCTION </a:t>
            </a:r>
          </a:p>
        </p:txBody>
      </p:sp>
      <p:sp>
        <p:nvSpPr>
          <p:cNvPr id="178"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Nodes : Represents individuals in the network"/>
          <p:cNvSpPr txBox="1"/>
          <p:nvPr>
            <p:ph type="body" sz="quarter" idx="1"/>
          </p:nvPr>
        </p:nvSpPr>
        <p:spPr>
          <a:xfrm>
            <a:off x="698500" y="5552985"/>
            <a:ext cx="11607800" cy="501015"/>
          </a:xfrm>
          <a:prstGeom prst="rect">
            <a:avLst/>
          </a:prstGeom>
        </p:spPr>
        <p:txBody>
          <a:bodyPr/>
          <a:lstStyle/>
          <a:p>
            <a:pPr marL="380999" indent="-380999">
              <a:defRPr b="1" sz="2200"/>
            </a:pPr>
            <a:r>
              <a:t>Nodes : </a:t>
            </a:r>
            <a:r>
              <a:rPr b="0"/>
              <a:t>Represents individuals in the network</a:t>
            </a:r>
          </a:p>
        </p:txBody>
      </p:sp>
      <p:sp>
        <p:nvSpPr>
          <p:cNvPr id="181" name="FUNDAMENTAL OF RUMOUR SPREADING MODEL"/>
          <p:cNvSpPr txBox="1"/>
          <p:nvPr>
            <p:ph type="body" idx="21"/>
          </p:nvPr>
        </p:nvSpPr>
        <p:spPr>
          <a:xfrm>
            <a:off x="698499" y="459532"/>
            <a:ext cx="11607802" cy="671802"/>
          </a:xfrm>
          <a:prstGeom prst="rect">
            <a:avLst/>
          </a:prstGeom>
          <a:extLst>
            <a:ext uri="{C572A759-6A51-4108-AA02-DFA0A04FC94B}">
              <ma14:wrappingTextBoxFlag xmlns:ma14="http://schemas.microsoft.com/office/mac/drawingml/2011/main" val="1"/>
            </a:ext>
          </a:extLst>
        </p:spPr>
        <p:txBody>
          <a:bodyPr/>
          <a:lstStyle>
            <a:lvl1pPr defTabSz="587022">
              <a:defRPr sz="3500"/>
            </a:lvl1pPr>
          </a:lstStyle>
          <a:p>
            <a:pPr/>
            <a:r>
              <a:t>FUNDAMENTAL OF RUMOUR SPREADING MODEL</a:t>
            </a:r>
          </a:p>
        </p:txBody>
      </p:sp>
      <p:sp>
        <p:nvSpPr>
          <p:cNvPr id="182" name="A rumour spreading model in graph theory typically involves a network of nodes where rumours, information, or influences propagate through connections between nodes. One common model is the susceptible-infected model, where nodes are either susceptible t"/>
          <p:cNvSpPr txBox="1"/>
          <p:nvPr/>
        </p:nvSpPr>
        <p:spPr>
          <a:xfrm>
            <a:off x="698499" y="1490960"/>
            <a:ext cx="11607802" cy="2670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defRPr sz="2700"/>
            </a:lvl1pPr>
          </a:lstStyle>
          <a:p>
            <a:pPr/>
            <a:r>
              <a:t>A rumour spreading model in graph theory typically involves a network of nodes where rumours, information, or influences propagate through connections between nodes. One common model is the susceptible-infected model, where nodes are either susceptible to the rumour or infected by it.</a:t>
            </a:r>
          </a:p>
        </p:txBody>
      </p:sp>
      <p:sp>
        <p:nvSpPr>
          <p:cNvPr id="183" name="Essential Elements of Rumour Spreading Model"/>
          <p:cNvSpPr txBox="1"/>
          <p:nvPr/>
        </p:nvSpPr>
        <p:spPr>
          <a:xfrm>
            <a:off x="698499" y="4521557"/>
            <a:ext cx="11607802" cy="671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lnSpc>
                <a:spcPct val="100000"/>
              </a:lnSpc>
              <a:spcBef>
                <a:spcPts val="0"/>
              </a:spcBef>
              <a:defRPr b="1" sz="3800"/>
            </a:lvl1pPr>
          </a:lstStyle>
          <a:p>
            <a:pPr/>
            <a:r>
              <a:t>Essential Elements of Rumour Spreading Model </a:t>
            </a:r>
          </a:p>
        </p:txBody>
      </p:sp>
      <p:sp>
        <p:nvSpPr>
          <p:cNvPr id="184" name="Edges : Represents connection between nodes"/>
          <p:cNvSpPr txBox="1"/>
          <p:nvPr/>
        </p:nvSpPr>
        <p:spPr>
          <a:xfrm>
            <a:off x="698500" y="6084410"/>
            <a:ext cx="11607800" cy="501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80999" indent="-380999">
              <a:buSzPct val="123000"/>
              <a:buChar char="•"/>
              <a:defRPr b="1" sz="2200"/>
            </a:pPr>
            <a:r>
              <a:t>Edges : </a:t>
            </a:r>
            <a:r>
              <a:rPr b="0"/>
              <a:t>Represents connection between nodes</a:t>
            </a:r>
          </a:p>
        </p:txBody>
      </p:sp>
      <p:sp>
        <p:nvSpPr>
          <p:cNvPr id="185" name="States : Nodes can be in one of two states i.e. susceptible or infected"/>
          <p:cNvSpPr txBox="1"/>
          <p:nvPr/>
        </p:nvSpPr>
        <p:spPr>
          <a:xfrm>
            <a:off x="698500" y="6615835"/>
            <a:ext cx="11607800" cy="501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80999" indent="-380999">
              <a:buSzPct val="123000"/>
              <a:buChar char="•"/>
              <a:defRPr b="1" sz="2200"/>
            </a:pPr>
            <a:r>
              <a:t>States : </a:t>
            </a:r>
            <a:r>
              <a:rPr b="0"/>
              <a:t>Nodes can be in one of two states i.e. susceptible or infected</a:t>
            </a:r>
          </a:p>
        </p:txBody>
      </p:sp>
      <p:sp>
        <p:nvSpPr>
          <p:cNvPr id="186" name="Propagation : Rumours spread from infected nodes to susceptible neighbours through edges"/>
          <p:cNvSpPr txBox="1"/>
          <p:nvPr/>
        </p:nvSpPr>
        <p:spPr>
          <a:xfrm>
            <a:off x="698500" y="7147261"/>
            <a:ext cx="11607800" cy="5010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61949" indent="-361949" defTabSz="1647233">
              <a:spcBef>
                <a:spcPts val="3000"/>
              </a:spcBef>
              <a:buSzPct val="123000"/>
              <a:buChar char="•"/>
              <a:defRPr b="1" sz="2090"/>
            </a:pPr>
            <a:r>
              <a:t>Propagation : </a:t>
            </a:r>
            <a:r>
              <a:rPr b="0"/>
              <a:t>Rumours spread from infected nodes to susceptible neighbours through edges</a:t>
            </a:r>
          </a:p>
        </p:txBody>
      </p:sp>
      <p:sp>
        <p:nvSpPr>
          <p:cNvPr id="187" name="Dynamics : Infected nodes remain infected indefinitely, and susceptible nodes become infected upon contact with infected nodes"/>
          <p:cNvSpPr txBox="1"/>
          <p:nvPr/>
        </p:nvSpPr>
        <p:spPr>
          <a:xfrm>
            <a:off x="698500" y="7678686"/>
            <a:ext cx="11607800" cy="8348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80999" indent="-380999">
              <a:buSzPct val="123000"/>
              <a:buChar char="•"/>
              <a:defRPr b="1" sz="2200"/>
            </a:pPr>
            <a:r>
              <a:t>Dynamics : </a:t>
            </a:r>
            <a:r>
              <a:rPr b="0"/>
              <a:t>Infected nodes remain infected indefinitely, and susceptible nodes become infected upon contact with infected nodes</a:t>
            </a:r>
          </a:p>
        </p:txBody>
      </p:sp>
      <p:sp>
        <p:nvSpPr>
          <p:cNvPr id="188"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readth-first Search (BFS): It is a graph traversal algorithm that systematically explores neighbour nodes at each level before moving to deeper levels.The main characteristics of BFS include its simplicity, efficiency in finding the shortest path in an "/>
          <p:cNvSpPr txBox="1"/>
          <p:nvPr>
            <p:ph type="body" idx="1"/>
          </p:nvPr>
        </p:nvSpPr>
        <p:spPr>
          <a:xfrm>
            <a:off x="698500" y="1752970"/>
            <a:ext cx="11607800" cy="7008327"/>
          </a:xfrm>
          <a:prstGeom prst="rect">
            <a:avLst/>
          </a:prstGeom>
        </p:spPr>
        <p:txBody>
          <a:bodyPr/>
          <a:lstStyle/>
          <a:p>
            <a:pPr marL="460857" indent="-460857" defTabSz="1664572">
              <a:lnSpc>
                <a:spcPct val="100000"/>
              </a:lnSpc>
              <a:spcBef>
                <a:spcPts val="3000"/>
              </a:spcBef>
              <a:buSzPct val="100000"/>
              <a:buAutoNum type="arabicPeriod" startAt="1"/>
              <a:defRPr sz="1919">
                <a:latin typeface="Arial Rounded MT Bold"/>
                <a:ea typeface="Arial Rounded MT Bold"/>
                <a:cs typeface="Arial Rounded MT Bold"/>
                <a:sym typeface="Arial Rounded MT Bold"/>
              </a:defRPr>
            </a:pPr>
            <a:r>
              <a:rPr sz="2592"/>
              <a:t>Breadth-first Search (BFS)</a:t>
            </a:r>
            <a:r>
              <a:t>: </a:t>
            </a:r>
            <a:r>
              <a:rPr sz="2688">
                <a:latin typeface="+mn-lt"/>
                <a:ea typeface="+mn-ea"/>
                <a:cs typeface="+mn-cs"/>
                <a:sym typeface="Helvetica Neue"/>
              </a:rPr>
              <a:t>It is a graph traversal algorithm that systematically explores neighbour nodes at each level before moving to deeper levels.The main characteristics of BFS include its simplicity, efficiency in finding the shortest path in an unweighted graph, and its ability to discover the shortest path from the source node to any other node.</a:t>
            </a:r>
            <a:endParaRPr sz="2688">
              <a:latin typeface="+mn-lt"/>
              <a:ea typeface="+mn-ea"/>
              <a:cs typeface="+mn-cs"/>
              <a:sym typeface="Helvetica Neue"/>
            </a:endParaRPr>
          </a:p>
          <a:p>
            <a:pPr marL="477926" indent="-477926" defTabSz="1664572">
              <a:lnSpc>
                <a:spcPct val="100000"/>
              </a:lnSpc>
              <a:spcBef>
                <a:spcPts val="3000"/>
              </a:spcBef>
              <a:buSzPct val="100000"/>
              <a:buAutoNum type="arabicPeriod" startAt="1"/>
              <a:defRPr sz="1919">
                <a:latin typeface="Arial Rounded MT Bold"/>
                <a:ea typeface="Arial Rounded MT Bold"/>
                <a:cs typeface="Arial Rounded MT Bold"/>
                <a:sym typeface="Arial Rounded MT Bold"/>
              </a:defRPr>
            </a:pPr>
            <a:r>
              <a:rPr sz="2688"/>
              <a:t>Reverse Minimum Spanning Tree : </a:t>
            </a:r>
            <a:r>
              <a:rPr sz="2688">
                <a:latin typeface="+mn-lt"/>
                <a:ea typeface="+mn-ea"/>
                <a:cs typeface="+mn-cs"/>
                <a:sym typeface="Helvetica Neue"/>
              </a:rPr>
              <a:t>Reverse Minimum Spanning Tree (Reverse MST) is an approach that involves removing edges from a given graph to construct a tree that maximises the total weight of the removed edges while maintaining connectivity. Unlike traditional Minimum Spanning Trees (MSTs), Reverse MST prioritises edges with the highest weights, aiming to maximise rather than minimise the total weight of the removed edges. Reverse MST finds applications in scenarios such as network design, resource allocation, and optimisation problems where maximising the overall weight of selected edges is desirable.</a:t>
            </a:r>
          </a:p>
        </p:txBody>
      </p:sp>
      <p:sp>
        <p:nvSpPr>
          <p:cNvPr id="191" name="Key Concepts Utilised in Rumour Spreading Models"/>
          <p:cNvSpPr txBox="1"/>
          <p:nvPr>
            <p:ph type="body" idx="21"/>
          </p:nvPr>
        </p:nvSpPr>
        <p:spPr>
          <a:xfrm>
            <a:off x="698499" y="611191"/>
            <a:ext cx="11607802" cy="785695"/>
          </a:xfrm>
          <a:prstGeom prst="rect">
            <a:avLst/>
          </a:prstGeom>
          <a:extLst>
            <a:ext uri="{C572A759-6A51-4108-AA02-DFA0A04FC94B}">
              <ma14:wrappingTextBoxFlag xmlns:ma14="http://schemas.microsoft.com/office/mac/drawingml/2011/main" val="1"/>
            </a:ext>
          </a:extLst>
        </p:spPr>
        <p:txBody>
          <a:bodyPr/>
          <a:lstStyle>
            <a:lvl1pPr defTabSz="475487">
              <a:defRPr sz="3645"/>
            </a:lvl1pPr>
          </a:lstStyle>
          <a:p>
            <a:pPr/>
            <a:r>
              <a:t>Key Concepts Utilised in Rumour Spreading Models</a:t>
            </a:r>
          </a:p>
        </p:txBody>
      </p:sp>
      <p:sp>
        <p:nvSpPr>
          <p:cNvPr id="192"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3.  Custom Colour Coding : Custom colour coding involves assigning specific colours to elements in a visual representation according to predetermined criteria. This method enhances visualisation, aids in understanding complex data, and facilitates quick "/>
          <p:cNvSpPr txBox="1"/>
          <p:nvPr>
            <p:ph type="body" idx="1"/>
          </p:nvPr>
        </p:nvSpPr>
        <p:spPr>
          <a:xfrm>
            <a:off x="698500" y="1752970"/>
            <a:ext cx="11607800" cy="7008327"/>
          </a:xfrm>
          <a:prstGeom prst="rect">
            <a:avLst/>
          </a:prstGeom>
        </p:spPr>
        <p:txBody>
          <a:bodyPr/>
          <a:lstStyle/>
          <a:p>
            <a:pPr marL="0" indent="0">
              <a:lnSpc>
                <a:spcPct val="100000"/>
              </a:lnSpc>
              <a:buSzTx/>
              <a:buNone/>
              <a:defRPr sz="3000">
                <a:latin typeface="Arial Rounded MT Bold"/>
                <a:ea typeface="Arial Rounded MT Bold"/>
                <a:cs typeface="Arial Rounded MT Bold"/>
                <a:sym typeface="Arial Rounded MT Bold"/>
              </a:defRPr>
            </a:pPr>
            <a:r>
              <a:t>3.  Custom Colour Coding : </a:t>
            </a:r>
            <a:r>
              <a:rPr>
                <a:latin typeface="+mn-lt"/>
                <a:ea typeface="+mn-ea"/>
                <a:cs typeface="+mn-cs"/>
                <a:sym typeface="Helvetica Neue"/>
              </a:rPr>
              <a:t>Custom colour coding involves assigning specific colours to elements in a visual representation according to predetermined criteria. This method enhances visualisation, aids in understanding complex data, and facilitates quick interpretation. Custom colour coding finds applications in data analysis, visualisation, and presentation, offering tailored solutions for effective communication and decision-making.</a:t>
            </a:r>
            <a:endParaRPr>
              <a:latin typeface="+mn-lt"/>
              <a:ea typeface="+mn-ea"/>
              <a:cs typeface="+mn-cs"/>
              <a:sym typeface="Helvetica Neue"/>
            </a:endParaRPr>
          </a:p>
          <a:p>
            <a:pPr marL="0" indent="0">
              <a:lnSpc>
                <a:spcPct val="100000"/>
              </a:lnSpc>
              <a:buSzTx/>
              <a:buNone/>
              <a:defRPr sz="3000">
                <a:latin typeface="Arial Rounded MT Bold"/>
                <a:ea typeface="Arial Rounded MT Bold"/>
                <a:cs typeface="Arial Rounded MT Bold"/>
                <a:sym typeface="Arial Rounded MT Bold"/>
              </a:defRPr>
            </a:pPr>
            <a:r>
              <a:t>4.  Set Logic : </a:t>
            </a:r>
            <a:r>
              <a:rPr>
                <a:latin typeface="+mn-lt"/>
                <a:ea typeface="+mn-ea"/>
                <a:cs typeface="+mn-cs"/>
                <a:sym typeface="Helvetica Neue"/>
              </a:rPr>
              <a:t>Set logic is a fundamental tool in graph theory, offering a systematic approach to analyse the structure and relationships within graphs. In graph theory, sets play a crucial role in representing vertices, edges, and various subsets of these elements. Set operations such as union, intersection, difference, and complementation are applied to these sets to extract meaningful information about the graph.</a:t>
            </a:r>
          </a:p>
        </p:txBody>
      </p:sp>
      <p:sp>
        <p:nvSpPr>
          <p:cNvPr id="195" name="Key Concepts Utilised in Rumour Spreading Models"/>
          <p:cNvSpPr txBox="1"/>
          <p:nvPr/>
        </p:nvSpPr>
        <p:spPr>
          <a:xfrm>
            <a:off x="698499" y="611191"/>
            <a:ext cx="11607802" cy="7856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475487">
              <a:lnSpc>
                <a:spcPct val="100000"/>
              </a:lnSpc>
              <a:spcBef>
                <a:spcPts val="0"/>
              </a:spcBef>
              <a:defRPr b="1" sz="3645"/>
            </a:lvl1pPr>
          </a:lstStyle>
          <a:p>
            <a:pPr/>
            <a:r>
              <a:t>Key Concepts Utilised in Rumour Spreading Models</a:t>
            </a:r>
          </a:p>
        </p:txBody>
      </p:sp>
      <p:sp>
        <p:nvSpPr>
          <p:cNvPr id="196"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8" name="1.png" descr="1.png"/>
          <p:cNvPicPr>
            <a:picLocks noChangeAspect="1"/>
          </p:cNvPicPr>
          <p:nvPr/>
        </p:nvPicPr>
        <p:blipFill>
          <a:blip r:embed="rId3">
            <a:extLst/>
          </a:blip>
          <a:stretch>
            <a:fillRect/>
          </a:stretch>
        </p:blipFill>
        <p:spPr>
          <a:xfrm>
            <a:off x="6142851" y="51867"/>
            <a:ext cx="6465054" cy="1380041"/>
          </a:xfrm>
          <a:prstGeom prst="rect">
            <a:avLst/>
          </a:prstGeom>
          <a:ln w="12700">
            <a:miter lim="400000"/>
          </a:ln>
        </p:spPr>
      </p:pic>
      <p:pic>
        <p:nvPicPr>
          <p:cNvPr id="199" name="2.png" descr="2.png"/>
          <p:cNvPicPr>
            <a:picLocks noChangeAspect="1"/>
          </p:cNvPicPr>
          <p:nvPr/>
        </p:nvPicPr>
        <p:blipFill>
          <a:blip r:embed="rId4">
            <a:extLst/>
          </a:blip>
          <a:stretch>
            <a:fillRect/>
          </a:stretch>
        </p:blipFill>
        <p:spPr>
          <a:xfrm>
            <a:off x="405068" y="1561895"/>
            <a:ext cx="6465053" cy="1661358"/>
          </a:xfrm>
          <a:prstGeom prst="rect">
            <a:avLst/>
          </a:prstGeom>
          <a:ln w="12700">
            <a:miter lim="400000"/>
          </a:ln>
        </p:spPr>
      </p:pic>
      <p:pic>
        <p:nvPicPr>
          <p:cNvPr id="200" name="Screenshot 2024-04-11 at 23.59.25.png" descr="Screenshot 2024-04-11 at 23.59.25.png"/>
          <p:cNvPicPr>
            <a:picLocks noChangeAspect="1"/>
          </p:cNvPicPr>
          <p:nvPr/>
        </p:nvPicPr>
        <p:blipFill>
          <a:blip r:embed="rId5">
            <a:extLst/>
          </a:blip>
          <a:stretch>
            <a:fillRect/>
          </a:stretch>
        </p:blipFill>
        <p:spPr>
          <a:xfrm>
            <a:off x="6142851" y="3353240"/>
            <a:ext cx="6465054" cy="2606600"/>
          </a:xfrm>
          <a:prstGeom prst="rect">
            <a:avLst/>
          </a:prstGeom>
          <a:ln w="12700">
            <a:miter lim="400000"/>
          </a:ln>
        </p:spPr>
      </p:pic>
      <p:pic>
        <p:nvPicPr>
          <p:cNvPr id="201" name="Screenshot 2024-04-12 at 00.01.49.png" descr="Screenshot 2024-04-12 at 00.01.49.png"/>
          <p:cNvPicPr>
            <a:picLocks noChangeAspect="1"/>
          </p:cNvPicPr>
          <p:nvPr/>
        </p:nvPicPr>
        <p:blipFill>
          <a:blip r:embed="rId6">
            <a:extLst/>
          </a:blip>
          <a:stretch>
            <a:fillRect/>
          </a:stretch>
        </p:blipFill>
        <p:spPr>
          <a:xfrm>
            <a:off x="381235" y="6089827"/>
            <a:ext cx="6512719" cy="3414290"/>
          </a:xfrm>
          <a:prstGeom prst="rect">
            <a:avLst/>
          </a:prstGeom>
          <a:ln w="12700">
            <a:miter lim="400000"/>
          </a:ln>
        </p:spPr>
      </p:pic>
      <p:sp>
        <p:nvSpPr>
          <p:cNvPr id="202" name="Line"/>
          <p:cNvSpPr/>
          <p:nvPr/>
        </p:nvSpPr>
        <p:spPr>
          <a:xfrm flipH="1" flipV="1">
            <a:off x="4723486" y="845185"/>
            <a:ext cx="1447889" cy="1"/>
          </a:xfrm>
          <a:prstGeom prst="line">
            <a:avLst/>
          </a:prstGeom>
          <a:ln w="50800">
            <a:solidFill>
              <a:srgbClr val="000000"/>
            </a:solidFill>
            <a:miter lim="400000"/>
            <a:tailEnd type="triangle"/>
          </a:ln>
        </p:spPr>
        <p:txBody>
          <a:bodyPr lIns="50800" tIns="50800" rIns="50800" bIns="50800" anchor="ctr"/>
          <a:lstStyle/>
          <a:p>
            <a:pPr/>
          </a:p>
        </p:txBody>
      </p:sp>
      <p:sp>
        <p:nvSpPr>
          <p:cNvPr id="203" name="Line"/>
          <p:cNvSpPr/>
          <p:nvPr/>
        </p:nvSpPr>
        <p:spPr>
          <a:xfrm>
            <a:off x="6612107" y="2392573"/>
            <a:ext cx="1447889" cy="1"/>
          </a:xfrm>
          <a:prstGeom prst="line">
            <a:avLst/>
          </a:prstGeom>
          <a:ln w="50800">
            <a:solidFill>
              <a:srgbClr val="252527"/>
            </a:solidFill>
            <a:miter lim="400000"/>
            <a:tailEnd type="triangle"/>
          </a:ln>
        </p:spPr>
        <p:txBody>
          <a:bodyPr lIns="50800" tIns="50800" rIns="50800" bIns="50800" anchor="ctr"/>
          <a:lstStyle/>
          <a:p>
            <a:pPr/>
          </a:p>
        </p:txBody>
      </p:sp>
      <p:sp>
        <p:nvSpPr>
          <p:cNvPr id="204" name="Line"/>
          <p:cNvSpPr/>
          <p:nvPr/>
        </p:nvSpPr>
        <p:spPr>
          <a:xfrm flipH="1">
            <a:off x="4723486" y="4876800"/>
            <a:ext cx="1447889" cy="0"/>
          </a:xfrm>
          <a:prstGeom prst="line">
            <a:avLst/>
          </a:prstGeom>
          <a:ln w="50800">
            <a:solidFill>
              <a:srgbClr val="000000"/>
            </a:solidFill>
            <a:miter lim="400000"/>
            <a:tailEnd type="triangle"/>
          </a:ln>
        </p:spPr>
        <p:txBody>
          <a:bodyPr lIns="50800" tIns="50800" rIns="50800" bIns="50800" anchor="ctr"/>
          <a:lstStyle/>
          <a:p>
            <a:pPr/>
          </a:p>
        </p:txBody>
      </p:sp>
      <p:sp>
        <p:nvSpPr>
          <p:cNvPr id="205" name="Line"/>
          <p:cNvSpPr/>
          <p:nvPr/>
        </p:nvSpPr>
        <p:spPr>
          <a:xfrm flipH="1">
            <a:off x="6612107" y="7987851"/>
            <a:ext cx="1447889" cy="1"/>
          </a:xfrm>
          <a:prstGeom prst="line">
            <a:avLst/>
          </a:prstGeom>
          <a:ln w="50800">
            <a:solidFill>
              <a:srgbClr val="252525"/>
            </a:solidFill>
            <a:miter lim="400000"/>
            <a:headEnd type="triangle"/>
          </a:ln>
        </p:spPr>
        <p:txBody>
          <a:bodyPr lIns="50800" tIns="50800" rIns="50800" bIns="50800" anchor="ctr"/>
          <a:lstStyle/>
          <a:p>
            <a:pPr/>
          </a:p>
        </p:txBody>
      </p:sp>
      <p:sp>
        <p:nvSpPr>
          <p:cNvPr id="206"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207" name="Importing required libraries"/>
          <p:cNvSpPr txBox="1"/>
          <p:nvPr/>
        </p:nvSpPr>
        <p:spPr>
          <a:xfrm>
            <a:off x="1369472" y="645541"/>
            <a:ext cx="3162809"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Importing required libraries</a:t>
            </a:r>
          </a:p>
        </p:txBody>
      </p:sp>
      <p:sp>
        <p:nvSpPr>
          <p:cNvPr id="208" name="Plotting and Running the Graph"/>
          <p:cNvSpPr txBox="1"/>
          <p:nvPr/>
        </p:nvSpPr>
        <p:spPr>
          <a:xfrm>
            <a:off x="8404897" y="7788207"/>
            <a:ext cx="3770123"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Plotting and Running the Graph </a:t>
            </a:r>
          </a:p>
        </p:txBody>
      </p:sp>
      <p:grpSp>
        <p:nvGrpSpPr>
          <p:cNvPr id="211" name="Group"/>
          <p:cNvGrpSpPr/>
          <p:nvPr/>
        </p:nvGrpSpPr>
        <p:grpSpPr>
          <a:xfrm>
            <a:off x="8261388" y="2009262"/>
            <a:ext cx="4057142" cy="766624"/>
            <a:chOff x="0" y="0"/>
            <a:chExt cx="4057141" cy="766623"/>
          </a:xfrm>
        </p:grpSpPr>
        <p:sp>
          <p:nvSpPr>
            <p:cNvPr id="209" name="Making the graph and giving edge"/>
            <p:cNvSpPr txBox="1"/>
            <p:nvPr/>
          </p:nvSpPr>
          <p:spPr>
            <a:xfrm>
              <a:off x="0" y="0"/>
              <a:ext cx="4057143" cy="399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Making the graph and giving edge </a:t>
              </a:r>
            </a:p>
          </p:txBody>
        </p:sp>
        <p:sp>
          <p:nvSpPr>
            <p:cNvPr id="210" name="weight and creating infected node"/>
            <p:cNvSpPr txBox="1"/>
            <p:nvPr/>
          </p:nvSpPr>
          <p:spPr>
            <a:xfrm>
              <a:off x="0" y="367335"/>
              <a:ext cx="3976625" cy="399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weight and creating infected node</a:t>
              </a:r>
            </a:p>
          </p:txBody>
        </p:sp>
      </p:grpSp>
      <p:grpSp>
        <p:nvGrpSpPr>
          <p:cNvPr id="215" name="Group"/>
          <p:cNvGrpSpPr/>
          <p:nvPr/>
        </p:nvGrpSpPr>
        <p:grpSpPr>
          <a:xfrm>
            <a:off x="425836" y="4323988"/>
            <a:ext cx="4443222" cy="1105624"/>
            <a:chOff x="0" y="0"/>
            <a:chExt cx="4443221" cy="1105623"/>
          </a:xfrm>
        </p:grpSpPr>
        <p:sp>
          <p:nvSpPr>
            <p:cNvPr id="212" name="Applying BFS and if the edge weight"/>
            <p:cNvSpPr txBox="1"/>
            <p:nvPr/>
          </p:nvSpPr>
          <p:spPr>
            <a:xfrm>
              <a:off x="0" y="0"/>
              <a:ext cx="4395217" cy="399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Applying BFS and if the edge weight  </a:t>
              </a:r>
            </a:p>
          </p:txBody>
        </p:sp>
        <p:sp>
          <p:nvSpPr>
            <p:cNvPr id="213" name="is greater than 7 then adding it to the"/>
            <p:cNvSpPr txBox="1"/>
            <p:nvPr/>
          </p:nvSpPr>
          <p:spPr>
            <a:xfrm>
              <a:off x="0" y="353983"/>
              <a:ext cx="4443223" cy="399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is greater than 7 then adding it to the  </a:t>
              </a:r>
            </a:p>
          </p:txBody>
        </p:sp>
        <p:sp>
          <p:nvSpPr>
            <p:cNvPr id="214" name="infected nodes"/>
            <p:cNvSpPr txBox="1"/>
            <p:nvPr/>
          </p:nvSpPr>
          <p:spPr>
            <a:xfrm>
              <a:off x="0" y="706335"/>
              <a:ext cx="1939798" cy="399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infected nodes  </a:t>
              </a:r>
            </a:p>
          </p:txBody>
        </p:sp>
      </p:gr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17" name="11.png" descr="11.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
        <p:nvSpPr>
          <p:cNvPr id="218"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0" name="12.png" descr="12.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
        <p:nvSpPr>
          <p:cNvPr id="221"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3" name="Slide Number"/>
          <p:cNvSpPr txBox="1"/>
          <p:nvPr>
            <p:ph type="sldNum" sz="quarter" idx="4294967295"/>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13.png" descr="13.png"/>
          <p:cNvPicPr>
            <a:picLocks noChangeAspect="1"/>
          </p:cNvPicPr>
          <p:nvPr/>
        </p:nvPicPr>
        <p:blipFill>
          <a:blip r:embed="rId2">
            <a:extLst/>
          </a:blip>
          <a:stretch>
            <a:fillRect/>
          </a:stretch>
        </p:blipFill>
        <p:spPr>
          <a:xfrm>
            <a:off x="2311400" y="1562100"/>
            <a:ext cx="8382000" cy="66294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