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7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9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95.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9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Override PartName="/ppt/slideLayouts/slideLayout3.xml" ContentType="application/vnd.openxmlformats-officedocument.presentationml.slideLayout+xml"/>
  <Default Extension="emf" ContentType="image/x-emf"/>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9.xml" ContentType="application/vnd.openxmlformats-officedocument.presentationml.slide+xml"/>
  <Override PartName="/ppt/slides/slide98.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00"/>
  </p:notesMasterIdLst>
  <p:sldIdLst>
    <p:sldId id="256" r:id="rId2"/>
    <p:sldId id="257" r:id="rId3"/>
    <p:sldId id="258" r:id="rId4"/>
    <p:sldId id="260" r:id="rId5"/>
    <p:sldId id="263" r:id="rId6"/>
    <p:sldId id="264" r:id="rId7"/>
    <p:sldId id="265" r:id="rId8"/>
    <p:sldId id="266" r:id="rId9"/>
    <p:sldId id="267" r:id="rId10"/>
    <p:sldId id="268" r:id="rId11"/>
    <p:sldId id="269" r:id="rId12"/>
    <p:sldId id="270" r:id="rId13"/>
    <p:sldId id="262" r:id="rId14"/>
    <p:sldId id="271" r:id="rId15"/>
    <p:sldId id="272" r:id="rId16"/>
    <p:sldId id="273" r:id="rId17"/>
    <p:sldId id="274" r:id="rId18"/>
    <p:sldId id="276" r:id="rId19"/>
    <p:sldId id="277" r:id="rId20"/>
    <p:sldId id="279" r:id="rId21"/>
    <p:sldId id="278" r:id="rId22"/>
    <p:sldId id="280" r:id="rId23"/>
    <p:sldId id="281" r:id="rId24"/>
    <p:sldId id="282" r:id="rId25"/>
    <p:sldId id="283" r:id="rId26"/>
    <p:sldId id="284" r:id="rId27"/>
    <p:sldId id="285" r:id="rId28"/>
    <p:sldId id="286" r:id="rId29"/>
    <p:sldId id="288" r:id="rId30"/>
    <p:sldId id="289" r:id="rId31"/>
    <p:sldId id="290" r:id="rId32"/>
    <p:sldId id="291" r:id="rId33"/>
    <p:sldId id="292" r:id="rId34"/>
    <p:sldId id="296" r:id="rId35"/>
    <p:sldId id="297" r:id="rId36"/>
    <p:sldId id="298" r:id="rId37"/>
    <p:sldId id="299" r:id="rId38"/>
    <p:sldId id="305" r:id="rId39"/>
    <p:sldId id="306" r:id="rId40"/>
    <p:sldId id="300" r:id="rId41"/>
    <p:sldId id="301" r:id="rId42"/>
    <p:sldId id="307" r:id="rId43"/>
    <p:sldId id="308" r:id="rId44"/>
    <p:sldId id="309" r:id="rId45"/>
    <p:sldId id="310" r:id="rId46"/>
    <p:sldId id="311" r:id="rId47"/>
    <p:sldId id="359" r:id="rId48"/>
    <p:sldId id="360" r:id="rId49"/>
    <p:sldId id="312" r:id="rId50"/>
    <p:sldId id="313" r:id="rId51"/>
    <p:sldId id="361" r:id="rId52"/>
    <p:sldId id="362" r:id="rId53"/>
    <p:sldId id="363" r:id="rId54"/>
    <p:sldId id="314" r:id="rId55"/>
    <p:sldId id="315" r:id="rId56"/>
    <p:sldId id="364" r:id="rId57"/>
    <p:sldId id="365" r:id="rId58"/>
    <p:sldId id="367" r:id="rId59"/>
    <p:sldId id="316" r:id="rId60"/>
    <p:sldId id="318" r:id="rId61"/>
    <p:sldId id="319" r:id="rId62"/>
    <p:sldId id="317" r:id="rId63"/>
    <p:sldId id="303" r:id="rId64"/>
    <p:sldId id="368" r:id="rId65"/>
    <p:sldId id="322" r:id="rId66"/>
    <p:sldId id="323" r:id="rId67"/>
    <p:sldId id="324" r:id="rId68"/>
    <p:sldId id="302" r:id="rId69"/>
    <p:sldId id="325" r:id="rId70"/>
    <p:sldId id="326" r:id="rId71"/>
    <p:sldId id="327" r:id="rId72"/>
    <p:sldId id="328" r:id="rId73"/>
    <p:sldId id="329" r:id="rId74"/>
    <p:sldId id="330" r:id="rId75"/>
    <p:sldId id="331" r:id="rId76"/>
    <p:sldId id="333" r:id="rId77"/>
    <p:sldId id="337" r:id="rId78"/>
    <p:sldId id="338" r:id="rId79"/>
    <p:sldId id="339" r:id="rId80"/>
    <p:sldId id="340" r:id="rId81"/>
    <p:sldId id="341" r:id="rId82"/>
    <p:sldId id="371" r:id="rId83"/>
    <p:sldId id="334" r:id="rId84"/>
    <p:sldId id="335" r:id="rId85"/>
    <p:sldId id="336" r:id="rId86"/>
    <p:sldId id="342" r:id="rId87"/>
    <p:sldId id="346" r:id="rId88"/>
    <p:sldId id="348" r:id="rId89"/>
    <p:sldId id="347" r:id="rId90"/>
    <p:sldId id="349" r:id="rId91"/>
    <p:sldId id="350" r:id="rId92"/>
    <p:sldId id="351" r:id="rId93"/>
    <p:sldId id="352" r:id="rId94"/>
    <p:sldId id="353" r:id="rId95"/>
    <p:sldId id="354" r:id="rId96"/>
    <p:sldId id="355" r:id="rId97"/>
    <p:sldId id="356" r:id="rId98"/>
    <p:sldId id="357" r:id="rId9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52999F2-D925-4B5D-84FE-92030FC1ECE7}" type="datetimeFigureOut">
              <a:rPr lang="en-IN" smtClean="0"/>
              <a:pPr/>
              <a:t>12-08-2013</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17BD1E0-82FE-48A4-9CB2-4E803663DDC6}"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8A894D38-B2FE-40AA-8520-F66C39DB8580}" type="datetime1">
              <a:rPr lang="en-IN" smtClean="0"/>
              <a:pPr/>
              <a:t>12-08-2013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087B72-CC60-4FF0-9C96-8509CDF76D05}" type="slidenum">
              <a:rPr lang="en-IN" smtClean="0"/>
              <a:pPr/>
              <a:t>‹#›</a:t>
            </a:fld>
            <a:endParaRPr lang="en-IN"/>
          </a:p>
        </p:txBody>
      </p:sp>
    </p:spTree>
    <p:extLst>
      <p:ext uri="{BB962C8B-B14F-4D97-AF65-F5344CB8AC3E}">
        <p14:creationId xmlns:p14="http://schemas.microsoft.com/office/powerpoint/2010/main" xmlns="" val="17852497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2704D1F-98A9-4DE0-90BD-58E5CA8DB74C}" type="datetime1">
              <a:rPr lang="en-IN" smtClean="0"/>
              <a:pPr/>
              <a:t>12-08-2013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087B72-CC60-4FF0-9C96-8509CDF76D05}" type="slidenum">
              <a:rPr lang="en-IN" smtClean="0"/>
              <a:pPr/>
              <a:t>‹#›</a:t>
            </a:fld>
            <a:endParaRPr lang="en-IN"/>
          </a:p>
        </p:txBody>
      </p:sp>
    </p:spTree>
    <p:extLst>
      <p:ext uri="{BB962C8B-B14F-4D97-AF65-F5344CB8AC3E}">
        <p14:creationId xmlns:p14="http://schemas.microsoft.com/office/powerpoint/2010/main" xmlns="" val="36522142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9D4ED6F-9343-42C9-B8F0-4DDE2C4D3FD7}" type="datetime1">
              <a:rPr lang="en-IN" smtClean="0"/>
              <a:pPr/>
              <a:t>12-08-2013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087B72-CC60-4FF0-9C96-8509CDF76D05}" type="slidenum">
              <a:rPr lang="en-IN" smtClean="0"/>
              <a:pPr/>
              <a:t>‹#›</a:t>
            </a:fld>
            <a:endParaRPr lang="en-IN"/>
          </a:p>
        </p:txBody>
      </p:sp>
    </p:spTree>
    <p:extLst>
      <p:ext uri="{BB962C8B-B14F-4D97-AF65-F5344CB8AC3E}">
        <p14:creationId xmlns:p14="http://schemas.microsoft.com/office/powerpoint/2010/main" xmlns="" val="10292002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F91F0C7-952A-4EEC-AC26-0DBB372B609A}" type="datetime1">
              <a:rPr lang="en-IN" smtClean="0"/>
              <a:pPr/>
              <a:t>12-08-2013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087B72-CC60-4FF0-9C96-8509CDF76D05}" type="slidenum">
              <a:rPr lang="en-IN" smtClean="0"/>
              <a:pPr/>
              <a:t>‹#›</a:t>
            </a:fld>
            <a:endParaRPr lang="en-IN"/>
          </a:p>
        </p:txBody>
      </p:sp>
    </p:spTree>
    <p:extLst>
      <p:ext uri="{BB962C8B-B14F-4D97-AF65-F5344CB8AC3E}">
        <p14:creationId xmlns:p14="http://schemas.microsoft.com/office/powerpoint/2010/main" xmlns="" val="28088074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E90A009-CF3B-4801-B285-541AD264B0BB}" type="datetime1">
              <a:rPr lang="en-IN" smtClean="0"/>
              <a:pPr/>
              <a:t>12-08-2013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087B72-CC60-4FF0-9C96-8509CDF76D05}" type="slidenum">
              <a:rPr lang="en-IN" smtClean="0"/>
              <a:pPr/>
              <a:t>‹#›</a:t>
            </a:fld>
            <a:endParaRPr lang="en-IN"/>
          </a:p>
        </p:txBody>
      </p:sp>
    </p:spTree>
    <p:extLst>
      <p:ext uri="{BB962C8B-B14F-4D97-AF65-F5344CB8AC3E}">
        <p14:creationId xmlns:p14="http://schemas.microsoft.com/office/powerpoint/2010/main" xmlns="" val="25652478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45E1B8FA-9B9C-4BCB-9953-CBAF9BE9CC2D}" type="datetime1">
              <a:rPr lang="en-IN" smtClean="0"/>
              <a:pPr/>
              <a:t>12-08-2013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C087B72-CC60-4FF0-9C96-8509CDF76D05}" type="slidenum">
              <a:rPr lang="en-IN" smtClean="0"/>
              <a:pPr/>
              <a:t>‹#›</a:t>
            </a:fld>
            <a:endParaRPr lang="en-IN"/>
          </a:p>
        </p:txBody>
      </p:sp>
    </p:spTree>
    <p:extLst>
      <p:ext uri="{BB962C8B-B14F-4D97-AF65-F5344CB8AC3E}">
        <p14:creationId xmlns:p14="http://schemas.microsoft.com/office/powerpoint/2010/main" xmlns="" val="15519271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7EAA621E-467B-429C-A5BB-63CA0AC0DB19}" type="datetime1">
              <a:rPr lang="en-IN" smtClean="0"/>
              <a:pPr/>
              <a:t>12-08-2013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C087B72-CC60-4FF0-9C96-8509CDF76D05}" type="slidenum">
              <a:rPr lang="en-IN" smtClean="0"/>
              <a:pPr/>
              <a:t>‹#›</a:t>
            </a:fld>
            <a:endParaRPr lang="en-IN"/>
          </a:p>
        </p:txBody>
      </p:sp>
    </p:spTree>
    <p:extLst>
      <p:ext uri="{BB962C8B-B14F-4D97-AF65-F5344CB8AC3E}">
        <p14:creationId xmlns:p14="http://schemas.microsoft.com/office/powerpoint/2010/main" xmlns="" val="437935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8E7BC443-F5B3-4E93-81B4-C9859C44084D}" type="datetime1">
              <a:rPr lang="en-IN" smtClean="0"/>
              <a:pPr/>
              <a:t>12-08-2013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C087B72-CC60-4FF0-9C96-8509CDF76D05}" type="slidenum">
              <a:rPr lang="en-IN" smtClean="0"/>
              <a:pPr/>
              <a:t>‹#›</a:t>
            </a:fld>
            <a:endParaRPr lang="en-IN"/>
          </a:p>
        </p:txBody>
      </p:sp>
    </p:spTree>
    <p:extLst>
      <p:ext uri="{BB962C8B-B14F-4D97-AF65-F5344CB8AC3E}">
        <p14:creationId xmlns:p14="http://schemas.microsoft.com/office/powerpoint/2010/main" xmlns="" val="8977252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3BFDBF-95B7-455E-BA6F-81F11560746C}" type="datetime1">
              <a:rPr lang="en-IN" smtClean="0"/>
              <a:pPr/>
              <a:t>12-08-2013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C087B72-CC60-4FF0-9C96-8509CDF76D05}" type="slidenum">
              <a:rPr lang="en-IN" smtClean="0"/>
              <a:pPr/>
              <a:t>‹#›</a:t>
            </a:fld>
            <a:endParaRPr lang="en-IN"/>
          </a:p>
        </p:txBody>
      </p:sp>
    </p:spTree>
    <p:extLst>
      <p:ext uri="{BB962C8B-B14F-4D97-AF65-F5344CB8AC3E}">
        <p14:creationId xmlns:p14="http://schemas.microsoft.com/office/powerpoint/2010/main" xmlns="" val="33870168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18F0155-DF98-446D-870F-954C8A5F134F}" type="datetime1">
              <a:rPr lang="en-IN" smtClean="0"/>
              <a:pPr/>
              <a:t>12-08-2013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C087B72-CC60-4FF0-9C96-8509CDF76D05}" type="slidenum">
              <a:rPr lang="en-IN" smtClean="0"/>
              <a:pPr/>
              <a:t>‹#›</a:t>
            </a:fld>
            <a:endParaRPr lang="en-IN"/>
          </a:p>
        </p:txBody>
      </p:sp>
    </p:spTree>
    <p:extLst>
      <p:ext uri="{BB962C8B-B14F-4D97-AF65-F5344CB8AC3E}">
        <p14:creationId xmlns:p14="http://schemas.microsoft.com/office/powerpoint/2010/main" xmlns="" val="7801420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8AFD7EF-FCB0-40F8-8A8E-16EC13E6563C}" type="datetime1">
              <a:rPr lang="en-IN" smtClean="0"/>
              <a:pPr/>
              <a:t>12-08-2013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C087B72-CC60-4FF0-9C96-8509CDF76D05}" type="slidenum">
              <a:rPr lang="en-IN" smtClean="0"/>
              <a:pPr/>
              <a:t>‹#›</a:t>
            </a:fld>
            <a:endParaRPr lang="en-IN"/>
          </a:p>
        </p:txBody>
      </p:sp>
    </p:spTree>
    <p:extLst>
      <p:ext uri="{BB962C8B-B14F-4D97-AF65-F5344CB8AC3E}">
        <p14:creationId xmlns:p14="http://schemas.microsoft.com/office/powerpoint/2010/main" xmlns="" val="14904376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B83A1B-C037-4FC4-A80A-D0643E052A2B}" type="datetime1">
              <a:rPr lang="en-IN" smtClean="0"/>
              <a:pPr/>
              <a:t>12-08-2013</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087B72-CC60-4FF0-9C96-8509CDF76D05}" type="slidenum">
              <a:rPr lang="en-IN" smtClean="0"/>
              <a:pPr/>
              <a:t>‹#›</a:t>
            </a:fld>
            <a:endParaRPr lang="en-IN"/>
          </a:p>
        </p:txBody>
      </p:sp>
    </p:spTree>
    <p:extLst>
      <p:ext uri="{BB962C8B-B14F-4D97-AF65-F5344CB8AC3E}">
        <p14:creationId xmlns:p14="http://schemas.microsoft.com/office/powerpoint/2010/main" xmlns="" val="29713945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5576" y="2708920"/>
            <a:ext cx="7772400" cy="1470025"/>
          </a:xfrm>
        </p:spPr>
        <p:txBody>
          <a:bodyPr>
            <a:normAutofit fontScale="90000"/>
          </a:bodyPr>
          <a:lstStyle/>
          <a:p>
            <a:r>
              <a:rPr lang="en-IN" b="1" dirty="0">
                <a:solidFill>
                  <a:srgbClr val="0000FF"/>
                </a:solidFill>
                <a:latin typeface="Times New Roman" pitchFamily="18" charset="0"/>
                <a:cs typeface="Times New Roman" pitchFamily="18" charset="0"/>
              </a:rPr>
              <a:t>Project Planning and Estimation</a:t>
            </a:r>
            <a:r>
              <a:rPr lang="en-IN" sz="3600" dirty="0">
                <a:solidFill>
                  <a:srgbClr val="0000FF"/>
                </a:solidFill>
                <a:latin typeface="Times New Roman" pitchFamily="18" charset="0"/>
                <a:cs typeface="Times New Roman" pitchFamily="18" charset="0"/>
              </a:rPr>
              <a:t/>
            </a:r>
            <a:br>
              <a:rPr lang="en-IN" sz="3600" dirty="0">
                <a:solidFill>
                  <a:srgbClr val="0000FF"/>
                </a:solidFill>
                <a:latin typeface="Times New Roman" pitchFamily="18" charset="0"/>
                <a:cs typeface="Times New Roman" pitchFamily="18" charset="0"/>
              </a:rPr>
            </a:br>
            <a:endParaRPr lang="en-IN" sz="3600" dirty="0">
              <a:solidFill>
                <a:srgbClr val="0000FF"/>
              </a:solidFill>
              <a:latin typeface="Times New Roman" pitchFamily="18" charset="0"/>
              <a:cs typeface="Times New Roman" pitchFamily="18" charset="0"/>
            </a:endParaRPr>
          </a:p>
        </p:txBody>
      </p:sp>
      <p:sp>
        <p:nvSpPr>
          <p:cNvPr id="3" name="Subtitle 2"/>
          <p:cNvSpPr>
            <a:spLocks noGrp="1"/>
          </p:cNvSpPr>
          <p:nvPr>
            <p:ph type="subTitle" idx="1"/>
          </p:nvPr>
        </p:nvSpPr>
        <p:spPr>
          <a:xfrm>
            <a:off x="1115616" y="1124744"/>
            <a:ext cx="6400800" cy="1008112"/>
          </a:xfrm>
        </p:spPr>
        <p:txBody>
          <a:bodyPr>
            <a:normAutofit/>
          </a:bodyPr>
          <a:lstStyle/>
          <a:p>
            <a:r>
              <a:rPr lang="en-IN" sz="4400" b="1" dirty="0" smtClean="0">
                <a:solidFill>
                  <a:schemeClr val="tx1"/>
                </a:solidFill>
                <a:latin typeface="Times New Roman" pitchFamily="18" charset="0"/>
                <a:cs typeface="Times New Roman" pitchFamily="18" charset="0"/>
              </a:rPr>
              <a:t>Chapter - 4</a:t>
            </a:r>
            <a:endParaRPr lang="en-IN" sz="4400" dirty="0">
              <a:solidFill>
                <a:schemeClr val="tx1"/>
              </a:solidFill>
            </a:endParaRPr>
          </a:p>
        </p:txBody>
      </p:sp>
    </p:spTree>
    <p:extLst>
      <p:ext uri="{BB962C8B-B14F-4D97-AF65-F5344CB8AC3E}">
        <p14:creationId xmlns:p14="http://schemas.microsoft.com/office/powerpoint/2010/main" xmlns="" val="4482947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a:solidFill>
                  <a:srgbClr val="0000FF"/>
                </a:solidFill>
                <a:latin typeface="Times New Roman" pitchFamily="18" charset="0"/>
                <a:cs typeface="Times New Roman" pitchFamily="18" charset="0"/>
              </a:rPr>
              <a:t>Project Planning Activities</a:t>
            </a:r>
            <a:endParaRPr lang="en-IN" sz="3200" dirty="0"/>
          </a:p>
        </p:txBody>
      </p:sp>
      <p:sp>
        <p:nvSpPr>
          <p:cNvPr id="3" name="Content Placeholder 2"/>
          <p:cNvSpPr>
            <a:spLocks noGrp="1"/>
          </p:cNvSpPr>
          <p:nvPr>
            <p:ph idx="1"/>
          </p:nvPr>
        </p:nvSpPr>
        <p:spPr/>
        <p:txBody>
          <a:bodyPr>
            <a:normAutofit/>
          </a:bodyPr>
          <a:lstStyle/>
          <a:p>
            <a:r>
              <a:rPr lang="en-IN" sz="2400" i="1" dirty="0">
                <a:solidFill>
                  <a:srgbClr val="00B0F0"/>
                </a:solidFill>
                <a:latin typeface="Times New Roman" pitchFamily="18" charset="0"/>
                <a:cs typeface="Times New Roman" pitchFamily="18" charset="0"/>
              </a:rPr>
              <a:t>Financial planning</a:t>
            </a:r>
            <a:r>
              <a:rPr lang="en-IN" sz="2400" dirty="0">
                <a:solidFill>
                  <a:srgbClr val="00B0F0"/>
                </a:solidFill>
                <a:latin typeface="Times New Roman" pitchFamily="18" charset="0"/>
                <a:cs typeface="Times New Roman" pitchFamily="18" charset="0"/>
              </a:rPr>
              <a:t>: </a:t>
            </a:r>
            <a:endParaRPr lang="en-IN" sz="2400" dirty="0" smtClean="0">
              <a:solidFill>
                <a:srgbClr val="00B0F0"/>
              </a:solidFill>
              <a:latin typeface="Times New Roman" pitchFamily="18" charset="0"/>
              <a:cs typeface="Times New Roman" pitchFamily="18" charset="0"/>
            </a:endParaRPr>
          </a:p>
          <a:p>
            <a:pPr lvl="1"/>
            <a:r>
              <a:rPr lang="en-IN" sz="2200" dirty="0" smtClean="0">
                <a:latin typeface="Times New Roman" pitchFamily="18" charset="0"/>
                <a:cs typeface="Times New Roman" pitchFamily="18" charset="0"/>
              </a:rPr>
              <a:t>Every </a:t>
            </a:r>
            <a:r>
              <a:rPr lang="en-IN" sz="2200" dirty="0">
                <a:latin typeface="Times New Roman" pitchFamily="18" charset="0"/>
                <a:cs typeface="Times New Roman" pitchFamily="18" charset="0"/>
              </a:rPr>
              <a:t>project is concerned with financial plans. </a:t>
            </a:r>
            <a:endParaRPr lang="en-IN" sz="2200" dirty="0" smtClean="0">
              <a:latin typeface="Times New Roman" pitchFamily="18" charset="0"/>
              <a:cs typeface="Times New Roman" pitchFamily="18" charset="0"/>
            </a:endParaRPr>
          </a:p>
          <a:p>
            <a:pPr lvl="1"/>
            <a:r>
              <a:rPr lang="en-IN" sz="2200" dirty="0" smtClean="0">
                <a:latin typeface="Times New Roman" pitchFamily="18" charset="0"/>
                <a:cs typeface="Times New Roman" pitchFamily="18" charset="0"/>
              </a:rPr>
              <a:t>These </a:t>
            </a:r>
            <a:r>
              <a:rPr lang="en-IN" sz="2200" dirty="0">
                <a:latin typeface="Times New Roman" pitchFamily="18" charset="0"/>
                <a:cs typeface="Times New Roman" pitchFamily="18" charset="0"/>
              </a:rPr>
              <a:t>plans provide the assurance that the project has the funds to accomplish its objectives. </a:t>
            </a:r>
            <a:endParaRPr lang="en-IN" sz="2200" dirty="0" smtClean="0">
              <a:latin typeface="Times New Roman" pitchFamily="18" charset="0"/>
              <a:cs typeface="Times New Roman" pitchFamily="18" charset="0"/>
            </a:endParaRPr>
          </a:p>
          <a:p>
            <a:pPr lvl="1"/>
            <a:r>
              <a:rPr lang="en-IN" sz="2200" dirty="0" smtClean="0">
                <a:latin typeface="Times New Roman" pitchFamily="18" charset="0"/>
                <a:cs typeface="Times New Roman" pitchFamily="18" charset="0"/>
              </a:rPr>
              <a:t>A </a:t>
            </a:r>
            <a:r>
              <a:rPr lang="en-IN" sz="2200" dirty="0">
                <a:latin typeface="Times New Roman" pitchFamily="18" charset="0"/>
                <a:cs typeface="Times New Roman" pitchFamily="18" charset="0"/>
              </a:rPr>
              <a:t>cost estimation process is used to determine how money will be spent in software project management. </a:t>
            </a:r>
            <a:endParaRPr lang="en-IN" sz="2200" dirty="0" smtClean="0">
              <a:latin typeface="Times New Roman" pitchFamily="18" charset="0"/>
              <a:cs typeface="Times New Roman" pitchFamily="18" charset="0"/>
            </a:endParaRPr>
          </a:p>
          <a:p>
            <a:pPr lvl="1"/>
            <a:r>
              <a:rPr lang="en-IN" sz="2200" dirty="0" smtClean="0">
                <a:latin typeface="Times New Roman" pitchFamily="18" charset="0"/>
                <a:cs typeface="Times New Roman" pitchFamily="18" charset="0"/>
              </a:rPr>
              <a:t>A </a:t>
            </a:r>
            <a:r>
              <a:rPr lang="en-IN" sz="2200" dirty="0">
                <a:latin typeface="Times New Roman" pitchFamily="18" charset="0"/>
                <a:cs typeface="Times New Roman" pitchFamily="18" charset="0"/>
              </a:rPr>
              <a:t>cost-benefit analysis is carried out to estimate the budget for personnel expenses, purchase orders, automated items, and purchase of other items. </a:t>
            </a:r>
          </a:p>
          <a:p>
            <a:endParaRPr lang="en-IN" sz="24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0C087B72-CC60-4FF0-9C96-8509CDF76D05}" type="slidenum">
              <a:rPr lang="en-IN" smtClean="0"/>
              <a:pPr/>
              <a:t>10</a:t>
            </a:fld>
            <a:endParaRPr lang="en-IN"/>
          </a:p>
        </p:txBody>
      </p:sp>
    </p:spTree>
    <p:extLst>
      <p:ext uri="{BB962C8B-B14F-4D97-AF65-F5344CB8AC3E}">
        <p14:creationId xmlns:p14="http://schemas.microsoft.com/office/powerpoint/2010/main" xmlns="" val="6467608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a:solidFill>
                  <a:srgbClr val="0000FF"/>
                </a:solidFill>
                <a:latin typeface="Times New Roman" pitchFamily="18" charset="0"/>
                <a:cs typeface="Times New Roman" pitchFamily="18" charset="0"/>
              </a:rPr>
              <a:t>Project Planning Activities</a:t>
            </a:r>
            <a:endParaRPr lang="en-IN" sz="3200" dirty="0"/>
          </a:p>
        </p:txBody>
      </p:sp>
      <p:sp>
        <p:nvSpPr>
          <p:cNvPr id="3" name="Content Placeholder 2"/>
          <p:cNvSpPr>
            <a:spLocks noGrp="1"/>
          </p:cNvSpPr>
          <p:nvPr>
            <p:ph idx="1"/>
          </p:nvPr>
        </p:nvSpPr>
        <p:spPr>
          <a:xfrm>
            <a:off x="457200" y="1340768"/>
            <a:ext cx="8229600" cy="5328592"/>
          </a:xfrm>
        </p:spPr>
        <p:txBody>
          <a:bodyPr>
            <a:normAutofit fontScale="70000" lnSpcReduction="20000"/>
          </a:bodyPr>
          <a:lstStyle/>
          <a:p>
            <a:r>
              <a:rPr lang="en-IN" sz="3400" i="1" dirty="0">
                <a:solidFill>
                  <a:srgbClr val="00B0F0"/>
                </a:solidFill>
                <a:latin typeface="Times New Roman" pitchFamily="18" charset="0"/>
                <a:cs typeface="Times New Roman" pitchFamily="18" charset="0"/>
              </a:rPr>
              <a:t>Staffing-level planning</a:t>
            </a:r>
            <a:r>
              <a:rPr lang="en-IN" sz="3400" dirty="0">
                <a:solidFill>
                  <a:srgbClr val="00B0F0"/>
                </a:solidFill>
                <a:latin typeface="Times New Roman" pitchFamily="18" charset="0"/>
                <a:cs typeface="Times New Roman" pitchFamily="18" charset="0"/>
              </a:rPr>
              <a:t>: </a:t>
            </a:r>
            <a:endParaRPr lang="en-IN" sz="3400" dirty="0" smtClean="0">
              <a:solidFill>
                <a:srgbClr val="00B0F0"/>
              </a:solidFill>
              <a:latin typeface="Times New Roman" pitchFamily="18" charset="0"/>
              <a:cs typeface="Times New Roman" pitchFamily="18" charset="0"/>
            </a:endParaRPr>
          </a:p>
          <a:p>
            <a:pPr lvl="1"/>
            <a:r>
              <a:rPr lang="en-IN" sz="3100" dirty="0" smtClean="0">
                <a:latin typeface="Times New Roman" pitchFamily="18" charset="0"/>
                <a:cs typeface="Times New Roman" pitchFamily="18" charset="0"/>
              </a:rPr>
              <a:t>Staffing-level </a:t>
            </a:r>
            <a:r>
              <a:rPr lang="en-IN" sz="3100" dirty="0">
                <a:latin typeface="Times New Roman" pitchFamily="18" charset="0"/>
                <a:cs typeface="Times New Roman" pitchFamily="18" charset="0"/>
              </a:rPr>
              <a:t>planning organizes the team and accurately estimates the number of personnel required for the project. </a:t>
            </a:r>
            <a:endParaRPr lang="en-IN" sz="3100" dirty="0" smtClean="0">
              <a:latin typeface="Times New Roman" pitchFamily="18" charset="0"/>
              <a:cs typeface="Times New Roman" pitchFamily="18" charset="0"/>
            </a:endParaRPr>
          </a:p>
          <a:p>
            <a:pPr lvl="1"/>
            <a:r>
              <a:rPr lang="en-IN" sz="3100" dirty="0" smtClean="0">
                <a:latin typeface="Times New Roman" pitchFamily="18" charset="0"/>
                <a:cs typeface="Times New Roman" pitchFamily="18" charset="0"/>
              </a:rPr>
              <a:t>A </a:t>
            </a:r>
            <a:r>
              <a:rPr lang="en-IN" sz="3100" dirty="0">
                <a:latin typeface="Times New Roman" pitchFamily="18" charset="0"/>
                <a:cs typeface="Times New Roman" pitchFamily="18" charset="0"/>
              </a:rPr>
              <a:t>module-wise estimation is done to avoid resource conflicts</a:t>
            </a:r>
            <a:r>
              <a:rPr lang="en-IN" sz="3100" dirty="0" smtClean="0">
                <a:latin typeface="Times New Roman" pitchFamily="18" charset="0"/>
                <a:cs typeface="Times New Roman" pitchFamily="18" charset="0"/>
              </a:rPr>
              <a:t>.</a:t>
            </a:r>
          </a:p>
          <a:p>
            <a:pPr lvl="1"/>
            <a:r>
              <a:rPr lang="en-IN" sz="3100" dirty="0" smtClean="0">
                <a:latin typeface="Times New Roman" pitchFamily="18" charset="0"/>
                <a:cs typeface="Times New Roman" pitchFamily="18" charset="0"/>
              </a:rPr>
              <a:t>Due </a:t>
            </a:r>
            <a:r>
              <a:rPr lang="en-IN" sz="3100" dirty="0">
                <a:latin typeface="Times New Roman" pitchFamily="18" charset="0"/>
                <a:cs typeface="Times New Roman" pitchFamily="18" charset="0"/>
              </a:rPr>
              <a:t>to the lack of engineers, organizations may use their skills and expertise in multiple projects.</a:t>
            </a:r>
          </a:p>
          <a:p>
            <a:endParaRPr lang="en-IN" sz="3400" dirty="0">
              <a:latin typeface="Times New Roman" pitchFamily="18" charset="0"/>
              <a:cs typeface="Times New Roman" pitchFamily="18" charset="0"/>
            </a:endParaRPr>
          </a:p>
          <a:p>
            <a:r>
              <a:rPr lang="en-IN" sz="3400" i="1" dirty="0">
                <a:solidFill>
                  <a:srgbClr val="00B0F0"/>
                </a:solidFill>
                <a:latin typeface="Times New Roman" pitchFamily="18" charset="0"/>
                <a:cs typeface="Times New Roman" pitchFamily="18" charset="0"/>
              </a:rPr>
              <a:t>Development planning: </a:t>
            </a:r>
            <a:endParaRPr lang="en-IN" sz="3400" i="1" dirty="0" smtClean="0">
              <a:solidFill>
                <a:srgbClr val="00B0F0"/>
              </a:solidFill>
              <a:latin typeface="Times New Roman" pitchFamily="18" charset="0"/>
              <a:cs typeface="Times New Roman" pitchFamily="18" charset="0"/>
            </a:endParaRPr>
          </a:p>
          <a:p>
            <a:pPr lvl="1"/>
            <a:r>
              <a:rPr lang="en-IN" sz="3000" dirty="0">
                <a:latin typeface="Times New Roman" pitchFamily="18" charset="0"/>
                <a:cs typeface="Times New Roman" pitchFamily="18" charset="0"/>
              </a:rPr>
              <a:t>A software project is developed as a series of technical activities, such as analysis, design, coding, testing, verification and validation, deployment, documentation, training, maintenance, and so on. </a:t>
            </a:r>
          </a:p>
          <a:p>
            <a:pPr lvl="1"/>
            <a:r>
              <a:rPr lang="en-IN" sz="3000" dirty="0">
                <a:latin typeface="Times New Roman" pitchFamily="18" charset="0"/>
                <a:cs typeface="Times New Roman" pitchFamily="18" charset="0"/>
              </a:rPr>
              <a:t>The project plan provides details on who will perform which task, how it will be performed, what support tools are required, and various such activities. </a:t>
            </a:r>
          </a:p>
          <a:p>
            <a:pPr lvl="1"/>
            <a:r>
              <a:rPr lang="en-IN" sz="3000" dirty="0">
                <a:latin typeface="Times New Roman" pitchFamily="18" charset="0"/>
                <a:cs typeface="Times New Roman" pitchFamily="18" charset="0"/>
              </a:rPr>
              <a:t>The software development life cycle is also chosen before proceeding to development planning. </a:t>
            </a:r>
          </a:p>
        </p:txBody>
      </p:sp>
      <p:sp>
        <p:nvSpPr>
          <p:cNvPr id="4" name="Slide Number Placeholder 3"/>
          <p:cNvSpPr>
            <a:spLocks noGrp="1"/>
          </p:cNvSpPr>
          <p:nvPr>
            <p:ph type="sldNum" sz="quarter" idx="12"/>
          </p:nvPr>
        </p:nvSpPr>
        <p:spPr/>
        <p:txBody>
          <a:bodyPr/>
          <a:lstStyle/>
          <a:p>
            <a:fld id="{0C087B72-CC60-4FF0-9C96-8509CDF76D05}" type="slidenum">
              <a:rPr lang="en-IN" smtClean="0"/>
              <a:pPr/>
              <a:t>11</a:t>
            </a:fld>
            <a:endParaRPr lang="en-IN"/>
          </a:p>
        </p:txBody>
      </p:sp>
    </p:spTree>
    <p:extLst>
      <p:ext uri="{BB962C8B-B14F-4D97-AF65-F5344CB8AC3E}">
        <p14:creationId xmlns:p14="http://schemas.microsoft.com/office/powerpoint/2010/main" xmlns="" val="6467608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a:solidFill>
                  <a:srgbClr val="0000FF"/>
                </a:solidFill>
                <a:latin typeface="Times New Roman" pitchFamily="18" charset="0"/>
                <a:cs typeface="Times New Roman" pitchFamily="18" charset="0"/>
              </a:rPr>
              <a:t>Project Planning Activities</a:t>
            </a:r>
            <a:endParaRPr lang="en-IN" sz="3200" dirty="0"/>
          </a:p>
        </p:txBody>
      </p:sp>
      <p:sp>
        <p:nvSpPr>
          <p:cNvPr id="3" name="Content Placeholder 2"/>
          <p:cNvSpPr>
            <a:spLocks noGrp="1"/>
          </p:cNvSpPr>
          <p:nvPr>
            <p:ph idx="1"/>
          </p:nvPr>
        </p:nvSpPr>
        <p:spPr/>
        <p:txBody>
          <a:bodyPr>
            <a:normAutofit fontScale="77500" lnSpcReduction="20000"/>
          </a:bodyPr>
          <a:lstStyle/>
          <a:p>
            <a:r>
              <a:rPr lang="en-IN" sz="3100" i="1" dirty="0">
                <a:solidFill>
                  <a:srgbClr val="00B0F0"/>
                </a:solidFill>
                <a:latin typeface="Times New Roman" pitchFamily="18" charset="0"/>
                <a:cs typeface="Times New Roman" pitchFamily="18" charset="0"/>
              </a:rPr>
              <a:t>Project monitoring and control plan</a:t>
            </a:r>
            <a:r>
              <a:rPr lang="en-IN" sz="3100" dirty="0">
                <a:solidFill>
                  <a:srgbClr val="00B0F0"/>
                </a:solidFill>
                <a:latin typeface="Times New Roman" pitchFamily="18" charset="0"/>
                <a:cs typeface="Times New Roman" pitchFamily="18" charset="0"/>
              </a:rPr>
              <a:t>: </a:t>
            </a:r>
            <a:endParaRPr lang="en-IN" sz="3100" dirty="0" smtClean="0">
              <a:solidFill>
                <a:srgbClr val="00B0F0"/>
              </a:solidFill>
              <a:latin typeface="Times New Roman" pitchFamily="18" charset="0"/>
              <a:cs typeface="Times New Roman" pitchFamily="18" charset="0"/>
            </a:endParaRPr>
          </a:p>
          <a:p>
            <a:pPr lvl="1"/>
            <a:r>
              <a:rPr lang="en-IN" dirty="0" smtClean="0">
                <a:latin typeface="Times New Roman" pitchFamily="18" charset="0"/>
                <a:cs typeface="Times New Roman" pitchFamily="18" charset="0"/>
              </a:rPr>
              <a:t>The </a:t>
            </a:r>
            <a:r>
              <a:rPr lang="en-IN" dirty="0">
                <a:latin typeface="Times New Roman" pitchFamily="18" charset="0"/>
                <a:cs typeface="Times New Roman" pitchFamily="18" charset="0"/>
              </a:rPr>
              <a:t>project monitoring plan assesses the progress of a project as to whether it is moving in the right direction or not. </a:t>
            </a:r>
            <a:endParaRPr lang="en-IN" dirty="0" smtClean="0">
              <a:latin typeface="Times New Roman" pitchFamily="18" charset="0"/>
              <a:cs typeface="Times New Roman" pitchFamily="18" charset="0"/>
            </a:endParaRPr>
          </a:p>
          <a:p>
            <a:pPr lvl="1"/>
            <a:r>
              <a:rPr lang="en-IN" dirty="0" smtClean="0">
                <a:latin typeface="Times New Roman" pitchFamily="18" charset="0"/>
                <a:cs typeface="Times New Roman" pitchFamily="18" charset="0"/>
              </a:rPr>
              <a:t>This </a:t>
            </a:r>
            <a:r>
              <a:rPr lang="en-IN" dirty="0">
                <a:latin typeface="Times New Roman" pitchFamily="18" charset="0"/>
                <a:cs typeface="Times New Roman" pitchFamily="18" charset="0"/>
              </a:rPr>
              <a:t>plan helps in controlling the execution of activities. </a:t>
            </a:r>
            <a:endParaRPr lang="en-IN" dirty="0" smtClean="0">
              <a:latin typeface="Times New Roman" pitchFamily="18" charset="0"/>
              <a:cs typeface="Times New Roman" pitchFamily="18" charset="0"/>
            </a:endParaRPr>
          </a:p>
          <a:p>
            <a:pPr lvl="1"/>
            <a:r>
              <a:rPr lang="en-IN" dirty="0" smtClean="0">
                <a:latin typeface="Times New Roman" pitchFamily="18" charset="0"/>
                <a:cs typeface="Times New Roman" pitchFamily="18" charset="0"/>
              </a:rPr>
              <a:t>The </a:t>
            </a:r>
            <a:r>
              <a:rPr lang="en-IN" dirty="0">
                <a:latin typeface="Times New Roman" pitchFamily="18" charset="0"/>
                <a:cs typeface="Times New Roman" pitchFamily="18" charset="0"/>
              </a:rPr>
              <a:t>project is monitored according to the project schedule for cost, time, efforts, and defects.</a:t>
            </a:r>
          </a:p>
          <a:p>
            <a:endParaRPr lang="en-IN" dirty="0">
              <a:latin typeface="Times New Roman" pitchFamily="18" charset="0"/>
              <a:cs typeface="Times New Roman" pitchFamily="18" charset="0"/>
            </a:endParaRPr>
          </a:p>
          <a:p>
            <a:r>
              <a:rPr lang="en-IN" sz="3100" i="1" dirty="0">
                <a:solidFill>
                  <a:srgbClr val="00B0F0"/>
                </a:solidFill>
                <a:latin typeface="Times New Roman" pitchFamily="18" charset="0"/>
                <a:cs typeface="Times New Roman" pitchFamily="18" charset="0"/>
              </a:rPr>
              <a:t>Risk management planning: </a:t>
            </a:r>
          </a:p>
          <a:p>
            <a:pPr lvl="1"/>
            <a:r>
              <a:rPr lang="en-IN" dirty="0" smtClean="0">
                <a:latin typeface="Times New Roman" pitchFamily="18" charset="0"/>
                <a:cs typeface="Times New Roman" pitchFamily="18" charset="0"/>
              </a:rPr>
              <a:t>The </a:t>
            </a:r>
            <a:r>
              <a:rPr lang="en-IN" dirty="0">
                <a:latin typeface="Times New Roman" pitchFamily="18" charset="0"/>
                <a:cs typeface="Times New Roman" pitchFamily="18" charset="0"/>
              </a:rPr>
              <a:t>risk management plan assures that problems are discovered in early stages and appropriate strategy has been made to handle the risk. </a:t>
            </a:r>
            <a:endParaRPr lang="en-IN" dirty="0" smtClean="0">
              <a:latin typeface="Times New Roman" pitchFamily="18" charset="0"/>
              <a:cs typeface="Times New Roman" pitchFamily="18" charset="0"/>
            </a:endParaRPr>
          </a:p>
          <a:p>
            <a:pPr lvl="1"/>
            <a:r>
              <a:rPr lang="en-IN" dirty="0" smtClean="0">
                <a:latin typeface="Times New Roman" pitchFamily="18" charset="0"/>
                <a:cs typeface="Times New Roman" pitchFamily="18" charset="0"/>
              </a:rPr>
              <a:t>While </a:t>
            </a:r>
            <a:r>
              <a:rPr lang="en-IN" dirty="0">
                <a:latin typeface="Times New Roman" pitchFamily="18" charset="0"/>
                <a:cs typeface="Times New Roman" pitchFamily="18" charset="0"/>
              </a:rPr>
              <a:t>managing risks, the cost, quality, and schedule estimates should be within constraints</a:t>
            </a:r>
            <a:r>
              <a:rPr lang="en-IN" dirty="0" smtClean="0">
                <a:latin typeface="Times New Roman" pitchFamily="18" charset="0"/>
                <a:cs typeface="Times New Roman" pitchFamily="18" charset="0"/>
              </a:rPr>
              <a:t>.</a:t>
            </a:r>
          </a:p>
          <a:p>
            <a:pPr lvl="1"/>
            <a:r>
              <a:rPr lang="en-IN" dirty="0" smtClean="0">
                <a:latin typeface="Times New Roman" pitchFamily="18" charset="0"/>
                <a:cs typeface="Times New Roman" pitchFamily="18" charset="0"/>
              </a:rPr>
              <a:t> </a:t>
            </a:r>
            <a:r>
              <a:rPr lang="en-IN" dirty="0">
                <a:latin typeface="Times New Roman" pitchFamily="18" charset="0"/>
                <a:cs typeface="Times New Roman" pitchFamily="18" charset="0"/>
              </a:rPr>
              <a:t>Most organizations put their efforts to minimize risks.</a:t>
            </a:r>
          </a:p>
          <a:p>
            <a:endParaRPr lang="en-IN" dirty="0"/>
          </a:p>
        </p:txBody>
      </p:sp>
      <p:sp>
        <p:nvSpPr>
          <p:cNvPr id="4" name="Slide Number Placeholder 3"/>
          <p:cNvSpPr>
            <a:spLocks noGrp="1"/>
          </p:cNvSpPr>
          <p:nvPr>
            <p:ph type="sldNum" sz="quarter" idx="12"/>
          </p:nvPr>
        </p:nvSpPr>
        <p:spPr/>
        <p:txBody>
          <a:bodyPr/>
          <a:lstStyle/>
          <a:p>
            <a:fld id="{0C087B72-CC60-4FF0-9C96-8509CDF76D05}" type="slidenum">
              <a:rPr lang="en-IN" smtClean="0"/>
              <a:pPr/>
              <a:t>12</a:t>
            </a:fld>
            <a:endParaRPr lang="en-IN"/>
          </a:p>
        </p:txBody>
      </p:sp>
    </p:spTree>
    <p:extLst>
      <p:ext uri="{BB962C8B-B14F-4D97-AF65-F5344CB8AC3E}">
        <p14:creationId xmlns:p14="http://schemas.microsoft.com/office/powerpoint/2010/main" xmlns="" val="64676088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332656"/>
            <a:ext cx="8229600" cy="1143000"/>
          </a:xfrm>
        </p:spPr>
        <p:txBody>
          <a:bodyPr>
            <a:normAutofit/>
          </a:bodyPr>
          <a:lstStyle/>
          <a:p>
            <a:r>
              <a:rPr lang="en-IN" sz="3200" b="1" dirty="0">
                <a:solidFill>
                  <a:srgbClr val="0000FF"/>
                </a:solidFill>
                <a:latin typeface="Times New Roman" pitchFamily="18" charset="0"/>
                <a:cs typeface="Times New Roman" pitchFamily="18" charset="0"/>
              </a:rPr>
              <a:t>Project Planning Activities</a:t>
            </a:r>
            <a:endParaRPr lang="en-IN" sz="3200" dirty="0"/>
          </a:p>
        </p:txBody>
      </p:sp>
      <p:sp>
        <p:nvSpPr>
          <p:cNvPr id="3" name="Content Placeholder 2"/>
          <p:cNvSpPr>
            <a:spLocks noGrp="1"/>
          </p:cNvSpPr>
          <p:nvPr>
            <p:ph idx="1"/>
          </p:nvPr>
        </p:nvSpPr>
        <p:spPr>
          <a:xfrm>
            <a:off x="467544" y="1844824"/>
            <a:ext cx="8229600" cy="4525963"/>
          </a:xfrm>
        </p:spPr>
        <p:txBody>
          <a:bodyPr>
            <a:noAutofit/>
          </a:bodyPr>
          <a:lstStyle/>
          <a:p>
            <a:r>
              <a:rPr lang="en-IN" sz="2400" i="1" dirty="0">
                <a:solidFill>
                  <a:srgbClr val="00B0F0"/>
                </a:solidFill>
                <a:latin typeface="Times New Roman" pitchFamily="18" charset="0"/>
                <a:cs typeface="Times New Roman" pitchFamily="18" charset="0"/>
              </a:rPr>
              <a:t>Quality assurance planning</a:t>
            </a:r>
            <a:r>
              <a:rPr lang="en-IN" sz="2400" dirty="0">
                <a:solidFill>
                  <a:srgbClr val="00B0F0"/>
                </a:solidFill>
                <a:latin typeface="Times New Roman" pitchFamily="18" charset="0"/>
                <a:cs typeface="Times New Roman" pitchFamily="18" charset="0"/>
              </a:rPr>
              <a:t>: </a:t>
            </a:r>
            <a:endParaRPr lang="en-IN" sz="2400" dirty="0" smtClean="0">
              <a:solidFill>
                <a:srgbClr val="00B0F0"/>
              </a:solidFill>
              <a:latin typeface="Times New Roman" pitchFamily="18" charset="0"/>
              <a:cs typeface="Times New Roman" pitchFamily="18" charset="0"/>
            </a:endParaRPr>
          </a:p>
          <a:p>
            <a:pPr lvl="1"/>
            <a:r>
              <a:rPr lang="en-IN" sz="2200" dirty="0" smtClean="0">
                <a:latin typeface="Times New Roman" pitchFamily="18" charset="0"/>
                <a:cs typeface="Times New Roman" pitchFamily="18" charset="0"/>
              </a:rPr>
              <a:t>Product </a:t>
            </a:r>
            <a:r>
              <a:rPr lang="en-IN" sz="2200" dirty="0">
                <a:latin typeface="Times New Roman" pitchFamily="18" charset="0"/>
                <a:cs typeface="Times New Roman" pitchFamily="18" charset="0"/>
              </a:rPr>
              <a:t>milestones are rigorously tested to find uncovered defects. </a:t>
            </a:r>
            <a:endParaRPr lang="en-IN" sz="2200" dirty="0" smtClean="0">
              <a:latin typeface="Times New Roman" pitchFamily="18" charset="0"/>
              <a:cs typeface="Times New Roman" pitchFamily="18" charset="0"/>
            </a:endParaRPr>
          </a:p>
          <a:p>
            <a:pPr lvl="1"/>
            <a:r>
              <a:rPr lang="en-IN" sz="2200" dirty="0" smtClean="0">
                <a:latin typeface="Times New Roman" pitchFamily="18" charset="0"/>
                <a:cs typeface="Times New Roman" pitchFamily="18" charset="0"/>
              </a:rPr>
              <a:t>Quality </a:t>
            </a:r>
            <a:r>
              <a:rPr lang="en-IN" sz="2200" dirty="0">
                <a:latin typeface="Times New Roman" pitchFamily="18" charset="0"/>
                <a:cs typeface="Times New Roman" pitchFamily="18" charset="0"/>
              </a:rPr>
              <a:t>assurance aims to prevent errors and assures that the delivered product exhibits high quality. </a:t>
            </a:r>
            <a:endParaRPr lang="en-IN" sz="2200" dirty="0" smtClean="0">
              <a:latin typeface="Times New Roman" pitchFamily="18" charset="0"/>
              <a:cs typeface="Times New Roman" pitchFamily="18" charset="0"/>
            </a:endParaRPr>
          </a:p>
          <a:p>
            <a:pPr lvl="1"/>
            <a:r>
              <a:rPr lang="en-IN" sz="2200" dirty="0" smtClean="0">
                <a:latin typeface="Times New Roman" pitchFamily="18" charset="0"/>
                <a:cs typeface="Times New Roman" pitchFamily="18" charset="0"/>
              </a:rPr>
              <a:t>There </a:t>
            </a:r>
            <a:r>
              <a:rPr lang="en-IN" sz="2200" dirty="0">
                <a:latin typeface="Times New Roman" pitchFamily="18" charset="0"/>
                <a:cs typeface="Times New Roman" pitchFamily="18" charset="0"/>
              </a:rPr>
              <a:t>are some standards that provide certain guidelines and procedures to produce a quality product.    </a:t>
            </a:r>
          </a:p>
          <a:p>
            <a:pPr marL="0" indent="0">
              <a:buNone/>
            </a:pPr>
            <a:r>
              <a:rPr lang="en-IN" sz="2200" i="1" dirty="0" smtClean="0">
                <a:latin typeface="Times New Roman" pitchFamily="18" charset="0"/>
                <a:cs typeface="Times New Roman" pitchFamily="18" charset="0"/>
              </a:rPr>
              <a:t> </a:t>
            </a:r>
            <a:endParaRPr lang="en-IN" sz="2200" dirty="0">
              <a:latin typeface="Times New Roman" pitchFamily="18" charset="0"/>
              <a:cs typeface="Times New Roman" pitchFamily="18" charset="0"/>
            </a:endParaRPr>
          </a:p>
          <a:p>
            <a:pPr marL="0" indent="0">
              <a:buNone/>
            </a:pPr>
            <a:endParaRPr lang="en-IN" sz="2200" dirty="0">
              <a:latin typeface="Times New Roman" pitchFamily="18" charset="0"/>
              <a:cs typeface="Times New Roman" pitchFamily="18" charset="0"/>
            </a:endParaRPr>
          </a:p>
          <a:p>
            <a:endParaRPr lang="en-IN" sz="24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0C087B72-CC60-4FF0-9C96-8509CDF76D05}" type="slidenum">
              <a:rPr lang="en-IN" smtClean="0"/>
              <a:pPr/>
              <a:t>13</a:t>
            </a:fld>
            <a:endParaRPr lang="en-IN"/>
          </a:p>
        </p:txBody>
      </p:sp>
    </p:spTree>
    <p:extLst>
      <p:ext uri="{BB962C8B-B14F-4D97-AF65-F5344CB8AC3E}">
        <p14:creationId xmlns:p14="http://schemas.microsoft.com/office/powerpoint/2010/main" xmlns="" val="226354946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a:solidFill>
                  <a:srgbClr val="0000FF"/>
                </a:solidFill>
                <a:latin typeface="Times New Roman" pitchFamily="18" charset="0"/>
                <a:cs typeface="Times New Roman" pitchFamily="18" charset="0"/>
              </a:rPr>
              <a:t>Project Planning Activities</a:t>
            </a:r>
            <a:endParaRPr lang="en-IN" sz="3200" dirty="0"/>
          </a:p>
        </p:txBody>
      </p:sp>
      <p:sp>
        <p:nvSpPr>
          <p:cNvPr id="3" name="Content Placeholder 2"/>
          <p:cNvSpPr>
            <a:spLocks noGrp="1"/>
          </p:cNvSpPr>
          <p:nvPr>
            <p:ph idx="1"/>
          </p:nvPr>
        </p:nvSpPr>
        <p:spPr/>
        <p:txBody>
          <a:bodyPr/>
          <a:lstStyle/>
          <a:p>
            <a:r>
              <a:rPr lang="en-IN" sz="2400" i="1" dirty="0">
                <a:solidFill>
                  <a:srgbClr val="00B0F0"/>
                </a:solidFill>
                <a:latin typeface="Times New Roman" pitchFamily="18" charset="0"/>
                <a:cs typeface="Times New Roman" pitchFamily="18" charset="0"/>
              </a:rPr>
              <a:t>Configuration management planning:</a:t>
            </a:r>
            <a:r>
              <a:rPr lang="en-IN" sz="2400" dirty="0">
                <a:latin typeface="Times New Roman" pitchFamily="18" charset="0"/>
                <a:cs typeface="Times New Roman" pitchFamily="18" charset="0"/>
              </a:rPr>
              <a:t> </a:t>
            </a:r>
          </a:p>
          <a:p>
            <a:pPr lvl="1"/>
            <a:r>
              <a:rPr lang="en-IN" sz="2200" dirty="0">
                <a:latin typeface="Times New Roman" pitchFamily="18" charset="0"/>
                <a:cs typeface="Times New Roman" pitchFamily="18" charset="0"/>
              </a:rPr>
              <a:t>The configuration management plan encompasses the discipline that addresses identifying and controlling changes to the work products. </a:t>
            </a:r>
          </a:p>
          <a:p>
            <a:pPr lvl="1"/>
            <a:r>
              <a:rPr lang="en-IN" sz="2200" dirty="0">
                <a:latin typeface="Times New Roman" pitchFamily="18" charset="0"/>
                <a:cs typeface="Times New Roman" pitchFamily="18" charset="0"/>
              </a:rPr>
              <a:t>The configuration management plan includes configuration identification, configuration change control procedure, monitoring and tracking changes, and auditing of the changes.</a:t>
            </a:r>
            <a:endParaRPr lang="en-IN" sz="2400" i="1" dirty="0" smtClean="0">
              <a:solidFill>
                <a:srgbClr val="00B0F0"/>
              </a:solidFill>
              <a:latin typeface="Times New Roman" pitchFamily="18" charset="0"/>
              <a:cs typeface="Times New Roman" pitchFamily="18" charset="0"/>
            </a:endParaRPr>
          </a:p>
          <a:p>
            <a:r>
              <a:rPr lang="en-IN" sz="2400" i="1" dirty="0" smtClean="0">
                <a:solidFill>
                  <a:srgbClr val="00B0F0"/>
                </a:solidFill>
                <a:latin typeface="Times New Roman" pitchFamily="18" charset="0"/>
                <a:cs typeface="Times New Roman" pitchFamily="18" charset="0"/>
              </a:rPr>
              <a:t>Miscellaneous </a:t>
            </a:r>
            <a:r>
              <a:rPr lang="en-IN" sz="2400" i="1" dirty="0">
                <a:solidFill>
                  <a:srgbClr val="00B0F0"/>
                </a:solidFill>
                <a:latin typeface="Times New Roman" pitchFamily="18" charset="0"/>
                <a:cs typeface="Times New Roman" pitchFamily="18" charset="0"/>
              </a:rPr>
              <a:t>plans: </a:t>
            </a:r>
          </a:p>
          <a:p>
            <a:pPr lvl="1"/>
            <a:r>
              <a:rPr lang="en-IN" sz="2200" dirty="0">
                <a:latin typeface="Times New Roman" pitchFamily="18" charset="0"/>
                <a:cs typeface="Times New Roman" pitchFamily="18" charset="0"/>
              </a:rPr>
              <a:t>There are various miscellaneous plans, such as process tailoring, special testing plan, verification and validation plan, tools and environment plan, delivery plan, and maintenance plan.</a:t>
            </a:r>
            <a:r>
              <a:rPr lang="en-IN" sz="2200" i="1" dirty="0">
                <a:latin typeface="Times New Roman" pitchFamily="18" charset="0"/>
                <a:cs typeface="Times New Roman" pitchFamily="18" charset="0"/>
              </a:rPr>
              <a:t> </a:t>
            </a:r>
            <a:endParaRPr lang="en-IN" sz="2200" dirty="0">
              <a:latin typeface="Times New Roman" pitchFamily="18" charset="0"/>
              <a:cs typeface="Times New Roman" pitchFamily="18" charset="0"/>
            </a:endParaRPr>
          </a:p>
          <a:p>
            <a:endParaRPr lang="en-IN" dirty="0"/>
          </a:p>
        </p:txBody>
      </p:sp>
      <p:sp>
        <p:nvSpPr>
          <p:cNvPr id="4" name="Slide Number Placeholder 3"/>
          <p:cNvSpPr>
            <a:spLocks noGrp="1"/>
          </p:cNvSpPr>
          <p:nvPr>
            <p:ph type="sldNum" sz="quarter" idx="12"/>
          </p:nvPr>
        </p:nvSpPr>
        <p:spPr/>
        <p:txBody>
          <a:bodyPr/>
          <a:lstStyle/>
          <a:p>
            <a:fld id="{0C087B72-CC60-4FF0-9C96-8509CDF76D05}" type="slidenum">
              <a:rPr lang="en-IN" smtClean="0"/>
              <a:pPr/>
              <a:t>14</a:t>
            </a:fld>
            <a:endParaRPr lang="en-IN"/>
          </a:p>
        </p:txBody>
      </p:sp>
    </p:spTree>
    <p:extLst>
      <p:ext uri="{BB962C8B-B14F-4D97-AF65-F5344CB8AC3E}">
        <p14:creationId xmlns:p14="http://schemas.microsoft.com/office/powerpoint/2010/main" xmlns="" val="90683893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a:solidFill>
                  <a:srgbClr val="0000FF"/>
                </a:solidFill>
                <a:latin typeface="Times New Roman" pitchFamily="18" charset="0"/>
                <a:cs typeface="Times New Roman" pitchFamily="18" charset="0"/>
              </a:rPr>
              <a:t>Software Metrics and Measurements</a:t>
            </a:r>
            <a:endParaRPr lang="en-IN" sz="3200" dirty="0">
              <a:solidFill>
                <a:srgbClr val="0000FF"/>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IN" sz="2400" dirty="0">
                <a:latin typeface="Times New Roman" pitchFamily="18" charset="0"/>
                <a:cs typeface="Times New Roman" pitchFamily="18" charset="0"/>
              </a:rPr>
              <a:t>Software metric is the unit of measurement of software product, project, and process attributes. </a:t>
            </a:r>
            <a:endParaRPr lang="en-IN" sz="2400" dirty="0" smtClean="0">
              <a:latin typeface="Times New Roman" pitchFamily="18" charset="0"/>
              <a:cs typeface="Times New Roman" pitchFamily="18" charset="0"/>
            </a:endParaRPr>
          </a:p>
          <a:p>
            <a:r>
              <a:rPr lang="en-IN" sz="2400" dirty="0" smtClean="0">
                <a:latin typeface="Times New Roman" pitchFamily="18" charset="0"/>
                <a:cs typeface="Times New Roman" pitchFamily="18" charset="0"/>
              </a:rPr>
              <a:t>Software </a:t>
            </a:r>
            <a:r>
              <a:rPr lang="en-IN" sz="2400" dirty="0">
                <a:latin typeface="Times New Roman" pitchFamily="18" charset="0"/>
                <a:cs typeface="Times New Roman" pitchFamily="18" charset="0"/>
              </a:rPr>
              <a:t>metrics are the measures that are used to quantify products, processes, and projects. </a:t>
            </a:r>
            <a:endParaRPr lang="en-IN" sz="2400" dirty="0" smtClean="0">
              <a:latin typeface="Times New Roman" pitchFamily="18" charset="0"/>
              <a:cs typeface="Times New Roman" pitchFamily="18" charset="0"/>
            </a:endParaRPr>
          </a:p>
          <a:p>
            <a:r>
              <a:rPr lang="en-IN" sz="2400" dirty="0" smtClean="0">
                <a:latin typeface="Times New Roman" pitchFamily="18" charset="0"/>
                <a:cs typeface="Times New Roman" pitchFamily="18" charset="0"/>
              </a:rPr>
              <a:t>Measuring </a:t>
            </a:r>
            <a:r>
              <a:rPr lang="en-IN" sz="2400" dirty="0">
                <a:latin typeface="Times New Roman" pitchFamily="18" charset="0"/>
                <a:cs typeface="Times New Roman" pitchFamily="18" charset="0"/>
              </a:rPr>
              <a:t>software process or project provides a foundation to predict the parameters of project </a:t>
            </a:r>
            <a:r>
              <a:rPr lang="en-IN" sz="2400" dirty="0" smtClean="0">
                <a:latin typeface="Times New Roman" pitchFamily="18" charset="0"/>
                <a:cs typeface="Times New Roman" pitchFamily="18" charset="0"/>
              </a:rPr>
              <a:t>planning.</a:t>
            </a:r>
          </a:p>
          <a:p>
            <a:r>
              <a:rPr lang="en-IN" sz="2400" dirty="0">
                <a:latin typeface="Times New Roman" pitchFamily="18" charset="0"/>
                <a:cs typeface="Times New Roman" pitchFamily="18" charset="0"/>
              </a:rPr>
              <a:t>Effective use of metrics helps to measure product quality, manage projects, and assess processes. </a:t>
            </a:r>
          </a:p>
          <a:p>
            <a:r>
              <a:rPr lang="en-IN" sz="2400" dirty="0">
                <a:latin typeface="Times New Roman" pitchFamily="18" charset="0"/>
                <a:cs typeface="Times New Roman" pitchFamily="18" charset="0"/>
              </a:rPr>
              <a:t>Metrics provide necessary information for monitoring the progress of the project.  </a:t>
            </a:r>
          </a:p>
        </p:txBody>
      </p:sp>
      <p:sp>
        <p:nvSpPr>
          <p:cNvPr id="4" name="Slide Number Placeholder 3"/>
          <p:cNvSpPr>
            <a:spLocks noGrp="1"/>
          </p:cNvSpPr>
          <p:nvPr>
            <p:ph type="sldNum" sz="quarter" idx="12"/>
          </p:nvPr>
        </p:nvSpPr>
        <p:spPr/>
        <p:txBody>
          <a:bodyPr/>
          <a:lstStyle/>
          <a:p>
            <a:fld id="{0C087B72-CC60-4FF0-9C96-8509CDF76D05}" type="slidenum">
              <a:rPr lang="en-IN" smtClean="0"/>
              <a:pPr/>
              <a:t>15</a:t>
            </a:fld>
            <a:endParaRPr lang="en-IN"/>
          </a:p>
        </p:txBody>
      </p:sp>
    </p:spTree>
    <p:extLst>
      <p:ext uri="{BB962C8B-B14F-4D97-AF65-F5344CB8AC3E}">
        <p14:creationId xmlns:p14="http://schemas.microsoft.com/office/powerpoint/2010/main" xmlns="" val="125353154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a:solidFill>
                  <a:srgbClr val="0000FF"/>
                </a:solidFill>
                <a:latin typeface="Times New Roman" pitchFamily="18" charset="0"/>
                <a:cs typeface="Times New Roman" pitchFamily="18" charset="0"/>
              </a:rPr>
              <a:t>Software Metrics and Measurements</a:t>
            </a:r>
            <a:endParaRPr lang="en-IN" sz="3200" dirty="0">
              <a:solidFill>
                <a:srgbClr val="0000FF"/>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IN" sz="2400" dirty="0" smtClean="0">
                <a:latin typeface="Times New Roman" pitchFamily="18" charset="0"/>
                <a:cs typeface="Times New Roman" pitchFamily="18" charset="0"/>
              </a:rPr>
              <a:t>There </a:t>
            </a:r>
            <a:r>
              <a:rPr lang="en-IN" sz="2400" dirty="0">
                <a:latin typeface="Times New Roman" pitchFamily="18" charset="0"/>
                <a:cs typeface="Times New Roman" pitchFamily="18" charset="0"/>
              </a:rPr>
              <a:t>are three types of metrics used in software </a:t>
            </a:r>
            <a:r>
              <a:rPr lang="en-IN" sz="2400" dirty="0" smtClean="0">
                <a:latin typeface="Times New Roman" pitchFamily="18" charset="0"/>
                <a:cs typeface="Times New Roman" pitchFamily="18" charset="0"/>
              </a:rPr>
              <a:t>projects:</a:t>
            </a:r>
          </a:p>
          <a:p>
            <a:pPr lvl="1"/>
            <a:r>
              <a:rPr lang="en-IN" sz="2400" i="1" dirty="0" smtClean="0">
                <a:latin typeface="Times New Roman" pitchFamily="18" charset="0"/>
                <a:cs typeface="Times New Roman" pitchFamily="18" charset="0"/>
              </a:rPr>
              <a:t>Product metrics, </a:t>
            </a:r>
          </a:p>
          <a:p>
            <a:pPr lvl="1"/>
            <a:r>
              <a:rPr lang="en-IN" sz="2400" i="1" dirty="0" smtClean="0">
                <a:latin typeface="Times New Roman" pitchFamily="18" charset="0"/>
                <a:cs typeface="Times New Roman" pitchFamily="18" charset="0"/>
              </a:rPr>
              <a:t>Process metrics, </a:t>
            </a:r>
          </a:p>
          <a:p>
            <a:pPr lvl="1"/>
            <a:r>
              <a:rPr lang="en-IN" sz="2400" i="1" dirty="0" smtClean="0">
                <a:latin typeface="Times New Roman" pitchFamily="18" charset="0"/>
                <a:cs typeface="Times New Roman" pitchFamily="18" charset="0"/>
              </a:rPr>
              <a:t>Project metrics.</a:t>
            </a:r>
          </a:p>
          <a:p>
            <a:endParaRPr lang="en-IN" sz="2400" i="1" dirty="0" smtClean="0">
              <a:solidFill>
                <a:srgbClr val="00B0F0"/>
              </a:solidFill>
              <a:latin typeface="Times New Roman" pitchFamily="18" charset="0"/>
              <a:cs typeface="Times New Roman" pitchFamily="18" charset="0"/>
            </a:endParaRPr>
          </a:p>
          <a:p>
            <a:r>
              <a:rPr lang="en-IN" sz="2400" i="1" dirty="0" smtClean="0">
                <a:solidFill>
                  <a:srgbClr val="00B0F0"/>
                </a:solidFill>
                <a:latin typeface="Times New Roman" pitchFamily="18" charset="0"/>
                <a:cs typeface="Times New Roman" pitchFamily="18" charset="0"/>
              </a:rPr>
              <a:t>Product metrics:</a:t>
            </a:r>
            <a:r>
              <a:rPr lang="en-IN" sz="2400" dirty="0" smtClean="0">
                <a:solidFill>
                  <a:srgbClr val="00B0F0"/>
                </a:solidFill>
                <a:latin typeface="Times New Roman" pitchFamily="18" charset="0"/>
                <a:cs typeface="Times New Roman" pitchFamily="18" charset="0"/>
              </a:rPr>
              <a:t> </a:t>
            </a:r>
          </a:p>
          <a:p>
            <a:pPr lvl="1"/>
            <a:r>
              <a:rPr lang="en-IN" sz="2400" dirty="0">
                <a:latin typeface="Times New Roman" pitchFamily="18" charset="0"/>
                <a:cs typeface="Times New Roman" pitchFamily="18" charset="0"/>
              </a:rPr>
              <a:t>Product </a:t>
            </a:r>
            <a:r>
              <a:rPr lang="en-IN" sz="2400" dirty="0" smtClean="0">
                <a:latin typeface="Times New Roman" pitchFamily="18" charset="0"/>
                <a:cs typeface="Times New Roman" pitchFamily="18" charset="0"/>
              </a:rPr>
              <a:t>metrics </a:t>
            </a:r>
            <a:r>
              <a:rPr lang="en-IN" sz="2400" dirty="0">
                <a:latin typeface="Times New Roman" pitchFamily="18" charset="0"/>
                <a:cs typeface="Times New Roman" pitchFamily="18" charset="0"/>
              </a:rPr>
              <a:t>are used to measure product </a:t>
            </a:r>
            <a:r>
              <a:rPr lang="en-IN" sz="2400" dirty="0" smtClean="0">
                <a:latin typeface="Times New Roman" pitchFamily="18" charset="0"/>
                <a:cs typeface="Times New Roman" pitchFamily="18" charset="0"/>
              </a:rPr>
              <a:t>characteristics such as product </a:t>
            </a:r>
            <a:r>
              <a:rPr lang="en-IN" sz="2400" dirty="0">
                <a:latin typeface="Times New Roman" pitchFamily="18" charset="0"/>
                <a:cs typeface="Times New Roman" pitchFamily="18" charset="0"/>
              </a:rPr>
              <a:t>quality factors, such as reliability, maintainability, defects, and product operational characteristics. </a:t>
            </a:r>
          </a:p>
        </p:txBody>
      </p:sp>
      <p:sp>
        <p:nvSpPr>
          <p:cNvPr id="4" name="Slide Number Placeholder 3"/>
          <p:cNvSpPr>
            <a:spLocks noGrp="1"/>
          </p:cNvSpPr>
          <p:nvPr>
            <p:ph type="sldNum" sz="quarter" idx="12"/>
          </p:nvPr>
        </p:nvSpPr>
        <p:spPr/>
        <p:txBody>
          <a:bodyPr/>
          <a:lstStyle/>
          <a:p>
            <a:fld id="{0C087B72-CC60-4FF0-9C96-8509CDF76D05}" type="slidenum">
              <a:rPr lang="en-IN" smtClean="0"/>
              <a:pPr/>
              <a:t>16</a:t>
            </a:fld>
            <a:endParaRPr lang="en-IN"/>
          </a:p>
        </p:txBody>
      </p:sp>
    </p:spTree>
    <p:extLst>
      <p:ext uri="{BB962C8B-B14F-4D97-AF65-F5344CB8AC3E}">
        <p14:creationId xmlns:p14="http://schemas.microsoft.com/office/powerpoint/2010/main" xmlns="" val="376317834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a:solidFill>
                  <a:srgbClr val="0000FF"/>
                </a:solidFill>
                <a:latin typeface="Times New Roman" pitchFamily="18" charset="0"/>
                <a:cs typeface="Times New Roman" pitchFamily="18" charset="0"/>
              </a:rPr>
              <a:t>Software Metrics and Measurements</a:t>
            </a:r>
            <a:endParaRPr lang="en-IN" sz="3200" dirty="0">
              <a:solidFill>
                <a:srgbClr val="0000FF"/>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600200"/>
            <a:ext cx="8229600" cy="4853136"/>
          </a:xfrm>
        </p:spPr>
        <p:txBody>
          <a:bodyPr>
            <a:normAutofit lnSpcReduction="10000"/>
          </a:bodyPr>
          <a:lstStyle/>
          <a:p>
            <a:pPr marL="363538" indent="0">
              <a:buNone/>
            </a:pPr>
            <a:r>
              <a:rPr lang="en-IN" sz="2400" i="1" dirty="0" smtClean="0">
                <a:solidFill>
                  <a:srgbClr val="00B0F0"/>
                </a:solidFill>
                <a:latin typeface="Times New Roman" pitchFamily="18" charset="0"/>
                <a:cs typeface="Times New Roman" pitchFamily="18" charset="0"/>
              </a:rPr>
              <a:t>Process metrics:</a:t>
            </a:r>
          </a:p>
          <a:p>
            <a:pPr lvl="1"/>
            <a:r>
              <a:rPr lang="en-IN" sz="2400" dirty="0" smtClean="0">
                <a:latin typeface="Times New Roman" pitchFamily="18" charset="0"/>
                <a:cs typeface="Times New Roman" pitchFamily="18" charset="0"/>
              </a:rPr>
              <a:t>Process metrics assess the effectiveness of software processes and ensure conformance of standards and guidelines. </a:t>
            </a:r>
          </a:p>
          <a:p>
            <a:pPr lvl="1"/>
            <a:r>
              <a:rPr lang="en-IN" sz="2400" dirty="0" smtClean="0">
                <a:latin typeface="Times New Roman" pitchFamily="18" charset="0"/>
                <a:cs typeface="Times New Roman" pitchFamily="18" charset="0"/>
              </a:rPr>
              <a:t>Process metrics provide some attributes that help to improve the process maturity. </a:t>
            </a:r>
          </a:p>
          <a:p>
            <a:pPr>
              <a:buNone/>
            </a:pPr>
            <a:r>
              <a:rPr lang="en-IN" sz="2400" i="1" dirty="0" smtClean="0">
                <a:solidFill>
                  <a:srgbClr val="00B0F0"/>
                </a:solidFill>
                <a:latin typeface="Times New Roman" pitchFamily="18" charset="0"/>
                <a:cs typeface="Times New Roman" pitchFamily="18" charset="0"/>
              </a:rPr>
              <a:t>	Project metrics:</a:t>
            </a:r>
            <a:r>
              <a:rPr lang="en-IN" sz="2400" dirty="0" smtClean="0">
                <a:solidFill>
                  <a:srgbClr val="00B0F0"/>
                </a:solidFill>
                <a:latin typeface="Times New Roman" pitchFamily="18" charset="0"/>
                <a:cs typeface="Times New Roman" pitchFamily="18" charset="0"/>
              </a:rPr>
              <a:t> </a:t>
            </a:r>
          </a:p>
          <a:p>
            <a:pPr lvl="1"/>
            <a:r>
              <a:rPr lang="en-IN" sz="2400" dirty="0" smtClean="0">
                <a:latin typeface="Times New Roman" pitchFamily="18" charset="0"/>
                <a:cs typeface="Times New Roman" pitchFamily="18" charset="0"/>
              </a:rPr>
              <a:t>Project metrics are used to monitor the project plan, track progress, and estimate the project attributes. </a:t>
            </a:r>
          </a:p>
          <a:p>
            <a:pPr lvl="1"/>
            <a:r>
              <a:rPr lang="en-IN" sz="2400" dirty="0" smtClean="0">
                <a:latin typeface="Times New Roman" pitchFamily="18" charset="0"/>
                <a:cs typeface="Times New Roman" pitchFamily="18" charset="0"/>
              </a:rPr>
              <a:t>It measures the size, cost, efforts, schedule, and risks.</a:t>
            </a:r>
          </a:p>
          <a:p>
            <a:pPr lvl="1"/>
            <a:r>
              <a:rPr lang="en-IN" sz="2400" dirty="0" smtClean="0">
                <a:latin typeface="Times New Roman" pitchFamily="18" charset="0"/>
                <a:cs typeface="Times New Roman" pitchFamily="18" charset="0"/>
              </a:rPr>
              <a:t>Generally, projects are assessed on the basis of past project experiences and data. </a:t>
            </a:r>
          </a:p>
          <a:p>
            <a:pPr lvl="1"/>
            <a:endParaRPr lang="en-IN" sz="2400" dirty="0" smtClean="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0C087B72-CC60-4FF0-9C96-8509CDF76D05}" type="slidenum">
              <a:rPr lang="en-IN" smtClean="0"/>
              <a:pPr/>
              <a:t>17</a:t>
            </a:fld>
            <a:endParaRPr lang="en-IN"/>
          </a:p>
        </p:txBody>
      </p:sp>
    </p:spTree>
    <p:extLst>
      <p:ext uri="{BB962C8B-B14F-4D97-AF65-F5344CB8AC3E}">
        <p14:creationId xmlns:p14="http://schemas.microsoft.com/office/powerpoint/2010/main" xmlns="" val="376317834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a:solidFill>
                  <a:srgbClr val="0000FF"/>
                </a:solidFill>
                <a:latin typeface="Times New Roman" pitchFamily="18" charset="0"/>
                <a:cs typeface="Times New Roman" pitchFamily="18" charset="0"/>
              </a:rPr>
              <a:t>Project Size Estimation</a:t>
            </a:r>
          </a:p>
        </p:txBody>
      </p:sp>
      <p:sp>
        <p:nvSpPr>
          <p:cNvPr id="3" name="Content Placeholder 2"/>
          <p:cNvSpPr>
            <a:spLocks noGrp="1"/>
          </p:cNvSpPr>
          <p:nvPr>
            <p:ph idx="1"/>
          </p:nvPr>
        </p:nvSpPr>
        <p:spPr/>
        <p:txBody>
          <a:bodyPr>
            <a:noAutofit/>
          </a:bodyPr>
          <a:lstStyle/>
          <a:p>
            <a:r>
              <a:rPr lang="en-IN" sz="2200" dirty="0">
                <a:latin typeface="Times New Roman" pitchFamily="18" charset="0"/>
                <a:cs typeface="Times New Roman" pitchFamily="18" charset="0"/>
              </a:rPr>
              <a:t>Size measurement is the initial step for estimating the other attributes of software. </a:t>
            </a:r>
            <a:endParaRPr lang="en-IN" sz="2200" dirty="0" smtClean="0">
              <a:latin typeface="Times New Roman" pitchFamily="18" charset="0"/>
              <a:cs typeface="Times New Roman" pitchFamily="18" charset="0"/>
            </a:endParaRPr>
          </a:p>
          <a:p>
            <a:r>
              <a:rPr lang="en-IN" sz="2200" dirty="0" smtClean="0">
                <a:latin typeface="Times New Roman" pitchFamily="18" charset="0"/>
                <a:cs typeface="Times New Roman" pitchFamily="18" charset="0"/>
              </a:rPr>
              <a:t>It </a:t>
            </a:r>
            <a:r>
              <a:rPr lang="en-IN" sz="2200" dirty="0">
                <a:latin typeface="Times New Roman" pitchFamily="18" charset="0"/>
                <a:cs typeface="Times New Roman" pitchFamily="18" charset="0"/>
              </a:rPr>
              <a:t>is a direct measurement, which is based on the problem size. </a:t>
            </a:r>
            <a:endParaRPr lang="en-IN" sz="2200" dirty="0" smtClean="0">
              <a:latin typeface="Times New Roman" pitchFamily="18" charset="0"/>
              <a:cs typeface="Times New Roman" pitchFamily="18" charset="0"/>
            </a:endParaRPr>
          </a:p>
          <a:p>
            <a:r>
              <a:rPr lang="en-IN" sz="2200" dirty="0" smtClean="0">
                <a:latin typeface="Times New Roman" pitchFamily="18" charset="0"/>
                <a:cs typeface="Times New Roman" pitchFamily="18" charset="0"/>
              </a:rPr>
              <a:t>Programs </a:t>
            </a:r>
            <a:r>
              <a:rPr lang="en-IN" sz="2200" dirty="0">
                <a:latin typeface="Times New Roman" pitchFamily="18" charset="0"/>
                <a:cs typeface="Times New Roman" pitchFamily="18" charset="0"/>
              </a:rPr>
              <a:t>written in any programming language have some size, whether the program is an assembly code, a high-level language code, a GUI code, or a component of a programming </a:t>
            </a:r>
            <a:r>
              <a:rPr lang="en-IN" sz="2200" dirty="0" smtClean="0">
                <a:latin typeface="Times New Roman" pitchFamily="18" charset="0"/>
                <a:cs typeface="Times New Roman" pitchFamily="18" charset="0"/>
              </a:rPr>
              <a:t>language. </a:t>
            </a:r>
          </a:p>
          <a:p>
            <a:r>
              <a:rPr lang="en-IN" sz="2200" dirty="0" smtClean="0">
                <a:latin typeface="Times New Roman" pitchFamily="18" charset="0"/>
                <a:cs typeface="Times New Roman" pitchFamily="18" charset="0"/>
              </a:rPr>
              <a:t>There </a:t>
            </a:r>
            <a:r>
              <a:rPr lang="en-IN" sz="2200" dirty="0">
                <a:latin typeface="Times New Roman" pitchFamily="18" charset="0"/>
                <a:cs typeface="Times New Roman" pitchFamily="18" charset="0"/>
              </a:rPr>
              <a:t>are various units of size measurement, such as </a:t>
            </a:r>
            <a:endParaRPr lang="en-IN" sz="2200" dirty="0" smtClean="0">
              <a:latin typeface="Times New Roman" pitchFamily="18" charset="0"/>
              <a:cs typeface="Times New Roman" pitchFamily="18" charset="0"/>
            </a:endParaRPr>
          </a:p>
          <a:p>
            <a:pPr lvl="1"/>
            <a:r>
              <a:rPr lang="en-IN" sz="2200" i="1" dirty="0" smtClean="0">
                <a:latin typeface="Times New Roman" pitchFamily="18" charset="0"/>
                <a:cs typeface="Times New Roman" pitchFamily="18" charset="0"/>
              </a:rPr>
              <a:t>Lines of code (LOC), </a:t>
            </a:r>
          </a:p>
          <a:p>
            <a:pPr lvl="1"/>
            <a:r>
              <a:rPr lang="en-IN" sz="2200" i="1" dirty="0" smtClean="0">
                <a:latin typeface="Times New Roman" pitchFamily="18" charset="0"/>
                <a:cs typeface="Times New Roman" pitchFamily="18" charset="0"/>
              </a:rPr>
              <a:t>Function point (FP), </a:t>
            </a:r>
          </a:p>
          <a:p>
            <a:pPr lvl="1"/>
            <a:r>
              <a:rPr lang="en-IN" sz="2200" i="1" dirty="0" smtClean="0">
                <a:latin typeface="Times New Roman" pitchFamily="18" charset="0"/>
                <a:cs typeface="Times New Roman" pitchFamily="18" charset="0"/>
              </a:rPr>
              <a:t>Token count (TC), </a:t>
            </a:r>
          </a:p>
          <a:p>
            <a:pPr lvl="1"/>
            <a:r>
              <a:rPr lang="en-IN" sz="2200" i="1" dirty="0" smtClean="0">
                <a:latin typeface="Times New Roman" pitchFamily="18" charset="0"/>
                <a:cs typeface="Times New Roman" pitchFamily="18" charset="0"/>
              </a:rPr>
              <a:t>Fuzzy logic sizing, </a:t>
            </a:r>
          </a:p>
          <a:p>
            <a:pPr lvl="1"/>
            <a:r>
              <a:rPr lang="en-IN" sz="2200" i="1" dirty="0" smtClean="0">
                <a:latin typeface="Times New Roman" pitchFamily="18" charset="0"/>
                <a:cs typeface="Times New Roman" pitchFamily="18" charset="0"/>
              </a:rPr>
              <a:t>Object point (OC), </a:t>
            </a:r>
          </a:p>
          <a:p>
            <a:pPr lvl="1"/>
            <a:r>
              <a:rPr lang="en-IN" sz="2200" i="1" dirty="0" smtClean="0">
                <a:latin typeface="Times New Roman" pitchFamily="18" charset="0"/>
                <a:cs typeface="Times New Roman" pitchFamily="18" charset="0"/>
              </a:rPr>
              <a:t>Standard component sizing, and many more. </a:t>
            </a:r>
          </a:p>
          <a:p>
            <a:pPr marL="0" indent="0">
              <a:buNone/>
            </a:pPr>
            <a:endParaRPr lang="en-IN" sz="24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0C087B72-CC60-4FF0-9C96-8509CDF76D05}" type="slidenum">
              <a:rPr lang="en-IN" smtClean="0"/>
              <a:pPr/>
              <a:t>18</a:t>
            </a:fld>
            <a:endParaRPr lang="en-IN"/>
          </a:p>
        </p:txBody>
      </p:sp>
    </p:spTree>
    <p:extLst>
      <p:ext uri="{BB962C8B-B14F-4D97-AF65-F5344CB8AC3E}">
        <p14:creationId xmlns:p14="http://schemas.microsoft.com/office/powerpoint/2010/main" xmlns="" val="393108842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a:solidFill>
                  <a:srgbClr val="0000FF"/>
                </a:solidFill>
                <a:latin typeface="Times New Roman" pitchFamily="18" charset="0"/>
                <a:cs typeface="Times New Roman" pitchFamily="18" charset="0"/>
              </a:rPr>
              <a:t>Project Size Estimation</a:t>
            </a:r>
            <a:endParaRPr lang="en-IN" sz="3200" dirty="0"/>
          </a:p>
        </p:txBody>
      </p:sp>
      <p:sp>
        <p:nvSpPr>
          <p:cNvPr id="3" name="Content Placeholder 2"/>
          <p:cNvSpPr>
            <a:spLocks noGrp="1"/>
          </p:cNvSpPr>
          <p:nvPr>
            <p:ph idx="1"/>
          </p:nvPr>
        </p:nvSpPr>
        <p:spPr/>
        <p:txBody>
          <a:bodyPr/>
          <a:lstStyle/>
          <a:p>
            <a:pPr marL="711200" indent="-174625">
              <a:buNone/>
            </a:pPr>
            <a:r>
              <a:rPr lang="en-IN" sz="2400" dirty="0">
                <a:solidFill>
                  <a:srgbClr val="00B0F0"/>
                </a:solidFill>
                <a:latin typeface="Times New Roman" pitchFamily="18" charset="0"/>
                <a:cs typeface="Times New Roman" pitchFamily="18" charset="0"/>
              </a:rPr>
              <a:t>Lines of Code </a:t>
            </a:r>
            <a:endParaRPr lang="en-IN" sz="2400" dirty="0" smtClean="0">
              <a:solidFill>
                <a:srgbClr val="00B0F0"/>
              </a:solidFill>
              <a:latin typeface="Times New Roman" pitchFamily="18" charset="0"/>
              <a:cs typeface="Times New Roman" pitchFamily="18" charset="0"/>
            </a:endParaRPr>
          </a:p>
          <a:p>
            <a:pPr lvl="1"/>
            <a:r>
              <a:rPr lang="en-IN" sz="2200" dirty="0">
                <a:latin typeface="Times New Roman" pitchFamily="18" charset="0"/>
                <a:cs typeface="Times New Roman" pitchFamily="18" charset="0"/>
              </a:rPr>
              <a:t>A line of code (LOC) metric is based on the measurement of the source lines of the code in a program. </a:t>
            </a:r>
            <a:endParaRPr lang="en-IN" sz="2200" dirty="0" smtClean="0">
              <a:latin typeface="Times New Roman" pitchFamily="18" charset="0"/>
              <a:cs typeface="Times New Roman" pitchFamily="18" charset="0"/>
            </a:endParaRPr>
          </a:p>
          <a:p>
            <a:pPr lvl="1"/>
            <a:r>
              <a:rPr lang="en-IN" sz="2200" dirty="0">
                <a:latin typeface="Times New Roman" pitchFamily="18" charset="0"/>
                <a:cs typeface="Times New Roman" pitchFamily="18" charset="0"/>
              </a:rPr>
              <a:t>It is simply measured by counting the program header, declarations, executable, and non-executable lines in the source program. </a:t>
            </a:r>
            <a:endParaRPr lang="en-IN" sz="2200" dirty="0" smtClean="0">
              <a:latin typeface="Times New Roman" pitchFamily="18" charset="0"/>
              <a:cs typeface="Times New Roman" pitchFamily="18" charset="0"/>
            </a:endParaRPr>
          </a:p>
          <a:p>
            <a:pPr lvl="1"/>
            <a:r>
              <a:rPr lang="en-IN" sz="2200" dirty="0">
                <a:latin typeface="Times New Roman" pitchFamily="18" charset="0"/>
                <a:cs typeface="Times New Roman" pitchFamily="18" charset="0"/>
              </a:rPr>
              <a:t>Comments lines, blank lines, and header lines are usually not considered during the LOC measurement</a:t>
            </a:r>
            <a:r>
              <a:rPr lang="en-IN" sz="2200" dirty="0" smtClean="0">
                <a:latin typeface="Times New Roman" pitchFamily="18" charset="0"/>
                <a:cs typeface="Times New Roman" pitchFamily="18" charset="0"/>
              </a:rPr>
              <a:t>. </a:t>
            </a:r>
          </a:p>
          <a:p>
            <a:pPr lvl="1"/>
            <a:r>
              <a:rPr lang="en-IN" sz="2200" dirty="0" smtClean="0">
                <a:latin typeface="Times New Roman" pitchFamily="18" charset="0"/>
                <a:cs typeface="Times New Roman" pitchFamily="18" charset="0"/>
              </a:rPr>
              <a:t>LOC is generally counted in kilo (thousand) line of codes (KLOC) per person-month (PM). </a:t>
            </a:r>
          </a:p>
          <a:p>
            <a:pPr lvl="1"/>
            <a:endParaRPr lang="en-IN" sz="2200" dirty="0" smtClean="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0C087B72-CC60-4FF0-9C96-8509CDF76D05}" type="slidenum">
              <a:rPr lang="en-IN" smtClean="0"/>
              <a:pPr/>
              <a:t>19</a:t>
            </a:fld>
            <a:endParaRPr lang="en-IN"/>
          </a:p>
        </p:txBody>
      </p:sp>
    </p:spTree>
    <p:extLst>
      <p:ext uri="{BB962C8B-B14F-4D97-AF65-F5344CB8AC3E}">
        <p14:creationId xmlns:p14="http://schemas.microsoft.com/office/powerpoint/2010/main" xmlns="" val="32519691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smtClean="0">
                <a:solidFill>
                  <a:srgbClr val="0000FF"/>
                </a:solidFill>
                <a:latin typeface="Times New Roman" pitchFamily="18" charset="0"/>
                <a:cs typeface="Times New Roman" pitchFamily="18" charset="0"/>
              </a:rPr>
              <a:t>Introduction</a:t>
            </a:r>
            <a:endParaRPr lang="en-IN" sz="3200" dirty="0"/>
          </a:p>
        </p:txBody>
      </p:sp>
      <p:sp>
        <p:nvSpPr>
          <p:cNvPr id="3" name="Content Placeholder 2"/>
          <p:cNvSpPr>
            <a:spLocks noGrp="1"/>
          </p:cNvSpPr>
          <p:nvPr>
            <p:ph idx="1"/>
          </p:nvPr>
        </p:nvSpPr>
        <p:spPr/>
        <p:txBody>
          <a:bodyPr>
            <a:normAutofit/>
          </a:bodyPr>
          <a:lstStyle/>
          <a:p>
            <a:r>
              <a:rPr lang="en-IN" sz="2400" dirty="0">
                <a:latin typeface="Times New Roman" pitchFamily="18" charset="0"/>
                <a:cs typeface="Times New Roman" pitchFamily="18" charset="0"/>
              </a:rPr>
              <a:t>A successful project is possible only through good project planning.</a:t>
            </a:r>
          </a:p>
          <a:p>
            <a:r>
              <a:rPr lang="en-IN" sz="2400" dirty="0">
                <a:latin typeface="Times New Roman" pitchFamily="18" charset="0"/>
                <a:cs typeface="Times New Roman" pitchFamily="18" charset="0"/>
              </a:rPr>
              <a:t>Project planning concentrates on estimating resources, time, budgets, and monitoring and controlling the activities of project management.</a:t>
            </a:r>
          </a:p>
          <a:p>
            <a:r>
              <a:rPr lang="en-IN" sz="2400" dirty="0">
                <a:latin typeface="Times New Roman" pitchFamily="18" charset="0"/>
                <a:cs typeface="Times New Roman" pitchFamily="18" charset="0"/>
              </a:rPr>
              <a:t>At the beginning of project planning, all the project constraints, such as staff and other requirements, overall budget, starting and ending dates, schedule, etc., are defined and the project manager has their details. </a:t>
            </a:r>
            <a:endParaRPr lang="en-IN" sz="2400" dirty="0" smtClean="0">
              <a:latin typeface="Times New Roman" pitchFamily="18" charset="0"/>
              <a:cs typeface="Times New Roman" pitchFamily="18" charset="0"/>
            </a:endParaRPr>
          </a:p>
          <a:p>
            <a:r>
              <a:rPr lang="en-IN" sz="2400" dirty="0">
                <a:latin typeface="Times New Roman" pitchFamily="18" charset="0"/>
                <a:cs typeface="Times New Roman" pitchFamily="18" charset="0"/>
              </a:rPr>
              <a:t>During project planning, future estimates are planned for an effective project management. </a:t>
            </a:r>
          </a:p>
        </p:txBody>
      </p:sp>
      <p:sp>
        <p:nvSpPr>
          <p:cNvPr id="4" name="Slide Number Placeholder 3"/>
          <p:cNvSpPr>
            <a:spLocks noGrp="1"/>
          </p:cNvSpPr>
          <p:nvPr>
            <p:ph type="sldNum" sz="quarter" idx="12"/>
          </p:nvPr>
        </p:nvSpPr>
        <p:spPr/>
        <p:txBody>
          <a:bodyPr/>
          <a:lstStyle/>
          <a:p>
            <a:fld id="{0C087B72-CC60-4FF0-9C96-8509CDF76D05}" type="slidenum">
              <a:rPr lang="en-IN" smtClean="0"/>
              <a:pPr/>
              <a:t>2</a:t>
            </a:fld>
            <a:endParaRPr lang="en-IN"/>
          </a:p>
        </p:txBody>
      </p:sp>
    </p:spTree>
    <p:extLst>
      <p:ext uri="{BB962C8B-B14F-4D97-AF65-F5344CB8AC3E}">
        <p14:creationId xmlns:p14="http://schemas.microsoft.com/office/powerpoint/2010/main" xmlns="" val="171568247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a:solidFill>
                  <a:srgbClr val="0000FF"/>
                </a:solidFill>
                <a:latin typeface="Times New Roman" pitchFamily="18" charset="0"/>
                <a:cs typeface="Times New Roman" pitchFamily="18" charset="0"/>
              </a:rPr>
              <a:t>Project Size Estimation</a:t>
            </a:r>
            <a:endParaRPr lang="en-IN" sz="3200" dirty="0"/>
          </a:p>
        </p:txBody>
      </p:sp>
      <p:sp>
        <p:nvSpPr>
          <p:cNvPr id="3" name="Content Placeholder 2"/>
          <p:cNvSpPr>
            <a:spLocks noGrp="1"/>
          </p:cNvSpPr>
          <p:nvPr>
            <p:ph idx="1"/>
          </p:nvPr>
        </p:nvSpPr>
        <p:spPr>
          <a:xfrm>
            <a:off x="457200" y="1600200"/>
            <a:ext cx="8229600" cy="4997152"/>
          </a:xfrm>
        </p:spPr>
        <p:txBody>
          <a:bodyPr>
            <a:normAutofit/>
          </a:bodyPr>
          <a:lstStyle/>
          <a:p>
            <a:pPr marL="457200" lvl="1" indent="0">
              <a:buNone/>
            </a:pPr>
            <a:r>
              <a:rPr lang="en-IN" sz="2600" dirty="0" smtClean="0">
                <a:solidFill>
                  <a:srgbClr val="00B0F0"/>
                </a:solidFill>
                <a:latin typeface="Times New Roman" pitchFamily="18" charset="0"/>
                <a:cs typeface="Times New Roman" pitchFamily="18" charset="0"/>
              </a:rPr>
              <a:t>Lines of Code </a:t>
            </a:r>
          </a:p>
          <a:p>
            <a:pPr lvl="1"/>
            <a:r>
              <a:rPr lang="en-IN" sz="2200" dirty="0" smtClean="0">
                <a:latin typeface="Times New Roman" pitchFamily="18" charset="0"/>
                <a:cs typeface="Times New Roman" pitchFamily="18" charset="0"/>
              </a:rPr>
              <a:t>Size </a:t>
            </a:r>
            <a:r>
              <a:rPr lang="en-IN" sz="2200" dirty="0">
                <a:latin typeface="Times New Roman" pitchFamily="18" charset="0"/>
                <a:cs typeface="Times New Roman" pitchFamily="18" charset="0"/>
              </a:rPr>
              <a:t>measurement of the source lines helps to measure </a:t>
            </a:r>
            <a:endParaRPr lang="en-IN" sz="2200" dirty="0" smtClean="0">
              <a:latin typeface="Times New Roman" pitchFamily="18" charset="0"/>
              <a:cs typeface="Times New Roman" pitchFamily="18" charset="0"/>
            </a:endParaRPr>
          </a:p>
          <a:p>
            <a:pPr lvl="2">
              <a:buFont typeface="Wingdings" pitchFamily="2" charset="2"/>
              <a:buChar char="§"/>
            </a:pPr>
            <a:r>
              <a:rPr lang="en-IN" sz="2200" dirty="0" smtClean="0">
                <a:latin typeface="Times New Roman" pitchFamily="18" charset="0"/>
                <a:cs typeface="Times New Roman" pitchFamily="18" charset="0"/>
              </a:rPr>
              <a:t>Defects per KLOC, </a:t>
            </a:r>
          </a:p>
          <a:p>
            <a:pPr lvl="2">
              <a:buFont typeface="Wingdings" pitchFamily="2" charset="2"/>
              <a:buChar char="§"/>
            </a:pPr>
            <a:r>
              <a:rPr lang="en-IN" sz="2200" dirty="0" smtClean="0">
                <a:latin typeface="Times New Roman" pitchFamily="18" charset="0"/>
                <a:cs typeface="Times New Roman" pitchFamily="18" charset="0"/>
              </a:rPr>
              <a:t>Errors per KLOC, </a:t>
            </a:r>
          </a:p>
          <a:p>
            <a:pPr lvl="2">
              <a:buFont typeface="Wingdings" pitchFamily="2" charset="2"/>
              <a:buChar char="§"/>
            </a:pPr>
            <a:r>
              <a:rPr lang="en-IN" sz="2200" dirty="0" smtClean="0">
                <a:latin typeface="Times New Roman" pitchFamily="18" charset="0"/>
                <a:cs typeface="Times New Roman" pitchFamily="18" charset="0"/>
              </a:rPr>
              <a:t>Dollars per </a:t>
            </a:r>
            <a:r>
              <a:rPr lang="en-IN" sz="2200" dirty="0">
                <a:latin typeface="Times New Roman" pitchFamily="18" charset="0"/>
                <a:cs typeface="Times New Roman" pitchFamily="18" charset="0"/>
              </a:rPr>
              <a:t>KLOC, </a:t>
            </a:r>
            <a:endParaRPr lang="en-IN" sz="2200" dirty="0" smtClean="0">
              <a:latin typeface="Times New Roman" pitchFamily="18" charset="0"/>
              <a:cs typeface="Times New Roman" pitchFamily="18" charset="0"/>
            </a:endParaRPr>
          </a:p>
          <a:p>
            <a:pPr lvl="2">
              <a:buFont typeface="Wingdings" pitchFamily="2" charset="2"/>
              <a:buChar char="§"/>
            </a:pPr>
            <a:r>
              <a:rPr lang="en-IN" sz="2200" dirty="0" smtClean="0">
                <a:latin typeface="Times New Roman" pitchFamily="18" charset="0"/>
                <a:cs typeface="Times New Roman" pitchFamily="18" charset="0"/>
              </a:rPr>
              <a:t>Pages </a:t>
            </a:r>
            <a:r>
              <a:rPr lang="en-IN" sz="2200" dirty="0">
                <a:latin typeface="Times New Roman" pitchFamily="18" charset="0"/>
                <a:cs typeface="Times New Roman" pitchFamily="18" charset="0"/>
              </a:rPr>
              <a:t>of documentation per KLOC, and so on. </a:t>
            </a:r>
            <a:endParaRPr lang="en-IN" sz="2200" dirty="0" smtClean="0">
              <a:latin typeface="Times New Roman" pitchFamily="18" charset="0"/>
              <a:cs typeface="Times New Roman" pitchFamily="18" charset="0"/>
            </a:endParaRPr>
          </a:p>
          <a:p>
            <a:pPr lvl="1"/>
            <a:r>
              <a:rPr lang="en-IN" sz="2200" dirty="0" smtClean="0">
                <a:latin typeface="Times New Roman" pitchFamily="18" charset="0"/>
                <a:cs typeface="Times New Roman" pitchFamily="18" charset="0"/>
              </a:rPr>
              <a:t>Size </a:t>
            </a:r>
            <a:r>
              <a:rPr lang="en-IN" sz="2200" dirty="0">
                <a:latin typeface="Times New Roman" pitchFamily="18" charset="0"/>
                <a:cs typeface="Times New Roman" pitchFamily="18" charset="0"/>
              </a:rPr>
              <a:t>estimation is performed by decomposing a problem into manageable modules. </a:t>
            </a:r>
          </a:p>
          <a:p>
            <a:pPr lvl="1"/>
            <a:r>
              <a:rPr lang="en-IN" sz="2200" dirty="0">
                <a:latin typeface="Times New Roman" pitchFamily="18" charset="0"/>
                <a:cs typeface="Times New Roman" pitchFamily="18" charset="0"/>
              </a:rPr>
              <a:t>Small-size modules can easily be predicted for LOC counting. </a:t>
            </a:r>
          </a:p>
          <a:p>
            <a:pPr lvl="1"/>
            <a:r>
              <a:rPr lang="en-IN" sz="2200" dirty="0">
                <a:latin typeface="Times New Roman" pitchFamily="18" charset="0"/>
                <a:cs typeface="Times New Roman" pitchFamily="18" charset="0"/>
              </a:rPr>
              <a:t>The overall project size is the sum of the sizes of all modules in the project</a:t>
            </a:r>
            <a:r>
              <a:rPr lang="en-IN" sz="2200" dirty="0" smtClean="0">
                <a:latin typeface="Times New Roman" pitchFamily="18" charset="0"/>
                <a:cs typeface="Times New Roman" pitchFamily="18" charset="0"/>
              </a:rPr>
              <a:t>.</a:t>
            </a:r>
            <a:endParaRPr lang="en-IN" sz="22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0C087B72-CC60-4FF0-9C96-8509CDF76D05}" type="slidenum">
              <a:rPr lang="en-IN" smtClean="0"/>
              <a:pPr/>
              <a:t>20</a:t>
            </a:fld>
            <a:endParaRPr lang="en-IN"/>
          </a:p>
        </p:txBody>
      </p:sp>
    </p:spTree>
    <p:extLst>
      <p:ext uri="{BB962C8B-B14F-4D97-AF65-F5344CB8AC3E}">
        <p14:creationId xmlns:p14="http://schemas.microsoft.com/office/powerpoint/2010/main" xmlns="" val="31429415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3905"/>
            <a:ext cx="8229600" cy="1143000"/>
          </a:xfrm>
        </p:spPr>
        <p:txBody>
          <a:bodyPr numCol="1">
            <a:normAutofit/>
          </a:bodyPr>
          <a:lstStyle/>
          <a:p>
            <a:r>
              <a:rPr lang="en-IN" sz="3200" b="1" dirty="0">
                <a:solidFill>
                  <a:srgbClr val="0000FF"/>
                </a:solidFill>
                <a:latin typeface="Times New Roman" pitchFamily="18" charset="0"/>
                <a:cs typeface="Times New Roman" pitchFamily="18" charset="0"/>
              </a:rPr>
              <a:t>Project </a:t>
            </a:r>
            <a:r>
              <a:rPr lang="en-IN" sz="3200" b="1" dirty="0" smtClean="0">
                <a:solidFill>
                  <a:srgbClr val="0000FF"/>
                </a:solidFill>
                <a:latin typeface="Times New Roman" pitchFamily="18" charset="0"/>
                <a:cs typeface="Times New Roman" pitchFamily="18" charset="0"/>
              </a:rPr>
              <a:t>Size Estimation</a:t>
            </a:r>
            <a:endParaRPr lang="en-IN" sz="3200" dirty="0"/>
          </a:p>
        </p:txBody>
      </p:sp>
      <p:sp>
        <p:nvSpPr>
          <p:cNvPr id="4" name="Text Box 8"/>
          <p:cNvSpPr txBox="1">
            <a:spLocks noChangeArrowheads="1"/>
          </p:cNvSpPr>
          <p:nvPr/>
        </p:nvSpPr>
        <p:spPr bwMode="auto">
          <a:xfrm>
            <a:off x="611560" y="1628800"/>
            <a:ext cx="8208912" cy="4176464"/>
          </a:xfrm>
          <a:prstGeom prst="rect">
            <a:avLst/>
          </a:prstGeom>
          <a:solidFill>
            <a:srgbClr val="FFFFFF"/>
          </a:solidFill>
          <a:ln w="9525">
            <a:noFill/>
            <a:miter lim="800000"/>
            <a:headEnd/>
            <a:tailEnd/>
          </a:ln>
        </p:spPr>
        <p:txBody>
          <a:bodyPr rot="0" vert="horz" wrap="square" lIns="0" tIns="0" rIns="0" bIns="0" numCol="2" anchor="t" anchorCtr="0" upright="1">
            <a:noAutofit/>
          </a:bodyPr>
          <a:lstStyle/>
          <a:p>
            <a:pPr lvl="0">
              <a:lnSpc>
                <a:spcPct val="115000"/>
              </a:lnSpc>
              <a:spcAft>
                <a:spcPts val="0"/>
              </a:spcAft>
            </a:pPr>
            <a:r>
              <a:rPr lang="en-IN" dirty="0">
                <a:effectLst/>
                <a:latin typeface="Times New Roman" pitchFamily="18" charset="0"/>
                <a:ea typeface="Times New Roman"/>
                <a:cs typeface="Times New Roman" pitchFamily="18" charset="0"/>
              </a:rPr>
              <a:t>/* This program finds a substring </a:t>
            </a:r>
            <a:r>
              <a:rPr lang="en-IN" dirty="0" smtClean="0">
                <a:effectLst/>
                <a:latin typeface="Times New Roman" pitchFamily="18" charset="0"/>
                <a:ea typeface="Times New Roman"/>
                <a:cs typeface="Times New Roman" pitchFamily="18" charset="0"/>
              </a:rPr>
              <a:t>in</a:t>
            </a:r>
            <a:r>
              <a:rPr lang="en-IN" dirty="0" smtClean="0">
                <a:solidFill>
                  <a:srgbClr val="008080"/>
                </a:solidFill>
                <a:effectLst/>
                <a:latin typeface="Times New Roman" pitchFamily="18" charset="0"/>
                <a:ea typeface="Times New Roman"/>
                <a:cs typeface="Times New Roman" pitchFamily="18" charset="0"/>
              </a:rPr>
              <a:t> </a:t>
            </a:r>
            <a:r>
              <a:rPr lang="en-IN" dirty="0" smtClean="0">
                <a:effectLst/>
                <a:latin typeface="Times New Roman" pitchFamily="18" charset="0"/>
                <a:ea typeface="Times New Roman"/>
                <a:cs typeface="Times New Roman" pitchFamily="18" charset="0"/>
              </a:rPr>
              <a:t>a </a:t>
            </a:r>
            <a:r>
              <a:rPr lang="en-IN" dirty="0">
                <a:effectLst/>
                <a:latin typeface="Times New Roman" pitchFamily="18" charset="0"/>
                <a:ea typeface="Times New Roman"/>
                <a:cs typeface="Times New Roman" pitchFamily="18" charset="0"/>
              </a:rPr>
              <a:t>given string </a:t>
            </a:r>
            <a:r>
              <a:rPr lang="en-IN" dirty="0" smtClean="0">
                <a:effectLst/>
                <a:latin typeface="Times New Roman" pitchFamily="18" charset="0"/>
                <a:ea typeface="Times New Roman"/>
                <a:cs typeface="Times New Roman" pitchFamily="18" charset="0"/>
              </a:rPr>
              <a:t>*/</a:t>
            </a:r>
          </a:p>
          <a:p>
            <a:pPr lvl="0">
              <a:lnSpc>
                <a:spcPct val="115000"/>
              </a:lnSpc>
              <a:spcAft>
                <a:spcPts val="0"/>
              </a:spcAft>
            </a:pPr>
            <a:endParaRPr lang="en-IN" dirty="0">
              <a:effectLst/>
              <a:latin typeface="Times New Roman" pitchFamily="18" charset="0"/>
              <a:ea typeface="Times New Roman"/>
              <a:cs typeface="Times New Roman" pitchFamily="18" charset="0"/>
            </a:endParaRPr>
          </a:p>
          <a:p>
            <a:pPr lvl="0">
              <a:lnSpc>
                <a:spcPct val="115000"/>
              </a:lnSpc>
              <a:spcAft>
                <a:spcPts val="0"/>
              </a:spcAft>
            </a:pPr>
            <a:r>
              <a:rPr lang="en-IN" dirty="0">
                <a:effectLst/>
                <a:latin typeface="Times New Roman" pitchFamily="18" charset="0"/>
                <a:ea typeface="Times New Roman"/>
                <a:cs typeface="Times New Roman" pitchFamily="18" charset="0"/>
              </a:rPr>
              <a:t>#include&lt;</a:t>
            </a:r>
            <a:r>
              <a:rPr lang="en-IN" dirty="0" err="1">
                <a:effectLst/>
                <a:latin typeface="Times New Roman" pitchFamily="18" charset="0"/>
                <a:ea typeface="Times New Roman"/>
                <a:cs typeface="Times New Roman" pitchFamily="18" charset="0"/>
              </a:rPr>
              <a:t>stdio.h</a:t>
            </a:r>
            <a:r>
              <a:rPr lang="en-IN" dirty="0">
                <a:effectLst/>
                <a:latin typeface="Times New Roman" pitchFamily="18" charset="0"/>
                <a:ea typeface="Times New Roman"/>
                <a:cs typeface="Times New Roman" pitchFamily="18" charset="0"/>
              </a:rPr>
              <a:t>&gt;</a:t>
            </a:r>
          </a:p>
          <a:p>
            <a:pPr lvl="0">
              <a:lnSpc>
                <a:spcPct val="115000"/>
              </a:lnSpc>
              <a:spcAft>
                <a:spcPts val="0"/>
              </a:spcAft>
            </a:pPr>
            <a:r>
              <a:rPr lang="en-IN" dirty="0">
                <a:effectLst/>
                <a:latin typeface="Times New Roman" pitchFamily="18" charset="0"/>
                <a:ea typeface="Times New Roman"/>
                <a:cs typeface="Times New Roman" pitchFamily="18" charset="0"/>
              </a:rPr>
              <a:t>#include&lt;</a:t>
            </a:r>
            <a:r>
              <a:rPr lang="en-IN" dirty="0" err="1">
                <a:effectLst/>
                <a:latin typeface="Times New Roman" pitchFamily="18" charset="0"/>
                <a:ea typeface="Times New Roman"/>
                <a:cs typeface="Times New Roman" pitchFamily="18" charset="0"/>
              </a:rPr>
              <a:t>conio.h</a:t>
            </a:r>
            <a:r>
              <a:rPr lang="en-IN" dirty="0">
                <a:effectLst/>
                <a:latin typeface="Times New Roman" pitchFamily="18" charset="0"/>
                <a:ea typeface="Times New Roman"/>
                <a:cs typeface="Times New Roman" pitchFamily="18" charset="0"/>
              </a:rPr>
              <a:t>&gt;</a:t>
            </a:r>
          </a:p>
          <a:p>
            <a:pPr lvl="0">
              <a:lnSpc>
                <a:spcPct val="115000"/>
              </a:lnSpc>
              <a:spcAft>
                <a:spcPts val="0"/>
              </a:spcAft>
            </a:pPr>
            <a:r>
              <a:rPr lang="en-IN" dirty="0">
                <a:effectLst/>
                <a:latin typeface="Times New Roman" pitchFamily="18" charset="0"/>
                <a:ea typeface="Times New Roman"/>
                <a:cs typeface="Times New Roman" pitchFamily="18" charset="0"/>
              </a:rPr>
              <a:t>#include &lt;</a:t>
            </a:r>
            <a:r>
              <a:rPr lang="en-IN" dirty="0" err="1">
                <a:effectLst/>
                <a:latin typeface="Times New Roman" pitchFamily="18" charset="0"/>
                <a:ea typeface="Times New Roman"/>
                <a:cs typeface="Times New Roman" pitchFamily="18" charset="0"/>
              </a:rPr>
              <a:t>string.h</a:t>
            </a:r>
            <a:r>
              <a:rPr lang="en-IN" dirty="0">
                <a:effectLst/>
                <a:latin typeface="Times New Roman" pitchFamily="18" charset="0"/>
                <a:ea typeface="Times New Roman"/>
                <a:cs typeface="Times New Roman" pitchFamily="18" charset="0"/>
              </a:rPr>
              <a:t>&gt;</a:t>
            </a:r>
          </a:p>
          <a:p>
            <a:pPr lvl="0">
              <a:lnSpc>
                <a:spcPct val="115000"/>
              </a:lnSpc>
              <a:spcAft>
                <a:spcPts val="0"/>
              </a:spcAft>
            </a:pPr>
            <a:r>
              <a:rPr lang="en-IN" dirty="0">
                <a:effectLst/>
                <a:latin typeface="Times New Roman" pitchFamily="18" charset="0"/>
                <a:ea typeface="Times New Roman"/>
                <a:cs typeface="Times New Roman" pitchFamily="18" charset="0"/>
              </a:rPr>
              <a:t> </a:t>
            </a:r>
          </a:p>
          <a:p>
            <a:pPr lvl="0">
              <a:lnSpc>
                <a:spcPct val="115000"/>
              </a:lnSpc>
              <a:spcAft>
                <a:spcPts val="0"/>
              </a:spcAft>
            </a:pPr>
            <a:r>
              <a:rPr lang="en-IN" dirty="0">
                <a:effectLst/>
                <a:latin typeface="Times New Roman" pitchFamily="18" charset="0"/>
                <a:ea typeface="Times New Roman"/>
                <a:cs typeface="Times New Roman" pitchFamily="18" charset="0"/>
              </a:rPr>
              <a:t>void main(</a:t>
            </a:r>
            <a:r>
              <a:rPr lang="en-IN" dirty="0" err="1">
                <a:effectLst/>
                <a:latin typeface="Times New Roman" pitchFamily="18" charset="0"/>
                <a:ea typeface="Times New Roman"/>
                <a:cs typeface="Times New Roman" pitchFamily="18" charset="0"/>
              </a:rPr>
              <a:t>int</a:t>
            </a:r>
            <a:r>
              <a:rPr lang="en-IN" dirty="0">
                <a:effectLst/>
                <a:latin typeface="Times New Roman" pitchFamily="18" charset="0"/>
                <a:ea typeface="Times New Roman"/>
                <a:cs typeface="Times New Roman" pitchFamily="18" charset="0"/>
              </a:rPr>
              <a:t> </a:t>
            </a:r>
            <a:r>
              <a:rPr lang="en-IN" dirty="0" err="1">
                <a:effectLst/>
                <a:latin typeface="Times New Roman" pitchFamily="18" charset="0"/>
                <a:ea typeface="Times New Roman"/>
                <a:cs typeface="Times New Roman" pitchFamily="18" charset="0"/>
              </a:rPr>
              <a:t>argc,char</a:t>
            </a:r>
            <a:r>
              <a:rPr lang="en-IN" dirty="0">
                <a:effectLst/>
                <a:latin typeface="Times New Roman" pitchFamily="18" charset="0"/>
                <a:ea typeface="Times New Roman"/>
                <a:cs typeface="Times New Roman" pitchFamily="18" charset="0"/>
              </a:rPr>
              <a:t> * </a:t>
            </a:r>
            <a:r>
              <a:rPr lang="en-IN" dirty="0" err="1">
                <a:effectLst/>
                <a:latin typeface="Times New Roman" pitchFamily="18" charset="0"/>
                <a:ea typeface="Times New Roman"/>
                <a:cs typeface="Times New Roman" pitchFamily="18" charset="0"/>
              </a:rPr>
              <a:t>argv</a:t>
            </a:r>
            <a:r>
              <a:rPr lang="en-IN" dirty="0">
                <a:effectLst/>
                <a:latin typeface="Times New Roman" pitchFamily="18" charset="0"/>
                <a:ea typeface="Times New Roman"/>
                <a:cs typeface="Times New Roman" pitchFamily="18" charset="0"/>
              </a:rPr>
              <a:t>[])</a:t>
            </a:r>
          </a:p>
          <a:p>
            <a:pPr lvl="0">
              <a:lnSpc>
                <a:spcPct val="115000"/>
              </a:lnSpc>
              <a:spcAft>
                <a:spcPts val="0"/>
              </a:spcAft>
            </a:pPr>
            <a:r>
              <a:rPr lang="en-IN" dirty="0">
                <a:effectLst/>
                <a:latin typeface="Times New Roman" pitchFamily="18" charset="0"/>
                <a:ea typeface="Times New Roman"/>
                <a:cs typeface="Times New Roman" pitchFamily="18" charset="0"/>
              </a:rPr>
              <a:t>{         char  *temp;</a:t>
            </a:r>
          </a:p>
          <a:p>
            <a:pPr lvl="0">
              <a:lnSpc>
                <a:spcPct val="115000"/>
              </a:lnSpc>
              <a:spcAft>
                <a:spcPts val="0"/>
              </a:spcAft>
            </a:pPr>
            <a:r>
              <a:rPr lang="en-IN" dirty="0">
                <a:effectLst/>
                <a:latin typeface="Times New Roman" pitchFamily="18" charset="0"/>
                <a:ea typeface="Times New Roman"/>
                <a:cs typeface="Times New Roman" pitchFamily="18" charset="0"/>
              </a:rPr>
              <a:t>    </a:t>
            </a:r>
            <a:r>
              <a:rPr lang="en-IN" dirty="0" err="1">
                <a:effectLst/>
                <a:latin typeface="Times New Roman" pitchFamily="18" charset="0"/>
                <a:ea typeface="Times New Roman"/>
                <a:cs typeface="Times New Roman" pitchFamily="18" charset="0"/>
              </a:rPr>
              <a:t>int</a:t>
            </a:r>
            <a:r>
              <a:rPr lang="en-IN" dirty="0">
                <a:effectLst/>
                <a:latin typeface="Times New Roman" pitchFamily="18" charset="0"/>
                <a:ea typeface="Times New Roman"/>
                <a:cs typeface="Times New Roman" pitchFamily="18" charset="0"/>
              </a:rPr>
              <a:t> start, end ; </a:t>
            </a:r>
          </a:p>
          <a:p>
            <a:pPr lvl="0">
              <a:lnSpc>
                <a:spcPct val="115000"/>
              </a:lnSpc>
              <a:spcAft>
                <a:spcPts val="0"/>
              </a:spcAft>
            </a:pPr>
            <a:r>
              <a:rPr lang="en-IN" dirty="0">
                <a:effectLst/>
                <a:latin typeface="Times New Roman" pitchFamily="18" charset="0"/>
                <a:ea typeface="Times New Roman"/>
                <a:cs typeface="Times New Roman" pitchFamily="18" charset="0"/>
              </a:rPr>
              <a:t>    </a:t>
            </a:r>
            <a:r>
              <a:rPr lang="en-IN" dirty="0" err="1">
                <a:effectLst/>
                <a:latin typeface="Times New Roman" pitchFamily="18" charset="0"/>
                <a:ea typeface="Times New Roman"/>
                <a:cs typeface="Times New Roman" pitchFamily="18" charset="0"/>
              </a:rPr>
              <a:t>clrscr</a:t>
            </a:r>
            <a:r>
              <a:rPr lang="en-IN" dirty="0">
                <a:effectLst/>
                <a:latin typeface="Times New Roman" pitchFamily="18" charset="0"/>
                <a:ea typeface="Times New Roman"/>
                <a:cs typeface="Times New Roman" pitchFamily="18" charset="0"/>
              </a:rPr>
              <a:t>();</a:t>
            </a:r>
          </a:p>
          <a:p>
            <a:pPr lvl="0">
              <a:lnSpc>
                <a:spcPct val="115000"/>
              </a:lnSpc>
              <a:spcAft>
                <a:spcPts val="0"/>
              </a:spcAft>
            </a:pPr>
            <a:r>
              <a:rPr lang="en-IN" dirty="0">
                <a:effectLst/>
                <a:latin typeface="Times New Roman" pitchFamily="18" charset="0"/>
                <a:ea typeface="Times New Roman"/>
                <a:cs typeface="Times New Roman" pitchFamily="18" charset="0"/>
              </a:rPr>
              <a:t> </a:t>
            </a:r>
          </a:p>
          <a:p>
            <a:pPr lvl="0">
              <a:lnSpc>
                <a:spcPct val="115000"/>
              </a:lnSpc>
              <a:spcAft>
                <a:spcPts val="0"/>
              </a:spcAft>
            </a:pPr>
            <a:r>
              <a:rPr lang="en-IN" dirty="0">
                <a:effectLst/>
                <a:latin typeface="Times New Roman" pitchFamily="18" charset="0"/>
                <a:ea typeface="Times New Roman"/>
                <a:cs typeface="Times New Roman" pitchFamily="18" charset="0"/>
              </a:rPr>
              <a:t>if(</a:t>
            </a:r>
            <a:r>
              <a:rPr lang="en-IN" dirty="0" err="1">
                <a:effectLst/>
                <a:latin typeface="Times New Roman" pitchFamily="18" charset="0"/>
                <a:ea typeface="Times New Roman"/>
                <a:cs typeface="Times New Roman" pitchFamily="18" charset="0"/>
              </a:rPr>
              <a:t>argc</a:t>
            </a:r>
            <a:r>
              <a:rPr lang="en-IN" dirty="0">
                <a:effectLst/>
                <a:latin typeface="Times New Roman" pitchFamily="18" charset="0"/>
                <a:ea typeface="Times New Roman"/>
                <a:cs typeface="Times New Roman" pitchFamily="18" charset="0"/>
              </a:rPr>
              <a:t>==4)</a:t>
            </a:r>
          </a:p>
          <a:p>
            <a:pPr lvl="0">
              <a:lnSpc>
                <a:spcPct val="115000"/>
              </a:lnSpc>
              <a:spcAft>
                <a:spcPts val="0"/>
              </a:spcAft>
            </a:pPr>
            <a:r>
              <a:rPr lang="en-IN" dirty="0">
                <a:effectLst/>
                <a:latin typeface="Times New Roman" pitchFamily="18" charset="0"/>
                <a:ea typeface="Times New Roman"/>
                <a:cs typeface="Times New Roman" pitchFamily="18" charset="0"/>
              </a:rPr>
              <a:t>{</a:t>
            </a:r>
          </a:p>
          <a:p>
            <a:pPr lvl="0">
              <a:lnSpc>
                <a:spcPct val="115000"/>
              </a:lnSpc>
              <a:spcAft>
                <a:spcPts val="0"/>
              </a:spcAft>
            </a:pPr>
            <a:r>
              <a:rPr lang="en-IN" dirty="0" smtClean="0">
                <a:effectLst/>
                <a:latin typeface="Times New Roman" pitchFamily="18" charset="0"/>
                <a:ea typeface="Times New Roman"/>
                <a:cs typeface="Times New Roman" pitchFamily="18" charset="0"/>
              </a:rPr>
              <a:t>start = </a:t>
            </a:r>
            <a:r>
              <a:rPr lang="en-IN" dirty="0" err="1" smtClean="0">
                <a:effectLst/>
                <a:latin typeface="Times New Roman" pitchFamily="18" charset="0"/>
                <a:ea typeface="Times New Roman"/>
                <a:cs typeface="Times New Roman" pitchFamily="18" charset="0"/>
              </a:rPr>
              <a:t>atoi</a:t>
            </a:r>
            <a:r>
              <a:rPr lang="en-IN" dirty="0" smtClean="0">
                <a:effectLst/>
                <a:latin typeface="Times New Roman" pitchFamily="18" charset="0"/>
                <a:ea typeface="Times New Roman"/>
                <a:cs typeface="Times New Roman" pitchFamily="18" charset="0"/>
              </a:rPr>
              <a:t>(</a:t>
            </a:r>
            <a:r>
              <a:rPr lang="en-IN" dirty="0" err="1" smtClean="0">
                <a:effectLst/>
                <a:latin typeface="Times New Roman" pitchFamily="18" charset="0"/>
                <a:ea typeface="Times New Roman"/>
                <a:cs typeface="Times New Roman" pitchFamily="18" charset="0"/>
              </a:rPr>
              <a:t>argv</a:t>
            </a:r>
            <a:r>
              <a:rPr lang="en-IN" dirty="0" smtClean="0">
                <a:effectLst/>
                <a:latin typeface="Times New Roman" pitchFamily="18" charset="0"/>
                <a:ea typeface="Times New Roman"/>
                <a:cs typeface="Times New Roman" pitchFamily="18" charset="0"/>
              </a:rPr>
              <a:t>[2</a:t>
            </a:r>
            <a:r>
              <a:rPr lang="en-IN" dirty="0">
                <a:effectLst/>
                <a:latin typeface="Times New Roman" pitchFamily="18" charset="0"/>
                <a:ea typeface="Times New Roman"/>
                <a:cs typeface="Times New Roman" pitchFamily="18" charset="0"/>
              </a:rPr>
              <a:t>]);</a:t>
            </a:r>
          </a:p>
          <a:p>
            <a:pPr lvl="0">
              <a:lnSpc>
                <a:spcPct val="115000"/>
              </a:lnSpc>
              <a:spcAft>
                <a:spcPts val="0"/>
              </a:spcAft>
            </a:pPr>
            <a:r>
              <a:rPr lang="en-IN" dirty="0">
                <a:effectLst/>
                <a:latin typeface="Times New Roman" pitchFamily="18" charset="0"/>
                <a:ea typeface="Times New Roman"/>
                <a:cs typeface="Times New Roman" pitchFamily="18" charset="0"/>
              </a:rPr>
              <a:t>end = </a:t>
            </a:r>
            <a:r>
              <a:rPr lang="en-IN" dirty="0" err="1">
                <a:effectLst/>
                <a:latin typeface="Times New Roman" pitchFamily="18" charset="0"/>
                <a:ea typeface="Times New Roman"/>
                <a:cs typeface="Times New Roman" pitchFamily="18" charset="0"/>
              </a:rPr>
              <a:t>atoi</a:t>
            </a:r>
            <a:r>
              <a:rPr lang="en-IN" dirty="0">
                <a:effectLst/>
                <a:latin typeface="Times New Roman" pitchFamily="18" charset="0"/>
                <a:ea typeface="Times New Roman"/>
                <a:cs typeface="Times New Roman" pitchFamily="18" charset="0"/>
              </a:rPr>
              <a:t>(</a:t>
            </a:r>
            <a:r>
              <a:rPr lang="en-IN" dirty="0" err="1">
                <a:effectLst/>
                <a:latin typeface="Times New Roman" pitchFamily="18" charset="0"/>
                <a:ea typeface="Times New Roman"/>
                <a:cs typeface="Times New Roman" pitchFamily="18" charset="0"/>
              </a:rPr>
              <a:t>argv</a:t>
            </a:r>
            <a:r>
              <a:rPr lang="en-IN" dirty="0">
                <a:effectLst/>
                <a:latin typeface="Times New Roman" pitchFamily="18" charset="0"/>
                <a:ea typeface="Times New Roman"/>
                <a:cs typeface="Times New Roman" pitchFamily="18" charset="0"/>
              </a:rPr>
              <a:t>[3]);</a:t>
            </a:r>
          </a:p>
          <a:p>
            <a:pPr lvl="0">
              <a:lnSpc>
                <a:spcPct val="115000"/>
              </a:lnSpc>
              <a:spcAft>
                <a:spcPts val="0"/>
              </a:spcAft>
            </a:pPr>
            <a:r>
              <a:rPr lang="en-IN" dirty="0" err="1">
                <a:effectLst/>
                <a:latin typeface="Times New Roman" pitchFamily="18" charset="0"/>
                <a:ea typeface="Times New Roman"/>
                <a:cs typeface="Times New Roman" pitchFamily="18" charset="0"/>
              </a:rPr>
              <a:t>strncpy</a:t>
            </a:r>
            <a:r>
              <a:rPr lang="en-IN" dirty="0">
                <a:effectLst/>
                <a:latin typeface="Times New Roman" pitchFamily="18" charset="0"/>
                <a:ea typeface="Times New Roman"/>
                <a:cs typeface="Times New Roman" pitchFamily="18" charset="0"/>
              </a:rPr>
              <a:t>(</a:t>
            </a:r>
            <a:r>
              <a:rPr lang="en-IN" dirty="0" err="1">
                <a:effectLst/>
                <a:latin typeface="Times New Roman" pitchFamily="18" charset="0"/>
                <a:ea typeface="Times New Roman"/>
                <a:cs typeface="Times New Roman" pitchFamily="18" charset="0"/>
              </a:rPr>
              <a:t>temp,argv</a:t>
            </a:r>
            <a:r>
              <a:rPr lang="en-IN" dirty="0">
                <a:effectLst/>
                <a:latin typeface="Times New Roman" pitchFamily="18" charset="0"/>
                <a:ea typeface="Times New Roman"/>
                <a:cs typeface="Times New Roman" pitchFamily="18" charset="0"/>
              </a:rPr>
              <a:t>[1]+</a:t>
            </a:r>
            <a:r>
              <a:rPr lang="en-IN" dirty="0" err="1">
                <a:effectLst/>
                <a:latin typeface="Times New Roman" pitchFamily="18" charset="0"/>
                <a:ea typeface="Times New Roman"/>
                <a:cs typeface="Times New Roman" pitchFamily="18" charset="0"/>
              </a:rPr>
              <a:t>start,end</a:t>
            </a:r>
            <a:r>
              <a:rPr lang="en-IN" dirty="0">
                <a:effectLst/>
                <a:latin typeface="Times New Roman" pitchFamily="18" charset="0"/>
                <a:ea typeface="Times New Roman"/>
                <a:cs typeface="Times New Roman" pitchFamily="18" charset="0"/>
              </a:rPr>
              <a:t>);</a:t>
            </a:r>
          </a:p>
          <a:p>
            <a:pPr lvl="0">
              <a:lnSpc>
                <a:spcPct val="115000"/>
              </a:lnSpc>
              <a:spcAft>
                <a:spcPts val="0"/>
              </a:spcAft>
            </a:pPr>
            <a:r>
              <a:rPr lang="en-IN" dirty="0">
                <a:effectLst/>
                <a:latin typeface="Times New Roman" pitchFamily="18" charset="0"/>
                <a:ea typeface="Times New Roman"/>
                <a:cs typeface="Times New Roman" pitchFamily="18" charset="0"/>
              </a:rPr>
              <a:t>temp[end]='\0';</a:t>
            </a:r>
          </a:p>
          <a:p>
            <a:pPr marL="363538" lvl="0">
              <a:lnSpc>
                <a:spcPct val="115000"/>
              </a:lnSpc>
              <a:spcAft>
                <a:spcPts val="0"/>
              </a:spcAft>
            </a:pPr>
            <a:r>
              <a:rPr lang="en-IN" dirty="0" err="1">
                <a:effectLst/>
                <a:latin typeface="Times New Roman" pitchFamily="18" charset="0"/>
                <a:ea typeface="Times New Roman"/>
                <a:cs typeface="Times New Roman" pitchFamily="18" charset="0"/>
              </a:rPr>
              <a:t>printf</a:t>
            </a:r>
            <a:r>
              <a:rPr lang="en-IN" dirty="0">
                <a:effectLst/>
                <a:latin typeface="Times New Roman" pitchFamily="18" charset="0"/>
                <a:ea typeface="Times New Roman"/>
                <a:cs typeface="Times New Roman" pitchFamily="18" charset="0"/>
              </a:rPr>
              <a:t>("entered string  : %s\n ",</a:t>
            </a:r>
            <a:r>
              <a:rPr lang="en-IN" dirty="0" err="1">
                <a:effectLst/>
                <a:latin typeface="Times New Roman" pitchFamily="18" charset="0"/>
                <a:ea typeface="Times New Roman"/>
                <a:cs typeface="Times New Roman" pitchFamily="18" charset="0"/>
              </a:rPr>
              <a:t>argv</a:t>
            </a:r>
            <a:r>
              <a:rPr lang="en-IN" dirty="0">
                <a:effectLst/>
                <a:latin typeface="Times New Roman" pitchFamily="18" charset="0"/>
                <a:ea typeface="Times New Roman"/>
                <a:cs typeface="Times New Roman" pitchFamily="18" charset="0"/>
              </a:rPr>
              <a:t>[1]);</a:t>
            </a:r>
          </a:p>
          <a:p>
            <a:pPr marL="363538" lvl="0">
              <a:lnSpc>
                <a:spcPct val="115000"/>
              </a:lnSpc>
              <a:spcAft>
                <a:spcPts val="0"/>
              </a:spcAft>
            </a:pPr>
            <a:r>
              <a:rPr lang="en-IN" dirty="0" err="1">
                <a:effectLst/>
                <a:latin typeface="Times New Roman" pitchFamily="18" charset="0"/>
                <a:ea typeface="Times New Roman"/>
                <a:cs typeface="Times New Roman" pitchFamily="18" charset="0"/>
              </a:rPr>
              <a:t>printf</a:t>
            </a:r>
            <a:r>
              <a:rPr lang="en-IN" dirty="0">
                <a:effectLst/>
                <a:latin typeface="Times New Roman" pitchFamily="18" charset="0"/>
                <a:ea typeface="Times New Roman"/>
                <a:cs typeface="Times New Roman" pitchFamily="18" charset="0"/>
              </a:rPr>
              <a:t>("\</a:t>
            </a:r>
            <a:r>
              <a:rPr lang="en-IN" dirty="0" err="1">
                <a:effectLst/>
                <a:latin typeface="Times New Roman" pitchFamily="18" charset="0"/>
                <a:ea typeface="Times New Roman"/>
                <a:cs typeface="Times New Roman" pitchFamily="18" charset="0"/>
              </a:rPr>
              <a:t>nsubstring</a:t>
            </a:r>
            <a:r>
              <a:rPr lang="en-IN" dirty="0">
                <a:effectLst/>
                <a:latin typeface="Times New Roman" pitchFamily="18" charset="0"/>
                <a:ea typeface="Times New Roman"/>
                <a:cs typeface="Times New Roman" pitchFamily="18" charset="0"/>
              </a:rPr>
              <a:t> : %s ",temp);</a:t>
            </a:r>
          </a:p>
          <a:p>
            <a:pPr marL="363538" lvl="0">
              <a:lnSpc>
                <a:spcPct val="115000"/>
              </a:lnSpc>
              <a:spcAft>
                <a:spcPts val="0"/>
              </a:spcAft>
            </a:pPr>
            <a:r>
              <a:rPr lang="en-IN" dirty="0">
                <a:effectLst/>
                <a:latin typeface="Times New Roman" pitchFamily="18" charset="0"/>
                <a:ea typeface="Times New Roman"/>
                <a:cs typeface="Times New Roman" pitchFamily="18" charset="0"/>
              </a:rPr>
              <a:t> }</a:t>
            </a:r>
          </a:p>
          <a:p>
            <a:pPr marL="363538" lvl="0">
              <a:lnSpc>
                <a:spcPct val="115000"/>
              </a:lnSpc>
              <a:spcAft>
                <a:spcPts val="0"/>
              </a:spcAft>
            </a:pPr>
            <a:r>
              <a:rPr lang="en-IN" dirty="0">
                <a:effectLst/>
                <a:latin typeface="Times New Roman" pitchFamily="18" charset="0"/>
                <a:ea typeface="Times New Roman"/>
                <a:cs typeface="Times New Roman" pitchFamily="18" charset="0"/>
              </a:rPr>
              <a:t>else</a:t>
            </a:r>
          </a:p>
          <a:p>
            <a:pPr marL="363538" lvl="0">
              <a:lnSpc>
                <a:spcPct val="115000"/>
              </a:lnSpc>
              <a:spcAft>
                <a:spcPts val="0"/>
              </a:spcAft>
            </a:pPr>
            <a:r>
              <a:rPr lang="en-IN" dirty="0" err="1">
                <a:effectLst/>
                <a:latin typeface="Times New Roman" pitchFamily="18" charset="0"/>
                <a:ea typeface="Times New Roman"/>
                <a:cs typeface="Times New Roman" pitchFamily="18" charset="0"/>
              </a:rPr>
              <a:t>printf</a:t>
            </a:r>
            <a:r>
              <a:rPr lang="en-IN" dirty="0">
                <a:effectLst/>
                <a:latin typeface="Times New Roman" pitchFamily="18" charset="0"/>
                <a:ea typeface="Times New Roman"/>
                <a:cs typeface="Times New Roman" pitchFamily="18" charset="0"/>
              </a:rPr>
              <a:t>("incorrect </a:t>
            </a:r>
            <a:r>
              <a:rPr lang="en-IN" dirty="0" err="1">
                <a:effectLst/>
                <a:latin typeface="Times New Roman" pitchFamily="18" charset="0"/>
                <a:ea typeface="Times New Roman"/>
                <a:cs typeface="Times New Roman" pitchFamily="18" charset="0"/>
              </a:rPr>
              <a:t>arrgument</a:t>
            </a:r>
            <a:r>
              <a:rPr lang="en-IN" dirty="0">
                <a:effectLst/>
                <a:latin typeface="Times New Roman" pitchFamily="18" charset="0"/>
                <a:ea typeface="Times New Roman"/>
                <a:cs typeface="Times New Roman" pitchFamily="18" charset="0"/>
              </a:rPr>
              <a:t> ");</a:t>
            </a:r>
          </a:p>
          <a:p>
            <a:pPr marL="363538" lvl="0">
              <a:lnSpc>
                <a:spcPct val="115000"/>
              </a:lnSpc>
              <a:spcAft>
                <a:spcPts val="600"/>
              </a:spcAft>
            </a:pPr>
            <a:r>
              <a:rPr lang="en-IN" dirty="0" err="1">
                <a:effectLst/>
                <a:latin typeface="Times New Roman" pitchFamily="18" charset="0"/>
                <a:ea typeface="Times New Roman"/>
                <a:cs typeface="Times New Roman" pitchFamily="18" charset="0"/>
              </a:rPr>
              <a:t>getch</a:t>
            </a:r>
            <a:r>
              <a:rPr lang="en-IN" dirty="0">
                <a:effectLst/>
                <a:latin typeface="Times New Roman" pitchFamily="18" charset="0"/>
                <a:ea typeface="Times New Roman"/>
                <a:cs typeface="Times New Roman" pitchFamily="18" charset="0"/>
              </a:rPr>
              <a:t>(); </a:t>
            </a:r>
          </a:p>
          <a:p>
            <a:pPr marL="363538" lvl="0">
              <a:lnSpc>
                <a:spcPct val="115000"/>
              </a:lnSpc>
              <a:spcAft>
                <a:spcPts val="600"/>
              </a:spcAft>
            </a:pPr>
            <a:r>
              <a:rPr lang="en-IN" dirty="0" smtClean="0">
                <a:effectLst/>
                <a:latin typeface="Times New Roman" pitchFamily="18" charset="0"/>
                <a:ea typeface="Times New Roman"/>
                <a:cs typeface="Times New Roman" pitchFamily="18" charset="0"/>
              </a:rPr>
              <a:t>}</a:t>
            </a:r>
          </a:p>
          <a:p>
            <a:pPr marL="363538" lvl="0">
              <a:lnSpc>
                <a:spcPct val="115000"/>
              </a:lnSpc>
              <a:spcAft>
                <a:spcPts val="600"/>
              </a:spcAft>
            </a:pPr>
            <a:r>
              <a:rPr lang="en-US" sz="1600" dirty="0" smtClean="0"/>
              <a:t> </a:t>
            </a:r>
          </a:p>
          <a:p>
            <a:pPr marL="363538" lvl="0">
              <a:lnSpc>
                <a:spcPct val="115000"/>
              </a:lnSpc>
              <a:spcAft>
                <a:spcPts val="600"/>
              </a:spcAft>
            </a:pPr>
            <a:r>
              <a:rPr lang="en-US" sz="2400" b="1" dirty="0" smtClean="0">
                <a:solidFill>
                  <a:srgbClr val="FF0000"/>
                </a:solidFill>
              </a:rPr>
              <a:t>LOC = LOC counted as 17.</a:t>
            </a:r>
            <a:endParaRPr lang="en-IN" sz="2400" b="1" dirty="0">
              <a:solidFill>
                <a:srgbClr val="FF0000"/>
              </a:solidFill>
              <a:effectLst/>
              <a:latin typeface="Times New Roman" pitchFamily="18" charset="0"/>
              <a:ea typeface="Times New Roman"/>
              <a:cs typeface="Times New Roman" pitchFamily="18" charset="0"/>
            </a:endParaRPr>
          </a:p>
        </p:txBody>
      </p:sp>
      <p:sp>
        <p:nvSpPr>
          <p:cNvPr id="5" name="Slide Number Placeholder 4"/>
          <p:cNvSpPr>
            <a:spLocks noGrp="1"/>
          </p:cNvSpPr>
          <p:nvPr>
            <p:ph type="sldNum" sz="quarter" idx="12"/>
          </p:nvPr>
        </p:nvSpPr>
        <p:spPr/>
        <p:txBody>
          <a:bodyPr/>
          <a:lstStyle/>
          <a:p>
            <a:fld id="{0C087B72-CC60-4FF0-9C96-8509CDF76D05}" type="slidenum">
              <a:rPr lang="en-IN" smtClean="0"/>
              <a:pPr/>
              <a:t>21</a:t>
            </a:fld>
            <a:endParaRPr lang="en-IN"/>
          </a:p>
        </p:txBody>
      </p:sp>
      <p:sp>
        <p:nvSpPr>
          <p:cNvPr id="7" name="Rectangle 6"/>
          <p:cNvSpPr/>
          <p:nvPr/>
        </p:nvSpPr>
        <p:spPr>
          <a:xfrm>
            <a:off x="2195736" y="6021288"/>
            <a:ext cx="5095800" cy="369332"/>
          </a:xfrm>
          <a:prstGeom prst="rect">
            <a:avLst/>
          </a:prstGeom>
        </p:spPr>
        <p:txBody>
          <a:bodyPr wrap="square">
            <a:spAutoFit/>
          </a:bodyPr>
          <a:lstStyle/>
          <a:p>
            <a:r>
              <a:rPr lang="en-IN" dirty="0">
                <a:latin typeface="Times New Roman" pitchFamily="18" charset="0"/>
                <a:cs typeface="Times New Roman" pitchFamily="18" charset="0"/>
              </a:rPr>
              <a:t>Figure 4.1: A program to find a substring in a string</a:t>
            </a:r>
          </a:p>
        </p:txBody>
      </p:sp>
      <p:sp>
        <p:nvSpPr>
          <p:cNvPr id="8" name="Rectangle 7"/>
          <p:cNvSpPr/>
          <p:nvPr/>
        </p:nvSpPr>
        <p:spPr>
          <a:xfrm>
            <a:off x="467544" y="1196752"/>
            <a:ext cx="2279470" cy="276999"/>
          </a:xfrm>
          <a:prstGeom prst="rect">
            <a:avLst/>
          </a:prstGeom>
        </p:spPr>
        <p:txBody>
          <a:bodyPr wrap="none" lIns="0" tIns="0" rIns="0" bIns="0">
            <a:spAutoFit/>
          </a:bodyPr>
          <a:lstStyle/>
          <a:p>
            <a:pPr marL="711200" indent="-174625">
              <a:buNone/>
            </a:pPr>
            <a:r>
              <a:rPr lang="en-IN" b="1" dirty="0" smtClean="0">
                <a:solidFill>
                  <a:srgbClr val="00B0F0"/>
                </a:solidFill>
                <a:latin typeface="Times New Roman" pitchFamily="18" charset="0"/>
                <a:cs typeface="Times New Roman" pitchFamily="18" charset="0"/>
              </a:rPr>
              <a:t>Example of LOC</a:t>
            </a:r>
            <a:r>
              <a:rPr lang="en-IN" dirty="0" smtClean="0">
                <a:solidFill>
                  <a:srgbClr val="00B0F0"/>
                </a:solidFill>
                <a:latin typeface="Times New Roman" pitchFamily="18" charset="0"/>
                <a:cs typeface="Times New Roman" pitchFamily="18" charset="0"/>
              </a:rPr>
              <a:t> </a:t>
            </a:r>
          </a:p>
        </p:txBody>
      </p:sp>
    </p:spTree>
    <p:extLst>
      <p:ext uri="{BB962C8B-B14F-4D97-AF65-F5344CB8AC3E}">
        <p14:creationId xmlns:p14="http://schemas.microsoft.com/office/powerpoint/2010/main" xmlns="" val="84388936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a:solidFill>
                  <a:srgbClr val="0000FF"/>
                </a:solidFill>
                <a:latin typeface="Times New Roman" pitchFamily="18" charset="0"/>
                <a:cs typeface="Times New Roman" pitchFamily="18" charset="0"/>
              </a:rPr>
              <a:t>Project Size Estimation</a:t>
            </a:r>
            <a:endParaRPr lang="en-IN" sz="3200" dirty="0"/>
          </a:p>
        </p:txBody>
      </p:sp>
      <p:sp>
        <p:nvSpPr>
          <p:cNvPr id="3" name="Content Placeholder 2"/>
          <p:cNvSpPr>
            <a:spLocks noGrp="1"/>
          </p:cNvSpPr>
          <p:nvPr>
            <p:ph idx="1"/>
          </p:nvPr>
        </p:nvSpPr>
        <p:spPr/>
        <p:txBody>
          <a:bodyPr>
            <a:normAutofit fontScale="92500"/>
          </a:bodyPr>
          <a:lstStyle/>
          <a:p>
            <a:pPr marL="711200" indent="-174625">
              <a:buNone/>
            </a:pPr>
            <a:r>
              <a:rPr lang="en-IN" sz="2600" dirty="0">
                <a:solidFill>
                  <a:srgbClr val="00B0F0"/>
                </a:solidFill>
                <a:latin typeface="Times New Roman" pitchFamily="18" charset="0"/>
                <a:cs typeface="Times New Roman" pitchFamily="18" charset="0"/>
              </a:rPr>
              <a:t>Lines of Code </a:t>
            </a:r>
            <a:r>
              <a:rPr lang="en-IN" sz="2600" dirty="0" smtClean="0">
                <a:solidFill>
                  <a:srgbClr val="00B0F0"/>
                </a:solidFill>
                <a:latin typeface="Times New Roman" pitchFamily="18" charset="0"/>
                <a:cs typeface="Times New Roman" pitchFamily="18" charset="0"/>
              </a:rPr>
              <a:t>: Disadvantages</a:t>
            </a:r>
          </a:p>
          <a:p>
            <a:pPr lvl="1"/>
            <a:r>
              <a:rPr lang="en-IN" sz="2400" dirty="0">
                <a:latin typeface="Times New Roman" pitchFamily="18" charset="0"/>
                <a:cs typeface="Times New Roman" pitchFamily="18" charset="0"/>
              </a:rPr>
              <a:t>The value of LOC measurement varies with the programmer, programming language, and the project complexity. </a:t>
            </a:r>
            <a:endParaRPr lang="en-IN" sz="2400" dirty="0" smtClean="0">
              <a:latin typeface="Times New Roman" pitchFamily="18" charset="0"/>
              <a:cs typeface="Times New Roman" pitchFamily="18" charset="0"/>
            </a:endParaRPr>
          </a:p>
          <a:p>
            <a:pPr lvl="1"/>
            <a:r>
              <a:rPr lang="en-IN" sz="2400" dirty="0">
                <a:latin typeface="Times New Roman" pitchFamily="18" charset="0"/>
                <a:cs typeface="Times New Roman" pitchFamily="18" charset="0"/>
              </a:rPr>
              <a:t>Every programmer has different technical skills, programming styles, and logical ability. Therefore, the LOC value may differ during estimation. </a:t>
            </a:r>
            <a:endParaRPr lang="en-IN" sz="2400" dirty="0" smtClean="0">
              <a:latin typeface="Times New Roman" pitchFamily="18" charset="0"/>
              <a:cs typeface="Times New Roman" pitchFamily="18" charset="0"/>
            </a:endParaRPr>
          </a:p>
          <a:p>
            <a:pPr lvl="1"/>
            <a:r>
              <a:rPr lang="en-IN" sz="2400" dirty="0">
                <a:latin typeface="Times New Roman" pitchFamily="18" charset="0"/>
                <a:cs typeface="Times New Roman" pitchFamily="18" charset="0"/>
              </a:rPr>
              <a:t>Different programming languages have their different programming techniques. The actual number of the source lines may vary in programs. </a:t>
            </a:r>
            <a:endParaRPr lang="en-IN" sz="2400" dirty="0" smtClean="0">
              <a:latin typeface="Times New Roman" pitchFamily="18" charset="0"/>
              <a:cs typeface="Times New Roman" pitchFamily="18" charset="0"/>
            </a:endParaRPr>
          </a:p>
          <a:p>
            <a:pPr lvl="1"/>
            <a:r>
              <a:rPr lang="en-IN" sz="2400" dirty="0">
                <a:latin typeface="Times New Roman" pitchFamily="18" charset="0"/>
                <a:cs typeface="Times New Roman" pitchFamily="18" charset="0"/>
              </a:rPr>
              <a:t>LOC only considers the source code. But some projects are highly complex and they need much effort at the design and analysis phases. </a:t>
            </a:r>
            <a:endParaRPr lang="en-IN" sz="22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0C087B72-CC60-4FF0-9C96-8509CDF76D05}" type="slidenum">
              <a:rPr lang="en-IN" smtClean="0"/>
              <a:pPr/>
              <a:t>22</a:t>
            </a:fld>
            <a:endParaRPr lang="en-IN"/>
          </a:p>
        </p:txBody>
      </p:sp>
    </p:spTree>
    <p:extLst>
      <p:ext uri="{BB962C8B-B14F-4D97-AF65-F5344CB8AC3E}">
        <p14:creationId xmlns:p14="http://schemas.microsoft.com/office/powerpoint/2010/main" xmlns="" val="317459915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a:solidFill>
                  <a:srgbClr val="0000FF"/>
                </a:solidFill>
                <a:latin typeface="Times New Roman" pitchFamily="18" charset="0"/>
                <a:cs typeface="Times New Roman" pitchFamily="18" charset="0"/>
              </a:rPr>
              <a:t>Project Size Estimation</a:t>
            </a:r>
            <a:endParaRPr lang="en-IN" sz="3200" dirty="0"/>
          </a:p>
        </p:txBody>
      </p:sp>
      <p:sp>
        <p:nvSpPr>
          <p:cNvPr id="3" name="Content Placeholder 2"/>
          <p:cNvSpPr>
            <a:spLocks noGrp="1"/>
          </p:cNvSpPr>
          <p:nvPr>
            <p:ph idx="1"/>
          </p:nvPr>
        </p:nvSpPr>
        <p:spPr/>
        <p:txBody>
          <a:bodyPr>
            <a:normAutofit/>
          </a:bodyPr>
          <a:lstStyle/>
          <a:p>
            <a:pPr marL="711200" indent="-174625">
              <a:buNone/>
            </a:pPr>
            <a:r>
              <a:rPr lang="en-IN" sz="2400" dirty="0">
                <a:solidFill>
                  <a:srgbClr val="00B0F0"/>
                </a:solidFill>
                <a:latin typeface="Times New Roman" pitchFamily="18" charset="0"/>
                <a:cs typeface="Times New Roman" pitchFamily="18" charset="0"/>
              </a:rPr>
              <a:t>Lines of Code </a:t>
            </a:r>
            <a:r>
              <a:rPr lang="en-IN" sz="2400" dirty="0" smtClean="0">
                <a:solidFill>
                  <a:srgbClr val="00B0F0"/>
                </a:solidFill>
                <a:latin typeface="Times New Roman" pitchFamily="18" charset="0"/>
                <a:cs typeface="Times New Roman" pitchFamily="18" charset="0"/>
              </a:rPr>
              <a:t>: Disadvantages</a:t>
            </a:r>
          </a:p>
          <a:p>
            <a:pPr lvl="1"/>
            <a:r>
              <a:rPr lang="en-IN" sz="2400" dirty="0">
                <a:latin typeface="Times New Roman" pitchFamily="18" charset="0"/>
                <a:cs typeface="Times New Roman" pitchFamily="18" charset="0"/>
              </a:rPr>
              <a:t>LOC is not suitable for component or reuse- based programming technologies where the components are considered as the unit of measurement. </a:t>
            </a:r>
            <a:endParaRPr lang="en-IN" sz="2400" dirty="0" smtClean="0">
              <a:latin typeface="Times New Roman" pitchFamily="18" charset="0"/>
              <a:cs typeface="Times New Roman" pitchFamily="18" charset="0"/>
            </a:endParaRPr>
          </a:p>
          <a:p>
            <a:pPr lvl="1"/>
            <a:r>
              <a:rPr lang="en-IN" sz="2400" dirty="0">
                <a:latin typeface="Times New Roman" pitchFamily="18" charset="0"/>
                <a:cs typeface="Times New Roman" pitchFamily="18" charset="0"/>
              </a:rPr>
              <a:t>Also, it is very difficult to accurately estimate the project size from the requirement specification or project nature</a:t>
            </a:r>
            <a:r>
              <a:rPr lang="en-IN" sz="2400" dirty="0" smtClean="0">
                <a:latin typeface="Times New Roman" pitchFamily="18" charset="0"/>
                <a:cs typeface="Times New Roman" pitchFamily="18" charset="0"/>
              </a:rPr>
              <a:t>.</a:t>
            </a:r>
          </a:p>
          <a:p>
            <a:pPr lvl="1"/>
            <a:r>
              <a:rPr lang="en-IN" sz="2400" dirty="0">
                <a:latin typeface="Times New Roman" pitchFamily="18" charset="0"/>
                <a:cs typeface="Times New Roman" pitchFamily="18" charset="0"/>
              </a:rPr>
              <a:t>There is a lack of standard tools for counting the source lines. </a:t>
            </a:r>
            <a:endParaRPr lang="en-IN" sz="2400" dirty="0" smtClean="0">
              <a:latin typeface="Times New Roman" pitchFamily="18" charset="0"/>
              <a:cs typeface="Times New Roman" pitchFamily="18" charset="0"/>
            </a:endParaRPr>
          </a:p>
          <a:p>
            <a:pPr lvl="1"/>
            <a:r>
              <a:rPr lang="en-IN" sz="2400" dirty="0" smtClean="0">
                <a:latin typeface="Times New Roman" pitchFamily="18" charset="0"/>
                <a:cs typeface="Times New Roman" pitchFamily="18" charset="0"/>
              </a:rPr>
              <a:t>The </a:t>
            </a:r>
            <a:r>
              <a:rPr lang="en-IN" sz="2400" dirty="0">
                <a:latin typeface="Times New Roman" pitchFamily="18" charset="0"/>
                <a:cs typeface="Times New Roman" pitchFamily="18" charset="0"/>
              </a:rPr>
              <a:t>quality of code is the main focus for quality software, which is poorly considered during size measurement. </a:t>
            </a:r>
          </a:p>
          <a:p>
            <a:pPr lvl="1"/>
            <a:endParaRPr lang="en-IN" sz="22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0C087B72-CC60-4FF0-9C96-8509CDF76D05}" type="slidenum">
              <a:rPr lang="en-IN" smtClean="0"/>
              <a:pPr/>
              <a:t>23</a:t>
            </a:fld>
            <a:endParaRPr lang="en-IN"/>
          </a:p>
        </p:txBody>
      </p:sp>
    </p:spTree>
    <p:extLst>
      <p:ext uri="{BB962C8B-B14F-4D97-AF65-F5344CB8AC3E}">
        <p14:creationId xmlns:p14="http://schemas.microsoft.com/office/powerpoint/2010/main" xmlns="" val="178586592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a:solidFill>
                  <a:srgbClr val="0000FF"/>
                </a:solidFill>
                <a:latin typeface="Times New Roman" pitchFamily="18" charset="0"/>
                <a:cs typeface="Times New Roman" pitchFamily="18" charset="0"/>
              </a:rPr>
              <a:t>Project Size Estimation</a:t>
            </a:r>
            <a:endParaRPr lang="en-IN" sz="3200" dirty="0"/>
          </a:p>
        </p:txBody>
      </p:sp>
      <p:sp>
        <p:nvSpPr>
          <p:cNvPr id="3" name="Content Placeholder 2"/>
          <p:cNvSpPr>
            <a:spLocks noGrp="1"/>
          </p:cNvSpPr>
          <p:nvPr>
            <p:ph idx="1"/>
          </p:nvPr>
        </p:nvSpPr>
        <p:spPr>
          <a:xfrm>
            <a:off x="457200" y="1600200"/>
            <a:ext cx="8229600" cy="4853136"/>
          </a:xfrm>
        </p:spPr>
        <p:txBody>
          <a:bodyPr>
            <a:normAutofit fontScale="92500"/>
          </a:bodyPr>
          <a:lstStyle/>
          <a:p>
            <a:pPr marL="711200" indent="-174625">
              <a:buNone/>
            </a:pPr>
            <a:r>
              <a:rPr lang="en-IN" sz="2600" dirty="0" smtClean="0">
                <a:solidFill>
                  <a:srgbClr val="00B0F0"/>
                </a:solidFill>
                <a:latin typeface="Times New Roman" pitchFamily="18" charset="0"/>
                <a:cs typeface="Times New Roman" pitchFamily="18" charset="0"/>
              </a:rPr>
              <a:t>Function Point Analysis </a:t>
            </a:r>
          </a:p>
          <a:p>
            <a:pPr lvl="1"/>
            <a:r>
              <a:rPr lang="en-IN" sz="2400" dirty="0">
                <a:latin typeface="Times New Roman" pitchFamily="18" charset="0"/>
                <a:cs typeface="Times New Roman" pitchFamily="18" charset="0"/>
              </a:rPr>
              <a:t>To overcome the limitations of the LOC-based measurement, </a:t>
            </a:r>
            <a:r>
              <a:rPr lang="en-IN" sz="2400" dirty="0">
                <a:solidFill>
                  <a:srgbClr val="00B0F0"/>
                </a:solidFill>
                <a:latin typeface="Times New Roman" pitchFamily="18" charset="0"/>
                <a:cs typeface="Times New Roman" pitchFamily="18" charset="0"/>
              </a:rPr>
              <a:t>Alan Albrecht </a:t>
            </a:r>
            <a:r>
              <a:rPr lang="en-IN" sz="2400" dirty="0">
                <a:latin typeface="Times New Roman" pitchFamily="18" charset="0"/>
                <a:cs typeface="Times New Roman" pitchFamily="18" charset="0"/>
              </a:rPr>
              <a:t>proposed another size estimation technique called the function point (FP) </a:t>
            </a:r>
            <a:r>
              <a:rPr lang="en-IN" sz="2400" dirty="0" smtClean="0">
                <a:latin typeface="Times New Roman" pitchFamily="18" charset="0"/>
                <a:cs typeface="Times New Roman" pitchFamily="18" charset="0"/>
              </a:rPr>
              <a:t>analysis.</a:t>
            </a:r>
          </a:p>
          <a:p>
            <a:pPr lvl="1"/>
            <a:r>
              <a:rPr lang="en-IN" sz="2400" dirty="0" smtClean="0">
                <a:latin typeface="Times New Roman" pitchFamily="18" charset="0"/>
                <a:cs typeface="Times New Roman" pitchFamily="18" charset="0"/>
              </a:rPr>
              <a:t>The </a:t>
            </a:r>
            <a:r>
              <a:rPr lang="en-IN" sz="2400" dirty="0">
                <a:latin typeface="Times New Roman" pitchFamily="18" charset="0"/>
                <a:cs typeface="Times New Roman" pitchFamily="18" charset="0"/>
              </a:rPr>
              <a:t>size of the project is estimated on the basis of functions or services requested by the customer in the requirement specification</a:t>
            </a:r>
            <a:r>
              <a:rPr lang="en-IN" sz="2400" dirty="0" smtClean="0">
                <a:latin typeface="Times New Roman" pitchFamily="18" charset="0"/>
                <a:cs typeface="Times New Roman" pitchFamily="18" charset="0"/>
              </a:rPr>
              <a:t>.</a:t>
            </a:r>
          </a:p>
          <a:p>
            <a:pPr lvl="1"/>
            <a:r>
              <a:rPr lang="en-IN" sz="2400" dirty="0">
                <a:latin typeface="Times New Roman" pitchFamily="18" charset="0"/>
                <a:cs typeface="Times New Roman" pitchFamily="18" charset="0"/>
              </a:rPr>
              <a:t>It is a structured technique that decomposes systems down into smaller components so that they can be better understood and </a:t>
            </a:r>
            <a:r>
              <a:rPr lang="en-IN" sz="2400" dirty="0" smtClean="0">
                <a:latin typeface="Times New Roman" pitchFamily="18" charset="0"/>
                <a:cs typeface="Times New Roman" pitchFamily="18" charset="0"/>
              </a:rPr>
              <a:t>analysed. </a:t>
            </a:r>
            <a:endParaRPr lang="en-IN" sz="2400" dirty="0">
              <a:latin typeface="Times New Roman" pitchFamily="18" charset="0"/>
              <a:cs typeface="Times New Roman" pitchFamily="18" charset="0"/>
            </a:endParaRPr>
          </a:p>
          <a:p>
            <a:pPr lvl="1"/>
            <a:r>
              <a:rPr lang="en-IN" sz="2400" dirty="0">
                <a:latin typeface="Times New Roman" pitchFamily="18" charset="0"/>
                <a:cs typeface="Times New Roman" pitchFamily="18" charset="0"/>
              </a:rPr>
              <a:t>It relies on the product features delivered to the customer. </a:t>
            </a:r>
          </a:p>
          <a:p>
            <a:pPr lvl="1"/>
            <a:r>
              <a:rPr lang="en-IN" sz="2400" dirty="0">
                <a:latin typeface="Times New Roman" pitchFamily="18" charset="0"/>
                <a:cs typeface="Times New Roman" pitchFamily="18" charset="0"/>
              </a:rPr>
              <a:t>The actual number of function points can be verified at the end of each stage of a project. </a:t>
            </a:r>
            <a:endParaRPr lang="en-IN" sz="22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0C087B72-CC60-4FF0-9C96-8509CDF76D05}" type="slidenum">
              <a:rPr lang="en-IN" smtClean="0"/>
              <a:pPr/>
              <a:t>24</a:t>
            </a:fld>
            <a:endParaRPr lang="en-IN"/>
          </a:p>
        </p:txBody>
      </p:sp>
    </p:spTree>
    <p:extLst>
      <p:ext uri="{BB962C8B-B14F-4D97-AF65-F5344CB8AC3E}">
        <p14:creationId xmlns:p14="http://schemas.microsoft.com/office/powerpoint/2010/main" xmlns="" val="428779398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a:solidFill>
                  <a:srgbClr val="0000FF"/>
                </a:solidFill>
                <a:latin typeface="Times New Roman" pitchFamily="18" charset="0"/>
                <a:cs typeface="Times New Roman" pitchFamily="18" charset="0"/>
              </a:rPr>
              <a:t>Project Size Estimation</a:t>
            </a:r>
            <a:endParaRPr lang="en-IN" sz="3200" dirty="0"/>
          </a:p>
        </p:txBody>
      </p:sp>
      <p:sp>
        <p:nvSpPr>
          <p:cNvPr id="3" name="Content Placeholder 2"/>
          <p:cNvSpPr>
            <a:spLocks noGrp="1"/>
          </p:cNvSpPr>
          <p:nvPr>
            <p:ph idx="1"/>
          </p:nvPr>
        </p:nvSpPr>
        <p:spPr/>
        <p:txBody>
          <a:bodyPr>
            <a:normAutofit fontScale="92500" lnSpcReduction="10000"/>
          </a:bodyPr>
          <a:lstStyle/>
          <a:p>
            <a:pPr marL="363538" indent="0">
              <a:buNone/>
            </a:pPr>
            <a:r>
              <a:rPr lang="en-IN" sz="2600" dirty="0" smtClean="0">
                <a:solidFill>
                  <a:srgbClr val="00B0F0"/>
                </a:solidFill>
                <a:latin typeface="Times New Roman" pitchFamily="18" charset="0"/>
                <a:cs typeface="Times New Roman" pitchFamily="18" charset="0"/>
              </a:rPr>
              <a:t>Function </a:t>
            </a:r>
            <a:r>
              <a:rPr lang="en-IN" sz="2600" dirty="0">
                <a:solidFill>
                  <a:srgbClr val="00B0F0"/>
                </a:solidFill>
                <a:latin typeface="Times New Roman" pitchFamily="18" charset="0"/>
                <a:cs typeface="Times New Roman" pitchFamily="18" charset="0"/>
              </a:rPr>
              <a:t>Point Analysis : </a:t>
            </a:r>
            <a:r>
              <a:rPr lang="en-IN" sz="2600" dirty="0" smtClean="0">
                <a:solidFill>
                  <a:srgbClr val="00B0F0"/>
                </a:solidFill>
                <a:latin typeface="Times New Roman" pitchFamily="18" charset="0"/>
                <a:cs typeface="Times New Roman" pitchFamily="18" charset="0"/>
              </a:rPr>
              <a:t>Advantages</a:t>
            </a:r>
            <a:endParaRPr lang="en-IN" sz="2600" dirty="0">
              <a:solidFill>
                <a:srgbClr val="00B0F0"/>
              </a:solidFill>
              <a:latin typeface="Times New Roman" pitchFamily="18" charset="0"/>
              <a:cs typeface="Times New Roman" pitchFamily="18" charset="0"/>
            </a:endParaRPr>
          </a:p>
          <a:p>
            <a:pPr lvl="1"/>
            <a:r>
              <a:rPr lang="en-IN" sz="2400" dirty="0">
                <a:latin typeface="Times New Roman" pitchFamily="18" charset="0"/>
                <a:cs typeface="Times New Roman" pitchFamily="18" charset="0"/>
              </a:rPr>
              <a:t>FP measurement is programming language independent and programmer independent. </a:t>
            </a:r>
            <a:endParaRPr lang="en-IN" sz="2400" dirty="0" smtClean="0">
              <a:latin typeface="Times New Roman" pitchFamily="18" charset="0"/>
              <a:cs typeface="Times New Roman" pitchFamily="18" charset="0"/>
            </a:endParaRPr>
          </a:p>
          <a:p>
            <a:pPr lvl="1"/>
            <a:r>
              <a:rPr lang="en-IN" sz="2400" dirty="0">
                <a:latin typeface="Times New Roman" pitchFamily="18" charset="0"/>
                <a:cs typeface="Times New Roman" pitchFamily="18" charset="0"/>
              </a:rPr>
              <a:t>It does not have any constraint specific to the hardware, procedural or non-procedural languages. </a:t>
            </a:r>
            <a:endParaRPr lang="en-IN" sz="2400" dirty="0" smtClean="0">
              <a:latin typeface="Times New Roman" pitchFamily="18" charset="0"/>
              <a:cs typeface="Times New Roman" pitchFamily="18" charset="0"/>
            </a:endParaRPr>
          </a:p>
          <a:p>
            <a:pPr lvl="1"/>
            <a:r>
              <a:rPr lang="en-IN" sz="2400" dirty="0">
                <a:latin typeface="Times New Roman" pitchFamily="18" charset="0"/>
                <a:cs typeface="Times New Roman" pitchFamily="18" charset="0"/>
              </a:rPr>
              <a:t>It is very easy to predict the function points in the final product from the requirement specification. </a:t>
            </a:r>
            <a:endParaRPr lang="en-IN" sz="2400" dirty="0" smtClean="0">
              <a:latin typeface="Times New Roman" pitchFamily="18" charset="0"/>
              <a:cs typeface="Times New Roman" pitchFamily="18" charset="0"/>
            </a:endParaRPr>
          </a:p>
          <a:p>
            <a:pPr lvl="1"/>
            <a:r>
              <a:rPr lang="en-IN" sz="2400" dirty="0">
                <a:latin typeface="Times New Roman" pitchFamily="18" charset="0"/>
                <a:cs typeface="Times New Roman" pitchFamily="18" charset="0"/>
              </a:rPr>
              <a:t>More accurate estimates are possible in the early stages of software development. </a:t>
            </a:r>
            <a:endParaRPr lang="en-IN" sz="2400" dirty="0" smtClean="0">
              <a:latin typeface="Times New Roman" pitchFamily="18" charset="0"/>
              <a:cs typeface="Times New Roman" pitchFamily="18" charset="0"/>
            </a:endParaRPr>
          </a:p>
          <a:p>
            <a:pPr lvl="1"/>
            <a:r>
              <a:rPr lang="en-IN" sz="2400" dirty="0">
                <a:latin typeface="Times New Roman" pitchFamily="18" charset="0"/>
                <a:cs typeface="Times New Roman" pitchFamily="18" charset="0"/>
              </a:rPr>
              <a:t>An important aspect of FP is the consideration of user’s view through requirement specification or problem description along with developers view during requirement decomposition for the FP analysis.</a:t>
            </a:r>
          </a:p>
          <a:p>
            <a:pPr lvl="1"/>
            <a:endParaRPr lang="en-IN" sz="22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0C087B72-CC60-4FF0-9C96-8509CDF76D05}" type="slidenum">
              <a:rPr lang="en-IN" smtClean="0"/>
              <a:pPr/>
              <a:t>25</a:t>
            </a:fld>
            <a:endParaRPr lang="en-IN"/>
          </a:p>
        </p:txBody>
      </p:sp>
    </p:spTree>
    <p:extLst>
      <p:ext uri="{BB962C8B-B14F-4D97-AF65-F5344CB8AC3E}">
        <p14:creationId xmlns:p14="http://schemas.microsoft.com/office/powerpoint/2010/main" xmlns="" val="428779398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a:solidFill>
                  <a:srgbClr val="0000FF"/>
                </a:solidFill>
                <a:latin typeface="Times New Roman" pitchFamily="18" charset="0"/>
                <a:cs typeface="Times New Roman" pitchFamily="18" charset="0"/>
              </a:rPr>
              <a:t>Project Size Estimation</a:t>
            </a:r>
            <a:endParaRPr lang="en-IN" sz="3200" dirty="0"/>
          </a:p>
        </p:txBody>
      </p:sp>
      <p:sp>
        <p:nvSpPr>
          <p:cNvPr id="3" name="Content Placeholder 2"/>
          <p:cNvSpPr>
            <a:spLocks noGrp="1"/>
          </p:cNvSpPr>
          <p:nvPr>
            <p:ph idx="1"/>
          </p:nvPr>
        </p:nvSpPr>
        <p:spPr>
          <a:xfrm>
            <a:off x="457200" y="1600200"/>
            <a:ext cx="8229600" cy="4637112"/>
          </a:xfrm>
        </p:spPr>
        <p:txBody>
          <a:bodyPr>
            <a:normAutofit fontScale="85000" lnSpcReduction="10000"/>
          </a:bodyPr>
          <a:lstStyle/>
          <a:p>
            <a:pPr marL="711200" indent="-174625">
              <a:buNone/>
            </a:pPr>
            <a:r>
              <a:rPr lang="en-IN" sz="2800" dirty="0">
                <a:solidFill>
                  <a:srgbClr val="00B0F0"/>
                </a:solidFill>
                <a:latin typeface="Times New Roman" pitchFamily="18" charset="0"/>
                <a:cs typeface="Times New Roman" pitchFamily="18" charset="0"/>
              </a:rPr>
              <a:t>Function Point Analysis </a:t>
            </a:r>
            <a:endParaRPr lang="en-IN" sz="2800" dirty="0" smtClean="0">
              <a:solidFill>
                <a:srgbClr val="00B0F0"/>
              </a:solidFill>
              <a:latin typeface="Times New Roman" pitchFamily="18" charset="0"/>
              <a:cs typeface="Times New Roman" pitchFamily="18" charset="0"/>
            </a:endParaRPr>
          </a:p>
          <a:p>
            <a:pPr lvl="1"/>
            <a:r>
              <a:rPr lang="en-IN" sz="2400" dirty="0" smtClean="0">
                <a:latin typeface="Times New Roman" pitchFamily="18" charset="0"/>
                <a:cs typeface="Times New Roman" pitchFamily="18" charset="0"/>
              </a:rPr>
              <a:t>FP-based </a:t>
            </a:r>
            <a:r>
              <a:rPr lang="en-IN" sz="2400" dirty="0">
                <a:latin typeface="Times New Roman" pitchFamily="18" charset="0"/>
                <a:cs typeface="Times New Roman" pitchFamily="18" charset="0"/>
              </a:rPr>
              <a:t>estimations are based on the following five information domain values and their complexities in a particular project</a:t>
            </a:r>
            <a:r>
              <a:rPr lang="en-IN" sz="2400" dirty="0" smtClean="0">
                <a:latin typeface="Times New Roman" pitchFamily="18" charset="0"/>
                <a:cs typeface="Times New Roman" pitchFamily="18" charset="0"/>
              </a:rPr>
              <a:t>.</a:t>
            </a:r>
            <a:r>
              <a:rPr lang="en-IN" sz="2400" dirty="0">
                <a:latin typeface="Times New Roman" pitchFamily="18" charset="0"/>
                <a:cs typeface="Times New Roman" pitchFamily="18" charset="0"/>
              </a:rPr>
              <a:t> </a:t>
            </a:r>
            <a:endParaRPr lang="en-IN" sz="2400" dirty="0" smtClean="0">
              <a:latin typeface="Times New Roman" pitchFamily="18" charset="0"/>
              <a:cs typeface="Times New Roman" pitchFamily="18" charset="0"/>
            </a:endParaRPr>
          </a:p>
          <a:p>
            <a:pPr lvl="2">
              <a:buFont typeface="Wingdings" pitchFamily="2" charset="2"/>
              <a:buChar char="§"/>
            </a:pPr>
            <a:r>
              <a:rPr lang="en-IN" dirty="0">
                <a:latin typeface="Times New Roman" pitchFamily="18" charset="0"/>
                <a:cs typeface="Times New Roman" pitchFamily="18" charset="0"/>
              </a:rPr>
              <a:t>Number of inputs</a:t>
            </a:r>
          </a:p>
          <a:p>
            <a:pPr lvl="2">
              <a:buFont typeface="Wingdings" pitchFamily="2" charset="2"/>
              <a:buChar char="§"/>
            </a:pPr>
            <a:r>
              <a:rPr lang="en-IN" dirty="0">
                <a:latin typeface="Times New Roman" pitchFamily="18" charset="0"/>
                <a:cs typeface="Times New Roman" pitchFamily="18" charset="0"/>
              </a:rPr>
              <a:t>Number of outputs</a:t>
            </a:r>
          </a:p>
          <a:p>
            <a:pPr lvl="2">
              <a:buFont typeface="Wingdings" pitchFamily="2" charset="2"/>
              <a:buChar char="§"/>
            </a:pPr>
            <a:r>
              <a:rPr lang="en-IN" dirty="0">
                <a:latin typeface="Times New Roman" pitchFamily="18" charset="0"/>
                <a:cs typeface="Times New Roman" pitchFamily="18" charset="0"/>
              </a:rPr>
              <a:t>Number of inquiries</a:t>
            </a:r>
          </a:p>
          <a:p>
            <a:pPr lvl="2">
              <a:buFont typeface="Wingdings" pitchFamily="2" charset="2"/>
              <a:buChar char="§"/>
            </a:pPr>
            <a:r>
              <a:rPr lang="en-IN" dirty="0">
                <a:latin typeface="Times New Roman" pitchFamily="18" charset="0"/>
                <a:cs typeface="Times New Roman" pitchFamily="18" charset="0"/>
              </a:rPr>
              <a:t>Number of internal logical files</a:t>
            </a:r>
          </a:p>
          <a:p>
            <a:pPr lvl="2">
              <a:buFont typeface="Wingdings" pitchFamily="2" charset="2"/>
              <a:buChar char="§"/>
            </a:pPr>
            <a:r>
              <a:rPr lang="en-IN" dirty="0">
                <a:latin typeface="Times New Roman" pitchFamily="18" charset="0"/>
                <a:cs typeface="Times New Roman" pitchFamily="18" charset="0"/>
              </a:rPr>
              <a:t>Number of external interfaces</a:t>
            </a:r>
          </a:p>
          <a:p>
            <a:pPr lvl="1"/>
            <a:r>
              <a:rPr lang="en-IN" sz="2400" dirty="0" smtClean="0">
                <a:latin typeface="Times New Roman" pitchFamily="18" charset="0"/>
                <a:cs typeface="Times New Roman" pitchFamily="18" charset="0"/>
              </a:rPr>
              <a:t>The </a:t>
            </a:r>
            <a:r>
              <a:rPr lang="en-IN" sz="2400" dirty="0">
                <a:latin typeface="Times New Roman" pitchFamily="18" charset="0"/>
                <a:cs typeface="Times New Roman" pitchFamily="18" charset="0"/>
              </a:rPr>
              <a:t>value of each of these five information domains is collected and a subjective evaluation is performed to categorize them as simple, average, and complex.</a:t>
            </a:r>
          </a:p>
          <a:p>
            <a:pPr lvl="1"/>
            <a:endParaRPr lang="en-IN" sz="2200" dirty="0" smtClean="0">
              <a:latin typeface="Times New Roman" pitchFamily="18" charset="0"/>
              <a:cs typeface="Times New Roman" pitchFamily="18" charset="0"/>
            </a:endParaRPr>
          </a:p>
          <a:p>
            <a:pPr lvl="2">
              <a:buFont typeface="Wingdings" pitchFamily="2" charset="2"/>
              <a:buChar char="§"/>
            </a:pPr>
            <a:endParaRPr lang="en-IN" sz="2200" dirty="0" smtClean="0">
              <a:latin typeface="Times New Roman" pitchFamily="18" charset="0"/>
              <a:cs typeface="Times New Roman" pitchFamily="18" charset="0"/>
            </a:endParaRPr>
          </a:p>
          <a:p>
            <a:pPr marL="457200" lvl="1" indent="0">
              <a:buNone/>
            </a:pPr>
            <a:r>
              <a:rPr lang="en-IN" sz="2400" dirty="0" smtClean="0">
                <a:latin typeface="Times New Roman" pitchFamily="18" charset="0"/>
                <a:cs typeface="Times New Roman" pitchFamily="18" charset="0"/>
              </a:rPr>
              <a:t> </a:t>
            </a:r>
            <a:endParaRPr lang="en-IN" sz="2400" dirty="0">
              <a:latin typeface="Times New Roman" pitchFamily="18" charset="0"/>
              <a:cs typeface="Times New Roman" pitchFamily="18" charset="0"/>
            </a:endParaRPr>
          </a:p>
          <a:p>
            <a:pPr lvl="1"/>
            <a:endParaRPr lang="en-IN" sz="22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0C087B72-CC60-4FF0-9C96-8509CDF76D05}" type="slidenum">
              <a:rPr lang="en-IN" smtClean="0"/>
              <a:pPr/>
              <a:t>26</a:t>
            </a:fld>
            <a:endParaRPr lang="en-IN"/>
          </a:p>
        </p:txBody>
      </p:sp>
    </p:spTree>
    <p:extLst>
      <p:ext uri="{BB962C8B-B14F-4D97-AF65-F5344CB8AC3E}">
        <p14:creationId xmlns:p14="http://schemas.microsoft.com/office/powerpoint/2010/main" xmlns="" val="428779398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a:solidFill>
                  <a:srgbClr val="0000FF"/>
                </a:solidFill>
                <a:latin typeface="Times New Roman" pitchFamily="18" charset="0"/>
                <a:cs typeface="Times New Roman" pitchFamily="18" charset="0"/>
              </a:rPr>
              <a:t>Project Size Estimation</a:t>
            </a:r>
            <a:endParaRPr lang="en-IN" sz="3200" dirty="0"/>
          </a:p>
        </p:txBody>
      </p:sp>
      <p:sp>
        <p:nvSpPr>
          <p:cNvPr id="3" name="Content Placeholder 2"/>
          <p:cNvSpPr>
            <a:spLocks noGrp="1"/>
          </p:cNvSpPr>
          <p:nvPr>
            <p:ph idx="1"/>
          </p:nvPr>
        </p:nvSpPr>
        <p:spPr/>
        <p:txBody>
          <a:bodyPr>
            <a:normAutofit/>
          </a:bodyPr>
          <a:lstStyle/>
          <a:p>
            <a:pPr marL="536575" indent="0">
              <a:buNone/>
            </a:pPr>
            <a:r>
              <a:rPr lang="en-IN" sz="2400" dirty="0">
                <a:solidFill>
                  <a:srgbClr val="00B0F0"/>
                </a:solidFill>
                <a:latin typeface="Times New Roman" pitchFamily="18" charset="0"/>
                <a:cs typeface="Times New Roman" pitchFamily="18" charset="0"/>
              </a:rPr>
              <a:t>Function Point Analysis </a:t>
            </a:r>
            <a:endParaRPr lang="en-IN" sz="2400" dirty="0" smtClean="0">
              <a:solidFill>
                <a:srgbClr val="00B0F0"/>
              </a:solidFill>
              <a:latin typeface="Times New Roman" pitchFamily="18" charset="0"/>
              <a:cs typeface="Times New Roman" pitchFamily="18" charset="0"/>
            </a:endParaRPr>
          </a:p>
          <a:p>
            <a:pPr lvl="1"/>
            <a:r>
              <a:rPr lang="en-IN" sz="2200" dirty="0">
                <a:latin typeface="Times New Roman" pitchFamily="18" charset="0"/>
                <a:cs typeface="Times New Roman" pitchFamily="18" charset="0"/>
              </a:rPr>
              <a:t>There are certain weights assigned at each complexity level to the information </a:t>
            </a:r>
            <a:r>
              <a:rPr lang="en-IN" sz="2200" dirty="0" smtClean="0">
                <a:latin typeface="Times New Roman" pitchFamily="18" charset="0"/>
                <a:cs typeface="Times New Roman" pitchFamily="18" charset="0"/>
              </a:rPr>
              <a:t>domains:</a:t>
            </a:r>
            <a:endParaRPr lang="en-IN" sz="2200" dirty="0">
              <a:latin typeface="Times New Roman" pitchFamily="18" charset="0"/>
              <a:cs typeface="Times New Roman" pitchFamily="18" charset="0"/>
            </a:endParaRPr>
          </a:p>
          <a:p>
            <a:endParaRPr lang="en-IN" sz="2800" dirty="0"/>
          </a:p>
          <a:p>
            <a:pPr lvl="1"/>
            <a:endParaRPr lang="en-IN" sz="2200" dirty="0">
              <a:latin typeface="Times New Roman" pitchFamily="18" charset="0"/>
              <a:cs typeface="Times New Roman"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xmlns="" val="1687986818"/>
              </p:ext>
            </p:extLst>
          </p:nvPr>
        </p:nvGraphicFramePr>
        <p:xfrm>
          <a:off x="611560" y="3068960"/>
          <a:ext cx="7920879" cy="2880320"/>
        </p:xfrm>
        <a:graphic>
          <a:graphicData uri="http://schemas.openxmlformats.org/drawingml/2006/table">
            <a:tbl>
              <a:tblPr firstRow="1" firstCol="1" bandRow="1">
                <a:tableStyleId>{BDBED569-4797-4DF1-A0F4-6AAB3CD982D8}</a:tableStyleId>
              </a:tblPr>
              <a:tblGrid>
                <a:gridCol w="2922266"/>
                <a:gridCol w="1691838"/>
                <a:gridCol w="1691838"/>
                <a:gridCol w="1614937"/>
              </a:tblGrid>
              <a:tr h="360040">
                <a:tc rowSpan="2">
                  <a:txBody>
                    <a:bodyPr/>
                    <a:lstStyle/>
                    <a:p>
                      <a:pPr algn="ctr">
                        <a:lnSpc>
                          <a:spcPct val="115000"/>
                        </a:lnSpc>
                        <a:spcAft>
                          <a:spcPts val="0"/>
                        </a:spcAft>
                      </a:pPr>
                      <a:r>
                        <a:rPr lang="en-IN" sz="1600" dirty="0">
                          <a:effectLst/>
                          <a:latin typeface="Times New Roman" pitchFamily="18" charset="0"/>
                          <a:cs typeface="Times New Roman" pitchFamily="18" charset="0"/>
                        </a:rPr>
                        <a:t>Information domain</a:t>
                      </a:r>
                      <a:endParaRPr lang="en-IN" sz="1600" dirty="0">
                        <a:effectLst/>
                        <a:latin typeface="Times New Roman" pitchFamily="18" charset="0"/>
                        <a:ea typeface="Times New Roman"/>
                        <a:cs typeface="Times New Roman" pitchFamily="18" charset="0"/>
                      </a:endParaRPr>
                    </a:p>
                  </a:txBody>
                  <a:tcPr marL="68580" marR="68580" marT="0" marB="0" anchor="ctr"/>
                </a:tc>
                <a:tc gridSpan="3">
                  <a:txBody>
                    <a:bodyPr/>
                    <a:lstStyle/>
                    <a:p>
                      <a:pPr algn="ctr">
                        <a:lnSpc>
                          <a:spcPct val="115000"/>
                        </a:lnSpc>
                        <a:spcAft>
                          <a:spcPts val="0"/>
                        </a:spcAft>
                      </a:pPr>
                      <a:r>
                        <a:rPr lang="en-IN" sz="1600" dirty="0">
                          <a:effectLst/>
                          <a:latin typeface="Times New Roman" pitchFamily="18" charset="0"/>
                          <a:cs typeface="Times New Roman" pitchFamily="18" charset="0"/>
                        </a:rPr>
                        <a:t>Weights</a:t>
                      </a:r>
                      <a:endParaRPr lang="en-IN" sz="1600" dirty="0">
                        <a:effectLst/>
                        <a:latin typeface="Times New Roman" pitchFamily="18" charset="0"/>
                        <a:ea typeface="Times New Roman"/>
                        <a:cs typeface="Times New Roman" pitchFamily="18" charset="0"/>
                      </a:endParaRPr>
                    </a:p>
                  </a:txBody>
                  <a:tcPr marL="68580" marR="68580" marT="0" marB="0" anchor="ctr"/>
                </a:tc>
                <a:tc hMerge="1">
                  <a:txBody>
                    <a:bodyPr/>
                    <a:lstStyle/>
                    <a:p>
                      <a:endParaRPr lang="en-IN"/>
                    </a:p>
                  </a:txBody>
                  <a:tcPr/>
                </a:tc>
                <a:tc hMerge="1">
                  <a:txBody>
                    <a:bodyPr/>
                    <a:lstStyle/>
                    <a:p>
                      <a:endParaRPr lang="en-IN"/>
                    </a:p>
                  </a:txBody>
                  <a:tcPr/>
                </a:tc>
              </a:tr>
              <a:tr h="360040">
                <a:tc vMerge="1">
                  <a:txBody>
                    <a:bodyPr/>
                    <a:lstStyle/>
                    <a:p>
                      <a:endParaRPr lang="en-IN"/>
                    </a:p>
                  </a:txBody>
                  <a:tcPr/>
                </a:tc>
                <a:tc>
                  <a:txBody>
                    <a:bodyPr/>
                    <a:lstStyle/>
                    <a:p>
                      <a:pPr algn="ctr">
                        <a:lnSpc>
                          <a:spcPct val="115000"/>
                        </a:lnSpc>
                        <a:spcAft>
                          <a:spcPts val="0"/>
                        </a:spcAft>
                      </a:pPr>
                      <a:r>
                        <a:rPr lang="en-IN" sz="1600" dirty="0">
                          <a:effectLst/>
                          <a:latin typeface="Times New Roman" pitchFamily="18" charset="0"/>
                          <a:cs typeface="Times New Roman" pitchFamily="18" charset="0"/>
                        </a:rPr>
                        <a:t>Simple</a:t>
                      </a:r>
                      <a:endParaRPr lang="en-IN" sz="1600" dirty="0">
                        <a:effectLst/>
                        <a:latin typeface="Times New Roman" pitchFamily="18" charset="0"/>
                        <a:ea typeface="Times New Roman"/>
                        <a:cs typeface="Times New Roman" pitchFamily="18" charset="0"/>
                      </a:endParaRPr>
                    </a:p>
                  </a:txBody>
                  <a:tcPr marL="68580" marR="68580" marT="0" marB="0" anchor="ctr"/>
                </a:tc>
                <a:tc>
                  <a:txBody>
                    <a:bodyPr/>
                    <a:lstStyle/>
                    <a:p>
                      <a:pPr algn="ctr">
                        <a:lnSpc>
                          <a:spcPct val="115000"/>
                        </a:lnSpc>
                        <a:spcAft>
                          <a:spcPts val="0"/>
                        </a:spcAft>
                      </a:pPr>
                      <a:r>
                        <a:rPr lang="en-IN" sz="1600">
                          <a:effectLst/>
                          <a:latin typeface="Times New Roman" pitchFamily="18" charset="0"/>
                          <a:cs typeface="Times New Roman" pitchFamily="18" charset="0"/>
                        </a:rPr>
                        <a:t>Average</a:t>
                      </a:r>
                      <a:endParaRPr lang="en-IN" sz="1600">
                        <a:effectLst/>
                        <a:latin typeface="Times New Roman" pitchFamily="18" charset="0"/>
                        <a:ea typeface="Times New Roman"/>
                        <a:cs typeface="Times New Roman" pitchFamily="18" charset="0"/>
                      </a:endParaRPr>
                    </a:p>
                  </a:txBody>
                  <a:tcPr marL="68580" marR="68580" marT="0" marB="0" anchor="ctr"/>
                </a:tc>
                <a:tc>
                  <a:txBody>
                    <a:bodyPr/>
                    <a:lstStyle/>
                    <a:p>
                      <a:pPr algn="ctr">
                        <a:lnSpc>
                          <a:spcPct val="115000"/>
                        </a:lnSpc>
                        <a:spcAft>
                          <a:spcPts val="0"/>
                        </a:spcAft>
                      </a:pPr>
                      <a:r>
                        <a:rPr lang="en-IN" sz="1600">
                          <a:effectLst/>
                          <a:latin typeface="Times New Roman" pitchFamily="18" charset="0"/>
                          <a:cs typeface="Times New Roman" pitchFamily="18" charset="0"/>
                        </a:rPr>
                        <a:t>Complex</a:t>
                      </a:r>
                      <a:endParaRPr lang="en-IN" sz="1600">
                        <a:effectLst/>
                        <a:latin typeface="Times New Roman" pitchFamily="18" charset="0"/>
                        <a:ea typeface="Times New Roman"/>
                        <a:cs typeface="Times New Roman" pitchFamily="18" charset="0"/>
                      </a:endParaRPr>
                    </a:p>
                  </a:txBody>
                  <a:tcPr marL="68580" marR="68580" marT="0" marB="0" anchor="ctr"/>
                </a:tc>
              </a:tr>
              <a:tr h="432048">
                <a:tc>
                  <a:txBody>
                    <a:bodyPr/>
                    <a:lstStyle/>
                    <a:p>
                      <a:pPr>
                        <a:lnSpc>
                          <a:spcPct val="150000"/>
                        </a:lnSpc>
                        <a:spcAft>
                          <a:spcPts val="0"/>
                        </a:spcAft>
                      </a:pPr>
                      <a:r>
                        <a:rPr lang="en-IN" sz="1600">
                          <a:effectLst/>
                          <a:latin typeface="Times New Roman" pitchFamily="18" charset="0"/>
                          <a:cs typeface="Times New Roman" pitchFamily="18" charset="0"/>
                        </a:rPr>
                        <a:t>Number of inputs</a:t>
                      </a:r>
                      <a:endParaRPr lang="en-IN" sz="1600">
                        <a:effectLst/>
                        <a:latin typeface="Times New Roman" pitchFamily="18" charset="0"/>
                        <a:ea typeface="Times New Roman"/>
                        <a:cs typeface="Times New Roman" pitchFamily="18" charset="0"/>
                      </a:endParaRPr>
                    </a:p>
                  </a:txBody>
                  <a:tcPr marL="68580" marR="68580" marT="0" marB="0"/>
                </a:tc>
                <a:tc>
                  <a:txBody>
                    <a:bodyPr/>
                    <a:lstStyle/>
                    <a:p>
                      <a:pPr algn="ctr">
                        <a:lnSpc>
                          <a:spcPct val="115000"/>
                        </a:lnSpc>
                        <a:spcAft>
                          <a:spcPts val="0"/>
                        </a:spcAft>
                      </a:pPr>
                      <a:r>
                        <a:rPr lang="en-IN" sz="1600" dirty="0">
                          <a:effectLst/>
                          <a:latin typeface="Times New Roman" pitchFamily="18" charset="0"/>
                          <a:cs typeface="Times New Roman" pitchFamily="18" charset="0"/>
                        </a:rPr>
                        <a:t>3</a:t>
                      </a:r>
                      <a:endParaRPr lang="en-IN" sz="1600" dirty="0">
                        <a:effectLst/>
                        <a:latin typeface="Times New Roman" pitchFamily="18" charset="0"/>
                        <a:ea typeface="Times New Roman"/>
                        <a:cs typeface="Times New Roman" pitchFamily="18" charset="0"/>
                      </a:endParaRPr>
                    </a:p>
                  </a:txBody>
                  <a:tcPr marL="68580" marR="68580" marT="0" marB="0" anchor="ctr"/>
                </a:tc>
                <a:tc>
                  <a:txBody>
                    <a:bodyPr/>
                    <a:lstStyle/>
                    <a:p>
                      <a:pPr algn="ctr">
                        <a:lnSpc>
                          <a:spcPct val="115000"/>
                        </a:lnSpc>
                        <a:spcAft>
                          <a:spcPts val="0"/>
                        </a:spcAft>
                      </a:pPr>
                      <a:r>
                        <a:rPr lang="en-IN" sz="1600">
                          <a:effectLst/>
                          <a:latin typeface="Times New Roman" pitchFamily="18" charset="0"/>
                          <a:cs typeface="Times New Roman" pitchFamily="18" charset="0"/>
                        </a:rPr>
                        <a:t>4</a:t>
                      </a:r>
                      <a:endParaRPr lang="en-IN" sz="1600">
                        <a:effectLst/>
                        <a:latin typeface="Times New Roman" pitchFamily="18" charset="0"/>
                        <a:ea typeface="Times New Roman"/>
                        <a:cs typeface="Times New Roman" pitchFamily="18" charset="0"/>
                      </a:endParaRPr>
                    </a:p>
                  </a:txBody>
                  <a:tcPr marL="68580" marR="68580" marT="0" marB="0" anchor="ctr"/>
                </a:tc>
                <a:tc>
                  <a:txBody>
                    <a:bodyPr/>
                    <a:lstStyle/>
                    <a:p>
                      <a:pPr algn="ctr">
                        <a:lnSpc>
                          <a:spcPct val="115000"/>
                        </a:lnSpc>
                        <a:spcAft>
                          <a:spcPts val="0"/>
                        </a:spcAft>
                      </a:pPr>
                      <a:r>
                        <a:rPr lang="en-IN" sz="1600">
                          <a:effectLst/>
                          <a:latin typeface="Times New Roman" pitchFamily="18" charset="0"/>
                          <a:cs typeface="Times New Roman" pitchFamily="18" charset="0"/>
                        </a:rPr>
                        <a:t>6</a:t>
                      </a:r>
                      <a:endParaRPr lang="en-IN" sz="1600">
                        <a:effectLst/>
                        <a:latin typeface="Times New Roman" pitchFamily="18" charset="0"/>
                        <a:ea typeface="Times New Roman"/>
                        <a:cs typeface="Times New Roman" pitchFamily="18" charset="0"/>
                      </a:endParaRPr>
                    </a:p>
                  </a:txBody>
                  <a:tcPr marL="68580" marR="68580" marT="0" marB="0" anchor="ctr"/>
                </a:tc>
              </a:tr>
              <a:tr h="432048">
                <a:tc>
                  <a:txBody>
                    <a:bodyPr/>
                    <a:lstStyle/>
                    <a:p>
                      <a:pPr>
                        <a:lnSpc>
                          <a:spcPct val="150000"/>
                        </a:lnSpc>
                        <a:spcAft>
                          <a:spcPts val="0"/>
                        </a:spcAft>
                      </a:pPr>
                      <a:r>
                        <a:rPr lang="en-IN" sz="1600">
                          <a:effectLst/>
                          <a:latin typeface="Times New Roman" pitchFamily="18" charset="0"/>
                          <a:cs typeface="Times New Roman" pitchFamily="18" charset="0"/>
                        </a:rPr>
                        <a:t>Number of outputs</a:t>
                      </a:r>
                      <a:endParaRPr lang="en-IN" sz="1600">
                        <a:effectLst/>
                        <a:latin typeface="Times New Roman" pitchFamily="18" charset="0"/>
                        <a:ea typeface="Times New Roman"/>
                        <a:cs typeface="Times New Roman" pitchFamily="18" charset="0"/>
                      </a:endParaRPr>
                    </a:p>
                  </a:txBody>
                  <a:tcPr marL="68580" marR="68580" marT="0" marB="0"/>
                </a:tc>
                <a:tc>
                  <a:txBody>
                    <a:bodyPr/>
                    <a:lstStyle/>
                    <a:p>
                      <a:pPr algn="ctr">
                        <a:lnSpc>
                          <a:spcPct val="115000"/>
                        </a:lnSpc>
                        <a:spcAft>
                          <a:spcPts val="0"/>
                        </a:spcAft>
                      </a:pPr>
                      <a:r>
                        <a:rPr lang="en-IN" sz="1600" dirty="0">
                          <a:effectLst/>
                          <a:latin typeface="Times New Roman" pitchFamily="18" charset="0"/>
                          <a:cs typeface="Times New Roman" pitchFamily="18" charset="0"/>
                        </a:rPr>
                        <a:t>4</a:t>
                      </a:r>
                      <a:endParaRPr lang="en-IN" sz="1600" dirty="0">
                        <a:effectLst/>
                        <a:latin typeface="Times New Roman" pitchFamily="18" charset="0"/>
                        <a:ea typeface="Times New Roman"/>
                        <a:cs typeface="Times New Roman" pitchFamily="18" charset="0"/>
                      </a:endParaRPr>
                    </a:p>
                  </a:txBody>
                  <a:tcPr marL="68580" marR="68580" marT="0" marB="0" anchor="ctr"/>
                </a:tc>
                <a:tc>
                  <a:txBody>
                    <a:bodyPr/>
                    <a:lstStyle/>
                    <a:p>
                      <a:pPr algn="ctr">
                        <a:lnSpc>
                          <a:spcPct val="115000"/>
                        </a:lnSpc>
                        <a:spcAft>
                          <a:spcPts val="0"/>
                        </a:spcAft>
                      </a:pPr>
                      <a:r>
                        <a:rPr lang="en-IN" sz="1600" dirty="0">
                          <a:effectLst/>
                          <a:latin typeface="Times New Roman" pitchFamily="18" charset="0"/>
                          <a:cs typeface="Times New Roman" pitchFamily="18" charset="0"/>
                        </a:rPr>
                        <a:t>5</a:t>
                      </a:r>
                      <a:endParaRPr lang="en-IN" sz="1600" dirty="0">
                        <a:effectLst/>
                        <a:latin typeface="Times New Roman" pitchFamily="18" charset="0"/>
                        <a:ea typeface="Times New Roman"/>
                        <a:cs typeface="Times New Roman" pitchFamily="18" charset="0"/>
                      </a:endParaRPr>
                    </a:p>
                  </a:txBody>
                  <a:tcPr marL="68580" marR="68580" marT="0" marB="0" anchor="ctr"/>
                </a:tc>
                <a:tc>
                  <a:txBody>
                    <a:bodyPr/>
                    <a:lstStyle/>
                    <a:p>
                      <a:pPr algn="ctr">
                        <a:lnSpc>
                          <a:spcPct val="115000"/>
                        </a:lnSpc>
                        <a:spcAft>
                          <a:spcPts val="0"/>
                        </a:spcAft>
                      </a:pPr>
                      <a:r>
                        <a:rPr lang="en-IN" sz="1600">
                          <a:effectLst/>
                          <a:latin typeface="Times New Roman" pitchFamily="18" charset="0"/>
                          <a:cs typeface="Times New Roman" pitchFamily="18" charset="0"/>
                        </a:rPr>
                        <a:t>7</a:t>
                      </a:r>
                      <a:endParaRPr lang="en-IN" sz="1600">
                        <a:effectLst/>
                        <a:latin typeface="Times New Roman" pitchFamily="18" charset="0"/>
                        <a:ea typeface="Times New Roman"/>
                        <a:cs typeface="Times New Roman" pitchFamily="18" charset="0"/>
                      </a:endParaRPr>
                    </a:p>
                  </a:txBody>
                  <a:tcPr marL="68580" marR="68580" marT="0" marB="0" anchor="ctr"/>
                </a:tc>
              </a:tr>
              <a:tr h="432048">
                <a:tc>
                  <a:txBody>
                    <a:bodyPr/>
                    <a:lstStyle/>
                    <a:p>
                      <a:pPr>
                        <a:lnSpc>
                          <a:spcPct val="150000"/>
                        </a:lnSpc>
                        <a:spcAft>
                          <a:spcPts val="0"/>
                        </a:spcAft>
                      </a:pPr>
                      <a:r>
                        <a:rPr lang="en-IN" sz="1600">
                          <a:effectLst/>
                          <a:latin typeface="Times New Roman" pitchFamily="18" charset="0"/>
                          <a:cs typeface="Times New Roman" pitchFamily="18" charset="0"/>
                        </a:rPr>
                        <a:t>Number of inquiries</a:t>
                      </a:r>
                      <a:endParaRPr lang="en-IN" sz="1600">
                        <a:effectLst/>
                        <a:latin typeface="Times New Roman" pitchFamily="18" charset="0"/>
                        <a:ea typeface="Times New Roman"/>
                        <a:cs typeface="Times New Roman" pitchFamily="18" charset="0"/>
                      </a:endParaRPr>
                    </a:p>
                  </a:txBody>
                  <a:tcPr marL="68580" marR="68580" marT="0" marB="0"/>
                </a:tc>
                <a:tc>
                  <a:txBody>
                    <a:bodyPr/>
                    <a:lstStyle/>
                    <a:p>
                      <a:pPr algn="ctr">
                        <a:lnSpc>
                          <a:spcPct val="115000"/>
                        </a:lnSpc>
                        <a:spcAft>
                          <a:spcPts val="0"/>
                        </a:spcAft>
                      </a:pPr>
                      <a:r>
                        <a:rPr lang="en-IN" sz="1600">
                          <a:effectLst/>
                          <a:latin typeface="Times New Roman" pitchFamily="18" charset="0"/>
                          <a:cs typeface="Times New Roman" pitchFamily="18" charset="0"/>
                        </a:rPr>
                        <a:t>3</a:t>
                      </a:r>
                      <a:endParaRPr lang="en-IN" sz="1600">
                        <a:effectLst/>
                        <a:latin typeface="Times New Roman" pitchFamily="18" charset="0"/>
                        <a:ea typeface="Times New Roman"/>
                        <a:cs typeface="Times New Roman" pitchFamily="18" charset="0"/>
                      </a:endParaRPr>
                    </a:p>
                  </a:txBody>
                  <a:tcPr marL="68580" marR="68580" marT="0" marB="0" anchor="ctr"/>
                </a:tc>
                <a:tc>
                  <a:txBody>
                    <a:bodyPr/>
                    <a:lstStyle/>
                    <a:p>
                      <a:pPr algn="ctr">
                        <a:lnSpc>
                          <a:spcPct val="115000"/>
                        </a:lnSpc>
                        <a:spcAft>
                          <a:spcPts val="0"/>
                        </a:spcAft>
                      </a:pPr>
                      <a:r>
                        <a:rPr lang="en-IN" sz="1600" dirty="0">
                          <a:effectLst/>
                          <a:latin typeface="Times New Roman" pitchFamily="18" charset="0"/>
                          <a:cs typeface="Times New Roman" pitchFamily="18" charset="0"/>
                        </a:rPr>
                        <a:t>4</a:t>
                      </a:r>
                      <a:endParaRPr lang="en-IN" sz="1600" dirty="0">
                        <a:effectLst/>
                        <a:latin typeface="Times New Roman" pitchFamily="18" charset="0"/>
                        <a:ea typeface="Times New Roman"/>
                        <a:cs typeface="Times New Roman" pitchFamily="18" charset="0"/>
                      </a:endParaRPr>
                    </a:p>
                  </a:txBody>
                  <a:tcPr marL="68580" marR="68580" marT="0" marB="0" anchor="ctr"/>
                </a:tc>
                <a:tc>
                  <a:txBody>
                    <a:bodyPr/>
                    <a:lstStyle/>
                    <a:p>
                      <a:pPr algn="ctr">
                        <a:lnSpc>
                          <a:spcPct val="115000"/>
                        </a:lnSpc>
                        <a:spcAft>
                          <a:spcPts val="0"/>
                        </a:spcAft>
                      </a:pPr>
                      <a:r>
                        <a:rPr lang="en-IN" sz="1600">
                          <a:effectLst/>
                          <a:latin typeface="Times New Roman" pitchFamily="18" charset="0"/>
                          <a:cs typeface="Times New Roman" pitchFamily="18" charset="0"/>
                        </a:rPr>
                        <a:t>6</a:t>
                      </a:r>
                      <a:endParaRPr lang="en-IN" sz="1600">
                        <a:effectLst/>
                        <a:latin typeface="Times New Roman" pitchFamily="18" charset="0"/>
                        <a:ea typeface="Times New Roman"/>
                        <a:cs typeface="Times New Roman" pitchFamily="18" charset="0"/>
                      </a:endParaRPr>
                    </a:p>
                  </a:txBody>
                  <a:tcPr marL="68580" marR="68580" marT="0" marB="0" anchor="ctr"/>
                </a:tc>
              </a:tr>
              <a:tr h="432048">
                <a:tc>
                  <a:txBody>
                    <a:bodyPr/>
                    <a:lstStyle/>
                    <a:p>
                      <a:pPr>
                        <a:lnSpc>
                          <a:spcPct val="150000"/>
                        </a:lnSpc>
                        <a:spcAft>
                          <a:spcPts val="0"/>
                        </a:spcAft>
                      </a:pPr>
                      <a:r>
                        <a:rPr lang="en-IN" sz="1600">
                          <a:effectLst/>
                          <a:latin typeface="Times New Roman" pitchFamily="18" charset="0"/>
                          <a:cs typeface="Times New Roman" pitchFamily="18" charset="0"/>
                        </a:rPr>
                        <a:t>Number of internal logical files</a:t>
                      </a:r>
                      <a:endParaRPr lang="en-IN" sz="1600">
                        <a:effectLst/>
                        <a:latin typeface="Times New Roman" pitchFamily="18" charset="0"/>
                        <a:ea typeface="Times New Roman"/>
                        <a:cs typeface="Times New Roman" pitchFamily="18" charset="0"/>
                      </a:endParaRPr>
                    </a:p>
                  </a:txBody>
                  <a:tcPr marL="68580" marR="68580" marT="0" marB="0"/>
                </a:tc>
                <a:tc>
                  <a:txBody>
                    <a:bodyPr/>
                    <a:lstStyle/>
                    <a:p>
                      <a:pPr algn="ctr">
                        <a:lnSpc>
                          <a:spcPct val="115000"/>
                        </a:lnSpc>
                        <a:spcAft>
                          <a:spcPts val="0"/>
                        </a:spcAft>
                      </a:pPr>
                      <a:r>
                        <a:rPr lang="en-IN" sz="1600">
                          <a:effectLst/>
                          <a:latin typeface="Times New Roman" pitchFamily="18" charset="0"/>
                          <a:cs typeface="Times New Roman" pitchFamily="18" charset="0"/>
                        </a:rPr>
                        <a:t>7</a:t>
                      </a:r>
                      <a:endParaRPr lang="en-IN" sz="1600">
                        <a:effectLst/>
                        <a:latin typeface="Times New Roman" pitchFamily="18" charset="0"/>
                        <a:ea typeface="Times New Roman"/>
                        <a:cs typeface="Times New Roman" pitchFamily="18" charset="0"/>
                      </a:endParaRPr>
                    </a:p>
                  </a:txBody>
                  <a:tcPr marL="68580" marR="68580" marT="0" marB="0" anchor="ctr"/>
                </a:tc>
                <a:tc>
                  <a:txBody>
                    <a:bodyPr/>
                    <a:lstStyle/>
                    <a:p>
                      <a:pPr algn="ctr">
                        <a:lnSpc>
                          <a:spcPct val="115000"/>
                        </a:lnSpc>
                        <a:spcAft>
                          <a:spcPts val="0"/>
                        </a:spcAft>
                      </a:pPr>
                      <a:r>
                        <a:rPr lang="en-IN" sz="1600" dirty="0">
                          <a:effectLst/>
                          <a:latin typeface="Times New Roman" pitchFamily="18" charset="0"/>
                          <a:cs typeface="Times New Roman" pitchFamily="18" charset="0"/>
                        </a:rPr>
                        <a:t>10</a:t>
                      </a:r>
                      <a:endParaRPr lang="en-IN" sz="1600" dirty="0">
                        <a:effectLst/>
                        <a:latin typeface="Times New Roman" pitchFamily="18" charset="0"/>
                        <a:ea typeface="Times New Roman"/>
                        <a:cs typeface="Times New Roman" pitchFamily="18" charset="0"/>
                      </a:endParaRPr>
                    </a:p>
                  </a:txBody>
                  <a:tcPr marL="68580" marR="68580" marT="0" marB="0" anchor="ctr"/>
                </a:tc>
                <a:tc>
                  <a:txBody>
                    <a:bodyPr/>
                    <a:lstStyle/>
                    <a:p>
                      <a:pPr algn="ctr">
                        <a:lnSpc>
                          <a:spcPct val="115000"/>
                        </a:lnSpc>
                        <a:spcAft>
                          <a:spcPts val="0"/>
                        </a:spcAft>
                      </a:pPr>
                      <a:r>
                        <a:rPr lang="en-IN" sz="1600" dirty="0">
                          <a:effectLst/>
                          <a:latin typeface="Times New Roman" pitchFamily="18" charset="0"/>
                          <a:cs typeface="Times New Roman" pitchFamily="18" charset="0"/>
                        </a:rPr>
                        <a:t>15</a:t>
                      </a:r>
                      <a:endParaRPr lang="en-IN" sz="1600" dirty="0">
                        <a:effectLst/>
                        <a:latin typeface="Times New Roman" pitchFamily="18" charset="0"/>
                        <a:ea typeface="Times New Roman"/>
                        <a:cs typeface="Times New Roman" pitchFamily="18" charset="0"/>
                      </a:endParaRPr>
                    </a:p>
                  </a:txBody>
                  <a:tcPr marL="68580" marR="68580" marT="0" marB="0" anchor="ctr"/>
                </a:tc>
              </a:tr>
              <a:tr h="432048">
                <a:tc>
                  <a:txBody>
                    <a:bodyPr/>
                    <a:lstStyle/>
                    <a:p>
                      <a:pPr>
                        <a:lnSpc>
                          <a:spcPct val="150000"/>
                        </a:lnSpc>
                        <a:spcAft>
                          <a:spcPts val="0"/>
                        </a:spcAft>
                      </a:pPr>
                      <a:r>
                        <a:rPr lang="en-IN" sz="1600">
                          <a:effectLst/>
                          <a:latin typeface="Times New Roman" pitchFamily="18" charset="0"/>
                          <a:cs typeface="Times New Roman" pitchFamily="18" charset="0"/>
                        </a:rPr>
                        <a:t>Number of external interfaces</a:t>
                      </a:r>
                      <a:endParaRPr lang="en-IN" sz="1600">
                        <a:effectLst/>
                        <a:latin typeface="Times New Roman" pitchFamily="18" charset="0"/>
                        <a:ea typeface="Times New Roman"/>
                        <a:cs typeface="Times New Roman" pitchFamily="18" charset="0"/>
                      </a:endParaRPr>
                    </a:p>
                  </a:txBody>
                  <a:tcPr marL="68580" marR="68580" marT="0" marB="0"/>
                </a:tc>
                <a:tc>
                  <a:txBody>
                    <a:bodyPr/>
                    <a:lstStyle/>
                    <a:p>
                      <a:pPr algn="ctr">
                        <a:lnSpc>
                          <a:spcPct val="115000"/>
                        </a:lnSpc>
                        <a:spcAft>
                          <a:spcPts val="0"/>
                        </a:spcAft>
                      </a:pPr>
                      <a:r>
                        <a:rPr lang="en-IN" sz="1600" dirty="0">
                          <a:effectLst/>
                          <a:latin typeface="Times New Roman" pitchFamily="18" charset="0"/>
                          <a:cs typeface="Times New Roman" pitchFamily="18" charset="0"/>
                        </a:rPr>
                        <a:t>5</a:t>
                      </a:r>
                      <a:endParaRPr lang="en-IN" sz="1600" dirty="0">
                        <a:effectLst/>
                        <a:latin typeface="Times New Roman" pitchFamily="18" charset="0"/>
                        <a:ea typeface="Times New Roman"/>
                        <a:cs typeface="Times New Roman" pitchFamily="18" charset="0"/>
                      </a:endParaRPr>
                    </a:p>
                  </a:txBody>
                  <a:tcPr marL="68580" marR="68580" marT="0" marB="0" anchor="ctr"/>
                </a:tc>
                <a:tc>
                  <a:txBody>
                    <a:bodyPr/>
                    <a:lstStyle/>
                    <a:p>
                      <a:pPr algn="ctr">
                        <a:lnSpc>
                          <a:spcPct val="115000"/>
                        </a:lnSpc>
                        <a:spcAft>
                          <a:spcPts val="0"/>
                        </a:spcAft>
                      </a:pPr>
                      <a:r>
                        <a:rPr lang="en-IN" sz="1600">
                          <a:effectLst/>
                          <a:latin typeface="Times New Roman" pitchFamily="18" charset="0"/>
                          <a:cs typeface="Times New Roman" pitchFamily="18" charset="0"/>
                        </a:rPr>
                        <a:t>7</a:t>
                      </a:r>
                      <a:endParaRPr lang="en-IN" sz="1600">
                        <a:effectLst/>
                        <a:latin typeface="Times New Roman" pitchFamily="18" charset="0"/>
                        <a:ea typeface="Times New Roman"/>
                        <a:cs typeface="Times New Roman" pitchFamily="18" charset="0"/>
                      </a:endParaRPr>
                    </a:p>
                  </a:txBody>
                  <a:tcPr marL="68580" marR="68580" marT="0" marB="0" anchor="ctr"/>
                </a:tc>
                <a:tc>
                  <a:txBody>
                    <a:bodyPr/>
                    <a:lstStyle/>
                    <a:p>
                      <a:pPr algn="ctr">
                        <a:lnSpc>
                          <a:spcPct val="115000"/>
                        </a:lnSpc>
                        <a:spcAft>
                          <a:spcPts val="0"/>
                        </a:spcAft>
                      </a:pPr>
                      <a:r>
                        <a:rPr lang="en-IN" sz="1600" dirty="0">
                          <a:effectLst/>
                          <a:latin typeface="Times New Roman" pitchFamily="18" charset="0"/>
                          <a:cs typeface="Times New Roman" pitchFamily="18" charset="0"/>
                        </a:rPr>
                        <a:t>10</a:t>
                      </a:r>
                      <a:endParaRPr lang="en-IN" sz="1600" dirty="0">
                        <a:effectLst/>
                        <a:latin typeface="Times New Roman" pitchFamily="18" charset="0"/>
                        <a:ea typeface="Times New Roman"/>
                        <a:cs typeface="Times New Roman" pitchFamily="18" charset="0"/>
                      </a:endParaRPr>
                    </a:p>
                  </a:txBody>
                  <a:tcPr marL="68580" marR="68580" marT="0" marB="0" anchor="ctr"/>
                </a:tc>
              </a:tr>
            </a:tbl>
          </a:graphicData>
        </a:graphic>
      </p:graphicFrame>
      <p:sp>
        <p:nvSpPr>
          <p:cNvPr id="5" name="Rectangle 4"/>
          <p:cNvSpPr/>
          <p:nvPr/>
        </p:nvSpPr>
        <p:spPr>
          <a:xfrm>
            <a:off x="1979712" y="6185808"/>
            <a:ext cx="6120680" cy="369332"/>
          </a:xfrm>
          <a:prstGeom prst="rect">
            <a:avLst/>
          </a:prstGeom>
        </p:spPr>
        <p:txBody>
          <a:bodyPr wrap="square">
            <a:spAutoFit/>
          </a:bodyPr>
          <a:lstStyle/>
          <a:p>
            <a:r>
              <a:rPr lang="en-IN" dirty="0">
                <a:latin typeface="Times New Roman" pitchFamily="18" charset="0"/>
                <a:cs typeface="Times New Roman" pitchFamily="18" charset="0"/>
              </a:rPr>
              <a:t>Table 4.1: Information domains and their weights</a:t>
            </a:r>
          </a:p>
        </p:txBody>
      </p:sp>
      <p:sp>
        <p:nvSpPr>
          <p:cNvPr id="6" name="Slide Number Placeholder 5"/>
          <p:cNvSpPr>
            <a:spLocks noGrp="1"/>
          </p:cNvSpPr>
          <p:nvPr>
            <p:ph type="sldNum" sz="quarter" idx="12"/>
          </p:nvPr>
        </p:nvSpPr>
        <p:spPr/>
        <p:txBody>
          <a:bodyPr/>
          <a:lstStyle/>
          <a:p>
            <a:fld id="{0C087B72-CC60-4FF0-9C96-8509CDF76D05}" type="slidenum">
              <a:rPr lang="en-IN" smtClean="0"/>
              <a:pPr/>
              <a:t>27</a:t>
            </a:fld>
            <a:endParaRPr lang="en-IN"/>
          </a:p>
        </p:txBody>
      </p:sp>
    </p:spTree>
    <p:extLst>
      <p:ext uri="{BB962C8B-B14F-4D97-AF65-F5344CB8AC3E}">
        <p14:creationId xmlns:p14="http://schemas.microsoft.com/office/powerpoint/2010/main" xmlns="" val="428779398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a:solidFill>
                  <a:srgbClr val="0000FF"/>
                </a:solidFill>
                <a:latin typeface="Times New Roman" pitchFamily="18" charset="0"/>
                <a:cs typeface="Times New Roman" pitchFamily="18" charset="0"/>
              </a:rPr>
              <a:t>Project Size Estimation</a:t>
            </a:r>
            <a:endParaRPr lang="en-IN" sz="3200" dirty="0"/>
          </a:p>
        </p:txBody>
      </p:sp>
      <p:sp>
        <p:nvSpPr>
          <p:cNvPr id="3" name="Content Placeholder 2"/>
          <p:cNvSpPr>
            <a:spLocks noGrp="1"/>
          </p:cNvSpPr>
          <p:nvPr>
            <p:ph idx="1"/>
          </p:nvPr>
        </p:nvSpPr>
        <p:spPr>
          <a:xfrm>
            <a:off x="467544" y="1340768"/>
            <a:ext cx="8219256" cy="4925144"/>
          </a:xfrm>
        </p:spPr>
        <p:txBody>
          <a:bodyPr>
            <a:normAutofit lnSpcReduction="10000"/>
          </a:bodyPr>
          <a:lstStyle/>
          <a:p>
            <a:pPr marL="711200" indent="-174625">
              <a:buNone/>
            </a:pPr>
            <a:r>
              <a:rPr lang="en-IN" sz="2600" dirty="0">
                <a:solidFill>
                  <a:srgbClr val="00B0F0"/>
                </a:solidFill>
                <a:latin typeface="Times New Roman" pitchFamily="18" charset="0"/>
                <a:cs typeface="Times New Roman" pitchFamily="18" charset="0"/>
              </a:rPr>
              <a:t>Function Point </a:t>
            </a:r>
            <a:r>
              <a:rPr lang="en-IN" sz="2600" dirty="0" smtClean="0">
                <a:solidFill>
                  <a:srgbClr val="00B0F0"/>
                </a:solidFill>
                <a:latin typeface="Times New Roman" pitchFamily="18" charset="0"/>
                <a:cs typeface="Times New Roman" pitchFamily="18" charset="0"/>
              </a:rPr>
              <a:t>Analysis: Method </a:t>
            </a:r>
            <a:endParaRPr lang="en-IN" sz="2600" dirty="0">
              <a:solidFill>
                <a:srgbClr val="00B0F0"/>
              </a:solidFill>
              <a:latin typeface="Times New Roman" pitchFamily="18" charset="0"/>
              <a:cs typeface="Times New Roman" pitchFamily="18" charset="0"/>
            </a:endParaRPr>
          </a:p>
          <a:p>
            <a:pPr marL="571500" indent="-457200">
              <a:buNone/>
            </a:pPr>
            <a:r>
              <a:rPr lang="en-IN" sz="2600" i="1" dirty="0" smtClean="0">
                <a:latin typeface="Times New Roman" pitchFamily="18" charset="0"/>
                <a:cs typeface="Times New Roman" pitchFamily="18" charset="0"/>
              </a:rPr>
              <a:t>	1. Calculate </a:t>
            </a:r>
            <a:r>
              <a:rPr lang="en-IN" sz="2600" i="1" dirty="0">
                <a:latin typeface="Times New Roman" pitchFamily="18" charset="0"/>
                <a:cs typeface="Times New Roman" pitchFamily="18" charset="0"/>
              </a:rPr>
              <a:t>the unadjusted function point (UFP). </a:t>
            </a:r>
            <a:endParaRPr lang="en-IN" sz="2600" i="1" dirty="0" smtClean="0">
              <a:latin typeface="Times New Roman" pitchFamily="18" charset="0"/>
              <a:cs typeface="Times New Roman" pitchFamily="18" charset="0"/>
            </a:endParaRPr>
          </a:p>
          <a:p>
            <a:pPr lvl="1">
              <a:buFont typeface="Wingdings" pitchFamily="2" charset="2"/>
              <a:buChar char="§"/>
            </a:pPr>
            <a:r>
              <a:rPr lang="en-IN" sz="2600" dirty="0" smtClean="0">
                <a:latin typeface="Times New Roman" pitchFamily="18" charset="0"/>
                <a:cs typeface="Times New Roman" pitchFamily="18" charset="0"/>
              </a:rPr>
              <a:t>It </a:t>
            </a:r>
            <a:r>
              <a:rPr lang="en-IN" sz="2600" dirty="0">
                <a:latin typeface="Times New Roman" pitchFamily="18" charset="0"/>
                <a:cs typeface="Times New Roman" pitchFamily="18" charset="0"/>
              </a:rPr>
              <a:t>is calculated by simply counting the value of each information domain and multiplying it by an appropriate weight at its complexity level. </a:t>
            </a:r>
            <a:endParaRPr lang="en-IN" sz="2600" dirty="0" smtClean="0">
              <a:latin typeface="Times New Roman" pitchFamily="18" charset="0"/>
              <a:cs typeface="Times New Roman" pitchFamily="18" charset="0"/>
            </a:endParaRPr>
          </a:p>
          <a:p>
            <a:pPr>
              <a:buNone/>
            </a:pPr>
            <a:r>
              <a:rPr lang="en-IN" sz="2600" i="1" dirty="0" smtClean="0">
                <a:latin typeface="Times New Roman" pitchFamily="18" charset="0"/>
                <a:cs typeface="Times New Roman" pitchFamily="18" charset="0"/>
              </a:rPr>
              <a:t>	2. Compute </a:t>
            </a:r>
            <a:r>
              <a:rPr lang="en-IN" sz="2600" i="1" dirty="0">
                <a:latin typeface="Times New Roman" pitchFamily="18" charset="0"/>
                <a:cs typeface="Times New Roman" pitchFamily="18" charset="0"/>
              </a:rPr>
              <a:t>the </a:t>
            </a:r>
            <a:r>
              <a:rPr lang="en-IN" sz="2600" i="1" dirty="0" smtClean="0">
                <a:latin typeface="Times New Roman" pitchFamily="18" charset="0"/>
                <a:cs typeface="Times New Roman" pitchFamily="18" charset="0"/>
              </a:rPr>
              <a:t>complexity adjustment </a:t>
            </a:r>
            <a:r>
              <a:rPr lang="en-IN" sz="2600" i="1" dirty="0">
                <a:latin typeface="Times New Roman" pitchFamily="18" charset="0"/>
                <a:cs typeface="Times New Roman" pitchFamily="18" charset="0"/>
              </a:rPr>
              <a:t>attributes (CAA). </a:t>
            </a:r>
            <a:endParaRPr lang="en-IN" sz="2600" i="1" dirty="0" smtClean="0">
              <a:latin typeface="Times New Roman" pitchFamily="18" charset="0"/>
              <a:cs typeface="Times New Roman" pitchFamily="18" charset="0"/>
            </a:endParaRPr>
          </a:p>
          <a:p>
            <a:pPr lvl="1">
              <a:buFont typeface="Wingdings" pitchFamily="2" charset="2"/>
              <a:buChar char="§"/>
            </a:pPr>
            <a:r>
              <a:rPr lang="en-IN" sz="2600" dirty="0" smtClean="0">
                <a:latin typeface="Times New Roman" pitchFamily="18" charset="0"/>
                <a:cs typeface="Times New Roman" pitchFamily="18" charset="0"/>
              </a:rPr>
              <a:t>The </a:t>
            </a:r>
            <a:r>
              <a:rPr lang="en-IN" sz="2600" dirty="0" err="1" smtClean="0">
                <a:latin typeface="Times New Roman" pitchFamily="18" charset="0"/>
                <a:cs typeface="Times New Roman" pitchFamily="18" charset="0"/>
              </a:rPr>
              <a:t>CAAs</a:t>
            </a:r>
            <a:r>
              <a:rPr lang="en-IN" sz="2600" dirty="0" smtClean="0">
                <a:latin typeface="Times New Roman" pitchFamily="18" charset="0"/>
                <a:cs typeface="Times New Roman" pitchFamily="18" charset="0"/>
              </a:rPr>
              <a:t> are complexity attributes (1</a:t>
            </a:r>
            <a:r>
              <a:rPr lang="en-IN" sz="2400" dirty="0" smtClean="0">
                <a:latin typeface="Times New Roman" pitchFamily="18" charset="0"/>
                <a:cs typeface="Times New Roman" pitchFamily="18" charset="0"/>
              </a:rPr>
              <a:t>4)</a:t>
            </a:r>
            <a:r>
              <a:rPr lang="en-IN" sz="2600" dirty="0" smtClean="0">
                <a:latin typeface="Times New Roman" pitchFamily="18" charset="0"/>
                <a:cs typeface="Times New Roman" pitchFamily="18" charset="0"/>
              </a:rPr>
              <a:t> that can vary from project to project. They are computed using the following relationship: </a:t>
            </a:r>
          </a:p>
          <a:p>
            <a:pPr marL="900113" indent="0" defTabSz="900113">
              <a:buNone/>
              <a:tabLst>
                <a:tab pos="1160463" algn="l"/>
              </a:tabLst>
            </a:pPr>
            <a:r>
              <a:rPr lang="en-IN" sz="2600" dirty="0" smtClean="0">
                <a:latin typeface="Times New Roman" pitchFamily="18" charset="0"/>
                <a:cs typeface="Times New Roman" pitchFamily="18" charset="0"/>
              </a:rPr>
              <a:t>	CAA = [0.65 + 0.01 ×  ∑ </a:t>
            </a:r>
            <a:r>
              <a:rPr lang="en-IN" sz="2600" dirty="0" err="1" smtClean="0">
                <a:latin typeface="Times New Roman" pitchFamily="18" charset="0"/>
                <a:cs typeface="Times New Roman" pitchFamily="18" charset="0"/>
              </a:rPr>
              <a:t>CAAi</a:t>
            </a:r>
            <a:r>
              <a:rPr lang="en-IN" sz="2600" dirty="0" smtClean="0">
                <a:latin typeface="Times New Roman" pitchFamily="18" charset="0"/>
                <a:cs typeface="Times New Roman" pitchFamily="18" charset="0"/>
              </a:rPr>
              <a:t>], where CAA is the complexity adjustment attributes.</a:t>
            </a:r>
          </a:p>
          <a:p>
            <a:pPr>
              <a:buNone/>
            </a:pPr>
            <a:r>
              <a:rPr lang="en-IN" sz="2600" i="1" dirty="0" smtClean="0">
                <a:latin typeface="Times New Roman" pitchFamily="18" charset="0"/>
                <a:cs typeface="Times New Roman" pitchFamily="18" charset="0"/>
              </a:rPr>
              <a:t>	3. Then, compute FP = UFP × CAA.</a:t>
            </a:r>
            <a:endParaRPr lang="en-IN" sz="22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0C087B72-CC60-4FF0-9C96-8509CDF76D05}" type="slidenum">
              <a:rPr lang="en-IN" smtClean="0"/>
              <a:pPr/>
              <a:t>28</a:t>
            </a:fld>
            <a:endParaRPr lang="en-IN"/>
          </a:p>
        </p:txBody>
      </p:sp>
    </p:spTree>
    <p:extLst>
      <p:ext uri="{BB962C8B-B14F-4D97-AF65-F5344CB8AC3E}">
        <p14:creationId xmlns:p14="http://schemas.microsoft.com/office/powerpoint/2010/main" xmlns="" val="428779398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a:solidFill>
                  <a:srgbClr val="0000FF"/>
                </a:solidFill>
                <a:latin typeface="Times New Roman" pitchFamily="18" charset="0"/>
                <a:cs typeface="Times New Roman" pitchFamily="18" charset="0"/>
              </a:rPr>
              <a:t>Project Size Estimation</a:t>
            </a:r>
            <a:endParaRPr lang="en-IN" sz="3200" dirty="0"/>
          </a:p>
        </p:txBody>
      </p:sp>
      <p:sp>
        <p:nvSpPr>
          <p:cNvPr id="3" name="Content Placeholder 2"/>
          <p:cNvSpPr>
            <a:spLocks noGrp="1"/>
          </p:cNvSpPr>
          <p:nvPr>
            <p:ph idx="1"/>
          </p:nvPr>
        </p:nvSpPr>
        <p:spPr/>
        <p:txBody>
          <a:bodyPr>
            <a:normAutofit/>
          </a:bodyPr>
          <a:lstStyle/>
          <a:p>
            <a:pPr marL="363538" indent="0">
              <a:lnSpc>
                <a:spcPct val="80000"/>
              </a:lnSpc>
              <a:buNone/>
            </a:pPr>
            <a:r>
              <a:rPr lang="en-IN" sz="2400" dirty="0">
                <a:solidFill>
                  <a:srgbClr val="00B0F0"/>
                </a:solidFill>
                <a:latin typeface="Times New Roman" pitchFamily="18" charset="0"/>
                <a:cs typeface="Times New Roman" pitchFamily="18" charset="0"/>
              </a:rPr>
              <a:t>Example 4.1</a:t>
            </a:r>
          </a:p>
          <a:p>
            <a:pPr marL="363538" indent="0">
              <a:buNone/>
            </a:pPr>
            <a:r>
              <a:rPr lang="en-IN" sz="2400" dirty="0">
                <a:latin typeface="Times New Roman" pitchFamily="18" charset="0"/>
                <a:cs typeface="Times New Roman" pitchFamily="18" charset="0"/>
              </a:rPr>
              <a:t>Compute the FP value for the grade calculation of students. Assume that it is an average complexity size project. The information domain values are as follows: number of inputs = 13, number of outputs = 4, number of inquiries = 2, number of external files = 5, number of interfaces = 2. The total value of complexity adjustment attributes is 13. </a:t>
            </a:r>
          </a:p>
          <a:p>
            <a:endParaRPr lang="en-IN" dirty="0"/>
          </a:p>
        </p:txBody>
      </p:sp>
      <p:sp>
        <p:nvSpPr>
          <p:cNvPr id="4" name="Slide Number Placeholder 3"/>
          <p:cNvSpPr>
            <a:spLocks noGrp="1"/>
          </p:cNvSpPr>
          <p:nvPr>
            <p:ph type="sldNum" sz="quarter" idx="12"/>
          </p:nvPr>
        </p:nvSpPr>
        <p:spPr/>
        <p:txBody>
          <a:bodyPr/>
          <a:lstStyle/>
          <a:p>
            <a:fld id="{0C087B72-CC60-4FF0-9C96-8509CDF76D05}" type="slidenum">
              <a:rPr lang="en-IN" smtClean="0"/>
              <a:pPr/>
              <a:t>29</a:t>
            </a:fld>
            <a:endParaRPr lang="en-IN"/>
          </a:p>
        </p:txBody>
      </p:sp>
    </p:spTree>
    <p:extLst>
      <p:ext uri="{BB962C8B-B14F-4D97-AF65-F5344CB8AC3E}">
        <p14:creationId xmlns:p14="http://schemas.microsoft.com/office/powerpoint/2010/main" xmlns="" val="3809760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8229600" cy="1143000"/>
          </a:xfrm>
        </p:spPr>
        <p:txBody>
          <a:bodyPr>
            <a:normAutofit/>
          </a:bodyPr>
          <a:lstStyle/>
          <a:p>
            <a:r>
              <a:rPr lang="en-IN" sz="3200" b="1" dirty="0" smtClean="0">
                <a:solidFill>
                  <a:srgbClr val="0000FF"/>
                </a:solidFill>
                <a:latin typeface="Times New Roman" pitchFamily="18" charset="0"/>
                <a:cs typeface="Times New Roman" pitchFamily="18" charset="0"/>
              </a:rPr>
              <a:t>Introduction</a:t>
            </a:r>
            <a:endParaRPr lang="en-IN" sz="3200" dirty="0"/>
          </a:p>
        </p:txBody>
      </p:sp>
      <p:sp>
        <p:nvSpPr>
          <p:cNvPr id="3" name="Content Placeholder 2"/>
          <p:cNvSpPr>
            <a:spLocks noGrp="1"/>
          </p:cNvSpPr>
          <p:nvPr>
            <p:ph idx="1"/>
          </p:nvPr>
        </p:nvSpPr>
        <p:spPr>
          <a:xfrm>
            <a:off x="467544" y="1556792"/>
            <a:ext cx="8229600" cy="4525963"/>
          </a:xfrm>
        </p:spPr>
        <p:txBody>
          <a:bodyPr>
            <a:noAutofit/>
          </a:bodyPr>
          <a:lstStyle/>
          <a:p>
            <a:r>
              <a:rPr lang="en-IN" sz="2400" dirty="0" smtClean="0">
                <a:latin typeface="Times New Roman" pitchFamily="18" charset="0"/>
                <a:cs typeface="Times New Roman" pitchFamily="18" charset="0"/>
              </a:rPr>
              <a:t>The </a:t>
            </a:r>
            <a:r>
              <a:rPr lang="en-IN" sz="2400" dirty="0">
                <a:latin typeface="Times New Roman" pitchFamily="18" charset="0"/>
                <a:cs typeface="Times New Roman" pitchFamily="18" charset="0"/>
              </a:rPr>
              <a:t>project plan provides the basis for performing and managing the activities of a software project and addresses the commitment to stakeholder’s resource constraints and capabilities of the software project. </a:t>
            </a:r>
            <a:endParaRPr lang="en-IN" sz="2400" dirty="0" smtClean="0">
              <a:latin typeface="Times New Roman" pitchFamily="18" charset="0"/>
              <a:cs typeface="Times New Roman" pitchFamily="18" charset="0"/>
            </a:endParaRPr>
          </a:p>
          <a:p>
            <a:r>
              <a:rPr lang="en-IN" sz="2400" dirty="0" smtClean="0">
                <a:latin typeface="Times New Roman" pitchFamily="18" charset="0"/>
                <a:cs typeface="Times New Roman" pitchFamily="18" charset="0"/>
              </a:rPr>
              <a:t>A bad project management plan leads to project failures and sometimes projects are cancelled.</a:t>
            </a:r>
          </a:p>
          <a:p>
            <a:r>
              <a:rPr lang="en-IN" sz="2400" dirty="0" smtClean="0">
                <a:latin typeface="Times New Roman" pitchFamily="18" charset="0"/>
                <a:cs typeface="Times New Roman" pitchFamily="18" charset="0"/>
              </a:rPr>
              <a:t>The main goal of the project plan is to establish a pragmatic strategy for controlling, tracking, and monitoring a project.</a:t>
            </a:r>
          </a:p>
          <a:p>
            <a:r>
              <a:rPr lang="en-IN" sz="2400" dirty="0" smtClean="0">
                <a:latin typeface="Times New Roman" pitchFamily="18" charset="0"/>
                <a:cs typeface="Times New Roman" pitchFamily="18" charset="0"/>
              </a:rPr>
              <a:t>A typical project plan includes project scope, project estimates, schedule, requirements, risk management plan, control strategy, and various other plans.</a:t>
            </a:r>
          </a:p>
        </p:txBody>
      </p:sp>
      <p:sp>
        <p:nvSpPr>
          <p:cNvPr id="4" name="Slide Number Placeholder 3"/>
          <p:cNvSpPr>
            <a:spLocks noGrp="1"/>
          </p:cNvSpPr>
          <p:nvPr>
            <p:ph type="sldNum" sz="quarter" idx="12"/>
          </p:nvPr>
        </p:nvSpPr>
        <p:spPr/>
        <p:txBody>
          <a:bodyPr/>
          <a:lstStyle/>
          <a:p>
            <a:fld id="{0C087B72-CC60-4FF0-9C96-8509CDF76D05}" type="slidenum">
              <a:rPr lang="en-IN" smtClean="0"/>
              <a:pPr/>
              <a:t>3</a:t>
            </a:fld>
            <a:endParaRPr lang="en-IN"/>
          </a:p>
        </p:txBody>
      </p:sp>
    </p:spTree>
    <p:extLst>
      <p:ext uri="{BB962C8B-B14F-4D97-AF65-F5344CB8AC3E}">
        <p14:creationId xmlns:p14="http://schemas.microsoft.com/office/powerpoint/2010/main" xmlns="" val="66865051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smtClean="0">
                <a:solidFill>
                  <a:srgbClr val="0000FF"/>
                </a:solidFill>
                <a:latin typeface="Times New Roman" pitchFamily="18" charset="0"/>
                <a:cs typeface="Times New Roman" pitchFamily="18" charset="0"/>
              </a:rPr>
              <a:t>Project Size Estimation</a:t>
            </a:r>
            <a:endParaRPr lang="en-IN" sz="3200" dirty="0"/>
          </a:p>
        </p:txBody>
      </p:sp>
      <p:sp>
        <p:nvSpPr>
          <p:cNvPr id="3" name="Content Placeholder 2"/>
          <p:cNvSpPr>
            <a:spLocks noGrp="1"/>
          </p:cNvSpPr>
          <p:nvPr>
            <p:ph idx="1"/>
          </p:nvPr>
        </p:nvSpPr>
        <p:spPr>
          <a:xfrm>
            <a:off x="457200" y="1412776"/>
            <a:ext cx="8229600" cy="5040560"/>
          </a:xfrm>
        </p:spPr>
        <p:txBody>
          <a:bodyPr>
            <a:normAutofit fontScale="55000" lnSpcReduction="20000"/>
          </a:bodyPr>
          <a:lstStyle/>
          <a:p>
            <a:pPr marL="174625" indent="0">
              <a:buNone/>
            </a:pPr>
            <a:r>
              <a:rPr lang="en-IN" sz="4400" dirty="0" smtClean="0">
                <a:solidFill>
                  <a:srgbClr val="00B0F0"/>
                </a:solidFill>
                <a:latin typeface="Times New Roman" pitchFamily="18" charset="0"/>
                <a:cs typeface="Times New Roman" pitchFamily="18" charset="0"/>
              </a:rPr>
              <a:t>Solution 4.1:</a:t>
            </a:r>
          </a:p>
          <a:p>
            <a:pPr marL="711200" lvl="0" indent="-536575">
              <a:buNone/>
            </a:pPr>
            <a:r>
              <a:rPr lang="en-IN" sz="3800" dirty="0" smtClean="0">
                <a:latin typeface="Times New Roman" pitchFamily="18" charset="0"/>
                <a:cs typeface="Times New Roman" pitchFamily="18" charset="0"/>
              </a:rPr>
              <a:t>Calculation of UFP for average complexity size project:</a:t>
            </a:r>
          </a:p>
          <a:p>
            <a:pPr marL="711200" indent="-536575">
              <a:buNone/>
            </a:pPr>
            <a:r>
              <a:rPr lang="en-IN" sz="3800" dirty="0" smtClean="0">
                <a:latin typeface="Times New Roman" pitchFamily="18" charset="0"/>
                <a:cs typeface="Times New Roman" pitchFamily="18" charset="0"/>
              </a:rPr>
              <a:t>	=  (Number of inputs) × 4 + (Number of outputs) × 5 + (Number of inquiries) × 4 + (Number of files) × 10 + (Number of interfaces) × 7</a:t>
            </a:r>
          </a:p>
          <a:p>
            <a:pPr marL="711200" indent="-536575">
              <a:buNone/>
            </a:pPr>
            <a:r>
              <a:rPr lang="en-IN" sz="3800" dirty="0" smtClean="0">
                <a:latin typeface="Times New Roman" pitchFamily="18" charset="0"/>
                <a:cs typeface="Times New Roman" pitchFamily="18" charset="0"/>
              </a:rPr>
              <a:t>	=	13 × 4 + 4 × 5 + 2 × 4 + 5 × 10 + 2 × 7 = 175</a:t>
            </a:r>
          </a:p>
          <a:p>
            <a:pPr marL="711200" indent="-536575">
              <a:buNone/>
            </a:pPr>
            <a:endParaRPr lang="en-IN" sz="3800" dirty="0" smtClean="0">
              <a:latin typeface="Times New Roman" pitchFamily="18" charset="0"/>
              <a:cs typeface="Times New Roman" pitchFamily="18" charset="0"/>
            </a:endParaRPr>
          </a:p>
          <a:p>
            <a:pPr marL="711200" lvl="0" indent="-536575">
              <a:buNone/>
            </a:pPr>
            <a:r>
              <a:rPr lang="en-IN" sz="3800" dirty="0" smtClean="0">
                <a:latin typeface="Times New Roman" pitchFamily="18" charset="0"/>
                <a:cs typeface="Times New Roman" pitchFamily="18" charset="0"/>
              </a:rPr>
              <a:t>Compute CAA, which has the value = 13</a:t>
            </a:r>
          </a:p>
          <a:p>
            <a:pPr marL="711200" indent="-536575">
              <a:buNone/>
            </a:pPr>
            <a:r>
              <a:rPr lang="en-IN" sz="3800" dirty="0" smtClean="0">
                <a:latin typeface="Times New Roman" pitchFamily="18" charset="0"/>
                <a:cs typeface="Times New Roman" pitchFamily="18" charset="0"/>
              </a:rPr>
              <a:t>	=	0.65 + 0.01 × (13 × 3)</a:t>
            </a:r>
          </a:p>
          <a:p>
            <a:pPr marL="711200" indent="-536575">
              <a:buNone/>
            </a:pPr>
            <a:r>
              <a:rPr lang="en-IN" sz="3800" dirty="0" smtClean="0">
                <a:latin typeface="Times New Roman" pitchFamily="18" charset="0"/>
                <a:cs typeface="Times New Roman" pitchFamily="18" charset="0"/>
              </a:rPr>
              <a:t>	=	0.65 + 0.01 × 39</a:t>
            </a:r>
          </a:p>
          <a:p>
            <a:pPr marL="711200" indent="-536575">
              <a:buNone/>
            </a:pPr>
            <a:r>
              <a:rPr lang="en-IN" sz="3800" dirty="0" smtClean="0">
                <a:latin typeface="Times New Roman" pitchFamily="18" charset="0"/>
                <a:cs typeface="Times New Roman" pitchFamily="18" charset="0"/>
              </a:rPr>
              <a:t>	=	1.04	</a:t>
            </a:r>
          </a:p>
          <a:p>
            <a:pPr marL="711200" indent="-536575">
              <a:buNone/>
            </a:pPr>
            <a:endParaRPr lang="en-IN" sz="3800" dirty="0" smtClean="0">
              <a:latin typeface="Times New Roman" pitchFamily="18" charset="0"/>
              <a:cs typeface="Times New Roman" pitchFamily="18" charset="0"/>
            </a:endParaRPr>
          </a:p>
          <a:p>
            <a:pPr marL="711200" lvl="0" indent="-536575">
              <a:buNone/>
            </a:pPr>
            <a:r>
              <a:rPr lang="en-IN" sz="3800" dirty="0" smtClean="0">
                <a:latin typeface="Times New Roman" pitchFamily="18" charset="0"/>
                <a:cs typeface="Times New Roman" pitchFamily="18" charset="0"/>
              </a:rPr>
              <a:t>Compute FP = UFP × CAA</a:t>
            </a:r>
          </a:p>
          <a:p>
            <a:pPr marL="711200" indent="-536575">
              <a:buNone/>
            </a:pPr>
            <a:r>
              <a:rPr lang="en-IN" sz="3800" dirty="0" smtClean="0">
                <a:latin typeface="Times New Roman" pitchFamily="18" charset="0"/>
                <a:cs typeface="Times New Roman" pitchFamily="18" charset="0"/>
              </a:rPr>
              <a:t>	= 175 × 1.04 = 182</a:t>
            </a:r>
          </a:p>
          <a:p>
            <a:pPr marL="711200" indent="-536575">
              <a:buNone/>
            </a:pPr>
            <a:endParaRPr lang="en-IN" sz="3600" b="1" dirty="0" smtClean="0">
              <a:solidFill>
                <a:srgbClr val="FF0000"/>
              </a:solidFill>
              <a:latin typeface="Times New Roman" pitchFamily="18" charset="0"/>
              <a:cs typeface="Times New Roman" pitchFamily="18" charset="0"/>
            </a:endParaRPr>
          </a:p>
          <a:p>
            <a:pPr marL="711200" indent="-536575">
              <a:buNone/>
            </a:pPr>
            <a:r>
              <a:rPr lang="en-IN" sz="3600" b="1" dirty="0" smtClean="0">
                <a:solidFill>
                  <a:srgbClr val="FF0000"/>
                </a:solidFill>
                <a:latin typeface="Times New Roman" pitchFamily="18" charset="0"/>
                <a:cs typeface="Times New Roman" pitchFamily="18" charset="0"/>
              </a:rPr>
              <a:t>Thus, the total value of FP is 182. </a:t>
            </a:r>
            <a:endParaRPr lang="en-IN" sz="3600" b="1" dirty="0">
              <a:solidFill>
                <a:srgbClr val="FF0000"/>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0C087B72-CC60-4FF0-9C96-8509CDF76D05}" type="slidenum">
              <a:rPr lang="en-IN" smtClean="0"/>
              <a:pPr/>
              <a:t>30</a:t>
            </a:fld>
            <a:endParaRPr lang="en-IN"/>
          </a:p>
        </p:txBody>
      </p:sp>
    </p:spTree>
    <p:extLst>
      <p:ext uri="{BB962C8B-B14F-4D97-AF65-F5344CB8AC3E}">
        <p14:creationId xmlns:p14="http://schemas.microsoft.com/office/powerpoint/2010/main" xmlns="" val="294066660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a:solidFill>
                  <a:srgbClr val="0000FF"/>
                </a:solidFill>
                <a:latin typeface="Times New Roman" pitchFamily="18" charset="0"/>
                <a:cs typeface="Times New Roman" pitchFamily="18" charset="0"/>
              </a:rPr>
              <a:t>Project Size Estimation</a:t>
            </a:r>
            <a:endParaRPr lang="en-IN" sz="3200" dirty="0"/>
          </a:p>
        </p:txBody>
      </p:sp>
      <p:sp>
        <p:nvSpPr>
          <p:cNvPr id="3" name="Content Placeholder 2"/>
          <p:cNvSpPr>
            <a:spLocks noGrp="1"/>
          </p:cNvSpPr>
          <p:nvPr>
            <p:ph idx="1"/>
          </p:nvPr>
        </p:nvSpPr>
        <p:spPr>
          <a:xfrm>
            <a:off x="457200" y="1600200"/>
            <a:ext cx="8229600" cy="4709120"/>
          </a:xfrm>
        </p:spPr>
        <p:txBody>
          <a:bodyPr>
            <a:normAutofit/>
          </a:bodyPr>
          <a:lstStyle/>
          <a:p>
            <a:pPr marL="0" indent="0">
              <a:buNone/>
            </a:pPr>
            <a:r>
              <a:rPr lang="en-IN" sz="2600" dirty="0">
                <a:solidFill>
                  <a:srgbClr val="00B0F0"/>
                </a:solidFill>
                <a:latin typeface="Times New Roman" pitchFamily="18" charset="0"/>
                <a:cs typeface="Times New Roman" pitchFamily="18" charset="0"/>
              </a:rPr>
              <a:t>Function Point </a:t>
            </a:r>
            <a:r>
              <a:rPr lang="en-IN" sz="2600" dirty="0" smtClean="0">
                <a:solidFill>
                  <a:srgbClr val="00B0F0"/>
                </a:solidFill>
                <a:latin typeface="Times New Roman" pitchFamily="18" charset="0"/>
                <a:cs typeface="Times New Roman" pitchFamily="18" charset="0"/>
              </a:rPr>
              <a:t>Analysis: Benefits</a:t>
            </a:r>
          </a:p>
          <a:p>
            <a:r>
              <a:rPr lang="en-IN" sz="2600" dirty="0" smtClean="0">
                <a:latin typeface="Times New Roman" pitchFamily="18" charset="0"/>
                <a:cs typeface="Times New Roman" pitchFamily="18" charset="0"/>
              </a:rPr>
              <a:t>It </a:t>
            </a:r>
            <a:r>
              <a:rPr lang="en-IN" sz="2600" dirty="0">
                <a:latin typeface="Times New Roman" pitchFamily="18" charset="0"/>
                <a:cs typeface="Times New Roman" pitchFamily="18" charset="0"/>
              </a:rPr>
              <a:t>accurately estimates the project cost, project duration, and project staffing size. </a:t>
            </a:r>
            <a:endParaRPr lang="en-IN" sz="2600" dirty="0" smtClean="0">
              <a:latin typeface="Times New Roman" pitchFamily="18" charset="0"/>
              <a:cs typeface="Times New Roman" pitchFamily="18" charset="0"/>
            </a:endParaRPr>
          </a:p>
          <a:p>
            <a:r>
              <a:rPr lang="en-IN" sz="2600" dirty="0" smtClean="0">
                <a:latin typeface="Times New Roman" pitchFamily="18" charset="0"/>
                <a:cs typeface="Times New Roman" pitchFamily="18" charset="0"/>
              </a:rPr>
              <a:t>It </a:t>
            </a:r>
            <a:r>
              <a:rPr lang="en-IN" sz="2600" dirty="0">
                <a:latin typeface="Times New Roman" pitchFamily="18" charset="0"/>
                <a:cs typeface="Times New Roman" pitchFamily="18" charset="0"/>
              </a:rPr>
              <a:t>is helpful to monitor the productivity level of a project. </a:t>
            </a:r>
            <a:endParaRPr lang="en-IN" sz="2600" dirty="0" smtClean="0">
              <a:latin typeface="Times New Roman" pitchFamily="18" charset="0"/>
              <a:cs typeface="Times New Roman" pitchFamily="18" charset="0"/>
            </a:endParaRPr>
          </a:p>
          <a:p>
            <a:r>
              <a:rPr lang="en-IN" sz="2600" dirty="0" smtClean="0">
                <a:latin typeface="Times New Roman" pitchFamily="18" charset="0"/>
                <a:cs typeface="Times New Roman" pitchFamily="18" charset="0"/>
              </a:rPr>
              <a:t>It </a:t>
            </a:r>
            <a:r>
              <a:rPr lang="en-IN" sz="2600" dirty="0">
                <a:latin typeface="Times New Roman" pitchFamily="18" charset="0"/>
                <a:cs typeface="Times New Roman" pitchFamily="18" charset="0"/>
              </a:rPr>
              <a:t>is also useful in managing change of scope and in communicating the functional requirements. </a:t>
            </a:r>
            <a:endParaRPr lang="en-IN" sz="2600" dirty="0" smtClean="0">
              <a:latin typeface="Times New Roman" pitchFamily="18" charset="0"/>
              <a:cs typeface="Times New Roman" pitchFamily="18" charset="0"/>
            </a:endParaRPr>
          </a:p>
          <a:p>
            <a:r>
              <a:rPr lang="en-IN" sz="2600" dirty="0" smtClean="0">
                <a:latin typeface="Times New Roman" pitchFamily="18" charset="0"/>
                <a:cs typeface="Times New Roman" pitchFamily="18" charset="0"/>
              </a:rPr>
              <a:t>The </a:t>
            </a:r>
            <a:r>
              <a:rPr lang="en-IN" sz="2600" dirty="0">
                <a:latin typeface="Times New Roman" pitchFamily="18" charset="0"/>
                <a:cs typeface="Times New Roman" pitchFamily="18" charset="0"/>
              </a:rPr>
              <a:t>FP computation is useful to find other metrics, such as project defect per FP, cost per FP, FP per hour productivity, and so on. </a:t>
            </a:r>
          </a:p>
        </p:txBody>
      </p:sp>
      <p:sp>
        <p:nvSpPr>
          <p:cNvPr id="4" name="Slide Number Placeholder 3"/>
          <p:cNvSpPr>
            <a:spLocks noGrp="1"/>
          </p:cNvSpPr>
          <p:nvPr>
            <p:ph type="sldNum" sz="quarter" idx="12"/>
          </p:nvPr>
        </p:nvSpPr>
        <p:spPr/>
        <p:txBody>
          <a:bodyPr/>
          <a:lstStyle/>
          <a:p>
            <a:fld id="{0C087B72-CC60-4FF0-9C96-8509CDF76D05}" type="slidenum">
              <a:rPr lang="en-IN" smtClean="0"/>
              <a:pPr/>
              <a:t>31</a:t>
            </a:fld>
            <a:endParaRPr lang="en-IN"/>
          </a:p>
        </p:txBody>
      </p:sp>
    </p:spTree>
    <p:extLst>
      <p:ext uri="{BB962C8B-B14F-4D97-AF65-F5344CB8AC3E}">
        <p14:creationId xmlns:p14="http://schemas.microsoft.com/office/powerpoint/2010/main" xmlns="" val="184654363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a:solidFill>
                  <a:srgbClr val="0000FF"/>
                </a:solidFill>
                <a:latin typeface="Times New Roman" pitchFamily="18" charset="0"/>
                <a:cs typeface="Times New Roman" pitchFamily="18" charset="0"/>
              </a:rPr>
              <a:t>Project Size Estimation</a:t>
            </a:r>
            <a:endParaRPr lang="en-IN" sz="3200" dirty="0"/>
          </a:p>
        </p:txBody>
      </p:sp>
      <p:sp>
        <p:nvSpPr>
          <p:cNvPr id="3" name="Content Placeholder 2"/>
          <p:cNvSpPr>
            <a:spLocks noGrp="1"/>
          </p:cNvSpPr>
          <p:nvPr>
            <p:ph idx="1"/>
          </p:nvPr>
        </p:nvSpPr>
        <p:spPr/>
        <p:txBody>
          <a:bodyPr>
            <a:normAutofit fontScale="92500" lnSpcReduction="10000"/>
          </a:bodyPr>
          <a:lstStyle/>
          <a:p>
            <a:pPr marL="0" indent="0">
              <a:lnSpc>
                <a:spcPct val="90000"/>
              </a:lnSpc>
              <a:buNone/>
            </a:pPr>
            <a:r>
              <a:rPr lang="en-IN" sz="2800" dirty="0">
                <a:solidFill>
                  <a:srgbClr val="00B0F0"/>
                </a:solidFill>
                <a:latin typeface="Times New Roman" pitchFamily="18" charset="0"/>
                <a:cs typeface="Times New Roman" pitchFamily="18" charset="0"/>
              </a:rPr>
              <a:t>Feature Point Metric</a:t>
            </a:r>
          </a:p>
          <a:p>
            <a:r>
              <a:rPr lang="en-IN" sz="2400" dirty="0">
                <a:latin typeface="Times New Roman" pitchFamily="18" charset="0"/>
                <a:cs typeface="Times New Roman" pitchFamily="18" charset="0"/>
              </a:rPr>
              <a:t>The feature point metric is an extension of the function points that includes the algorithmic complexity of the software. </a:t>
            </a:r>
            <a:endParaRPr lang="en-IN" sz="2400" dirty="0" smtClean="0">
              <a:latin typeface="Times New Roman" pitchFamily="18" charset="0"/>
              <a:cs typeface="Times New Roman" pitchFamily="18" charset="0"/>
            </a:endParaRPr>
          </a:p>
          <a:p>
            <a:r>
              <a:rPr lang="en-IN" sz="2400" dirty="0" smtClean="0">
                <a:latin typeface="Times New Roman" pitchFamily="18" charset="0"/>
                <a:cs typeface="Times New Roman" pitchFamily="18" charset="0"/>
              </a:rPr>
              <a:t>An </a:t>
            </a:r>
            <a:r>
              <a:rPr lang="en-IN" sz="2400" dirty="0">
                <a:latin typeface="Times New Roman" pitchFamily="18" charset="0"/>
                <a:cs typeface="Times New Roman" pitchFamily="18" charset="0"/>
              </a:rPr>
              <a:t>algorithm is a step-wise procedure with defined rules which are designed to solve a significant computational problem. </a:t>
            </a:r>
            <a:endParaRPr lang="en-IN" sz="2400" dirty="0" smtClean="0">
              <a:latin typeface="Times New Roman" pitchFamily="18" charset="0"/>
              <a:cs typeface="Times New Roman" pitchFamily="18" charset="0"/>
            </a:endParaRPr>
          </a:p>
          <a:p>
            <a:r>
              <a:rPr lang="en-IN" sz="2400" dirty="0" smtClean="0">
                <a:latin typeface="Times New Roman" pitchFamily="18" charset="0"/>
                <a:cs typeface="Times New Roman" pitchFamily="18" charset="0"/>
              </a:rPr>
              <a:t>For </a:t>
            </a:r>
            <a:r>
              <a:rPr lang="en-IN" sz="2400" dirty="0">
                <a:latin typeface="Times New Roman" pitchFamily="18" charset="0"/>
                <a:cs typeface="Times New Roman" pitchFamily="18" charset="0"/>
              </a:rPr>
              <a:t>example, a sine routine can be considered as an algorithm. Each algorithm is assigned a weight ranging from 1 (elementary) to 10 (sophisticated algorithms). </a:t>
            </a:r>
            <a:endParaRPr lang="en-IN" sz="2400" dirty="0" smtClean="0">
              <a:latin typeface="Times New Roman" pitchFamily="18" charset="0"/>
              <a:cs typeface="Times New Roman" pitchFamily="18" charset="0"/>
            </a:endParaRPr>
          </a:p>
          <a:p>
            <a:r>
              <a:rPr lang="en-IN" sz="2400" dirty="0" smtClean="0">
                <a:latin typeface="Times New Roman" pitchFamily="18" charset="0"/>
                <a:cs typeface="Times New Roman" pitchFamily="18" charset="0"/>
              </a:rPr>
              <a:t>The </a:t>
            </a:r>
            <a:r>
              <a:rPr lang="en-IN" sz="2400" dirty="0">
                <a:latin typeface="Times New Roman" pitchFamily="18" charset="0"/>
                <a:cs typeface="Times New Roman" pitchFamily="18" charset="0"/>
              </a:rPr>
              <a:t>feature point metric is the weighted sum of algorithms plus the function points. </a:t>
            </a:r>
            <a:endParaRPr lang="en-IN" sz="2400" dirty="0" smtClean="0">
              <a:latin typeface="Times New Roman" pitchFamily="18" charset="0"/>
              <a:cs typeface="Times New Roman" pitchFamily="18" charset="0"/>
            </a:endParaRPr>
          </a:p>
          <a:p>
            <a:r>
              <a:rPr lang="en-IN" sz="2400" dirty="0" smtClean="0">
                <a:latin typeface="Times New Roman" pitchFamily="18" charset="0"/>
                <a:cs typeface="Times New Roman" pitchFamily="18" charset="0"/>
              </a:rPr>
              <a:t>It is especially useful for systems with a few inputs/outputs and a high algorithmic complexity, such as mathematical software, CAD, AI, discrete simulations, and military applications.</a:t>
            </a:r>
            <a:endParaRPr lang="en-IN" dirty="0"/>
          </a:p>
        </p:txBody>
      </p:sp>
      <p:sp>
        <p:nvSpPr>
          <p:cNvPr id="4" name="Slide Number Placeholder 3"/>
          <p:cNvSpPr>
            <a:spLocks noGrp="1"/>
          </p:cNvSpPr>
          <p:nvPr>
            <p:ph type="sldNum" sz="quarter" idx="12"/>
          </p:nvPr>
        </p:nvSpPr>
        <p:spPr/>
        <p:txBody>
          <a:bodyPr/>
          <a:lstStyle/>
          <a:p>
            <a:fld id="{0C087B72-CC60-4FF0-9C96-8509CDF76D05}" type="slidenum">
              <a:rPr lang="en-IN" smtClean="0"/>
              <a:pPr/>
              <a:t>32</a:t>
            </a:fld>
            <a:endParaRPr lang="en-IN"/>
          </a:p>
        </p:txBody>
      </p:sp>
    </p:spTree>
    <p:extLst>
      <p:ext uri="{BB962C8B-B14F-4D97-AF65-F5344CB8AC3E}">
        <p14:creationId xmlns:p14="http://schemas.microsoft.com/office/powerpoint/2010/main" xmlns="" val="232611684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a:solidFill>
                  <a:srgbClr val="0000FF"/>
                </a:solidFill>
                <a:latin typeface="Times New Roman" pitchFamily="18" charset="0"/>
                <a:cs typeface="Times New Roman" pitchFamily="18" charset="0"/>
              </a:rPr>
              <a:t>Effort </a:t>
            </a:r>
            <a:r>
              <a:rPr lang="en-IN" sz="3200" b="1" dirty="0" smtClean="0">
                <a:solidFill>
                  <a:srgbClr val="0000FF"/>
                </a:solidFill>
                <a:latin typeface="Times New Roman" pitchFamily="18" charset="0"/>
                <a:cs typeface="Times New Roman" pitchFamily="18" charset="0"/>
              </a:rPr>
              <a:t>Estimation</a:t>
            </a:r>
            <a:endParaRPr lang="en-IN" sz="3200" dirty="0">
              <a:solidFill>
                <a:srgbClr val="0000FF"/>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Autofit/>
          </a:bodyPr>
          <a:lstStyle/>
          <a:p>
            <a:r>
              <a:rPr lang="en-IN" sz="2200" dirty="0">
                <a:latin typeface="Times New Roman" pitchFamily="18" charset="0"/>
                <a:cs typeface="Times New Roman" pitchFamily="18" charset="0"/>
              </a:rPr>
              <a:t>Effort estimation predicts how much time is required to complete a project, how much it costs, and how many engineers are required for completing the project. </a:t>
            </a:r>
            <a:endParaRPr lang="en-IN" sz="2200" dirty="0" smtClean="0">
              <a:latin typeface="Times New Roman" pitchFamily="18" charset="0"/>
              <a:cs typeface="Times New Roman" pitchFamily="18" charset="0"/>
            </a:endParaRPr>
          </a:p>
          <a:p>
            <a:r>
              <a:rPr lang="en-IN" sz="2200" dirty="0" smtClean="0">
                <a:latin typeface="Times New Roman" pitchFamily="18" charset="0"/>
                <a:cs typeface="Times New Roman" pitchFamily="18" charset="0"/>
              </a:rPr>
              <a:t>The </a:t>
            </a:r>
            <a:r>
              <a:rPr lang="en-IN" sz="2200" dirty="0">
                <a:latin typeface="Times New Roman" pitchFamily="18" charset="0"/>
                <a:cs typeface="Times New Roman" pitchFamily="18" charset="0"/>
              </a:rPr>
              <a:t>effort estimation is important for cost-benefit determination, project scheduling, and monitoring and control. </a:t>
            </a:r>
            <a:endParaRPr lang="en-IN" sz="2200" dirty="0" smtClean="0">
              <a:latin typeface="Times New Roman" pitchFamily="18" charset="0"/>
              <a:cs typeface="Times New Roman" pitchFamily="18" charset="0"/>
            </a:endParaRPr>
          </a:p>
          <a:p>
            <a:r>
              <a:rPr lang="en-IN" sz="2200" dirty="0" smtClean="0">
                <a:latin typeface="Times New Roman" pitchFamily="18" charset="0"/>
                <a:cs typeface="Times New Roman" pitchFamily="18" charset="0"/>
              </a:rPr>
              <a:t>The </a:t>
            </a:r>
            <a:r>
              <a:rPr lang="en-IN" sz="2200" dirty="0">
                <a:latin typeface="Times New Roman" pitchFamily="18" charset="0"/>
                <a:cs typeface="Times New Roman" pitchFamily="18" charset="0"/>
              </a:rPr>
              <a:t>effort estimation is a continuing activity that starts with project proposal. </a:t>
            </a:r>
            <a:endParaRPr lang="en-IN" sz="2200" dirty="0" smtClean="0">
              <a:latin typeface="Times New Roman" pitchFamily="18" charset="0"/>
              <a:cs typeface="Times New Roman" pitchFamily="18" charset="0"/>
            </a:endParaRPr>
          </a:p>
          <a:p>
            <a:r>
              <a:rPr lang="en-IN" sz="2200" dirty="0" smtClean="0">
                <a:latin typeface="Times New Roman" pitchFamily="18" charset="0"/>
                <a:cs typeface="Times New Roman" pitchFamily="18" charset="0"/>
              </a:rPr>
              <a:t>More </a:t>
            </a:r>
            <a:r>
              <a:rPr lang="en-IN" sz="2200" dirty="0">
                <a:latin typeface="Times New Roman" pitchFamily="18" charset="0"/>
                <a:cs typeface="Times New Roman" pitchFamily="18" charset="0"/>
              </a:rPr>
              <a:t>accurate estimates are possible as the project proceeds, i.e., during the feasibility study, requirement analysis, design, and subsequent phases. </a:t>
            </a:r>
            <a:endParaRPr lang="en-IN" sz="2200" dirty="0" smtClean="0">
              <a:latin typeface="Times New Roman" pitchFamily="18" charset="0"/>
              <a:cs typeface="Times New Roman" pitchFamily="18" charset="0"/>
            </a:endParaRPr>
          </a:p>
          <a:p>
            <a:r>
              <a:rPr lang="en-IN" sz="2200" dirty="0" smtClean="0">
                <a:latin typeface="Times New Roman" pitchFamily="18" charset="0"/>
                <a:cs typeface="Times New Roman" pitchFamily="18" charset="0"/>
              </a:rPr>
              <a:t>There are various factors that affect cost estimation such as, capability of engineers,  product complexity,  product size, availability of delivery time, required reliability, and the level of technology.</a:t>
            </a:r>
            <a:endParaRPr lang="en-IN" sz="22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0C087B72-CC60-4FF0-9C96-8509CDF76D05}" type="slidenum">
              <a:rPr lang="en-IN" smtClean="0"/>
              <a:pPr/>
              <a:t>33</a:t>
            </a:fld>
            <a:endParaRPr lang="en-IN"/>
          </a:p>
        </p:txBody>
      </p:sp>
    </p:spTree>
    <p:extLst>
      <p:ext uri="{BB962C8B-B14F-4D97-AF65-F5344CB8AC3E}">
        <p14:creationId xmlns:p14="http://schemas.microsoft.com/office/powerpoint/2010/main" xmlns="" val="295004867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a:solidFill>
                  <a:srgbClr val="0000FF"/>
                </a:solidFill>
                <a:latin typeface="Times New Roman" pitchFamily="18" charset="0"/>
                <a:cs typeface="Times New Roman" pitchFamily="18" charset="0"/>
              </a:rPr>
              <a:t>Effort Estimation </a:t>
            </a:r>
            <a:r>
              <a:rPr lang="en-IN" sz="3200" b="1" dirty="0" smtClean="0">
                <a:solidFill>
                  <a:srgbClr val="0000FF"/>
                </a:solidFill>
                <a:latin typeface="Times New Roman" pitchFamily="18" charset="0"/>
                <a:cs typeface="Times New Roman" pitchFamily="18" charset="0"/>
              </a:rPr>
              <a:t>Approaches</a:t>
            </a:r>
            <a:endParaRPr lang="en-IN" sz="3200" dirty="0">
              <a:solidFill>
                <a:srgbClr val="0000FF"/>
              </a:solidFill>
              <a:latin typeface="Times New Roman" pitchFamily="18" charset="0"/>
              <a:cs typeface="Times New Roman" pitchFamily="18" charset="0"/>
            </a:endParaRPr>
          </a:p>
        </p:txBody>
      </p:sp>
      <p:sp>
        <p:nvSpPr>
          <p:cNvPr id="3" name="Content Placeholder 2"/>
          <p:cNvSpPr>
            <a:spLocks noGrp="1"/>
          </p:cNvSpPr>
          <p:nvPr>
            <p:ph idx="1"/>
          </p:nvPr>
        </p:nvSpPr>
        <p:spPr>
          <a:xfrm>
            <a:off x="395536" y="1412776"/>
            <a:ext cx="8229600" cy="4525963"/>
          </a:xfrm>
        </p:spPr>
        <p:txBody>
          <a:bodyPr>
            <a:normAutofit fontScale="92500" lnSpcReduction="10000"/>
          </a:bodyPr>
          <a:lstStyle/>
          <a:p>
            <a:pPr marL="0" indent="0">
              <a:lnSpc>
                <a:spcPct val="110000"/>
              </a:lnSpc>
              <a:buNone/>
            </a:pPr>
            <a:r>
              <a:rPr lang="en-IN" sz="2600" dirty="0">
                <a:solidFill>
                  <a:srgbClr val="00B0F0"/>
                </a:solidFill>
                <a:latin typeface="Times New Roman" pitchFamily="18" charset="0"/>
                <a:cs typeface="Times New Roman" pitchFamily="18" charset="0"/>
              </a:rPr>
              <a:t>The top-down approach</a:t>
            </a:r>
          </a:p>
          <a:p>
            <a:r>
              <a:rPr lang="en-IN" sz="2400" dirty="0" smtClean="0">
                <a:latin typeface="Times New Roman" pitchFamily="18" charset="0"/>
                <a:cs typeface="Times New Roman" pitchFamily="18" charset="0"/>
              </a:rPr>
              <a:t>The </a:t>
            </a:r>
            <a:r>
              <a:rPr lang="en-IN" sz="2400" dirty="0">
                <a:latin typeface="Times New Roman" pitchFamily="18" charset="0"/>
                <a:cs typeface="Times New Roman" pitchFamily="18" charset="0"/>
              </a:rPr>
              <a:t>top-down approach estimates the project cost globally by estimating the system level costs of the overall project size. </a:t>
            </a:r>
            <a:endParaRPr lang="en-IN" sz="2400" dirty="0" smtClean="0">
              <a:latin typeface="Times New Roman" pitchFamily="18" charset="0"/>
              <a:cs typeface="Times New Roman" pitchFamily="18" charset="0"/>
            </a:endParaRPr>
          </a:p>
          <a:p>
            <a:r>
              <a:rPr lang="en-IN" sz="2400" dirty="0" smtClean="0">
                <a:latin typeface="Times New Roman" pitchFamily="18" charset="0"/>
                <a:cs typeface="Times New Roman" pitchFamily="18" charset="0"/>
              </a:rPr>
              <a:t>The </a:t>
            </a:r>
            <a:r>
              <a:rPr lang="en-IN" sz="2400" dirty="0">
                <a:latin typeface="Times New Roman" pitchFamily="18" charset="0"/>
                <a:cs typeface="Times New Roman" pitchFamily="18" charset="0"/>
              </a:rPr>
              <a:t>system level cost includes the cost of resources for product development, configuration management, quality assurance, integration, installation, and deployment. </a:t>
            </a:r>
            <a:endParaRPr lang="en-IN" sz="2400" dirty="0" smtClean="0">
              <a:latin typeface="Times New Roman" pitchFamily="18" charset="0"/>
              <a:cs typeface="Times New Roman" pitchFamily="18" charset="0"/>
            </a:endParaRPr>
          </a:p>
          <a:p>
            <a:r>
              <a:rPr lang="en-IN" sz="2400" dirty="0" smtClean="0">
                <a:latin typeface="Times New Roman" pitchFamily="18" charset="0"/>
                <a:cs typeface="Times New Roman" pitchFamily="18" charset="0"/>
              </a:rPr>
              <a:t>It </a:t>
            </a:r>
            <a:r>
              <a:rPr lang="en-IN" sz="2400" dirty="0">
                <a:latin typeface="Times New Roman" pitchFamily="18" charset="0"/>
                <a:cs typeface="Times New Roman" pitchFamily="18" charset="0"/>
              </a:rPr>
              <a:t>requires minimum project details and it is usually faster and easier to adopt. </a:t>
            </a:r>
            <a:endParaRPr lang="en-IN" sz="2400" dirty="0" smtClean="0">
              <a:latin typeface="Times New Roman" pitchFamily="18" charset="0"/>
              <a:cs typeface="Times New Roman" pitchFamily="18" charset="0"/>
            </a:endParaRPr>
          </a:p>
          <a:p>
            <a:r>
              <a:rPr lang="en-IN" sz="2400" dirty="0" smtClean="0">
                <a:latin typeface="Times New Roman" pitchFamily="18" charset="0"/>
                <a:cs typeface="Times New Roman" pitchFamily="18" charset="0"/>
              </a:rPr>
              <a:t>This </a:t>
            </a:r>
            <a:r>
              <a:rPr lang="en-IN" sz="2400" dirty="0">
                <a:latin typeface="Times New Roman" pitchFamily="18" charset="0"/>
                <a:cs typeface="Times New Roman" pitchFamily="18" charset="0"/>
              </a:rPr>
              <a:t>approach does not consider other technical requirements for specific modules. </a:t>
            </a:r>
            <a:endParaRPr lang="en-IN" sz="2400" dirty="0" smtClean="0">
              <a:latin typeface="Times New Roman" pitchFamily="18" charset="0"/>
              <a:cs typeface="Times New Roman" pitchFamily="18" charset="0"/>
            </a:endParaRPr>
          </a:p>
          <a:p>
            <a:r>
              <a:rPr lang="en-IN" sz="2400" dirty="0" smtClean="0">
                <a:latin typeface="Times New Roman" pitchFamily="18" charset="0"/>
                <a:cs typeface="Times New Roman" pitchFamily="18" charset="0"/>
              </a:rPr>
              <a:t>In </a:t>
            </a:r>
            <a:r>
              <a:rPr lang="en-IN" sz="2400" dirty="0">
                <a:latin typeface="Times New Roman" pitchFamily="18" charset="0"/>
                <a:cs typeface="Times New Roman" pitchFamily="18" charset="0"/>
              </a:rPr>
              <a:t>case of underestimation or overestimation, an inaccurate result of effort estimate may be produced that may lead to an under-budget or over-budget project. </a:t>
            </a:r>
          </a:p>
          <a:p>
            <a:endParaRPr lang="en-IN" sz="2400" dirty="0"/>
          </a:p>
        </p:txBody>
      </p:sp>
      <p:sp>
        <p:nvSpPr>
          <p:cNvPr id="4" name="Slide Number Placeholder 3"/>
          <p:cNvSpPr>
            <a:spLocks noGrp="1"/>
          </p:cNvSpPr>
          <p:nvPr>
            <p:ph type="sldNum" sz="quarter" idx="12"/>
          </p:nvPr>
        </p:nvSpPr>
        <p:spPr/>
        <p:txBody>
          <a:bodyPr/>
          <a:lstStyle/>
          <a:p>
            <a:fld id="{0C087B72-CC60-4FF0-9C96-8509CDF76D05}" type="slidenum">
              <a:rPr lang="en-IN" smtClean="0"/>
              <a:pPr/>
              <a:t>34</a:t>
            </a:fld>
            <a:endParaRPr lang="en-IN"/>
          </a:p>
        </p:txBody>
      </p:sp>
    </p:spTree>
    <p:extLst>
      <p:ext uri="{BB962C8B-B14F-4D97-AF65-F5344CB8AC3E}">
        <p14:creationId xmlns:p14="http://schemas.microsoft.com/office/powerpoint/2010/main" xmlns="" val="125302606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a:solidFill>
                  <a:srgbClr val="0000FF"/>
                </a:solidFill>
                <a:latin typeface="Times New Roman" pitchFamily="18" charset="0"/>
                <a:cs typeface="Times New Roman" pitchFamily="18" charset="0"/>
              </a:rPr>
              <a:t>Effort Estimation </a:t>
            </a:r>
            <a:r>
              <a:rPr lang="en-IN" sz="3200" b="1" dirty="0" smtClean="0">
                <a:solidFill>
                  <a:srgbClr val="0000FF"/>
                </a:solidFill>
                <a:latin typeface="Times New Roman" pitchFamily="18" charset="0"/>
                <a:cs typeface="Times New Roman" pitchFamily="18" charset="0"/>
              </a:rPr>
              <a:t>Approaches</a:t>
            </a:r>
            <a:endParaRPr lang="en-IN" sz="3200" dirty="0">
              <a:solidFill>
                <a:srgbClr val="0000FF"/>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marL="0" indent="0">
              <a:buNone/>
            </a:pPr>
            <a:r>
              <a:rPr lang="en-IN" sz="2400" dirty="0">
                <a:solidFill>
                  <a:srgbClr val="00B0F0"/>
                </a:solidFill>
                <a:latin typeface="Times New Roman" pitchFamily="18" charset="0"/>
                <a:cs typeface="Times New Roman" pitchFamily="18" charset="0"/>
              </a:rPr>
              <a:t>T</a:t>
            </a:r>
            <a:r>
              <a:rPr lang="en-IN" sz="2400" dirty="0" smtClean="0">
                <a:solidFill>
                  <a:srgbClr val="00B0F0"/>
                </a:solidFill>
                <a:latin typeface="Times New Roman" pitchFamily="18" charset="0"/>
                <a:cs typeface="Times New Roman" pitchFamily="18" charset="0"/>
              </a:rPr>
              <a:t>he </a:t>
            </a:r>
            <a:r>
              <a:rPr lang="en-IN" sz="2400" dirty="0">
                <a:solidFill>
                  <a:srgbClr val="00B0F0"/>
                </a:solidFill>
                <a:latin typeface="Times New Roman" pitchFamily="18" charset="0"/>
                <a:cs typeface="Times New Roman" pitchFamily="18" charset="0"/>
              </a:rPr>
              <a:t>bottom-up approach</a:t>
            </a:r>
          </a:p>
          <a:p>
            <a:r>
              <a:rPr lang="en-IN" sz="2200" dirty="0" smtClean="0">
                <a:latin typeface="Times New Roman" pitchFamily="18" charset="0"/>
                <a:cs typeface="Times New Roman" pitchFamily="18" charset="0"/>
              </a:rPr>
              <a:t>In </a:t>
            </a:r>
            <a:r>
              <a:rPr lang="en-IN" sz="2200" dirty="0">
                <a:latin typeface="Times New Roman" pitchFamily="18" charset="0"/>
                <a:cs typeface="Times New Roman" pitchFamily="18" charset="0"/>
              </a:rPr>
              <a:t>the bottom-up approach, the cost of individual modules is estimated and then all these costs are integrated to estimate the overall project cost. </a:t>
            </a:r>
            <a:endParaRPr lang="en-IN" sz="2200" dirty="0" smtClean="0">
              <a:latin typeface="Times New Roman" pitchFamily="18" charset="0"/>
              <a:cs typeface="Times New Roman" pitchFamily="18" charset="0"/>
            </a:endParaRPr>
          </a:p>
          <a:p>
            <a:r>
              <a:rPr lang="en-IN" sz="2200" dirty="0" smtClean="0">
                <a:latin typeface="Times New Roman" pitchFamily="18" charset="0"/>
                <a:cs typeface="Times New Roman" pitchFamily="18" charset="0"/>
              </a:rPr>
              <a:t>This </a:t>
            </a:r>
            <a:r>
              <a:rPr lang="en-IN" sz="2200" dirty="0">
                <a:latin typeface="Times New Roman" pitchFamily="18" charset="0"/>
                <a:cs typeface="Times New Roman" pitchFamily="18" charset="0"/>
              </a:rPr>
              <a:t>approach can produce more accurate estimate due to the consideration of discrete parts for estimation</a:t>
            </a:r>
            <a:r>
              <a:rPr lang="en-IN" sz="2200" dirty="0" smtClean="0">
                <a:latin typeface="Times New Roman" pitchFamily="18" charset="0"/>
                <a:cs typeface="Times New Roman" pitchFamily="18" charset="0"/>
              </a:rPr>
              <a:t>.</a:t>
            </a:r>
          </a:p>
          <a:p>
            <a:r>
              <a:rPr lang="en-IN" sz="2200" dirty="0" smtClean="0">
                <a:latin typeface="Times New Roman" pitchFamily="18" charset="0"/>
                <a:cs typeface="Times New Roman" pitchFamily="18" charset="0"/>
              </a:rPr>
              <a:t>It </a:t>
            </a:r>
            <a:r>
              <a:rPr lang="en-IN" sz="2200" dirty="0">
                <a:latin typeface="Times New Roman" pitchFamily="18" charset="0"/>
                <a:cs typeface="Times New Roman" pitchFamily="18" charset="0"/>
              </a:rPr>
              <a:t>is more stable as estimation errors in modules can be rectified and balanced. </a:t>
            </a:r>
            <a:r>
              <a:rPr lang="en-IN" sz="2200" dirty="0" smtClean="0">
                <a:latin typeface="Times New Roman" pitchFamily="18" charset="0"/>
                <a:cs typeface="Times New Roman" pitchFamily="18" charset="0"/>
              </a:rPr>
              <a:t>But </a:t>
            </a:r>
            <a:r>
              <a:rPr lang="en-IN" sz="2200" dirty="0">
                <a:latin typeface="Times New Roman" pitchFamily="18" charset="0"/>
                <a:cs typeface="Times New Roman" pitchFamily="18" charset="0"/>
              </a:rPr>
              <a:t>someone may overlook the system-level costs, such as quality assurance cost, configuration management cost, etc. </a:t>
            </a:r>
            <a:endParaRPr lang="en-IN" sz="2200" dirty="0" smtClean="0">
              <a:latin typeface="Times New Roman" pitchFamily="18" charset="0"/>
              <a:cs typeface="Times New Roman" pitchFamily="18" charset="0"/>
            </a:endParaRPr>
          </a:p>
          <a:p>
            <a:r>
              <a:rPr lang="en-IN" sz="2200" dirty="0" smtClean="0">
                <a:latin typeface="Times New Roman" pitchFamily="18" charset="0"/>
                <a:cs typeface="Times New Roman" pitchFamily="18" charset="0"/>
              </a:rPr>
              <a:t>Size </a:t>
            </a:r>
            <a:r>
              <a:rPr lang="en-IN" sz="2200" dirty="0">
                <a:latin typeface="Times New Roman" pitchFamily="18" charset="0"/>
                <a:cs typeface="Times New Roman" pitchFamily="18" charset="0"/>
              </a:rPr>
              <a:t>estimate is the primary need for both top-down and bottom-up approaches.    </a:t>
            </a:r>
          </a:p>
          <a:p>
            <a:endParaRPr lang="en-IN" sz="2200" dirty="0"/>
          </a:p>
        </p:txBody>
      </p:sp>
      <p:sp>
        <p:nvSpPr>
          <p:cNvPr id="4" name="Slide Number Placeholder 3"/>
          <p:cNvSpPr>
            <a:spLocks noGrp="1"/>
          </p:cNvSpPr>
          <p:nvPr>
            <p:ph type="sldNum" sz="quarter" idx="12"/>
          </p:nvPr>
        </p:nvSpPr>
        <p:spPr/>
        <p:txBody>
          <a:bodyPr/>
          <a:lstStyle/>
          <a:p>
            <a:fld id="{0C087B72-CC60-4FF0-9C96-8509CDF76D05}" type="slidenum">
              <a:rPr lang="en-IN" smtClean="0"/>
              <a:pPr/>
              <a:t>35</a:t>
            </a:fld>
            <a:endParaRPr lang="en-IN"/>
          </a:p>
        </p:txBody>
      </p:sp>
    </p:spTree>
    <p:extLst>
      <p:ext uri="{BB962C8B-B14F-4D97-AF65-F5344CB8AC3E}">
        <p14:creationId xmlns:p14="http://schemas.microsoft.com/office/powerpoint/2010/main" xmlns="" val="125302606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a:solidFill>
                  <a:srgbClr val="0000FF"/>
                </a:solidFill>
                <a:latin typeface="Times New Roman" pitchFamily="18" charset="0"/>
                <a:cs typeface="Times New Roman" pitchFamily="18" charset="0"/>
              </a:rPr>
              <a:t>Effort Estimation Techniques</a:t>
            </a:r>
            <a:endParaRPr lang="en-IN" sz="3200" dirty="0">
              <a:solidFill>
                <a:srgbClr val="0000FF"/>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IN" sz="2400" dirty="0">
                <a:latin typeface="Times New Roman" pitchFamily="18" charset="0"/>
                <a:cs typeface="Times New Roman" pitchFamily="18" charset="0"/>
              </a:rPr>
              <a:t>There are different techniques for effort estimation. Some of the most popular estimation techniques are </a:t>
            </a:r>
            <a:endParaRPr lang="en-IN" sz="2400" dirty="0" smtClean="0">
              <a:latin typeface="Times New Roman" pitchFamily="18" charset="0"/>
              <a:cs typeface="Times New Roman" pitchFamily="18" charset="0"/>
            </a:endParaRPr>
          </a:p>
          <a:p>
            <a:pPr lvl="1"/>
            <a:r>
              <a:rPr lang="en-IN" sz="2400" i="1" dirty="0" smtClean="0">
                <a:latin typeface="Times New Roman" pitchFamily="18" charset="0"/>
                <a:cs typeface="Times New Roman" pitchFamily="18" charset="0"/>
              </a:rPr>
              <a:t>Estimation by analogy, </a:t>
            </a:r>
          </a:p>
          <a:p>
            <a:pPr lvl="1"/>
            <a:r>
              <a:rPr lang="en-IN" sz="2400" i="1" dirty="0" smtClean="0">
                <a:latin typeface="Times New Roman" pitchFamily="18" charset="0"/>
                <a:cs typeface="Times New Roman" pitchFamily="18" charset="0"/>
              </a:rPr>
              <a:t>Delphi estimation, </a:t>
            </a:r>
          </a:p>
          <a:p>
            <a:pPr lvl="1"/>
            <a:r>
              <a:rPr lang="en-IN" sz="2400" i="1" dirty="0" smtClean="0">
                <a:latin typeface="Times New Roman" pitchFamily="18" charset="0"/>
                <a:cs typeface="Times New Roman" pitchFamily="18" charset="0"/>
              </a:rPr>
              <a:t>Algorithmic cost modelling, and </a:t>
            </a:r>
          </a:p>
          <a:p>
            <a:pPr lvl="1"/>
            <a:r>
              <a:rPr lang="en-IN" sz="2400" i="1" dirty="0" smtClean="0">
                <a:latin typeface="Times New Roman" pitchFamily="18" charset="0"/>
                <a:cs typeface="Times New Roman" pitchFamily="18" charset="0"/>
              </a:rPr>
              <a:t>Analytical techniques</a:t>
            </a:r>
            <a:endParaRPr lang="en-IN" sz="2400" i="1"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0C087B72-CC60-4FF0-9C96-8509CDF76D05}" type="slidenum">
              <a:rPr lang="en-IN" smtClean="0"/>
              <a:pPr/>
              <a:t>36</a:t>
            </a:fld>
            <a:endParaRPr lang="en-IN"/>
          </a:p>
        </p:txBody>
      </p:sp>
    </p:spTree>
    <p:extLst>
      <p:ext uri="{BB962C8B-B14F-4D97-AF65-F5344CB8AC3E}">
        <p14:creationId xmlns:p14="http://schemas.microsoft.com/office/powerpoint/2010/main" xmlns="" val="125302606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a:solidFill>
                  <a:srgbClr val="0000FF"/>
                </a:solidFill>
                <a:latin typeface="Times New Roman" pitchFamily="18" charset="0"/>
                <a:cs typeface="Times New Roman" pitchFamily="18" charset="0"/>
              </a:rPr>
              <a:t>Effort Estimation Techniques</a:t>
            </a:r>
            <a:endParaRPr lang="en-IN" sz="3200" dirty="0">
              <a:solidFill>
                <a:srgbClr val="0000FF"/>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92500" lnSpcReduction="10000"/>
          </a:bodyPr>
          <a:lstStyle/>
          <a:p>
            <a:pPr marL="0" indent="0">
              <a:buNone/>
            </a:pPr>
            <a:r>
              <a:rPr lang="en-IN" sz="2600" dirty="0">
                <a:solidFill>
                  <a:srgbClr val="00B0F0"/>
                </a:solidFill>
                <a:latin typeface="Times New Roman" pitchFamily="18" charset="0"/>
                <a:cs typeface="Times New Roman" pitchFamily="18" charset="0"/>
              </a:rPr>
              <a:t>Estimation by </a:t>
            </a:r>
            <a:r>
              <a:rPr lang="en-IN" sz="2600" dirty="0" smtClean="0">
                <a:solidFill>
                  <a:srgbClr val="00B0F0"/>
                </a:solidFill>
                <a:latin typeface="Times New Roman" pitchFamily="18" charset="0"/>
                <a:cs typeface="Times New Roman" pitchFamily="18" charset="0"/>
              </a:rPr>
              <a:t>analogy</a:t>
            </a:r>
          </a:p>
          <a:p>
            <a:r>
              <a:rPr lang="en-IN" sz="2400" dirty="0">
                <a:latin typeface="Times New Roman" pitchFamily="18" charset="0"/>
                <a:cs typeface="Times New Roman" pitchFamily="18" charset="0"/>
              </a:rPr>
              <a:t>The estimation-by-analogy technique is based on the experiences of the past projects</a:t>
            </a:r>
            <a:r>
              <a:rPr lang="en-IN" sz="2400" dirty="0" smtClean="0">
                <a:latin typeface="Times New Roman" pitchFamily="18" charset="0"/>
                <a:cs typeface="Times New Roman" pitchFamily="18" charset="0"/>
              </a:rPr>
              <a:t>.</a:t>
            </a:r>
          </a:p>
          <a:p>
            <a:r>
              <a:rPr lang="en-IN" sz="2400" dirty="0">
                <a:latin typeface="Times New Roman" pitchFamily="18" charset="0"/>
                <a:cs typeface="Times New Roman" pitchFamily="18" charset="0"/>
              </a:rPr>
              <a:t>The estimation-by-analogy method involves an expert for finding the analogous situations so as to give his opinion. </a:t>
            </a:r>
          </a:p>
          <a:p>
            <a:r>
              <a:rPr lang="en-IN" sz="2400" dirty="0">
                <a:latin typeface="Times New Roman" pitchFamily="18" charset="0"/>
                <a:cs typeface="Times New Roman" pitchFamily="18" charset="0"/>
              </a:rPr>
              <a:t>This technique follows a top-down estimation approach. </a:t>
            </a:r>
          </a:p>
          <a:p>
            <a:r>
              <a:rPr lang="en-IN" sz="2400" dirty="0">
                <a:latin typeface="Times New Roman" pitchFamily="18" charset="0"/>
                <a:cs typeface="Times New Roman" pitchFamily="18" charset="0"/>
              </a:rPr>
              <a:t>The project to be assessed is characterized on certain factors that become the basis for finding similar or analogous projects which have been completed and their efforts are known. </a:t>
            </a:r>
          </a:p>
          <a:p>
            <a:r>
              <a:rPr lang="en-IN" sz="2400" dirty="0">
                <a:latin typeface="Times New Roman" pitchFamily="18" charset="0"/>
                <a:cs typeface="Times New Roman" pitchFamily="18" charset="0"/>
              </a:rPr>
              <a:t>Then the proposed project is compared with the previously completed similar projects</a:t>
            </a:r>
            <a:r>
              <a:rPr lang="en-IN" sz="2400" dirty="0" smtClean="0">
                <a:latin typeface="Times New Roman" pitchFamily="18" charset="0"/>
                <a:cs typeface="Times New Roman" pitchFamily="18" charset="0"/>
              </a:rPr>
              <a:t>.</a:t>
            </a:r>
          </a:p>
          <a:p>
            <a:r>
              <a:rPr lang="en-IN" sz="2400" dirty="0" smtClean="0">
                <a:latin typeface="Times New Roman" pitchFamily="18" charset="0"/>
                <a:cs typeface="Times New Roman" pitchFamily="18" charset="0"/>
              </a:rPr>
              <a:t>These effort values are then used with some adjustments to estimate the efforts for the proposed project. </a:t>
            </a:r>
            <a:endParaRPr lang="en-IN" sz="24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0C087B72-CC60-4FF0-9C96-8509CDF76D05}" type="slidenum">
              <a:rPr lang="en-IN" smtClean="0"/>
              <a:pPr/>
              <a:t>37</a:t>
            </a:fld>
            <a:endParaRPr lang="en-IN" dirty="0"/>
          </a:p>
        </p:txBody>
      </p:sp>
    </p:spTree>
    <p:extLst>
      <p:ext uri="{BB962C8B-B14F-4D97-AF65-F5344CB8AC3E}">
        <p14:creationId xmlns:p14="http://schemas.microsoft.com/office/powerpoint/2010/main" xmlns="" val="125302606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a:solidFill>
                  <a:srgbClr val="0000FF"/>
                </a:solidFill>
                <a:latin typeface="Times New Roman" pitchFamily="18" charset="0"/>
                <a:cs typeface="Times New Roman" pitchFamily="18" charset="0"/>
              </a:rPr>
              <a:t>Effort Estimation Techniques</a:t>
            </a:r>
            <a:endParaRPr lang="en-IN" sz="3200" dirty="0">
              <a:solidFill>
                <a:srgbClr val="0000FF"/>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268760"/>
            <a:ext cx="8229600" cy="5400600"/>
          </a:xfrm>
        </p:spPr>
        <p:txBody>
          <a:bodyPr>
            <a:normAutofit fontScale="70000" lnSpcReduction="20000"/>
          </a:bodyPr>
          <a:lstStyle/>
          <a:p>
            <a:pPr marL="0" indent="0">
              <a:buNone/>
            </a:pPr>
            <a:r>
              <a:rPr lang="en-IN" sz="4000" dirty="0">
                <a:solidFill>
                  <a:srgbClr val="00B0F0"/>
                </a:solidFill>
                <a:latin typeface="Times New Roman" pitchFamily="18" charset="0"/>
                <a:cs typeface="Times New Roman" pitchFamily="18" charset="0"/>
              </a:rPr>
              <a:t>Estimation by </a:t>
            </a:r>
            <a:r>
              <a:rPr lang="en-IN" sz="4000" dirty="0" smtClean="0">
                <a:solidFill>
                  <a:srgbClr val="00B0F0"/>
                </a:solidFill>
                <a:latin typeface="Times New Roman" pitchFamily="18" charset="0"/>
                <a:cs typeface="Times New Roman" pitchFamily="18" charset="0"/>
              </a:rPr>
              <a:t>analogy: Problems</a:t>
            </a:r>
          </a:p>
          <a:p>
            <a:r>
              <a:rPr lang="en-IN" sz="3400" dirty="0" smtClean="0">
                <a:latin typeface="Times New Roman" pitchFamily="18" charset="0"/>
                <a:cs typeface="Times New Roman" pitchFamily="18" charset="0"/>
              </a:rPr>
              <a:t>The estimators have to determine how best they can characterize the projects in terms of application domain, the number of inputs, the number of distinct entities referenced, the number of screens, and so on.</a:t>
            </a:r>
          </a:p>
          <a:p>
            <a:r>
              <a:rPr lang="en-IN" sz="3400" dirty="0" smtClean="0">
                <a:latin typeface="Times New Roman" pitchFamily="18" charset="0"/>
                <a:cs typeface="Times New Roman" pitchFamily="18" charset="0"/>
              </a:rPr>
              <a:t>Another problem after project characterization is to determine similarity: how much confidence we can place in the analogies and how many projects need to be compared. </a:t>
            </a:r>
          </a:p>
          <a:p>
            <a:r>
              <a:rPr lang="en-IN" sz="3400" dirty="0" smtClean="0">
                <a:latin typeface="Times New Roman" pitchFamily="18" charset="0"/>
                <a:cs typeface="Times New Roman" pitchFamily="18" charset="0"/>
              </a:rPr>
              <a:t>A few analogies might lead to maverick projects being used and too many analogies might lead to dilution of the effect of the closest analogies. </a:t>
            </a:r>
          </a:p>
          <a:p>
            <a:r>
              <a:rPr lang="en-IN" sz="3400" dirty="0" smtClean="0">
                <a:latin typeface="Times New Roman" pitchFamily="18" charset="0"/>
                <a:cs typeface="Times New Roman" pitchFamily="18" charset="0"/>
              </a:rPr>
              <a:t>Lastly, it is very difficult what variables should be considered to estimate the new projects with known effort values from the analogous projects. </a:t>
            </a:r>
          </a:p>
          <a:p>
            <a:r>
              <a:rPr lang="en-IN" sz="3400" dirty="0" smtClean="0">
                <a:latin typeface="Times New Roman" pitchFamily="18" charset="0"/>
                <a:cs typeface="Times New Roman" pitchFamily="18" charset="0"/>
              </a:rPr>
              <a:t>Means and weighted means can give more influence to the closer analogies. </a:t>
            </a:r>
          </a:p>
          <a:p>
            <a:endParaRPr lang="en-IN" sz="24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0C087B72-CC60-4FF0-9C96-8509CDF76D05}" type="slidenum">
              <a:rPr lang="en-IN" smtClean="0"/>
              <a:pPr/>
              <a:t>38</a:t>
            </a:fld>
            <a:endParaRPr lang="en-IN"/>
          </a:p>
        </p:txBody>
      </p:sp>
    </p:spTree>
    <p:extLst>
      <p:ext uri="{BB962C8B-B14F-4D97-AF65-F5344CB8AC3E}">
        <p14:creationId xmlns:p14="http://schemas.microsoft.com/office/powerpoint/2010/main" xmlns="" val="52073524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a:solidFill>
                  <a:srgbClr val="0000FF"/>
                </a:solidFill>
                <a:latin typeface="Times New Roman" pitchFamily="18" charset="0"/>
                <a:cs typeface="Times New Roman" pitchFamily="18" charset="0"/>
              </a:rPr>
              <a:t>Effort Estimation Techniques</a:t>
            </a:r>
            <a:endParaRPr lang="en-IN" sz="3200" dirty="0">
              <a:solidFill>
                <a:srgbClr val="0000FF"/>
              </a:solidFill>
              <a:latin typeface="Times New Roman" pitchFamily="18" charset="0"/>
              <a:cs typeface="Times New Roman" pitchFamily="18" charset="0"/>
            </a:endParaRPr>
          </a:p>
        </p:txBody>
      </p:sp>
      <p:sp>
        <p:nvSpPr>
          <p:cNvPr id="3" name="Content Placeholder 2"/>
          <p:cNvSpPr>
            <a:spLocks noGrp="1"/>
          </p:cNvSpPr>
          <p:nvPr>
            <p:ph idx="1"/>
          </p:nvPr>
        </p:nvSpPr>
        <p:spPr>
          <a:xfrm>
            <a:off x="395536" y="1412776"/>
            <a:ext cx="8229600" cy="4997152"/>
          </a:xfrm>
        </p:spPr>
        <p:txBody>
          <a:bodyPr>
            <a:normAutofit fontScale="85000" lnSpcReduction="20000"/>
          </a:bodyPr>
          <a:lstStyle/>
          <a:p>
            <a:pPr marL="0" indent="0">
              <a:buNone/>
            </a:pPr>
            <a:r>
              <a:rPr lang="en-IN" sz="2800" dirty="0" smtClean="0">
                <a:solidFill>
                  <a:srgbClr val="00B0F0"/>
                </a:solidFill>
                <a:latin typeface="Times New Roman" pitchFamily="18" charset="0"/>
                <a:cs typeface="Times New Roman" pitchFamily="18" charset="0"/>
              </a:rPr>
              <a:t>Delphi estimation</a:t>
            </a:r>
          </a:p>
          <a:p>
            <a:r>
              <a:rPr lang="en-IN" sz="2600" dirty="0">
                <a:latin typeface="Times New Roman" pitchFamily="18" charset="0"/>
                <a:cs typeface="Times New Roman" pitchFamily="18" charset="0"/>
              </a:rPr>
              <a:t>Delphi cost estimation is a group consensus technique that relies on expert judgment and follows the top-down estimation approach with certain features of the bottom-up </a:t>
            </a:r>
            <a:r>
              <a:rPr lang="en-IN" sz="2600" dirty="0" smtClean="0">
                <a:latin typeface="Times New Roman" pitchFamily="18" charset="0"/>
                <a:cs typeface="Times New Roman" pitchFamily="18" charset="0"/>
              </a:rPr>
              <a:t>approach.</a:t>
            </a:r>
          </a:p>
          <a:p>
            <a:r>
              <a:rPr lang="en-IN" sz="2600" dirty="0">
                <a:latin typeface="Times New Roman" pitchFamily="18" charset="0"/>
                <a:cs typeface="Times New Roman" pitchFamily="18" charset="0"/>
              </a:rPr>
              <a:t>The coordinator interacts with experts for providing necessary information and documents</a:t>
            </a:r>
            <a:r>
              <a:rPr lang="en-IN" sz="2600" dirty="0" smtClean="0">
                <a:latin typeface="Times New Roman" pitchFamily="18" charset="0"/>
                <a:cs typeface="Times New Roman" pitchFamily="18" charset="0"/>
              </a:rPr>
              <a:t>.</a:t>
            </a:r>
          </a:p>
          <a:p>
            <a:r>
              <a:rPr lang="en-IN" sz="2600" dirty="0">
                <a:latin typeface="Times New Roman" pitchFamily="18" charset="0"/>
                <a:cs typeface="Times New Roman" pitchFamily="18" charset="0"/>
              </a:rPr>
              <a:t>The estimators go through the requirement document and make their estimates anonymously. </a:t>
            </a:r>
            <a:endParaRPr lang="en-IN" sz="2600" dirty="0" smtClean="0">
              <a:latin typeface="Times New Roman" pitchFamily="18" charset="0"/>
              <a:cs typeface="Times New Roman" pitchFamily="18" charset="0"/>
            </a:endParaRPr>
          </a:p>
          <a:p>
            <a:r>
              <a:rPr lang="en-IN" sz="2600" dirty="0">
                <a:latin typeface="Times New Roman" pitchFamily="18" charset="0"/>
                <a:cs typeface="Times New Roman" pitchFamily="18" charset="0"/>
              </a:rPr>
              <a:t>The coordinator compiles the estimation reports and distributes a summary of the estimation responses. </a:t>
            </a:r>
            <a:endParaRPr lang="en-IN" sz="2600" dirty="0" smtClean="0">
              <a:latin typeface="Times New Roman" pitchFamily="18" charset="0"/>
              <a:cs typeface="Times New Roman" pitchFamily="18" charset="0"/>
            </a:endParaRPr>
          </a:p>
          <a:p>
            <a:r>
              <a:rPr lang="en-IN" sz="2600" dirty="0" smtClean="0">
                <a:latin typeface="Times New Roman" pitchFamily="18" charset="0"/>
                <a:cs typeface="Times New Roman" pitchFamily="18" charset="0"/>
              </a:rPr>
              <a:t>The </a:t>
            </a:r>
            <a:r>
              <a:rPr lang="en-IN" sz="2600" dirty="0">
                <a:latin typeface="Times New Roman" pitchFamily="18" charset="0"/>
                <a:cs typeface="Times New Roman" pitchFamily="18" charset="0"/>
              </a:rPr>
              <a:t>estimation report specifies any unusual characteristic noted by the estimators. </a:t>
            </a:r>
          </a:p>
          <a:p>
            <a:r>
              <a:rPr lang="en-IN" sz="2600" dirty="0">
                <a:latin typeface="Times New Roman" pitchFamily="18" charset="0"/>
                <a:cs typeface="Times New Roman" pitchFamily="18" charset="0"/>
              </a:rPr>
              <a:t>The coordinator can call a group meeting of experts to discuss points if the estimates vary widely. </a:t>
            </a:r>
          </a:p>
          <a:p>
            <a:r>
              <a:rPr lang="en-IN" sz="2600" dirty="0">
                <a:latin typeface="Times New Roman" pitchFamily="18" charset="0"/>
                <a:cs typeface="Times New Roman" pitchFamily="18" charset="0"/>
              </a:rPr>
              <a:t>The estimation is iterated for as many rounds as appropriate for an accurate estimate.</a:t>
            </a:r>
          </a:p>
        </p:txBody>
      </p:sp>
      <p:sp>
        <p:nvSpPr>
          <p:cNvPr id="4" name="Slide Number Placeholder 3"/>
          <p:cNvSpPr>
            <a:spLocks noGrp="1"/>
          </p:cNvSpPr>
          <p:nvPr>
            <p:ph type="sldNum" sz="quarter" idx="12"/>
          </p:nvPr>
        </p:nvSpPr>
        <p:spPr/>
        <p:txBody>
          <a:bodyPr/>
          <a:lstStyle/>
          <a:p>
            <a:fld id="{0C087B72-CC60-4FF0-9C96-8509CDF76D05}" type="slidenum">
              <a:rPr lang="en-IN" smtClean="0"/>
              <a:pPr/>
              <a:t>39</a:t>
            </a:fld>
            <a:endParaRPr lang="en-IN"/>
          </a:p>
        </p:txBody>
      </p:sp>
    </p:spTree>
    <p:extLst>
      <p:ext uri="{BB962C8B-B14F-4D97-AF65-F5344CB8AC3E}">
        <p14:creationId xmlns:p14="http://schemas.microsoft.com/office/powerpoint/2010/main" xmlns="" val="5207352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a:solidFill>
                  <a:srgbClr val="0000FF"/>
                </a:solidFill>
                <a:latin typeface="Times New Roman" pitchFamily="18" charset="0"/>
                <a:cs typeface="Times New Roman" pitchFamily="18" charset="0"/>
              </a:rPr>
              <a:t>Project Planning Activities</a:t>
            </a:r>
          </a:p>
        </p:txBody>
      </p:sp>
      <p:sp>
        <p:nvSpPr>
          <p:cNvPr id="3" name="Content Placeholder 2"/>
          <p:cNvSpPr>
            <a:spLocks noGrp="1"/>
          </p:cNvSpPr>
          <p:nvPr>
            <p:ph idx="1"/>
          </p:nvPr>
        </p:nvSpPr>
        <p:spPr>
          <a:xfrm>
            <a:off x="457200" y="1484784"/>
            <a:ext cx="8507288" cy="4641379"/>
          </a:xfrm>
        </p:spPr>
        <p:txBody>
          <a:bodyPr>
            <a:noAutofit/>
          </a:bodyPr>
          <a:lstStyle/>
          <a:p>
            <a:r>
              <a:rPr lang="en-IN" sz="2100" dirty="0" smtClean="0">
                <a:latin typeface="Times New Roman" pitchFamily="18" charset="0"/>
                <a:cs typeface="Times New Roman" pitchFamily="18" charset="0"/>
              </a:rPr>
              <a:t>The project planning activities include both business-level and technical-level planning.</a:t>
            </a:r>
          </a:p>
          <a:p>
            <a:r>
              <a:rPr lang="en-IN" sz="2100" dirty="0" smtClean="0">
                <a:latin typeface="Times New Roman" pitchFamily="18" charset="0"/>
                <a:cs typeface="Times New Roman" pitchFamily="18" charset="0"/>
              </a:rPr>
              <a:t>Business-level planning  addresses the relationships with the customer. </a:t>
            </a:r>
          </a:p>
          <a:p>
            <a:r>
              <a:rPr lang="en-IN" sz="2100" dirty="0" smtClean="0">
                <a:latin typeface="Times New Roman" pitchFamily="18" charset="0"/>
                <a:cs typeface="Times New Roman" pitchFamily="18" charset="0"/>
              </a:rPr>
              <a:t>Includes the project and business objectives, proposal writing, analysis and inclusion of </a:t>
            </a:r>
            <a:r>
              <a:rPr lang="en-IN" sz="2100" dirty="0">
                <a:latin typeface="Times New Roman" pitchFamily="18" charset="0"/>
                <a:cs typeface="Times New Roman" pitchFamily="18" charset="0"/>
              </a:rPr>
              <a:t>functional requirements, product demand and its scope, and legal issues</a:t>
            </a:r>
            <a:r>
              <a:rPr lang="en-IN" sz="2100" dirty="0" smtClean="0">
                <a:latin typeface="Times New Roman" pitchFamily="18" charset="0"/>
                <a:cs typeface="Times New Roman" pitchFamily="18" charset="0"/>
              </a:rPr>
              <a:t>.</a:t>
            </a:r>
          </a:p>
          <a:p>
            <a:r>
              <a:rPr lang="en-IN" sz="2100" dirty="0" smtClean="0">
                <a:latin typeface="Times New Roman" pitchFamily="18" charset="0"/>
                <a:cs typeface="Times New Roman" pitchFamily="18" charset="0"/>
              </a:rPr>
              <a:t>Technical-level planning  focuses on performing the technical activities. </a:t>
            </a:r>
          </a:p>
          <a:p>
            <a:r>
              <a:rPr lang="en-IN" sz="2100" dirty="0" smtClean="0">
                <a:latin typeface="Times New Roman" pitchFamily="18" charset="0"/>
                <a:cs typeface="Times New Roman" pitchFamily="18" charset="0"/>
              </a:rPr>
              <a:t>concentrates on technical issues, such as selection of the development life cycle model, planning documentation methods and tools, risk management planning, estimations, financial planning, resource allocation and management, team structuring and organization, software development life cycle plan, documentation plan, configuration management plan, quality assurance plan, transition plan, and so on.</a:t>
            </a:r>
            <a:endParaRPr lang="en-IN" sz="2100" dirty="0"/>
          </a:p>
        </p:txBody>
      </p:sp>
      <p:sp>
        <p:nvSpPr>
          <p:cNvPr id="4" name="Slide Number Placeholder 3"/>
          <p:cNvSpPr>
            <a:spLocks noGrp="1"/>
          </p:cNvSpPr>
          <p:nvPr>
            <p:ph type="sldNum" sz="quarter" idx="12"/>
          </p:nvPr>
        </p:nvSpPr>
        <p:spPr/>
        <p:txBody>
          <a:bodyPr/>
          <a:lstStyle/>
          <a:p>
            <a:fld id="{0C087B72-CC60-4FF0-9C96-8509CDF76D05}" type="slidenum">
              <a:rPr lang="en-IN" smtClean="0"/>
              <a:pPr/>
              <a:t>4</a:t>
            </a:fld>
            <a:endParaRPr lang="en-IN"/>
          </a:p>
        </p:txBody>
      </p:sp>
    </p:spTree>
    <p:extLst>
      <p:ext uri="{BB962C8B-B14F-4D97-AF65-F5344CB8AC3E}">
        <p14:creationId xmlns:p14="http://schemas.microsoft.com/office/powerpoint/2010/main" xmlns="" val="265919772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a:solidFill>
                  <a:srgbClr val="0000FF"/>
                </a:solidFill>
                <a:latin typeface="Times New Roman" pitchFamily="18" charset="0"/>
                <a:cs typeface="Times New Roman" pitchFamily="18" charset="0"/>
              </a:rPr>
              <a:t>Effort Estimation Techniques</a:t>
            </a:r>
            <a:endParaRPr lang="en-IN" sz="3200" dirty="0">
              <a:solidFill>
                <a:srgbClr val="0000FF"/>
              </a:solidFill>
              <a:latin typeface="Times New Roman" pitchFamily="18" charset="0"/>
              <a:cs typeface="Times New Roman" pitchFamily="18" charset="0"/>
            </a:endParaRPr>
          </a:p>
        </p:txBody>
      </p:sp>
      <p:sp>
        <p:nvSpPr>
          <p:cNvPr id="3" name="Content Placeholder 2"/>
          <p:cNvSpPr>
            <a:spLocks noGrp="1"/>
          </p:cNvSpPr>
          <p:nvPr>
            <p:ph idx="1"/>
          </p:nvPr>
        </p:nvSpPr>
        <p:spPr>
          <a:xfrm>
            <a:off x="323528" y="1412776"/>
            <a:ext cx="8229600" cy="4997152"/>
          </a:xfrm>
        </p:spPr>
        <p:txBody>
          <a:bodyPr>
            <a:normAutofit lnSpcReduction="10000"/>
          </a:bodyPr>
          <a:lstStyle/>
          <a:p>
            <a:pPr marL="0" indent="0">
              <a:buNone/>
            </a:pPr>
            <a:r>
              <a:rPr lang="en-IN" sz="2400" dirty="0">
                <a:solidFill>
                  <a:srgbClr val="00B0F0"/>
                </a:solidFill>
                <a:latin typeface="Times New Roman" pitchFamily="18" charset="0"/>
                <a:cs typeface="Times New Roman" pitchFamily="18" charset="0"/>
              </a:rPr>
              <a:t>Delphi </a:t>
            </a:r>
            <a:r>
              <a:rPr lang="en-IN" sz="2400" dirty="0" smtClean="0">
                <a:solidFill>
                  <a:srgbClr val="00B0F0"/>
                </a:solidFill>
                <a:latin typeface="Times New Roman" pitchFamily="18" charset="0"/>
                <a:cs typeface="Times New Roman" pitchFamily="18" charset="0"/>
              </a:rPr>
              <a:t>estimation: Benefits</a:t>
            </a:r>
          </a:p>
          <a:p>
            <a:r>
              <a:rPr lang="en-IN" sz="2200" dirty="0">
                <a:latin typeface="Times New Roman" pitchFamily="18" charset="0"/>
                <a:cs typeface="Times New Roman" pitchFamily="18" charset="0"/>
              </a:rPr>
              <a:t>The experts use their experiences of the past projects to assess the factors in the proposed project. </a:t>
            </a:r>
            <a:endParaRPr lang="en-IN" sz="2200" dirty="0" smtClean="0">
              <a:latin typeface="Times New Roman" pitchFamily="18" charset="0"/>
              <a:cs typeface="Times New Roman" pitchFamily="18" charset="0"/>
            </a:endParaRPr>
          </a:p>
          <a:p>
            <a:r>
              <a:rPr lang="en-IN" sz="2200" dirty="0">
                <a:latin typeface="Times New Roman" pitchFamily="18" charset="0"/>
                <a:cs typeface="Times New Roman" pitchFamily="18" charset="0"/>
              </a:rPr>
              <a:t>Each expert applies their distinguished expertise and knowledge to assess the project. </a:t>
            </a:r>
            <a:endParaRPr lang="en-IN" sz="2200" dirty="0" smtClean="0">
              <a:latin typeface="Times New Roman" pitchFamily="18" charset="0"/>
              <a:cs typeface="Times New Roman" pitchFamily="18" charset="0"/>
            </a:endParaRPr>
          </a:p>
          <a:p>
            <a:r>
              <a:rPr lang="en-IN" sz="2200" dirty="0" smtClean="0">
                <a:latin typeface="Times New Roman" pitchFamily="18" charset="0"/>
                <a:cs typeface="Times New Roman" pitchFamily="18" charset="0"/>
              </a:rPr>
              <a:t>There </a:t>
            </a:r>
            <a:r>
              <a:rPr lang="en-IN" sz="2200" dirty="0">
                <a:latin typeface="Times New Roman" pitchFamily="18" charset="0"/>
                <a:cs typeface="Times New Roman" pitchFamily="18" charset="0"/>
              </a:rPr>
              <a:t>is less chance for bias due to group consensus. </a:t>
            </a:r>
            <a:endParaRPr lang="en-IN" sz="2200" dirty="0" smtClean="0">
              <a:latin typeface="Times New Roman" pitchFamily="18" charset="0"/>
              <a:cs typeface="Times New Roman" pitchFamily="18" charset="0"/>
            </a:endParaRPr>
          </a:p>
          <a:p>
            <a:r>
              <a:rPr lang="en-IN" sz="2200" dirty="0" smtClean="0">
                <a:latin typeface="Times New Roman" pitchFamily="18" charset="0"/>
                <a:cs typeface="Times New Roman" pitchFamily="18" charset="0"/>
              </a:rPr>
              <a:t>There </a:t>
            </a:r>
            <a:r>
              <a:rPr lang="en-IN" sz="2200" dirty="0">
                <a:latin typeface="Times New Roman" pitchFamily="18" charset="0"/>
                <a:cs typeface="Times New Roman" pitchFamily="18" charset="0"/>
              </a:rPr>
              <a:t>are rare chances of bias if only a few experts, maybe one or two, are involved in the estimation process. </a:t>
            </a:r>
            <a:endParaRPr lang="en-IN" sz="2200" dirty="0" smtClean="0">
              <a:latin typeface="Times New Roman" pitchFamily="18" charset="0"/>
              <a:cs typeface="Times New Roman" pitchFamily="18" charset="0"/>
            </a:endParaRPr>
          </a:p>
          <a:p>
            <a:pPr marL="0" indent="0">
              <a:buNone/>
            </a:pPr>
            <a:r>
              <a:rPr lang="en-IN" sz="2400" dirty="0">
                <a:solidFill>
                  <a:srgbClr val="00B0F0"/>
                </a:solidFill>
                <a:latin typeface="Times New Roman" pitchFamily="18" charset="0"/>
                <a:cs typeface="Times New Roman" pitchFamily="18" charset="0"/>
              </a:rPr>
              <a:t>Delphi estimation: </a:t>
            </a:r>
            <a:r>
              <a:rPr lang="en-IN" sz="2400" dirty="0" smtClean="0">
                <a:solidFill>
                  <a:srgbClr val="00B0F0"/>
                </a:solidFill>
                <a:latin typeface="Times New Roman" pitchFamily="18" charset="0"/>
                <a:cs typeface="Times New Roman" pitchFamily="18" charset="0"/>
              </a:rPr>
              <a:t>Problems </a:t>
            </a:r>
          </a:p>
          <a:p>
            <a:r>
              <a:rPr lang="en-IN" sz="2200" dirty="0">
                <a:latin typeface="Times New Roman" pitchFamily="18" charset="0"/>
                <a:cs typeface="Times New Roman" pitchFamily="18" charset="0"/>
              </a:rPr>
              <a:t>The team may take pain in gathering some information that may not be useful for estimation in the proposed project. </a:t>
            </a:r>
          </a:p>
          <a:p>
            <a:r>
              <a:rPr lang="en-IN" sz="2200" dirty="0">
                <a:latin typeface="Times New Roman" pitchFamily="18" charset="0"/>
                <a:cs typeface="Times New Roman" pitchFamily="18" charset="0"/>
              </a:rPr>
              <a:t>This method is very difficult to quantify. </a:t>
            </a:r>
          </a:p>
          <a:p>
            <a:r>
              <a:rPr lang="en-IN" sz="2200" dirty="0">
                <a:latin typeface="Times New Roman" pitchFamily="18" charset="0"/>
                <a:cs typeface="Times New Roman" pitchFamily="18" charset="0"/>
              </a:rPr>
              <a:t>It is hard to document the factors used by the experts or expert groups. </a:t>
            </a:r>
          </a:p>
          <a:p>
            <a:pPr marL="0" indent="0">
              <a:buNone/>
            </a:pPr>
            <a:endParaRPr lang="en-IN" sz="2400" dirty="0">
              <a:solidFill>
                <a:srgbClr val="00B0F0"/>
              </a:solidFill>
              <a:latin typeface="Times New Roman" pitchFamily="18" charset="0"/>
              <a:cs typeface="Times New Roman" pitchFamily="18" charset="0"/>
            </a:endParaRPr>
          </a:p>
          <a:p>
            <a:pPr marL="0" indent="0">
              <a:buNone/>
            </a:pPr>
            <a:endParaRPr lang="en-IN" sz="22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0C087B72-CC60-4FF0-9C96-8509CDF76D05}" type="slidenum">
              <a:rPr lang="en-IN" smtClean="0"/>
              <a:pPr/>
              <a:t>40</a:t>
            </a:fld>
            <a:endParaRPr lang="en-IN"/>
          </a:p>
        </p:txBody>
      </p:sp>
    </p:spTree>
    <p:extLst>
      <p:ext uri="{BB962C8B-B14F-4D97-AF65-F5344CB8AC3E}">
        <p14:creationId xmlns:p14="http://schemas.microsoft.com/office/powerpoint/2010/main" xmlns="" val="125302606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a:solidFill>
                  <a:srgbClr val="0000FF"/>
                </a:solidFill>
                <a:latin typeface="Times New Roman" pitchFamily="18" charset="0"/>
                <a:cs typeface="Times New Roman" pitchFamily="18" charset="0"/>
              </a:rPr>
              <a:t>Effort Estimation Techniques</a:t>
            </a:r>
            <a:endParaRPr lang="en-IN" sz="3200" dirty="0">
              <a:solidFill>
                <a:srgbClr val="0000FF"/>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Autofit/>
          </a:bodyPr>
          <a:lstStyle/>
          <a:p>
            <a:pPr marL="0" indent="0">
              <a:buNone/>
            </a:pPr>
            <a:r>
              <a:rPr lang="en-IN" sz="2400" dirty="0">
                <a:solidFill>
                  <a:srgbClr val="00B0F0"/>
                </a:solidFill>
                <a:latin typeface="Times New Roman" pitchFamily="18" charset="0"/>
                <a:cs typeface="Times New Roman" pitchFamily="18" charset="0"/>
              </a:rPr>
              <a:t>Algorithmic cost </a:t>
            </a:r>
            <a:r>
              <a:rPr lang="en-IN" sz="2400" dirty="0" smtClean="0">
                <a:solidFill>
                  <a:srgbClr val="00B0F0"/>
                </a:solidFill>
                <a:latin typeface="Times New Roman" pitchFamily="18" charset="0"/>
                <a:cs typeface="Times New Roman" pitchFamily="18" charset="0"/>
              </a:rPr>
              <a:t>models</a:t>
            </a:r>
          </a:p>
          <a:p>
            <a:r>
              <a:rPr lang="en-IN" sz="2200" dirty="0">
                <a:latin typeface="Times New Roman" pitchFamily="18" charset="0"/>
                <a:cs typeface="Times New Roman" pitchFamily="18" charset="0"/>
              </a:rPr>
              <a:t>Algorithmic cost models use size estimation model, which is based upon certain project </a:t>
            </a:r>
            <a:r>
              <a:rPr lang="en-IN" sz="2200" dirty="0" smtClean="0">
                <a:latin typeface="Times New Roman" pitchFamily="18" charset="0"/>
                <a:cs typeface="Times New Roman" pitchFamily="18" charset="0"/>
              </a:rPr>
              <a:t>parameters.</a:t>
            </a:r>
          </a:p>
          <a:p>
            <a:r>
              <a:rPr lang="en-IN" sz="2200" dirty="0">
                <a:latin typeface="Times New Roman" pitchFamily="18" charset="0"/>
                <a:cs typeface="Times New Roman" pitchFamily="18" charset="0"/>
              </a:rPr>
              <a:t>The value of these parameters depends on the project </a:t>
            </a:r>
            <a:r>
              <a:rPr lang="en-IN" sz="2200" dirty="0" smtClean="0">
                <a:latin typeface="Times New Roman" pitchFamily="18" charset="0"/>
                <a:cs typeface="Times New Roman" pitchFamily="18" charset="0"/>
              </a:rPr>
              <a:t>type:</a:t>
            </a:r>
          </a:p>
          <a:p>
            <a:pPr lvl="1"/>
            <a:r>
              <a:rPr lang="en-IN" sz="1800" b="1" i="1" dirty="0" smtClean="0">
                <a:latin typeface="Times New Roman" pitchFamily="18" charset="0"/>
                <a:cs typeface="Times New Roman" pitchFamily="18" charset="0"/>
              </a:rPr>
              <a:t>Organic </a:t>
            </a:r>
            <a:r>
              <a:rPr lang="en-IN" sz="1800" b="1" i="1" dirty="0">
                <a:latin typeface="Times New Roman" pitchFamily="18" charset="0"/>
                <a:cs typeface="Times New Roman" pitchFamily="18" charset="0"/>
              </a:rPr>
              <a:t>projects</a:t>
            </a:r>
            <a:r>
              <a:rPr lang="en-IN" sz="1800" b="1" dirty="0">
                <a:latin typeface="Times New Roman" pitchFamily="18" charset="0"/>
                <a:cs typeface="Times New Roman" pitchFamily="18" charset="0"/>
              </a:rPr>
              <a:t> </a:t>
            </a:r>
            <a:r>
              <a:rPr lang="en-IN" sz="1800" dirty="0">
                <a:latin typeface="Times New Roman" pitchFamily="18" charset="0"/>
                <a:cs typeface="Times New Roman" pitchFamily="18" charset="0"/>
              </a:rPr>
              <a:t>are very simple and can be developed with a small-size team. The team should have good application experience and should be familiar with the application environments. A simple data processing system is a good example of the organic category. </a:t>
            </a:r>
            <a:endParaRPr lang="en-IN" sz="1800" dirty="0" smtClean="0">
              <a:latin typeface="Times New Roman" pitchFamily="18" charset="0"/>
              <a:cs typeface="Times New Roman" pitchFamily="18" charset="0"/>
            </a:endParaRPr>
          </a:p>
          <a:p>
            <a:pPr lvl="1"/>
            <a:r>
              <a:rPr lang="en-IN" sz="1800" b="1" i="1" dirty="0" smtClean="0">
                <a:latin typeface="Times New Roman" pitchFamily="18" charset="0"/>
                <a:cs typeface="Times New Roman" pitchFamily="18" charset="0"/>
              </a:rPr>
              <a:t>Embedded</a:t>
            </a:r>
            <a:r>
              <a:rPr lang="en-IN" sz="1800" b="1" dirty="0" smtClean="0">
                <a:latin typeface="Times New Roman" pitchFamily="18" charset="0"/>
                <a:cs typeface="Times New Roman" pitchFamily="18" charset="0"/>
              </a:rPr>
              <a:t> </a:t>
            </a:r>
            <a:r>
              <a:rPr lang="en-IN" sz="1800" b="1" i="1" dirty="0">
                <a:latin typeface="Times New Roman" pitchFamily="18" charset="0"/>
                <a:cs typeface="Times New Roman" pitchFamily="18" charset="0"/>
              </a:rPr>
              <a:t>projects</a:t>
            </a:r>
            <a:r>
              <a:rPr lang="en-IN" sz="1800" b="1" dirty="0">
                <a:latin typeface="Times New Roman" pitchFamily="18" charset="0"/>
                <a:cs typeface="Times New Roman" pitchFamily="18" charset="0"/>
              </a:rPr>
              <a:t> </a:t>
            </a:r>
            <a:r>
              <a:rPr lang="en-IN" sz="1800" dirty="0">
                <a:latin typeface="Times New Roman" pitchFamily="18" charset="0"/>
                <a:cs typeface="Times New Roman" pitchFamily="18" charset="0"/>
              </a:rPr>
              <a:t>are very complex and have stringent constraints, for example, flight control system for aircraft. </a:t>
            </a:r>
            <a:endParaRPr lang="en-IN" sz="1800" dirty="0" smtClean="0">
              <a:latin typeface="Times New Roman" pitchFamily="18" charset="0"/>
              <a:cs typeface="Times New Roman" pitchFamily="18" charset="0"/>
            </a:endParaRPr>
          </a:p>
          <a:p>
            <a:pPr lvl="1"/>
            <a:r>
              <a:rPr lang="en-IN" sz="1800" b="1" i="1" dirty="0" smtClean="0">
                <a:latin typeface="Times New Roman" pitchFamily="18" charset="0"/>
                <a:cs typeface="Times New Roman" pitchFamily="18" charset="0"/>
              </a:rPr>
              <a:t>Semidetached </a:t>
            </a:r>
            <a:r>
              <a:rPr lang="en-IN" sz="1800" b="1" i="1" dirty="0">
                <a:latin typeface="Times New Roman" pitchFamily="18" charset="0"/>
                <a:cs typeface="Times New Roman" pitchFamily="18" charset="0"/>
              </a:rPr>
              <a:t>projects</a:t>
            </a:r>
            <a:r>
              <a:rPr lang="en-IN" sz="1800" b="1" dirty="0">
                <a:latin typeface="Times New Roman" pitchFamily="18" charset="0"/>
                <a:cs typeface="Times New Roman" pitchFamily="18" charset="0"/>
              </a:rPr>
              <a:t> </a:t>
            </a:r>
            <a:r>
              <a:rPr lang="en-IN" sz="1800" dirty="0">
                <a:latin typeface="Times New Roman" pitchFamily="18" charset="0"/>
                <a:cs typeface="Times New Roman" pitchFamily="18" charset="0"/>
              </a:rPr>
              <a:t>are intermediate in size and complexity. The team should have mixed experience to meet the mix of rigid and less-than-rigid requirements. A transaction processing system with fixed requirements for terminal hardware and database software is an example of the semi-detached category</a:t>
            </a:r>
            <a:r>
              <a:rPr lang="en-IN" sz="1800" dirty="0" smtClean="0">
                <a:latin typeface="Times New Roman" pitchFamily="18" charset="0"/>
                <a:cs typeface="Times New Roman" pitchFamily="18" charset="0"/>
              </a:rPr>
              <a:t>.</a:t>
            </a:r>
            <a:endParaRPr lang="en-IN" sz="18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0C087B72-CC60-4FF0-9C96-8509CDF76D05}" type="slidenum">
              <a:rPr lang="en-IN" smtClean="0"/>
              <a:pPr/>
              <a:t>41</a:t>
            </a:fld>
            <a:endParaRPr lang="en-IN"/>
          </a:p>
        </p:txBody>
      </p:sp>
    </p:spTree>
    <p:extLst>
      <p:ext uri="{BB962C8B-B14F-4D97-AF65-F5344CB8AC3E}">
        <p14:creationId xmlns:p14="http://schemas.microsoft.com/office/powerpoint/2010/main" xmlns="" val="125302606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a:solidFill>
                  <a:srgbClr val="0000FF"/>
                </a:solidFill>
                <a:latin typeface="Times New Roman" pitchFamily="18" charset="0"/>
                <a:cs typeface="Times New Roman" pitchFamily="18" charset="0"/>
              </a:rPr>
              <a:t>Effort Estimation Techniques</a:t>
            </a:r>
            <a:endParaRPr lang="en-IN" sz="3200" dirty="0"/>
          </a:p>
        </p:txBody>
      </p:sp>
      <p:sp>
        <p:nvSpPr>
          <p:cNvPr id="3" name="Content Placeholder 2"/>
          <p:cNvSpPr>
            <a:spLocks noGrp="1"/>
          </p:cNvSpPr>
          <p:nvPr>
            <p:ph idx="1"/>
          </p:nvPr>
        </p:nvSpPr>
        <p:spPr/>
        <p:txBody>
          <a:bodyPr>
            <a:normAutofit fontScale="92500" lnSpcReduction="10000"/>
          </a:bodyPr>
          <a:lstStyle/>
          <a:p>
            <a:pPr marL="0" indent="0">
              <a:buNone/>
            </a:pPr>
            <a:r>
              <a:rPr lang="en-IN" sz="2600" dirty="0" smtClean="0">
                <a:solidFill>
                  <a:srgbClr val="00B0F0"/>
                </a:solidFill>
                <a:latin typeface="Times New Roman" pitchFamily="18" charset="0"/>
                <a:cs typeface="Times New Roman" pitchFamily="18" charset="0"/>
              </a:rPr>
              <a:t>COCOMO Model</a:t>
            </a:r>
          </a:p>
          <a:p>
            <a:r>
              <a:rPr lang="en-IN" sz="2400" dirty="0">
                <a:latin typeface="Times New Roman" pitchFamily="18" charset="0"/>
                <a:cs typeface="Times New Roman" pitchFamily="18" charset="0"/>
              </a:rPr>
              <a:t>COCOMO (</a:t>
            </a:r>
            <a:r>
              <a:rPr lang="en-IN" sz="2400" dirty="0" err="1" smtClean="0">
                <a:latin typeface="Times New Roman" pitchFamily="18" charset="0"/>
                <a:cs typeface="Times New Roman" pitchFamily="18" charset="0"/>
              </a:rPr>
              <a:t>COnstructive</a:t>
            </a:r>
            <a:r>
              <a:rPr lang="en-IN" sz="2400" dirty="0" smtClean="0">
                <a:latin typeface="Times New Roman" pitchFamily="18" charset="0"/>
                <a:cs typeface="Times New Roman" pitchFamily="18" charset="0"/>
              </a:rPr>
              <a:t> </a:t>
            </a:r>
            <a:r>
              <a:rPr lang="en-IN" sz="2400" dirty="0" err="1" smtClean="0">
                <a:latin typeface="Times New Roman" pitchFamily="18" charset="0"/>
                <a:cs typeface="Times New Roman" pitchFamily="18" charset="0"/>
              </a:rPr>
              <a:t>COst</a:t>
            </a:r>
            <a:r>
              <a:rPr lang="en-IN" sz="2400" dirty="0" smtClean="0">
                <a:latin typeface="Times New Roman" pitchFamily="18" charset="0"/>
                <a:cs typeface="Times New Roman" pitchFamily="18" charset="0"/>
              </a:rPr>
              <a:t> </a:t>
            </a:r>
            <a:r>
              <a:rPr lang="en-IN" sz="2400" dirty="0" err="1" smtClean="0">
                <a:latin typeface="Times New Roman" pitchFamily="18" charset="0"/>
                <a:cs typeface="Times New Roman" pitchFamily="18" charset="0"/>
              </a:rPr>
              <a:t>MOdel</a:t>
            </a:r>
            <a:r>
              <a:rPr lang="en-IN" sz="2400" dirty="0">
                <a:latin typeface="Times New Roman" pitchFamily="18" charset="0"/>
                <a:cs typeface="Times New Roman" pitchFamily="18" charset="0"/>
              </a:rPr>
              <a:t>) is an algorithmic cost estimation technique proposed by Boehm, which works in a bottom-up </a:t>
            </a:r>
            <a:r>
              <a:rPr lang="en-IN" sz="2400" dirty="0" smtClean="0">
                <a:latin typeface="Times New Roman" pitchFamily="18" charset="0"/>
                <a:cs typeface="Times New Roman" pitchFamily="18" charset="0"/>
              </a:rPr>
              <a:t>manner.</a:t>
            </a:r>
          </a:p>
          <a:p>
            <a:r>
              <a:rPr lang="en-IN" sz="2400" dirty="0">
                <a:latin typeface="Times New Roman" pitchFamily="18" charset="0"/>
                <a:cs typeface="Times New Roman" pitchFamily="18" charset="0"/>
              </a:rPr>
              <a:t>It is designed to provide some mathematical equations to estimate software projects</a:t>
            </a:r>
            <a:r>
              <a:rPr lang="en-IN" sz="2400" dirty="0" smtClean="0">
                <a:latin typeface="Times New Roman" pitchFamily="18" charset="0"/>
                <a:cs typeface="Times New Roman" pitchFamily="18" charset="0"/>
              </a:rPr>
              <a:t>.</a:t>
            </a:r>
          </a:p>
          <a:p>
            <a:r>
              <a:rPr lang="en-IN" sz="2400" dirty="0">
                <a:latin typeface="Times New Roman" pitchFamily="18" charset="0"/>
                <a:cs typeface="Times New Roman" pitchFamily="18" charset="0"/>
              </a:rPr>
              <a:t>These mathematical equations are based on historical data and use project size in the form of KLOC. </a:t>
            </a:r>
            <a:endParaRPr lang="en-IN" sz="2400" dirty="0" smtClean="0">
              <a:latin typeface="Times New Roman" pitchFamily="18" charset="0"/>
              <a:cs typeface="Times New Roman" pitchFamily="18" charset="0"/>
            </a:endParaRPr>
          </a:p>
          <a:p>
            <a:r>
              <a:rPr lang="en-IN" sz="2400" dirty="0">
                <a:latin typeface="Times New Roman" pitchFamily="18" charset="0"/>
                <a:cs typeface="Times New Roman" pitchFamily="18" charset="0"/>
              </a:rPr>
              <a:t>The COCOMO model uses a </a:t>
            </a:r>
            <a:r>
              <a:rPr lang="en-IN" sz="2400" i="1" dirty="0">
                <a:latin typeface="Times New Roman" pitchFamily="18" charset="0"/>
                <a:cs typeface="Times New Roman" pitchFamily="18" charset="0"/>
              </a:rPr>
              <a:t>multivariable</a:t>
            </a:r>
            <a:r>
              <a:rPr lang="en-IN" sz="2400" dirty="0">
                <a:latin typeface="Times New Roman" pitchFamily="18" charset="0"/>
                <a:cs typeface="Times New Roman" pitchFamily="18" charset="0"/>
              </a:rPr>
              <a:t> size estimation model for effort estimation. </a:t>
            </a:r>
            <a:endParaRPr lang="en-IN" sz="2400" dirty="0" smtClean="0">
              <a:latin typeface="Times New Roman" pitchFamily="18" charset="0"/>
              <a:cs typeface="Times New Roman" pitchFamily="18" charset="0"/>
            </a:endParaRPr>
          </a:p>
          <a:p>
            <a:r>
              <a:rPr lang="en-IN" sz="2400" dirty="0">
                <a:latin typeface="Times New Roman" pitchFamily="18" charset="0"/>
                <a:cs typeface="Times New Roman" pitchFamily="18" charset="0"/>
              </a:rPr>
              <a:t>A multivariable model depends on several variables, such as development environment, user involvement, memory constraints, technique used, etc. </a:t>
            </a:r>
            <a:endParaRPr lang="en-IN" sz="2400" dirty="0">
              <a:solidFill>
                <a:srgbClr val="00B0F0"/>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0C087B72-CC60-4FF0-9C96-8509CDF76D05}" type="slidenum">
              <a:rPr lang="en-IN" smtClean="0"/>
              <a:pPr/>
              <a:t>42</a:t>
            </a:fld>
            <a:endParaRPr lang="en-IN"/>
          </a:p>
        </p:txBody>
      </p:sp>
    </p:spTree>
    <p:extLst>
      <p:ext uri="{BB962C8B-B14F-4D97-AF65-F5344CB8AC3E}">
        <p14:creationId xmlns:p14="http://schemas.microsoft.com/office/powerpoint/2010/main" xmlns="" val="234133357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a:solidFill>
                  <a:srgbClr val="0000FF"/>
                </a:solidFill>
                <a:latin typeface="Times New Roman" pitchFamily="18" charset="0"/>
                <a:cs typeface="Times New Roman" pitchFamily="18" charset="0"/>
              </a:rPr>
              <a:t>Effort Estimation Techniques</a:t>
            </a:r>
            <a:endParaRPr lang="en-IN" sz="3200" dirty="0"/>
          </a:p>
        </p:txBody>
      </p:sp>
      <p:sp>
        <p:nvSpPr>
          <p:cNvPr id="3" name="Content Placeholder 2"/>
          <p:cNvSpPr>
            <a:spLocks noGrp="1"/>
          </p:cNvSpPr>
          <p:nvPr>
            <p:ph idx="1"/>
          </p:nvPr>
        </p:nvSpPr>
        <p:spPr>
          <a:xfrm>
            <a:off x="467544" y="1412776"/>
            <a:ext cx="8229600" cy="4525963"/>
          </a:xfrm>
        </p:spPr>
        <p:txBody>
          <a:bodyPr>
            <a:normAutofit/>
          </a:bodyPr>
          <a:lstStyle/>
          <a:p>
            <a:pPr marL="0" indent="0">
              <a:buNone/>
            </a:pPr>
            <a:r>
              <a:rPr lang="en-IN" sz="2400" dirty="0" smtClean="0">
                <a:solidFill>
                  <a:srgbClr val="00B0F0"/>
                </a:solidFill>
                <a:latin typeface="Times New Roman" pitchFamily="18" charset="0"/>
                <a:cs typeface="Times New Roman" pitchFamily="18" charset="0"/>
              </a:rPr>
              <a:t>COCOMO Model</a:t>
            </a:r>
          </a:p>
          <a:p>
            <a:r>
              <a:rPr lang="en-IN" sz="2200" dirty="0">
                <a:latin typeface="Times New Roman" pitchFamily="18" charset="0"/>
                <a:cs typeface="Times New Roman" pitchFamily="18" charset="0"/>
              </a:rPr>
              <a:t>A </a:t>
            </a:r>
            <a:r>
              <a:rPr lang="en-IN" sz="2200" i="1" dirty="0">
                <a:latin typeface="Times New Roman" pitchFamily="18" charset="0"/>
                <a:cs typeface="Times New Roman" pitchFamily="18" charset="0"/>
              </a:rPr>
              <a:t>single variable</a:t>
            </a:r>
            <a:r>
              <a:rPr lang="en-IN" sz="2200" dirty="0">
                <a:latin typeface="Times New Roman" pitchFamily="18" charset="0"/>
                <a:cs typeface="Times New Roman" pitchFamily="18" charset="0"/>
              </a:rPr>
              <a:t> model is based only upon the size of the project, which is given as </a:t>
            </a:r>
            <a:endParaRPr lang="en-IN" sz="2200" dirty="0" smtClean="0">
              <a:latin typeface="Times New Roman" pitchFamily="18" charset="0"/>
              <a:cs typeface="Times New Roman" pitchFamily="18" charset="0"/>
            </a:endParaRPr>
          </a:p>
          <a:p>
            <a:pPr marL="0" indent="0">
              <a:buNone/>
            </a:pPr>
            <a:r>
              <a:rPr lang="en-IN" sz="2200" dirty="0" smtClean="0">
                <a:latin typeface="Times New Roman" pitchFamily="18" charset="0"/>
                <a:cs typeface="Times New Roman" pitchFamily="18" charset="0"/>
              </a:rPr>
              <a:t>		Effort </a:t>
            </a:r>
            <a:r>
              <a:rPr lang="en-IN" sz="2200" dirty="0">
                <a:latin typeface="Times New Roman" pitchFamily="18" charset="0"/>
                <a:cs typeface="Times New Roman" pitchFamily="18" charset="0"/>
              </a:rPr>
              <a:t>	  =    </a:t>
            </a:r>
            <a:r>
              <a:rPr lang="en-IN" sz="2200" i="1" dirty="0">
                <a:latin typeface="Times New Roman" pitchFamily="18" charset="0"/>
                <a:cs typeface="Times New Roman" pitchFamily="18" charset="0"/>
              </a:rPr>
              <a:t>a</a:t>
            </a:r>
            <a:r>
              <a:rPr lang="en-IN" sz="2200" dirty="0">
                <a:latin typeface="Times New Roman" pitchFamily="18" charset="0"/>
                <a:cs typeface="Times New Roman" pitchFamily="18" charset="0"/>
              </a:rPr>
              <a:t> × Size </a:t>
            </a:r>
            <a:r>
              <a:rPr lang="en-IN" sz="2200" i="1" baseline="30000" dirty="0">
                <a:latin typeface="Times New Roman" pitchFamily="18" charset="0"/>
                <a:cs typeface="Times New Roman" pitchFamily="18" charset="0"/>
              </a:rPr>
              <a:t>b</a:t>
            </a:r>
            <a:endParaRPr lang="en-IN" sz="2200" dirty="0">
              <a:latin typeface="Times New Roman" pitchFamily="18" charset="0"/>
              <a:cs typeface="Times New Roman" pitchFamily="18" charset="0"/>
            </a:endParaRPr>
          </a:p>
          <a:p>
            <a:r>
              <a:rPr lang="en-IN" sz="2200" dirty="0">
                <a:latin typeface="Times New Roman" pitchFamily="18" charset="0"/>
                <a:cs typeface="Times New Roman" pitchFamily="18" charset="0"/>
              </a:rPr>
              <a:t>The constants </a:t>
            </a:r>
            <a:r>
              <a:rPr lang="en-IN" sz="2200" i="1" dirty="0">
                <a:latin typeface="Times New Roman" pitchFamily="18" charset="0"/>
                <a:cs typeface="Times New Roman" pitchFamily="18" charset="0"/>
              </a:rPr>
              <a:t>a</a:t>
            </a:r>
            <a:r>
              <a:rPr lang="en-IN" sz="2200" dirty="0">
                <a:latin typeface="Times New Roman" pitchFamily="18" charset="0"/>
                <a:cs typeface="Times New Roman" pitchFamily="18" charset="0"/>
              </a:rPr>
              <a:t> and </a:t>
            </a:r>
            <a:r>
              <a:rPr lang="en-IN" sz="2200" i="1" dirty="0">
                <a:latin typeface="Times New Roman" pitchFamily="18" charset="0"/>
                <a:cs typeface="Times New Roman" pitchFamily="18" charset="0"/>
              </a:rPr>
              <a:t>b</a:t>
            </a:r>
            <a:r>
              <a:rPr lang="en-IN" sz="2200" dirty="0">
                <a:latin typeface="Times New Roman" pitchFamily="18" charset="0"/>
                <a:cs typeface="Times New Roman" pitchFamily="18" charset="0"/>
              </a:rPr>
              <a:t> are derived from the historical data of the past projects in the </a:t>
            </a:r>
            <a:r>
              <a:rPr lang="en-IN" sz="2200" dirty="0" smtClean="0">
                <a:latin typeface="Times New Roman" pitchFamily="18" charset="0"/>
                <a:cs typeface="Times New Roman" pitchFamily="18" charset="0"/>
              </a:rPr>
              <a:t>organizations. </a:t>
            </a:r>
          </a:p>
          <a:p>
            <a:r>
              <a:rPr lang="en-IN" sz="2200" dirty="0" smtClean="0">
                <a:latin typeface="Times New Roman" pitchFamily="18" charset="0"/>
                <a:cs typeface="Times New Roman" pitchFamily="18" charset="0"/>
              </a:rPr>
              <a:t>The </a:t>
            </a:r>
            <a:r>
              <a:rPr lang="en-IN" sz="2200" dirty="0">
                <a:latin typeface="Times New Roman" pitchFamily="18" charset="0"/>
                <a:cs typeface="Times New Roman" pitchFamily="18" charset="0"/>
              </a:rPr>
              <a:t>values of </a:t>
            </a:r>
            <a:r>
              <a:rPr lang="en-IN" sz="2200" i="1" dirty="0">
                <a:latin typeface="Times New Roman" pitchFamily="18" charset="0"/>
                <a:cs typeface="Times New Roman" pitchFamily="18" charset="0"/>
              </a:rPr>
              <a:t>a</a:t>
            </a:r>
            <a:r>
              <a:rPr lang="en-IN" sz="2200" dirty="0">
                <a:latin typeface="Times New Roman" pitchFamily="18" charset="0"/>
                <a:cs typeface="Times New Roman" pitchFamily="18" charset="0"/>
              </a:rPr>
              <a:t> and </a:t>
            </a:r>
            <a:r>
              <a:rPr lang="en-IN" sz="2200" i="1" dirty="0">
                <a:latin typeface="Times New Roman" pitchFamily="18" charset="0"/>
                <a:cs typeface="Times New Roman" pitchFamily="18" charset="0"/>
              </a:rPr>
              <a:t>b</a:t>
            </a:r>
            <a:r>
              <a:rPr lang="en-IN" sz="2200" dirty="0">
                <a:latin typeface="Times New Roman" pitchFamily="18" charset="0"/>
                <a:cs typeface="Times New Roman" pitchFamily="18" charset="0"/>
              </a:rPr>
              <a:t> in COCOMO model vary across the three categories of projects: organic, semidetached, and embedded, as shown </a:t>
            </a:r>
            <a:r>
              <a:rPr lang="en-IN" sz="2200" dirty="0" smtClean="0">
                <a:latin typeface="Times New Roman" pitchFamily="18" charset="0"/>
                <a:cs typeface="Times New Roman" pitchFamily="18" charset="0"/>
              </a:rPr>
              <a:t>in </a:t>
            </a:r>
            <a:r>
              <a:rPr lang="en-IN" sz="2200" dirty="0">
                <a:latin typeface="Times New Roman" pitchFamily="18" charset="0"/>
                <a:cs typeface="Times New Roman" pitchFamily="18" charset="0"/>
              </a:rPr>
              <a:t>Table 4.2. </a:t>
            </a:r>
            <a:endParaRPr lang="en-IN" sz="2200" dirty="0" smtClean="0">
              <a:latin typeface="Times New Roman" pitchFamily="18" charset="0"/>
              <a:cs typeface="Times New Roman" pitchFamily="18" charset="0"/>
            </a:endParaRPr>
          </a:p>
          <a:p>
            <a:endParaRPr lang="en-IN" sz="2400" b="1" dirty="0" smtClean="0">
              <a:solidFill>
                <a:srgbClr val="00B0F0"/>
              </a:solidFill>
              <a:latin typeface="Times New Roman" pitchFamily="18" charset="0"/>
              <a:cs typeface="Times New Roman"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xmlns="" val="3715253431"/>
              </p:ext>
            </p:extLst>
          </p:nvPr>
        </p:nvGraphicFramePr>
        <p:xfrm>
          <a:off x="1043608" y="4941168"/>
          <a:ext cx="6984775" cy="1346448"/>
        </p:xfrm>
        <a:graphic>
          <a:graphicData uri="http://schemas.openxmlformats.org/drawingml/2006/table">
            <a:tbl>
              <a:tblPr firstRow="1" firstCol="1" bandRow="1">
                <a:tableStyleId>{BDBED569-4797-4DF1-A0F4-6AAB3CD982D8}</a:tableStyleId>
              </a:tblPr>
              <a:tblGrid>
                <a:gridCol w="2016118"/>
                <a:gridCol w="2358961"/>
                <a:gridCol w="2609696"/>
              </a:tblGrid>
              <a:tr h="336612">
                <a:tc>
                  <a:txBody>
                    <a:bodyPr/>
                    <a:lstStyle/>
                    <a:p>
                      <a:pPr algn="ctr">
                        <a:lnSpc>
                          <a:spcPct val="115000"/>
                        </a:lnSpc>
                        <a:spcAft>
                          <a:spcPts val="0"/>
                        </a:spcAft>
                      </a:pPr>
                      <a:r>
                        <a:rPr lang="en-IN" sz="1400" dirty="0">
                          <a:effectLst/>
                          <a:latin typeface="Times New Roman" pitchFamily="18" charset="0"/>
                          <a:cs typeface="Times New Roman" pitchFamily="18" charset="0"/>
                        </a:rPr>
                        <a:t>Project category</a:t>
                      </a:r>
                      <a:endParaRPr lang="en-IN" sz="1200" dirty="0">
                        <a:effectLst/>
                        <a:latin typeface="Times New Roman" pitchFamily="18" charset="0"/>
                        <a:ea typeface="Times New Roman"/>
                        <a:cs typeface="Times New Roman" pitchFamily="18" charset="0"/>
                      </a:endParaRPr>
                    </a:p>
                  </a:txBody>
                  <a:tcPr marL="68580" marR="68580" marT="0" marB="0" anchor="ctr"/>
                </a:tc>
                <a:tc>
                  <a:txBody>
                    <a:bodyPr/>
                    <a:lstStyle/>
                    <a:p>
                      <a:pPr algn="ctr">
                        <a:lnSpc>
                          <a:spcPct val="115000"/>
                        </a:lnSpc>
                        <a:spcAft>
                          <a:spcPts val="1000"/>
                        </a:spcAft>
                      </a:pPr>
                      <a:r>
                        <a:rPr lang="en-IN" sz="1400">
                          <a:effectLst/>
                          <a:latin typeface="Times New Roman" pitchFamily="18" charset="0"/>
                          <a:cs typeface="Times New Roman" pitchFamily="18" charset="0"/>
                        </a:rPr>
                        <a:t>a</a:t>
                      </a:r>
                      <a:endParaRPr lang="en-IN" sz="1200">
                        <a:effectLst/>
                        <a:latin typeface="Times New Roman" pitchFamily="18" charset="0"/>
                        <a:ea typeface="Times New Roman"/>
                        <a:cs typeface="Times New Roman" pitchFamily="18" charset="0"/>
                      </a:endParaRPr>
                    </a:p>
                  </a:txBody>
                  <a:tcPr marL="68580" marR="68580" marT="0" marB="0" anchor="ctr"/>
                </a:tc>
                <a:tc>
                  <a:txBody>
                    <a:bodyPr/>
                    <a:lstStyle/>
                    <a:p>
                      <a:pPr algn="ctr">
                        <a:lnSpc>
                          <a:spcPct val="115000"/>
                        </a:lnSpc>
                        <a:spcAft>
                          <a:spcPts val="1000"/>
                        </a:spcAft>
                      </a:pPr>
                      <a:r>
                        <a:rPr lang="en-IN" sz="1400">
                          <a:effectLst/>
                          <a:latin typeface="Times New Roman" pitchFamily="18" charset="0"/>
                          <a:cs typeface="Times New Roman" pitchFamily="18" charset="0"/>
                        </a:rPr>
                        <a:t>b</a:t>
                      </a:r>
                      <a:endParaRPr lang="en-IN" sz="1200">
                        <a:effectLst/>
                        <a:latin typeface="Times New Roman" pitchFamily="18" charset="0"/>
                        <a:ea typeface="Times New Roman"/>
                        <a:cs typeface="Times New Roman" pitchFamily="18" charset="0"/>
                      </a:endParaRPr>
                    </a:p>
                  </a:txBody>
                  <a:tcPr marL="68580" marR="68580" marT="0" marB="0" anchor="ctr"/>
                </a:tc>
              </a:tr>
              <a:tr h="336612">
                <a:tc>
                  <a:txBody>
                    <a:bodyPr/>
                    <a:lstStyle/>
                    <a:p>
                      <a:pPr algn="ctr">
                        <a:lnSpc>
                          <a:spcPct val="115000"/>
                        </a:lnSpc>
                        <a:spcAft>
                          <a:spcPts val="0"/>
                        </a:spcAft>
                      </a:pPr>
                      <a:r>
                        <a:rPr lang="en-IN" sz="1400">
                          <a:effectLst/>
                          <a:latin typeface="Times New Roman" pitchFamily="18" charset="0"/>
                          <a:cs typeface="Times New Roman" pitchFamily="18" charset="0"/>
                        </a:rPr>
                        <a:t>Organic</a:t>
                      </a:r>
                      <a:endParaRPr lang="en-IN" sz="1200">
                        <a:effectLst/>
                        <a:latin typeface="Times New Roman" pitchFamily="18" charset="0"/>
                        <a:ea typeface="Times New Roman"/>
                        <a:cs typeface="Times New Roman" pitchFamily="18" charset="0"/>
                      </a:endParaRPr>
                    </a:p>
                  </a:txBody>
                  <a:tcPr marL="68580" marR="68580" marT="0" marB="0" anchor="ctr"/>
                </a:tc>
                <a:tc>
                  <a:txBody>
                    <a:bodyPr/>
                    <a:lstStyle/>
                    <a:p>
                      <a:pPr algn="ctr">
                        <a:lnSpc>
                          <a:spcPct val="115000"/>
                        </a:lnSpc>
                        <a:spcAft>
                          <a:spcPts val="0"/>
                        </a:spcAft>
                      </a:pPr>
                      <a:r>
                        <a:rPr lang="en-IN" sz="1400" dirty="0">
                          <a:effectLst/>
                          <a:latin typeface="Times New Roman" pitchFamily="18" charset="0"/>
                          <a:cs typeface="Times New Roman" pitchFamily="18" charset="0"/>
                        </a:rPr>
                        <a:t>3.2</a:t>
                      </a:r>
                      <a:endParaRPr lang="en-IN" sz="1200" dirty="0">
                        <a:effectLst/>
                        <a:latin typeface="Times New Roman" pitchFamily="18" charset="0"/>
                        <a:ea typeface="Times New Roman"/>
                        <a:cs typeface="Times New Roman" pitchFamily="18" charset="0"/>
                      </a:endParaRPr>
                    </a:p>
                  </a:txBody>
                  <a:tcPr marL="68580" marR="68580" marT="0" marB="0" anchor="ctr"/>
                </a:tc>
                <a:tc>
                  <a:txBody>
                    <a:bodyPr/>
                    <a:lstStyle/>
                    <a:p>
                      <a:pPr algn="ctr">
                        <a:lnSpc>
                          <a:spcPct val="115000"/>
                        </a:lnSpc>
                        <a:spcAft>
                          <a:spcPts val="0"/>
                        </a:spcAft>
                      </a:pPr>
                      <a:r>
                        <a:rPr lang="en-IN" sz="1400">
                          <a:effectLst/>
                          <a:latin typeface="Times New Roman" pitchFamily="18" charset="0"/>
                          <a:cs typeface="Times New Roman" pitchFamily="18" charset="0"/>
                        </a:rPr>
                        <a:t>1.05</a:t>
                      </a:r>
                      <a:endParaRPr lang="en-IN" sz="1200">
                        <a:effectLst/>
                        <a:latin typeface="Times New Roman" pitchFamily="18" charset="0"/>
                        <a:ea typeface="Times New Roman"/>
                        <a:cs typeface="Times New Roman" pitchFamily="18" charset="0"/>
                      </a:endParaRPr>
                    </a:p>
                  </a:txBody>
                  <a:tcPr marL="68580" marR="68580" marT="0" marB="0" anchor="ctr"/>
                </a:tc>
              </a:tr>
              <a:tr h="336612">
                <a:tc>
                  <a:txBody>
                    <a:bodyPr/>
                    <a:lstStyle/>
                    <a:p>
                      <a:pPr algn="ctr">
                        <a:lnSpc>
                          <a:spcPct val="115000"/>
                        </a:lnSpc>
                        <a:spcAft>
                          <a:spcPts val="0"/>
                        </a:spcAft>
                      </a:pPr>
                      <a:r>
                        <a:rPr lang="en-IN" sz="1400" dirty="0">
                          <a:effectLst/>
                          <a:latin typeface="Times New Roman" pitchFamily="18" charset="0"/>
                          <a:cs typeface="Times New Roman" pitchFamily="18" charset="0"/>
                        </a:rPr>
                        <a:t>Semidetached</a:t>
                      </a:r>
                      <a:endParaRPr lang="en-IN" sz="1200" dirty="0">
                        <a:effectLst/>
                        <a:latin typeface="Times New Roman" pitchFamily="18" charset="0"/>
                        <a:ea typeface="Times New Roman"/>
                        <a:cs typeface="Times New Roman" pitchFamily="18" charset="0"/>
                      </a:endParaRPr>
                    </a:p>
                  </a:txBody>
                  <a:tcPr marL="68580" marR="68580" marT="0" marB="0" anchor="ctr"/>
                </a:tc>
                <a:tc>
                  <a:txBody>
                    <a:bodyPr/>
                    <a:lstStyle/>
                    <a:p>
                      <a:pPr algn="ctr">
                        <a:lnSpc>
                          <a:spcPct val="115000"/>
                        </a:lnSpc>
                        <a:spcAft>
                          <a:spcPts val="0"/>
                        </a:spcAft>
                      </a:pPr>
                      <a:r>
                        <a:rPr lang="en-IN" sz="1400" dirty="0">
                          <a:effectLst/>
                          <a:latin typeface="Times New Roman" pitchFamily="18" charset="0"/>
                          <a:cs typeface="Times New Roman" pitchFamily="18" charset="0"/>
                        </a:rPr>
                        <a:t>3.0</a:t>
                      </a:r>
                      <a:endParaRPr lang="en-IN" sz="1200" dirty="0">
                        <a:effectLst/>
                        <a:latin typeface="Times New Roman" pitchFamily="18" charset="0"/>
                        <a:ea typeface="Times New Roman"/>
                        <a:cs typeface="Times New Roman" pitchFamily="18" charset="0"/>
                      </a:endParaRPr>
                    </a:p>
                  </a:txBody>
                  <a:tcPr marL="68580" marR="68580" marT="0" marB="0" anchor="ctr"/>
                </a:tc>
                <a:tc>
                  <a:txBody>
                    <a:bodyPr/>
                    <a:lstStyle/>
                    <a:p>
                      <a:pPr algn="ctr">
                        <a:lnSpc>
                          <a:spcPct val="115000"/>
                        </a:lnSpc>
                        <a:spcAft>
                          <a:spcPts val="0"/>
                        </a:spcAft>
                      </a:pPr>
                      <a:r>
                        <a:rPr lang="en-IN" sz="1400">
                          <a:effectLst/>
                          <a:latin typeface="Times New Roman" pitchFamily="18" charset="0"/>
                          <a:cs typeface="Times New Roman" pitchFamily="18" charset="0"/>
                        </a:rPr>
                        <a:t>1.12</a:t>
                      </a:r>
                      <a:endParaRPr lang="en-IN" sz="1200">
                        <a:effectLst/>
                        <a:latin typeface="Times New Roman" pitchFamily="18" charset="0"/>
                        <a:ea typeface="Times New Roman"/>
                        <a:cs typeface="Times New Roman" pitchFamily="18" charset="0"/>
                      </a:endParaRPr>
                    </a:p>
                  </a:txBody>
                  <a:tcPr marL="68580" marR="68580" marT="0" marB="0" anchor="ctr"/>
                </a:tc>
              </a:tr>
              <a:tr h="336612">
                <a:tc>
                  <a:txBody>
                    <a:bodyPr/>
                    <a:lstStyle/>
                    <a:p>
                      <a:pPr algn="ctr">
                        <a:lnSpc>
                          <a:spcPct val="115000"/>
                        </a:lnSpc>
                        <a:spcAft>
                          <a:spcPts val="0"/>
                        </a:spcAft>
                      </a:pPr>
                      <a:r>
                        <a:rPr lang="en-IN" sz="1400" dirty="0">
                          <a:effectLst/>
                          <a:latin typeface="Times New Roman" pitchFamily="18" charset="0"/>
                          <a:cs typeface="Times New Roman" pitchFamily="18" charset="0"/>
                        </a:rPr>
                        <a:t>Embedded</a:t>
                      </a:r>
                      <a:endParaRPr lang="en-IN" sz="1200" dirty="0">
                        <a:effectLst/>
                        <a:latin typeface="Times New Roman" pitchFamily="18" charset="0"/>
                        <a:ea typeface="Times New Roman"/>
                        <a:cs typeface="Times New Roman" pitchFamily="18" charset="0"/>
                      </a:endParaRPr>
                    </a:p>
                  </a:txBody>
                  <a:tcPr marL="68580" marR="68580" marT="0" marB="0" anchor="ctr"/>
                </a:tc>
                <a:tc>
                  <a:txBody>
                    <a:bodyPr/>
                    <a:lstStyle/>
                    <a:p>
                      <a:pPr algn="ctr">
                        <a:lnSpc>
                          <a:spcPct val="115000"/>
                        </a:lnSpc>
                        <a:spcAft>
                          <a:spcPts val="0"/>
                        </a:spcAft>
                      </a:pPr>
                      <a:r>
                        <a:rPr lang="en-IN" sz="1400" dirty="0">
                          <a:effectLst/>
                          <a:latin typeface="Times New Roman" pitchFamily="18" charset="0"/>
                          <a:cs typeface="Times New Roman" pitchFamily="18" charset="0"/>
                        </a:rPr>
                        <a:t>2.8</a:t>
                      </a:r>
                      <a:endParaRPr lang="en-IN" sz="1200" dirty="0">
                        <a:effectLst/>
                        <a:latin typeface="Times New Roman" pitchFamily="18" charset="0"/>
                        <a:ea typeface="Times New Roman"/>
                        <a:cs typeface="Times New Roman" pitchFamily="18" charset="0"/>
                      </a:endParaRPr>
                    </a:p>
                  </a:txBody>
                  <a:tcPr marL="68580" marR="68580" marT="0" marB="0" anchor="ctr"/>
                </a:tc>
                <a:tc>
                  <a:txBody>
                    <a:bodyPr/>
                    <a:lstStyle/>
                    <a:p>
                      <a:pPr algn="ctr">
                        <a:lnSpc>
                          <a:spcPct val="115000"/>
                        </a:lnSpc>
                        <a:spcAft>
                          <a:spcPts val="0"/>
                        </a:spcAft>
                      </a:pPr>
                      <a:r>
                        <a:rPr lang="en-IN" sz="1400" dirty="0">
                          <a:effectLst/>
                          <a:latin typeface="Times New Roman" pitchFamily="18" charset="0"/>
                          <a:cs typeface="Times New Roman" pitchFamily="18" charset="0"/>
                        </a:rPr>
                        <a:t>1.20</a:t>
                      </a:r>
                      <a:endParaRPr lang="en-IN" sz="1200" dirty="0">
                        <a:effectLst/>
                        <a:latin typeface="Times New Roman" pitchFamily="18" charset="0"/>
                        <a:ea typeface="Times New Roman"/>
                        <a:cs typeface="Times New Roman" pitchFamily="18" charset="0"/>
                      </a:endParaRPr>
                    </a:p>
                  </a:txBody>
                  <a:tcPr marL="68580" marR="68580" marT="0" marB="0" anchor="ctr"/>
                </a:tc>
              </a:tr>
            </a:tbl>
          </a:graphicData>
        </a:graphic>
      </p:graphicFrame>
      <p:sp>
        <p:nvSpPr>
          <p:cNvPr id="5" name="Rectangle 4"/>
          <p:cNvSpPr/>
          <p:nvPr/>
        </p:nvSpPr>
        <p:spPr>
          <a:xfrm>
            <a:off x="2195736" y="6333813"/>
            <a:ext cx="4079578" cy="369332"/>
          </a:xfrm>
          <a:prstGeom prst="rect">
            <a:avLst/>
          </a:prstGeom>
        </p:spPr>
        <p:txBody>
          <a:bodyPr wrap="none">
            <a:spAutoFit/>
          </a:bodyPr>
          <a:lstStyle/>
          <a:p>
            <a:r>
              <a:rPr lang="en-IN" dirty="0">
                <a:latin typeface="Times New Roman" pitchFamily="18" charset="0"/>
                <a:cs typeface="Times New Roman" pitchFamily="18" charset="0"/>
              </a:rPr>
              <a:t>Table 4.2: The values of </a:t>
            </a:r>
            <a:r>
              <a:rPr lang="en-IN" i="1" dirty="0">
                <a:latin typeface="Times New Roman" pitchFamily="18" charset="0"/>
                <a:cs typeface="Times New Roman" pitchFamily="18" charset="0"/>
              </a:rPr>
              <a:t>a</a:t>
            </a:r>
            <a:r>
              <a:rPr lang="en-IN" dirty="0">
                <a:latin typeface="Times New Roman" pitchFamily="18" charset="0"/>
                <a:cs typeface="Times New Roman" pitchFamily="18" charset="0"/>
              </a:rPr>
              <a:t> and </a:t>
            </a:r>
            <a:r>
              <a:rPr lang="en-IN" i="1" dirty="0">
                <a:latin typeface="Times New Roman" pitchFamily="18" charset="0"/>
                <a:cs typeface="Times New Roman" pitchFamily="18" charset="0"/>
              </a:rPr>
              <a:t>b</a:t>
            </a:r>
            <a:r>
              <a:rPr lang="en-IN" dirty="0">
                <a:latin typeface="Times New Roman" pitchFamily="18" charset="0"/>
                <a:cs typeface="Times New Roman" pitchFamily="18" charset="0"/>
              </a:rPr>
              <a:t> constants</a:t>
            </a:r>
          </a:p>
        </p:txBody>
      </p:sp>
      <p:sp>
        <p:nvSpPr>
          <p:cNvPr id="6" name="Slide Number Placeholder 5"/>
          <p:cNvSpPr>
            <a:spLocks noGrp="1"/>
          </p:cNvSpPr>
          <p:nvPr>
            <p:ph type="sldNum" sz="quarter" idx="12"/>
          </p:nvPr>
        </p:nvSpPr>
        <p:spPr/>
        <p:txBody>
          <a:bodyPr/>
          <a:lstStyle/>
          <a:p>
            <a:fld id="{0C087B72-CC60-4FF0-9C96-8509CDF76D05}" type="slidenum">
              <a:rPr lang="en-IN" smtClean="0"/>
              <a:pPr/>
              <a:t>43</a:t>
            </a:fld>
            <a:endParaRPr lang="en-IN"/>
          </a:p>
        </p:txBody>
      </p:sp>
    </p:spTree>
    <p:extLst>
      <p:ext uri="{BB962C8B-B14F-4D97-AF65-F5344CB8AC3E}">
        <p14:creationId xmlns:p14="http://schemas.microsoft.com/office/powerpoint/2010/main" xmlns="" val="132273945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a:solidFill>
                  <a:srgbClr val="0000FF"/>
                </a:solidFill>
                <a:latin typeface="Times New Roman" pitchFamily="18" charset="0"/>
                <a:cs typeface="Times New Roman" pitchFamily="18" charset="0"/>
              </a:rPr>
              <a:t>Effort Estimation Techniques</a:t>
            </a:r>
            <a:endParaRPr lang="en-IN" sz="3200" dirty="0"/>
          </a:p>
        </p:txBody>
      </p:sp>
      <p:sp>
        <p:nvSpPr>
          <p:cNvPr id="3" name="Content Placeholder 2"/>
          <p:cNvSpPr>
            <a:spLocks noGrp="1"/>
          </p:cNvSpPr>
          <p:nvPr>
            <p:ph idx="1"/>
          </p:nvPr>
        </p:nvSpPr>
        <p:spPr/>
        <p:txBody>
          <a:bodyPr>
            <a:normAutofit/>
          </a:bodyPr>
          <a:lstStyle/>
          <a:p>
            <a:pPr marL="0" indent="0">
              <a:buNone/>
            </a:pPr>
            <a:r>
              <a:rPr lang="en-IN" sz="2400" dirty="0" smtClean="0">
                <a:solidFill>
                  <a:srgbClr val="00B0F0"/>
                </a:solidFill>
                <a:latin typeface="Times New Roman" pitchFamily="18" charset="0"/>
                <a:cs typeface="Times New Roman" pitchFamily="18" charset="0"/>
              </a:rPr>
              <a:t>COCOMO Model</a:t>
            </a:r>
          </a:p>
          <a:p>
            <a:r>
              <a:rPr lang="en-GB" sz="2200" dirty="0">
                <a:latin typeface="Times New Roman" pitchFamily="18" charset="0"/>
                <a:cs typeface="Times New Roman" pitchFamily="18" charset="0"/>
              </a:rPr>
              <a:t>COCOMO estimation is a family of hierarchical models, which includes </a:t>
            </a:r>
            <a:endParaRPr lang="en-GB" sz="2200" dirty="0" smtClean="0">
              <a:latin typeface="Times New Roman" pitchFamily="18" charset="0"/>
              <a:cs typeface="Times New Roman" pitchFamily="18" charset="0"/>
            </a:endParaRPr>
          </a:p>
          <a:p>
            <a:pPr lvl="1"/>
            <a:r>
              <a:rPr lang="en-GB" sz="2200" i="1" dirty="0" smtClean="0">
                <a:latin typeface="Times New Roman" pitchFamily="18" charset="0"/>
                <a:cs typeface="Times New Roman" pitchFamily="18" charset="0"/>
              </a:rPr>
              <a:t>Basic, </a:t>
            </a:r>
          </a:p>
          <a:p>
            <a:pPr lvl="1"/>
            <a:r>
              <a:rPr lang="en-GB" sz="2200" i="1" dirty="0" smtClean="0">
                <a:latin typeface="Times New Roman" pitchFamily="18" charset="0"/>
                <a:cs typeface="Times New Roman" pitchFamily="18" charset="0"/>
              </a:rPr>
              <a:t>Intermediate,</a:t>
            </a:r>
            <a:r>
              <a:rPr lang="en-GB" sz="2200" dirty="0" smtClean="0">
                <a:latin typeface="Times New Roman" pitchFamily="18" charset="0"/>
                <a:cs typeface="Times New Roman" pitchFamily="18" charset="0"/>
              </a:rPr>
              <a:t> and </a:t>
            </a:r>
          </a:p>
          <a:p>
            <a:pPr lvl="1"/>
            <a:r>
              <a:rPr lang="en-GB" sz="2200" i="1" dirty="0" smtClean="0">
                <a:latin typeface="Times New Roman" pitchFamily="18" charset="0"/>
                <a:cs typeface="Times New Roman" pitchFamily="18" charset="0"/>
              </a:rPr>
              <a:t>Detailed COCOMO </a:t>
            </a:r>
            <a:r>
              <a:rPr lang="en-GB" sz="2200" dirty="0" smtClean="0">
                <a:latin typeface="Times New Roman" pitchFamily="18" charset="0"/>
                <a:cs typeface="Times New Roman" pitchFamily="18" charset="0"/>
              </a:rPr>
              <a:t>models. </a:t>
            </a:r>
          </a:p>
          <a:p>
            <a:r>
              <a:rPr lang="en-GB" sz="2200" dirty="0" smtClean="0">
                <a:latin typeface="Times New Roman" pitchFamily="18" charset="0"/>
                <a:cs typeface="Times New Roman" pitchFamily="18" charset="0"/>
              </a:rPr>
              <a:t>Each of the models </a:t>
            </a:r>
            <a:r>
              <a:rPr lang="en-GB" sz="2200" dirty="0">
                <a:latin typeface="Times New Roman" pitchFamily="18" charset="0"/>
                <a:cs typeface="Times New Roman" pitchFamily="18" charset="0"/>
              </a:rPr>
              <a:t>initially estimates efforts based on the total estimated KLOC. </a:t>
            </a:r>
            <a:endParaRPr lang="en-GB" sz="2200" dirty="0" smtClean="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0C087B72-CC60-4FF0-9C96-8509CDF76D05}" type="slidenum">
              <a:rPr lang="en-IN" smtClean="0"/>
              <a:pPr/>
              <a:t>44</a:t>
            </a:fld>
            <a:endParaRPr lang="en-IN"/>
          </a:p>
        </p:txBody>
      </p:sp>
    </p:spTree>
    <p:extLst>
      <p:ext uri="{BB962C8B-B14F-4D97-AF65-F5344CB8AC3E}">
        <p14:creationId xmlns:p14="http://schemas.microsoft.com/office/powerpoint/2010/main" xmlns="" val="132273945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a:solidFill>
                  <a:srgbClr val="0000FF"/>
                </a:solidFill>
                <a:latin typeface="Times New Roman" pitchFamily="18" charset="0"/>
                <a:cs typeface="Times New Roman" pitchFamily="18" charset="0"/>
              </a:rPr>
              <a:t>Effort Estimation Techniques</a:t>
            </a:r>
            <a:endParaRPr lang="en-IN" sz="3200" dirty="0"/>
          </a:p>
        </p:txBody>
      </p:sp>
      <p:sp>
        <p:nvSpPr>
          <p:cNvPr id="3" name="Content Placeholder 2"/>
          <p:cNvSpPr>
            <a:spLocks noGrp="1"/>
          </p:cNvSpPr>
          <p:nvPr>
            <p:ph idx="1"/>
          </p:nvPr>
        </p:nvSpPr>
        <p:spPr/>
        <p:txBody>
          <a:bodyPr>
            <a:normAutofit/>
          </a:bodyPr>
          <a:lstStyle/>
          <a:p>
            <a:pPr marL="0" indent="0">
              <a:buNone/>
            </a:pPr>
            <a:r>
              <a:rPr lang="en-GB" sz="2400" dirty="0" smtClean="0">
                <a:solidFill>
                  <a:srgbClr val="00B0F0"/>
                </a:solidFill>
                <a:latin typeface="Times New Roman" pitchFamily="18" charset="0"/>
                <a:cs typeface="Times New Roman" pitchFamily="18" charset="0"/>
              </a:rPr>
              <a:t>Basic</a:t>
            </a:r>
            <a:r>
              <a:rPr lang="en-GB" sz="2400" dirty="0" smtClean="0"/>
              <a:t> </a:t>
            </a:r>
            <a:r>
              <a:rPr lang="en-IN" sz="2400" dirty="0" smtClean="0">
                <a:solidFill>
                  <a:srgbClr val="00B0F0"/>
                </a:solidFill>
                <a:latin typeface="Times New Roman" pitchFamily="18" charset="0"/>
                <a:cs typeface="Times New Roman" pitchFamily="18" charset="0"/>
              </a:rPr>
              <a:t>COCOMO Model</a:t>
            </a:r>
          </a:p>
          <a:p>
            <a:r>
              <a:rPr lang="en-GB" sz="2200" dirty="0">
                <a:latin typeface="Times New Roman" pitchFamily="18" charset="0"/>
                <a:cs typeface="Times New Roman" pitchFamily="18" charset="0"/>
              </a:rPr>
              <a:t>The basic COCOMO model estimates effort in a function of the estimated KLOC in the proposed project.  </a:t>
            </a:r>
            <a:endParaRPr lang="en-GB" sz="2200" dirty="0" smtClean="0">
              <a:latin typeface="Times New Roman" pitchFamily="18" charset="0"/>
              <a:cs typeface="Times New Roman" pitchFamily="18" charset="0"/>
            </a:endParaRPr>
          </a:p>
          <a:p>
            <a:r>
              <a:rPr lang="en-GB" sz="2200" dirty="0" smtClean="0">
                <a:latin typeface="Times New Roman" pitchFamily="18" charset="0"/>
                <a:cs typeface="Times New Roman" pitchFamily="18" charset="0"/>
              </a:rPr>
              <a:t>The </a:t>
            </a:r>
            <a:r>
              <a:rPr lang="en-GB" sz="2200" dirty="0">
                <a:latin typeface="Times New Roman" pitchFamily="18" charset="0"/>
                <a:cs typeface="Times New Roman" pitchFamily="18" charset="0"/>
              </a:rPr>
              <a:t>basic COCOMO model is very simple, quick, and applicable to small to medium organic-type projects. It is given as follows:</a:t>
            </a:r>
            <a:endParaRPr lang="en-IN" sz="2200" dirty="0">
              <a:latin typeface="Times New Roman" pitchFamily="18" charset="0"/>
              <a:cs typeface="Times New Roman" pitchFamily="18" charset="0"/>
            </a:endParaRPr>
          </a:p>
          <a:p>
            <a:pPr marL="0" indent="0">
              <a:buNone/>
            </a:pPr>
            <a:r>
              <a:rPr lang="en-GB" sz="2200" dirty="0" smtClean="0">
                <a:latin typeface="Times New Roman" pitchFamily="18" charset="0"/>
                <a:cs typeface="Times New Roman" pitchFamily="18" charset="0"/>
              </a:rPr>
              <a:t>	Development </a:t>
            </a:r>
            <a:r>
              <a:rPr lang="en-GB" sz="2200" dirty="0">
                <a:latin typeface="Times New Roman" pitchFamily="18" charset="0"/>
                <a:cs typeface="Times New Roman" pitchFamily="18" charset="0"/>
              </a:rPr>
              <a:t>effort (E) = </a:t>
            </a:r>
            <a:r>
              <a:rPr lang="en-GB" sz="2200" i="1" dirty="0">
                <a:latin typeface="Times New Roman" pitchFamily="18" charset="0"/>
                <a:cs typeface="Times New Roman" pitchFamily="18" charset="0"/>
              </a:rPr>
              <a:t>a</a:t>
            </a:r>
            <a:r>
              <a:rPr lang="en-GB" sz="2200" dirty="0">
                <a:latin typeface="Times New Roman" pitchFamily="18" charset="0"/>
                <a:cs typeface="Times New Roman" pitchFamily="18" charset="0"/>
              </a:rPr>
              <a:t> × (KLOC) </a:t>
            </a:r>
            <a:r>
              <a:rPr lang="en-GB" sz="2200" i="1" baseline="30000" dirty="0">
                <a:latin typeface="Times New Roman" pitchFamily="18" charset="0"/>
                <a:cs typeface="Times New Roman" pitchFamily="18" charset="0"/>
              </a:rPr>
              <a:t>b</a:t>
            </a:r>
            <a:endParaRPr lang="en-IN" sz="2200" dirty="0">
              <a:latin typeface="Times New Roman" pitchFamily="18" charset="0"/>
              <a:cs typeface="Times New Roman" pitchFamily="18" charset="0"/>
            </a:endParaRPr>
          </a:p>
          <a:p>
            <a:pPr marL="0" indent="0">
              <a:buNone/>
            </a:pPr>
            <a:r>
              <a:rPr lang="en-GB" sz="2200" dirty="0" smtClean="0">
                <a:latin typeface="Times New Roman" pitchFamily="18" charset="0"/>
                <a:cs typeface="Times New Roman" pitchFamily="18" charset="0"/>
              </a:rPr>
              <a:t>	Development </a:t>
            </a:r>
            <a:r>
              <a:rPr lang="en-GB" sz="2200" dirty="0">
                <a:latin typeface="Times New Roman" pitchFamily="18" charset="0"/>
                <a:cs typeface="Times New Roman" pitchFamily="18" charset="0"/>
              </a:rPr>
              <a:t>time (T) = </a:t>
            </a:r>
            <a:r>
              <a:rPr lang="en-GB" sz="2200" i="1" dirty="0">
                <a:latin typeface="Times New Roman" pitchFamily="18" charset="0"/>
                <a:cs typeface="Times New Roman" pitchFamily="18" charset="0"/>
              </a:rPr>
              <a:t>c</a:t>
            </a:r>
            <a:r>
              <a:rPr lang="en-GB" sz="2200" dirty="0">
                <a:latin typeface="Times New Roman" pitchFamily="18" charset="0"/>
                <a:cs typeface="Times New Roman" pitchFamily="18" charset="0"/>
              </a:rPr>
              <a:t> × (E) </a:t>
            </a:r>
            <a:r>
              <a:rPr lang="en-GB" sz="2200" i="1" baseline="30000" dirty="0" smtClean="0">
                <a:latin typeface="Times New Roman" pitchFamily="18" charset="0"/>
                <a:cs typeface="Times New Roman" pitchFamily="18" charset="0"/>
              </a:rPr>
              <a:t>d</a:t>
            </a:r>
            <a:endParaRPr lang="en-IN" sz="2200" dirty="0" smtClean="0">
              <a:latin typeface="Times New Roman" pitchFamily="18" charset="0"/>
              <a:cs typeface="Times New Roman" pitchFamily="18" charset="0"/>
            </a:endParaRPr>
          </a:p>
          <a:p>
            <a:r>
              <a:rPr lang="en-GB" sz="2200" dirty="0">
                <a:latin typeface="Times New Roman" pitchFamily="18" charset="0"/>
                <a:cs typeface="Times New Roman" pitchFamily="18" charset="0"/>
              </a:rPr>
              <a:t>Where </a:t>
            </a:r>
            <a:r>
              <a:rPr lang="en-GB" sz="2200" i="1" dirty="0">
                <a:latin typeface="Times New Roman" pitchFamily="18" charset="0"/>
                <a:cs typeface="Times New Roman" pitchFamily="18" charset="0"/>
              </a:rPr>
              <a:t>a, b, c,</a:t>
            </a:r>
            <a:r>
              <a:rPr lang="en-GB" sz="2200" dirty="0">
                <a:latin typeface="Times New Roman" pitchFamily="18" charset="0"/>
                <a:cs typeface="Times New Roman" pitchFamily="18" charset="0"/>
              </a:rPr>
              <a:t> and </a:t>
            </a:r>
            <a:r>
              <a:rPr lang="en-GB" sz="2200" i="1" dirty="0">
                <a:latin typeface="Times New Roman" pitchFamily="18" charset="0"/>
                <a:cs typeface="Times New Roman" pitchFamily="18" charset="0"/>
              </a:rPr>
              <a:t>d</a:t>
            </a:r>
            <a:r>
              <a:rPr lang="en-GB" sz="2200" dirty="0">
                <a:latin typeface="Times New Roman" pitchFamily="18" charset="0"/>
                <a:cs typeface="Times New Roman" pitchFamily="18" charset="0"/>
              </a:rPr>
              <a:t> are constants and these values are determined from the historical data of the past projects. </a:t>
            </a:r>
            <a:endParaRPr lang="en-GB" sz="2200" dirty="0" smtClean="0">
              <a:latin typeface="Times New Roman" pitchFamily="18" charset="0"/>
              <a:cs typeface="Times New Roman" pitchFamily="18" charset="0"/>
            </a:endParaRPr>
          </a:p>
          <a:p>
            <a:r>
              <a:rPr lang="en-GB" sz="2200" dirty="0" smtClean="0">
                <a:latin typeface="Times New Roman" pitchFamily="18" charset="0"/>
                <a:cs typeface="Times New Roman" pitchFamily="18" charset="0"/>
              </a:rPr>
              <a:t>The </a:t>
            </a:r>
            <a:r>
              <a:rPr lang="en-GB" sz="2200" dirty="0">
                <a:latin typeface="Times New Roman" pitchFamily="18" charset="0"/>
                <a:cs typeface="Times New Roman" pitchFamily="18" charset="0"/>
              </a:rPr>
              <a:t>development time (T) is calculated from the initial development effort (E).    </a:t>
            </a:r>
            <a:endParaRPr lang="en-IN" sz="22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0C087B72-CC60-4FF0-9C96-8509CDF76D05}" type="slidenum">
              <a:rPr lang="en-IN" smtClean="0"/>
              <a:pPr/>
              <a:t>45</a:t>
            </a:fld>
            <a:endParaRPr lang="en-IN"/>
          </a:p>
        </p:txBody>
      </p:sp>
    </p:spTree>
    <p:extLst>
      <p:ext uri="{BB962C8B-B14F-4D97-AF65-F5344CB8AC3E}">
        <p14:creationId xmlns:p14="http://schemas.microsoft.com/office/powerpoint/2010/main" xmlns="" val="132273945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a:solidFill>
                  <a:srgbClr val="0000FF"/>
                </a:solidFill>
                <a:latin typeface="Times New Roman" pitchFamily="18" charset="0"/>
                <a:cs typeface="Times New Roman" pitchFamily="18" charset="0"/>
              </a:rPr>
              <a:t>Effort Estimation Techniques</a:t>
            </a:r>
            <a:endParaRPr lang="en-IN" sz="3200" dirty="0"/>
          </a:p>
        </p:txBody>
      </p:sp>
      <p:sp>
        <p:nvSpPr>
          <p:cNvPr id="3" name="Content Placeholder 2"/>
          <p:cNvSpPr>
            <a:spLocks noGrp="1"/>
          </p:cNvSpPr>
          <p:nvPr>
            <p:ph idx="1"/>
          </p:nvPr>
        </p:nvSpPr>
        <p:spPr/>
        <p:txBody>
          <a:bodyPr>
            <a:normAutofit/>
          </a:bodyPr>
          <a:lstStyle/>
          <a:p>
            <a:pPr marL="0" indent="0">
              <a:buNone/>
            </a:pPr>
            <a:r>
              <a:rPr lang="en-GB" sz="2400" dirty="0">
                <a:solidFill>
                  <a:srgbClr val="00B0F0"/>
                </a:solidFill>
                <a:latin typeface="Times New Roman" pitchFamily="18" charset="0"/>
                <a:cs typeface="Times New Roman" pitchFamily="18" charset="0"/>
              </a:rPr>
              <a:t>Basic</a:t>
            </a:r>
            <a:r>
              <a:rPr lang="en-GB" sz="2400" dirty="0"/>
              <a:t> </a:t>
            </a:r>
            <a:r>
              <a:rPr lang="en-IN" sz="2400" dirty="0">
                <a:solidFill>
                  <a:srgbClr val="00B0F0"/>
                </a:solidFill>
                <a:latin typeface="Times New Roman" pitchFamily="18" charset="0"/>
                <a:cs typeface="Times New Roman" pitchFamily="18" charset="0"/>
              </a:rPr>
              <a:t>COCOMO </a:t>
            </a:r>
            <a:r>
              <a:rPr lang="en-IN" sz="2400" dirty="0" smtClean="0">
                <a:solidFill>
                  <a:srgbClr val="00B0F0"/>
                </a:solidFill>
                <a:latin typeface="Times New Roman" pitchFamily="18" charset="0"/>
                <a:cs typeface="Times New Roman" pitchFamily="18" charset="0"/>
              </a:rPr>
              <a:t>Model</a:t>
            </a:r>
            <a:endParaRPr lang="en-IN" sz="2400" dirty="0">
              <a:solidFill>
                <a:srgbClr val="00B0F0"/>
              </a:solidFill>
              <a:latin typeface="Times New Roman" pitchFamily="18" charset="0"/>
              <a:cs typeface="Times New Roman" pitchFamily="18" charset="0"/>
            </a:endParaRPr>
          </a:p>
          <a:p>
            <a:r>
              <a:rPr lang="en-GB" sz="2400" dirty="0" smtClean="0">
                <a:latin typeface="Times New Roman" pitchFamily="18" charset="0"/>
                <a:cs typeface="Times New Roman" pitchFamily="18" charset="0"/>
              </a:rPr>
              <a:t>The </a:t>
            </a:r>
            <a:r>
              <a:rPr lang="en-GB" sz="2400" dirty="0">
                <a:latin typeface="Times New Roman" pitchFamily="18" charset="0"/>
                <a:cs typeface="Times New Roman" pitchFamily="18" charset="0"/>
              </a:rPr>
              <a:t>values of </a:t>
            </a:r>
            <a:r>
              <a:rPr lang="en-GB" sz="2400" i="1" dirty="0">
                <a:latin typeface="Times New Roman" pitchFamily="18" charset="0"/>
                <a:cs typeface="Times New Roman" pitchFamily="18" charset="0"/>
              </a:rPr>
              <a:t>c</a:t>
            </a:r>
            <a:r>
              <a:rPr lang="en-GB" sz="2400" dirty="0">
                <a:latin typeface="Times New Roman" pitchFamily="18" charset="0"/>
                <a:cs typeface="Times New Roman" pitchFamily="18" charset="0"/>
              </a:rPr>
              <a:t> and </a:t>
            </a:r>
            <a:r>
              <a:rPr lang="en-GB" sz="2400" i="1" dirty="0">
                <a:latin typeface="Times New Roman" pitchFamily="18" charset="0"/>
                <a:cs typeface="Times New Roman" pitchFamily="18" charset="0"/>
              </a:rPr>
              <a:t>d</a:t>
            </a:r>
            <a:r>
              <a:rPr lang="en-GB" sz="2400" dirty="0">
                <a:latin typeface="Times New Roman" pitchFamily="18" charset="0"/>
                <a:cs typeface="Times New Roman" pitchFamily="18" charset="0"/>
              </a:rPr>
              <a:t> for organic-, semidetached-, and </a:t>
            </a:r>
            <a:r>
              <a:rPr lang="en-GB" sz="2400" dirty="0" smtClean="0">
                <a:latin typeface="Times New Roman" pitchFamily="18" charset="0"/>
                <a:cs typeface="Times New Roman" pitchFamily="18" charset="0"/>
              </a:rPr>
              <a:t>embedded-type </a:t>
            </a:r>
            <a:r>
              <a:rPr lang="en-GB" sz="2400" dirty="0">
                <a:latin typeface="Times New Roman" pitchFamily="18" charset="0"/>
                <a:cs typeface="Times New Roman" pitchFamily="18" charset="0"/>
              </a:rPr>
              <a:t>projects are shown in Table 4.3. </a:t>
            </a:r>
          </a:p>
        </p:txBody>
      </p:sp>
      <p:graphicFrame>
        <p:nvGraphicFramePr>
          <p:cNvPr id="4" name="Table 3"/>
          <p:cNvGraphicFramePr>
            <a:graphicFrameLocks noGrp="1"/>
          </p:cNvGraphicFramePr>
          <p:nvPr>
            <p:extLst>
              <p:ext uri="{D42A27DB-BD31-4B8C-83A1-F6EECF244321}">
                <p14:modId xmlns:p14="http://schemas.microsoft.com/office/powerpoint/2010/main" xmlns="" val="2348779593"/>
              </p:ext>
            </p:extLst>
          </p:nvPr>
        </p:nvGraphicFramePr>
        <p:xfrm>
          <a:off x="1043608" y="3405979"/>
          <a:ext cx="6768752" cy="1535188"/>
        </p:xfrm>
        <a:graphic>
          <a:graphicData uri="http://schemas.openxmlformats.org/drawingml/2006/table">
            <a:tbl>
              <a:tblPr firstRow="1" firstCol="1" bandRow="1">
                <a:tableStyleId>{BDBED569-4797-4DF1-A0F4-6AAB3CD982D8}</a:tableStyleId>
              </a:tblPr>
              <a:tblGrid>
                <a:gridCol w="1953765"/>
                <a:gridCol w="2286003"/>
                <a:gridCol w="2528984"/>
              </a:tblGrid>
              <a:tr h="383797">
                <a:tc>
                  <a:txBody>
                    <a:bodyPr/>
                    <a:lstStyle/>
                    <a:p>
                      <a:pPr algn="ctr">
                        <a:lnSpc>
                          <a:spcPct val="115000"/>
                        </a:lnSpc>
                        <a:spcAft>
                          <a:spcPts val="0"/>
                        </a:spcAft>
                      </a:pPr>
                      <a:r>
                        <a:rPr lang="en-IN" sz="1400" dirty="0">
                          <a:effectLst/>
                          <a:latin typeface="Times New Roman" pitchFamily="18" charset="0"/>
                          <a:cs typeface="Times New Roman" pitchFamily="18" charset="0"/>
                        </a:rPr>
                        <a:t>Project category</a:t>
                      </a:r>
                      <a:endParaRPr lang="en-IN" sz="1200" dirty="0">
                        <a:effectLst/>
                        <a:latin typeface="Times New Roman" pitchFamily="18" charset="0"/>
                        <a:ea typeface="Times New Roman"/>
                        <a:cs typeface="Times New Roman" pitchFamily="18" charset="0"/>
                      </a:endParaRPr>
                    </a:p>
                  </a:txBody>
                  <a:tcPr marL="68580" marR="68580" marT="0" marB="0" anchor="ctr"/>
                </a:tc>
                <a:tc>
                  <a:txBody>
                    <a:bodyPr/>
                    <a:lstStyle/>
                    <a:p>
                      <a:pPr algn="ctr">
                        <a:lnSpc>
                          <a:spcPct val="115000"/>
                        </a:lnSpc>
                        <a:spcAft>
                          <a:spcPts val="1000"/>
                        </a:spcAft>
                      </a:pPr>
                      <a:r>
                        <a:rPr lang="en-IN" sz="1400" dirty="0">
                          <a:effectLst/>
                          <a:latin typeface="Times New Roman" pitchFamily="18" charset="0"/>
                          <a:cs typeface="Times New Roman" pitchFamily="18" charset="0"/>
                        </a:rPr>
                        <a:t>c</a:t>
                      </a:r>
                      <a:endParaRPr lang="en-IN" sz="1200" dirty="0">
                        <a:effectLst/>
                        <a:latin typeface="Times New Roman" pitchFamily="18" charset="0"/>
                        <a:ea typeface="Times New Roman"/>
                        <a:cs typeface="Times New Roman" pitchFamily="18" charset="0"/>
                      </a:endParaRPr>
                    </a:p>
                  </a:txBody>
                  <a:tcPr marL="68580" marR="68580" marT="0" marB="0" anchor="ctr"/>
                </a:tc>
                <a:tc>
                  <a:txBody>
                    <a:bodyPr/>
                    <a:lstStyle/>
                    <a:p>
                      <a:pPr algn="ctr">
                        <a:lnSpc>
                          <a:spcPct val="115000"/>
                        </a:lnSpc>
                        <a:spcAft>
                          <a:spcPts val="1000"/>
                        </a:spcAft>
                      </a:pPr>
                      <a:r>
                        <a:rPr lang="en-IN" sz="1400">
                          <a:effectLst/>
                          <a:latin typeface="Times New Roman" pitchFamily="18" charset="0"/>
                          <a:cs typeface="Times New Roman" pitchFamily="18" charset="0"/>
                        </a:rPr>
                        <a:t>d</a:t>
                      </a:r>
                      <a:endParaRPr lang="en-IN" sz="1200">
                        <a:effectLst/>
                        <a:latin typeface="Times New Roman" pitchFamily="18" charset="0"/>
                        <a:ea typeface="Times New Roman"/>
                        <a:cs typeface="Times New Roman" pitchFamily="18" charset="0"/>
                      </a:endParaRPr>
                    </a:p>
                  </a:txBody>
                  <a:tcPr marL="68580" marR="68580" marT="0" marB="0" anchor="ctr"/>
                </a:tc>
              </a:tr>
              <a:tr h="383797">
                <a:tc>
                  <a:txBody>
                    <a:bodyPr/>
                    <a:lstStyle/>
                    <a:p>
                      <a:pPr algn="ctr">
                        <a:lnSpc>
                          <a:spcPct val="115000"/>
                        </a:lnSpc>
                        <a:spcAft>
                          <a:spcPts val="1000"/>
                        </a:spcAft>
                      </a:pPr>
                      <a:r>
                        <a:rPr lang="en-IN" sz="1400">
                          <a:effectLst/>
                          <a:latin typeface="Times New Roman" pitchFamily="18" charset="0"/>
                          <a:cs typeface="Times New Roman" pitchFamily="18" charset="0"/>
                        </a:rPr>
                        <a:t>Organic</a:t>
                      </a:r>
                      <a:endParaRPr lang="en-IN" sz="1200">
                        <a:effectLst/>
                        <a:latin typeface="Times New Roman" pitchFamily="18" charset="0"/>
                        <a:ea typeface="Times New Roman"/>
                        <a:cs typeface="Times New Roman" pitchFamily="18" charset="0"/>
                      </a:endParaRPr>
                    </a:p>
                  </a:txBody>
                  <a:tcPr marL="68580" marR="68580" marT="0" marB="0" anchor="ctr"/>
                </a:tc>
                <a:tc>
                  <a:txBody>
                    <a:bodyPr/>
                    <a:lstStyle/>
                    <a:p>
                      <a:pPr algn="ctr">
                        <a:lnSpc>
                          <a:spcPct val="115000"/>
                        </a:lnSpc>
                        <a:spcAft>
                          <a:spcPts val="0"/>
                        </a:spcAft>
                      </a:pPr>
                      <a:r>
                        <a:rPr lang="en-IN" sz="1400">
                          <a:effectLst/>
                          <a:latin typeface="Times New Roman" pitchFamily="18" charset="0"/>
                          <a:cs typeface="Times New Roman" pitchFamily="18" charset="0"/>
                        </a:rPr>
                        <a:t>2.5</a:t>
                      </a:r>
                      <a:endParaRPr lang="en-IN" sz="1200">
                        <a:effectLst/>
                        <a:latin typeface="Times New Roman" pitchFamily="18" charset="0"/>
                        <a:ea typeface="Times New Roman"/>
                        <a:cs typeface="Times New Roman" pitchFamily="18" charset="0"/>
                      </a:endParaRPr>
                    </a:p>
                  </a:txBody>
                  <a:tcPr marL="68580" marR="68580" marT="0" marB="0" anchor="ctr"/>
                </a:tc>
                <a:tc>
                  <a:txBody>
                    <a:bodyPr/>
                    <a:lstStyle/>
                    <a:p>
                      <a:pPr algn="ctr">
                        <a:lnSpc>
                          <a:spcPct val="115000"/>
                        </a:lnSpc>
                        <a:spcAft>
                          <a:spcPts val="0"/>
                        </a:spcAft>
                      </a:pPr>
                      <a:r>
                        <a:rPr lang="en-IN" sz="1400">
                          <a:effectLst/>
                          <a:latin typeface="Times New Roman" pitchFamily="18" charset="0"/>
                          <a:cs typeface="Times New Roman" pitchFamily="18" charset="0"/>
                        </a:rPr>
                        <a:t>0.38</a:t>
                      </a:r>
                      <a:endParaRPr lang="en-IN" sz="1200">
                        <a:effectLst/>
                        <a:latin typeface="Times New Roman" pitchFamily="18" charset="0"/>
                        <a:ea typeface="Times New Roman"/>
                        <a:cs typeface="Times New Roman" pitchFamily="18" charset="0"/>
                      </a:endParaRPr>
                    </a:p>
                  </a:txBody>
                  <a:tcPr marL="68580" marR="68580" marT="0" marB="0" anchor="ctr"/>
                </a:tc>
              </a:tr>
              <a:tr h="383797">
                <a:tc>
                  <a:txBody>
                    <a:bodyPr/>
                    <a:lstStyle/>
                    <a:p>
                      <a:pPr algn="ctr">
                        <a:lnSpc>
                          <a:spcPct val="115000"/>
                        </a:lnSpc>
                        <a:spcAft>
                          <a:spcPts val="1000"/>
                        </a:spcAft>
                      </a:pPr>
                      <a:r>
                        <a:rPr lang="en-IN" sz="1400" dirty="0">
                          <a:effectLst/>
                          <a:latin typeface="Times New Roman" pitchFamily="18" charset="0"/>
                          <a:cs typeface="Times New Roman" pitchFamily="18" charset="0"/>
                        </a:rPr>
                        <a:t>Semi-detached</a:t>
                      </a:r>
                      <a:endParaRPr lang="en-IN" sz="1200" dirty="0">
                        <a:effectLst/>
                        <a:latin typeface="Times New Roman" pitchFamily="18" charset="0"/>
                        <a:ea typeface="Times New Roman"/>
                        <a:cs typeface="Times New Roman" pitchFamily="18" charset="0"/>
                      </a:endParaRPr>
                    </a:p>
                  </a:txBody>
                  <a:tcPr marL="68580" marR="68580" marT="0" marB="0" anchor="ctr"/>
                </a:tc>
                <a:tc>
                  <a:txBody>
                    <a:bodyPr/>
                    <a:lstStyle/>
                    <a:p>
                      <a:pPr algn="ctr">
                        <a:lnSpc>
                          <a:spcPct val="115000"/>
                        </a:lnSpc>
                        <a:spcAft>
                          <a:spcPts val="0"/>
                        </a:spcAft>
                      </a:pPr>
                      <a:r>
                        <a:rPr lang="en-IN" sz="1400">
                          <a:effectLst/>
                          <a:latin typeface="Times New Roman" pitchFamily="18" charset="0"/>
                          <a:cs typeface="Times New Roman" pitchFamily="18" charset="0"/>
                        </a:rPr>
                        <a:t>2.5</a:t>
                      </a:r>
                      <a:endParaRPr lang="en-IN" sz="1200">
                        <a:effectLst/>
                        <a:latin typeface="Times New Roman" pitchFamily="18" charset="0"/>
                        <a:ea typeface="Times New Roman"/>
                        <a:cs typeface="Times New Roman" pitchFamily="18" charset="0"/>
                      </a:endParaRPr>
                    </a:p>
                  </a:txBody>
                  <a:tcPr marL="68580" marR="68580" marT="0" marB="0" anchor="ctr"/>
                </a:tc>
                <a:tc>
                  <a:txBody>
                    <a:bodyPr/>
                    <a:lstStyle/>
                    <a:p>
                      <a:pPr algn="ctr">
                        <a:lnSpc>
                          <a:spcPct val="115000"/>
                        </a:lnSpc>
                        <a:spcAft>
                          <a:spcPts val="0"/>
                        </a:spcAft>
                      </a:pPr>
                      <a:r>
                        <a:rPr lang="en-IN" sz="1400">
                          <a:effectLst/>
                          <a:latin typeface="Times New Roman" pitchFamily="18" charset="0"/>
                          <a:cs typeface="Times New Roman" pitchFamily="18" charset="0"/>
                        </a:rPr>
                        <a:t>0.35</a:t>
                      </a:r>
                      <a:endParaRPr lang="en-IN" sz="1200">
                        <a:effectLst/>
                        <a:latin typeface="Times New Roman" pitchFamily="18" charset="0"/>
                        <a:ea typeface="Times New Roman"/>
                        <a:cs typeface="Times New Roman" pitchFamily="18" charset="0"/>
                      </a:endParaRPr>
                    </a:p>
                  </a:txBody>
                  <a:tcPr marL="68580" marR="68580" marT="0" marB="0" anchor="ctr"/>
                </a:tc>
              </a:tr>
              <a:tr h="383797">
                <a:tc>
                  <a:txBody>
                    <a:bodyPr/>
                    <a:lstStyle/>
                    <a:p>
                      <a:pPr algn="ctr">
                        <a:lnSpc>
                          <a:spcPct val="115000"/>
                        </a:lnSpc>
                        <a:spcAft>
                          <a:spcPts val="1000"/>
                        </a:spcAft>
                      </a:pPr>
                      <a:r>
                        <a:rPr lang="en-IN" sz="1400">
                          <a:effectLst/>
                          <a:latin typeface="Times New Roman" pitchFamily="18" charset="0"/>
                          <a:cs typeface="Times New Roman" pitchFamily="18" charset="0"/>
                        </a:rPr>
                        <a:t>Embedded</a:t>
                      </a:r>
                      <a:endParaRPr lang="en-IN" sz="1200">
                        <a:effectLst/>
                        <a:latin typeface="Times New Roman" pitchFamily="18" charset="0"/>
                        <a:ea typeface="Times New Roman"/>
                        <a:cs typeface="Times New Roman" pitchFamily="18" charset="0"/>
                      </a:endParaRPr>
                    </a:p>
                  </a:txBody>
                  <a:tcPr marL="68580" marR="68580" marT="0" marB="0" anchor="ctr"/>
                </a:tc>
                <a:tc>
                  <a:txBody>
                    <a:bodyPr/>
                    <a:lstStyle/>
                    <a:p>
                      <a:pPr algn="ctr">
                        <a:lnSpc>
                          <a:spcPct val="115000"/>
                        </a:lnSpc>
                        <a:spcAft>
                          <a:spcPts val="0"/>
                        </a:spcAft>
                      </a:pPr>
                      <a:r>
                        <a:rPr lang="en-IN" sz="1400">
                          <a:effectLst/>
                          <a:latin typeface="Times New Roman" pitchFamily="18" charset="0"/>
                          <a:cs typeface="Times New Roman" pitchFamily="18" charset="0"/>
                        </a:rPr>
                        <a:t>2.5</a:t>
                      </a:r>
                      <a:endParaRPr lang="en-IN" sz="1200">
                        <a:effectLst/>
                        <a:latin typeface="Times New Roman" pitchFamily="18" charset="0"/>
                        <a:ea typeface="Times New Roman"/>
                        <a:cs typeface="Times New Roman" pitchFamily="18" charset="0"/>
                      </a:endParaRPr>
                    </a:p>
                  </a:txBody>
                  <a:tcPr marL="68580" marR="68580" marT="0" marB="0" anchor="ctr"/>
                </a:tc>
                <a:tc>
                  <a:txBody>
                    <a:bodyPr/>
                    <a:lstStyle/>
                    <a:p>
                      <a:pPr algn="ctr">
                        <a:lnSpc>
                          <a:spcPct val="115000"/>
                        </a:lnSpc>
                        <a:spcAft>
                          <a:spcPts val="0"/>
                        </a:spcAft>
                      </a:pPr>
                      <a:r>
                        <a:rPr lang="en-IN" sz="1400" dirty="0">
                          <a:effectLst/>
                          <a:latin typeface="Times New Roman" pitchFamily="18" charset="0"/>
                          <a:cs typeface="Times New Roman" pitchFamily="18" charset="0"/>
                        </a:rPr>
                        <a:t>0.32</a:t>
                      </a:r>
                      <a:endParaRPr lang="en-IN" sz="1200" dirty="0">
                        <a:effectLst/>
                        <a:latin typeface="Times New Roman" pitchFamily="18" charset="0"/>
                        <a:ea typeface="Times New Roman"/>
                        <a:cs typeface="Times New Roman" pitchFamily="18" charset="0"/>
                      </a:endParaRPr>
                    </a:p>
                  </a:txBody>
                  <a:tcPr marL="68580" marR="68580" marT="0" marB="0" anchor="ctr"/>
                </a:tc>
              </a:tr>
            </a:tbl>
          </a:graphicData>
        </a:graphic>
      </p:graphicFrame>
      <p:sp>
        <p:nvSpPr>
          <p:cNvPr id="5" name="Rectangle 4"/>
          <p:cNvSpPr/>
          <p:nvPr/>
        </p:nvSpPr>
        <p:spPr>
          <a:xfrm>
            <a:off x="2267744" y="5229200"/>
            <a:ext cx="4061946" cy="369332"/>
          </a:xfrm>
          <a:prstGeom prst="rect">
            <a:avLst/>
          </a:prstGeom>
        </p:spPr>
        <p:txBody>
          <a:bodyPr wrap="none">
            <a:spAutoFit/>
          </a:bodyPr>
          <a:lstStyle/>
          <a:p>
            <a:r>
              <a:rPr lang="en-IN" dirty="0">
                <a:latin typeface="Times New Roman" pitchFamily="18" charset="0"/>
                <a:cs typeface="Times New Roman" pitchFamily="18" charset="0"/>
              </a:rPr>
              <a:t>Table 4.3: The values of c and d constants</a:t>
            </a:r>
          </a:p>
        </p:txBody>
      </p:sp>
      <p:sp>
        <p:nvSpPr>
          <p:cNvPr id="6" name="Slide Number Placeholder 5"/>
          <p:cNvSpPr>
            <a:spLocks noGrp="1"/>
          </p:cNvSpPr>
          <p:nvPr>
            <p:ph type="sldNum" sz="quarter" idx="12"/>
          </p:nvPr>
        </p:nvSpPr>
        <p:spPr/>
        <p:txBody>
          <a:bodyPr/>
          <a:lstStyle/>
          <a:p>
            <a:fld id="{0C087B72-CC60-4FF0-9C96-8509CDF76D05}" type="slidenum">
              <a:rPr lang="en-IN" smtClean="0"/>
              <a:pPr/>
              <a:t>46</a:t>
            </a:fld>
            <a:endParaRPr lang="en-IN"/>
          </a:p>
        </p:txBody>
      </p:sp>
    </p:spTree>
    <p:extLst>
      <p:ext uri="{BB962C8B-B14F-4D97-AF65-F5344CB8AC3E}">
        <p14:creationId xmlns:p14="http://schemas.microsoft.com/office/powerpoint/2010/main" xmlns="" val="132273945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ct val="20000"/>
              </a:spcBef>
            </a:pPr>
            <a:r>
              <a:rPr lang="en-GB" sz="3200" b="1" dirty="0" smtClean="0">
                <a:solidFill>
                  <a:srgbClr val="0000FF"/>
                </a:solidFill>
                <a:latin typeface="Times New Roman" pitchFamily="18" charset="0"/>
                <a:ea typeface="+mn-ea"/>
                <a:cs typeface="Times New Roman" pitchFamily="18" charset="0"/>
              </a:rPr>
              <a:t>Basic </a:t>
            </a:r>
            <a:r>
              <a:rPr lang="en-IN" sz="3200" b="1" dirty="0" smtClean="0">
                <a:solidFill>
                  <a:srgbClr val="0000FF"/>
                </a:solidFill>
                <a:latin typeface="Times New Roman" pitchFamily="18" charset="0"/>
                <a:ea typeface="+mn-ea"/>
                <a:cs typeface="Times New Roman" pitchFamily="18" charset="0"/>
              </a:rPr>
              <a:t>COCOMO Model</a:t>
            </a:r>
            <a:endParaRPr lang="en-IN" sz="3200" b="1" dirty="0">
              <a:solidFill>
                <a:srgbClr val="0000FF"/>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GB" sz="2400" b="1" dirty="0" smtClean="0">
                <a:solidFill>
                  <a:srgbClr val="00B0F0"/>
                </a:solidFill>
                <a:latin typeface="Times New Roman" pitchFamily="18" charset="0"/>
                <a:cs typeface="Times New Roman" pitchFamily="18" charset="0"/>
              </a:rPr>
              <a:t>Example 4.2</a:t>
            </a:r>
            <a:endParaRPr lang="en-IN" sz="2400" b="1" dirty="0" smtClean="0">
              <a:solidFill>
                <a:srgbClr val="00B0F0"/>
              </a:solidFill>
              <a:latin typeface="Times New Roman" pitchFamily="18" charset="0"/>
              <a:cs typeface="Times New Roman" pitchFamily="18" charset="0"/>
            </a:endParaRPr>
          </a:p>
          <a:p>
            <a:pPr>
              <a:buNone/>
            </a:pPr>
            <a:r>
              <a:rPr lang="en-GB" sz="2600" dirty="0" smtClean="0">
                <a:latin typeface="Times New Roman" pitchFamily="18" charset="0"/>
                <a:cs typeface="Times New Roman" pitchFamily="18" charset="0"/>
              </a:rPr>
              <a:t>	Assume that a system for simple student registration in a course is planned to be developed and its estimated size is approximately 10,000 lines of code. The organization is proposed to pay </a:t>
            </a:r>
            <a:r>
              <a:rPr lang="en-GB" sz="2600" dirty="0" err="1" smtClean="0">
                <a:latin typeface="Times New Roman" pitchFamily="18" charset="0"/>
                <a:cs typeface="Times New Roman" pitchFamily="18" charset="0"/>
              </a:rPr>
              <a:t>Rs</a:t>
            </a:r>
            <a:r>
              <a:rPr lang="en-GB" sz="2600" dirty="0" smtClean="0">
                <a:latin typeface="Times New Roman" pitchFamily="18" charset="0"/>
                <a:cs typeface="Times New Roman" pitchFamily="18" charset="0"/>
              </a:rPr>
              <a:t>. 25000 per month to software engineers. Compute the development effort, development time, and the total cost for product development.   </a:t>
            </a:r>
            <a:endParaRPr lang="en-IN" sz="2600" dirty="0" smtClean="0">
              <a:latin typeface="Times New Roman" pitchFamily="18" charset="0"/>
              <a:cs typeface="Times New Roman" pitchFamily="18" charset="0"/>
            </a:endParaRPr>
          </a:p>
          <a:p>
            <a:endParaRPr lang="en-IN" dirty="0" smtClean="0"/>
          </a:p>
          <a:p>
            <a:endParaRPr lang="en-IN" dirty="0"/>
          </a:p>
        </p:txBody>
      </p:sp>
      <p:sp>
        <p:nvSpPr>
          <p:cNvPr id="4" name="Slide Number Placeholder 3"/>
          <p:cNvSpPr>
            <a:spLocks noGrp="1"/>
          </p:cNvSpPr>
          <p:nvPr>
            <p:ph type="sldNum" sz="quarter" idx="12"/>
          </p:nvPr>
        </p:nvSpPr>
        <p:spPr/>
        <p:txBody>
          <a:bodyPr/>
          <a:lstStyle/>
          <a:p>
            <a:fld id="{0C087B72-CC60-4FF0-9C96-8509CDF76D05}" type="slidenum">
              <a:rPr lang="en-IN" smtClean="0"/>
              <a:pPr/>
              <a:t>47</a:t>
            </a:fld>
            <a:endParaRPr lang="en-IN"/>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200" b="1" dirty="0" smtClean="0">
                <a:solidFill>
                  <a:srgbClr val="0000FF"/>
                </a:solidFill>
                <a:latin typeface="Times New Roman" pitchFamily="18" charset="0"/>
                <a:cs typeface="Times New Roman" pitchFamily="18" charset="0"/>
              </a:rPr>
              <a:t>Basic </a:t>
            </a:r>
            <a:r>
              <a:rPr lang="en-IN" sz="3200" b="1" dirty="0" smtClean="0">
                <a:solidFill>
                  <a:srgbClr val="0000FF"/>
                </a:solidFill>
                <a:latin typeface="Times New Roman" pitchFamily="18" charset="0"/>
                <a:cs typeface="Times New Roman" pitchFamily="18" charset="0"/>
              </a:rPr>
              <a:t>COCOMO Model</a:t>
            </a:r>
            <a:endParaRPr lang="en-IN" dirty="0"/>
          </a:p>
        </p:txBody>
      </p:sp>
      <p:sp>
        <p:nvSpPr>
          <p:cNvPr id="3" name="Content Placeholder 2"/>
          <p:cNvSpPr>
            <a:spLocks noGrp="1"/>
          </p:cNvSpPr>
          <p:nvPr>
            <p:ph idx="1"/>
          </p:nvPr>
        </p:nvSpPr>
        <p:spPr/>
        <p:txBody>
          <a:bodyPr>
            <a:normAutofit/>
          </a:bodyPr>
          <a:lstStyle/>
          <a:p>
            <a:pPr>
              <a:buNone/>
            </a:pPr>
            <a:r>
              <a:rPr lang="en-GB" sz="2400" b="1" dirty="0" smtClean="0">
                <a:solidFill>
                  <a:srgbClr val="00B0F0"/>
                </a:solidFill>
                <a:latin typeface="Times New Roman" pitchFamily="18" charset="0"/>
                <a:cs typeface="Times New Roman" pitchFamily="18" charset="0"/>
              </a:rPr>
              <a:t>Solution 4.2:</a:t>
            </a:r>
            <a:endParaRPr lang="en-IN" sz="2400" dirty="0" smtClean="0">
              <a:solidFill>
                <a:srgbClr val="00B0F0"/>
              </a:solidFill>
              <a:latin typeface="Times New Roman" pitchFamily="18" charset="0"/>
              <a:cs typeface="Times New Roman" pitchFamily="18" charset="0"/>
            </a:endParaRPr>
          </a:p>
          <a:p>
            <a:r>
              <a:rPr lang="en-GB" sz="2400" dirty="0" smtClean="0">
                <a:latin typeface="Times New Roman" pitchFamily="18" charset="0"/>
                <a:cs typeface="Times New Roman" pitchFamily="18" charset="0"/>
              </a:rPr>
              <a:t>The project can be considered an organic project. Thus, from the basic COCOMO model,</a:t>
            </a:r>
            <a:endParaRPr lang="en-IN" sz="2400" dirty="0" smtClean="0">
              <a:latin typeface="Times New Roman" pitchFamily="18" charset="0"/>
              <a:cs typeface="Times New Roman" pitchFamily="18" charset="0"/>
            </a:endParaRPr>
          </a:p>
          <a:p>
            <a:pPr>
              <a:buNone/>
            </a:pPr>
            <a:r>
              <a:rPr lang="en-GB" sz="2400" dirty="0" smtClean="0">
                <a:latin typeface="Times New Roman" pitchFamily="18" charset="0"/>
                <a:cs typeface="Times New Roman" pitchFamily="18" charset="0"/>
              </a:rPr>
              <a:t>	Development effort (E) = 3.2 × (10) </a:t>
            </a:r>
            <a:r>
              <a:rPr lang="en-GB" sz="2400" baseline="30000" dirty="0" smtClean="0">
                <a:latin typeface="Times New Roman" pitchFamily="18" charset="0"/>
                <a:cs typeface="Times New Roman" pitchFamily="18" charset="0"/>
              </a:rPr>
              <a:t>1.05 </a:t>
            </a:r>
            <a:r>
              <a:rPr lang="en-GB" sz="2400" dirty="0" smtClean="0">
                <a:latin typeface="Times New Roman" pitchFamily="18" charset="0"/>
                <a:cs typeface="Times New Roman" pitchFamily="18" charset="0"/>
              </a:rPr>
              <a:t>= 35.90 PM</a:t>
            </a:r>
            <a:endParaRPr lang="en-IN" sz="2400" dirty="0" smtClean="0">
              <a:latin typeface="Times New Roman" pitchFamily="18" charset="0"/>
              <a:cs typeface="Times New Roman" pitchFamily="18" charset="0"/>
            </a:endParaRPr>
          </a:p>
          <a:p>
            <a:pPr>
              <a:buNone/>
            </a:pPr>
            <a:r>
              <a:rPr lang="en-GB" sz="2400" dirty="0" smtClean="0">
                <a:latin typeface="Times New Roman" pitchFamily="18" charset="0"/>
                <a:cs typeface="Times New Roman" pitchFamily="18" charset="0"/>
              </a:rPr>
              <a:t>	Development time (T) = 2.5 × (35.90) </a:t>
            </a:r>
            <a:r>
              <a:rPr lang="en-GB" sz="2400" baseline="30000" dirty="0" smtClean="0">
                <a:latin typeface="Times New Roman" pitchFamily="18" charset="0"/>
                <a:cs typeface="Times New Roman" pitchFamily="18" charset="0"/>
              </a:rPr>
              <a:t>0.38	</a:t>
            </a:r>
            <a:r>
              <a:rPr lang="en-GB" sz="2400" dirty="0" smtClean="0">
                <a:latin typeface="Times New Roman" pitchFamily="18" charset="0"/>
                <a:cs typeface="Times New Roman" pitchFamily="18" charset="0"/>
              </a:rPr>
              <a:t>= 9.747 months</a:t>
            </a:r>
            <a:endParaRPr lang="en-IN" sz="2400" dirty="0" smtClean="0">
              <a:latin typeface="Times New Roman" pitchFamily="18" charset="0"/>
              <a:cs typeface="Times New Roman" pitchFamily="18" charset="0"/>
            </a:endParaRPr>
          </a:p>
          <a:p>
            <a:r>
              <a:rPr lang="en-GB" sz="2400" dirty="0" smtClean="0">
                <a:latin typeface="Times New Roman" pitchFamily="18" charset="0"/>
                <a:cs typeface="Times New Roman" pitchFamily="18" charset="0"/>
              </a:rPr>
              <a:t>Total product development cost  = Development time × 						Salaries of engineers   </a:t>
            </a:r>
            <a:endParaRPr lang="en-IN" sz="2400" dirty="0" smtClean="0">
              <a:latin typeface="Times New Roman" pitchFamily="18" charset="0"/>
              <a:cs typeface="Times New Roman" pitchFamily="18" charset="0"/>
            </a:endParaRPr>
          </a:p>
          <a:p>
            <a:pPr>
              <a:buNone/>
            </a:pPr>
            <a:r>
              <a:rPr lang="en-GB" sz="2400" dirty="0" smtClean="0">
                <a:latin typeface="Times New Roman" pitchFamily="18" charset="0"/>
                <a:cs typeface="Times New Roman" pitchFamily="18" charset="0"/>
              </a:rPr>
              <a:t>					= 9.747 × 25000</a:t>
            </a:r>
            <a:endParaRPr lang="en-IN" sz="2400" dirty="0" smtClean="0">
              <a:latin typeface="Times New Roman" pitchFamily="18" charset="0"/>
              <a:cs typeface="Times New Roman" pitchFamily="18" charset="0"/>
            </a:endParaRPr>
          </a:p>
          <a:p>
            <a:pPr>
              <a:buNone/>
            </a:pPr>
            <a:r>
              <a:rPr lang="en-GB" sz="2400" dirty="0" smtClean="0">
                <a:latin typeface="Times New Roman" pitchFamily="18" charset="0"/>
                <a:cs typeface="Times New Roman" pitchFamily="18" charset="0"/>
              </a:rPr>
              <a:t>					= </a:t>
            </a:r>
            <a:r>
              <a:rPr lang="en-GB" sz="2400" dirty="0" err="1" smtClean="0">
                <a:latin typeface="Times New Roman" pitchFamily="18" charset="0"/>
                <a:cs typeface="Times New Roman" pitchFamily="18" charset="0"/>
              </a:rPr>
              <a:t>Rs</a:t>
            </a:r>
            <a:r>
              <a:rPr lang="en-GB" sz="2400" dirty="0" smtClean="0">
                <a:latin typeface="Times New Roman" pitchFamily="18" charset="0"/>
                <a:cs typeface="Times New Roman" pitchFamily="18" charset="0"/>
              </a:rPr>
              <a:t>. 2,43,675 	</a:t>
            </a:r>
            <a:endParaRPr lang="en-IN" sz="24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0C087B72-CC60-4FF0-9C96-8509CDF76D05}" type="slidenum">
              <a:rPr lang="en-IN" smtClean="0"/>
              <a:pPr/>
              <a:t>48</a:t>
            </a:fld>
            <a:endParaRPr lang="en-IN"/>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a:solidFill>
                  <a:srgbClr val="0000FF"/>
                </a:solidFill>
                <a:latin typeface="Times New Roman" pitchFamily="18" charset="0"/>
                <a:cs typeface="Times New Roman" pitchFamily="18" charset="0"/>
              </a:rPr>
              <a:t>Effort Estimation Techniques</a:t>
            </a:r>
            <a:endParaRPr lang="en-IN" sz="3200" dirty="0"/>
          </a:p>
        </p:txBody>
      </p:sp>
      <p:sp>
        <p:nvSpPr>
          <p:cNvPr id="3" name="Content Placeholder 2"/>
          <p:cNvSpPr>
            <a:spLocks noGrp="1"/>
          </p:cNvSpPr>
          <p:nvPr>
            <p:ph idx="1"/>
          </p:nvPr>
        </p:nvSpPr>
        <p:spPr/>
        <p:txBody>
          <a:bodyPr>
            <a:normAutofit fontScale="92500" lnSpcReduction="10000"/>
          </a:bodyPr>
          <a:lstStyle/>
          <a:p>
            <a:pPr marL="0" indent="0">
              <a:buNone/>
            </a:pPr>
            <a:r>
              <a:rPr lang="en-GB" sz="2600" dirty="0" smtClean="0">
                <a:solidFill>
                  <a:srgbClr val="00B0F0"/>
                </a:solidFill>
                <a:latin typeface="Times New Roman" pitchFamily="18" charset="0"/>
                <a:cs typeface="Times New Roman" pitchFamily="18" charset="0"/>
              </a:rPr>
              <a:t>Intermediate </a:t>
            </a:r>
            <a:r>
              <a:rPr lang="en-IN" sz="2600" dirty="0" smtClean="0">
                <a:solidFill>
                  <a:srgbClr val="00B0F0"/>
                </a:solidFill>
                <a:latin typeface="Times New Roman" pitchFamily="18" charset="0"/>
                <a:cs typeface="Times New Roman" pitchFamily="18" charset="0"/>
              </a:rPr>
              <a:t>COCOMO Model</a:t>
            </a:r>
          </a:p>
          <a:p>
            <a:r>
              <a:rPr lang="en-GB" sz="2400" dirty="0">
                <a:latin typeface="Times New Roman" pitchFamily="18" charset="0"/>
                <a:cs typeface="Times New Roman" pitchFamily="18" charset="0"/>
              </a:rPr>
              <a:t>Boehm has introduced 15 cost drivers, considering the various aspects of product development environment. </a:t>
            </a:r>
            <a:endParaRPr lang="en-GB" sz="2400" dirty="0" smtClean="0">
              <a:latin typeface="Times New Roman" pitchFamily="18" charset="0"/>
              <a:cs typeface="Times New Roman" pitchFamily="18" charset="0"/>
            </a:endParaRPr>
          </a:p>
          <a:p>
            <a:r>
              <a:rPr lang="en-GB" sz="2400" dirty="0" smtClean="0">
                <a:latin typeface="Times New Roman" pitchFamily="18" charset="0"/>
                <a:cs typeface="Times New Roman" pitchFamily="18" charset="0"/>
              </a:rPr>
              <a:t>These </a:t>
            </a:r>
            <a:r>
              <a:rPr lang="en-GB" sz="2400" dirty="0">
                <a:latin typeface="Times New Roman" pitchFamily="18" charset="0"/>
                <a:cs typeface="Times New Roman" pitchFamily="18" charset="0"/>
              </a:rPr>
              <a:t>cost drivers are used to adjust the project complexity for estimation of effort and these are termed as </a:t>
            </a:r>
            <a:r>
              <a:rPr lang="en-GB" sz="2400" i="1" dirty="0">
                <a:latin typeface="Times New Roman" pitchFamily="18" charset="0"/>
                <a:cs typeface="Times New Roman" pitchFamily="18" charset="0"/>
              </a:rPr>
              <a:t>effort adjustment factors (EAF</a:t>
            </a:r>
            <a:r>
              <a:rPr lang="en-GB" sz="2400" i="1" dirty="0" smtClean="0">
                <a:latin typeface="Times New Roman" pitchFamily="18" charset="0"/>
                <a:cs typeface="Times New Roman" pitchFamily="18" charset="0"/>
              </a:rPr>
              <a:t>)</a:t>
            </a:r>
            <a:r>
              <a:rPr lang="en-GB" sz="2400" dirty="0" smtClean="0">
                <a:latin typeface="Times New Roman" pitchFamily="18" charset="0"/>
                <a:cs typeface="Times New Roman" pitchFamily="18" charset="0"/>
              </a:rPr>
              <a:t>.</a:t>
            </a:r>
          </a:p>
          <a:p>
            <a:r>
              <a:rPr lang="en-GB" sz="2400" dirty="0" smtClean="0">
                <a:latin typeface="Times New Roman" pitchFamily="18" charset="0"/>
                <a:cs typeface="Times New Roman" pitchFamily="18" charset="0"/>
              </a:rPr>
              <a:t> </a:t>
            </a:r>
            <a:r>
              <a:rPr lang="en-GB" sz="2400" dirty="0">
                <a:latin typeface="Times New Roman" pitchFamily="18" charset="0"/>
                <a:cs typeface="Times New Roman" pitchFamily="18" charset="0"/>
              </a:rPr>
              <a:t>These cost drivers are classified as computer attributes, product attributes, project attributes, and personnel attributes. </a:t>
            </a:r>
            <a:endParaRPr lang="en-GB" sz="2400" dirty="0" smtClean="0">
              <a:latin typeface="Times New Roman" pitchFamily="18" charset="0"/>
              <a:cs typeface="Times New Roman" pitchFamily="18" charset="0"/>
            </a:endParaRPr>
          </a:p>
          <a:p>
            <a:r>
              <a:rPr lang="en-GB" sz="2400" dirty="0">
                <a:latin typeface="Times New Roman" pitchFamily="18" charset="0"/>
                <a:cs typeface="Times New Roman" pitchFamily="18" charset="0"/>
              </a:rPr>
              <a:t>The </a:t>
            </a:r>
            <a:r>
              <a:rPr lang="en-IN" sz="2400" dirty="0">
                <a:latin typeface="Times New Roman" pitchFamily="18" charset="0"/>
                <a:cs typeface="Times New Roman" pitchFamily="18" charset="0"/>
              </a:rPr>
              <a:t>intermediate COCOMO model computes software development effort as a function of the program size and a set of cost drivers. </a:t>
            </a:r>
            <a:endParaRPr lang="en-IN" sz="2400" dirty="0" smtClean="0">
              <a:latin typeface="Times New Roman" pitchFamily="18" charset="0"/>
              <a:cs typeface="Times New Roman" pitchFamily="18" charset="0"/>
            </a:endParaRPr>
          </a:p>
          <a:p>
            <a:r>
              <a:rPr lang="en-GB" sz="2400" dirty="0">
                <a:latin typeface="Times New Roman" pitchFamily="18" charset="0"/>
                <a:cs typeface="Times New Roman" pitchFamily="18" charset="0"/>
              </a:rPr>
              <a:t>The intermediate COCOMO model estimates the initial effort using the basic COCOMO model. Then the EAF is calculated as the product of 15 cost drivers. </a:t>
            </a:r>
            <a:endParaRPr lang="en-GB" sz="2400" dirty="0" smtClean="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0C087B72-CC60-4FF0-9C96-8509CDF76D05}" type="slidenum">
              <a:rPr lang="en-IN" smtClean="0"/>
              <a:pPr/>
              <a:t>49</a:t>
            </a:fld>
            <a:endParaRPr lang="en-IN"/>
          </a:p>
        </p:txBody>
      </p:sp>
    </p:spTree>
    <p:extLst>
      <p:ext uri="{BB962C8B-B14F-4D97-AF65-F5344CB8AC3E}">
        <p14:creationId xmlns:p14="http://schemas.microsoft.com/office/powerpoint/2010/main" xmlns="" val="13227394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a:solidFill>
                  <a:srgbClr val="0000FF"/>
                </a:solidFill>
                <a:latin typeface="Times New Roman" pitchFamily="18" charset="0"/>
                <a:cs typeface="Times New Roman" pitchFamily="18" charset="0"/>
              </a:rPr>
              <a:t>Project Planning Activities</a:t>
            </a:r>
            <a:endParaRPr lang="en-IN" sz="3200" dirty="0"/>
          </a:p>
        </p:txBody>
      </p:sp>
      <p:sp>
        <p:nvSpPr>
          <p:cNvPr id="3" name="Content Placeholder 2"/>
          <p:cNvSpPr>
            <a:spLocks noGrp="1"/>
          </p:cNvSpPr>
          <p:nvPr>
            <p:ph idx="1"/>
          </p:nvPr>
        </p:nvSpPr>
        <p:spPr>
          <a:xfrm>
            <a:off x="457200" y="1600201"/>
            <a:ext cx="8229600" cy="1972816"/>
          </a:xfrm>
        </p:spPr>
        <p:txBody>
          <a:bodyPr>
            <a:normAutofit lnSpcReduction="10000"/>
          </a:bodyPr>
          <a:lstStyle/>
          <a:p>
            <a:r>
              <a:rPr lang="en-IN" sz="2400" dirty="0">
                <a:latin typeface="Times New Roman" pitchFamily="18" charset="0"/>
                <a:cs typeface="Times New Roman" pitchFamily="18" charset="0"/>
              </a:rPr>
              <a:t>A project plan includes various activities related to project management. </a:t>
            </a:r>
          </a:p>
          <a:p>
            <a:r>
              <a:rPr lang="en-IN" sz="2400" dirty="0">
                <a:latin typeface="Times New Roman" pitchFamily="18" charset="0"/>
                <a:cs typeface="Times New Roman" pitchFamily="18" charset="0"/>
              </a:rPr>
              <a:t>A general project plan includes the following project planning activities, beginning with project initiation to project </a:t>
            </a:r>
            <a:r>
              <a:rPr lang="en-IN" sz="2400" dirty="0" smtClean="0">
                <a:latin typeface="Times New Roman" pitchFamily="18" charset="0"/>
                <a:cs typeface="Times New Roman" pitchFamily="18" charset="0"/>
              </a:rPr>
              <a:t>completion. </a:t>
            </a:r>
            <a:endParaRPr lang="en-IN" sz="2400" dirty="0">
              <a:latin typeface="Times New Roman" pitchFamily="18" charset="0"/>
              <a:cs typeface="Times New Roman" pitchFamily="18" charset="0"/>
            </a:endParaRPr>
          </a:p>
        </p:txBody>
      </p:sp>
      <p:sp>
        <p:nvSpPr>
          <p:cNvPr id="4" name="Content Placeholder 2"/>
          <p:cNvSpPr txBox="1">
            <a:spLocks/>
          </p:cNvSpPr>
          <p:nvPr/>
        </p:nvSpPr>
        <p:spPr>
          <a:xfrm>
            <a:off x="576199" y="3573016"/>
            <a:ext cx="8229600" cy="3024336"/>
          </a:xfrm>
          <a:prstGeom prst="rect">
            <a:avLst/>
          </a:prstGeom>
        </p:spPr>
        <p:txBody>
          <a:bodyPr vert="horz" lIns="91440" tIns="45720" rIns="91440" bIns="45720" numCol="2"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r>
              <a:rPr lang="en-IN" sz="2000" i="1" dirty="0">
                <a:latin typeface="Times New Roman" pitchFamily="18" charset="0"/>
                <a:cs typeface="Times New Roman" pitchFamily="18" charset="0"/>
              </a:rPr>
              <a:t>Defining business objectives and project </a:t>
            </a:r>
            <a:r>
              <a:rPr lang="en-IN" sz="2000" i="1" dirty="0" smtClean="0">
                <a:latin typeface="Times New Roman" pitchFamily="18" charset="0"/>
                <a:cs typeface="Times New Roman" pitchFamily="18" charset="0"/>
              </a:rPr>
              <a:t>scope</a:t>
            </a:r>
          </a:p>
          <a:p>
            <a:pPr lvl="1"/>
            <a:r>
              <a:rPr lang="en-IN" sz="2000" i="1" dirty="0">
                <a:latin typeface="Times New Roman" pitchFamily="18" charset="0"/>
                <a:cs typeface="Times New Roman" pitchFamily="18" charset="0"/>
              </a:rPr>
              <a:t>Project </a:t>
            </a:r>
            <a:r>
              <a:rPr lang="en-IN" sz="2000" i="1" dirty="0" smtClean="0">
                <a:latin typeface="Times New Roman" pitchFamily="18" charset="0"/>
                <a:cs typeface="Times New Roman" pitchFamily="18" charset="0"/>
              </a:rPr>
              <a:t>estimations</a:t>
            </a:r>
          </a:p>
          <a:p>
            <a:pPr lvl="1"/>
            <a:r>
              <a:rPr lang="en-IN" sz="2000" i="1" dirty="0">
                <a:latin typeface="Times New Roman" pitchFamily="18" charset="0"/>
                <a:cs typeface="Times New Roman" pitchFamily="18" charset="0"/>
              </a:rPr>
              <a:t>Project </a:t>
            </a:r>
            <a:r>
              <a:rPr lang="en-IN" sz="2000" i="1" dirty="0" smtClean="0">
                <a:latin typeface="Times New Roman" pitchFamily="18" charset="0"/>
                <a:cs typeface="Times New Roman" pitchFamily="18" charset="0"/>
              </a:rPr>
              <a:t>scheduling</a:t>
            </a:r>
          </a:p>
          <a:p>
            <a:pPr lvl="1"/>
            <a:r>
              <a:rPr lang="en-IN" sz="2000" i="1" dirty="0">
                <a:latin typeface="Times New Roman" pitchFamily="18" charset="0"/>
                <a:cs typeface="Times New Roman" pitchFamily="18" charset="0"/>
              </a:rPr>
              <a:t>Resource </a:t>
            </a:r>
            <a:r>
              <a:rPr lang="en-IN" sz="2000" i="1" dirty="0" smtClean="0">
                <a:latin typeface="Times New Roman" pitchFamily="18" charset="0"/>
                <a:cs typeface="Times New Roman" pitchFamily="18" charset="0"/>
              </a:rPr>
              <a:t>planning</a:t>
            </a:r>
          </a:p>
          <a:p>
            <a:pPr lvl="1"/>
            <a:r>
              <a:rPr lang="en-IN" sz="2000" i="1" dirty="0">
                <a:latin typeface="Times New Roman" pitchFamily="18" charset="0"/>
                <a:cs typeface="Times New Roman" pitchFamily="18" charset="0"/>
              </a:rPr>
              <a:t>Financial </a:t>
            </a:r>
            <a:r>
              <a:rPr lang="en-IN" sz="2000" i="1" dirty="0" smtClean="0">
                <a:latin typeface="Times New Roman" pitchFamily="18" charset="0"/>
                <a:cs typeface="Times New Roman" pitchFamily="18" charset="0"/>
              </a:rPr>
              <a:t>planning</a:t>
            </a:r>
          </a:p>
          <a:p>
            <a:pPr lvl="1"/>
            <a:r>
              <a:rPr lang="en-IN" sz="2000" i="1" dirty="0">
                <a:latin typeface="Times New Roman" pitchFamily="18" charset="0"/>
                <a:cs typeface="Times New Roman" pitchFamily="18" charset="0"/>
              </a:rPr>
              <a:t>Staffing-level </a:t>
            </a:r>
            <a:r>
              <a:rPr lang="en-IN" sz="2000" i="1" dirty="0" smtClean="0">
                <a:latin typeface="Times New Roman" pitchFamily="18" charset="0"/>
                <a:cs typeface="Times New Roman" pitchFamily="18" charset="0"/>
              </a:rPr>
              <a:t>planning</a:t>
            </a:r>
          </a:p>
          <a:p>
            <a:pPr lvl="1"/>
            <a:r>
              <a:rPr lang="en-IN" sz="2000" i="1" dirty="0">
                <a:latin typeface="Times New Roman" pitchFamily="18" charset="0"/>
                <a:cs typeface="Times New Roman" pitchFamily="18" charset="0"/>
              </a:rPr>
              <a:t>Development </a:t>
            </a:r>
            <a:r>
              <a:rPr lang="en-IN" sz="2000" i="1" dirty="0" smtClean="0">
                <a:latin typeface="Times New Roman" pitchFamily="18" charset="0"/>
                <a:cs typeface="Times New Roman" pitchFamily="18" charset="0"/>
              </a:rPr>
              <a:t>planning</a:t>
            </a:r>
            <a:endParaRPr lang="en-IN" sz="2000" dirty="0">
              <a:latin typeface="Times New Roman" pitchFamily="18" charset="0"/>
              <a:cs typeface="Times New Roman" pitchFamily="18" charset="0"/>
            </a:endParaRPr>
          </a:p>
          <a:p>
            <a:pPr lvl="1"/>
            <a:r>
              <a:rPr lang="en-IN" sz="2000" i="1" dirty="0">
                <a:latin typeface="Times New Roman" pitchFamily="18" charset="0"/>
                <a:cs typeface="Times New Roman" pitchFamily="18" charset="0"/>
              </a:rPr>
              <a:t>Project monitoring and control </a:t>
            </a:r>
            <a:r>
              <a:rPr lang="en-IN" sz="2000" i="1" dirty="0" smtClean="0">
                <a:latin typeface="Times New Roman" pitchFamily="18" charset="0"/>
                <a:cs typeface="Times New Roman" pitchFamily="18" charset="0"/>
              </a:rPr>
              <a:t>plan</a:t>
            </a:r>
          </a:p>
          <a:p>
            <a:pPr lvl="1"/>
            <a:r>
              <a:rPr lang="en-IN" sz="2000" i="1" dirty="0">
                <a:latin typeface="Times New Roman" pitchFamily="18" charset="0"/>
                <a:cs typeface="Times New Roman" pitchFamily="18" charset="0"/>
              </a:rPr>
              <a:t>Risk management </a:t>
            </a:r>
            <a:r>
              <a:rPr lang="en-IN" sz="2000" i="1" dirty="0" smtClean="0">
                <a:latin typeface="Times New Roman" pitchFamily="18" charset="0"/>
                <a:cs typeface="Times New Roman" pitchFamily="18" charset="0"/>
              </a:rPr>
              <a:t>planning</a:t>
            </a:r>
          </a:p>
          <a:p>
            <a:pPr lvl="1"/>
            <a:r>
              <a:rPr lang="en-IN" sz="2000" i="1" dirty="0">
                <a:latin typeface="Times New Roman" pitchFamily="18" charset="0"/>
                <a:cs typeface="Times New Roman" pitchFamily="18" charset="0"/>
              </a:rPr>
              <a:t>Quality assurance </a:t>
            </a:r>
            <a:r>
              <a:rPr lang="en-IN" sz="2000" i="1" dirty="0" smtClean="0">
                <a:latin typeface="Times New Roman" pitchFamily="18" charset="0"/>
                <a:cs typeface="Times New Roman" pitchFamily="18" charset="0"/>
              </a:rPr>
              <a:t>planning</a:t>
            </a:r>
          </a:p>
          <a:p>
            <a:pPr lvl="1"/>
            <a:r>
              <a:rPr lang="en-IN" sz="2000" i="1" dirty="0">
                <a:latin typeface="Times New Roman" pitchFamily="18" charset="0"/>
                <a:cs typeface="Times New Roman" pitchFamily="18" charset="0"/>
              </a:rPr>
              <a:t>Configuration management </a:t>
            </a:r>
            <a:r>
              <a:rPr lang="en-IN" sz="2000" i="1" dirty="0" smtClean="0">
                <a:latin typeface="Times New Roman" pitchFamily="18" charset="0"/>
                <a:cs typeface="Times New Roman" pitchFamily="18" charset="0"/>
              </a:rPr>
              <a:t>planning</a:t>
            </a:r>
          </a:p>
          <a:p>
            <a:pPr lvl="1"/>
            <a:r>
              <a:rPr lang="en-IN" sz="2000" i="1" dirty="0">
                <a:latin typeface="Times New Roman" pitchFamily="18" charset="0"/>
                <a:cs typeface="Times New Roman" pitchFamily="18" charset="0"/>
              </a:rPr>
              <a:t>Miscellaneous plans</a:t>
            </a:r>
            <a:endParaRPr lang="en-IN" sz="2000"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0C087B72-CC60-4FF0-9C96-8509CDF76D05}" type="slidenum">
              <a:rPr lang="en-IN" smtClean="0"/>
              <a:pPr/>
              <a:t>5</a:t>
            </a:fld>
            <a:endParaRPr lang="en-IN"/>
          </a:p>
        </p:txBody>
      </p:sp>
    </p:spTree>
    <p:extLst>
      <p:ext uri="{BB962C8B-B14F-4D97-AF65-F5344CB8AC3E}">
        <p14:creationId xmlns:p14="http://schemas.microsoft.com/office/powerpoint/2010/main" xmlns="" val="64676088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a:solidFill>
                  <a:srgbClr val="0000FF"/>
                </a:solidFill>
                <a:latin typeface="Times New Roman" pitchFamily="18" charset="0"/>
                <a:cs typeface="Times New Roman" pitchFamily="18" charset="0"/>
              </a:rPr>
              <a:t>Effort Estimation Techniques</a:t>
            </a:r>
            <a:endParaRPr lang="en-IN" sz="3200" dirty="0"/>
          </a:p>
        </p:txBody>
      </p:sp>
      <p:sp>
        <p:nvSpPr>
          <p:cNvPr id="3" name="Content Placeholder 2"/>
          <p:cNvSpPr>
            <a:spLocks noGrp="1"/>
          </p:cNvSpPr>
          <p:nvPr>
            <p:ph idx="1"/>
          </p:nvPr>
        </p:nvSpPr>
        <p:spPr/>
        <p:txBody>
          <a:bodyPr>
            <a:normAutofit/>
          </a:bodyPr>
          <a:lstStyle/>
          <a:p>
            <a:pPr marL="0" indent="0">
              <a:buNone/>
            </a:pPr>
            <a:r>
              <a:rPr lang="en-IN" sz="2400" dirty="0" smtClean="0">
                <a:solidFill>
                  <a:srgbClr val="00B0F0"/>
                </a:solidFill>
                <a:latin typeface="Times New Roman" pitchFamily="18" charset="0"/>
                <a:cs typeface="Times New Roman" pitchFamily="18" charset="0"/>
              </a:rPr>
              <a:t>Intermediate COCOMO Model</a:t>
            </a:r>
          </a:p>
          <a:p>
            <a:r>
              <a:rPr lang="en-GB" sz="2200" dirty="0" smtClean="0">
                <a:latin typeface="Times New Roman" pitchFamily="18" charset="0"/>
                <a:cs typeface="Times New Roman" pitchFamily="18" charset="0"/>
              </a:rPr>
              <a:t>Total </a:t>
            </a:r>
            <a:r>
              <a:rPr lang="en-GB" sz="2200" dirty="0">
                <a:latin typeface="Times New Roman" pitchFamily="18" charset="0"/>
                <a:cs typeface="Times New Roman" pitchFamily="18" charset="0"/>
              </a:rPr>
              <a:t>effort is determined by multiplying the initial effort with the total value of EAF. The computation steps are summarized below.</a:t>
            </a:r>
            <a:endParaRPr lang="en-IN" sz="2200" dirty="0">
              <a:latin typeface="Times New Roman" pitchFamily="18" charset="0"/>
              <a:cs typeface="Times New Roman" pitchFamily="18" charset="0"/>
            </a:endParaRPr>
          </a:p>
          <a:p>
            <a:pPr marL="800100" lvl="2" indent="0"/>
            <a:r>
              <a:rPr lang="en-GB" sz="2200" dirty="0" smtClean="0">
                <a:latin typeface="Times New Roman" pitchFamily="18" charset="0"/>
                <a:cs typeface="Times New Roman" pitchFamily="18" charset="0"/>
              </a:rPr>
              <a:t> </a:t>
            </a:r>
            <a:r>
              <a:rPr lang="en-GB" dirty="0" smtClean="0">
                <a:latin typeface="Times New Roman" pitchFamily="18" charset="0"/>
                <a:cs typeface="Times New Roman" pitchFamily="18" charset="0"/>
              </a:rPr>
              <a:t>Development </a:t>
            </a:r>
            <a:r>
              <a:rPr lang="en-GB" dirty="0">
                <a:latin typeface="Times New Roman" pitchFamily="18" charset="0"/>
                <a:cs typeface="Times New Roman" pitchFamily="18" charset="0"/>
              </a:rPr>
              <a:t>effort </a:t>
            </a:r>
            <a:r>
              <a:rPr lang="en-GB" i="1" dirty="0">
                <a:latin typeface="Times New Roman" pitchFamily="18" charset="0"/>
                <a:cs typeface="Times New Roman" pitchFamily="18" charset="0"/>
              </a:rPr>
              <a:t>(E):</a:t>
            </a:r>
            <a:r>
              <a:rPr lang="en-GB" dirty="0">
                <a:latin typeface="Times New Roman" pitchFamily="18" charset="0"/>
                <a:cs typeface="Times New Roman" pitchFamily="18" charset="0"/>
              </a:rPr>
              <a:t> </a:t>
            </a:r>
            <a:endParaRPr lang="en-IN" dirty="0">
              <a:latin typeface="Times New Roman" pitchFamily="18" charset="0"/>
              <a:cs typeface="Times New Roman" pitchFamily="18" charset="0"/>
            </a:endParaRPr>
          </a:p>
          <a:p>
            <a:pPr marL="1257300" lvl="3" indent="0"/>
            <a:r>
              <a:rPr lang="en-GB" dirty="0">
                <a:latin typeface="Times New Roman" pitchFamily="18" charset="0"/>
                <a:cs typeface="Times New Roman" pitchFamily="18" charset="0"/>
              </a:rPr>
              <a:t>Initial effort </a:t>
            </a:r>
            <a:r>
              <a:rPr lang="en-GB" i="1" dirty="0">
                <a:latin typeface="Times New Roman" pitchFamily="18" charset="0"/>
                <a:cs typeface="Times New Roman" pitchFamily="18" charset="0"/>
              </a:rPr>
              <a:t>(</a:t>
            </a:r>
            <a:r>
              <a:rPr lang="en-GB" i="1" dirty="0" err="1">
                <a:latin typeface="Times New Roman" pitchFamily="18" charset="0"/>
                <a:cs typeface="Times New Roman" pitchFamily="18" charset="0"/>
              </a:rPr>
              <a:t>E</a:t>
            </a:r>
            <a:r>
              <a:rPr lang="en-GB" i="1" baseline="-25000" dirty="0" err="1">
                <a:latin typeface="Times New Roman" pitchFamily="18" charset="0"/>
                <a:cs typeface="Times New Roman" pitchFamily="18" charset="0"/>
              </a:rPr>
              <a:t>i</a:t>
            </a:r>
            <a:r>
              <a:rPr lang="en-GB" i="1" dirty="0">
                <a:latin typeface="Times New Roman" pitchFamily="18" charset="0"/>
                <a:cs typeface="Times New Roman" pitchFamily="18" charset="0"/>
              </a:rPr>
              <a:t>)</a:t>
            </a:r>
            <a:r>
              <a:rPr lang="en-GB" dirty="0">
                <a:latin typeface="Times New Roman" pitchFamily="18" charset="0"/>
                <a:cs typeface="Times New Roman" pitchFamily="18" charset="0"/>
              </a:rPr>
              <a:t> </a:t>
            </a:r>
            <a:r>
              <a:rPr lang="en-GB" dirty="0" smtClean="0">
                <a:latin typeface="Times New Roman" pitchFamily="18" charset="0"/>
                <a:cs typeface="Times New Roman" pitchFamily="18" charset="0"/>
              </a:rPr>
              <a:t>= </a:t>
            </a:r>
            <a:r>
              <a:rPr lang="en-GB" i="1" dirty="0">
                <a:latin typeface="Times New Roman" pitchFamily="18" charset="0"/>
                <a:cs typeface="Times New Roman" pitchFamily="18" charset="0"/>
              </a:rPr>
              <a:t>a</a:t>
            </a:r>
            <a:r>
              <a:rPr lang="en-GB" dirty="0">
                <a:latin typeface="Times New Roman" pitchFamily="18" charset="0"/>
                <a:cs typeface="Times New Roman" pitchFamily="18" charset="0"/>
              </a:rPr>
              <a:t> × (KLOC) </a:t>
            </a:r>
            <a:r>
              <a:rPr lang="en-GB" i="1" baseline="30000" dirty="0">
                <a:latin typeface="Times New Roman" pitchFamily="18" charset="0"/>
                <a:cs typeface="Times New Roman" pitchFamily="18" charset="0"/>
              </a:rPr>
              <a:t>b</a:t>
            </a:r>
            <a:endParaRPr lang="en-IN" dirty="0">
              <a:latin typeface="Times New Roman" pitchFamily="18" charset="0"/>
              <a:cs typeface="Times New Roman" pitchFamily="18" charset="0"/>
            </a:endParaRPr>
          </a:p>
          <a:p>
            <a:pPr marL="1257300" lvl="3" indent="0"/>
            <a:r>
              <a:rPr lang="en-GB" i="1" dirty="0" smtClean="0">
                <a:latin typeface="Times New Roman" pitchFamily="18" charset="0"/>
                <a:cs typeface="Times New Roman" pitchFamily="18" charset="0"/>
              </a:rPr>
              <a:t>EAF= </a:t>
            </a:r>
            <a:r>
              <a:rPr lang="en-GB" i="1" dirty="0">
                <a:latin typeface="Times New Roman" pitchFamily="18" charset="0"/>
                <a:cs typeface="Times New Roman" pitchFamily="18" charset="0"/>
              </a:rPr>
              <a:t>EAF</a:t>
            </a:r>
            <a:r>
              <a:rPr lang="en-GB" i="1" baseline="-25000" dirty="0">
                <a:latin typeface="Times New Roman" pitchFamily="18" charset="0"/>
                <a:cs typeface="Times New Roman" pitchFamily="18" charset="0"/>
              </a:rPr>
              <a:t>1</a:t>
            </a:r>
            <a:r>
              <a:rPr lang="en-GB" i="1" dirty="0">
                <a:latin typeface="Times New Roman" pitchFamily="18" charset="0"/>
                <a:cs typeface="Times New Roman" pitchFamily="18" charset="0"/>
              </a:rPr>
              <a:t> × EAF</a:t>
            </a:r>
            <a:r>
              <a:rPr lang="en-GB" i="1" baseline="-25000" dirty="0">
                <a:latin typeface="Times New Roman" pitchFamily="18" charset="0"/>
                <a:cs typeface="Times New Roman" pitchFamily="18" charset="0"/>
              </a:rPr>
              <a:t>2</a:t>
            </a:r>
            <a:r>
              <a:rPr lang="en-GB" i="1" dirty="0">
                <a:latin typeface="Times New Roman" pitchFamily="18" charset="0"/>
                <a:cs typeface="Times New Roman" pitchFamily="18" charset="0"/>
              </a:rPr>
              <a:t> ×...  × </a:t>
            </a:r>
            <a:r>
              <a:rPr lang="en-GB" i="1" dirty="0" err="1">
                <a:latin typeface="Times New Roman" pitchFamily="18" charset="0"/>
                <a:cs typeface="Times New Roman" pitchFamily="18" charset="0"/>
              </a:rPr>
              <a:t>EAF</a:t>
            </a:r>
            <a:r>
              <a:rPr lang="en-GB" i="1" baseline="-25000" dirty="0" err="1">
                <a:latin typeface="Times New Roman" pitchFamily="18" charset="0"/>
                <a:cs typeface="Times New Roman" pitchFamily="18" charset="0"/>
              </a:rPr>
              <a:t>n</a:t>
            </a:r>
            <a:endParaRPr lang="en-IN" dirty="0">
              <a:latin typeface="Times New Roman" pitchFamily="18" charset="0"/>
              <a:cs typeface="Times New Roman" pitchFamily="18" charset="0"/>
            </a:endParaRPr>
          </a:p>
          <a:p>
            <a:pPr marL="1257300" lvl="3" indent="0"/>
            <a:r>
              <a:rPr lang="en-GB" dirty="0">
                <a:latin typeface="Times New Roman" pitchFamily="18" charset="0"/>
                <a:cs typeface="Times New Roman" pitchFamily="18" charset="0"/>
              </a:rPr>
              <a:t>Total development effort </a:t>
            </a:r>
            <a:r>
              <a:rPr lang="en-GB" i="1" dirty="0">
                <a:latin typeface="Times New Roman" pitchFamily="18" charset="0"/>
                <a:cs typeface="Times New Roman" pitchFamily="18" charset="0"/>
              </a:rPr>
              <a:t>(E</a:t>
            </a:r>
            <a:r>
              <a:rPr lang="en-GB" i="1" dirty="0" smtClean="0">
                <a:latin typeface="Times New Roman" pitchFamily="18" charset="0"/>
                <a:cs typeface="Times New Roman" pitchFamily="18" charset="0"/>
              </a:rPr>
              <a:t>)= </a:t>
            </a:r>
            <a:r>
              <a:rPr lang="en-GB" i="1" dirty="0" err="1">
                <a:latin typeface="Times New Roman" pitchFamily="18" charset="0"/>
                <a:cs typeface="Times New Roman" pitchFamily="18" charset="0"/>
              </a:rPr>
              <a:t>E</a:t>
            </a:r>
            <a:r>
              <a:rPr lang="en-GB" i="1" baseline="-25000" dirty="0" err="1">
                <a:latin typeface="Times New Roman" pitchFamily="18" charset="0"/>
                <a:cs typeface="Times New Roman" pitchFamily="18" charset="0"/>
              </a:rPr>
              <a:t>i</a:t>
            </a:r>
            <a:r>
              <a:rPr lang="en-GB" i="1" dirty="0">
                <a:latin typeface="Times New Roman" pitchFamily="18" charset="0"/>
                <a:cs typeface="Times New Roman" pitchFamily="18" charset="0"/>
              </a:rPr>
              <a:t> × EAF</a:t>
            </a:r>
            <a:endParaRPr lang="en-IN" dirty="0">
              <a:latin typeface="Times New Roman" pitchFamily="18" charset="0"/>
              <a:cs typeface="Times New Roman" pitchFamily="18" charset="0"/>
            </a:endParaRPr>
          </a:p>
          <a:p>
            <a:pPr marL="800100" lvl="2" indent="0"/>
            <a:r>
              <a:rPr lang="en-GB" dirty="0" smtClean="0">
                <a:latin typeface="Times New Roman" pitchFamily="18" charset="0"/>
                <a:cs typeface="Times New Roman" pitchFamily="18" charset="0"/>
              </a:rPr>
              <a:t> Development </a:t>
            </a:r>
            <a:r>
              <a:rPr lang="en-GB" dirty="0">
                <a:latin typeface="Times New Roman" pitchFamily="18" charset="0"/>
                <a:cs typeface="Times New Roman" pitchFamily="18" charset="0"/>
              </a:rPr>
              <a:t>time </a:t>
            </a:r>
            <a:r>
              <a:rPr lang="en-GB" i="1" dirty="0">
                <a:latin typeface="Times New Roman" pitchFamily="18" charset="0"/>
                <a:cs typeface="Times New Roman" pitchFamily="18" charset="0"/>
              </a:rPr>
              <a:t>(T)</a:t>
            </a:r>
            <a:r>
              <a:rPr lang="en-GB" dirty="0">
                <a:latin typeface="Times New Roman" pitchFamily="18" charset="0"/>
                <a:cs typeface="Times New Roman" pitchFamily="18" charset="0"/>
              </a:rPr>
              <a:t> </a:t>
            </a:r>
            <a:r>
              <a:rPr lang="en-GB" dirty="0" smtClean="0">
                <a:latin typeface="Times New Roman" pitchFamily="18" charset="0"/>
                <a:cs typeface="Times New Roman" pitchFamily="18" charset="0"/>
              </a:rPr>
              <a:t>= </a:t>
            </a:r>
            <a:r>
              <a:rPr lang="en-GB" i="1" dirty="0">
                <a:latin typeface="Times New Roman" pitchFamily="18" charset="0"/>
                <a:cs typeface="Times New Roman" pitchFamily="18" charset="0"/>
              </a:rPr>
              <a:t>c</a:t>
            </a:r>
            <a:r>
              <a:rPr lang="en-GB" dirty="0">
                <a:latin typeface="Times New Roman" pitchFamily="18" charset="0"/>
                <a:cs typeface="Times New Roman" pitchFamily="18" charset="0"/>
              </a:rPr>
              <a:t> * </a:t>
            </a:r>
            <a:r>
              <a:rPr lang="en-GB" i="1" dirty="0">
                <a:latin typeface="Times New Roman" pitchFamily="18" charset="0"/>
                <a:cs typeface="Times New Roman" pitchFamily="18" charset="0"/>
              </a:rPr>
              <a:t>(E)</a:t>
            </a:r>
            <a:r>
              <a:rPr lang="en-GB" dirty="0">
                <a:latin typeface="Times New Roman" pitchFamily="18" charset="0"/>
                <a:cs typeface="Times New Roman" pitchFamily="18" charset="0"/>
              </a:rPr>
              <a:t> </a:t>
            </a:r>
            <a:r>
              <a:rPr lang="en-GB" i="1" baseline="30000" dirty="0">
                <a:latin typeface="Times New Roman" pitchFamily="18" charset="0"/>
                <a:cs typeface="Times New Roman" pitchFamily="18" charset="0"/>
              </a:rPr>
              <a:t>d</a:t>
            </a:r>
            <a:endParaRPr lang="en-IN" dirty="0">
              <a:latin typeface="Times New Roman" pitchFamily="18" charset="0"/>
              <a:cs typeface="Times New Roman" pitchFamily="18" charset="0"/>
            </a:endParaRPr>
          </a:p>
          <a:p>
            <a:endParaRPr lang="en-IN" sz="2400" b="1" dirty="0" smtClean="0">
              <a:solidFill>
                <a:srgbClr val="00B0F0"/>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0C087B72-CC60-4FF0-9C96-8509CDF76D05}" type="slidenum">
              <a:rPr lang="en-IN" smtClean="0"/>
              <a:pPr/>
              <a:t>50</a:t>
            </a:fld>
            <a:endParaRPr lang="en-IN"/>
          </a:p>
        </p:txBody>
      </p:sp>
    </p:spTree>
    <p:extLst>
      <p:ext uri="{BB962C8B-B14F-4D97-AF65-F5344CB8AC3E}">
        <p14:creationId xmlns:p14="http://schemas.microsoft.com/office/powerpoint/2010/main" xmlns="" val="132273945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smtClean="0">
                <a:solidFill>
                  <a:srgbClr val="0000FF"/>
                </a:solidFill>
                <a:latin typeface="Times New Roman" pitchFamily="18" charset="0"/>
                <a:cs typeface="Times New Roman" pitchFamily="18" charset="0"/>
              </a:rPr>
              <a:t>Intermediate COCOMO Model</a:t>
            </a:r>
            <a:endParaRPr lang="en-IN" sz="3200" b="1" dirty="0">
              <a:solidFill>
                <a:srgbClr val="0000FF"/>
              </a:solidFill>
            </a:endParaRPr>
          </a:p>
        </p:txBody>
      </p:sp>
      <p:sp>
        <p:nvSpPr>
          <p:cNvPr id="3" name="Content Placeholder 2"/>
          <p:cNvSpPr>
            <a:spLocks noGrp="1"/>
          </p:cNvSpPr>
          <p:nvPr>
            <p:ph idx="1"/>
          </p:nvPr>
        </p:nvSpPr>
        <p:spPr>
          <a:xfrm>
            <a:off x="457200" y="1412776"/>
            <a:ext cx="8229600" cy="4713387"/>
          </a:xfrm>
        </p:spPr>
        <p:txBody>
          <a:bodyPr>
            <a:normAutofit/>
          </a:bodyPr>
          <a:lstStyle/>
          <a:p>
            <a:pPr>
              <a:buNone/>
            </a:pPr>
            <a:r>
              <a:rPr lang="en-GB" sz="2000" b="1" dirty="0" smtClean="0">
                <a:solidFill>
                  <a:srgbClr val="00B0F0"/>
                </a:solidFill>
                <a:latin typeface="Times New Roman" pitchFamily="18" charset="0"/>
                <a:cs typeface="Times New Roman" pitchFamily="18" charset="0"/>
              </a:rPr>
              <a:t>Cost drivers</a:t>
            </a:r>
          </a:p>
          <a:p>
            <a:pPr>
              <a:buNone/>
            </a:pPr>
            <a:endParaRPr lang="en-IN" sz="2400" b="1" dirty="0">
              <a:solidFill>
                <a:srgbClr val="00B0F0"/>
              </a:solidFill>
            </a:endParaRPr>
          </a:p>
        </p:txBody>
      </p:sp>
      <p:sp>
        <p:nvSpPr>
          <p:cNvPr id="4" name="Slide Number Placeholder 3"/>
          <p:cNvSpPr>
            <a:spLocks noGrp="1"/>
          </p:cNvSpPr>
          <p:nvPr>
            <p:ph type="sldNum" sz="quarter" idx="12"/>
          </p:nvPr>
        </p:nvSpPr>
        <p:spPr/>
        <p:txBody>
          <a:bodyPr/>
          <a:lstStyle/>
          <a:p>
            <a:fld id="{0C087B72-CC60-4FF0-9C96-8509CDF76D05}" type="slidenum">
              <a:rPr lang="en-IN" smtClean="0"/>
              <a:pPr/>
              <a:t>51</a:t>
            </a:fld>
            <a:endParaRPr lang="en-IN"/>
          </a:p>
        </p:txBody>
      </p:sp>
      <p:graphicFrame>
        <p:nvGraphicFramePr>
          <p:cNvPr id="9" name="Table 8"/>
          <p:cNvGraphicFramePr>
            <a:graphicFrameLocks noGrp="1"/>
          </p:cNvGraphicFramePr>
          <p:nvPr/>
        </p:nvGraphicFramePr>
        <p:xfrm>
          <a:off x="611560" y="1812363"/>
          <a:ext cx="7776867" cy="4837176"/>
        </p:xfrm>
        <a:graphic>
          <a:graphicData uri="http://schemas.openxmlformats.org/drawingml/2006/table">
            <a:tbl>
              <a:tblPr/>
              <a:tblGrid>
                <a:gridCol w="3863690"/>
                <a:gridCol w="586122"/>
                <a:gridCol w="552438"/>
                <a:gridCol w="889287"/>
                <a:gridCol w="222451"/>
                <a:gridCol w="222451"/>
                <a:gridCol w="222451"/>
                <a:gridCol w="682125"/>
                <a:gridCol w="222451"/>
                <a:gridCol w="313401"/>
              </a:tblGrid>
              <a:tr h="198588">
                <a:tc rowSpan="2">
                  <a:txBody>
                    <a:bodyPr/>
                    <a:lstStyle/>
                    <a:p>
                      <a:pPr algn="l">
                        <a:lnSpc>
                          <a:spcPct val="115000"/>
                        </a:lnSpc>
                        <a:spcAft>
                          <a:spcPts val="0"/>
                        </a:spcAft>
                      </a:pPr>
                      <a:r>
                        <a:rPr lang="en-US" sz="1200" dirty="0">
                          <a:latin typeface="Times New Roman"/>
                          <a:ea typeface="Times New Roman"/>
                          <a:cs typeface="Times New Roman"/>
                        </a:rPr>
                        <a:t>Cost drivers</a:t>
                      </a:r>
                      <a:endParaRPr lang="en-IN" sz="1200" dirty="0">
                        <a:latin typeface="Calibri"/>
                        <a:ea typeface="Times New Roman"/>
                        <a:cs typeface="Times New Roman"/>
                      </a:endParaRPr>
                    </a:p>
                  </a:txBody>
                  <a:tcPr marL="17568" marR="17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9">
                  <a:txBody>
                    <a:bodyPr/>
                    <a:lstStyle/>
                    <a:p>
                      <a:pPr algn="ctr">
                        <a:lnSpc>
                          <a:spcPct val="115000"/>
                        </a:lnSpc>
                        <a:spcAft>
                          <a:spcPts val="0"/>
                        </a:spcAft>
                      </a:pPr>
                      <a:r>
                        <a:rPr lang="en-US" sz="1200">
                          <a:latin typeface="Times New Roman"/>
                          <a:ea typeface="Times New Roman"/>
                          <a:cs typeface="Times New Roman"/>
                        </a:rPr>
                        <a:t>Ratings</a:t>
                      </a:r>
                      <a:endParaRPr lang="en-IN" sz="1200">
                        <a:latin typeface="Calibri"/>
                        <a:ea typeface="Times New Roman"/>
                        <a:cs typeface="Times New Roman"/>
                      </a:endParaRPr>
                    </a:p>
                  </a:txBody>
                  <a:tcPr marL="17568" marR="17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595765">
                <a:tc vMerge="1">
                  <a:txBody>
                    <a:bodyPr/>
                    <a:lstStyle/>
                    <a:p>
                      <a:endParaRPr lang="en-IN"/>
                    </a:p>
                  </a:txBody>
                  <a:tcPr/>
                </a:tc>
                <a:tc>
                  <a:txBody>
                    <a:bodyPr/>
                    <a:lstStyle/>
                    <a:p>
                      <a:pPr algn="ctr">
                        <a:lnSpc>
                          <a:spcPct val="115000"/>
                        </a:lnSpc>
                        <a:spcAft>
                          <a:spcPts val="0"/>
                        </a:spcAft>
                      </a:pPr>
                      <a:r>
                        <a:rPr lang="en-US" sz="1200">
                          <a:latin typeface="Times New Roman"/>
                          <a:ea typeface="Times New Roman"/>
                          <a:cs typeface="Times New Roman"/>
                        </a:rPr>
                        <a:t>Very low</a:t>
                      </a:r>
                      <a:endParaRPr lang="en-IN" sz="1200">
                        <a:latin typeface="Calibri"/>
                        <a:ea typeface="Times New Roman"/>
                        <a:cs typeface="Times New Roman"/>
                      </a:endParaRPr>
                    </a:p>
                  </a:txBody>
                  <a:tcPr marL="17568" marR="17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a:latin typeface="Times New Roman"/>
                          <a:ea typeface="Times New Roman"/>
                          <a:cs typeface="Times New Roman"/>
                        </a:rPr>
                        <a:t>Low</a:t>
                      </a:r>
                      <a:endParaRPr lang="en-IN" sz="1200">
                        <a:latin typeface="Calibri"/>
                        <a:ea typeface="Times New Roman"/>
                        <a:cs typeface="Times New Roman"/>
                      </a:endParaRPr>
                    </a:p>
                  </a:txBody>
                  <a:tcPr marL="17568" marR="17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ctr">
                        <a:lnSpc>
                          <a:spcPct val="115000"/>
                        </a:lnSpc>
                        <a:spcAft>
                          <a:spcPts val="0"/>
                        </a:spcAft>
                      </a:pPr>
                      <a:r>
                        <a:rPr lang="en-US" sz="1200">
                          <a:latin typeface="Times New Roman"/>
                          <a:ea typeface="Times New Roman"/>
                          <a:cs typeface="Times New Roman"/>
                        </a:rPr>
                        <a:t>Nominal</a:t>
                      </a:r>
                      <a:endParaRPr lang="en-IN" sz="1200">
                        <a:latin typeface="Calibri"/>
                        <a:ea typeface="Times New Roman"/>
                        <a:cs typeface="Times New Roman"/>
                      </a:endParaRPr>
                    </a:p>
                  </a:txBody>
                  <a:tcPr marL="17568" marR="17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IN"/>
                    </a:p>
                  </a:txBody>
                  <a:tcPr/>
                </a:tc>
                <a:tc gridSpan="2">
                  <a:txBody>
                    <a:bodyPr/>
                    <a:lstStyle/>
                    <a:p>
                      <a:pPr algn="ctr">
                        <a:lnSpc>
                          <a:spcPct val="115000"/>
                        </a:lnSpc>
                        <a:spcAft>
                          <a:spcPts val="0"/>
                        </a:spcAft>
                      </a:pPr>
                      <a:r>
                        <a:rPr lang="en-US" sz="1200">
                          <a:latin typeface="Times New Roman"/>
                          <a:ea typeface="Times New Roman"/>
                          <a:cs typeface="Times New Roman"/>
                        </a:rPr>
                        <a:t>High</a:t>
                      </a:r>
                      <a:endParaRPr lang="en-IN" sz="1200">
                        <a:latin typeface="Calibri"/>
                        <a:ea typeface="Times New Roman"/>
                        <a:cs typeface="Times New Roman"/>
                      </a:endParaRPr>
                    </a:p>
                  </a:txBody>
                  <a:tcPr marL="17568" marR="17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IN"/>
                    </a:p>
                  </a:txBody>
                  <a:tcPr/>
                </a:tc>
                <a:tc gridSpan="2">
                  <a:txBody>
                    <a:bodyPr/>
                    <a:lstStyle/>
                    <a:p>
                      <a:pPr algn="ctr">
                        <a:lnSpc>
                          <a:spcPct val="115000"/>
                        </a:lnSpc>
                        <a:spcAft>
                          <a:spcPts val="0"/>
                        </a:spcAft>
                      </a:pPr>
                      <a:r>
                        <a:rPr lang="en-US" sz="1200">
                          <a:latin typeface="Times New Roman"/>
                          <a:ea typeface="Times New Roman"/>
                          <a:cs typeface="Times New Roman"/>
                        </a:rPr>
                        <a:t>Very high</a:t>
                      </a:r>
                      <a:endParaRPr lang="en-IN" sz="1200">
                        <a:latin typeface="Calibri"/>
                        <a:ea typeface="Times New Roman"/>
                        <a:cs typeface="Times New Roman"/>
                      </a:endParaRPr>
                    </a:p>
                  </a:txBody>
                  <a:tcPr marL="17568" marR="17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IN"/>
                    </a:p>
                  </a:txBody>
                  <a:tcPr/>
                </a:tc>
                <a:tc>
                  <a:txBody>
                    <a:bodyPr/>
                    <a:lstStyle/>
                    <a:p>
                      <a:pPr algn="ctr">
                        <a:lnSpc>
                          <a:spcPct val="115000"/>
                        </a:lnSpc>
                        <a:spcAft>
                          <a:spcPts val="0"/>
                        </a:spcAft>
                      </a:pPr>
                      <a:r>
                        <a:rPr lang="en-US" sz="1200">
                          <a:latin typeface="Times New Roman"/>
                          <a:ea typeface="Times New Roman"/>
                          <a:cs typeface="Times New Roman"/>
                        </a:rPr>
                        <a:t>Extra high</a:t>
                      </a:r>
                      <a:endParaRPr lang="en-IN" sz="1200">
                        <a:latin typeface="Calibri"/>
                        <a:ea typeface="Times New Roman"/>
                        <a:cs typeface="Times New Roman"/>
                      </a:endParaRPr>
                    </a:p>
                  </a:txBody>
                  <a:tcPr marL="17568" marR="17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8588">
                <a:tc gridSpan="10">
                  <a:txBody>
                    <a:bodyPr/>
                    <a:lstStyle/>
                    <a:p>
                      <a:pPr algn="l">
                        <a:lnSpc>
                          <a:spcPct val="115000"/>
                        </a:lnSpc>
                        <a:spcAft>
                          <a:spcPts val="0"/>
                        </a:spcAft>
                      </a:pPr>
                      <a:r>
                        <a:rPr lang="en-US" sz="1200">
                          <a:latin typeface="Times New Roman"/>
                          <a:ea typeface="Times New Roman"/>
                          <a:cs typeface="Times New Roman"/>
                        </a:rPr>
                        <a:t>Product attributes</a:t>
                      </a:r>
                      <a:endParaRPr lang="en-IN" sz="1200">
                        <a:latin typeface="Calibri"/>
                        <a:ea typeface="Times New Roman"/>
                        <a:cs typeface="Times New Roman"/>
                      </a:endParaRPr>
                    </a:p>
                  </a:txBody>
                  <a:tcPr marL="17568" marR="17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203484">
                <a:tc>
                  <a:txBody>
                    <a:bodyPr/>
                    <a:lstStyle/>
                    <a:p>
                      <a:pPr algn="l">
                        <a:lnSpc>
                          <a:spcPct val="115000"/>
                        </a:lnSpc>
                        <a:spcAft>
                          <a:spcPts val="1000"/>
                        </a:spcAft>
                      </a:pPr>
                      <a:r>
                        <a:rPr lang="en-US" sz="1200">
                          <a:latin typeface="Times New Roman"/>
                          <a:ea typeface="Times New Roman"/>
                          <a:cs typeface="Times New Roman"/>
                        </a:rPr>
                        <a:t>Software reliability (RELY)</a:t>
                      </a:r>
                      <a:endParaRPr lang="en-IN" sz="1200">
                        <a:latin typeface="Calibri"/>
                        <a:ea typeface="Times New Roman"/>
                        <a:cs typeface="Times New Roman"/>
                      </a:endParaRPr>
                    </a:p>
                  </a:txBody>
                  <a:tcPr marL="17568" marR="17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a:latin typeface="Times New Roman"/>
                          <a:ea typeface="Times New Roman"/>
                          <a:cs typeface="Times New Roman"/>
                        </a:rPr>
                        <a:t>0.75</a:t>
                      </a:r>
                      <a:endParaRPr lang="en-IN" sz="1200">
                        <a:latin typeface="Calibri"/>
                        <a:ea typeface="Times New Roman"/>
                        <a:cs typeface="Times New Roman"/>
                      </a:endParaRPr>
                    </a:p>
                  </a:txBody>
                  <a:tcPr marL="17568" marR="17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a:latin typeface="Times New Roman"/>
                          <a:ea typeface="Times New Roman"/>
                          <a:cs typeface="Times New Roman"/>
                        </a:rPr>
                        <a:t>0.88</a:t>
                      </a:r>
                      <a:endParaRPr lang="en-IN" sz="1200">
                        <a:latin typeface="Calibri"/>
                        <a:ea typeface="Times New Roman"/>
                        <a:cs typeface="Times New Roman"/>
                      </a:endParaRPr>
                    </a:p>
                  </a:txBody>
                  <a:tcPr marL="17568" marR="17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a:latin typeface="Times New Roman"/>
                          <a:ea typeface="Times New Roman"/>
                          <a:cs typeface="Times New Roman"/>
                        </a:rPr>
                        <a:t>1.00</a:t>
                      </a:r>
                      <a:endParaRPr lang="en-IN" sz="1200">
                        <a:latin typeface="Calibri"/>
                        <a:ea typeface="Times New Roman"/>
                        <a:cs typeface="Times New Roman"/>
                      </a:endParaRPr>
                    </a:p>
                  </a:txBody>
                  <a:tcPr marL="17568" marR="17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ctr">
                        <a:lnSpc>
                          <a:spcPct val="115000"/>
                        </a:lnSpc>
                        <a:spcAft>
                          <a:spcPts val="0"/>
                        </a:spcAft>
                      </a:pPr>
                      <a:r>
                        <a:rPr lang="en-US" sz="1200">
                          <a:latin typeface="Times New Roman"/>
                          <a:ea typeface="Times New Roman"/>
                          <a:cs typeface="Times New Roman"/>
                        </a:rPr>
                        <a:t>1.15</a:t>
                      </a:r>
                      <a:endParaRPr lang="en-IN" sz="1200">
                        <a:latin typeface="Calibri"/>
                        <a:ea typeface="Times New Roman"/>
                        <a:cs typeface="Times New Roman"/>
                      </a:endParaRPr>
                    </a:p>
                  </a:txBody>
                  <a:tcPr marL="17568" marR="17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IN"/>
                    </a:p>
                  </a:txBody>
                  <a:tcPr/>
                </a:tc>
                <a:tc gridSpan="2">
                  <a:txBody>
                    <a:bodyPr/>
                    <a:lstStyle/>
                    <a:p>
                      <a:pPr algn="ctr">
                        <a:lnSpc>
                          <a:spcPct val="115000"/>
                        </a:lnSpc>
                        <a:spcAft>
                          <a:spcPts val="0"/>
                        </a:spcAft>
                      </a:pPr>
                      <a:r>
                        <a:rPr lang="en-US" sz="1200">
                          <a:latin typeface="Times New Roman"/>
                          <a:ea typeface="Times New Roman"/>
                          <a:cs typeface="Times New Roman"/>
                        </a:rPr>
                        <a:t>1.40</a:t>
                      </a:r>
                      <a:endParaRPr lang="en-IN" sz="1200">
                        <a:latin typeface="Calibri"/>
                        <a:ea typeface="Times New Roman"/>
                        <a:cs typeface="Times New Roman"/>
                      </a:endParaRPr>
                    </a:p>
                  </a:txBody>
                  <a:tcPr marL="17568" marR="17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IN"/>
                    </a:p>
                  </a:txBody>
                  <a:tcPr/>
                </a:tc>
                <a:tc gridSpan="2">
                  <a:txBody>
                    <a:bodyPr/>
                    <a:lstStyle/>
                    <a:p>
                      <a:pPr algn="ctr">
                        <a:lnSpc>
                          <a:spcPct val="115000"/>
                        </a:lnSpc>
                        <a:spcAft>
                          <a:spcPts val="0"/>
                        </a:spcAft>
                      </a:pPr>
                      <a:r>
                        <a:rPr lang="en-US" sz="1200">
                          <a:latin typeface="Times New Roman"/>
                          <a:ea typeface="Times New Roman"/>
                          <a:cs typeface="Times New Roman"/>
                        </a:rPr>
                        <a:t>- </a:t>
                      </a:r>
                      <a:endParaRPr lang="en-IN" sz="1200">
                        <a:latin typeface="Calibri"/>
                        <a:ea typeface="Times New Roman"/>
                        <a:cs typeface="Times New Roman"/>
                      </a:endParaRPr>
                    </a:p>
                  </a:txBody>
                  <a:tcPr marL="17568" marR="17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IN"/>
                    </a:p>
                  </a:txBody>
                  <a:tcPr/>
                </a:tc>
              </a:tr>
              <a:tr h="203484">
                <a:tc>
                  <a:txBody>
                    <a:bodyPr/>
                    <a:lstStyle/>
                    <a:p>
                      <a:pPr algn="l">
                        <a:lnSpc>
                          <a:spcPct val="115000"/>
                        </a:lnSpc>
                        <a:spcAft>
                          <a:spcPts val="1000"/>
                        </a:spcAft>
                      </a:pPr>
                      <a:r>
                        <a:rPr lang="en-US" sz="1200">
                          <a:latin typeface="Times New Roman"/>
                          <a:ea typeface="Times New Roman"/>
                          <a:cs typeface="Times New Roman"/>
                        </a:rPr>
                        <a:t>Size of database (DATA)</a:t>
                      </a:r>
                      <a:endParaRPr lang="en-IN" sz="1200">
                        <a:latin typeface="Calibri"/>
                        <a:ea typeface="Times New Roman"/>
                        <a:cs typeface="Times New Roman"/>
                      </a:endParaRPr>
                    </a:p>
                  </a:txBody>
                  <a:tcPr marL="17568" marR="17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a:latin typeface="Times New Roman"/>
                          <a:ea typeface="Times New Roman"/>
                          <a:cs typeface="Times New Roman"/>
                        </a:rPr>
                        <a:t> -</a:t>
                      </a:r>
                      <a:endParaRPr lang="en-IN" sz="1200">
                        <a:latin typeface="Calibri"/>
                        <a:ea typeface="Times New Roman"/>
                        <a:cs typeface="Times New Roman"/>
                      </a:endParaRPr>
                    </a:p>
                  </a:txBody>
                  <a:tcPr marL="17568" marR="17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a:latin typeface="Times New Roman"/>
                          <a:ea typeface="Times New Roman"/>
                          <a:cs typeface="Times New Roman"/>
                        </a:rPr>
                        <a:t>0.94</a:t>
                      </a:r>
                      <a:endParaRPr lang="en-IN" sz="1200">
                        <a:latin typeface="Calibri"/>
                        <a:ea typeface="Times New Roman"/>
                        <a:cs typeface="Times New Roman"/>
                      </a:endParaRPr>
                    </a:p>
                  </a:txBody>
                  <a:tcPr marL="17568" marR="17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a:latin typeface="Times New Roman"/>
                          <a:ea typeface="Times New Roman"/>
                          <a:cs typeface="Times New Roman"/>
                        </a:rPr>
                        <a:t>1.00</a:t>
                      </a:r>
                      <a:endParaRPr lang="en-IN" sz="1200">
                        <a:latin typeface="Calibri"/>
                        <a:ea typeface="Times New Roman"/>
                        <a:cs typeface="Times New Roman"/>
                      </a:endParaRPr>
                    </a:p>
                  </a:txBody>
                  <a:tcPr marL="17568" marR="17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ctr">
                        <a:lnSpc>
                          <a:spcPct val="115000"/>
                        </a:lnSpc>
                        <a:spcAft>
                          <a:spcPts val="0"/>
                        </a:spcAft>
                      </a:pPr>
                      <a:r>
                        <a:rPr lang="en-US" sz="1200">
                          <a:latin typeface="Times New Roman"/>
                          <a:ea typeface="Times New Roman"/>
                          <a:cs typeface="Times New Roman"/>
                        </a:rPr>
                        <a:t>1.08</a:t>
                      </a:r>
                      <a:endParaRPr lang="en-IN" sz="1200">
                        <a:latin typeface="Calibri"/>
                        <a:ea typeface="Times New Roman"/>
                        <a:cs typeface="Times New Roman"/>
                      </a:endParaRPr>
                    </a:p>
                  </a:txBody>
                  <a:tcPr marL="17568" marR="17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IN"/>
                    </a:p>
                  </a:txBody>
                  <a:tcPr/>
                </a:tc>
                <a:tc gridSpan="2">
                  <a:txBody>
                    <a:bodyPr/>
                    <a:lstStyle/>
                    <a:p>
                      <a:pPr algn="ctr">
                        <a:lnSpc>
                          <a:spcPct val="115000"/>
                        </a:lnSpc>
                        <a:spcAft>
                          <a:spcPts val="0"/>
                        </a:spcAft>
                      </a:pPr>
                      <a:r>
                        <a:rPr lang="en-US" sz="1200">
                          <a:latin typeface="Times New Roman"/>
                          <a:ea typeface="Times New Roman"/>
                          <a:cs typeface="Times New Roman"/>
                        </a:rPr>
                        <a:t>1.16</a:t>
                      </a:r>
                      <a:endParaRPr lang="en-IN" sz="1200">
                        <a:latin typeface="Calibri"/>
                        <a:ea typeface="Times New Roman"/>
                        <a:cs typeface="Times New Roman"/>
                      </a:endParaRPr>
                    </a:p>
                  </a:txBody>
                  <a:tcPr marL="17568" marR="17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IN"/>
                    </a:p>
                  </a:txBody>
                  <a:tcPr/>
                </a:tc>
                <a:tc gridSpan="2">
                  <a:txBody>
                    <a:bodyPr/>
                    <a:lstStyle/>
                    <a:p>
                      <a:pPr algn="ctr">
                        <a:lnSpc>
                          <a:spcPct val="115000"/>
                        </a:lnSpc>
                        <a:spcAft>
                          <a:spcPts val="0"/>
                        </a:spcAft>
                      </a:pPr>
                      <a:r>
                        <a:rPr lang="en-US" sz="1200">
                          <a:latin typeface="Times New Roman"/>
                          <a:ea typeface="Times New Roman"/>
                          <a:cs typeface="Times New Roman"/>
                        </a:rPr>
                        <a:t>- </a:t>
                      </a:r>
                      <a:endParaRPr lang="en-IN" sz="1200">
                        <a:latin typeface="Calibri"/>
                        <a:ea typeface="Times New Roman"/>
                        <a:cs typeface="Times New Roman"/>
                      </a:endParaRPr>
                    </a:p>
                  </a:txBody>
                  <a:tcPr marL="17568" marR="17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IN"/>
                    </a:p>
                  </a:txBody>
                  <a:tcPr/>
                </a:tc>
              </a:tr>
              <a:tr h="203484">
                <a:tc>
                  <a:txBody>
                    <a:bodyPr/>
                    <a:lstStyle/>
                    <a:p>
                      <a:pPr algn="l">
                        <a:lnSpc>
                          <a:spcPct val="115000"/>
                        </a:lnSpc>
                        <a:spcAft>
                          <a:spcPts val="1000"/>
                        </a:spcAft>
                      </a:pPr>
                      <a:r>
                        <a:rPr lang="en-US" sz="1200">
                          <a:latin typeface="Times New Roman"/>
                          <a:ea typeface="Times New Roman"/>
                          <a:cs typeface="Times New Roman"/>
                        </a:rPr>
                        <a:t>Product complexity (CPLX)</a:t>
                      </a:r>
                      <a:endParaRPr lang="en-IN" sz="1200">
                        <a:latin typeface="Calibri"/>
                        <a:ea typeface="Times New Roman"/>
                        <a:cs typeface="Times New Roman"/>
                      </a:endParaRPr>
                    </a:p>
                  </a:txBody>
                  <a:tcPr marL="17568" marR="17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a:latin typeface="Times New Roman"/>
                          <a:ea typeface="Times New Roman"/>
                          <a:cs typeface="Times New Roman"/>
                        </a:rPr>
                        <a:t>0.70</a:t>
                      </a:r>
                      <a:endParaRPr lang="en-IN" sz="1200">
                        <a:latin typeface="Calibri"/>
                        <a:ea typeface="Times New Roman"/>
                        <a:cs typeface="Times New Roman"/>
                      </a:endParaRPr>
                    </a:p>
                  </a:txBody>
                  <a:tcPr marL="17568" marR="17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a:latin typeface="Times New Roman"/>
                          <a:ea typeface="Times New Roman"/>
                          <a:cs typeface="Times New Roman"/>
                        </a:rPr>
                        <a:t>0.85</a:t>
                      </a:r>
                      <a:endParaRPr lang="en-IN" sz="1200">
                        <a:latin typeface="Calibri"/>
                        <a:ea typeface="Times New Roman"/>
                        <a:cs typeface="Times New Roman"/>
                      </a:endParaRPr>
                    </a:p>
                  </a:txBody>
                  <a:tcPr marL="17568" marR="17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a:latin typeface="Times New Roman"/>
                          <a:ea typeface="Times New Roman"/>
                          <a:cs typeface="Times New Roman"/>
                        </a:rPr>
                        <a:t>1.00</a:t>
                      </a:r>
                      <a:endParaRPr lang="en-IN" sz="1200">
                        <a:latin typeface="Calibri"/>
                        <a:ea typeface="Times New Roman"/>
                        <a:cs typeface="Times New Roman"/>
                      </a:endParaRPr>
                    </a:p>
                  </a:txBody>
                  <a:tcPr marL="17568" marR="17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ctr">
                        <a:lnSpc>
                          <a:spcPct val="115000"/>
                        </a:lnSpc>
                        <a:spcAft>
                          <a:spcPts val="0"/>
                        </a:spcAft>
                      </a:pPr>
                      <a:r>
                        <a:rPr lang="en-US" sz="1200">
                          <a:latin typeface="Times New Roman"/>
                          <a:ea typeface="Times New Roman"/>
                          <a:cs typeface="Times New Roman"/>
                        </a:rPr>
                        <a:t>1.15</a:t>
                      </a:r>
                      <a:endParaRPr lang="en-IN" sz="1200">
                        <a:latin typeface="Calibri"/>
                        <a:ea typeface="Times New Roman"/>
                        <a:cs typeface="Times New Roman"/>
                      </a:endParaRPr>
                    </a:p>
                  </a:txBody>
                  <a:tcPr marL="17568" marR="17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IN"/>
                    </a:p>
                  </a:txBody>
                  <a:tcPr/>
                </a:tc>
                <a:tc gridSpan="2">
                  <a:txBody>
                    <a:bodyPr/>
                    <a:lstStyle/>
                    <a:p>
                      <a:pPr algn="ctr">
                        <a:lnSpc>
                          <a:spcPct val="115000"/>
                        </a:lnSpc>
                        <a:spcAft>
                          <a:spcPts val="0"/>
                        </a:spcAft>
                      </a:pPr>
                      <a:r>
                        <a:rPr lang="en-US" sz="1200">
                          <a:latin typeface="Times New Roman"/>
                          <a:ea typeface="Times New Roman"/>
                          <a:cs typeface="Times New Roman"/>
                        </a:rPr>
                        <a:t>1.30</a:t>
                      </a:r>
                      <a:endParaRPr lang="en-IN" sz="1200">
                        <a:latin typeface="Calibri"/>
                        <a:ea typeface="Times New Roman"/>
                        <a:cs typeface="Times New Roman"/>
                      </a:endParaRPr>
                    </a:p>
                  </a:txBody>
                  <a:tcPr marL="17568" marR="17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IN"/>
                    </a:p>
                  </a:txBody>
                  <a:tcPr/>
                </a:tc>
                <a:tc gridSpan="2">
                  <a:txBody>
                    <a:bodyPr/>
                    <a:lstStyle/>
                    <a:p>
                      <a:pPr algn="ctr">
                        <a:lnSpc>
                          <a:spcPct val="115000"/>
                        </a:lnSpc>
                        <a:spcAft>
                          <a:spcPts val="0"/>
                        </a:spcAft>
                      </a:pPr>
                      <a:r>
                        <a:rPr lang="en-US" sz="1200">
                          <a:latin typeface="Times New Roman"/>
                          <a:ea typeface="Times New Roman"/>
                          <a:cs typeface="Times New Roman"/>
                        </a:rPr>
                        <a:t>1.65</a:t>
                      </a:r>
                      <a:endParaRPr lang="en-IN" sz="1200">
                        <a:latin typeface="Calibri"/>
                        <a:ea typeface="Times New Roman"/>
                        <a:cs typeface="Times New Roman"/>
                      </a:endParaRPr>
                    </a:p>
                  </a:txBody>
                  <a:tcPr marL="17568" marR="17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IN"/>
                    </a:p>
                  </a:txBody>
                  <a:tcPr/>
                </a:tc>
              </a:tr>
              <a:tr h="198588">
                <a:tc gridSpan="10">
                  <a:txBody>
                    <a:bodyPr/>
                    <a:lstStyle/>
                    <a:p>
                      <a:pPr algn="l">
                        <a:lnSpc>
                          <a:spcPct val="115000"/>
                        </a:lnSpc>
                        <a:spcAft>
                          <a:spcPts val="0"/>
                        </a:spcAft>
                      </a:pPr>
                      <a:r>
                        <a:rPr lang="en-US" sz="1200">
                          <a:latin typeface="Times New Roman"/>
                          <a:ea typeface="Times New Roman"/>
                          <a:cs typeface="Times New Roman"/>
                        </a:rPr>
                        <a:t>Hardware attributes</a:t>
                      </a:r>
                      <a:endParaRPr lang="en-IN" sz="1200">
                        <a:latin typeface="Calibri"/>
                        <a:ea typeface="Times New Roman"/>
                        <a:cs typeface="Times New Roman"/>
                      </a:endParaRPr>
                    </a:p>
                  </a:txBody>
                  <a:tcPr marL="17568" marR="17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203484">
                <a:tc>
                  <a:txBody>
                    <a:bodyPr/>
                    <a:lstStyle/>
                    <a:p>
                      <a:pPr algn="l">
                        <a:lnSpc>
                          <a:spcPct val="115000"/>
                        </a:lnSpc>
                        <a:spcAft>
                          <a:spcPts val="1000"/>
                        </a:spcAft>
                      </a:pPr>
                      <a:r>
                        <a:rPr lang="en-US" sz="1200" dirty="0">
                          <a:latin typeface="Times New Roman"/>
                          <a:ea typeface="Times New Roman"/>
                          <a:cs typeface="Times New Roman"/>
                        </a:rPr>
                        <a:t>Run-time performance constraints (TIME)</a:t>
                      </a:r>
                      <a:endParaRPr lang="en-IN" sz="1200" dirty="0">
                        <a:latin typeface="Calibri"/>
                        <a:ea typeface="Times New Roman"/>
                        <a:cs typeface="Times New Roman"/>
                      </a:endParaRPr>
                    </a:p>
                  </a:txBody>
                  <a:tcPr marL="17568" marR="17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a:latin typeface="Times New Roman"/>
                          <a:ea typeface="Times New Roman"/>
                          <a:cs typeface="Times New Roman"/>
                        </a:rPr>
                        <a:t>- </a:t>
                      </a:r>
                      <a:endParaRPr lang="en-IN" sz="1200">
                        <a:latin typeface="Calibri"/>
                        <a:ea typeface="Times New Roman"/>
                        <a:cs typeface="Times New Roman"/>
                      </a:endParaRPr>
                    </a:p>
                  </a:txBody>
                  <a:tcPr marL="17568" marR="17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a:latin typeface="Times New Roman"/>
                          <a:ea typeface="Times New Roman"/>
                          <a:cs typeface="Times New Roman"/>
                        </a:rPr>
                        <a:t>- </a:t>
                      </a:r>
                      <a:endParaRPr lang="en-IN" sz="1200">
                        <a:latin typeface="Calibri"/>
                        <a:ea typeface="Times New Roman"/>
                        <a:cs typeface="Times New Roman"/>
                      </a:endParaRPr>
                    </a:p>
                  </a:txBody>
                  <a:tcPr marL="17568" marR="17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a:latin typeface="Times New Roman"/>
                          <a:ea typeface="Times New Roman"/>
                          <a:cs typeface="Times New Roman"/>
                        </a:rPr>
                        <a:t>1.00</a:t>
                      </a:r>
                      <a:endParaRPr lang="en-IN" sz="1200">
                        <a:latin typeface="Calibri"/>
                        <a:ea typeface="Times New Roman"/>
                        <a:cs typeface="Times New Roman"/>
                      </a:endParaRPr>
                    </a:p>
                  </a:txBody>
                  <a:tcPr marL="17568" marR="17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ctr">
                        <a:lnSpc>
                          <a:spcPct val="115000"/>
                        </a:lnSpc>
                        <a:spcAft>
                          <a:spcPts val="0"/>
                        </a:spcAft>
                      </a:pPr>
                      <a:r>
                        <a:rPr lang="en-US" sz="1200">
                          <a:latin typeface="Times New Roman"/>
                          <a:ea typeface="Times New Roman"/>
                          <a:cs typeface="Times New Roman"/>
                        </a:rPr>
                        <a:t>1.11</a:t>
                      </a:r>
                      <a:endParaRPr lang="en-IN" sz="1200">
                        <a:latin typeface="Calibri"/>
                        <a:ea typeface="Times New Roman"/>
                        <a:cs typeface="Times New Roman"/>
                      </a:endParaRPr>
                    </a:p>
                  </a:txBody>
                  <a:tcPr marL="17568" marR="17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IN"/>
                    </a:p>
                  </a:txBody>
                  <a:tcPr/>
                </a:tc>
                <a:tc gridSpan="2">
                  <a:txBody>
                    <a:bodyPr/>
                    <a:lstStyle/>
                    <a:p>
                      <a:pPr algn="ctr">
                        <a:lnSpc>
                          <a:spcPct val="115000"/>
                        </a:lnSpc>
                        <a:spcAft>
                          <a:spcPts val="0"/>
                        </a:spcAft>
                      </a:pPr>
                      <a:r>
                        <a:rPr lang="en-US" sz="1200">
                          <a:latin typeface="Times New Roman"/>
                          <a:ea typeface="Times New Roman"/>
                          <a:cs typeface="Times New Roman"/>
                        </a:rPr>
                        <a:t>1.30</a:t>
                      </a:r>
                      <a:endParaRPr lang="en-IN" sz="1200">
                        <a:latin typeface="Calibri"/>
                        <a:ea typeface="Times New Roman"/>
                        <a:cs typeface="Times New Roman"/>
                      </a:endParaRPr>
                    </a:p>
                  </a:txBody>
                  <a:tcPr marL="17568" marR="17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IN"/>
                    </a:p>
                  </a:txBody>
                  <a:tcPr/>
                </a:tc>
                <a:tc gridSpan="2">
                  <a:txBody>
                    <a:bodyPr/>
                    <a:lstStyle/>
                    <a:p>
                      <a:pPr algn="ctr">
                        <a:lnSpc>
                          <a:spcPct val="115000"/>
                        </a:lnSpc>
                        <a:spcAft>
                          <a:spcPts val="0"/>
                        </a:spcAft>
                      </a:pPr>
                      <a:r>
                        <a:rPr lang="en-US" sz="1200">
                          <a:latin typeface="Times New Roman"/>
                          <a:ea typeface="Times New Roman"/>
                          <a:cs typeface="Times New Roman"/>
                        </a:rPr>
                        <a:t>1.66</a:t>
                      </a:r>
                      <a:endParaRPr lang="en-IN" sz="1200">
                        <a:latin typeface="Calibri"/>
                        <a:ea typeface="Times New Roman"/>
                        <a:cs typeface="Times New Roman"/>
                      </a:endParaRPr>
                    </a:p>
                  </a:txBody>
                  <a:tcPr marL="17568" marR="17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IN"/>
                    </a:p>
                  </a:txBody>
                  <a:tcPr/>
                </a:tc>
              </a:tr>
              <a:tr h="203484">
                <a:tc>
                  <a:txBody>
                    <a:bodyPr/>
                    <a:lstStyle/>
                    <a:p>
                      <a:pPr algn="l">
                        <a:lnSpc>
                          <a:spcPct val="115000"/>
                        </a:lnSpc>
                        <a:spcAft>
                          <a:spcPts val="1000"/>
                        </a:spcAft>
                      </a:pPr>
                      <a:r>
                        <a:rPr lang="en-US" sz="1200">
                          <a:latin typeface="Times New Roman"/>
                          <a:ea typeface="Times New Roman"/>
                          <a:cs typeface="Times New Roman"/>
                        </a:rPr>
                        <a:t>Memory storage constraints (STORE)</a:t>
                      </a:r>
                      <a:endParaRPr lang="en-IN" sz="1200">
                        <a:latin typeface="Calibri"/>
                        <a:ea typeface="Times New Roman"/>
                        <a:cs typeface="Times New Roman"/>
                      </a:endParaRPr>
                    </a:p>
                  </a:txBody>
                  <a:tcPr marL="17568" marR="17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a:latin typeface="Times New Roman"/>
                          <a:ea typeface="Times New Roman"/>
                          <a:cs typeface="Times New Roman"/>
                        </a:rPr>
                        <a:t> -</a:t>
                      </a:r>
                      <a:endParaRPr lang="en-IN" sz="1200">
                        <a:latin typeface="Calibri"/>
                        <a:ea typeface="Times New Roman"/>
                        <a:cs typeface="Times New Roman"/>
                      </a:endParaRPr>
                    </a:p>
                  </a:txBody>
                  <a:tcPr marL="17568" marR="17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a:latin typeface="Times New Roman"/>
                          <a:ea typeface="Times New Roman"/>
                          <a:cs typeface="Times New Roman"/>
                        </a:rPr>
                        <a:t>- </a:t>
                      </a:r>
                      <a:endParaRPr lang="en-IN" sz="1200">
                        <a:latin typeface="Calibri"/>
                        <a:ea typeface="Times New Roman"/>
                        <a:cs typeface="Times New Roman"/>
                      </a:endParaRPr>
                    </a:p>
                  </a:txBody>
                  <a:tcPr marL="17568" marR="17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a:latin typeface="Times New Roman"/>
                          <a:ea typeface="Times New Roman"/>
                          <a:cs typeface="Times New Roman"/>
                        </a:rPr>
                        <a:t>1.00</a:t>
                      </a:r>
                      <a:endParaRPr lang="en-IN" sz="1200">
                        <a:latin typeface="Calibri"/>
                        <a:ea typeface="Times New Roman"/>
                        <a:cs typeface="Times New Roman"/>
                      </a:endParaRPr>
                    </a:p>
                  </a:txBody>
                  <a:tcPr marL="17568" marR="17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ctr">
                        <a:lnSpc>
                          <a:spcPct val="115000"/>
                        </a:lnSpc>
                        <a:spcAft>
                          <a:spcPts val="0"/>
                        </a:spcAft>
                      </a:pPr>
                      <a:r>
                        <a:rPr lang="en-US" sz="1200">
                          <a:latin typeface="Times New Roman"/>
                          <a:ea typeface="Times New Roman"/>
                          <a:cs typeface="Times New Roman"/>
                        </a:rPr>
                        <a:t>1.06</a:t>
                      </a:r>
                      <a:endParaRPr lang="en-IN" sz="1200">
                        <a:latin typeface="Calibri"/>
                        <a:ea typeface="Times New Roman"/>
                        <a:cs typeface="Times New Roman"/>
                      </a:endParaRPr>
                    </a:p>
                  </a:txBody>
                  <a:tcPr marL="17568" marR="17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IN"/>
                    </a:p>
                  </a:txBody>
                  <a:tcPr/>
                </a:tc>
                <a:tc gridSpan="2">
                  <a:txBody>
                    <a:bodyPr/>
                    <a:lstStyle/>
                    <a:p>
                      <a:pPr algn="ctr">
                        <a:lnSpc>
                          <a:spcPct val="115000"/>
                        </a:lnSpc>
                        <a:spcAft>
                          <a:spcPts val="0"/>
                        </a:spcAft>
                      </a:pPr>
                      <a:r>
                        <a:rPr lang="en-US" sz="1200">
                          <a:latin typeface="Times New Roman"/>
                          <a:ea typeface="Times New Roman"/>
                          <a:cs typeface="Times New Roman"/>
                        </a:rPr>
                        <a:t>1.21</a:t>
                      </a:r>
                      <a:endParaRPr lang="en-IN" sz="1200">
                        <a:latin typeface="Calibri"/>
                        <a:ea typeface="Times New Roman"/>
                        <a:cs typeface="Times New Roman"/>
                      </a:endParaRPr>
                    </a:p>
                  </a:txBody>
                  <a:tcPr marL="17568" marR="17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IN"/>
                    </a:p>
                  </a:txBody>
                  <a:tcPr/>
                </a:tc>
                <a:tc gridSpan="2">
                  <a:txBody>
                    <a:bodyPr/>
                    <a:lstStyle/>
                    <a:p>
                      <a:pPr algn="ctr">
                        <a:lnSpc>
                          <a:spcPct val="115000"/>
                        </a:lnSpc>
                        <a:spcAft>
                          <a:spcPts val="0"/>
                        </a:spcAft>
                      </a:pPr>
                      <a:r>
                        <a:rPr lang="en-US" sz="1200">
                          <a:latin typeface="Times New Roman"/>
                          <a:ea typeface="Times New Roman"/>
                          <a:cs typeface="Times New Roman"/>
                        </a:rPr>
                        <a:t>1.56</a:t>
                      </a:r>
                      <a:endParaRPr lang="en-IN" sz="1200">
                        <a:latin typeface="Calibri"/>
                        <a:ea typeface="Times New Roman"/>
                        <a:cs typeface="Times New Roman"/>
                      </a:endParaRPr>
                    </a:p>
                  </a:txBody>
                  <a:tcPr marL="17568" marR="17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IN"/>
                    </a:p>
                  </a:txBody>
                  <a:tcPr/>
                </a:tc>
              </a:tr>
              <a:tr h="203484">
                <a:tc>
                  <a:txBody>
                    <a:bodyPr/>
                    <a:lstStyle/>
                    <a:p>
                      <a:pPr algn="l">
                        <a:lnSpc>
                          <a:spcPct val="115000"/>
                        </a:lnSpc>
                        <a:spcAft>
                          <a:spcPts val="1000"/>
                        </a:spcAft>
                      </a:pPr>
                      <a:r>
                        <a:rPr lang="en-US" sz="1200">
                          <a:latin typeface="Times New Roman"/>
                          <a:ea typeface="Times New Roman"/>
                          <a:cs typeface="Times New Roman"/>
                        </a:rPr>
                        <a:t>Virtual machine volatility (VIRT)</a:t>
                      </a:r>
                      <a:endParaRPr lang="en-IN" sz="1200">
                        <a:latin typeface="Calibri"/>
                        <a:ea typeface="Times New Roman"/>
                        <a:cs typeface="Times New Roman"/>
                      </a:endParaRPr>
                    </a:p>
                  </a:txBody>
                  <a:tcPr marL="17568" marR="17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a:latin typeface="Times New Roman"/>
                          <a:ea typeface="Times New Roman"/>
                          <a:cs typeface="Times New Roman"/>
                        </a:rPr>
                        <a:t>- </a:t>
                      </a:r>
                      <a:endParaRPr lang="en-IN" sz="1200">
                        <a:latin typeface="Calibri"/>
                        <a:ea typeface="Times New Roman"/>
                        <a:cs typeface="Times New Roman"/>
                      </a:endParaRPr>
                    </a:p>
                  </a:txBody>
                  <a:tcPr marL="17568" marR="17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a:latin typeface="Times New Roman"/>
                          <a:ea typeface="Times New Roman"/>
                          <a:cs typeface="Times New Roman"/>
                        </a:rPr>
                        <a:t>0.87</a:t>
                      </a:r>
                      <a:endParaRPr lang="en-IN" sz="1200">
                        <a:latin typeface="Calibri"/>
                        <a:ea typeface="Times New Roman"/>
                        <a:cs typeface="Times New Roman"/>
                      </a:endParaRPr>
                    </a:p>
                  </a:txBody>
                  <a:tcPr marL="17568" marR="17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a:latin typeface="Times New Roman"/>
                          <a:ea typeface="Times New Roman"/>
                          <a:cs typeface="Times New Roman"/>
                        </a:rPr>
                        <a:t>1.00</a:t>
                      </a:r>
                      <a:endParaRPr lang="en-IN" sz="1200">
                        <a:latin typeface="Calibri"/>
                        <a:ea typeface="Times New Roman"/>
                        <a:cs typeface="Times New Roman"/>
                      </a:endParaRPr>
                    </a:p>
                  </a:txBody>
                  <a:tcPr marL="17568" marR="17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ctr">
                        <a:lnSpc>
                          <a:spcPct val="115000"/>
                        </a:lnSpc>
                        <a:spcAft>
                          <a:spcPts val="0"/>
                        </a:spcAft>
                      </a:pPr>
                      <a:r>
                        <a:rPr lang="en-US" sz="1200">
                          <a:latin typeface="Times New Roman"/>
                          <a:ea typeface="Times New Roman"/>
                          <a:cs typeface="Times New Roman"/>
                        </a:rPr>
                        <a:t>1.15</a:t>
                      </a:r>
                      <a:endParaRPr lang="en-IN" sz="1200">
                        <a:latin typeface="Calibri"/>
                        <a:ea typeface="Times New Roman"/>
                        <a:cs typeface="Times New Roman"/>
                      </a:endParaRPr>
                    </a:p>
                  </a:txBody>
                  <a:tcPr marL="17568" marR="17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IN"/>
                    </a:p>
                  </a:txBody>
                  <a:tcPr/>
                </a:tc>
                <a:tc gridSpan="2">
                  <a:txBody>
                    <a:bodyPr/>
                    <a:lstStyle/>
                    <a:p>
                      <a:pPr algn="ctr">
                        <a:lnSpc>
                          <a:spcPct val="115000"/>
                        </a:lnSpc>
                        <a:spcAft>
                          <a:spcPts val="0"/>
                        </a:spcAft>
                      </a:pPr>
                      <a:r>
                        <a:rPr lang="en-US" sz="1200">
                          <a:latin typeface="Times New Roman"/>
                          <a:ea typeface="Times New Roman"/>
                          <a:cs typeface="Times New Roman"/>
                        </a:rPr>
                        <a:t>1.30</a:t>
                      </a:r>
                      <a:endParaRPr lang="en-IN" sz="1200">
                        <a:latin typeface="Calibri"/>
                        <a:ea typeface="Times New Roman"/>
                        <a:cs typeface="Times New Roman"/>
                      </a:endParaRPr>
                    </a:p>
                  </a:txBody>
                  <a:tcPr marL="17568" marR="17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IN"/>
                    </a:p>
                  </a:txBody>
                  <a:tcPr/>
                </a:tc>
                <a:tc gridSpan="2">
                  <a:txBody>
                    <a:bodyPr/>
                    <a:lstStyle/>
                    <a:p>
                      <a:pPr algn="ctr">
                        <a:lnSpc>
                          <a:spcPct val="115000"/>
                        </a:lnSpc>
                        <a:spcAft>
                          <a:spcPts val="0"/>
                        </a:spcAft>
                      </a:pPr>
                      <a:r>
                        <a:rPr lang="en-US" sz="1200" dirty="0">
                          <a:latin typeface="Times New Roman"/>
                          <a:ea typeface="Times New Roman"/>
                          <a:cs typeface="Times New Roman"/>
                        </a:rPr>
                        <a:t>- </a:t>
                      </a:r>
                      <a:endParaRPr lang="en-IN" sz="1200" dirty="0">
                        <a:latin typeface="Calibri"/>
                        <a:ea typeface="Times New Roman"/>
                        <a:cs typeface="Times New Roman"/>
                      </a:endParaRPr>
                    </a:p>
                  </a:txBody>
                  <a:tcPr marL="17568" marR="17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IN"/>
                    </a:p>
                  </a:txBody>
                  <a:tcPr/>
                </a:tc>
              </a:tr>
              <a:tr h="203484">
                <a:tc>
                  <a:txBody>
                    <a:bodyPr/>
                    <a:lstStyle/>
                    <a:p>
                      <a:pPr algn="l">
                        <a:lnSpc>
                          <a:spcPct val="115000"/>
                        </a:lnSpc>
                        <a:spcAft>
                          <a:spcPts val="1000"/>
                        </a:spcAft>
                      </a:pPr>
                      <a:r>
                        <a:rPr lang="en-US" sz="1200">
                          <a:latin typeface="Times New Roman"/>
                          <a:ea typeface="Times New Roman"/>
                          <a:cs typeface="Times New Roman"/>
                        </a:rPr>
                        <a:t>Required turnabout time (TURN)</a:t>
                      </a:r>
                      <a:endParaRPr lang="en-IN" sz="1200">
                        <a:latin typeface="Calibri"/>
                        <a:ea typeface="Times New Roman"/>
                        <a:cs typeface="Times New Roman"/>
                      </a:endParaRPr>
                    </a:p>
                  </a:txBody>
                  <a:tcPr marL="17568" marR="17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a:latin typeface="Times New Roman"/>
                          <a:ea typeface="Times New Roman"/>
                          <a:cs typeface="Times New Roman"/>
                        </a:rPr>
                        <a:t> -</a:t>
                      </a:r>
                      <a:endParaRPr lang="en-IN" sz="1200">
                        <a:latin typeface="Calibri"/>
                        <a:ea typeface="Times New Roman"/>
                        <a:cs typeface="Times New Roman"/>
                      </a:endParaRPr>
                    </a:p>
                  </a:txBody>
                  <a:tcPr marL="17568" marR="17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a:latin typeface="Times New Roman"/>
                          <a:ea typeface="Times New Roman"/>
                          <a:cs typeface="Times New Roman"/>
                        </a:rPr>
                        <a:t>0.87</a:t>
                      </a:r>
                      <a:endParaRPr lang="en-IN" sz="1200">
                        <a:latin typeface="Calibri"/>
                        <a:ea typeface="Times New Roman"/>
                        <a:cs typeface="Times New Roman"/>
                      </a:endParaRPr>
                    </a:p>
                  </a:txBody>
                  <a:tcPr marL="17568" marR="17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a:latin typeface="Times New Roman"/>
                          <a:ea typeface="Times New Roman"/>
                          <a:cs typeface="Times New Roman"/>
                        </a:rPr>
                        <a:t>1.00</a:t>
                      </a:r>
                      <a:endParaRPr lang="en-IN" sz="1200">
                        <a:latin typeface="Calibri"/>
                        <a:ea typeface="Times New Roman"/>
                        <a:cs typeface="Times New Roman"/>
                      </a:endParaRPr>
                    </a:p>
                  </a:txBody>
                  <a:tcPr marL="17568" marR="17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ctr">
                        <a:lnSpc>
                          <a:spcPct val="115000"/>
                        </a:lnSpc>
                        <a:spcAft>
                          <a:spcPts val="0"/>
                        </a:spcAft>
                      </a:pPr>
                      <a:r>
                        <a:rPr lang="en-US" sz="1200">
                          <a:latin typeface="Times New Roman"/>
                          <a:ea typeface="Times New Roman"/>
                          <a:cs typeface="Times New Roman"/>
                        </a:rPr>
                        <a:t>1.07</a:t>
                      </a:r>
                      <a:endParaRPr lang="en-IN" sz="1200">
                        <a:latin typeface="Calibri"/>
                        <a:ea typeface="Times New Roman"/>
                        <a:cs typeface="Times New Roman"/>
                      </a:endParaRPr>
                    </a:p>
                  </a:txBody>
                  <a:tcPr marL="17568" marR="17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IN"/>
                    </a:p>
                  </a:txBody>
                  <a:tcPr/>
                </a:tc>
                <a:tc gridSpan="2">
                  <a:txBody>
                    <a:bodyPr/>
                    <a:lstStyle/>
                    <a:p>
                      <a:pPr algn="ctr">
                        <a:lnSpc>
                          <a:spcPct val="115000"/>
                        </a:lnSpc>
                        <a:spcAft>
                          <a:spcPts val="0"/>
                        </a:spcAft>
                      </a:pPr>
                      <a:r>
                        <a:rPr lang="en-US" sz="1200">
                          <a:latin typeface="Times New Roman"/>
                          <a:ea typeface="Times New Roman"/>
                          <a:cs typeface="Times New Roman"/>
                        </a:rPr>
                        <a:t>1.15</a:t>
                      </a:r>
                      <a:endParaRPr lang="en-IN" sz="1200">
                        <a:latin typeface="Calibri"/>
                        <a:ea typeface="Times New Roman"/>
                        <a:cs typeface="Times New Roman"/>
                      </a:endParaRPr>
                    </a:p>
                  </a:txBody>
                  <a:tcPr marL="17568" marR="17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IN"/>
                    </a:p>
                  </a:txBody>
                  <a:tcPr/>
                </a:tc>
                <a:tc gridSpan="2">
                  <a:txBody>
                    <a:bodyPr/>
                    <a:lstStyle/>
                    <a:p>
                      <a:pPr algn="ctr">
                        <a:lnSpc>
                          <a:spcPct val="115000"/>
                        </a:lnSpc>
                        <a:spcAft>
                          <a:spcPts val="0"/>
                        </a:spcAft>
                      </a:pPr>
                      <a:r>
                        <a:rPr lang="en-US" sz="1200">
                          <a:latin typeface="Times New Roman"/>
                          <a:ea typeface="Times New Roman"/>
                          <a:cs typeface="Times New Roman"/>
                        </a:rPr>
                        <a:t> -</a:t>
                      </a:r>
                      <a:endParaRPr lang="en-IN" sz="1200">
                        <a:latin typeface="Calibri"/>
                        <a:ea typeface="Times New Roman"/>
                        <a:cs typeface="Times New Roman"/>
                      </a:endParaRPr>
                    </a:p>
                  </a:txBody>
                  <a:tcPr marL="17568" marR="17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IN"/>
                    </a:p>
                  </a:txBody>
                  <a:tcPr/>
                </a:tc>
              </a:tr>
              <a:tr h="198588">
                <a:tc gridSpan="10">
                  <a:txBody>
                    <a:bodyPr/>
                    <a:lstStyle/>
                    <a:p>
                      <a:pPr algn="l">
                        <a:lnSpc>
                          <a:spcPct val="115000"/>
                        </a:lnSpc>
                        <a:spcAft>
                          <a:spcPts val="0"/>
                        </a:spcAft>
                      </a:pPr>
                      <a:r>
                        <a:rPr lang="en-US" sz="1200">
                          <a:latin typeface="Times New Roman"/>
                          <a:ea typeface="Times New Roman"/>
                          <a:cs typeface="Times New Roman"/>
                        </a:rPr>
                        <a:t>Personnel attributes</a:t>
                      </a:r>
                      <a:endParaRPr lang="en-IN" sz="1200">
                        <a:latin typeface="Calibri"/>
                        <a:ea typeface="Times New Roman"/>
                        <a:cs typeface="Times New Roman"/>
                      </a:endParaRPr>
                    </a:p>
                  </a:txBody>
                  <a:tcPr marL="17568" marR="17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203484">
                <a:tc>
                  <a:txBody>
                    <a:bodyPr/>
                    <a:lstStyle/>
                    <a:p>
                      <a:pPr algn="l">
                        <a:lnSpc>
                          <a:spcPct val="115000"/>
                        </a:lnSpc>
                        <a:spcAft>
                          <a:spcPts val="1000"/>
                        </a:spcAft>
                      </a:pPr>
                      <a:r>
                        <a:rPr lang="en-US" sz="1200">
                          <a:latin typeface="Times New Roman"/>
                          <a:ea typeface="Times New Roman"/>
                          <a:cs typeface="Times New Roman"/>
                        </a:rPr>
                        <a:t>Analyst capability (ACAP)</a:t>
                      </a:r>
                      <a:endParaRPr lang="en-IN" sz="1200">
                        <a:latin typeface="Calibri"/>
                        <a:ea typeface="Times New Roman"/>
                        <a:cs typeface="Times New Roman"/>
                      </a:endParaRPr>
                    </a:p>
                  </a:txBody>
                  <a:tcPr marL="17568" marR="17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a:latin typeface="Times New Roman"/>
                          <a:ea typeface="Times New Roman"/>
                          <a:cs typeface="Times New Roman"/>
                        </a:rPr>
                        <a:t>1.46</a:t>
                      </a:r>
                      <a:endParaRPr lang="en-IN" sz="1200">
                        <a:latin typeface="Calibri"/>
                        <a:ea typeface="Times New Roman"/>
                        <a:cs typeface="Times New Roman"/>
                      </a:endParaRPr>
                    </a:p>
                  </a:txBody>
                  <a:tcPr marL="17568" marR="17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a:latin typeface="Times New Roman"/>
                          <a:ea typeface="Times New Roman"/>
                          <a:cs typeface="Times New Roman"/>
                        </a:rPr>
                        <a:t>1.19</a:t>
                      </a:r>
                      <a:endParaRPr lang="en-IN" sz="1200">
                        <a:latin typeface="Calibri"/>
                        <a:ea typeface="Times New Roman"/>
                        <a:cs typeface="Times New Roman"/>
                      </a:endParaRPr>
                    </a:p>
                  </a:txBody>
                  <a:tcPr marL="17568" marR="17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a:latin typeface="Times New Roman"/>
                          <a:ea typeface="Times New Roman"/>
                          <a:cs typeface="Times New Roman"/>
                        </a:rPr>
                        <a:t>1.00</a:t>
                      </a:r>
                      <a:endParaRPr lang="en-IN" sz="1200">
                        <a:latin typeface="Calibri"/>
                        <a:ea typeface="Times New Roman"/>
                        <a:cs typeface="Times New Roman"/>
                      </a:endParaRPr>
                    </a:p>
                  </a:txBody>
                  <a:tcPr marL="17568" marR="17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ctr">
                        <a:lnSpc>
                          <a:spcPct val="115000"/>
                        </a:lnSpc>
                        <a:spcAft>
                          <a:spcPts val="0"/>
                        </a:spcAft>
                      </a:pPr>
                      <a:r>
                        <a:rPr lang="en-US" sz="1200">
                          <a:latin typeface="Times New Roman"/>
                          <a:ea typeface="Times New Roman"/>
                          <a:cs typeface="Times New Roman"/>
                        </a:rPr>
                        <a:t>0.86</a:t>
                      </a:r>
                      <a:endParaRPr lang="en-IN" sz="1200">
                        <a:latin typeface="Calibri"/>
                        <a:ea typeface="Times New Roman"/>
                        <a:cs typeface="Times New Roman"/>
                      </a:endParaRPr>
                    </a:p>
                  </a:txBody>
                  <a:tcPr marL="17568" marR="17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IN"/>
                    </a:p>
                  </a:txBody>
                  <a:tcPr/>
                </a:tc>
                <a:tc gridSpan="2">
                  <a:txBody>
                    <a:bodyPr/>
                    <a:lstStyle/>
                    <a:p>
                      <a:pPr algn="ctr">
                        <a:lnSpc>
                          <a:spcPct val="115000"/>
                        </a:lnSpc>
                        <a:spcAft>
                          <a:spcPts val="0"/>
                        </a:spcAft>
                      </a:pPr>
                      <a:r>
                        <a:rPr lang="en-US" sz="1200">
                          <a:latin typeface="Times New Roman"/>
                          <a:ea typeface="Times New Roman"/>
                          <a:cs typeface="Times New Roman"/>
                        </a:rPr>
                        <a:t>0.71</a:t>
                      </a:r>
                      <a:endParaRPr lang="en-IN" sz="1200">
                        <a:latin typeface="Calibri"/>
                        <a:ea typeface="Times New Roman"/>
                        <a:cs typeface="Times New Roman"/>
                      </a:endParaRPr>
                    </a:p>
                  </a:txBody>
                  <a:tcPr marL="17568" marR="17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IN"/>
                    </a:p>
                  </a:txBody>
                  <a:tcPr/>
                </a:tc>
                <a:tc gridSpan="2">
                  <a:txBody>
                    <a:bodyPr/>
                    <a:lstStyle/>
                    <a:p>
                      <a:pPr algn="ctr">
                        <a:lnSpc>
                          <a:spcPct val="115000"/>
                        </a:lnSpc>
                        <a:spcAft>
                          <a:spcPts val="0"/>
                        </a:spcAft>
                      </a:pPr>
                      <a:r>
                        <a:rPr lang="en-US" sz="1200">
                          <a:latin typeface="Times New Roman"/>
                          <a:ea typeface="Times New Roman"/>
                          <a:cs typeface="Times New Roman"/>
                        </a:rPr>
                        <a:t>- </a:t>
                      </a:r>
                      <a:endParaRPr lang="en-IN" sz="1200">
                        <a:latin typeface="Calibri"/>
                        <a:ea typeface="Times New Roman"/>
                        <a:cs typeface="Times New Roman"/>
                      </a:endParaRPr>
                    </a:p>
                  </a:txBody>
                  <a:tcPr marL="17568" marR="17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IN"/>
                    </a:p>
                  </a:txBody>
                  <a:tcPr/>
                </a:tc>
              </a:tr>
              <a:tr h="203484">
                <a:tc>
                  <a:txBody>
                    <a:bodyPr/>
                    <a:lstStyle/>
                    <a:p>
                      <a:pPr algn="l">
                        <a:lnSpc>
                          <a:spcPct val="115000"/>
                        </a:lnSpc>
                        <a:spcAft>
                          <a:spcPts val="1000"/>
                        </a:spcAft>
                      </a:pPr>
                      <a:r>
                        <a:rPr lang="en-US" sz="1200">
                          <a:latin typeface="Times New Roman"/>
                          <a:ea typeface="Times New Roman"/>
                          <a:cs typeface="Times New Roman"/>
                        </a:rPr>
                        <a:t>Applications experience (AEXP)</a:t>
                      </a:r>
                      <a:endParaRPr lang="en-IN" sz="1200">
                        <a:latin typeface="Calibri"/>
                        <a:ea typeface="Times New Roman"/>
                        <a:cs typeface="Times New Roman"/>
                      </a:endParaRPr>
                    </a:p>
                  </a:txBody>
                  <a:tcPr marL="17568" marR="17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a:latin typeface="Times New Roman"/>
                          <a:ea typeface="Times New Roman"/>
                          <a:cs typeface="Times New Roman"/>
                        </a:rPr>
                        <a:t>1.29</a:t>
                      </a:r>
                      <a:endParaRPr lang="en-IN" sz="1200">
                        <a:latin typeface="Calibri"/>
                        <a:ea typeface="Times New Roman"/>
                        <a:cs typeface="Times New Roman"/>
                      </a:endParaRPr>
                    </a:p>
                  </a:txBody>
                  <a:tcPr marL="17568" marR="17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a:latin typeface="Times New Roman"/>
                          <a:ea typeface="Times New Roman"/>
                          <a:cs typeface="Times New Roman"/>
                        </a:rPr>
                        <a:t>1.13</a:t>
                      </a:r>
                      <a:endParaRPr lang="en-IN" sz="1200">
                        <a:latin typeface="Calibri"/>
                        <a:ea typeface="Times New Roman"/>
                        <a:cs typeface="Times New Roman"/>
                      </a:endParaRPr>
                    </a:p>
                  </a:txBody>
                  <a:tcPr marL="17568" marR="17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a:latin typeface="Times New Roman"/>
                          <a:ea typeface="Times New Roman"/>
                          <a:cs typeface="Times New Roman"/>
                        </a:rPr>
                        <a:t>1.00</a:t>
                      </a:r>
                      <a:endParaRPr lang="en-IN" sz="1200">
                        <a:latin typeface="Calibri"/>
                        <a:ea typeface="Times New Roman"/>
                        <a:cs typeface="Times New Roman"/>
                      </a:endParaRPr>
                    </a:p>
                  </a:txBody>
                  <a:tcPr marL="17568" marR="17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ctr">
                        <a:lnSpc>
                          <a:spcPct val="115000"/>
                        </a:lnSpc>
                        <a:spcAft>
                          <a:spcPts val="0"/>
                        </a:spcAft>
                      </a:pPr>
                      <a:r>
                        <a:rPr lang="en-US" sz="1200">
                          <a:latin typeface="Times New Roman"/>
                          <a:ea typeface="Times New Roman"/>
                          <a:cs typeface="Times New Roman"/>
                        </a:rPr>
                        <a:t>0.91</a:t>
                      </a:r>
                      <a:endParaRPr lang="en-IN" sz="1200">
                        <a:latin typeface="Calibri"/>
                        <a:ea typeface="Times New Roman"/>
                        <a:cs typeface="Times New Roman"/>
                      </a:endParaRPr>
                    </a:p>
                  </a:txBody>
                  <a:tcPr marL="17568" marR="17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IN"/>
                    </a:p>
                  </a:txBody>
                  <a:tcPr/>
                </a:tc>
                <a:tc gridSpan="2">
                  <a:txBody>
                    <a:bodyPr/>
                    <a:lstStyle/>
                    <a:p>
                      <a:pPr algn="ctr">
                        <a:lnSpc>
                          <a:spcPct val="115000"/>
                        </a:lnSpc>
                        <a:spcAft>
                          <a:spcPts val="0"/>
                        </a:spcAft>
                      </a:pPr>
                      <a:r>
                        <a:rPr lang="en-US" sz="1200">
                          <a:latin typeface="Times New Roman"/>
                          <a:ea typeface="Times New Roman"/>
                          <a:cs typeface="Times New Roman"/>
                        </a:rPr>
                        <a:t>0.82</a:t>
                      </a:r>
                      <a:endParaRPr lang="en-IN" sz="1200">
                        <a:latin typeface="Calibri"/>
                        <a:ea typeface="Times New Roman"/>
                        <a:cs typeface="Times New Roman"/>
                      </a:endParaRPr>
                    </a:p>
                  </a:txBody>
                  <a:tcPr marL="17568" marR="17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IN"/>
                    </a:p>
                  </a:txBody>
                  <a:tcPr/>
                </a:tc>
                <a:tc gridSpan="2">
                  <a:txBody>
                    <a:bodyPr/>
                    <a:lstStyle/>
                    <a:p>
                      <a:pPr algn="ctr">
                        <a:lnSpc>
                          <a:spcPct val="115000"/>
                        </a:lnSpc>
                        <a:spcAft>
                          <a:spcPts val="0"/>
                        </a:spcAft>
                      </a:pPr>
                      <a:r>
                        <a:rPr lang="en-US" sz="1200">
                          <a:latin typeface="Times New Roman"/>
                          <a:ea typeface="Times New Roman"/>
                          <a:cs typeface="Times New Roman"/>
                        </a:rPr>
                        <a:t>- </a:t>
                      </a:r>
                      <a:endParaRPr lang="en-IN" sz="1200">
                        <a:latin typeface="Calibri"/>
                        <a:ea typeface="Times New Roman"/>
                        <a:cs typeface="Times New Roman"/>
                      </a:endParaRPr>
                    </a:p>
                  </a:txBody>
                  <a:tcPr marL="17568" marR="17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IN"/>
                    </a:p>
                  </a:txBody>
                  <a:tcPr/>
                </a:tc>
              </a:tr>
              <a:tr h="203484">
                <a:tc>
                  <a:txBody>
                    <a:bodyPr/>
                    <a:lstStyle/>
                    <a:p>
                      <a:pPr algn="l">
                        <a:lnSpc>
                          <a:spcPct val="115000"/>
                        </a:lnSpc>
                        <a:spcAft>
                          <a:spcPts val="1000"/>
                        </a:spcAft>
                      </a:pPr>
                      <a:r>
                        <a:rPr lang="en-US" sz="1200">
                          <a:latin typeface="Times New Roman"/>
                          <a:ea typeface="Times New Roman"/>
                          <a:cs typeface="Times New Roman"/>
                        </a:rPr>
                        <a:t>Programmer capability (PCAP)</a:t>
                      </a:r>
                      <a:endParaRPr lang="en-IN" sz="1200">
                        <a:latin typeface="Calibri"/>
                        <a:ea typeface="Times New Roman"/>
                        <a:cs typeface="Times New Roman"/>
                      </a:endParaRPr>
                    </a:p>
                  </a:txBody>
                  <a:tcPr marL="17568" marR="17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a:latin typeface="Times New Roman"/>
                          <a:ea typeface="Times New Roman"/>
                          <a:cs typeface="Times New Roman"/>
                        </a:rPr>
                        <a:t>1.42</a:t>
                      </a:r>
                      <a:endParaRPr lang="en-IN" sz="1200">
                        <a:latin typeface="Calibri"/>
                        <a:ea typeface="Times New Roman"/>
                        <a:cs typeface="Times New Roman"/>
                      </a:endParaRPr>
                    </a:p>
                  </a:txBody>
                  <a:tcPr marL="17568" marR="17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a:latin typeface="Times New Roman"/>
                          <a:ea typeface="Times New Roman"/>
                          <a:cs typeface="Times New Roman"/>
                        </a:rPr>
                        <a:t>1.17</a:t>
                      </a:r>
                      <a:endParaRPr lang="en-IN" sz="1200">
                        <a:latin typeface="Calibri"/>
                        <a:ea typeface="Times New Roman"/>
                        <a:cs typeface="Times New Roman"/>
                      </a:endParaRPr>
                    </a:p>
                  </a:txBody>
                  <a:tcPr marL="17568" marR="17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a:latin typeface="Times New Roman"/>
                          <a:ea typeface="Times New Roman"/>
                          <a:cs typeface="Times New Roman"/>
                        </a:rPr>
                        <a:t>1.00</a:t>
                      </a:r>
                      <a:endParaRPr lang="en-IN" sz="1200">
                        <a:latin typeface="Calibri"/>
                        <a:ea typeface="Times New Roman"/>
                        <a:cs typeface="Times New Roman"/>
                      </a:endParaRPr>
                    </a:p>
                  </a:txBody>
                  <a:tcPr marL="17568" marR="17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ctr">
                        <a:lnSpc>
                          <a:spcPct val="115000"/>
                        </a:lnSpc>
                        <a:spcAft>
                          <a:spcPts val="0"/>
                        </a:spcAft>
                      </a:pPr>
                      <a:r>
                        <a:rPr lang="en-US" sz="1200">
                          <a:latin typeface="Times New Roman"/>
                          <a:ea typeface="Times New Roman"/>
                          <a:cs typeface="Times New Roman"/>
                        </a:rPr>
                        <a:t>0.86</a:t>
                      </a:r>
                      <a:endParaRPr lang="en-IN" sz="1200">
                        <a:latin typeface="Calibri"/>
                        <a:ea typeface="Times New Roman"/>
                        <a:cs typeface="Times New Roman"/>
                      </a:endParaRPr>
                    </a:p>
                  </a:txBody>
                  <a:tcPr marL="17568" marR="17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IN"/>
                    </a:p>
                  </a:txBody>
                  <a:tcPr/>
                </a:tc>
                <a:tc gridSpan="2">
                  <a:txBody>
                    <a:bodyPr/>
                    <a:lstStyle/>
                    <a:p>
                      <a:pPr algn="ctr">
                        <a:lnSpc>
                          <a:spcPct val="115000"/>
                        </a:lnSpc>
                        <a:spcAft>
                          <a:spcPts val="0"/>
                        </a:spcAft>
                      </a:pPr>
                      <a:r>
                        <a:rPr lang="en-US" sz="1200">
                          <a:latin typeface="Times New Roman"/>
                          <a:ea typeface="Times New Roman"/>
                          <a:cs typeface="Times New Roman"/>
                        </a:rPr>
                        <a:t>0.70</a:t>
                      </a:r>
                      <a:endParaRPr lang="en-IN" sz="1200">
                        <a:latin typeface="Calibri"/>
                        <a:ea typeface="Times New Roman"/>
                        <a:cs typeface="Times New Roman"/>
                      </a:endParaRPr>
                    </a:p>
                  </a:txBody>
                  <a:tcPr marL="17568" marR="17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IN"/>
                    </a:p>
                  </a:txBody>
                  <a:tcPr/>
                </a:tc>
                <a:tc gridSpan="2">
                  <a:txBody>
                    <a:bodyPr/>
                    <a:lstStyle/>
                    <a:p>
                      <a:pPr algn="ctr">
                        <a:lnSpc>
                          <a:spcPct val="115000"/>
                        </a:lnSpc>
                        <a:spcAft>
                          <a:spcPts val="0"/>
                        </a:spcAft>
                      </a:pPr>
                      <a:r>
                        <a:rPr lang="en-US" sz="1200">
                          <a:latin typeface="Times New Roman"/>
                          <a:ea typeface="Times New Roman"/>
                          <a:cs typeface="Times New Roman"/>
                        </a:rPr>
                        <a:t> -</a:t>
                      </a:r>
                      <a:endParaRPr lang="en-IN" sz="1200">
                        <a:latin typeface="Calibri"/>
                        <a:ea typeface="Times New Roman"/>
                        <a:cs typeface="Times New Roman"/>
                      </a:endParaRPr>
                    </a:p>
                  </a:txBody>
                  <a:tcPr marL="17568" marR="17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IN"/>
                    </a:p>
                  </a:txBody>
                  <a:tcPr/>
                </a:tc>
              </a:tr>
              <a:tr h="203484">
                <a:tc>
                  <a:txBody>
                    <a:bodyPr/>
                    <a:lstStyle/>
                    <a:p>
                      <a:pPr algn="l">
                        <a:lnSpc>
                          <a:spcPct val="115000"/>
                        </a:lnSpc>
                        <a:spcAft>
                          <a:spcPts val="1000"/>
                        </a:spcAft>
                      </a:pPr>
                      <a:r>
                        <a:rPr lang="en-US" sz="1200">
                          <a:latin typeface="Times New Roman"/>
                          <a:ea typeface="Times New Roman"/>
                          <a:cs typeface="Times New Roman"/>
                        </a:rPr>
                        <a:t>Virtual machine experience (VEXP)</a:t>
                      </a:r>
                      <a:endParaRPr lang="en-IN" sz="1200">
                        <a:latin typeface="Calibri"/>
                        <a:ea typeface="Times New Roman"/>
                        <a:cs typeface="Times New Roman"/>
                      </a:endParaRPr>
                    </a:p>
                  </a:txBody>
                  <a:tcPr marL="17568" marR="17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a:latin typeface="Times New Roman"/>
                          <a:ea typeface="Times New Roman"/>
                          <a:cs typeface="Times New Roman"/>
                        </a:rPr>
                        <a:t>1.21</a:t>
                      </a:r>
                      <a:endParaRPr lang="en-IN" sz="1200">
                        <a:latin typeface="Calibri"/>
                        <a:ea typeface="Times New Roman"/>
                        <a:cs typeface="Times New Roman"/>
                      </a:endParaRPr>
                    </a:p>
                  </a:txBody>
                  <a:tcPr marL="17568" marR="17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a:latin typeface="Times New Roman"/>
                          <a:ea typeface="Times New Roman"/>
                          <a:cs typeface="Times New Roman"/>
                        </a:rPr>
                        <a:t>1.10</a:t>
                      </a:r>
                      <a:endParaRPr lang="en-IN" sz="1200">
                        <a:latin typeface="Calibri"/>
                        <a:ea typeface="Times New Roman"/>
                        <a:cs typeface="Times New Roman"/>
                      </a:endParaRPr>
                    </a:p>
                  </a:txBody>
                  <a:tcPr marL="17568" marR="17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a:latin typeface="Times New Roman"/>
                          <a:ea typeface="Times New Roman"/>
                          <a:cs typeface="Times New Roman"/>
                        </a:rPr>
                        <a:t>1.00</a:t>
                      </a:r>
                      <a:endParaRPr lang="en-IN" sz="1200">
                        <a:latin typeface="Calibri"/>
                        <a:ea typeface="Times New Roman"/>
                        <a:cs typeface="Times New Roman"/>
                      </a:endParaRPr>
                    </a:p>
                  </a:txBody>
                  <a:tcPr marL="17568" marR="17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ctr">
                        <a:lnSpc>
                          <a:spcPct val="115000"/>
                        </a:lnSpc>
                        <a:spcAft>
                          <a:spcPts val="0"/>
                        </a:spcAft>
                      </a:pPr>
                      <a:r>
                        <a:rPr lang="en-US" sz="1200">
                          <a:latin typeface="Times New Roman"/>
                          <a:ea typeface="Times New Roman"/>
                          <a:cs typeface="Times New Roman"/>
                        </a:rPr>
                        <a:t>0.90</a:t>
                      </a:r>
                      <a:endParaRPr lang="en-IN" sz="1200">
                        <a:latin typeface="Calibri"/>
                        <a:ea typeface="Times New Roman"/>
                        <a:cs typeface="Times New Roman"/>
                      </a:endParaRPr>
                    </a:p>
                  </a:txBody>
                  <a:tcPr marL="17568" marR="17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IN"/>
                    </a:p>
                  </a:txBody>
                  <a:tcPr/>
                </a:tc>
                <a:tc gridSpan="2">
                  <a:txBody>
                    <a:bodyPr/>
                    <a:lstStyle/>
                    <a:p>
                      <a:pPr algn="ctr">
                        <a:lnSpc>
                          <a:spcPct val="115000"/>
                        </a:lnSpc>
                        <a:spcAft>
                          <a:spcPts val="0"/>
                        </a:spcAft>
                      </a:pPr>
                      <a:r>
                        <a:rPr lang="en-US" sz="1200">
                          <a:latin typeface="Times New Roman"/>
                          <a:ea typeface="Times New Roman"/>
                          <a:cs typeface="Times New Roman"/>
                        </a:rPr>
                        <a:t> -</a:t>
                      </a:r>
                      <a:endParaRPr lang="en-IN" sz="1200">
                        <a:latin typeface="Calibri"/>
                        <a:ea typeface="Times New Roman"/>
                        <a:cs typeface="Times New Roman"/>
                      </a:endParaRPr>
                    </a:p>
                  </a:txBody>
                  <a:tcPr marL="17568" marR="17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IN"/>
                    </a:p>
                  </a:txBody>
                  <a:tcPr/>
                </a:tc>
                <a:tc gridSpan="2">
                  <a:txBody>
                    <a:bodyPr/>
                    <a:lstStyle/>
                    <a:p>
                      <a:pPr algn="ctr">
                        <a:lnSpc>
                          <a:spcPct val="115000"/>
                        </a:lnSpc>
                        <a:spcAft>
                          <a:spcPts val="0"/>
                        </a:spcAft>
                      </a:pPr>
                      <a:r>
                        <a:rPr lang="en-US" sz="1200">
                          <a:latin typeface="Times New Roman"/>
                          <a:ea typeface="Times New Roman"/>
                          <a:cs typeface="Times New Roman"/>
                        </a:rPr>
                        <a:t> -</a:t>
                      </a:r>
                      <a:endParaRPr lang="en-IN" sz="1200">
                        <a:latin typeface="Calibri"/>
                        <a:ea typeface="Times New Roman"/>
                        <a:cs typeface="Times New Roman"/>
                      </a:endParaRPr>
                    </a:p>
                  </a:txBody>
                  <a:tcPr marL="17568" marR="17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IN"/>
                    </a:p>
                  </a:txBody>
                  <a:tcPr/>
                </a:tc>
              </a:tr>
              <a:tr h="203484">
                <a:tc>
                  <a:txBody>
                    <a:bodyPr/>
                    <a:lstStyle/>
                    <a:p>
                      <a:pPr algn="l">
                        <a:lnSpc>
                          <a:spcPct val="115000"/>
                        </a:lnSpc>
                        <a:spcAft>
                          <a:spcPts val="1000"/>
                        </a:spcAft>
                      </a:pPr>
                      <a:r>
                        <a:rPr lang="en-US" sz="1200">
                          <a:latin typeface="Times New Roman"/>
                          <a:ea typeface="Times New Roman"/>
                          <a:cs typeface="Times New Roman"/>
                        </a:rPr>
                        <a:t>Programming language experience (LEXP)</a:t>
                      </a:r>
                      <a:endParaRPr lang="en-IN" sz="1200">
                        <a:latin typeface="Calibri"/>
                        <a:ea typeface="Times New Roman"/>
                        <a:cs typeface="Times New Roman"/>
                      </a:endParaRPr>
                    </a:p>
                  </a:txBody>
                  <a:tcPr marL="17568" marR="17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a:latin typeface="Times New Roman"/>
                          <a:ea typeface="Times New Roman"/>
                          <a:cs typeface="Times New Roman"/>
                        </a:rPr>
                        <a:t>1.14</a:t>
                      </a:r>
                      <a:endParaRPr lang="en-IN" sz="1200">
                        <a:latin typeface="Calibri"/>
                        <a:ea typeface="Times New Roman"/>
                        <a:cs typeface="Times New Roman"/>
                      </a:endParaRPr>
                    </a:p>
                  </a:txBody>
                  <a:tcPr marL="17568" marR="17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a:latin typeface="Times New Roman"/>
                          <a:ea typeface="Times New Roman"/>
                          <a:cs typeface="Times New Roman"/>
                        </a:rPr>
                        <a:t>1.07</a:t>
                      </a:r>
                      <a:endParaRPr lang="en-IN" sz="1200">
                        <a:latin typeface="Calibri"/>
                        <a:ea typeface="Times New Roman"/>
                        <a:cs typeface="Times New Roman"/>
                      </a:endParaRPr>
                    </a:p>
                  </a:txBody>
                  <a:tcPr marL="17568" marR="17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a:latin typeface="Times New Roman"/>
                          <a:ea typeface="Times New Roman"/>
                          <a:cs typeface="Times New Roman"/>
                        </a:rPr>
                        <a:t>1.00</a:t>
                      </a:r>
                      <a:endParaRPr lang="en-IN" sz="1200">
                        <a:latin typeface="Calibri"/>
                        <a:ea typeface="Times New Roman"/>
                        <a:cs typeface="Times New Roman"/>
                      </a:endParaRPr>
                    </a:p>
                  </a:txBody>
                  <a:tcPr marL="17568" marR="17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ctr">
                        <a:lnSpc>
                          <a:spcPct val="115000"/>
                        </a:lnSpc>
                        <a:spcAft>
                          <a:spcPts val="0"/>
                        </a:spcAft>
                      </a:pPr>
                      <a:r>
                        <a:rPr lang="en-US" sz="1200">
                          <a:latin typeface="Times New Roman"/>
                          <a:ea typeface="Times New Roman"/>
                          <a:cs typeface="Times New Roman"/>
                        </a:rPr>
                        <a:t>0.95</a:t>
                      </a:r>
                      <a:endParaRPr lang="en-IN" sz="1200">
                        <a:latin typeface="Calibri"/>
                        <a:ea typeface="Times New Roman"/>
                        <a:cs typeface="Times New Roman"/>
                      </a:endParaRPr>
                    </a:p>
                  </a:txBody>
                  <a:tcPr marL="17568" marR="17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IN"/>
                    </a:p>
                  </a:txBody>
                  <a:tcPr/>
                </a:tc>
                <a:tc gridSpan="2">
                  <a:txBody>
                    <a:bodyPr/>
                    <a:lstStyle/>
                    <a:p>
                      <a:pPr algn="ctr">
                        <a:lnSpc>
                          <a:spcPct val="115000"/>
                        </a:lnSpc>
                        <a:spcAft>
                          <a:spcPts val="0"/>
                        </a:spcAft>
                      </a:pPr>
                      <a:r>
                        <a:rPr lang="en-US" sz="1200">
                          <a:latin typeface="Times New Roman"/>
                          <a:ea typeface="Times New Roman"/>
                          <a:cs typeface="Times New Roman"/>
                        </a:rPr>
                        <a:t> -</a:t>
                      </a:r>
                      <a:endParaRPr lang="en-IN" sz="1200">
                        <a:latin typeface="Calibri"/>
                        <a:ea typeface="Times New Roman"/>
                        <a:cs typeface="Times New Roman"/>
                      </a:endParaRPr>
                    </a:p>
                  </a:txBody>
                  <a:tcPr marL="17568" marR="17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IN"/>
                    </a:p>
                  </a:txBody>
                  <a:tcPr/>
                </a:tc>
                <a:tc gridSpan="2">
                  <a:txBody>
                    <a:bodyPr/>
                    <a:lstStyle/>
                    <a:p>
                      <a:pPr algn="ctr">
                        <a:lnSpc>
                          <a:spcPct val="115000"/>
                        </a:lnSpc>
                        <a:spcAft>
                          <a:spcPts val="0"/>
                        </a:spcAft>
                      </a:pPr>
                      <a:r>
                        <a:rPr lang="en-US" sz="1200">
                          <a:latin typeface="Times New Roman"/>
                          <a:ea typeface="Times New Roman"/>
                          <a:cs typeface="Times New Roman"/>
                        </a:rPr>
                        <a:t> -</a:t>
                      </a:r>
                      <a:endParaRPr lang="en-IN" sz="1200">
                        <a:latin typeface="Calibri"/>
                        <a:ea typeface="Times New Roman"/>
                        <a:cs typeface="Times New Roman"/>
                      </a:endParaRPr>
                    </a:p>
                  </a:txBody>
                  <a:tcPr marL="17568" marR="17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IN"/>
                    </a:p>
                  </a:txBody>
                  <a:tcPr/>
                </a:tc>
              </a:tr>
              <a:tr h="198588">
                <a:tc gridSpan="10">
                  <a:txBody>
                    <a:bodyPr/>
                    <a:lstStyle/>
                    <a:p>
                      <a:pPr algn="l">
                        <a:lnSpc>
                          <a:spcPct val="115000"/>
                        </a:lnSpc>
                        <a:spcAft>
                          <a:spcPts val="0"/>
                        </a:spcAft>
                      </a:pPr>
                      <a:r>
                        <a:rPr lang="en-US" sz="1200">
                          <a:latin typeface="Times New Roman"/>
                          <a:ea typeface="Times New Roman"/>
                          <a:cs typeface="Times New Roman"/>
                        </a:rPr>
                        <a:t>Project attributes</a:t>
                      </a:r>
                      <a:endParaRPr lang="en-IN" sz="1200">
                        <a:latin typeface="Calibri"/>
                        <a:ea typeface="Times New Roman"/>
                        <a:cs typeface="Times New Roman"/>
                      </a:endParaRPr>
                    </a:p>
                  </a:txBody>
                  <a:tcPr marL="17568" marR="17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203484">
                <a:tc>
                  <a:txBody>
                    <a:bodyPr/>
                    <a:lstStyle/>
                    <a:p>
                      <a:pPr algn="l">
                        <a:lnSpc>
                          <a:spcPct val="115000"/>
                        </a:lnSpc>
                        <a:spcAft>
                          <a:spcPts val="1000"/>
                        </a:spcAft>
                      </a:pPr>
                      <a:r>
                        <a:rPr lang="en-US" sz="1200">
                          <a:latin typeface="Times New Roman"/>
                          <a:ea typeface="Times New Roman"/>
                          <a:cs typeface="Times New Roman"/>
                        </a:rPr>
                        <a:t>Modern programming practices (MODP)</a:t>
                      </a:r>
                      <a:endParaRPr lang="en-IN" sz="1200">
                        <a:latin typeface="Calibri"/>
                        <a:ea typeface="Times New Roman"/>
                        <a:cs typeface="Times New Roman"/>
                      </a:endParaRPr>
                    </a:p>
                  </a:txBody>
                  <a:tcPr marL="17568" marR="17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a:latin typeface="Times New Roman"/>
                          <a:ea typeface="Times New Roman"/>
                          <a:cs typeface="Times New Roman"/>
                        </a:rPr>
                        <a:t>1.24</a:t>
                      </a:r>
                      <a:endParaRPr lang="en-IN" sz="1200">
                        <a:latin typeface="Calibri"/>
                        <a:ea typeface="Times New Roman"/>
                        <a:cs typeface="Times New Roman"/>
                      </a:endParaRPr>
                    </a:p>
                  </a:txBody>
                  <a:tcPr marL="17568" marR="17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a:latin typeface="Times New Roman"/>
                          <a:ea typeface="Times New Roman"/>
                          <a:cs typeface="Times New Roman"/>
                        </a:rPr>
                        <a:t>1.10</a:t>
                      </a:r>
                      <a:endParaRPr lang="en-IN" sz="1200">
                        <a:latin typeface="Calibri"/>
                        <a:ea typeface="Times New Roman"/>
                        <a:cs typeface="Times New Roman"/>
                      </a:endParaRPr>
                    </a:p>
                  </a:txBody>
                  <a:tcPr marL="17568" marR="17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a:latin typeface="Times New Roman"/>
                          <a:ea typeface="Times New Roman"/>
                          <a:cs typeface="Times New Roman"/>
                        </a:rPr>
                        <a:t>1.00</a:t>
                      </a:r>
                      <a:endParaRPr lang="en-IN" sz="1200">
                        <a:latin typeface="Calibri"/>
                        <a:ea typeface="Times New Roman"/>
                        <a:cs typeface="Times New Roman"/>
                      </a:endParaRPr>
                    </a:p>
                  </a:txBody>
                  <a:tcPr marL="17568" marR="17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ctr">
                        <a:lnSpc>
                          <a:spcPct val="115000"/>
                        </a:lnSpc>
                        <a:spcAft>
                          <a:spcPts val="0"/>
                        </a:spcAft>
                      </a:pPr>
                      <a:r>
                        <a:rPr lang="en-US" sz="1200">
                          <a:latin typeface="Times New Roman"/>
                          <a:ea typeface="Times New Roman"/>
                          <a:cs typeface="Times New Roman"/>
                        </a:rPr>
                        <a:t>0.91</a:t>
                      </a:r>
                      <a:endParaRPr lang="en-IN" sz="1200">
                        <a:latin typeface="Calibri"/>
                        <a:ea typeface="Times New Roman"/>
                        <a:cs typeface="Times New Roman"/>
                      </a:endParaRPr>
                    </a:p>
                  </a:txBody>
                  <a:tcPr marL="17568" marR="17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IN"/>
                    </a:p>
                  </a:txBody>
                  <a:tcPr/>
                </a:tc>
                <a:tc gridSpan="2">
                  <a:txBody>
                    <a:bodyPr/>
                    <a:lstStyle/>
                    <a:p>
                      <a:pPr algn="ctr">
                        <a:lnSpc>
                          <a:spcPct val="115000"/>
                        </a:lnSpc>
                        <a:spcAft>
                          <a:spcPts val="0"/>
                        </a:spcAft>
                      </a:pPr>
                      <a:r>
                        <a:rPr lang="en-US" sz="1200">
                          <a:latin typeface="Times New Roman"/>
                          <a:ea typeface="Times New Roman"/>
                          <a:cs typeface="Times New Roman"/>
                        </a:rPr>
                        <a:t>0.82</a:t>
                      </a:r>
                      <a:endParaRPr lang="en-IN" sz="1200">
                        <a:latin typeface="Calibri"/>
                        <a:ea typeface="Times New Roman"/>
                        <a:cs typeface="Times New Roman"/>
                      </a:endParaRPr>
                    </a:p>
                  </a:txBody>
                  <a:tcPr marL="17568" marR="17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IN"/>
                    </a:p>
                  </a:txBody>
                  <a:tcPr/>
                </a:tc>
                <a:tc gridSpan="2">
                  <a:txBody>
                    <a:bodyPr/>
                    <a:lstStyle/>
                    <a:p>
                      <a:pPr algn="ctr">
                        <a:lnSpc>
                          <a:spcPct val="115000"/>
                        </a:lnSpc>
                        <a:spcAft>
                          <a:spcPts val="0"/>
                        </a:spcAft>
                      </a:pPr>
                      <a:r>
                        <a:rPr lang="en-US" sz="1200" dirty="0">
                          <a:latin typeface="Times New Roman"/>
                          <a:ea typeface="Times New Roman"/>
                          <a:cs typeface="Times New Roman"/>
                        </a:rPr>
                        <a:t> -</a:t>
                      </a:r>
                      <a:endParaRPr lang="en-IN" sz="1200" dirty="0">
                        <a:latin typeface="Calibri"/>
                        <a:ea typeface="Times New Roman"/>
                        <a:cs typeface="Times New Roman"/>
                      </a:endParaRPr>
                    </a:p>
                  </a:txBody>
                  <a:tcPr marL="17568" marR="17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IN"/>
                    </a:p>
                  </a:txBody>
                  <a:tcPr/>
                </a:tc>
              </a:tr>
              <a:tr h="203484">
                <a:tc>
                  <a:txBody>
                    <a:bodyPr/>
                    <a:lstStyle/>
                    <a:p>
                      <a:pPr algn="l">
                        <a:lnSpc>
                          <a:spcPct val="115000"/>
                        </a:lnSpc>
                        <a:spcAft>
                          <a:spcPts val="1000"/>
                        </a:spcAft>
                      </a:pPr>
                      <a:r>
                        <a:rPr lang="en-US" sz="1200">
                          <a:latin typeface="Times New Roman"/>
                          <a:ea typeface="Times New Roman"/>
                          <a:cs typeface="Times New Roman"/>
                        </a:rPr>
                        <a:t>Use of software tools (TOOL)</a:t>
                      </a:r>
                      <a:endParaRPr lang="en-IN" sz="1200">
                        <a:latin typeface="Calibri"/>
                        <a:ea typeface="Times New Roman"/>
                        <a:cs typeface="Times New Roman"/>
                      </a:endParaRPr>
                    </a:p>
                  </a:txBody>
                  <a:tcPr marL="17568" marR="17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a:latin typeface="Times New Roman"/>
                          <a:ea typeface="Times New Roman"/>
                          <a:cs typeface="Times New Roman"/>
                        </a:rPr>
                        <a:t>1.24</a:t>
                      </a:r>
                      <a:endParaRPr lang="en-IN" sz="1200">
                        <a:latin typeface="Calibri"/>
                        <a:ea typeface="Times New Roman"/>
                        <a:cs typeface="Times New Roman"/>
                      </a:endParaRPr>
                    </a:p>
                  </a:txBody>
                  <a:tcPr marL="17568" marR="17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a:latin typeface="Times New Roman"/>
                          <a:ea typeface="Times New Roman"/>
                          <a:cs typeface="Times New Roman"/>
                        </a:rPr>
                        <a:t>1.10</a:t>
                      </a:r>
                      <a:endParaRPr lang="en-IN" sz="1200">
                        <a:latin typeface="Calibri"/>
                        <a:ea typeface="Times New Roman"/>
                        <a:cs typeface="Times New Roman"/>
                      </a:endParaRPr>
                    </a:p>
                  </a:txBody>
                  <a:tcPr marL="17568" marR="17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a:latin typeface="Times New Roman"/>
                          <a:ea typeface="Times New Roman"/>
                          <a:cs typeface="Times New Roman"/>
                        </a:rPr>
                        <a:t>1.00</a:t>
                      </a:r>
                      <a:endParaRPr lang="en-IN" sz="1200">
                        <a:latin typeface="Calibri"/>
                        <a:ea typeface="Times New Roman"/>
                        <a:cs typeface="Times New Roman"/>
                      </a:endParaRPr>
                    </a:p>
                  </a:txBody>
                  <a:tcPr marL="17568" marR="17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ctr">
                        <a:lnSpc>
                          <a:spcPct val="115000"/>
                        </a:lnSpc>
                        <a:spcAft>
                          <a:spcPts val="0"/>
                        </a:spcAft>
                      </a:pPr>
                      <a:r>
                        <a:rPr lang="en-US" sz="1200">
                          <a:latin typeface="Times New Roman"/>
                          <a:ea typeface="Times New Roman"/>
                          <a:cs typeface="Times New Roman"/>
                        </a:rPr>
                        <a:t>0.91</a:t>
                      </a:r>
                      <a:endParaRPr lang="en-IN" sz="1200">
                        <a:latin typeface="Calibri"/>
                        <a:ea typeface="Times New Roman"/>
                        <a:cs typeface="Times New Roman"/>
                      </a:endParaRPr>
                    </a:p>
                  </a:txBody>
                  <a:tcPr marL="17568" marR="17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IN"/>
                    </a:p>
                  </a:txBody>
                  <a:tcPr/>
                </a:tc>
                <a:tc gridSpan="2">
                  <a:txBody>
                    <a:bodyPr/>
                    <a:lstStyle/>
                    <a:p>
                      <a:pPr algn="ctr">
                        <a:lnSpc>
                          <a:spcPct val="115000"/>
                        </a:lnSpc>
                        <a:spcAft>
                          <a:spcPts val="0"/>
                        </a:spcAft>
                      </a:pPr>
                      <a:r>
                        <a:rPr lang="en-US" sz="1200">
                          <a:latin typeface="Times New Roman"/>
                          <a:ea typeface="Times New Roman"/>
                          <a:cs typeface="Times New Roman"/>
                        </a:rPr>
                        <a:t>0.83</a:t>
                      </a:r>
                      <a:endParaRPr lang="en-IN" sz="1200">
                        <a:latin typeface="Calibri"/>
                        <a:ea typeface="Times New Roman"/>
                        <a:cs typeface="Times New Roman"/>
                      </a:endParaRPr>
                    </a:p>
                  </a:txBody>
                  <a:tcPr marL="17568" marR="17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IN"/>
                    </a:p>
                  </a:txBody>
                  <a:tcPr/>
                </a:tc>
                <a:tc gridSpan="2">
                  <a:txBody>
                    <a:bodyPr/>
                    <a:lstStyle/>
                    <a:p>
                      <a:pPr algn="ctr">
                        <a:lnSpc>
                          <a:spcPct val="115000"/>
                        </a:lnSpc>
                        <a:spcAft>
                          <a:spcPts val="0"/>
                        </a:spcAft>
                      </a:pPr>
                      <a:r>
                        <a:rPr lang="en-US" sz="1200">
                          <a:latin typeface="Times New Roman"/>
                          <a:ea typeface="Times New Roman"/>
                          <a:cs typeface="Times New Roman"/>
                        </a:rPr>
                        <a:t> -</a:t>
                      </a:r>
                      <a:endParaRPr lang="en-IN" sz="1200">
                        <a:latin typeface="Calibri"/>
                        <a:ea typeface="Times New Roman"/>
                        <a:cs typeface="Times New Roman"/>
                      </a:endParaRPr>
                    </a:p>
                  </a:txBody>
                  <a:tcPr marL="17568" marR="17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IN"/>
                    </a:p>
                  </a:txBody>
                  <a:tcPr/>
                </a:tc>
              </a:tr>
              <a:tr h="203484">
                <a:tc>
                  <a:txBody>
                    <a:bodyPr/>
                    <a:lstStyle/>
                    <a:p>
                      <a:pPr algn="l">
                        <a:lnSpc>
                          <a:spcPct val="115000"/>
                        </a:lnSpc>
                        <a:spcAft>
                          <a:spcPts val="1000"/>
                        </a:spcAft>
                      </a:pPr>
                      <a:r>
                        <a:rPr lang="en-US" sz="1200">
                          <a:latin typeface="Times New Roman"/>
                          <a:ea typeface="Times New Roman"/>
                          <a:cs typeface="Times New Roman"/>
                        </a:rPr>
                        <a:t>Development schedule (SCHED)</a:t>
                      </a:r>
                      <a:endParaRPr lang="en-IN" sz="1200">
                        <a:latin typeface="Calibri"/>
                        <a:ea typeface="Times New Roman"/>
                        <a:cs typeface="Times New Roman"/>
                      </a:endParaRPr>
                    </a:p>
                  </a:txBody>
                  <a:tcPr marL="17568" marR="17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a:latin typeface="Times New Roman"/>
                          <a:ea typeface="Times New Roman"/>
                          <a:cs typeface="Times New Roman"/>
                        </a:rPr>
                        <a:t>1.23</a:t>
                      </a:r>
                      <a:endParaRPr lang="en-IN" sz="1200">
                        <a:latin typeface="Calibri"/>
                        <a:ea typeface="Times New Roman"/>
                        <a:cs typeface="Times New Roman"/>
                      </a:endParaRPr>
                    </a:p>
                  </a:txBody>
                  <a:tcPr marL="17568" marR="17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dirty="0">
                          <a:latin typeface="Times New Roman"/>
                          <a:ea typeface="Times New Roman"/>
                          <a:cs typeface="Times New Roman"/>
                        </a:rPr>
                        <a:t>1.08</a:t>
                      </a:r>
                      <a:endParaRPr lang="en-IN" sz="1200" dirty="0">
                        <a:latin typeface="Calibri"/>
                        <a:ea typeface="Times New Roman"/>
                        <a:cs typeface="Times New Roman"/>
                      </a:endParaRPr>
                    </a:p>
                  </a:txBody>
                  <a:tcPr marL="17568" marR="17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a:latin typeface="Times New Roman"/>
                          <a:ea typeface="Times New Roman"/>
                          <a:cs typeface="Times New Roman"/>
                        </a:rPr>
                        <a:t>1.00</a:t>
                      </a:r>
                      <a:endParaRPr lang="en-IN" sz="1200">
                        <a:latin typeface="Calibri"/>
                        <a:ea typeface="Times New Roman"/>
                        <a:cs typeface="Times New Roman"/>
                      </a:endParaRPr>
                    </a:p>
                  </a:txBody>
                  <a:tcPr marL="17568" marR="17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ctr">
                        <a:lnSpc>
                          <a:spcPct val="115000"/>
                        </a:lnSpc>
                        <a:spcAft>
                          <a:spcPts val="0"/>
                        </a:spcAft>
                      </a:pPr>
                      <a:r>
                        <a:rPr lang="en-US" sz="1200">
                          <a:latin typeface="Times New Roman"/>
                          <a:ea typeface="Times New Roman"/>
                          <a:cs typeface="Times New Roman"/>
                        </a:rPr>
                        <a:t>1.04</a:t>
                      </a:r>
                      <a:endParaRPr lang="en-IN" sz="1200">
                        <a:latin typeface="Calibri"/>
                        <a:ea typeface="Times New Roman"/>
                        <a:cs typeface="Times New Roman"/>
                      </a:endParaRPr>
                    </a:p>
                  </a:txBody>
                  <a:tcPr marL="17568" marR="17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IN"/>
                    </a:p>
                  </a:txBody>
                  <a:tcPr/>
                </a:tc>
                <a:tc gridSpan="2">
                  <a:txBody>
                    <a:bodyPr/>
                    <a:lstStyle/>
                    <a:p>
                      <a:pPr algn="ctr">
                        <a:lnSpc>
                          <a:spcPct val="115000"/>
                        </a:lnSpc>
                        <a:spcAft>
                          <a:spcPts val="0"/>
                        </a:spcAft>
                      </a:pPr>
                      <a:r>
                        <a:rPr lang="en-US" sz="1200">
                          <a:latin typeface="Times New Roman"/>
                          <a:ea typeface="Times New Roman"/>
                          <a:cs typeface="Times New Roman"/>
                        </a:rPr>
                        <a:t>1.10</a:t>
                      </a:r>
                      <a:endParaRPr lang="en-IN" sz="1200">
                        <a:latin typeface="Calibri"/>
                        <a:ea typeface="Times New Roman"/>
                        <a:cs typeface="Times New Roman"/>
                      </a:endParaRPr>
                    </a:p>
                  </a:txBody>
                  <a:tcPr marL="17568" marR="17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IN"/>
                    </a:p>
                  </a:txBody>
                  <a:tcPr/>
                </a:tc>
                <a:tc gridSpan="2">
                  <a:txBody>
                    <a:bodyPr/>
                    <a:lstStyle/>
                    <a:p>
                      <a:pPr algn="ctr">
                        <a:lnSpc>
                          <a:spcPct val="115000"/>
                        </a:lnSpc>
                        <a:spcAft>
                          <a:spcPts val="0"/>
                        </a:spcAft>
                      </a:pPr>
                      <a:r>
                        <a:rPr lang="en-US" sz="1200" dirty="0">
                          <a:latin typeface="Times New Roman"/>
                          <a:ea typeface="Times New Roman"/>
                          <a:cs typeface="Times New Roman"/>
                        </a:rPr>
                        <a:t> -</a:t>
                      </a:r>
                      <a:endParaRPr lang="en-IN" sz="1200" dirty="0">
                        <a:latin typeface="Calibri"/>
                        <a:ea typeface="Times New Roman"/>
                        <a:cs typeface="Times New Roman"/>
                      </a:endParaRPr>
                    </a:p>
                  </a:txBody>
                  <a:tcPr marL="17568" marR="17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IN"/>
                    </a:p>
                  </a:txBody>
                  <a:tcPr/>
                </a:tc>
              </a:tr>
            </a:tbl>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b="1" dirty="0" smtClean="0">
                <a:solidFill>
                  <a:srgbClr val="0000FF"/>
                </a:solidFill>
                <a:latin typeface="Times New Roman" pitchFamily="18" charset="0"/>
                <a:cs typeface="Times New Roman" pitchFamily="18" charset="0"/>
              </a:rPr>
              <a:t>Intermediate COCOMO Model</a:t>
            </a:r>
            <a:endParaRPr lang="en-IN" dirty="0"/>
          </a:p>
        </p:txBody>
      </p:sp>
      <p:sp>
        <p:nvSpPr>
          <p:cNvPr id="3" name="Content Placeholder 2"/>
          <p:cNvSpPr>
            <a:spLocks noGrp="1"/>
          </p:cNvSpPr>
          <p:nvPr>
            <p:ph idx="1"/>
          </p:nvPr>
        </p:nvSpPr>
        <p:spPr/>
        <p:txBody>
          <a:bodyPr>
            <a:normAutofit fontScale="70000" lnSpcReduction="20000"/>
          </a:bodyPr>
          <a:lstStyle/>
          <a:p>
            <a:pPr>
              <a:buNone/>
            </a:pPr>
            <a:r>
              <a:rPr lang="en-GB" sz="3400" b="1" dirty="0" smtClean="0">
                <a:solidFill>
                  <a:srgbClr val="00B0F0"/>
                </a:solidFill>
                <a:latin typeface="Times New Roman" pitchFamily="18" charset="0"/>
                <a:cs typeface="Times New Roman" pitchFamily="18" charset="0"/>
              </a:rPr>
              <a:t>Example 4.3</a:t>
            </a:r>
            <a:endParaRPr lang="en-IN" sz="3400" dirty="0" smtClean="0">
              <a:solidFill>
                <a:srgbClr val="00B0F0"/>
              </a:solidFill>
              <a:latin typeface="Times New Roman" pitchFamily="18" charset="0"/>
              <a:cs typeface="Times New Roman" pitchFamily="18" charset="0"/>
            </a:endParaRPr>
          </a:p>
          <a:p>
            <a:pPr>
              <a:buNone/>
            </a:pPr>
            <a:r>
              <a:rPr lang="en-GB" dirty="0" smtClean="0"/>
              <a:t>	</a:t>
            </a:r>
            <a:r>
              <a:rPr lang="en-GB" sz="2900" dirty="0" smtClean="0">
                <a:latin typeface="Times New Roman" pitchFamily="18" charset="0"/>
                <a:cs typeface="Times New Roman" pitchFamily="18" charset="0"/>
              </a:rPr>
              <a:t>Suppose a library management system (LMS) is to be designed for an academic institution. From the project proposal, the following five major components are identified:</a:t>
            </a:r>
            <a:endParaRPr lang="en-IN" sz="2900" dirty="0" smtClean="0">
              <a:latin typeface="Times New Roman" pitchFamily="18" charset="0"/>
              <a:cs typeface="Times New Roman" pitchFamily="18" charset="0"/>
            </a:endParaRPr>
          </a:p>
          <a:p>
            <a:pPr>
              <a:buNone/>
            </a:pPr>
            <a:r>
              <a:rPr lang="en-GB" sz="2900" dirty="0" smtClean="0">
                <a:latin typeface="Times New Roman" pitchFamily="18" charset="0"/>
                <a:cs typeface="Times New Roman" pitchFamily="18" charset="0"/>
              </a:rPr>
              <a:t>		Online data entry	-	1.0 KLOC</a:t>
            </a:r>
            <a:endParaRPr lang="en-IN" sz="2900" dirty="0" smtClean="0">
              <a:latin typeface="Times New Roman" pitchFamily="18" charset="0"/>
              <a:cs typeface="Times New Roman" pitchFamily="18" charset="0"/>
            </a:endParaRPr>
          </a:p>
          <a:p>
            <a:pPr>
              <a:buNone/>
            </a:pPr>
            <a:r>
              <a:rPr lang="en-GB" sz="2900" dirty="0" smtClean="0">
                <a:latin typeface="Times New Roman" pitchFamily="18" charset="0"/>
                <a:cs typeface="Times New Roman" pitchFamily="18" charset="0"/>
              </a:rPr>
              <a:t>		Data update		-	2.0 KLOC</a:t>
            </a:r>
            <a:endParaRPr lang="en-IN" sz="2900" dirty="0" smtClean="0">
              <a:latin typeface="Times New Roman" pitchFamily="18" charset="0"/>
              <a:cs typeface="Times New Roman" pitchFamily="18" charset="0"/>
            </a:endParaRPr>
          </a:p>
          <a:p>
            <a:pPr>
              <a:buNone/>
            </a:pPr>
            <a:r>
              <a:rPr lang="en-GB" sz="2900" dirty="0" smtClean="0">
                <a:latin typeface="Times New Roman" pitchFamily="18" charset="0"/>
                <a:cs typeface="Times New Roman" pitchFamily="18" charset="0"/>
              </a:rPr>
              <a:t>		File input and output	-	1.5 KLOC</a:t>
            </a:r>
            <a:endParaRPr lang="en-IN" sz="2900" dirty="0" smtClean="0">
              <a:latin typeface="Times New Roman" pitchFamily="18" charset="0"/>
              <a:cs typeface="Times New Roman" pitchFamily="18" charset="0"/>
            </a:endParaRPr>
          </a:p>
          <a:p>
            <a:pPr>
              <a:buNone/>
            </a:pPr>
            <a:r>
              <a:rPr lang="en-GB" sz="2900" dirty="0" smtClean="0">
                <a:latin typeface="Times New Roman" pitchFamily="18" charset="0"/>
                <a:cs typeface="Times New Roman" pitchFamily="18" charset="0"/>
              </a:rPr>
              <a:t>		Library reports		-	2.0 KLOC</a:t>
            </a:r>
            <a:endParaRPr lang="en-IN" sz="2900" dirty="0" smtClean="0">
              <a:latin typeface="Times New Roman" pitchFamily="18" charset="0"/>
              <a:cs typeface="Times New Roman" pitchFamily="18" charset="0"/>
            </a:endParaRPr>
          </a:p>
          <a:p>
            <a:pPr>
              <a:buNone/>
            </a:pPr>
            <a:r>
              <a:rPr lang="en-GB" sz="2900" dirty="0" smtClean="0">
                <a:latin typeface="Times New Roman" pitchFamily="18" charset="0"/>
                <a:cs typeface="Times New Roman" pitchFamily="18" charset="0"/>
              </a:rPr>
              <a:t>		Query and search		-	0.5 KLOC</a:t>
            </a:r>
            <a:endParaRPr lang="en-IN" sz="2900" dirty="0" smtClean="0">
              <a:latin typeface="Times New Roman" pitchFamily="18" charset="0"/>
              <a:cs typeface="Times New Roman" pitchFamily="18" charset="0"/>
            </a:endParaRPr>
          </a:p>
          <a:p>
            <a:pPr>
              <a:buNone/>
            </a:pPr>
            <a:r>
              <a:rPr lang="en-GB" sz="2900" dirty="0" smtClean="0">
                <a:latin typeface="Times New Roman" pitchFamily="18" charset="0"/>
                <a:cs typeface="Times New Roman" pitchFamily="18" charset="0"/>
              </a:rPr>
              <a:t>	The database size and application experience are very important in this project. The use of the software tool and the main storage is highly considerable. The virtual machine experience and its volatility can be kept low. All other cost drivers have nominal requirements. Use the COCOMO model to estimate the development effort and the development time.</a:t>
            </a:r>
            <a:r>
              <a:rPr lang="en-GB" sz="2900" dirty="0" smtClean="0"/>
              <a:t>   </a:t>
            </a:r>
            <a:endParaRPr lang="en-IN" sz="2900" dirty="0" smtClean="0"/>
          </a:p>
          <a:p>
            <a:endParaRPr lang="en-IN" dirty="0"/>
          </a:p>
        </p:txBody>
      </p:sp>
      <p:sp>
        <p:nvSpPr>
          <p:cNvPr id="4" name="Slide Number Placeholder 3"/>
          <p:cNvSpPr>
            <a:spLocks noGrp="1"/>
          </p:cNvSpPr>
          <p:nvPr>
            <p:ph type="sldNum" sz="quarter" idx="12"/>
          </p:nvPr>
        </p:nvSpPr>
        <p:spPr/>
        <p:txBody>
          <a:bodyPr/>
          <a:lstStyle/>
          <a:p>
            <a:fld id="{0C087B72-CC60-4FF0-9C96-8509CDF76D05}" type="slidenum">
              <a:rPr lang="en-IN" smtClean="0"/>
              <a:pPr/>
              <a:t>52</a:t>
            </a:fld>
            <a:endParaRPr lang="en-IN"/>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b="1" dirty="0" smtClean="0">
                <a:solidFill>
                  <a:srgbClr val="0000FF"/>
                </a:solidFill>
                <a:latin typeface="Times New Roman" pitchFamily="18" charset="0"/>
                <a:cs typeface="Times New Roman" pitchFamily="18" charset="0"/>
              </a:rPr>
              <a:t>Intermediate COCOMO Model</a:t>
            </a:r>
            <a:endParaRPr lang="en-IN" dirty="0"/>
          </a:p>
        </p:txBody>
      </p:sp>
      <p:sp>
        <p:nvSpPr>
          <p:cNvPr id="3" name="Content Placeholder 2"/>
          <p:cNvSpPr>
            <a:spLocks noGrp="1"/>
          </p:cNvSpPr>
          <p:nvPr>
            <p:ph idx="1"/>
          </p:nvPr>
        </p:nvSpPr>
        <p:spPr/>
        <p:txBody>
          <a:bodyPr>
            <a:normAutofit fontScale="70000" lnSpcReduction="20000"/>
          </a:bodyPr>
          <a:lstStyle/>
          <a:p>
            <a:pPr>
              <a:buNone/>
            </a:pPr>
            <a:r>
              <a:rPr lang="en-GB" sz="3400" b="1" dirty="0" smtClean="0">
                <a:solidFill>
                  <a:srgbClr val="00B0F0"/>
                </a:solidFill>
                <a:latin typeface="Times New Roman" pitchFamily="18" charset="0"/>
                <a:cs typeface="Times New Roman" pitchFamily="18" charset="0"/>
              </a:rPr>
              <a:t>Solution 4.3:</a:t>
            </a:r>
            <a:endParaRPr lang="en-IN" sz="3400" dirty="0" smtClean="0">
              <a:solidFill>
                <a:srgbClr val="00B0F0"/>
              </a:solidFill>
              <a:latin typeface="Times New Roman" pitchFamily="18" charset="0"/>
              <a:cs typeface="Times New Roman" pitchFamily="18" charset="0"/>
            </a:endParaRPr>
          </a:p>
          <a:p>
            <a:pPr>
              <a:buNone/>
            </a:pPr>
            <a:r>
              <a:rPr lang="en-GB" dirty="0" smtClean="0">
                <a:latin typeface="Times New Roman" pitchFamily="18" charset="0"/>
                <a:cs typeface="Times New Roman" pitchFamily="18" charset="0"/>
              </a:rPr>
              <a:t>	</a:t>
            </a:r>
            <a:r>
              <a:rPr lang="en-GB" sz="2900" dirty="0" smtClean="0">
                <a:latin typeface="Times New Roman" pitchFamily="18" charset="0"/>
                <a:cs typeface="Times New Roman" pitchFamily="18" charset="0"/>
              </a:rPr>
              <a:t>The LMS project can be considered  an organic category project. The total size of the modules is 7 KLOC. The development effort and development time can be calculated as follows:</a:t>
            </a:r>
            <a:endParaRPr lang="en-IN" sz="2900" dirty="0" smtClean="0">
              <a:latin typeface="Times New Roman" pitchFamily="18" charset="0"/>
              <a:cs typeface="Times New Roman" pitchFamily="18" charset="0"/>
            </a:endParaRPr>
          </a:p>
          <a:p>
            <a:pPr>
              <a:buNone/>
            </a:pPr>
            <a:r>
              <a:rPr lang="en-GB" sz="2900" dirty="0" smtClean="0">
                <a:latin typeface="Times New Roman" pitchFamily="18" charset="0"/>
                <a:cs typeface="Times New Roman" pitchFamily="18" charset="0"/>
              </a:rPr>
              <a:t> 	</a:t>
            </a:r>
          </a:p>
          <a:p>
            <a:pPr>
              <a:buNone/>
            </a:pPr>
            <a:r>
              <a:rPr lang="en-GB" sz="2900" dirty="0" smtClean="0">
                <a:latin typeface="Times New Roman" pitchFamily="18" charset="0"/>
                <a:cs typeface="Times New Roman" pitchFamily="18" charset="0"/>
              </a:rPr>
              <a:t>	</a:t>
            </a:r>
            <a:r>
              <a:rPr lang="en-GB" sz="2900" b="1" dirty="0" smtClean="0">
                <a:latin typeface="Times New Roman" pitchFamily="18" charset="0"/>
                <a:cs typeface="Times New Roman" pitchFamily="18" charset="0"/>
              </a:rPr>
              <a:t>Development effort</a:t>
            </a:r>
            <a:endParaRPr lang="en-IN" sz="2900" b="1" dirty="0" smtClean="0">
              <a:latin typeface="Times New Roman" pitchFamily="18" charset="0"/>
              <a:cs typeface="Times New Roman" pitchFamily="18" charset="0"/>
            </a:endParaRPr>
          </a:p>
          <a:p>
            <a:pPr>
              <a:buNone/>
            </a:pPr>
            <a:r>
              <a:rPr lang="en-GB" sz="2900" dirty="0" smtClean="0">
                <a:latin typeface="Times New Roman" pitchFamily="18" charset="0"/>
                <a:cs typeface="Times New Roman" pitchFamily="18" charset="0"/>
              </a:rPr>
              <a:t>		Initial effort </a:t>
            </a:r>
            <a:r>
              <a:rPr lang="en-GB" sz="2900" i="1" dirty="0" smtClean="0">
                <a:latin typeface="Times New Roman" pitchFamily="18" charset="0"/>
                <a:cs typeface="Times New Roman" pitchFamily="18" charset="0"/>
              </a:rPr>
              <a:t>(</a:t>
            </a:r>
            <a:r>
              <a:rPr lang="en-GB" sz="2900" i="1" dirty="0" err="1" smtClean="0">
                <a:latin typeface="Times New Roman" pitchFamily="18" charset="0"/>
                <a:cs typeface="Times New Roman" pitchFamily="18" charset="0"/>
              </a:rPr>
              <a:t>E</a:t>
            </a:r>
            <a:r>
              <a:rPr lang="en-GB" sz="2900" i="1" baseline="-25000" dirty="0" err="1" smtClean="0">
                <a:latin typeface="Times New Roman" pitchFamily="18" charset="0"/>
                <a:cs typeface="Times New Roman" pitchFamily="18" charset="0"/>
              </a:rPr>
              <a:t>i</a:t>
            </a:r>
            <a:r>
              <a:rPr lang="en-GB" sz="2900" i="1" dirty="0" smtClean="0">
                <a:latin typeface="Times New Roman" pitchFamily="18" charset="0"/>
                <a:cs typeface="Times New Roman" pitchFamily="18" charset="0"/>
              </a:rPr>
              <a:t>)</a:t>
            </a:r>
            <a:r>
              <a:rPr lang="en-GB" sz="2900" dirty="0" smtClean="0">
                <a:latin typeface="Times New Roman" pitchFamily="18" charset="0"/>
                <a:cs typeface="Times New Roman" pitchFamily="18" charset="0"/>
              </a:rPr>
              <a:t>		=  3.2 × (7) </a:t>
            </a:r>
            <a:r>
              <a:rPr lang="en-GB" sz="2900" baseline="30000" dirty="0" smtClean="0">
                <a:latin typeface="Times New Roman" pitchFamily="18" charset="0"/>
                <a:cs typeface="Times New Roman" pitchFamily="18" charset="0"/>
              </a:rPr>
              <a:t>1.05</a:t>
            </a:r>
            <a:r>
              <a:rPr lang="en-GB" sz="2900" dirty="0" smtClean="0">
                <a:latin typeface="Times New Roman" pitchFamily="18" charset="0"/>
                <a:cs typeface="Times New Roman" pitchFamily="18" charset="0"/>
              </a:rPr>
              <a:t> 	= 	</a:t>
            </a:r>
            <a:r>
              <a:rPr lang="en-GB" sz="2900" b="1" dirty="0" smtClean="0">
                <a:latin typeface="Times New Roman" pitchFamily="18" charset="0"/>
                <a:cs typeface="Times New Roman" pitchFamily="18" charset="0"/>
              </a:rPr>
              <a:t>24.6889 PM</a:t>
            </a:r>
            <a:endParaRPr lang="en-IN" sz="2900" b="1" dirty="0" smtClean="0">
              <a:latin typeface="Times New Roman" pitchFamily="18" charset="0"/>
              <a:cs typeface="Times New Roman" pitchFamily="18" charset="0"/>
            </a:endParaRPr>
          </a:p>
          <a:p>
            <a:pPr>
              <a:buNone/>
            </a:pPr>
            <a:r>
              <a:rPr lang="en-GB" sz="2900" i="1" dirty="0" smtClean="0">
                <a:latin typeface="Times New Roman" pitchFamily="18" charset="0"/>
                <a:cs typeface="Times New Roman" pitchFamily="18" charset="0"/>
              </a:rPr>
              <a:t>		EAF </a:t>
            </a:r>
            <a:r>
              <a:rPr lang="en-GB" sz="2900" dirty="0" smtClean="0">
                <a:latin typeface="Times New Roman" pitchFamily="18" charset="0"/>
                <a:cs typeface="Times New Roman" pitchFamily="18" charset="0"/>
              </a:rPr>
              <a:t>=	1.16 × 0.82 × 0.91 × 1.06 × 1.10 × 0.87 =	</a:t>
            </a:r>
            <a:r>
              <a:rPr lang="en-GB" sz="2900" b="1" dirty="0" smtClean="0">
                <a:latin typeface="Times New Roman" pitchFamily="18" charset="0"/>
                <a:cs typeface="Times New Roman" pitchFamily="18" charset="0"/>
              </a:rPr>
              <a:t>0.8780</a:t>
            </a:r>
            <a:endParaRPr lang="en-IN" sz="2900" b="1" dirty="0" smtClean="0">
              <a:latin typeface="Times New Roman" pitchFamily="18" charset="0"/>
              <a:cs typeface="Times New Roman" pitchFamily="18" charset="0"/>
            </a:endParaRPr>
          </a:p>
          <a:p>
            <a:pPr>
              <a:buNone/>
            </a:pPr>
            <a:r>
              <a:rPr lang="en-GB" sz="2900" dirty="0" smtClean="0">
                <a:latin typeface="Times New Roman" pitchFamily="18" charset="0"/>
                <a:cs typeface="Times New Roman" pitchFamily="18" charset="0"/>
              </a:rPr>
              <a:t>		Total effort </a:t>
            </a:r>
            <a:r>
              <a:rPr lang="en-GB" sz="2900" i="1" dirty="0" smtClean="0">
                <a:latin typeface="Times New Roman" pitchFamily="18" charset="0"/>
                <a:cs typeface="Times New Roman" pitchFamily="18" charset="0"/>
              </a:rPr>
              <a:t>(E)</a:t>
            </a:r>
            <a:r>
              <a:rPr lang="en-GB" sz="2900" dirty="0" smtClean="0">
                <a:latin typeface="Times New Roman" pitchFamily="18" charset="0"/>
                <a:cs typeface="Times New Roman" pitchFamily="18" charset="0"/>
              </a:rPr>
              <a:t>	=	</a:t>
            </a:r>
            <a:r>
              <a:rPr lang="en-GB" sz="2900" i="1" dirty="0" err="1" smtClean="0">
                <a:latin typeface="Times New Roman" pitchFamily="18" charset="0"/>
                <a:cs typeface="Times New Roman" pitchFamily="18" charset="0"/>
              </a:rPr>
              <a:t>E</a:t>
            </a:r>
            <a:r>
              <a:rPr lang="en-GB" sz="2900" i="1" baseline="-25000" dirty="0" err="1" smtClean="0">
                <a:latin typeface="Times New Roman" pitchFamily="18" charset="0"/>
                <a:cs typeface="Times New Roman" pitchFamily="18" charset="0"/>
              </a:rPr>
              <a:t>i</a:t>
            </a:r>
            <a:r>
              <a:rPr lang="en-GB" sz="2900" i="1" dirty="0" smtClean="0">
                <a:latin typeface="Times New Roman" pitchFamily="18" charset="0"/>
                <a:cs typeface="Times New Roman" pitchFamily="18" charset="0"/>
              </a:rPr>
              <a:t> * EAF</a:t>
            </a:r>
            <a:endParaRPr lang="en-IN" sz="2900" dirty="0" smtClean="0">
              <a:latin typeface="Times New Roman" pitchFamily="18" charset="0"/>
              <a:cs typeface="Times New Roman" pitchFamily="18" charset="0"/>
            </a:endParaRPr>
          </a:p>
          <a:p>
            <a:pPr>
              <a:buNone/>
            </a:pPr>
            <a:r>
              <a:rPr lang="en-GB" sz="2900" dirty="0" smtClean="0">
                <a:latin typeface="Times New Roman" pitchFamily="18" charset="0"/>
                <a:cs typeface="Times New Roman" pitchFamily="18" charset="0"/>
              </a:rPr>
              <a:t>				=	24.6889 × 0.8780</a:t>
            </a:r>
            <a:endParaRPr lang="en-IN" sz="2900" dirty="0" smtClean="0">
              <a:latin typeface="Times New Roman" pitchFamily="18" charset="0"/>
              <a:cs typeface="Times New Roman" pitchFamily="18" charset="0"/>
            </a:endParaRPr>
          </a:p>
          <a:p>
            <a:pPr>
              <a:buNone/>
            </a:pPr>
            <a:r>
              <a:rPr lang="en-GB" sz="2900" dirty="0" smtClean="0">
                <a:latin typeface="Times New Roman" pitchFamily="18" charset="0"/>
                <a:cs typeface="Times New Roman" pitchFamily="18" charset="0"/>
              </a:rPr>
              <a:t>				=	</a:t>
            </a:r>
            <a:r>
              <a:rPr lang="en-GB" sz="2900" b="1" dirty="0" smtClean="0">
                <a:latin typeface="Times New Roman" pitchFamily="18" charset="0"/>
                <a:cs typeface="Times New Roman" pitchFamily="18" charset="0"/>
              </a:rPr>
              <a:t>21.6785 PM</a:t>
            </a:r>
            <a:endParaRPr lang="en-IN" sz="2900" b="1" dirty="0" smtClean="0">
              <a:latin typeface="Times New Roman" pitchFamily="18" charset="0"/>
              <a:cs typeface="Times New Roman" pitchFamily="18" charset="0"/>
            </a:endParaRPr>
          </a:p>
          <a:p>
            <a:pPr>
              <a:buNone/>
            </a:pPr>
            <a:r>
              <a:rPr lang="en-GB" sz="2900" dirty="0" smtClean="0">
                <a:latin typeface="Times New Roman" pitchFamily="18" charset="0"/>
                <a:cs typeface="Times New Roman" pitchFamily="18" charset="0"/>
              </a:rPr>
              <a:t>	</a:t>
            </a:r>
            <a:r>
              <a:rPr lang="en-GB" sz="2900" b="1" dirty="0" smtClean="0">
                <a:latin typeface="Times New Roman" pitchFamily="18" charset="0"/>
                <a:cs typeface="Times New Roman" pitchFamily="18" charset="0"/>
              </a:rPr>
              <a:t>Development time </a:t>
            </a:r>
            <a:r>
              <a:rPr lang="en-GB" sz="2900" b="1" i="1" dirty="0" smtClean="0">
                <a:latin typeface="Times New Roman" pitchFamily="18" charset="0"/>
                <a:cs typeface="Times New Roman" pitchFamily="18" charset="0"/>
              </a:rPr>
              <a:t>(T)</a:t>
            </a:r>
            <a:r>
              <a:rPr lang="en-GB" sz="2900" dirty="0" smtClean="0">
                <a:latin typeface="Times New Roman" pitchFamily="18" charset="0"/>
                <a:cs typeface="Times New Roman" pitchFamily="18" charset="0"/>
              </a:rPr>
              <a:t>	=	2.5 × </a:t>
            </a:r>
            <a:r>
              <a:rPr lang="en-GB" sz="2900" i="1" dirty="0" smtClean="0">
                <a:latin typeface="Times New Roman" pitchFamily="18" charset="0"/>
                <a:cs typeface="Times New Roman" pitchFamily="18" charset="0"/>
              </a:rPr>
              <a:t>(E)</a:t>
            </a:r>
            <a:r>
              <a:rPr lang="en-GB" sz="2900" dirty="0" smtClean="0">
                <a:latin typeface="Times New Roman" pitchFamily="18" charset="0"/>
                <a:cs typeface="Times New Roman" pitchFamily="18" charset="0"/>
              </a:rPr>
              <a:t> </a:t>
            </a:r>
            <a:r>
              <a:rPr lang="en-GB" sz="2900" baseline="30000" dirty="0" smtClean="0">
                <a:latin typeface="Times New Roman" pitchFamily="18" charset="0"/>
                <a:cs typeface="Times New Roman" pitchFamily="18" charset="0"/>
              </a:rPr>
              <a:t>0.38</a:t>
            </a:r>
            <a:r>
              <a:rPr lang="en-GB" sz="2900" dirty="0" smtClean="0">
                <a:latin typeface="Times New Roman" pitchFamily="18" charset="0"/>
                <a:cs typeface="Times New Roman" pitchFamily="18" charset="0"/>
              </a:rPr>
              <a:t> month</a:t>
            </a:r>
            <a:endParaRPr lang="en-IN" sz="2900" dirty="0" smtClean="0">
              <a:latin typeface="Times New Roman" pitchFamily="18" charset="0"/>
              <a:cs typeface="Times New Roman" pitchFamily="18" charset="0"/>
            </a:endParaRPr>
          </a:p>
          <a:p>
            <a:pPr>
              <a:buNone/>
            </a:pPr>
            <a:r>
              <a:rPr lang="en-GB" sz="2900" dirty="0" smtClean="0">
                <a:latin typeface="Times New Roman" pitchFamily="18" charset="0"/>
                <a:cs typeface="Times New Roman" pitchFamily="18" charset="0"/>
              </a:rPr>
              <a:t>					=	2.5 (21.6785) </a:t>
            </a:r>
            <a:r>
              <a:rPr lang="en-GB" sz="2900" baseline="30000" dirty="0" smtClean="0">
                <a:latin typeface="Times New Roman" pitchFamily="18" charset="0"/>
                <a:cs typeface="Times New Roman" pitchFamily="18" charset="0"/>
              </a:rPr>
              <a:t>0.38</a:t>
            </a:r>
            <a:r>
              <a:rPr lang="en-GB" sz="2900" dirty="0" smtClean="0">
                <a:latin typeface="Times New Roman" pitchFamily="18" charset="0"/>
                <a:cs typeface="Times New Roman" pitchFamily="18" charset="0"/>
              </a:rPr>
              <a:t> month</a:t>
            </a:r>
            <a:endParaRPr lang="en-IN" sz="2900" dirty="0" smtClean="0">
              <a:latin typeface="Times New Roman" pitchFamily="18" charset="0"/>
              <a:cs typeface="Times New Roman" pitchFamily="18" charset="0"/>
            </a:endParaRPr>
          </a:p>
          <a:p>
            <a:pPr>
              <a:buNone/>
            </a:pPr>
            <a:r>
              <a:rPr lang="en-GB" sz="2900" dirty="0" smtClean="0">
                <a:latin typeface="Times New Roman" pitchFamily="18" charset="0"/>
                <a:cs typeface="Times New Roman" pitchFamily="18" charset="0"/>
              </a:rPr>
              <a:t>					=	</a:t>
            </a:r>
            <a:r>
              <a:rPr lang="en-GB" sz="2900" b="1" dirty="0" smtClean="0">
                <a:latin typeface="Times New Roman" pitchFamily="18" charset="0"/>
                <a:cs typeface="Times New Roman" pitchFamily="18" charset="0"/>
              </a:rPr>
              <a:t>8.0469 month</a:t>
            </a:r>
            <a:r>
              <a:rPr lang="en-GB" sz="2900" dirty="0" smtClean="0">
                <a:latin typeface="Times New Roman" pitchFamily="18" charset="0"/>
                <a:cs typeface="Times New Roman" pitchFamily="18" charset="0"/>
              </a:rPr>
              <a:t>	</a:t>
            </a:r>
            <a:endParaRPr lang="en-IN" sz="29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0C087B72-CC60-4FF0-9C96-8509CDF76D05}" type="slidenum">
              <a:rPr lang="en-IN" smtClean="0"/>
              <a:pPr/>
              <a:t>53</a:t>
            </a:fld>
            <a:endParaRPr lang="en-IN"/>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a:solidFill>
                  <a:srgbClr val="0000FF"/>
                </a:solidFill>
                <a:latin typeface="Times New Roman" pitchFamily="18" charset="0"/>
                <a:cs typeface="Times New Roman" pitchFamily="18" charset="0"/>
              </a:rPr>
              <a:t>Effort Estimation Techniques</a:t>
            </a:r>
            <a:endParaRPr lang="en-IN" sz="3200" dirty="0"/>
          </a:p>
        </p:txBody>
      </p:sp>
      <p:sp>
        <p:nvSpPr>
          <p:cNvPr id="3" name="Content Placeholder 2"/>
          <p:cNvSpPr>
            <a:spLocks noGrp="1"/>
          </p:cNvSpPr>
          <p:nvPr>
            <p:ph idx="1"/>
          </p:nvPr>
        </p:nvSpPr>
        <p:spPr>
          <a:xfrm>
            <a:off x="395536" y="1556792"/>
            <a:ext cx="8229600" cy="4752528"/>
          </a:xfrm>
        </p:spPr>
        <p:txBody>
          <a:bodyPr>
            <a:normAutofit fontScale="85000" lnSpcReduction="10000"/>
          </a:bodyPr>
          <a:lstStyle/>
          <a:p>
            <a:pPr marL="0" indent="0">
              <a:buNone/>
            </a:pPr>
            <a:r>
              <a:rPr lang="en-GB" sz="2800" dirty="0" smtClean="0">
                <a:solidFill>
                  <a:srgbClr val="00B0F0"/>
                </a:solidFill>
                <a:latin typeface="Times New Roman" pitchFamily="18" charset="0"/>
                <a:cs typeface="Times New Roman" pitchFamily="18" charset="0"/>
              </a:rPr>
              <a:t>Detailed </a:t>
            </a:r>
            <a:r>
              <a:rPr lang="en-IN" sz="2800" dirty="0" smtClean="0">
                <a:solidFill>
                  <a:srgbClr val="00B0F0"/>
                </a:solidFill>
                <a:latin typeface="Times New Roman" pitchFamily="18" charset="0"/>
                <a:cs typeface="Times New Roman" pitchFamily="18" charset="0"/>
              </a:rPr>
              <a:t>COCOMO Model</a:t>
            </a:r>
          </a:p>
          <a:p>
            <a:r>
              <a:rPr lang="en-GB" sz="2400" dirty="0">
                <a:latin typeface="Times New Roman" pitchFamily="18" charset="0"/>
                <a:cs typeface="Times New Roman" pitchFamily="18" charset="0"/>
              </a:rPr>
              <a:t>The detailed COCOMO model </a:t>
            </a:r>
            <a:r>
              <a:rPr lang="en-IN" sz="2400" dirty="0">
                <a:latin typeface="Times New Roman" pitchFamily="18" charset="0"/>
                <a:cs typeface="Times New Roman" pitchFamily="18" charset="0"/>
              </a:rPr>
              <a:t>inherits all the features of the intermediate COCOMO model for the overall estimation of the project cost</a:t>
            </a:r>
            <a:r>
              <a:rPr lang="en-IN" sz="2400" dirty="0" smtClean="0">
                <a:latin typeface="Times New Roman" pitchFamily="18" charset="0"/>
                <a:cs typeface="Times New Roman" pitchFamily="18" charset="0"/>
              </a:rPr>
              <a:t>.</a:t>
            </a:r>
          </a:p>
          <a:p>
            <a:r>
              <a:rPr lang="en-IN" sz="2400" dirty="0">
                <a:latin typeface="Times New Roman" pitchFamily="18" charset="0"/>
                <a:cs typeface="Times New Roman" pitchFamily="18" charset="0"/>
              </a:rPr>
              <a:t>The detailed COCOMO model uses different effort multipliers (cost drivers) for each phase of the project. </a:t>
            </a:r>
            <a:endParaRPr lang="en-IN" sz="2400" dirty="0" smtClean="0">
              <a:latin typeface="Times New Roman" pitchFamily="18" charset="0"/>
              <a:cs typeface="Times New Roman" pitchFamily="18" charset="0"/>
            </a:endParaRPr>
          </a:p>
          <a:p>
            <a:r>
              <a:rPr lang="en-IN" sz="2400" dirty="0">
                <a:latin typeface="Times New Roman" pitchFamily="18" charset="0"/>
                <a:cs typeface="Times New Roman" pitchFamily="18" charset="0"/>
              </a:rPr>
              <a:t>Phase-wise effort multipliers provide better estimates than the intermediate model. </a:t>
            </a:r>
            <a:endParaRPr lang="en-IN" sz="2400" dirty="0" smtClean="0">
              <a:latin typeface="Times New Roman" pitchFamily="18" charset="0"/>
              <a:cs typeface="Times New Roman" pitchFamily="18" charset="0"/>
            </a:endParaRPr>
          </a:p>
          <a:p>
            <a:r>
              <a:rPr lang="en-IN" sz="2400" dirty="0">
                <a:latin typeface="Times New Roman" pitchFamily="18" charset="0"/>
                <a:cs typeface="Times New Roman" pitchFamily="18" charset="0"/>
              </a:rPr>
              <a:t>The detailed COCOMO model defines five life cycle phases for effort distribution: </a:t>
            </a:r>
            <a:endParaRPr lang="en-IN" sz="2400" dirty="0" smtClean="0">
              <a:latin typeface="Times New Roman" pitchFamily="18" charset="0"/>
              <a:cs typeface="Times New Roman" pitchFamily="18" charset="0"/>
            </a:endParaRPr>
          </a:p>
          <a:p>
            <a:pPr lvl="1"/>
            <a:r>
              <a:rPr lang="en-IN" sz="2400" dirty="0" smtClean="0">
                <a:latin typeface="Times New Roman" pitchFamily="18" charset="0"/>
                <a:cs typeface="Times New Roman" pitchFamily="18" charset="0"/>
              </a:rPr>
              <a:t>plan </a:t>
            </a:r>
            <a:r>
              <a:rPr lang="en-IN" sz="2400" dirty="0">
                <a:latin typeface="Times New Roman" pitchFamily="18" charset="0"/>
                <a:cs typeface="Times New Roman" pitchFamily="18" charset="0"/>
              </a:rPr>
              <a:t>and requirement</a:t>
            </a:r>
            <a:r>
              <a:rPr lang="en-IN" sz="2400" dirty="0" smtClean="0">
                <a:latin typeface="Times New Roman" pitchFamily="18" charset="0"/>
                <a:cs typeface="Times New Roman" pitchFamily="18" charset="0"/>
              </a:rPr>
              <a:t>,</a:t>
            </a:r>
          </a:p>
          <a:p>
            <a:pPr lvl="1"/>
            <a:r>
              <a:rPr lang="en-IN" sz="2400" dirty="0" smtClean="0">
                <a:latin typeface="Times New Roman" pitchFamily="18" charset="0"/>
                <a:cs typeface="Times New Roman" pitchFamily="18" charset="0"/>
              </a:rPr>
              <a:t>system </a:t>
            </a:r>
            <a:r>
              <a:rPr lang="en-IN" sz="2400" dirty="0">
                <a:latin typeface="Times New Roman" pitchFamily="18" charset="0"/>
                <a:cs typeface="Times New Roman" pitchFamily="18" charset="0"/>
              </a:rPr>
              <a:t>design</a:t>
            </a:r>
            <a:r>
              <a:rPr lang="en-IN" sz="2400" dirty="0" smtClean="0">
                <a:latin typeface="Times New Roman" pitchFamily="18" charset="0"/>
                <a:cs typeface="Times New Roman" pitchFamily="18" charset="0"/>
              </a:rPr>
              <a:t>,</a:t>
            </a:r>
          </a:p>
          <a:p>
            <a:pPr lvl="1"/>
            <a:r>
              <a:rPr lang="en-IN" sz="2400" dirty="0" smtClean="0">
                <a:latin typeface="Times New Roman" pitchFamily="18" charset="0"/>
                <a:cs typeface="Times New Roman" pitchFamily="18" charset="0"/>
              </a:rPr>
              <a:t>detailed </a:t>
            </a:r>
            <a:r>
              <a:rPr lang="en-IN" sz="2400" dirty="0">
                <a:latin typeface="Times New Roman" pitchFamily="18" charset="0"/>
                <a:cs typeface="Times New Roman" pitchFamily="18" charset="0"/>
              </a:rPr>
              <a:t>design</a:t>
            </a:r>
            <a:r>
              <a:rPr lang="en-IN" sz="2400" dirty="0" smtClean="0">
                <a:latin typeface="Times New Roman" pitchFamily="18" charset="0"/>
                <a:cs typeface="Times New Roman" pitchFamily="18" charset="0"/>
              </a:rPr>
              <a:t>,</a:t>
            </a:r>
          </a:p>
          <a:p>
            <a:pPr lvl="1"/>
            <a:r>
              <a:rPr lang="en-IN" sz="2400" dirty="0" smtClean="0">
                <a:latin typeface="Times New Roman" pitchFamily="18" charset="0"/>
                <a:cs typeface="Times New Roman" pitchFamily="18" charset="0"/>
              </a:rPr>
              <a:t>code </a:t>
            </a:r>
            <a:r>
              <a:rPr lang="en-IN" sz="2400" dirty="0">
                <a:latin typeface="Times New Roman" pitchFamily="18" charset="0"/>
                <a:cs typeface="Times New Roman" pitchFamily="18" charset="0"/>
              </a:rPr>
              <a:t>and unit test, </a:t>
            </a:r>
            <a:r>
              <a:rPr lang="en-IN" sz="2400" dirty="0" smtClean="0">
                <a:latin typeface="Times New Roman" pitchFamily="18" charset="0"/>
                <a:cs typeface="Times New Roman" pitchFamily="18" charset="0"/>
              </a:rPr>
              <a:t>and</a:t>
            </a:r>
          </a:p>
          <a:p>
            <a:pPr lvl="1"/>
            <a:r>
              <a:rPr lang="en-IN" sz="2400" dirty="0" smtClean="0">
                <a:latin typeface="Times New Roman" pitchFamily="18" charset="0"/>
                <a:cs typeface="Times New Roman" pitchFamily="18" charset="0"/>
              </a:rPr>
              <a:t>integration </a:t>
            </a:r>
            <a:r>
              <a:rPr lang="en-IN" sz="2400" dirty="0">
                <a:latin typeface="Times New Roman" pitchFamily="18" charset="0"/>
                <a:cs typeface="Times New Roman" pitchFamily="18" charset="0"/>
              </a:rPr>
              <a:t>and test. </a:t>
            </a:r>
            <a:endParaRPr lang="en-IN" sz="2400" b="1" dirty="0" smtClean="0">
              <a:solidFill>
                <a:srgbClr val="00B0F0"/>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0C087B72-CC60-4FF0-9C96-8509CDF76D05}" type="slidenum">
              <a:rPr lang="en-IN" smtClean="0"/>
              <a:pPr/>
              <a:t>54</a:t>
            </a:fld>
            <a:endParaRPr lang="en-IN"/>
          </a:p>
        </p:txBody>
      </p:sp>
    </p:spTree>
    <p:extLst>
      <p:ext uri="{BB962C8B-B14F-4D97-AF65-F5344CB8AC3E}">
        <p14:creationId xmlns:p14="http://schemas.microsoft.com/office/powerpoint/2010/main" xmlns="" val="132273945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a:solidFill>
                  <a:srgbClr val="0000FF"/>
                </a:solidFill>
                <a:latin typeface="Times New Roman" pitchFamily="18" charset="0"/>
                <a:cs typeface="Times New Roman" pitchFamily="18" charset="0"/>
              </a:rPr>
              <a:t>Effort Estimation Techniques</a:t>
            </a:r>
            <a:endParaRPr lang="en-IN" sz="3200" dirty="0"/>
          </a:p>
        </p:txBody>
      </p:sp>
      <p:sp>
        <p:nvSpPr>
          <p:cNvPr id="3" name="Content Placeholder 2"/>
          <p:cNvSpPr>
            <a:spLocks noGrp="1"/>
          </p:cNvSpPr>
          <p:nvPr>
            <p:ph idx="1"/>
          </p:nvPr>
        </p:nvSpPr>
        <p:spPr>
          <a:xfrm>
            <a:off x="395536" y="1556792"/>
            <a:ext cx="8229600" cy="4752528"/>
          </a:xfrm>
        </p:spPr>
        <p:txBody>
          <a:bodyPr>
            <a:normAutofit/>
          </a:bodyPr>
          <a:lstStyle/>
          <a:p>
            <a:pPr marL="0" indent="0">
              <a:buNone/>
            </a:pPr>
            <a:r>
              <a:rPr lang="en-GB" sz="2600" dirty="0">
                <a:solidFill>
                  <a:srgbClr val="00B0F0"/>
                </a:solidFill>
                <a:latin typeface="Times New Roman" pitchFamily="18" charset="0"/>
                <a:cs typeface="Times New Roman" pitchFamily="18" charset="0"/>
              </a:rPr>
              <a:t>Detailed </a:t>
            </a:r>
            <a:r>
              <a:rPr lang="en-IN" sz="2600" dirty="0" smtClean="0">
                <a:solidFill>
                  <a:srgbClr val="00B0F0"/>
                </a:solidFill>
                <a:latin typeface="Times New Roman" pitchFamily="18" charset="0"/>
                <a:cs typeface="Times New Roman" pitchFamily="18" charset="0"/>
              </a:rPr>
              <a:t>COCOMO Model</a:t>
            </a:r>
          </a:p>
          <a:p>
            <a:r>
              <a:rPr lang="en-IN" sz="2400" dirty="0" smtClean="0">
                <a:latin typeface="Times New Roman" pitchFamily="18" charset="0"/>
                <a:cs typeface="Times New Roman" pitchFamily="18" charset="0"/>
              </a:rPr>
              <a:t>In </a:t>
            </a:r>
            <a:r>
              <a:rPr lang="en-IN" sz="2400" dirty="0">
                <a:latin typeface="Times New Roman" pitchFamily="18" charset="0"/>
                <a:cs typeface="Times New Roman" pitchFamily="18" charset="0"/>
              </a:rPr>
              <a:t>the detailed COCOMO model, effort is calculated as a function of size in terms of KLOC and the value of a set of cost drivers according to each phase of the software life cycle. </a:t>
            </a:r>
            <a:endParaRPr lang="en-IN" sz="2400" dirty="0" smtClean="0">
              <a:latin typeface="Times New Roman" pitchFamily="18" charset="0"/>
              <a:cs typeface="Times New Roman" pitchFamily="18" charset="0"/>
            </a:endParaRPr>
          </a:p>
          <a:p>
            <a:r>
              <a:rPr lang="en-IN" sz="2400" dirty="0">
                <a:latin typeface="Times New Roman" pitchFamily="18" charset="0"/>
                <a:cs typeface="Times New Roman" pitchFamily="18" charset="0"/>
              </a:rPr>
              <a:t>If the project size varies majorly from the value taken in the phase-wise </a:t>
            </a:r>
            <a:r>
              <a:rPr lang="en-IN" sz="2400" dirty="0" smtClean="0">
                <a:latin typeface="Times New Roman" pitchFamily="18" charset="0"/>
                <a:cs typeface="Times New Roman" pitchFamily="18" charset="0"/>
              </a:rPr>
              <a:t>distribution, </a:t>
            </a:r>
            <a:r>
              <a:rPr lang="en-IN" sz="2400" dirty="0">
                <a:latin typeface="Times New Roman" pitchFamily="18" charset="0"/>
                <a:cs typeface="Times New Roman" pitchFamily="18" charset="0"/>
              </a:rPr>
              <a:t>then interpolation formula can be applied to find the more appropriate percentage value. </a:t>
            </a:r>
            <a:endParaRPr lang="en-IN" sz="2400" dirty="0" smtClean="0">
              <a:latin typeface="Times New Roman" pitchFamily="18" charset="0"/>
              <a:cs typeface="Times New Roman" pitchFamily="18" charset="0"/>
            </a:endParaRPr>
          </a:p>
          <a:p>
            <a:r>
              <a:rPr lang="en-IN" sz="2400" dirty="0" smtClean="0">
                <a:latin typeface="Times New Roman" pitchFamily="18" charset="0"/>
                <a:cs typeface="Times New Roman" pitchFamily="18" charset="0"/>
              </a:rPr>
              <a:t>The </a:t>
            </a:r>
            <a:r>
              <a:rPr lang="en-IN" sz="2400" dirty="0">
                <a:latin typeface="Times New Roman" pitchFamily="18" charset="0"/>
                <a:cs typeface="Times New Roman" pitchFamily="18" charset="0"/>
              </a:rPr>
              <a:t>detailed COCOMO model illustrates the importance of recognizing different levels of predictability at each phase of the development cycle. </a:t>
            </a:r>
          </a:p>
          <a:p>
            <a:pPr marL="0" indent="0">
              <a:buNone/>
            </a:pPr>
            <a:r>
              <a:rPr lang="en-IN" sz="2400" dirty="0">
                <a:latin typeface="Times New Roman" pitchFamily="18" charset="0"/>
                <a:cs typeface="Times New Roman" pitchFamily="18" charset="0"/>
              </a:rPr>
              <a:t> </a:t>
            </a:r>
          </a:p>
          <a:p>
            <a:endParaRPr lang="en-IN" sz="2400" b="1" dirty="0" smtClean="0">
              <a:solidFill>
                <a:srgbClr val="00B0F0"/>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0C087B72-CC60-4FF0-9C96-8509CDF76D05}" type="slidenum">
              <a:rPr lang="en-IN" smtClean="0"/>
              <a:pPr/>
              <a:t>55</a:t>
            </a:fld>
            <a:endParaRPr lang="en-IN"/>
          </a:p>
        </p:txBody>
      </p:sp>
    </p:spTree>
    <p:extLst>
      <p:ext uri="{BB962C8B-B14F-4D97-AF65-F5344CB8AC3E}">
        <p14:creationId xmlns:p14="http://schemas.microsoft.com/office/powerpoint/2010/main" xmlns="" val="345879866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ct val="20000"/>
              </a:spcBef>
            </a:pPr>
            <a:r>
              <a:rPr lang="en-GB" sz="3200" b="1" dirty="0" smtClean="0">
                <a:solidFill>
                  <a:srgbClr val="0000FF"/>
                </a:solidFill>
                <a:latin typeface="Times New Roman" pitchFamily="18" charset="0"/>
                <a:ea typeface="+mn-ea"/>
                <a:cs typeface="Times New Roman" pitchFamily="18" charset="0"/>
              </a:rPr>
              <a:t>Detailed </a:t>
            </a:r>
            <a:r>
              <a:rPr lang="en-IN" sz="3200" b="1" dirty="0" smtClean="0">
                <a:solidFill>
                  <a:srgbClr val="0000FF"/>
                </a:solidFill>
                <a:latin typeface="Times New Roman" pitchFamily="18" charset="0"/>
                <a:ea typeface="+mn-ea"/>
                <a:cs typeface="Times New Roman" pitchFamily="18" charset="0"/>
              </a:rPr>
              <a:t>COCOMO Model</a:t>
            </a:r>
            <a:endParaRPr lang="en-IN" sz="3200" dirty="0"/>
          </a:p>
        </p:txBody>
      </p:sp>
      <p:sp>
        <p:nvSpPr>
          <p:cNvPr id="4" name="Slide Number Placeholder 3"/>
          <p:cNvSpPr>
            <a:spLocks noGrp="1"/>
          </p:cNvSpPr>
          <p:nvPr>
            <p:ph type="sldNum" sz="quarter" idx="12"/>
          </p:nvPr>
        </p:nvSpPr>
        <p:spPr/>
        <p:txBody>
          <a:bodyPr/>
          <a:lstStyle/>
          <a:p>
            <a:fld id="{0C087B72-CC60-4FF0-9C96-8509CDF76D05}" type="slidenum">
              <a:rPr lang="en-IN" smtClean="0"/>
              <a:pPr/>
              <a:t>56</a:t>
            </a:fld>
            <a:endParaRPr lang="en-IN"/>
          </a:p>
        </p:txBody>
      </p:sp>
      <p:sp>
        <p:nvSpPr>
          <p:cNvPr id="114689" name="Rectangle 1"/>
          <p:cNvSpPr>
            <a:spLocks noChangeArrowheads="1"/>
          </p:cNvSpPr>
          <p:nvPr/>
        </p:nvSpPr>
        <p:spPr bwMode="auto">
          <a:xfrm>
            <a:off x="251520" y="1436028"/>
            <a:ext cx="7848872" cy="40011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kumimoji="0" lang="en-GB" sz="2000" b="1" i="0" u="none" strike="noStrike" cap="none" normalizeH="0" baseline="0" dirty="0" smtClean="0">
                <a:ln>
                  <a:noFill/>
                </a:ln>
                <a:solidFill>
                  <a:srgbClr val="00B0F0"/>
                </a:solidFill>
                <a:effectLst/>
                <a:latin typeface="Times New Roman" pitchFamily="18" charset="0"/>
                <a:ea typeface="Times New Roman" pitchFamily="18" charset="0"/>
                <a:cs typeface="Times New Roman" pitchFamily="18" charset="0"/>
              </a:rPr>
              <a:t>Table 4.4: Phase-wise distribution of the development effort and time</a:t>
            </a:r>
            <a:endParaRPr kumimoji="0" lang="en-GB" sz="2000" b="1" i="0" u="none" strike="noStrike" cap="none" normalizeH="0" baseline="0" dirty="0" smtClean="0">
              <a:ln>
                <a:noFill/>
              </a:ln>
              <a:solidFill>
                <a:srgbClr val="00B0F0"/>
              </a:solidFill>
              <a:effectLst/>
              <a:latin typeface="Times New Roman" pitchFamily="18" charset="0"/>
              <a:cs typeface="Times New Roman" pitchFamily="18" charset="0"/>
            </a:endParaRPr>
          </a:p>
        </p:txBody>
      </p:sp>
      <p:graphicFrame>
        <p:nvGraphicFramePr>
          <p:cNvPr id="6" name="Table 5"/>
          <p:cNvGraphicFramePr>
            <a:graphicFrameLocks noGrp="1"/>
          </p:cNvGraphicFramePr>
          <p:nvPr/>
        </p:nvGraphicFramePr>
        <p:xfrm>
          <a:off x="395536" y="1916832"/>
          <a:ext cx="8208912" cy="4464489"/>
        </p:xfrm>
        <a:graphic>
          <a:graphicData uri="http://schemas.openxmlformats.org/drawingml/2006/table">
            <a:tbl>
              <a:tblPr/>
              <a:tblGrid>
                <a:gridCol w="2682120"/>
                <a:gridCol w="1300422"/>
                <a:gridCol w="894040"/>
                <a:gridCol w="975316"/>
                <a:gridCol w="1175798"/>
                <a:gridCol w="1181216"/>
              </a:tblGrid>
              <a:tr h="518603">
                <a:tc>
                  <a:txBody>
                    <a:bodyPr/>
                    <a:lstStyle/>
                    <a:p>
                      <a:pPr>
                        <a:lnSpc>
                          <a:spcPct val="115000"/>
                        </a:lnSpc>
                        <a:spcAft>
                          <a:spcPts val="0"/>
                        </a:spcAft>
                      </a:pPr>
                      <a:r>
                        <a:rPr lang="en-US" sz="1200">
                          <a:latin typeface="Times New Roman"/>
                          <a:ea typeface="Calibri"/>
                          <a:cs typeface="Times New Roman"/>
                        </a:rPr>
                        <a:t>Project type and size</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a:latin typeface="Times New Roman"/>
                          <a:ea typeface="Calibri"/>
                          <a:cs typeface="Times New Roman"/>
                        </a:rPr>
                        <a:t>Plan and requirement</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a:latin typeface="Times New Roman"/>
                          <a:ea typeface="Calibri"/>
                          <a:cs typeface="Times New Roman"/>
                        </a:rPr>
                        <a:t>System design</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a:latin typeface="Times New Roman"/>
                          <a:ea typeface="Calibri"/>
                          <a:cs typeface="Times New Roman"/>
                        </a:rPr>
                        <a:t>Detailed design</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a:latin typeface="Times New Roman"/>
                          <a:ea typeface="Calibri"/>
                          <a:cs typeface="Times New Roman"/>
                        </a:rPr>
                        <a:t>Code and unit test</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a:latin typeface="Times New Roman"/>
                          <a:ea typeface="Calibri"/>
                          <a:cs typeface="Times New Roman"/>
                        </a:rPr>
                        <a:t>Integration and test</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1849">
                <a:tc gridSpan="6">
                  <a:txBody>
                    <a:bodyPr/>
                    <a:lstStyle/>
                    <a:p>
                      <a:pPr>
                        <a:lnSpc>
                          <a:spcPct val="115000"/>
                        </a:lnSpc>
                        <a:spcAft>
                          <a:spcPts val="0"/>
                        </a:spcAft>
                      </a:pPr>
                      <a:r>
                        <a:rPr lang="en-US" sz="1200">
                          <a:latin typeface="Times New Roman"/>
                          <a:ea typeface="Calibri"/>
                          <a:cs typeface="Times New Roman"/>
                        </a:rPr>
                        <a:t>Percentage-wise distribution of the development effort </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281849">
                <a:tc>
                  <a:txBody>
                    <a:bodyPr/>
                    <a:lstStyle/>
                    <a:p>
                      <a:pPr algn="just">
                        <a:lnSpc>
                          <a:spcPct val="115000"/>
                        </a:lnSpc>
                        <a:spcAft>
                          <a:spcPts val="1000"/>
                        </a:spcAft>
                      </a:pPr>
                      <a:r>
                        <a:rPr lang="en-US" sz="1200">
                          <a:latin typeface="Times New Roman"/>
                          <a:ea typeface="Calibri"/>
                          <a:cs typeface="Times New Roman"/>
                        </a:rPr>
                        <a:t>Organic (2 KLOC)</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a:latin typeface="Times New Roman"/>
                          <a:ea typeface="Calibri"/>
                          <a:cs typeface="Times New Roman"/>
                        </a:rPr>
                        <a:t>6</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a:latin typeface="Times New Roman"/>
                          <a:ea typeface="Calibri"/>
                          <a:cs typeface="Times New Roman"/>
                        </a:rPr>
                        <a:t>16</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a:latin typeface="Times New Roman"/>
                          <a:ea typeface="Calibri"/>
                          <a:cs typeface="Times New Roman"/>
                        </a:rPr>
                        <a:t>26</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a:latin typeface="Times New Roman"/>
                          <a:ea typeface="Calibri"/>
                          <a:cs typeface="Times New Roman"/>
                        </a:rPr>
                        <a:t>42</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a:latin typeface="Times New Roman"/>
                          <a:ea typeface="Calibri"/>
                          <a:cs typeface="Times New Roman"/>
                        </a:rPr>
                        <a:t>16</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1849">
                <a:tc>
                  <a:txBody>
                    <a:bodyPr/>
                    <a:lstStyle/>
                    <a:p>
                      <a:pPr algn="just">
                        <a:lnSpc>
                          <a:spcPct val="115000"/>
                        </a:lnSpc>
                        <a:spcAft>
                          <a:spcPts val="1000"/>
                        </a:spcAft>
                      </a:pPr>
                      <a:r>
                        <a:rPr lang="en-US" sz="1200">
                          <a:latin typeface="Times New Roman"/>
                          <a:ea typeface="Calibri"/>
                          <a:cs typeface="Times New Roman"/>
                        </a:rPr>
                        <a:t>Organic (32 KLOC)</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a:latin typeface="Times New Roman"/>
                          <a:ea typeface="Calibri"/>
                          <a:cs typeface="Times New Roman"/>
                        </a:rPr>
                        <a:t>6</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a:latin typeface="Times New Roman"/>
                          <a:ea typeface="Calibri"/>
                          <a:cs typeface="Times New Roman"/>
                        </a:rPr>
                        <a:t>16</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a:latin typeface="Times New Roman"/>
                          <a:ea typeface="Calibri"/>
                          <a:cs typeface="Times New Roman"/>
                        </a:rPr>
                        <a:t>24</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a:latin typeface="Times New Roman"/>
                          <a:ea typeface="Calibri"/>
                          <a:cs typeface="Times New Roman"/>
                        </a:rPr>
                        <a:t>38</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a:latin typeface="Times New Roman"/>
                          <a:ea typeface="Calibri"/>
                          <a:cs typeface="Times New Roman"/>
                        </a:rPr>
                        <a:t>22</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1849">
                <a:tc>
                  <a:txBody>
                    <a:bodyPr/>
                    <a:lstStyle/>
                    <a:p>
                      <a:pPr algn="just">
                        <a:lnSpc>
                          <a:spcPct val="115000"/>
                        </a:lnSpc>
                        <a:spcAft>
                          <a:spcPts val="1000"/>
                        </a:spcAft>
                      </a:pPr>
                      <a:r>
                        <a:rPr lang="en-US" sz="1200">
                          <a:latin typeface="Times New Roman"/>
                          <a:ea typeface="Calibri"/>
                          <a:cs typeface="Times New Roman"/>
                        </a:rPr>
                        <a:t>Semi-detached (32 KLOC)</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a:latin typeface="Times New Roman"/>
                          <a:ea typeface="Calibri"/>
                          <a:cs typeface="Times New Roman"/>
                        </a:rPr>
                        <a:t>7</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a:latin typeface="Times New Roman"/>
                          <a:ea typeface="Calibri"/>
                          <a:cs typeface="Times New Roman"/>
                        </a:rPr>
                        <a:t>17</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a:latin typeface="Times New Roman"/>
                          <a:ea typeface="Calibri"/>
                          <a:cs typeface="Times New Roman"/>
                        </a:rPr>
                        <a:t>25</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a:latin typeface="Times New Roman"/>
                          <a:ea typeface="Calibri"/>
                          <a:cs typeface="Times New Roman"/>
                        </a:rPr>
                        <a:t>33</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a:latin typeface="Times New Roman"/>
                          <a:ea typeface="Calibri"/>
                          <a:cs typeface="Times New Roman"/>
                        </a:rPr>
                        <a:t>25</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1849">
                <a:tc>
                  <a:txBody>
                    <a:bodyPr/>
                    <a:lstStyle/>
                    <a:p>
                      <a:pPr algn="just">
                        <a:lnSpc>
                          <a:spcPct val="115000"/>
                        </a:lnSpc>
                        <a:spcAft>
                          <a:spcPts val="1000"/>
                        </a:spcAft>
                      </a:pPr>
                      <a:r>
                        <a:rPr lang="en-US" sz="1200">
                          <a:latin typeface="Times New Roman"/>
                          <a:ea typeface="Calibri"/>
                          <a:cs typeface="Times New Roman"/>
                        </a:rPr>
                        <a:t>Semi-detached (128 KLOC)</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a:latin typeface="Times New Roman"/>
                          <a:ea typeface="Calibri"/>
                          <a:cs typeface="Times New Roman"/>
                        </a:rPr>
                        <a:t>7</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a:latin typeface="Times New Roman"/>
                          <a:ea typeface="Calibri"/>
                          <a:cs typeface="Times New Roman"/>
                        </a:rPr>
                        <a:t>17</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a:latin typeface="Times New Roman"/>
                          <a:ea typeface="Calibri"/>
                          <a:cs typeface="Times New Roman"/>
                        </a:rPr>
                        <a:t>24</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a:latin typeface="Times New Roman"/>
                          <a:ea typeface="Calibri"/>
                          <a:cs typeface="Times New Roman"/>
                        </a:rPr>
                        <a:t>31</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a:latin typeface="Times New Roman"/>
                          <a:ea typeface="Calibri"/>
                          <a:cs typeface="Times New Roman"/>
                        </a:rPr>
                        <a:t>28</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1849">
                <a:tc>
                  <a:txBody>
                    <a:bodyPr/>
                    <a:lstStyle/>
                    <a:p>
                      <a:pPr algn="just">
                        <a:lnSpc>
                          <a:spcPct val="115000"/>
                        </a:lnSpc>
                        <a:spcAft>
                          <a:spcPts val="1000"/>
                        </a:spcAft>
                      </a:pPr>
                      <a:r>
                        <a:rPr lang="en-US" sz="1200">
                          <a:latin typeface="Times New Roman"/>
                          <a:ea typeface="Calibri"/>
                          <a:cs typeface="Times New Roman"/>
                        </a:rPr>
                        <a:t>Embedded (128 KLOC)</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a:latin typeface="Times New Roman"/>
                          <a:ea typeface="Calibri"/>
                          <a:cs typeface="Times New Roman"/>
                        </a:rPr>
                        <a:t>8</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a:latin typeface="Times New Roman"/>
                          <a:ea typeface="Calibri"/>
                          <a:cs typeface="Times New Roman"/>
                        </a:rPr>
                        <a:t>18</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a:latin typeface="Times New Roman"/>
                          <a:ea typeface="Calibri"/>
                          <a:cs typeface="Times New Roman"/>
                        </a:rPr>
                        <a:t>25</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a:latin typeface="Times New Roman"/>
                          <a:ea typeface="Calibri"/>
                          <a:cs typeface="Times New Roman"/>
                        </a:rPr>
                        <a:t>26</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a:latin typeface="Times New Roman"/>
                          <a:ea typeface="Calibri"/>
                          <a:cs typeface="Times New Roman"/>
                        </a:rPr>
                        <a:t>31</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1849">
                <a:tc>
                  <a:txBody>
                    <a:bodyPr/>
                    <a:lstStyle/>
                    <a:p>
                      <a:pPr algn="just">
                        <a:lnSpc>
                          <a:spcPct val="115000"/>
                        </a:lnSpc>
                        <a:spcAft>
                          <a:spcPts val="1000"/>
                        </a:spcAft>
                      </a:pPr>
                      <a:r>
                        <a:rPr lang="en-US" sz="1200">
                          <a:latin typeface="Times New Roman"/>
                          <a:ea typeface="Calibri"/>
                          <a:cs typeface="Times New Roman"/>
                        </a:rPr>
                        <a:t>Embedded (320 KLOC)</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a:latin typeface="Times New Roman"/>
                          <a:ea typeface="Calibri"/>
                          <a:cs typeface="Times New Roman"/>
                        </a:rPr>
                        <a:t>8</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a:latin typeface="Times New Roman"/>
                          <a:ea typeface="Calibri"/>
                          <a:cs typeface="Times New Roman"/>
                        </a:rPr>
                        <a:t>18</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a:latin typeface="Times New Roman"/>
                          <a:ea typeface="Calibri"/>
                          <a:cs typeface="Times New Roman"/>
                        </a:rPr>
                        <a:t>24</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a:latin typeface="Times New Roman"/>
                          <a:ea typeface="Calibri"/>
                          <a:cs typeface="Times New Roman"/>
                        </a:rPr>
                        <a:t>24</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a:latin typeface="Times New Roman"/>
                          <a:ea typeface="Calibri"/>
                          <a:cs typeface="Times New Roman"/>
                        </a:rPr>
                        <a:t>34</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1849">
                <a:tc gridSpan="6">
                  <a:txBody>
                    <a:bodyPr/>
                    <a:lstStyle/>
                    <a:p>
                      <a:pPr algn="just">
                        <a:lnSpc>
                          <a:spcPct val="115000"/>
                        </a:lnSpc>
                        <a:spcAft>
                          <a:spcPts val="0"/>
                        </a:spcAft>
                      </a:pPr>
                      <a:r>
                        <a:rPr lang="en-US" sz="1200">
                          <a:latin typeface="Times New Roman"/>
                          <a:ea typeface="Calibri"/>
                          <a:cs typeface="Times New Roman"/>
                        </a:rPr>
                        <a:t>Percentage-wise distribution of the development time </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281849">
                <a:tc>
                  <a:txBody>
                    <a:bodyPr/>
                    <a:lstStyle/>
                    <a:p>
                      <a:pPr algn="just">
                        <a:lnSpc>
                          <a:spcPct val="115000"/>
                        </a:lnSpc>
                        <a:spcAft>
                          <a:spcPts val="1000"/>
                        </a:spcAft>
                      </a:pPr>
                      <a:r>
                        <a:rPr lang="en-US" sz="1200">
                          <a:latin typeface="Times New Roman"/>
                          <a:ea typeface="Calibri"/>
                          <a:cs typeface="Times New Roman"/>
                        </a:rPr>
                        <a:t>Organic (2 KLOC)</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a:latin typeface="Times New Roman"/>
                          <a:ea typeface="Calibri"/>
                          <a:cs typeface="Times New Roman"/>
                        </a:rPr>
                        <a:t>10</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a:latin typeface="Times New Roman"/>
                          <a:ea typeface="Calibri"/>
                          <a:cs typeface="Times New Roman"/>
                        </a:rPr>
                        <a:t>19</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a:latin typeface="Times New Roman"/>
                          <a:ea typeface="Calibri"/>
                          <a:cs typeface="Times New Roman"/>
                        </a:rPr>
                        <a:t>24</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a:latin typeface="Times New Roman"/>
                          <a:ea typeface="Calibri"/>
                          <a:cs typeface="Times New Roman"/>
                        </a:rPr>
                        <a:t>39</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a:latin typeface="Times New Roman"/>
                          <a:ea typeface="Calibri"/>
                          <a:cs typeface="Times New Roman"/>
                        </a:rPr>
                        <a:t>18</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1849">
                <a:tc>
                  <a:txBody>
                    <a:bodyPr/>
                    <a:lstStyle/>
                    <a:p>
                      <a:pPr algn="just">
                        <a:lnSpc>
                          <a:spcPct val="115000"/>
                        </a:lnSpc>
                        <a:spcAft>
                          <a:spcPts val="1000"/>
                        </a:spcAft>
                      </a:pPr>
                      <a:r>
                        <a:rPr lang="en-US" sz="1200">
                          <a:latin typeface="Times New Roman"/>
                          <a:ea typeface="Calibri"/>
                          <a:cs typeface="Times New Roman"/>
                        </a:rPr>
                        <a:t>Organic (32 KLOC)</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a:latin typeface="Times New Roman"/>
                          <a:ea typeface="Calibri"/>
                          <a:cs typeface="Times New Roman"/>
                        </a:rPr>
                        <a:t>12</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a:latin typeface="Times New Roman"/>
                          <a:ea typeface="Calibri"/>
                          <a:cs typeface="Times New Roman"/>
                        </a:rPr>
                        <a:t>19</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a:latin typeface="Times New Roman"/>
                          <a:ea typeface="Calibri"/>
                          <a:cs typeface="Times New Roman"/>
                        </a:rPr>
                        <a:t>21</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a:latin typeface="Times New Roman"/>
                          <a:ea typeface="Calibri"/>
                          <a:cs typeface="Times New Roman"/>
                        </a:rPr>
                        <a:t>34</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a:latin typeface="Times New Roman"/>
                          <a:ea typeface="Calibri"/>
                          <a:cs typeface="Times New Roman"/>
                        </a:rPr>
                        <a:t>26</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1849">
                <a:tc>
                  <a:txBody>
                    <a:bodyPr/>
                    <a:lstStyle/>
                    <a:p>
                      <a:pPr algn="just">
                        <a:lnSpc>
                          <a:spcPct val="115000"/>
                        </a:lnSpc>
                        <a:spcAft>
                          <a:spcPts val="1000"/>
                        </a:spcAft>
                      </a:pPr>
                      <a:r>
                        <a:rPr lang="en-US" sz="1200">
                          <a:latin typeface="Times New Roman"/>
                          <a:ea typeface="Calibri"/>
                          <a:cs typeface="Times New Roman"/>
                        </a:rPr>
                        <a:t>Semi-detached (32 KLOC)</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a:latin typeface="Times New Roman"/>
                          <a:ea typeface="Calibri"/>
                          <a:cs typeface="Times New Roman"/>
                        </a:rPr>
                        <a:t>20</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a:latin typeface="Times New Roman"/>
                          <a:ea typeface="Calibri"/>
                          <a:cs typeface="Times New Roman"/>
                        </a:rPr>
                        <a:t>26</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a:latin typeface="Times New Roman"/>
                          <a:ea typeface="Calibri"/>
                          <a:cs typeface="Times New Roman"/>
                        </a:rPr>
                        <a:t>21</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a:latin typeface="Times New Roman"/>
                          <a:ea typeface="Calibri"/>
                          <a:cs typeface="Times New Roman"/>
                        </a:rPr>
                        <a:t>27</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a:latin typeface="Times New Roman"/>
                          <a:ea typeface="Calibri"/>
                          <a:cs typeface="Times New Roman"/>
                        </a:rPr>
                        <a:t>26</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1849">
                <a:tc>
                  <a:txBody>
                    <a:bodyPr/>
                    <a:lstStyle/>
                    <a:p>
                      <a:pPr algn="just">
                        <a:lnSpc>
                          <a:spcPct val="115000"/>
                        </a:lnSpc>
                        <a:spcAft>
                          <a:spcPts val="1000"/>
                        </a:spcAft>
                      </a:pPr>
                      <a:r>
                        <a:rPr lang="en-US" sz="1200">
                          <a:latin typeface="Times New Roman"/>
                          <a:ea typeface="Calibri"/>
                          <a:cs typeface="Times New Roman"/>
                        </a:rPr>
                        <a:t>Semi-detached (128 KLOC)</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a:latin typeface="Times New Roman"/>
                          <a:ea typeface="Calibri"/>
                          <a:cs typeface="Times New Roman"/>
                        </a:rPr>
                        <a:t>22</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a:latin typeface="Times New Roman"/>
                          <a:ea typeface="Calibri"/>
                          <a:cs typeface="Times New Roman"/>
                        </a:rPr>
                        <a:t>27</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a:latin typeface="Times New Roman"/>
                          <a:ea typeface="Calibri"/>
                          <a:cs typeface="Times New Roman"/>
                        </a:rPr>
                        <a:t>19</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a:latin typeface="Times New Roman"/>
                          <a:ea typeface="Calibri"/>
                          <a:cs typeface="Times New Roman"/>
                        </a:rPr>
                        <a:t>25</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a:latin typeface="Times New Roman"/>
                          <a:ea typeface="Calibri"/>
                          <a:cs typeface="Times New Roman"/>
                        </a:rPr>
                        <a:t>29</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1849">
                <a:tc>
                  <a:txBody>
                    <a:bodyPr/>
                    <a:lstStyle/>
                    <a:p>
                      <a:pPr algn="just">
                        <a:lnSpc>
                          <a:spcPct val="115000"/>
                        </a:lnSpc>
                        <a:spcAft>
                          <a:spcPts val="1000"/>
                        </a:spcAft>
                      </a:pPr>
                      <a:r>
                        <a:rPr lang="en-US" sz="1200">
                          <a:latin typeface="Times New Roman"/>
                          <a:ea typeface="Calibri"/>
                          <a:cs typeface="Times New Roman"/>
                        </a:rPr>
                        <a:t>Embedded (128 KLOC)</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a:latin typeface="Times New Roman"/>
                          <a:ea typeface="Calibri"/>
                          <a:cs typeface="Times New Roman"/>
                        </a:rPr>
                        <a:t>36</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a:latin typeface="Times New Roman"/>
                          <a:ea typeface="Calibri"/>
                          <a:cs typeface="Times New Roman"/>
                        </a:rPr>
                        <a:t>36</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a:latin typeface="Times New Roman"/>
                          <a:ea typeface="Calibri"/>
                          <a:cs typeface="Times New Roman"/>
                        </a:rPr>
                        <a:t>18</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a:latin typeface="Times New Roman"/>
                          <a:ea typeface="Calibri"/>
                          <a:cs typeface="Times New Roman"/>
                        </a:rPr>
                        <a:t>18</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a:latin typeface="Times New Roman"/>
                          <a:ea typeface="Calibri"/>
                          <a:cs typeface="Times New Roman"/>
                        </a:rPr>
                        <a:t>28</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1849">
                <a:tc>
                  <a:txBody>
                    <a:bodyPr/>
                    <a:lstStyle/>
                    <a:p>
                      <a:pPr algn="just">
                        <a:lnSpc>
                          <a:spcPct val="115000"/>
                        </a:lnSpc>
                        <a:spcAft>
                          <a:spcPts val="1000"/>
                        </a:spcAft>
                      </a:pPr>
                      <a:r>
                        <a:rPr lang="en-US" sz="1200">
                          <a:latin typeface="Times New Roman"/>
                          <a:ea typeface="Calibri"/>
                          <a:cs typeface="Times New Roman"/>
                        </a:rPr>
                        <a:t>Embedded (320 KLOC)</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a:latin typeface="Times New Roman"/>
                          <a:ea typeface="Calibri"/>
                          <a:cs typeface="Times New Roman"/>
                        </a:rPr>
                        <a:t>40</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a:latin typeface="Times New Roman"/>
                          <a:ea typeface="Calibri"/>
                          <a:cs typeface="Times New Roman"/>
                        </a:rPr>
                        <a:t>38</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a:latin typeface="Times New Roman"/>
                          <a:ea typeface="Calibri"/>
                          <a:cs typeface="Times New Roman"/>
                        </a:rPr>
                        <a:t>16</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a:latin typeface="Times New Roman"/>
                          <a:ea typeface="Calibri"/>
                          <a:cs typeface="Times New Roman"/>
                        </a:rPr>
                        <a:t>16</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dirty="0">
                          <a:latin typeface="Times New Roman"/>
                          <a:ea typeface="Calibri"/>
                          <a:cs typeface="Times New Roman"/>
                        </a:rPr>
                        <a:t>30</a:t>
                      </a:r>
                      <a:endParaRPr lang="en-IN" sz="11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200" b="1" dirty="0" smtClean="0">
                <a:solidFill>
                  <a:srgbClr val="0000FF"/>
                </a:solidFill>
                <a:latin typeface="Times New Roman" pitchFamily="18" charset="0"/>
                <a:cs typeface="Times New Roman" pitchFamily="18" charset="0"/>
              </a:rPr>
              <a:t>Detailed </a:t>
            </a:r>
            <a:r>
              <a:rPr lang="en-IN" sz="3200" b="1" dirty="0" smtClean="0">
                <a:solidFill>
                  <a:srgbClr val="0000FF"/>
                </a:solidFill>
                <a:latin typeface="Times New Roman" pitchFamily="18" charset="0"/>
                <a:cs typeface="Times New Roman" pitchFamily="18" charset="0"/>
              </a:rPr>
              <a:t>COCOMO Model</a:t>
            </a:r>
            <a:endParaRPr lang="en-IN" dirty="0"/>
          </a:p>
        </p:txBody>
      </p:sp>
      <p:sp>
        <p:nvSpPr>
          <p:cNvPr id="3" name="Content Placeholder 2"/>
          <p:cNvSpPr>
            <a:spLocks noGrp="1"/>
          </p:cNvSpPr>
          <p:nvPr>
            <p:ph idx="1"/>
          </p:nvPr>
        </p:nvSpPr>
        <p:spPr/>
        <p:txBody>
          <a:bodyPr/>
          <a:lstStyle/>
          <a:p>
            <a:pPr>
              <a:buNone/>
            </a:pPr>
            <a:r>
              <a:rPr lang="en-GB" sz="2400" b="1" dirty="0" smtClean="0">
                <a:solidFill>
                  <a:srgbClr val="00B0F0"/>
                </a:solidFill>
                <a:latin typeface="Times New Roman" pitchFamily="18" charset="0"/>
                <a:cs typeface="Times New Roman" pitchFamily="18" charset="0"/>
              </a:rPr>
              <a:t>Example 4.4</a:t>
            </a:r>
            <a:endParaRPr lang="en-IN" sz="2400" dirty="0" smtClean="0">
              <a:solidFill>
                <a:srgbClr val="00B0F0"/>
              </a:solidFill>
              <a:latin typeface="Times New Roman" pitchFamily="18" charset="0"/>
              <a:cs typeface="Times New Roman" pitchFamily="18" charset="0"/>
            </a:endParaRPr>
          </a:p>
          <a:p>
            <a:pPr>
              <a:buNone/>
            </a:pPr>
            <a:r>
              <a:rPr lang="en-GB" sz="2400" dirty="0" smtClean="0">
                <a:latin typeface="Times New Roman" pitchFamily="18" charset="0"/>
                <a:cs typeface="Times New Roman" pitchFamily="18" charset="0"/>
              </a:rPr>
              <a:t>	Compute the phase-wise development effort for the problem discussed in Example 4.3.</a:t>
            </a:r>
            <a:endParaRPr lang="en-IN" sz="2400" dirty="0" smtClean="0">
              <a:latin typeface="Times New Roman" pitchFamily="18" charset="0"/>
              <a:cs typeface="Times New Roman" pitchFamily="18" charset="0"/>
            </a:endParaRPr>
          </a:p>
          <a:p>
            <a:endParaRPr lang="en-IN" dirty="0"/>
          </a:p>
        </p:txBody>
      </p:sp>
      <p:sp>
        <p:nvSpPr>
          <p:cNvPr id="4" name="Slide Number Placeholder 3"/>
          <p:cNvSpPr>
            <a:spLocks noGrp="1"/>
          </p:cNvSpPr>
          <p:nvPr>
            <p:ph type="sldNum" sz="quarter" idx="12"/>
          </p:nvPr>
        </p:nvSpPr>
        <p:spPr/>
        <p:txBody>
          <a:bodyPr/>
          <a:lstStyle/>
          <a:p>
            <a:fld id="{0C087B72-CC60-4FF0-9C96-8509CDF76D05}" type="slidenum">
              <a:rPr lang="en-IN" smtClean="0"/>
              <a:pPr/>
              <a:t>57</a:t>
            </a:fld>
            <a:endParaRPr lang="en-IN"/>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200" b="1" dirty="0" smtClean="0">
                <a:solidFill>
                  <a:srgbClr val="0000FF"/>
                </a:solidFill>
                <a:latin typeface="Times New Roman" pitchFamily="18" charset="0"/>
                <a:cs typeface="Times New Roman" pitchFamily="18" charset="0"/>
              </a:rPr>
              <a:t>Detailed </a:t>
            </a:r>
            <a:r>
              <a:rPr lang="en-IN" sz="3200" b="1" dirty="0" smtClean="0">
                <a:solidFill>
                  <a:srgbClr val="0000FF"/>
                </a:solidFill>
                <a:latin typeface="Times New Roman" pitchFamily="18" charset="0"/>
                <a:cs typeface="Times New Roman" pitchFamily="18" charset="0"/>
              </a:rPr>
              <a:t>COCOMO Model</a:t>
            </a:r>
            <a:endParaRPr lang="en-IN" dirty="0"/>
          </a:p>
        </p:txBody>
      </p:sp>
      <p:sp>
        <p:nvSpPr>
          <p:cNvPr id="3" name="Content Placeholder 2"/>
          <p:cNvSpPr>
            <a:spLocks noGrp="1"/>
          </p:cNvSpPr>
          <p:nvPr>
            <p:ph idx="1"/>
          </p:nvPr>
        </p:nvSpPr>
        <p:spPr/>
        <p:txBody>
          <a:bodyPr>
            <a:normAutofit fontScale="25000" lnSpcReduction="20000"/>
          </a:bodyPr>
          <a:lstStyle/>
          <a:p>
            <a:pPr>
              <a:buNone/>
            </a:pPr>
            <a:r>
              <a:rPr lang="en-GB" sz="9600" b="1" dirty="0" smtClean="0">
                <a:solidFill>
                  <a:srgbClr val="00B0F0"/>
                </a:solidFill>
                <a:latin typeface="Times New Roman" pitchFamily="18" charset="0"/>
                <a:cs typeface="Times New Roman" pitchFamily="18" charset="0"/>
              </a:rPr>
              <a:t>Solution 4.4:</a:t>
            </a:r>
            <a:endParaRPr lang="en-IN" sz="9600" dirty="0" smtClean="0">
              <a:solidFill>
                <a:srgbClr val="00B0F0"/>
              </a:solidFill>
              <a:latin typeface="Times New Roman" pitchFamily="18" charset="0"/>
              <a:cs typeface="Times New Roman" pitchFamily="18" charset="0"/>
            </a:endParaRPr>
          </a:p>
          <a:p>
            <a:pPr>
              <a:buNone/>
            </a:pPr>
            <a:r>
              <a:rPr lang="en-GB" dirty="0" smtClean="0"/>
              <a:t>	</a:t>
            </a:r>
            <a:r>
              <a:rPr lang="en-GB" sz="8000" dirty="0" smtClean="0">
                <a:latin typeface="Times New Roman" pitchFamily="18" charset="0"/>
                <a:cs typeface="Times New Roman" pitchFamily="18" charset="0"/>
              </a:rPr>
              <a:t>There are five components in the organic project discussed in Example 4.3: online data entry, data update, file input and output, library reports, query and search. The estimated effort </a:t>
            </a:r>
            <a:r>
              <a:rPr lang="en-GB" sz="8000" i="1" dirty="0" smtClean="0">
                <a:latin typeface="Times New Roman" pitchFamily="18" charset="0"/>
                <a:cs typeface="Times New Roman" pitchFamily="18" charset="0"/>
              </a:rPr>
              <a:t>(E)</a:t>
            </a:r>
            <a:r>
              <a:rPr lang="en-GB" sz="8000" dirty="0" smtClean="0">
                <a:latin typeface="Times New Roman" pitchFamily="18" charset="0"/>
                <a:cs typeface="Times New Roman" pitchFamily="18" charset="0"/>
              </a:rPr>
              <a:t> is 21.6785 PM. The total size is 7 KLOC, which is between 2 KLOC and 32 KLOC. Thus, the actual percentage of effort can be calculated as follows:</a:t>
            </a:r>
            <a:endParaRPr lang="en-IN" sz="8000" dirty="0" smtClean="0">
              <a:latin typeface="Times New Roman" pitchFamily="18" charset="0"/>
              <a:cs typeface="Times New Roman" pitchFamily="18" charset="0"/>
            </a:endParaRPr>
          </a:p>
          <a:p>
            <a:endParaRPr lang="en-IN" sz="5500" dirty="0" smtClean="0">
              <a:latin typeface="Times New Roman" pitchFamily="18" charset="0"/>
              <a:cs typeface="Times New Roman" pitchFamily="18" charset="0"/>
            </a:endParaRPr>
          </a:p>
          <a:p>
            <a:pPr>
              <a:buNone/>
            </a:pPr>
            <a:r>
              <a:rPr lang="en-US" sz="5500" dirty="0" smtClean="0">
                <a:latin typeface="Times New Roman" pitchFamily="18" charset="0"/>
                <a:cs typeface="Times New Roman" pitchFamily="18" charset="0"/>
              </a:rPr>
              <a:t>	</a:t>
            </a:r>
            <a:r>
              <a:rPr lang="en-US" sz="7200" dirty="0" smtClean="0">
                <a:latin typeface="Times New Roman" pitchFamily="18" charset="0"/>
                <a:cs typeface="Times New Roman" pitchFamily="18" charset="0"/>
              </a:rPr>
              <a:t>Plan and requirement (%)	=  6 + (6 - 6) / (32 - 2) × 7	=  6%</a:t>
            </a:r>
            <a:endParaRPr lang="en-IN" sz="7200" dirty="0" smtClean="0">
              <a:latin typeface="Times New Roman" pitchFamily="18" charset="0"/>
              <a:cs typeface="Times New Roman" pitchFamily="18" charset="0"/>
            </a:endParaRPr>
          </a:p>
          <a:p>
            <a:pPr>
              <a:buNone/>
            </a:pPr>
            <a:r>
              <a:rPr lang="en-US" sz="7200" dirty="0" smtClean="0">
                <a:latin typeface="Times New Roman" pitchFamily="18" charset="0"/>
                <a:cs typeface="Times New Roman" pitchFamily="18" charset="0"/>
              </a:rPr>
              <a:t>			Effort	= 0.06 × </a:t>
            </a:r>
            <a:r>
              <a:rPr lang="en-GB" sz="7200" dirty="0" smtClean="0">
                <a:latin typeface="Times New Roman" pitchFamily="18" charset="0"/>
                <a:cs typeface="Times New Roman" pitchFamily="18" charset="0"/>
              </a:rPr>
              <a:t>21.6785 PM	= 1.30071 PM</a:t>
            </a:r>
            <a:endParaRPr lang="en-IN" sz="7200" dirty="0" smtClean="0">
              <a:latin typeface="Times New Roman" pitchFamily="18" charset="0"/>
              <a:cs typeface="Times New Roman" pitchFamily="18" charset="0"/>
            </a:endParaRPr>
          </a:p>
          <a:p>
            <a:pPr>
              <a:buNone/>
            </a:pPr>
            <a:r>
              <a:rPr lang="en-US" sz="7200" dirty="0" smtClean="0">
                <a:latin typeface="Times New Roman" pitchFamily="18" charset="0"/>
                <a:cs typeface="Times New Roman" pitchFamily="18" charset="0"/>
              </a:rPr>
              <a:t>	System design		=  16 + (16 - 16) / (32 - 2) × 7	= 16%	</a:t>
            </a:r>
            <a:endParaRPr lang="en-IN" sz="7200" dirty="0" smtClean="0">
              <a:latin typeface="Times New Roman" pitchFamily="18" charset="0"/>
              <a:cs typeface="Times New Roman" pitchFamily="18" charset="0"/>
            </a:endParaRPr>
          </a:p>
          <a:p>
            <a:pPr>
              <a:buNone/>
            </a:pPr>
            <a:r>
              <a:rPr lang="en-US" sz="7200" dirty="0" smtClean="0">
                <a:latin typeface="Times New Roman" pitchFamily="18" charset="0"/>
                <a:cs typeface="Times New Roman" pitchFamily="18" charset="0"/>
              </a:rPr>
              <a:t>			Effort	= 0.16 × </a:t>
            </a:r>
            <a:r>
              <a:rPr lang="en-GB" sz="7200" dirty="0" smtClean="0">
                <a:latin typeface="Times New Roman" pitchFamily="18" charset="0"/>
                <a:cs typeface="Times New Roman" pitchFamily="18" charset="0"/>
              </a:rPr>
              <a:t>21.6785 PM	= 3.46856 PM</a:t>
            </a:r>
            <a:endParaRPr lang="en-IN" sz="7200" dirty="0" smtClean="0">
              <a:latin typeface="Times New Roman" pitchFamily="18" charset="0"/>
              <a:cs typeface="Times New Roman" pitchFamily="18" charset="0"/>
            </a:endParaRPr>
          </a:p>
          <a:p>
            <a:pPr>
              <a:buNone/>
            </a:pPr>
            <a:r>
              <a:rPr lang="en-US" sz="7200" dirty="0" smtClean="0">
                <a:latin typeface="Times New Roman" pitchFamily="18" charset="0"/>
                <a:cs typeface="Times New Roman" pitchFamily="18" charset="0"/>
              </a:rPr>
              <a:t>	Detailed design 	= 24 + (26 - 24) / (32 - 2) × 7	= 25%</a:t>
            </a:r>
            <a:endParaRPr lang="en-IN" sz="7200" dirty="0" smtClean="0">
              <a:latin typeface="Times New Roman" pitchFamily="18" charset="0"/>
              <a:cs typeface="Times New Roman" pitchFamily="18" charset="0"/>
            </a:endParaRPr>
          </a:p>
          <a:p>
            <a:pPr>
              <a:buNone/>
            </a:pPr>
            <a:r>
              <a:rPr lang="en-US" sz="7200" dirty="0" smtClean="0">
                <a:latin typeface="Times New Roman" pitchFamily="18" charset="0"/>
                <a:cs typeface="Times New Roman" pitchFamily="18" charset="0"/>
              </a:rPr>
              <a:t>			Effort	= 0.25 × </a:t>
            </a:r>
            <a:r>
              <a:rPr lang="en-GB" sz="7200" dirty="0" smtClean="0">
                <a:latin typeface="Times New Roman" pitchFamily="18" charset="0"/>
                <a:cs typeface="Times New Roman" pitchFamily="18" charset="0"/>
              </a:rPr>
              <a:t>21.6785 PM	= 5.419625 PM</a:t>
            </a:r>
            <a:endParaRPr lang="en-IN" sz="7200" dirty="0" smtClean="0">
              <a:latin typeface="Times New Roman" pitchFamily="18" charset="0"/>
              <a:cs typeface="Times New Roman" pitchFamily="18" charset="0"/>
            </a:endParaRPr>
          </a:p>
          <a:p>
            <a:pPr>
              <a:buNone/>
            </a:pPr>
            <a:r>
              <a:rPr lang="en-US" sz="7200" dirty="0" smtClean="0">
                <a:latin typeface="Times New Roman" pitchFamily="18" charset="0"/>
                <a:cs typeface="Times New Roman" pitchFamily="18" charset="0"/>
              </a:rPr>
              <a:t>	Code and unit test 		= 38 + (42 - 38) / (32 - 2) × 7	= 39%</a:t>
            </a:r>
            <a:endParaRPr lang="en-IN" sz="7200" dirty="0" smtClean="0">
              <a:latin typeface="Times New Roman" pitchFamily="18" charset="0"/>
              <a:cs typeface="Times New Roman" pitchFamily="18" charset="0"/>
            </a:endParaRPr>
          </a:p>
          <a:p>
            <a:pPr>
              <a:buNone/>
            </a:pPr>
            <a:r>
              <a:rPr lang="en-US" sz="7200" dirty="0" smtClean="0">
                <a:latin typeface="Times New Roman" pitchFamily="18" charset="0"/>
                <a:cs typeface="Times New Roman" pitchFamily="18" charset="0"/>
              </a:rPr>
              <a:t>			Effort	= 0.39 × </a:t>
            </a:r>
            <a:r>
              <a:rPr lang="en-GB" sz="7200" dirty="0" smtClean="0">
                <a:latin typeface="Times New Roman" pitchFamily="18" charset="0"/>
                <a:cs typeface="Times New Roman" pitchFamily="18" charset="0"/>
              </a:rPr>
              <a:t>21.6785 PM	= 8.454615 PM</a:t>
            </a:r>
            <a:endParaRPr lang="en-IN" sz="7200" dirty="0" smtClean="0">
              <a:latin typeface="Times New Roman" pitchFamily="18" charset="0"/>
              <a:cs typeface="Times New Roman" pitchFamily="18" charset="0"/>
            </a:endParaRPr>
          </a:p>
          <a:p>
            <a:pPr>
              <a:buNone/>
            </a:pPr>
            <a:r>
              <a:rPr lang="en-US" sz="7200" dirty="0" smtClean="0">
                <a:latin typeface="Times New Roman" pitchFamily="18" charset="0"/>
                <a:cs typeface="Times New Roman" pitchFamily="18" charset="0"/>
              </a:rPr>
              <a:t>	Integration and test	= 22 + (16 - 22) / (32 - 2) × 7	= 24%</a:t>
            </a:r>
            <a:endParaRPr lang="en-IN" sz="7200" dirty="0" smtClean="0">
              <a:latin typeface="Times New Roman" pitchFamily="18" charset="0"/>
              <a:cs typeface="Times New Roman" pitchFamily="18" charset="0"/>
            </a:endParaRPr>
          </a:p>
          <a:p>
            <a:pPr>
              <a:buNone/>
            </a:pPr>
            <a:r>
              <a:rPr lang="en-US" sz="7200" dirty="0" smtClean="0">
                <a:latin typeface="Times New Roman" pitchFamily="18" charset="0"/>
                <a:cs typeface="Times New Roman" pitchFamily="18" charset="0"/>
              </a:rPr>
              <a:t>				= 0.24 × </a:t>
            </a:r>
            <a:r>
              <a:rPr lang="en-GB" sz="7200" dirty="0" smtClean="0">
                <a:latin typeface="Times New Roman" pitchFamily="18" charset="0"/>
                <a:cs typeface="Times New Roman" pitchFamily="18" charset="0"/>
              </a:rPr>
              <a:t>21.6785 PM	= 5.20284 PM</a:t>
            </a:r>
            <a:r>
              <a:rPr lang="en-GB" sz="5500" dirty="0" smtClean="0">
                <a:latin typeface="Times New Roman" pitchFamily="18" charset="0"/>
                <a:cs typeface="Times New Roman" pitchFamily="18" charset="0"/>
              </a:rPr>
              <a:t>	</a:t>
            </a:r>
            <a:endParaRPr lang="en-IN" sz="55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0C087B72-CC60-4FF0-9C96-8509CDF76D05}" type="slidenum">
              <a:rPr lang="en-IN" smtClean="0"/>
              <a:pPr/>
              <a:t>58</a:t>
            </a:fld>
            <a:endParaRPr lang="en-IN"/>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a:solidFill>
                  <a:srgbClr val="0000FF"/>
                </a:solidFill>
                <a:latin typeface="Times New Roman" pitchFamily="18" charset="0"/>
                <a:cs typeface="Times New Roman" pitchFamily="18" charset="0"/>
              </a:rPr>
              <a:t>Effort Estimation Techniques</a:t>
            </a:r>
            <a:endParaRPr lang="en-IN" sz="3200" dirty="0"/>
          </a:p>
        </p:txBody>
      </p:sp>
      <p:sp>
        <p:nvSpPr>
          <p:cNvPr id="3" name="Content Placeholder 2"/>
          <p:cNvSpPr>
            <a:spLocks noGrp="1"/>
          </p:cNvSpPr>
          <p:nvPr>
            <p:ph idx="1"/>
          </p:nvPr>
        </p:nvSpPr>
        <p:spPr>
          <a:xfrm>
            <a:off x="395536" y="1556792"/>
            <a:ext cx="8229600" cy="4752528"/>
          </a:xfrm>
        </p:spPr>
        <p:txBody>
          <a:bodyPr>
            <a:normAutofit fontScale="92500" lnSpcReduction="10000"/>
          </a:bodyPr>
          <a:lstStyle/>
          <a:p>
            <a:pPr marL="0" indent="0">
              <a:buNone/>
            </a:pPr>
            <a:r>
              <a:rPr lang="en-IN" sz="2600" dirty="0" smtClean="0">
                <a:solidFill>
                  <a:srgbClr val="00B0F0"/>
                </a:solidFill>
                <a:latin typeface="Times New Roman" pitchFamily="18" charset="0"/>
                <a:cs typeface="Times New Roman" pitchFamily="18" charset="0"/>
              </a:rPr>
              <a:t>COCOMO I Model</a:t>
            </a:r>
          </a:p>
          <a:p>
            <a:r>
              <a:rPr lang="en-GB" sz="2400" dirty="0">
                <a:latin typeface="Times New Roman" pitchFamily="18" charset="0"/>
                <a:cs typeface="Times New Roman" pitchFamily="18" charset="0"/>
              </a:rPr>
              <a:t>The basic, intermediate, and detailed COCOMO models are in the category of COCOMO I and these are collectively known as </a:t>
            </a:r>
            <a:r>
              <a:rPr lang="en-GB" sz="2400" dirty="0">
                <a:solidFill>
                  <a:srgbClr val="0000FF"/>
                </a:solidFill>
                <a:latin typeface="Times New Roman" pitchFamily="18" charset="0"/>
                <a:cs typeface="Times New Roman" pitchFamily="18" charset="0"/>
              </a:rPr>
              <a:t>COCOMO 81. </a:t>
            </a:r>
            <a:endParaRPr lang="en-GB" sz="2400" dirty="0" smtClean="0">
              <a:solidFill>
                <a:srgbClr val="0000FF"/>
              </a:solidFill>
              <a:latin typeface="Times New Roman" pitchFamily="18" charset="0"/>
              <a:cs typeface="Times New Roman" pitchFamily="18" charset="0"/>
            </a:endParaRPr>
          </a:p>
          <a:p>
            <a:r>
              <a:rPr lang="en-IN" sz="2400" dirty="0" smtClean="0">
                <a:latin typeface="Times New Roman" pitchFamily="18" charset="0"/>
                <a:cs typeface="Times New Roman" pitchFamily="18" charset="0"/>
              </a:rPr>
              <a:t>The </a:t>
            </a:r>
            <a:r>
              <a:rPr lang="en-IN" sz="2400" dirty="0">
                <a:latin typeface="Times New Roman" pitchFamily="18" charset="0"/>
                <a:cs typeface="Times New Roman" pitchFamily="18" charset="0"/>
              </a:rPr>
              <a:t>COCOMO I models were developed to estimate the effort, schedule, and cost of a software project. </a:t>
            </a:r>
            <a:endParaRPr lang="en-IN" sz="2400" dirty="0" smtClean="0">
              <a:latin typeface="Times New Roman" pitchFamily="18" charset="0"/>
              <a:cs typeface="Times New Roman" pitchFamily="18" charset="0"/>
            </a:endParaRPr>
          </a:p>
          <a:p>
            <a:r>
              <a:rPr lang="en-IN" sz="2400" dirty="0" smtClean="0">
                <a:latin typeface="Times New Roman" pitchFamily="18" charset="0"/>
                <a:cs typeface="Times New Roman" pitchFamily="18" charset="0"/>
              </a:rPr>
              <a:t>The </a:t>
            </a:r>
            <a:r>
              <a:rPr lang="en-IN" sz="2400" dirty="0">
                <a:latin typeface="Times New Roman" pitchFamily="18" charset="0"/>
                <a:cs typeface="Times New Roman" pitchFamily="18" charset="0"/>
              </a:rPr>
              <a:t>three variations of COCOMO I use different types of parameters for estimation. </a:t>
            </a:r>
            <a:endParaRPr lang="en-IN" sz="2400" dirty="0" smtClean="0">
              <a:latin typeface="Times New Roman" pitchFamily="18" charset="0"/>
              <a:cs typeface="Times New Roman" pitchFamily="18" charset="0"/>
            </a:endParaRPr>
          </a:p>
          <a:p>
            <a:r>
              <a:rPr lang="en-IN" sz="2400" dirty="0" smtClean="0">
                <a:latin typeface="Times New Roman" pitchFamily="18" charset="0"/>
                <a:cs typeface="Times New Roman" pitchFamily="18" charset="0"/>
              </a:rPr>
              <a:t>These </a:t>
            </a:r>
            <a:r>
              <a:rPr lang="en-IN" sz="2400" dirty="0">
                <a:latin typeface="Times New Roman" pitchFamily="18" charset="0"/>
                <a:cs typeface="Times New Roman" pitchFamily="18" charset="0"/>
              </a:rPr>
              <a:t>models are helpful to produce repeatable estimations. </a:t>
            </a:r>
            <a:endParaRPr lang="en-IN" sz="2400" dirty="0" smtClean="0">
              <a:latin typeface="Times New Roman" pitchFamily="18" charset="0"/>
              <a:cs typeface="Times New Roman" pitchFamily="18" charset="0"/>
            </a:endParaRPr>
          </a:p>
          <a:p>
            <a:r>
              <a:rPr lang="en-IN" sz="2400" dirty="0">
                <a:latin typeface="Times New Roman" pitchFamily="18" charset="0"/>
                <a:cs typeface="Times New Roman" pitchFamily="18" charset="0"/>
              </a:rPr>
              <a:t>It is unable to deal with exceptional conditions, such as exceptional teamwork, exceptional people involved in the estimation process, etc. </a:t>
            </a:r>
            <a:endParaRPr lang="en-IN" sz="2400" dirty="0" smtClean="0">
              <a:latin typeface="Times New Roman" pitchFamily="18" charset="0"/>
              <a:cs typeface="Times New Roman" pitchFamily="18" charset="0"/>
            </a:endParaRPr>
          </a:p>
          <a:p>
            <a:r>
              <a:rPr lang="en-IN" sz="2400" dirty="0">
                <a:latin typeface="Times New Roman" pitchFamily="18" charset="0"/>
                <a:cs typeface="Times New Roman" pitchFamily="18" charset="0"/>
              </a:rPr>
              <a:t>Rough sizing of projects and inaccurate cost driver rating will result in an inaccurate estimation.</a:t>
            </a:r>
          </a:p>
          <a:p>
            <a:endParaRPr lang="en-IN" sz="2400" b="1" dirty="0" smtClean="0">
              <a:solidFill>
                <a:srgbClr val="00B0F0"/>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0C087B72-CC60-4FF0-9C96-8509CDF76D05}" type="slidenum">
              <a:rPr lang="en-IN" smtClean="0"/>
              <a:pPr/>
              <a:t>59</a:t>
            </a:fld>
            <a:endParaRPr lang="en-IN"/>
          </a:p>
        </p:txBody>
      </p:sp>
    </p:spTree>
    <p:extLst>
      <p:ext uri="{BB962C8B-B14F-4D97-AF65-F5344CB8AC3E}">
        <p14:creationId xmlns:p14="http://schemas.microsoft.com/office/powerpoint/2010/main" xmlns="" val="8350533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a:solidFill>
                  <a:srgbClr val="0000FF"/>
                </a:solidFill>
                <a:latin typeface="Times New Roman" pitchFamily="18" charset="0"/>
                <a:cs typeface="Times New Roman" pitchFamily="18" charset="0"/>
              </a:rPr>
              <a:t>Project Planning Activities</a:t>
            </a:r>
            <a:endParaRPr lang="en-IN" sz="3200" dirty="0"/>
          </a:p>
        </p:txBody>
      </p:sp>
      <p:sp>
        <p:nvSpPr>
          <p:cNvPr id="3" name="Content Placeholder 2"/>
          <p:cNvSpPr>
            <a:spLocks noGrp="1"/>
          </p:cNvSpPr>
          <p:nvPr>
            <p:ph idx="1"/>
          </p:nvPr>
        </p:nvSpPr>
        <p:spPr/>
        <p:txBody>
          <a:bodyPr>
            <a:normAutofit fontScale="92500" lnSpcReduction="10000"/>
          </a:bodyPr>
          <a:lstStyle/>
          <a:p>
            <a:pPr marL="342900" lvl="1" indent="-342900">
              <a:buFont typeface="Arial" pitchFamily="34" charset="0"/>
              <a:buChar char="•"/>
            </a:pPr>
            <a:r>
              <a:rPr lang="en-IN" sz="2600" i="1" dirty="0">
                <a:solidFill>
                  <a:srgbClr val="00B0F0"/>
                </a:solidFill>
                <a:latin typeface="Times New Roman" pitchFamily="18" charset="0"/>
                <a:cs typeface="Times New Roman" pitchFamily="18" charset="0"/>
              </a:rPr>
              <a:t>Defining business objectives and project </a:t>
            </a:r>
            <a:r>
              <a:rPr lang="en-IN" sz="2600" i="1" dirty="0" smtClean="0">
                <a:solidFill>
                  <a:srgbClr val="00B0F0"/>
                </a:solidFill>
                <a:latin typeface="Times New Roman" pitchFamily="18" charset="0"/>
                <a:cs typeface="Times New Roman" pitchFamily="18" charset="0"/>
              </a:rPr>
              <a:t>scope:</a:t>
            </a:r>
            <a:endParaRPr lang="en-IN" sz="2600" i="1" dirty="0">
              <a:solidFill>
                <a:srgbClr val="00B0F0"/>
              </a:solidFill>
              <a:latin typeface="Times New Roman" pitchFamily="18" charset="0"/>
              <a:cs typeface="Times New Roman" pitchFamily="18" charset="0"/>
            </a:endParaRPr>
          </a:p>
          <a:p>
            <a:pPr lvl="1"/>
            <a:r>
              <a:rPr lang="en-IN" sz="2400" dirty="0">
                <a:latin typeface="Times New Roman" pitchFamily="18" charset="0"/>
                <a:cs typeface="Times New Roman" pitchFamily="18" charset="0"/>
              </a:rPr>
              <a:t>Business objective gives a clearly defined target that will be achieved through proper planning by the team. </a:t>
            </a:r>
            <a:endParaRPr lang="en-IN" sz="2400" dirty="0" smtClean="0">
              <a:latin typeface="Times New Roman" pitchFamily="18" charset="0"/>
              <a:cs typeface="Times New Roman" pitchFamily="18" charset="0"/>
            </a:endParaRPr>
          </a:p>
          <a:p>
            <a:pPr lvl="1"/>
            <a:r>
              <a:rPr lang="en-IN" sz="2400" dirty="0" smtClean="0">
                <a:latin typeface="Times New Roman" pitchFamily="18" charset="0"/>
                <a:cs typeface="Times New Roman" pitchFamily="18" charset="0"/>
              </a:rPr>
              <a:t>Project </a:t>
            </a:r>
            <a:r>
              <a:rPr lang="en-IN" sz="2400" dirty="0">
                <a:latin typeface="Times New Roman" pitchFamily="18" charset="0"/>
                <a:cs typeface="Times New Roman" pitchFamily="18" charset="0"/>
              </a:rPr>
              <a:t>scope defines the parameters of the project with constraints for what the project will attempt to do. </a:t>
            </a:r>
            <a:endParaRPr lang="en-IN" sz="2400" dirty="0" smtClean="0">
              <a:latin typeface="Times New Roman" pitchFamily="18" charset="0"/>
              <a:cs typeface="Times New Roman" pitchFamily="18" charset="0"/>
            </a:endParaRPr>
          </a:p>
          <a:p>
            <a:pPr lvl="1"/>
            <a:r>
              <a:rPr lang="en-IN" sz="2400" dirty="0" smtClean="0">
                <a:latin typeface="Times New Roman" pitchFamily="18" charset="0"/>
                <a:cs typeface="Times New Roman" pitchFamily="18" charset="0"/>
              </a:rPr>
              <a:t>The need for product development and its demand in the market must be stated. </a:t>
            </a:r>
          </a:p>
          <a:p>
            <a:pPr lvl="1"/>
            <a:r>
              <a:rPr lang="en-IN" sz="2400" dirty="0" smtClean="0">
                <a:latin typeface="Times New Roman" pitchFamily="18" charset="0"/>
                <a:cs typeface="Times New Roman" pitchFamily="18" charset="0"/>
              </a:rPr>
              <a:t>A proposal is written that will work as a contract for the project. </a:t>
            </a:r>
          </a:p>
          <a:p>
            <a:pPr lvl="1"/>
            <a:r>
              <a:rPr lang="en-IN" sz="2400" dirty="0" smtClean="0">
                <a:latin typeface="Times New Roman" pitchFamily="18" charset="0"/>
                <a:cs typeface="Times New Roman" pitchFamily="18" charset="0"/>
              </a:rPr>
              <a:t>Functional requirements are analysed to prepare a good project plan. </a:t>
            </a:r>
          </a:p>
          <a:p>
            <a:pPr lvl="1"/>
            <a:r>
              <a:rPr lang="en-IN" sz="2400" dirty="0" smtClean="0">
                <a:latin typeface="Times New Roman" pitchFamily="18" charset="0"/>
                <a:cs typeface="Times New Roman" pitchFamily="18" charset="0"/>
              </a:rPr>
              <a:t>Legal issues, such as patent, copyright, liability, warranty etc., Must be specified well in advance.</a:t>
            </a:r>
            <a:endParaRPr lang="en-IN" sz="24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0C087B72-CC60-4FF0-9C96-8509CDF76D05}" type="slidenum">
              <a:rPr lang="en-IN" smtClean="0"/>
              <a:pPr/>
              <a:t>6</a:t>
            </a:fld>
            <a:endParaRPr lang="en-IN"/>
          </a:p>
        </p:txBody>
      </p:sp>
    </p:spTree>
    <p:extLst>
      <p:ext uri="{BB962C8B-B14F-4D97-AF65-F5344CB8AC3E}">
        <p14:creationId xmlns:p14="http://schemas.microsoft.com/office/powerpoint/2010/main" xmlns="" val="64676088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8229600" cy="1143000"/>
          </a:xfrm>
        </p:spPr>
        <p:txBody>
          <a:bodyPr>
            <a:normAutofit/>
          </a:bodyPr>
          <a:lstStyle/>
          <a:p>
            <a:r>
              <a:rPr lang="en-IN" sz="3200" b="1" dirty="0">
                <a:solidFill>
                  <a:srgbClr val="0000FF"/>
                </a:solidFill>
                <a:latin typeface="Times New Roman" pitchFamily="18" charset="0"/>
                <a:cs typeface="Times New Roman" pitchFamily="18" charset="0"/>
              </a:rPr>
              <a:t>Effort Estimation Techniques</a:t>
            </a:r>
            <a:endParaRPr lang="en-IN" sz="3200" dirty="0"/>
          </a:p>
        </p:txBody>
      </p:sp>
      <p:sp>
        <p:nvSpPr>
          <p:cNvPr id="3" name="Content Placeholder 2"/>
          <p:cNvSpPr>
            <a:spLocks noGrp="1"/>
          </p:cNvSpPr>
          <p:nvPr>
            <p:ph idx="1"/>
          </p:nvPr>
        </p:nvSpPr>
        <p:spPr>
          <a:xfrm>
            <a:off x="395536" y="1340768"/>
            <a:ext cx="8568952" cy="5328592"/>
          </a:xfrm>
        </p:spPr>
        <p:txBody>
          <a:bodyPr>
            <a:normAutofit fontScale="55000" lnSpcReduction="20000"/>
          </a:bodyPr>
          <a:lstStyle/>
          <a:p>
            <a:pPr marL="0" indent="0">
              <a:buNone/>
            </a:pPr>
            <a:r>
              <a:rPr lang="en-IN" sz="4400" dirty="0" smtClean="0">
                <a:solidFill>
                  <a:srgbClr val="00B0F0"/>
                </a:solidFill>
                <a:latin typeface="Times New Roman" pitchFamily="18" charset="0"/>
                <a:cs typeface="Times New Roman" pitchFamily="18" charset="0"/>
              </a:rPr>
              <a:t>COCOMO II Model</a:t>
            </a:r>
          </a:p>
          <a:p>
            <a:r>
              <a:rPr lang="en-IN" sz="3800" dirty="0">
                <a:latin typeface="Times New Roman" pitchFamily="18" charset="0"/>
                <a:cs typeface="Times New Roman" pitchFamily="18" charset="0"/>
              </a:rPr>
              <a:t>COCOMO II is an extension to the original COCOMO 81 model</a:t>
            </a:r>
            <a:r>
              <a:rPr lang="en-IN" sz="3800" dirty="0" smtClean="0">
                <a:latin typeface="Times New Roman" pitchFamily="18" charset="0"/>
                <a:cs typeface="Times New Roman" pitchFamily="18" charset="0"/>
              </a:rPr>
              <a:t>.</a:t>
            </a:r>
          </a:p>
          <a:p>
            <a:r>
              <a:rPr lang="en-IN" sz="3800" dirty="0" smtClean="0">
                <a:latin typeface="Times New Roman" pitchFamily="18" charset="0"/>
                <a:cs typeface="Times New Roman" pitchFamily="18" charset="0"/>
              </a:rPr>
              <a:t>Since </a:t>
            </a:r>
            <a:r>
              <a:rPr lang="en-IN" sz="3800" dirty="0">
                <a:latin typeface="Times New Roman" pitchFamily="18" charset="0"/>
                <a:cs typeface="Times New Roman" pitchFamily="18" charset="0"/>
              </a:rPr>
              <a:t>the development of COCOMO 81, software development techniques have changed. </a:t>
            </a:r>
            <a:endParaRPr lang="en-IN" sz="3800" dirty="0" smtClean="0">
              <a:latin typeface="Times New Roman" pitchFamily="18" charset="0"/>
              <a:cs typeface="Times New Roman" pitchFamily="18" charset="0"/>
            </a:endParaRPr>
          </a:p>
          <a:p>
            <a:r>
              <a:rPr lang="en-IN" sz="3800" dirty="0" smtClean="0">
                <a:latin typeface="Times New Roman" pitchFamily="18" charset="0"/>
                <a:cs typeface="Times New Roman" pitchFamily="18" charset="0"/>
              </a:rPr>
              <a:t>These </a:t>
            </a:r>
            <a:r>
              <a:rPr lang="en-IN" sz="3800" dirty="0">
                <a:latin typeface="Times New Roman" pitchFamily="18" charset="0"/>
                <a:cs typeface="Times New Roman" pitchFamily="18" charset="0"/>
              </a:rPr>
              <a:t>changes have changed the development processes from linear to spiral and one-go to incremental way for developing simple to complex </a:t>
            </a:r>
            <a:r>
              <a:rPr lang="en-IN" sz="3800" dirty="0" smtClean="0">
                <a:latin typeface="Times New Roman" pitchFamily="18" charset="0"/>
                <a:cs typeface="Times New Roman" pitchFamily="18" charset="0"/>
              </a:rPr>
              <a:t>projects.</a:t>
            </a:r>
          </a:p>
          <a:p>
            <a:r>
              <a:rPr lang="en-IN" sz="3800" dirty="0">
                <a:latin typeface="Times New Roman" pitchFamily="18" charset="0"/>
                <a:cs typeface="Times New Roman" pitchFamily="18" charset="0"/>
              </a:rPr>
              <a:t>Programming techniques and technologies have moved from conventional to component-based software development. </a:t>
            </a:r>
            <a:endParaRPr lang="en-IN" sz="3800" dirty="0" smtClean="0">
              <a:latin typeface="Times New Roman" pitchFamily="18" charset="0"/>
              <a:cs typeface="Times New Roman" pitchFamily="18" charset="0"/>
            </a:endParaRPr>
          </a:p>
          <a:p>
            <a:r>
              <a:rPr lang="en-IN" sz="3800" dirty="0">
                <a:latin typeface="Times New Roman" pitchFamily="18" charset="0"/>
                <a:cs typeface="Times New Roman" pitchFamily="18" charset="0"/>
              </a:rPr>
              <a:t>Thus, a new, enhanced COCOMO II model was proposed to overcome the limitations of COCOMO 81. </a:t>
            </a:r>
            <a:endParaRPr lang="en-IN" sz="3800" dirty="0" smtClean="0">
              <a:latin typeface="Times New Roman" pitchFamily="18" charset="0"/>
              <a:cs typeface="Times New Roman" pitchFamily="18" charset="0"/>
            </a:endParaRPr>
          </a:p>
          <a:p>
            <a:r>
              <a:rPr lang="en-IN" sz="3800" dirty="0" smtClean="0">
                <a:latin typeface="Times New Roman" pitchFamily="18" charset="0"/>
                <a:cs typeface="Times New Roman" pitchFamily="18" charset="0"/>
              </a:rPr>
              <a:t>It </a:t>
            </a:r>
            <a:r>
              <a:rPr lang="en-IN" sz="3800" dirty="0">
                <a:latin typeface="Times New Roman" pitchFamily="18" charset="0"/>
                <a:cs typeface="Times New Roman" pitchFamily="18" charset="0"/>
              </a:rPr>
              <a:t>consists of sub-models, each one providing unique features for project planning and design process. These sub-models are called </a:t>
            </a:r>
          </a:p>
          <a:p>
            <a:pPr lvl="1"/>
            <a:r>
              <a:rPr lang="en-IN" sz="3800" dirty="0" smtClean="0">
                <a:latin typeface="Times New Roman" pitchFamily="18" charset="0"/>
                <a:cs typeface="Times New Roman" pitchFamily="18" charset="0"/>
              </a:rPr>
              <a:t>The </a:t>
            </a:r>
            <a:r>
              <a:rPr lang="en-IN" sz="3800" i="1" dirty="0" smtClean="0">
                <a:latin typeface="Times New Roman" pitchFamily="18" charset="0"/>
                <a:cs typeface="Times New Roman" pitchFamily="18" charset="0"/>
              </a:rPr>
              <a:t>applications composition model, </a:t>
            </a:r>
          </a:p>
          <a:p>
            <a:pPr lvl="1"/>
            <a:r>
              <a:rPr lang="en-IN" sz="3800" i="1" dirty="0" smtClean="0">
                <a:latin typeface="Times New Roman" pitchFamily="18" charset="0"/>
                <a:cs typeface="Times New Roman" pitchFamily="18" charset="0"/>
              </a:rPr>
              <a:t>Early design model, </a:t>
            </a:r>
          </a:p>
          <a:p>
            <a:pPr lvl="1"/>
            <a:r>
              <a:rPr lang="en-IN" sz="3800" i="1" dirty="0" smtClean="0">
                <a:latin typeface="Times New Roman" pitchFamily="18" charset="0"/>
                <a:cs typeface="Times New Roman" pitchFamily="18" charset="0"/>
              </a:rPr>
              <a:t>Post-architecture model, </a:t>
            </a:r>
            <a:r>
              <a:rPr lang="en-IN" sz="3800" dirty="0" smtClean="0">
                <a:latin typeface="Times New Roman" pitchFamily="18" charset="0"/>
                <a:cs typeface="Times New Roman" pitchFamily="18" charset="0"/>
              </a:rPr>
              <a:t>and</a:t>
            </a:r>
            <a:r>
              <a:rPr lang="en-IN" sz="3800" i="1" dirty="0" smtClean="0">
                <a:latin typeface="Times New Roman" pitchFamily="18" charset="0"/>
                <a:cs typeface="Times New Roman" pitchFamily="18" charset="0"/>
              </a:rPr>
              <a:t> </a:t>
            </a:r>
          </a:p>
          <a:p>
            <a:pPr lvl="1"/>
            <a:r>
              <a:rPr lang="en-IN" sz="3800" i="1" dirty="0" smtClean="0">
                <a:latin typeface="Times New Roman" pitchFamily="18" charset="0"/>
                <a:cs typeface="Times New Roman" pitchFamily="18" charset="0"/>
              </a:rPr>
              <a:t>Reuse model.</a:t>
            </a:r>
            <a:endParaRPr lang="en-IN" sz="3800" dirty="0">
              <a:latin typeface="Times New Roman" pitchFamily="18" charset="0"/>
              <a:cs typeface="Times New Roman" pitchFamily="18" charset="0"/>
            </a:endParaRPr>
          </a:p>
          <a:p>
            <a:endParaRPr lang="en-IN" sz="2400" b="1" dirty="0" smtClean="0">
              <a:solidFill>
                <a:srgbClr val="00B0F0"/>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0C087B72-CC60-4FF0-9C96-8509CDF76D05}" type="slidenum">
              <a:rPr lang="en-IN" smtClean="0"/>
              <a:pPr/>
              <a:t>60</a:t>
            </a:fld>
            <a:endParaRPr lang="en-IN"/>
          </a:p>
        </p:txBody>
      </p:sp>
    </p:spTree>
    <p:extLst>
      <p:ext uri="{BB962C8B-B14F-4D97-AF65-F5344CB8AC3E}">
        <p14:creationId xmlns:p14="http://schemas.microsoft.com/office/powerpoint/2010/main" xmlns="" val="153111118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a:solidFill>
                  <a:srgbClr val="0000FF"/>
                </a:solidFill>
                <a:latin typeface="Times New Roman" pitchFamily="18" charset="0"/>
                <a:cs typeface="Times New Roman" pitchFamily="18" charset="0"/>
              </a:rPr>
              <a:t>Effort Estimation Techniques</a:t>
            </a:r>
            <a:endParaRPr lang="en-IN" sz="3200" dirty="0"/>
          </a:p>
        </p:txBody>
      </p:sp>
      <p:sp>
        <p:nvSpPr>
          <p:cNvPr id="3" name="Content Placeholder 2"/>
          <p:cNvSpPr>
            <a:spLocks noGrp="1"/>
          </p:cNvSpPr>
          <p:nvPr>
            <p:ph idx="1"/>
          </p:nvPr>
        </p:nvSpPr>
        <p:spPr>
          <a:xfrm>
            <a:off x="395536" y="1556792"/>
            <a:ext cx="8496944" cy="5040560"/>
          </a:xfrm>
        </p:spPr>
        <p:txBody>
          <a:bodyPr>
            <a:normAutofit fontScale="85000" lnSpcReduction="10000"/>
          </a:bodyPr>
          <a:lstStyle/>
          <a:p>
            <a:pPr marL="0" indent="0">
              <a:buNone/>
            </a:pPr>
            <a:r>
              <a:rPr lang="en-IN" sz="2600" dirty="0" smtClean="0">
                <a:solidFill>
                  <a:srgbClr val="00B0F0"/>
                </a:solidFill>
                <a:latin typeface="Times New Roman" pitchFamily="18" charset="0"/>
                <a:cs typeface="Times New Roman" pitchFamily="18" charset="0"/>
              </a:rPr>
              <a:t>Application </a:t>
            </a:r>
            <a:r>
              <a:rPr lang="en-IN" sz="2600" dirty="0">
                <a:solidFill>
                  <a:srgbClr val="00B0F0"/>
                </a:solidFill>
                <a:latin typeface="Times New Roman" pitchFamily="18" charset="0"/>
                <a:cs typeface="Times New Roman" pitchFamily="18" charset="0"/>
              </a:rPr>
              <a:t>Composition Model </a:t>
            </a:r>
            <a:endParaRPr lang="en-IN" sz="2600" dirty="0" smtClean="0">
              <a:solidFill>
                <a:srgbClr val="00B0F0"/>
              </a:solidFill>
              <a:latin typeface="Times New Roman" pitchFamily="18" charset="0"/>
              <a:cs typeface="Times New Roman" pitchFamily="18" charset="0"/>
            </a:endParaRPr>
          </a:p>
          <a:p>
            <a:r>
              <a:rPr lang="en-IN" sz="2400" dirty="0">
                <a:latin typeface="Times New Roman" pitchFamily="18" charset="0"/>
                <a:cs typeface="Times New Roman" pitchFamily="18" charset="0"/>
              </a:rPr>
              <a:t>The application composition model is best suitable for prototyping projects and projects where there is extensive reuse of components. </a:t>
            </a:r>
            <a:endParaRPr lang="en-IN" sz="2400" dirty="0" smtClean="0">
              <a:latin typeface="Times New Roman" pitchFamily="18" charset="0"/>
              <a:cs typeface="Times New Roman" pitchFamily="18" charset="0"/>
            </a:endParaRPr>
          </a:p>
          <a:p>
            <a:r>
              <a:rPr lang="en-IN" sz="2400" dirty="0" smtClean="0">
                <a:latin typeface="Times New Roman" pitchFamily="18" charset="0"/>
                <a:cs typeface="Times New Roman" pitchFamily="18" charset="0"/>
              </a:rPr>
              <a:t>It </a:t>
            </a:r>
            <a:r>
              <a:rPr lang="en-IN" sz="2400" dirty="0">
                <a:latin typeface="Times New Roman" pitchFamily="18" charset="0"/>
                <a:cs typeface="Times New Roman" pitchFamily="18" charset="0"/>
              </a:rPr>
              <a:t>involves prototyping efforts to resolve unexpected risks related to GUI, device interaction, performance, or technology maturity. </a:t>
            </a:r>
            <a:endParaRPr lang="en-IN" sz="2400" dirty="0" smtClean="0">
              <a:latin typeface="Times New Roman" pitchFamily="18" charset="0"/>
              <a:cs typeface="Times New Roman" pitchFamily="18" charset="0"/>
            </a:endParaRPr>
          </a:p>
          <a:p>
            <a:r>
              <a:rPr lang="en-IN" sz="2400" dirty="0" smtClean="0">
                <a:latin typeface="Times New Roman" pitchFamily="18" charset="0"/>
                <a:cs typeface="Times New Roman" pitchFamily="18" charset="0"/>
              </a:rPr>
              <a:t>The </a:t>
            </a:r>
            <a:r>
              <a:rPr lang="en-IN" sz="2400" dirty="0">
                <a:latin typeface="Times New Roman" pitchFamily="18" charset="0"/>
                <a:cs typeface="Times New Roman" pitchFamily="18" charset="0"/>
              </a:rPr>
              <a:t>estimation is based on the standard estimates of the developer productivity in object points/months and the use of </a:t>
            </a:r>
            <a:r>
              <a:rPr lang="en-IN" sz="2400" dirty="0" smtClean="0">
                <a:latin typeface="Times New Roman" pitchFamily="18" charset="0"/>
                <a:cs typeface="Times New Roman" pitchFamily="18" charset="0"/>
              </a:rPr>
              <a:t>CAS</a:t>
            </a:r>
            <a:r>
              <a:rPr lang="en-IN" sz="2400" dirty="0">
                <a:latin typeface="Times New Roman" pitchFamily="18" charset="0"/>
                <a:cs typeface="Times New Roman" pitchFamily="18" charset="0"/>
              </a:rPr>
              <a:t>E tools to support development. </a:t>
            </a:r>
          </a:p>
          <a:p>
            <a:r>
              <a:rPr lang="en-IN" sz="2400" dirty="0" smtClean="0">
                <a:latin typeface="Times New Roman" pitchFamily="18" charset="0"/>
                <a:cs typeface="Times New Roman" pitchFamily="18" charset="0"/>
              </a:rPr>
              <a:t>The </a:t>
            </a:r>
            <a:r>
              <a:rPr lang="en-IN" sz="2400" dirty="0">
                <a:latin typeface="Times New Roman" pitchFamily="18" charset="0"/>
                <a:cs typeface="Times New Roman" pitchFamily="18" charset="0"/>
              </a:rPr>
              <a:t>effort estimation in an application is computed as follows:</a:t>
            </a:r>
          </a:p>
          <a:p>
            <a:pPr marL="457200" lvl="1" indent="0">
              <a:buNone/>
            </a:pPr>
            <a:r>
              <a:rPr lang="en-IN" sz="2400" dirty="0" smtClean="0">
                <a:latin typeface="Times New Roman" pitchFamily="18" charset="0"/>
                <a:cs typeface="Times New Roman" pitchFamily="18" charset="0"/>
              </a:rPr>
              <a:t>		Effort </a:t>
            </a:r>
            <a:r>
              <a:rPr lang="en-IN" sz="2400" i="1" dirty="0">
                <a:latin typeface="Times New Roman" pitchFamily="18" charset="0"/>
                <a:cs typeface="Times New Roman" pitchFamily="18" charset="0"/>
              </a:rPr>
              <a:t>(E)</a:t>
            </a:r>
            <a:r>
              <a:rPr lang="en-IN" sz="2400" dirty="0">
                <a:latin typeface="Times New Roman" pitchFamily="18" charset="0"/>
                <a:cs typeface="Times New Roman" pitchFamily="18" charset="0"/>
              </a:rPr>
              <a:t> = (∑AP × (1 - %reuse/100))/ </a:t>
            </a:r>
            <a:r>
              <a:rPr lang="en-IN" sz="2400" dirty="0" smtClean="0">
                <a:latin typeface="Times New Roman" pitchFamily="18" charset="0"/>
                <a:cs typeface="Times New Roman" pitchFamily="18" charset="0"/>
              </a:rPr>
              <a:t>PROD</a:t>
            </a:r>
          </a:p>
          <a:p>
            <a:r>
              <a:rPr lang="en-IN" sz="2400" dirty="0">
                <a:latin typeface="Times New Roman" pitchFamily="18" charset="0"/>
                <a:cs typeface="Times New Roman" pitchFamily="18" charset="0"/>
              </a:rPr>
              <a:t>∑AP is the sum of application points in the system to be developed. PROD is the productivity of programmers from the historical data rated on some scale</a:t>
            </a:r>
            <a:r>
              <a:rPr lang="en-IN" sz="2400" dirty="0" smtClean="0">
                <a:latin typeface="Times New Roman" pitchFamily="18" charset="0"/>
                <a:cs typeface="Times New Roman" pitchFamily="18" charset="0"/>
              </a:rPr>
              <a:t>.</a:t>
            </a:r>
          </a:p>
          <a:p>
            <a:r>
              <a:rPr lang="en-IN" sz="2400" dirty="0" smtClean="0">
                <a:latin typeface="Times New Roman" pitchFamily="18" charset="0"/>
                <a:cs typeface="Times New Roman" pitchFamily="18" charset="0"/>
              </a:rPr>
              <a:t>The PROD for the past projects is rated as very low = 4, low = 7, nominal = 13, high = 15, and very high = 50. Effort </a:t>
            </a:r>
            <a:r>
              <a:rPr lang="en-IN" sz="2400" i="1" dirty="0" smtClean="0">
                <a:latin typeface="Times New Roman" pitchFamily="18" charset="0"/>
                <a:cs typeface="Times New Roman" pitchFamily="18" charset="0"/>
              </a:rPr>
              <a:t>(E)</a:t>
            </a:r>
            <a:r>
              <a:rPr lang="en-IN" sz="2400" dirty="0" smtClean="0">
                <a:latin typeface="Times New Roman" pitchFamily="18" charset="0"/>
                <a:cs typeface="Times New Roman" pitchFamily="18" charset="0"/>
              </a:rPr>
              <a:t> will be measured in person-months (PM). %reuse is the percentage of reusable components that will be reused in the application.  </a:t>
            </a:r>
          </a:p>
          <a:p>
            <a:pPr marL="0" indent="0">
              <a:buNone/>
            </a:pPr>
            <a:endParaRPr lang="en-IN" sz="2800" dirty="0"/>
          </a:p>
          <a:p>
            <a:pPr marL="457200" lvl="1" indent="0">
              <a:buNone/>
            </a:pPr>
            <a:endParaRPr lang="en-IN" sz="22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0C087B72-CC60-4FF0-9C96-8509CDF76D05}" type="slidenum">
              <a:rPr lang="en-IN" smtClean="0"/>
              <a:pPr/>
              <a:t>61</a:t>
            </a:fld>
            <a:endParaRPr lang="en-IN"/>
          </a:p>
        </p:txBody>
      </p:sp>
    </p:spTree>
    <p:extLst>
      <p:ext uri="{BB962C8B-B14F-4D97-AF65-F5344CB8AC3E}">
        <p14:creationId xmlns:p14="http://schemas.microsoft.com/office/powerpoint/2010/main" xmlns="" val="153111118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16632"/>
            <a:ext cx="8229600" cy="1143000"/>
          </a:xfrm>
        </p:spPr>
        <p:txBody>
          <a:bodyPr>
            <a:normAutofit/>
          </a:bodyPr>
          <a:lstStyle/>
          <a:p>
            <a:r>
              <a:rPr lang="en-IN" sz="3200" b="1" dirty="0">
                <a:solidFill>
                  <a:srgbClr val="0000FF"/>
                </a:solidFill>
                <a:latin typeface="Times New Roman" pitchFamily="18" charset="0"/>
                <a:cs typeface="Times New Roman" pitchFamily="18" charset="0"/>
              </a:rPr>
              <a:t>Effort Estimation Techniques</a:t>
            </a:r>
            <a:endParaRPr lang="en-IN" sz="3200" dirty="0"/>
          </a:p>
        </p:txBody>
      </p:sp>
      <p:sp>
        <p:nvSpPr>
          <p:cNvPr id="3" name="Content Placeholder 2"/>
          <p:cNvSpPr>
            <a:spLocks noGrp="1"/>
          </p:cNvSpPr>
          <p:nvPr>
            <p:ph idx="1"/>
          </p:nvPr>
        </p:nvSpPr>
        <p:spPr>
          <a:xfrm>
            <a:off x="395536" y="1340768"/>
            <a:ext cx="8229600" cy="5184576"/>
          </a:xfrm>
        </p:spPr>
        <p:txBody>
          <a:bodyPr>
            <a:noAutofit/>
          </a:bodyPr>
          <a:lstStyle/>
          <a:p>
            <a:pPr marL="0" indent="0">
              <a:buNone/>
            </a:pPr>
            <a:r>
              <a:rPr lang="en-IN" sz="2400" dirty="0" smtClean="0">
                <a:solidFill>
                  <a:srgbClr val="00B0F0"/>
                </a:solidFill>
                <a:latin typeface="Times New Roman" pitchFamily="18" charset="0"/>
                <a:cs typeface="Times New Roman" pitchFamily="18" charset="0"/>
              </a:rPr>
              <a:t>Early </a:t>
            </a:r>
            <a:r>
              <a:rPr lang="en-IN" sz="2400" dirty="0">
                <a:solidFill>
                  <a:srgbClr val="00B0F0"/>
                </a:solidFill>
                <a:latin typeface="Times New Roman" pitchFamily="18" charset="0"/>
                <a:cs typeface="Times New Roman" pitchFamily="18" charset="0"/>
              </a:rPr>
              <a:t>Design Model </a:t>
            </a:r>
          </a:p>
          <a:p>
            <a:r>
              <a:rPr lang="en-IN" sz="1900" dirty="0">
                <a:latin typeface="Times New Roman" pitchFamily="18" charset="0"/>
                <a:cs typeface="Times New Roman" pitchFamily="18" charset="0"/>
              </a:rPr>
              <a:t>The early design model is used when requirements are available but design has not yet commenced. </a:t>
            </a:r>
            <a:endParaRPr lang="en-IN" sz="1900" dirty="0" smtClean="0">
              <a:latin typeface="Times New Roman" pitchFamily="18" charset="0"/>
              <a:cs typeface="Times New Roman" pitchFamily="18" charset="0"/>
            </a:endParaRPr>
          </a:p>
          <a:p>
            <a:r>
              <a:rPr lang="en-IN" sz="1900" dirty="0" smtClean="0">
                <a:latin typeface="Times New Roman" pitchFamily="18" charset="0"/>
                <a:cs typeface="Times New Roman" pitchFamily="18" charset="0"/>
              </a:rPr>
              <a:t>It </a:t>
            </a:r>
            <a:r>
              <a:rPr lang="en-IN" sz="1900" dirty="0">
                <a:latin typeface="Times New Roman" pitchFamily="18" charset="0"/>
                <a:cs typeface="Times New Roman" pitchFamily="18" charset="0"/>
              </a:rPr>
              <a:t>involves exploration of an alternative architecture or concept of operation. The estimation formula based on simple COCOMO is given as follows: </a:t>
            </a:r>
          </a:p>
          <a:p>
            <a:pPr marL="0" indent="0">
              <a:buNone/>
            </a:pPr>
            <a:r>
              <a:rPr lang="en-IN" sz="1900" dirty="0">
                <a:latin typeface="Times New Roman" pitchFamily="18" charset="0"/>
                <a:cs typeface="Times New Roman" pitchFamily="18" charset="0"/>
              </a:rPr>
              <a:t> </a:t>
            </a:r>
            <a:r>
              <a:rPr lang="en-IN" sz="1900" dirty="0" smtClean="0">
                <a:latin typeface="Times New Roman" pitchFamily="18" charset="0"/>
                <a:cs typeface="Times New Roman" pitchFamily="18" charset="0"/>
              </a:rPr>
              <a:t>		Effort </a:t>
            </a:r>
            <a:r>
              <a:rPr lang="en-IN" sz="1900" dirty="0">
                <a:latin typeface="Times New Roman" pitchFamily="18" charset="0"/>
                <a:cs typeface="Times New Roman" pitchFamily="18" charset="0"/>
              </a:rPr>
              <a:t>(E</a:t>
            </a:r>
            <a:r>
              <a:rPr lang="en-IN" sz="1900" dirty="0" smtClean="0">
                <a:latin typeface="Times New Roman" pitchFamily="18" charset="0"/>
                <a:cs typeface="Times New Roman" pitchFamily="18" charset="0"/>
              </a:rPr>
              <a:t>) = </a:t>
            </a:r>
            <a:r>
              <a:rPr lang="en-IN" sz="1900" i="1" dirty="0" smtClean="0">
                <a:latin typeface="Times New Roman" pitchFamily="18" charset="0"/>
                <a:cs typeface="Times New Roman" pitchFamily="18" charset="0"/>
              </a:rPr>
              <a:t>A</a:t>
            </a:r>
            <a:r>
              <a:rPr lang="en-IN" sz="1900" dirty="0" smtClean="0">
                <a:latin typeface="Times New Roman" pitchFamily="18" charset="0"/>
                <a:cs typeface="Times New Roman" pitchFamily="18" charset="0"/>
              </a:rPr>
              <a:t> </a:t>
            </a:r>
            <a:r>
              <a:rPr lang="en-IN" sz="1900" dirty="0">
                <a:latin typeface="Times New Roman" pitchFamily="18" charset="0"/>
                <a:cs typeface="Times New Roman" pitchFamily="18" charset="0"/>
              </a:rPr>
              <a:t>× Size </a:t>
            </a:r>
            <a:r>
              <a:rPr lang="en-IN" sz="1900" baseline="30000" dirty="0">
                <a:latin typeface="Times New Roman" pitchFamily="18" charset="0"/>
                <a:cs typeface="Times New Roman" pitchFamily="18" charset="0"/>
              </a:rPr>
              <a:t>B</a:t>
            </a:r>
            <a:r>
              <a:rPr lang="en-IN" sz="1900" dirty="0">
                <a:latin typeface="Times New Roman" pitchFamily="18" charset="0"/>
                <a:cs typeface="Times New Roman" pitchFamily="18" charset="0"/>
              </a:rPr>
              <a:t> × </a:t>
            </a:r>
            <a:r>
              <a:rPr lang="en-IN" sz="1900" dirty="0" smtClean="0">
                <a:latin typeface="Times New Roman" pitchFamily="18" charset="0"/>
                <a:cs typeface="Times New Roman" pitchFamily="18" charset="0"/>
              </a:rPr>
              <a:t>EAF</a:t>
            </a:r>
            <a:r>
              <a:rPr lang="en-IN" sz="1900" dirty="0">
                <a:latin typeface="Times New Roman" pitchFamily="18" charset="0"/>
                <a:cs typeface="Times New Roman" pitchFamily="18" charset="0"/>
              </a:rPr>
              <a:t> </a:t>
            </a:r>
            <a:endParaRPr lang="en-IN" sz="1900" dirty="0" smtClean="0">
              <a:latin typeface="Times New Roman" pitchFamily="18" charset="0"/>
              <a:cs typeface="Times New Roman" pitchFamily="18" charset="0"/>
            </a:endParaRPr>
          </a:p>
          <a:p>
            <a:r>
              <a:rPr lang="en-IN" sz="1900" i="1" dirty="0" smtClean="0">
                <a:latin typeface="Times New Roman" pitchFamily="18" charset="0"/>
                <a:cs typeface="Times New Roman" pitchFamily="18" charset="0"/>
              </a:rPr>
              <a:t>A </a:t>
            </a:r>
            <a:r>
              <a:rPr lang="en-IN" sz="1900" dirty="0" smtClean="0">
                <a:latin typeface="Times New Roman" pitchFamily="18" charset="0"/>
                <a:cs typeface="Times New Roman" pitchFamily="18" charset="0"/>
              </a:rPr>
              <a:t>and </a:t>
            </a:r>
            <a:r>
              <a:rPr lang="en-IN" sz="1900" i="1" dirty="0" smtClean="0">
                <a:latin typeface="Times New Roman" pitchFamily="18" charset="0"/>
                <a:cs typeface="Times New Roman" pitchFamily="18" charset="0"/>
              </a:rPr>
              <a:t>B</a:t>
            </a:r>
            <a:r>
              <a:rPr lang="en-IN" sz="1900" dirty="0" smtClean="0">
                <a:latin typeface="Times New Roman" pitchFamily="18" charset="0"/>
                <a:cs typeface="Times New Roman" pitchFamily="18" charset="0"/>
              </a:rPr>
              <a:t> are constants. The value of </a:t>
            </a:r>
            <a:r>
              <a:rPr lang="en-IN" sz="1900" i="1" dirty="0" smtClean="0">
                <a:latin typeface="Times New Roman" pitchFamily="18" charset="0"/>
                <a:cs typeface="Times New Roman" pitchFamily="18" charset="0"/>
              </a:rPr>
              <a:t>A</a:t>
            </a:r>
            <a:r>
              <a:rPr lang="en-IN" sz="1900" dirty="0" smtClean="0">
                <a:latin typeface="Times New Roman" pitchFamily="18" charset="0"/>
                <a:cs typeface="Times New Roman" pitchFamily="18" charset="0"/>
              </a:rPr>
              <a:t> is fixed at 2.94 from a large data set. </a:t>
            </a:r>
          </a:p>
          <a:p>
            <a:r>
              <a:rPr lang="en-IN" sz="1900" dirty="0" smtClean="0">
                <a:latin typeface="Times New Roman" pitchFamily="18" charset="0"/>
                <a:cs typeface="Times New Roman" pitchFamily="18" charset="0"/>
              </a:rPr>
              <a:t>The </a:t>
            </a:r>
            <a:r>
              <a:rPr lang="en-IN" sz="1900" dirty="0">
                <a:latin typeface="Times New Roman" pitchFamily="18" charset="0"/>
                <a:cs typeface="Times New Roman" pitchFamily="18" charset="0"/>
              </a:rPr>
              <a:t>value of </a:t>
            </a:r>
            <a:r>
              <a:rPr lang="en-IN" sz="1900" i="1" dirty="0">
                <a:latin typeface="Times New Roman" pitchFamily="18" charset="0"/>
                <a:cs typeface="Times New Roman" pitchFamily="18" charset="0"/>
              </a:rPr>
              <a:t>B</a:t>
            </a:r>
            <a:r>
              <a:rPr lang="en-IN" sz="1900" dirty="0">
                <a:latin typeface="Times New Roman" pitchFamily="18" charset="0"/>
                <a:cs typeface="Times New Roman" pitchFamily="18" charset="0"/>
              </a:rPr>
              <a:t> varies with the project size and it can range from 1.1 to 1.24, depending on the project complexity, process maturity level, development flexibility, risk resolution processes, and cohesion of the development team in an organization. </a:t>
            </a:r>
            <a:endParaRPr lang="en-IN" sz="1900" dirty="0" smtClean="0">
              <a:latin typeface="Times New Roman" pitchFamily="18" charset="0"/>
              <a:cs typeface="Times New Roman" pitchFamily="18" charset="0"/>
            </a:endParaRPr>
          </a:p>
          <a:p>
            <a:r>
              <a:rPr lang="en-US" sz="1900" dirty="0" smtClean="0">
                <a:latin typeface="Times New Roman" pitchFamily="18" charset="0"/>
                <a:cs typeface="Times New Roman" pitchFamily="18" charset="0"/>
              </a:rPr>
              <a:t>EAF is the effort adjustment factor based on seven characteristics of projects and processes such as, product reliability and complexity (RCPX), reuse required (RUSE), platform difficulty (PDIF), personnel capability (PERS), personnel experience (PREX), schedule (SCED) and support facilities (FCIL).</a:t>
            </a:r>
            <a:endParaRPr lang="en-IN" sz="1900" b="1" dirty="0" smtClean="0">
              <a:solidFill>
                <a:srgbClr val="00B0F0"/>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0C087B72-CC60-4FF0-9C96-8509CDF76D05}" type="slidenum">
              <a:rPr lang="en-IN" smtClean="0"/>
              <a:pPr/>
              <a:t>62</a:t>
            </a:fld>
            <a:endParaRPr lang="en-IN"/>
          </a:p>
        </p:txBody>
      </p:sp>
    </p:spTree>
    <p:extLst>
      <p:ext uri="{BB962C8B-B14F-4D97-AF65-F5344CB8AC3E}">
        <p14:creationId xmlns:p14="http://schemas.microsoft.com/office/powerpoint/2010/main" xmlns="" val="835053357"/>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a:solidFill>
                  <a:srgbClr val="0000FF"/>
                </a:solidFill>
                <a:latin typeface="Times New Roman" pitchFamily="18" charset="0"/>
                <a:cs typeface="Times New Roman" pitchFamily="18" charset="0"/>
              </a:rPr>
              <a:t>Effort Estimation Techniques</a:t>
            </a:r>
            <a:endParaRPr lang="en-IN" sz="3200" dirty="0">
              <a:solidFill>
                <a:srgbClr val="0000FF"/>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marL="0" indent="0">
              <a:buNone/>
            </a:pPr>
            <a:r>
              <a:rPr lang="en-IN" sz="2400" dirty="0">
                <a:solidFill>
                  <a:srgbClr val="00B0F0"/>
                </a:solidFill>
                <a:latin typeface="Times New Roman" pitchFamily="18" charset="0"/>
                <a:cs typeface="Times New Roman" pitchFamily="18" charset="0"/>
              </a:rPr>
              <a:t>Post-Architecture Model </a:t>
            </a:r>
          </a:p>
          <a:p>
            <a:r>
              <a:rPr lang="en-IN" sz="2200" dirty="0">
                <a:latin typeface="Times New Roman" pitchFamily="18" charset="0"/>
                <a:cs typeface="Times New Roman" pitchFamily="18" charset="0"/>
              </a:rPr>
              <a:t>This model is used once the system architecture has been designed and sufficient information is available for the development and maintenance of the system. </a:t>
            </a:r>
            <a:endParaRPr lang="en-IN" sz="2200" dirty="0" smtClean="0">
              <a:latin typeface="Times New Roman" pitchFamily="18" charset="0"/>
              <a:cs typeface="Times New Roman" pitchFamily="18" charset="0"/>
            </a:endParaRPr>
          </a:p>
          <a:p>
            <a:r>
              <a:rPr lang="en-IN" sz="2200" dirty="0" smtClean="0">
                <a:latin typeface="Times New Roman" pitchFamily="18" charset="0"/>
                <a:cs typeface="Times New Roman" pitchFamily="18" charset="0"/>
              </a:rPr>
              <a:t>Estimation </a:t>
            </a:r>
            <a:r>
              <a:rPr lang="en-IN" sz="2200" dirty="0">
                <a:latin typeface="Times New Roman" pitchFamily="18" charset="0"/>
                <a:cs typeface="Times New Roman" pitchFamily="18" charset="0"/>
              </a:rPr>
              <a:t>is determined using the estimation formula of early design model as follows: </a:t>
            </a:r>
          </a:p>
          <a:p>
            <a:pPr marL="0" indent="0">
              <a:buNone/>
            </a:pPr>
            <a:r>
              <a:rPr lang="en-IN" sz="2200" dirty="0" smtClean="0">
                <a:latin typeface="Times New Roman" pitchFamily="18" charset="0"/>
                <a:cs typeface="Times New Roman" pitchFamily="18" charset="0"/>
              </a:rPr>
              <a:t>	Effort </a:t>
            </a:r>
            <a:r>
              <a:rPr lang="en-IN" sz="2200" dirty="0">
                <a:latin typeface="Times New Roman" pitchFamily="18" charset="0"/>
                <a:cs typeface="Times New Roman" pitchFamily="18" charset="0"/>
              </a:rPr>
              <a:t>(E</a:t>
            </a:r>
            <a:r>
              <a:rPr lang="en-IN" sz="2200" dirty="0" smtClean="0">
                <a:latin typeface="Times New Roman" pitchFamily="18" charset="0"/>
                <a:cs typeface="Times New Roman" pitchFamily="18" charset="0"/>
              </a:rPr>
              <a:t>) </a:t>
            </a:r>
            <a:r>
              <a:rPr lang="en-IN" sz="2200" dirty="0">
                <a:latin typeface="Times New Roman" pitchFamily="18" charset="0"/>
                <a:cs typeface="Times New Roman" pitchFamily="18" charset="0"/>
              </a:rPr>
              <a:t>= </a:t>
            </a:r>
            <a:r>
              <a:rPr lang="en-IN" sz="2200" i="1" dirty="0" smtClean="0">
                <a:latin typeface="Times New Roman" pitchFamily="18" charset="0"/>
                <a:cs typeface="Times New Roman" pitchFamily="18" charset="0"/>
              </a:rPr>
              <a:t>A</a:t>
            </a:r>
            <a:r>
              <a:rPr lang="en-IN" sz="2200" dirty="0" smtClean="0">
                <a:latin typeface="Times New Roman" pitchFamily="18" charset="0"/>
                <a:cs typeface="Times New Roman" pitchFamily="18" charset="0"/>
              </a:rPr>
              <a:t> </a:t>
            </a:r>
            <a:r>
              <a:rPr lang="en-IN" sz="2200" dirty="0">
                <a:latin typeface="Times New Roman" pitchFamily="18" charset="0"/>
                <a:cs typeface="Times New Roman" pitchFamily="18" charset="0"/>
              </a:rPr>
              <a:t>× Size </a:t>
            </a:r>
            <a:r>
              <a:rPr lang="en-IN" sz="2200" i="1" baseline="30000" dirty="0">
                <a:latin typeface="Times New Roman" pitchFamily="18" charset="0"/>
                <a:cs typeface="Times New Roman" pitchFamily="18" charset="0"/>
              </a:rPr>
              <a:t>B</a:t>
            </a:r>
            <a:r>
              <a:rPr lang="en-IN" sz="2200" dirty="0">
                <a:latin typeface="Times New Roman" pitchFamily="18" charset="0"/>
                <a:cs typeface="Times New Roman" pitchFamily="18" charset="0"/>
              </a:rPr>
              <a:t> × EAF</a:t>
            </a:r>
          </a:p>
          <a:p>
            <a:r>
              <a:rPr lang="en-IN" sz="2200" dirty="0" smtClean="0">
                <a:latin typeface="Times New Roman" pitchFamily="18" charset="0"/>
                <a:cs typeface="Times New Roman" pitchFamily="18" charset="0"/>
              </a:rPr>
              <a:t>SLOC </a:t>
            </a:r>
            <a:r>
              <a:rPr lang="en-IN" sz="2200" dirty="0">
                <a:latin typeface="Times New Roman" pitchFamily="18" charset="0"/>
                <a:cs typeface="Times New Roman" pitchFamily="18" charset="0"/>
              </a:rPr>
              <a:t>or FP can be used for determining the project size. </a:t>
            </a:r>
            <a:endParaRPr lang="en-IN" sz="2200" dirty="0" smtClean="0">
              <a:latin typeface="Times New Roman" pitchFamily="18" charset="0"/>
              <a:cs typeface="Times New Roman" pitchFamily="18" charset="0"/>
            </a:endParaRPr>
          </a:p>
          <a:p>
            <a:r>
              <a:rPr lang="en-IN" sz="2200" dirty="0">
                <a:latin typeface="Times New Roman" pitchFamily="18" charset="0"/>
                <a:cs typeface="Times New Roman" pitchFamily="18" charset="0"/>
              </a:rPr>
              <a:t>There are 17 instead of 7 multiplicative cost </a:t>
            </a:r>
            <a:r>
              <a:rPr lang="en-IN" sz="2200" dirty="0" smtClean="0">
                <a:latin typeface="Times New Roman" pitchFamily="18" charset="0"/>
                <a:cs typeface="Times New Roman" pitchFamily="18" charset="0"/>
              </a:rPr>
              <a:t>drivers.</a:t>
            </a:r>
            <a:endParaRPr lang="en-IN" sz="2200" dirty="0">
              <a:latin typeface="Times New Roman" pitchFamily="18" charset="0"/>
              <a:cs typeface="Times New Roman" pitchFamily="18" charset="0"/>
            </a:endParaRPr>
          </a:p>
          <a:p>
            <a:endParaRPr lang="en-IN" sz="22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0C087B72-CC60-4FF0-9C96-8509CDF76D05}" type="slidenum">
              <a:rPr lang="en-IN" smtClean="0"/>
              <a:pPr/>
              <a:t>63</a:t>
            </a:fld>
            <a:endParaRPr lang="en-IN"/>
          </a:p>
        </p:txBody>
      </p:sp>
    </p:spTree>
    <p:extLst>
      <p:ext uri="{BB962C8B-B14F-4D97-AF65-F5344CB8AC3E}">
        <p14:creationId xmlns:p14="http://schemas.microsoft.com/office/powerpoint/2010/main" xmlns="" val="125302606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b="1" dirty="0" smtClean="0">
                <a:solidFill>
                  <a:srgbClr val="0000FF"/>
                </a:solidFill>
                <a:latin typeface="Times New Roman" pitchFamily="18" charset="0"/>
                <a:cs typeface="Times New Roman" pitchFamily="18" charset="0"/>
              </a:rPr>
              <a:t>Effort Estimation Techniques</a:t>
            </a:r>
            <a:endParaRPr lang="en-IN" dirty="0"/>
          </a:p>
        </p:txBody>
      </p:sp>
      <p:sp>
        <p:nvSpPr>
          <p:cNvPr id="4" name="Slide Number Placeholder 3"/>
          <p:cNvSpPr>
            <a:spLocks noGrp="1"/>
          </p:cNvSpPr>
          <p:nvPr>
            <p:ph type="sldNum" sz="quarter" idx="12"/>
          </p:nvPr>
        </p:nvSpPr>
        <p:spPr/>
        <p:txBody>
          <a:bodyPr/>
          <a:lstStyle/>
          <a:p>
            <a:fld id="{0C087B72-CC60-4FF0-9C96-8509CDF76D05}" type="slidenum">
              <a:rPr lang="en-IN" smtClean="0"/>
              <a:pPr/>
              <a:t>64</a:t>
            </a:fld>
            <a:endParaRPr lang="en-IN"/>
          </a:p>
        </p:txBody>
      </p:sp>
      <p:graphicFrame>
        <p:nvGraphicFramePr>
          <p:cNvPr id="5" name="Table 4"/>
          <p:cNvGraphicFramePr>
            <a:graphicFrameLocks noGrp="1"/>
          </p:cNvGraphicFramePr>
          <p:nvPr/>
        </p:nvGraphicFramePr>
        <p:xfrm>
          <a:off x="467544" y="1988840"/>
          <a:ext cx="8208912" cy="4392486"/>
        </p:xfrm>
        <a:graphic>
          <a:graphicData uri="http://schemas.openxmlformats.org/drawingml/2006/table">
            <a:tbl>
              <a:tblPr/>
              <a:tblGrid>
                <a:gridCol w="4761169"/>
                <a:gridCol w="1221304"/>
                <a:gridCol w="2226439"/>
              </a:tblGrid>
              <a:tr h="244027">
                <a:tc>
                  <a:txBody>
                    <a:bodyPr/>
                    <a:lstStyle/>
                    <a:p>
                      <a:pPr>
                        <a:lnSpc>
                          <a:spcPct val="115000"/>
                        </a:lnSpc>
                        <a:spcAft>
                          <a:spcPts val="0"/>
                        </a:spcAft>
                      </a:pPr>
                      <a:r>
                        <a:rPr lang="en-US" sz="1200" dirty="0">
                          <a:solidFill>
                            <a:srgbClr val="000000"/>
                          </a:solidFill>
                          <a:latin typeface="Times New Roman"/>
                          <a:ea typeface="Calibri"/>
                          <a:cs typeface="Times New Roman"/>
                        </a:rPr>
                        <a:t>Cost drivers </a:t>
                      </a:r>
                      <a:endParaRPr lang="en-IN" sz="1100" dirty="0">
                        <a:latin typeface="Calibri"/>
                        <a:ea typeface="Times New Roman"/>
                        <a:cs typeface="Times New Roman"/>
                      </a:endParaRPr>
                    </a:p>
                  </a:txBody>
                  <a:tcPr marL="67733" marR="677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a:solidFill>
                            <a:srgbClr val="000000"/>
                          </a:solidFill>
                          <a:latin typeface="Times New Roman"/>
                          <a:ea typeface="Calibri"/>
                          <a:cs typeface="Times New Roman"/>
                        </a:rPr>
                        <a:t>Attributes</a:t>
                      </a:r>
                      <a:endParaRPr lang="en-IN" sz="1100">
                        <a:latin typeface="Calibri"/>
                        <a:ea typeface="Times New Roman"/>
                        <a:cs typeface="Times New Roman"/>
                      </a:endParaRPr>
                    </a:p>
                  </a:txBody>
                  <a:tcPr marL="67733" marR="677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a:solidFill>
                            <a:srgbClr val="000000"/>
                          </a:solidFill>
                          <a:latin typeface="Times New Roman"/>
                          <a:ea typeface="Calibri"/>
                          <a:cs typeface="Times New Roman"/>
                        </a:rPr>
                        <a:t>Category</a:t>
                      </a:r>
                      <a:endParaRPr lang="en-IN" sz="1100">
                        <a:latin typeface="Calibri"/>
                        <a:ea typeface="Times New Roman"/>
                        <a:cs typeface="Times New Roman"/>
                      </a:endParaRPr>
                    </a:p>
                  </a:txBody>
                  <a:tcPr marL="67733" marR="677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4027">
                <a:tc>
                  <a:txBody>
                    <a:bodyPr/>
                    <a:lstStyle/>
                    <a:p>
                      <a:pPr>
                        <a:lnSpc>
                          <a:spcPct val="115000"/>
                        </a:lnSpc>
                        <a:spcAft>
                          <a:spcPts val="1000"/>
                        </a:spcAft>
                      </a:pPr>
                      <a:r>
                        <a:rPr lang="en-US" sz="1200">
                          <a:solidFill>
                            <a:srgbClr val="000000"/>
                          </a:solidFill>
                          <a:latin typeface="Times New Roman"/>
                          <a:ea typeface="Calibri"/>
                          <a:cs typeface="Times New Roman"/>
                        </a:rPr>
                        <a:t>Required system reliability </a:t>
                      </a:r>
                      <a:endParaRPr lang="en-IN" sz="1100">
                        <a:latin typeface="Calibri"/>
                        <a:ea typeface="Times New Roman"/>
                        <a:cs typeface="Times New Roman"/>
                      </a:endParaRPr>
                    </a:p>
                  </a:txBody>
                  <a:tcPr marL="67733" marR="677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a:solidFill>
                            <a:srgbClr val="000000"/>
                          </a:solidFill>
                          <a:latin typeface="Times New Roman"/>
                          <a:ea typeface="Calibri"/>
                          <a:cs typeface="Times New Roman"/>
                        </a:rPr>
                        <a:t>RELY</a:t>
                      </a:r>
                      <a:endParaRPr lang="en-IN" sz="1100">
                        <a:latin typeface="Calibri"/>
                        <a:ea typeface="Times New Roman"/>
                        <a:cs typeface="Times New Roman"/>
                      </a:endParaRPr>
                    </a:p>
                  </a:txBody>
                  <a:tcPr marL="67733" marR="677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a:solidFill>
                            <a:srgbClr val="000000"/>
                          </a:solidFill>
                          <a:latin typeface="Times New Roman"/>
                          <a:ea typeface="Calibri"/>
                          <a:cs typeface="Times New Roman"/>
                        </a:rPr>
                        <a:t>Product</a:t>
                      </a:r>
                      <a:endParaRPr lang="en-IN" sz="1100">
                        <a:latin typeface="Calibri"/>
                        <a:ea typeface="Times New Roman"/>
                        <a:cs typeface="Times New Roman"/>
                      </a:endParaRPr>
                    </a:p>
                  </a:txBody>
                  <a:tcPr marL="67733" marR="677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4027">
                <a:tc>
                  <a:txBody>
                    <a:bodyPr/>
                    <a:lstStyle/>
                    <a:p>
                      <a:pPr>
                        <a:lnSpc>
                          <a:spcPct val="115000"/>
                        </a:lnSpc>
                        <a:spcAft>
                          <a:spcPts val="1000"/>
                        </a:spcAft>
                      </a:pPr>
                      <a:r>
                        <a:rPr lang="en-US" sz="1200">
                          <a:solidFill>
                            <a:srgbClr val="000000"/>
                          </a:solidFill>
                          <a:latin typeface="Times New Roman"/>
                          <a:ea typeface="Calibri"/>
                          <a:cs typeface="Times New Roman"/>
                        </a:rPr>
                        <a:t>Product complexity  </a:t>
                      </a:r>
                      <a:endParaRPr lang="en-IN" sz="1100">
                        <a:latin typeface="Calibri"/>
                        <a:ea typeface="Times New Roman"/>
                        <a:cs typeface="Times New Roman"/>
                      </a:endParaRPr>
                    </a:p>
                  </a:txBody>
                  <a:tcPr marL="67733" marR="677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a:solidFill>
                            <a:srgbClr val="000000"/>
                          </a:solidFill>
                          <a:latin typeface="Times New Roman"/>
                          <a:ea typeface="Calibri"/>
                          <a:cs typeface="Times New Roman"/>
                        </a:rPr>
                        <a:t>CPLX</a:t>
                      </a:r>
                      <a:endParaRPr lang="en-IN" sz="1100">
                        <a:latin typeface="Calibri"/>
                        <a:ea typeface="Times New Roman"/>
                        <a:cs typeface="Times New Roman"/>
                      </a:endParaRPr>
                    </a:p>
                  </a:txBody>
                  <a:tcPr marL="67733" marR="677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a:solidFill>
                            <a:srgbClr val="000000"/>
                          </a:solidFill>
                          <a:latin typeface="Times New Roman"/>
                          <a:ea typeface="Calibri"/>
                          <a:cs typeface="Times New Roman"/>
                        </a:rPr>
                        <a:t>Product</a:t>
                      </a:r>
                      <a:endParaRPr lang="en-IN" sz="1100">
                        <a:latin typeface="Calibri"/>
                        <a:ea typeface="Times New Roman"/>
                        <a:cs typeface="Times New Roman"/>
                      </a:endParaRPr>
                    </a:p>
                  </a:txBody>
                  <a:tcPr marL="67733" marR="677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4027">
                <a:tc>
                  <a:txBody>
                    <a:bodyPr/>
                    <a:lstStyle/>
                    <a:p>
                      <a:pPr>
                        <a:lnSpc>
                          <a:spcPct val="115000"/>
                        </a:lnSpc>
                        <a:spcAft>
                          <a:spcPts val="1000"/>
                        </a:spcAft>
                      </a:pPr>
                      <a:r>
                        <a:rPr lang="en-US" sz="1200">
                          <a:solidFill>
                            <a:srgbClr val="000000"/>
                          </a:solidFill>
                          <a:latin typeface="Times New Roman"/>
                          <a:ea typeface="Calibri"/>
                          <a:cs typeface="Times New Roman"/>
                        </a:rPr>
                        <a:t>Required level of documentation </a:t>
                      </a:r>
                      <a:endParaRPr lang="en-IN" sz="1100">
                        <a:latin typeface="Calibri"/>
                        <a:ea typeface="Times New Roman"/>
                        <a:cs typeface="Times New Roman"/>
                      </a:endParaRPr>
                    </a:p>
                  </a:txBody>
                  <a:tcPr marL="67733" marR="677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a:solidFill>
                            <a:srgbClr val="000000"/>
                          </a:solidFill>
                          <a:latin typeface="Times New Roman"/>
                          <a:ea typeface="Calibri"/>
                          <a:cs typeface="Times New Roman"/>
                        </a:rPr>
                        <a:t>DOCU</a:t>
                      </a:r>
                      <a:endParaRPr lang="en-IN" sz="1100">
                        <a:latin typeface="Calibri"/>
                        <a:ea typeface="Times New Roman"/>
                        <a:cs typeface="Times New Roman"/>
                      </a:endParaRPr>
                    </a:p>
                  </a:txBody>
                  <a:tcPr marL="67733" marR="677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a:solidFill>
                            <a:srgbClr val="000000"/>
                          </a:solidFill>
                          <a:latin typeface="Times New Roman"/>
                          <a:ea typeface="Calibri"/>
                          <a:cs typeface="Times New Roman"/>
                        </a:rPr>
                        <a:t>Product</a:t>
                      </a:r>
                      <a:endParaRPr lang="en-IN" sz="1100">
                        <a:latin typeface="Calibri"/>
                        <a:ea typeface="Times New Roman"/>
                        <a:cs typeface="Times New Roman"/>
                      </a:endParaRPr>
                    </a:p>
                  </a:txBody>
                  <a:tcPr marL="67733" marR="677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4027">
                <a:tc>
                  <a:txBody>
                    <a:bodyPr/>
                    <a:lstStyle/>
                    <a:p>
                      <a:pPr>
                        <a:lnSpc>
                          <a:spcPct val="115000"/>
                        </a:lnSpc>
                        <a:spcAft>
                          <a:spcPts val="1000"/>
                        </a:spcAft>
                      </a:pPr>
                      <a:r>
                        <a:rPr lang="en-US" sz="1200">
                          <a:solidFill>
                            <a:srgbClr val="000000"/>
                          </a:solidFill>
                          <a:latin typeface="Times New Roman"/>
                          <a:ea typeface="Calibri"/>
                          <a:cs typeface="Times New Roman"/>
                        </a:rPr>
                        <a:t>Database size </a:t>
                      </a:r>
                      <a:endParaRPr lang="en-IN" sz="1100">
                        <a:latin typeface="Calibri"/>
                        <a:ea typeface="Times New Roman"/>
                        <a:cs typeface="Times New Roman"/>
                      </a:endParaRPr>
                    </a:p>
                  </a:txBody>
                  <a:tcPr marL="67733" marR="677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a:solidFill>
                            <a:srgbClr val="000000"/>
                          </a:solidFill>
                          <a:latin typeface="Times New Roman"/>
                          <a:ea typeface="Calibri"/>
                          <a:cs typeface="Times New Roman"/>
                        </a:rPr>
                        <a:t>DATA</a:t>
                      </a:r>
                      <a:endParaRPr lang="en-IN" sz="1100">
                        <a:latin typeface="Calibri"/>
                        <a:ea typeface="Times New Roman"/>
                        <a:cs typeface="Times New Roman"/>
                      </a:endParaRPr>
                    </a:p>
                  </a:txBody>
                  <a:tcPr marL="67733" marR="677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a:solidFill>
                            <a:srgbClr val="000000"/>
                          </a:solidFill>
                          <a:latin typeface="Times New Roman"/>
                          <a:ea typeface="Calibri"/>
                          <a:cs typeface="Times New Roman"/>
                        </a:rPr>
                        <a:t>Product</a:t>
                      </a:r>
                      <a:endParaRPr lang="en-IN" sz="1100">
                        <a:latin typeface="Calibri"/>
                        <a:ea typeface="Times New Roman"/>
                        <a:cs typeface="Times New Roman"/>
                      </a:endParaRPr>
                    </a:p>
                  </a:txBody>
                  <a:tcPr marL="67733" marR="677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4027">
                <a:tc>
                  <a:txBody>
                    <a:bodyPr/>
                    <a:lstStyle/>
                    <a:p>
                      <a:pPr>
                        <a:lnSpc>
                          <a:spcPct val="115000"/>
                        </a:lnSpc>
                        <a:spcAft>
                          <a:spcPts val="1000"/>
                        </a:spcAft>
                      </a:pPr>
                      <a:r>
                        <a:rPr lang="en-US" sz="1200">
                          <a:solidFill>
                            <a:srgbClr val="000000"/>
                          </a:solidFill>
                          <a:latin typeface="Times New Roman"/>
                          <a:ea typeface="Calibri"/>
                          <a:cs typeface="Times New Roman"/>
                        </a:rPr>
                        <a:t>Percentage of reusable components </a:t>
                      </a:r>
                      <a:endParaRPr lang="en-IN" sz="1100">
                        <a:latin typeface="Calibri"/>
                        <a:ea typeface="Times New Roman"/>
                        <a:cs typeface="Times New Roman"/>
                      </a:endParaRPr>
                    </a:p>
                  </a:txBody>
                  <a:tcPr marL="67733" marR="677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a:solidFill>
                            <a:srgbClr val="000000"/>
                          </a:solidFill>
                          <a:latin typeface="Times New Roman"/>
                          <a:ea typeface="Calibri"/>
                          <a:cs typeface="Times New Roman"/>
                        </a:rPr>
                        <a:t>RUSE</a:t>
                      </a:r>
                      <a:endParaRPr lang="en-IN" sz="1100">
                        <a:latin typeface="Calibri"/>
                        <a:ea typeface="Times New Roman"/>
                        <a:cs typeface="Times New Roman"/>
                      </a:endParaRPr>
                    </a:p>
                  </a:txBody>
                  <a:tcPr marL="67733" marR="677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a:solidFill>
                            <a:srgbClr val="000000"/>
                          </a:solidFill>
                          <a:latin typeface="Times New Roman"/>
                          <a:ea typeface="Calibri"/>
                          <a:cs typeface="Times New Roman"/>
                        </a:rPr>
                        <a:t>Product</a:t>
                      </a:r>
                      <a:endParaRPr lang="en-IN" sz="1100">
                        <a:latin typeface="Calibri"/>
                        <a:ea typeface="Times New Roman"/>
                        <a:cs typeface="Times New Roman"/>
                      </a:endParaRPr>
                    </a:p>
                  </a:txBody>
                  <a:tcPr marL="67733" marR="677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4027">
                <a:tc>
                  <a:txBody>
                    <a:bodyPr/>
                    <a:lstStyle/>
                    <a:p>
                      <a:pPr>
                        <a:lnSpc>
                          <a:spcPct val="115000"/>
                        </a:lnSpc>
                        <a:spcAft>
                          <a:spcPts val="1000"/>
                        </a:spcAft>
                      </a:pPr>
                      <a:r>
                        <a:rPr lang="en-US" sz="1200">
                          <a:solidFill>
                            <a:srgbClr val="000000"/>
                          </a:solidFill>
                          <a:latin typeface="Times New Roman"/>
                          <a:ea typeface="Calibri"/>
                          <a:cs typeface="Times New Roman"/>
                        </a:rPr>
                        <a:t>Execution time constraint </a:t>
                      </a:r>
                      <a:endParaRPr lang="en-IN" sz="1100">
                        <a:latin typeface="Calibri"/>
                        <a:ea typeface="Times New Roman"/>
                        <a:cs typeface="Times New Roman"/>
                      </a:endParaRPr>
                    </a:p>
                  </a:txBody>
                  <a:tcPr marL="67733" marR="677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a:solidFill>
                            <a:srgbClr val="000000"/>
                          </a:solidFill>
                          <a:latin typeface="Times New Roman"/>
                          <a:ea typeface="Calibri"/>
                          <a:cs typeface="Times New Roman"/>
                        </a:rPr>
                        <a:t>TIME</a:t>
                      </a:r>
                      <a:endParaRPr lang="en-IN" sz="1100">
                        <a:latin typeface="Calibri"/>
                        <a:ea typeface="Times New Roman"/>
                        <a:cs typeface="Times New Roman"/>
                      </a:endParaRPr>
                    </a:p>
                  </a:txBody>
                  <a:tcPr marL="67733" marR="677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a:solidFill>
                            <a:srgbClr val="000000"/>
                          </a:solidFill>
                          <a:latin typeface="Times New Roman"/>
                          <a:ea typeface="Calibri"/>
                          <a:cs typeface="Times New Roman"/>
                        </a:rPr>
                        <a:t>Computer</a:t>
                      </a:r>
                      <a:endParaRPr lang="en-IN" sz="1100">
                        <a:latin typeface="Calibri"/>
                        <a:ea typeface="Times New Roman"/>
                        <a:cs typeface="Times New Roman"/>
                      </a:endParaRPr>
                    </a:p>
                  </a:txBody>
                  <a:tcPr marL="67733" marR="677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4027">
                <a:tc>
                  <a:txBody>
                    <a:bodyPr/>
                    <a:lstStyle/>
                    <a:p>
                      <a:pPr>
                        <a:lnSpc>
                          <a:spcPct val="115000"/>
                        </a:lnSpc>
                        <a:spcAft>
                          <a:spcPts val="1000"/>
                        </a:spcAft>
                      </a:pPr>
                      <a:r>
                        <a:rPr lang="en-US" sz="1200">
                          <a:solidFill>
                            <a:srgbClr val="000000"/>
                          </a:solidFill>
                          <a:latin typeface="Times New Roman"/>
                          <a:ea typeface="Calibri"/>
                          <a:cs typeface="Times New Roman"/>
                        </a:rPr>
                        <a:t>Development platform volatility </a:t>
                      </a:r>
                      <a:endParaRPr lang="en-IN" sz="1100">
                        <a:latin typeface="Calibri"/>
                        <a:ea typeface="Times New Roman"/>
                        <a:cs typeface="Times New Roman"/>
                      </a:endParaRPr>
                    </a:p>
                  </a:txBody>
                  <a:tcPr marL="67733" marR="677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a:solidFill>
                            <a:srgbClr val="000000"/>
                          </a:solidFill>
                          <a:latin typeface="Times New Roman"/>
                          <a:ea typeface="Calibri"/>
                          <a:cs typeface="Times New Roman"/>
                        </a:rPr>
                        <a:t>PVOL</a:t>
                      </a:r>
                      <a:endParaRPr lang="en-IN" sz="1100">
                        <a:latin typeface="Calibri"/>
                        <a:ea typeface="Times New Roman"/>
                        <a:cs typeface="Times New Roman"/>
                      </a:endParaRPr>
                    </a:p>
                  </a:txBody>
                  <a:tcPr marL="67733" marR="677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a:solidFill>
                            <a:srgbClr val="000000"/>
                          </a:solidFill>
                          <a:latin typeface="Times New Roman"/>
                          <a:ea typeface="Calibri"/>
                          <a:cs typeface="Times New Roman"/>
                        </a:rPr>
                        <a:t>Computer</a:t>
                      </a:r>
                      <a:endParaRPr lang="en-IN" sz="1100">
                        <a:latin typeface="Calibri"/>
                        <a:ea typeface="Times New Roman"/>
                        <a:cs typeface="Times New Roman"/>
                      </a:endParaRPr>
                    </a:p>
                  </a:txBody>
                  <a:tcPr marL="67733" marR="677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4027">
                <a:tc>
                  <a:txBody>
                    <a:bodyPr/>
                    <a:lstStyle/>
                    <a:p>
                      <a:pPr>
                        <a:lnSpc>
                          <a:spcPct val="115000"/>
                        </a:lnSpc>
                        <a:spcAft>
                          <a:spcPts val="1000"/>
                        </a:spcAft>
                      </a:pPr>
                      <a:r>
                        <a:rPr lang="en-US" sz="1200">
                          <a:solidFill>
                            <a:srgbClr val="000000"/>
                          </a:solidFill>
                          <a:latin typeface="Times New Roman"/>
                          <a:ea typeface="Calibri"/>
                          <a:cs typeface="Times New Roman"/>
                        </a:rPr>
                        <a:t>Memory constraints </a:t>
                      </a:r>
                      <a:endParaRPr lang="en-IN" sz="1100">
                        <a:latin typeface="Calibri"/>
                        <a:ea typeface="Times New Roman"/>
                        <a:cs typeface="Times New Roman"/>
                      </a:endParaRPr>
                    </a:p>
                  </a:txBody>
                  <a:tcPr marL="67733" marR="677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a:solidFill>
                            <a:srgbClr val="000000"/>
                          </a:solidFill>
                          <a:latin typeface="Times New Roman"/>
                          <a:ea typeface="Calibri"/>
                          <a:cs typeface="Times New Roman"/>
                        </a:rPr>
                        <a:t>STOR</a:t>
                      </a:r>
                      <a:endParaRPr lang="en-IN" sz="1100">
                        <a:latin typeface="Calibri"/>
                        <a:ea typeface="Times New Roman"/>
                        <a:cs typeface="Times New Roman"/>
                      </a:endParaRPr>
                    </a:p>
                  </a:txBody>
                  <a:tcPr marL="67733" marR="677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a:solidFill>
                            <a:srgbClr val="000000"/>
                          </a:solidFill>
                          <a:latin typeface="Times New Roman"/>
                          <a:ea typeface="Calibri"/>
                          <a:cs typeface="Times New Roman"/>
                        </a:rPr>
                        <a:t>Computer</a:t>
                      </a:r>
                      <a:endParaRPr lang="en-IN" sz="1100">
                        <a:latin typeface="Calibri"/>
                        <a:ea typeface="Times New Roman"/>
                        <a:cs typeface="Times New Roman"/>
                      </a:endParaRPr>
                    </a:p>
                  </a:txBody>
                  <a:tcPr marL="67733" marR="677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4027">
                <a:tc>
                  <a:txBody>
                    <a:bodyPr/>
                    <a:lstStyle/>
                    <a:p>
                      <a:pPr>
                        <a:lnSpc>
                          <a:spcPct val="115000"/>
                        </a:lnSpc>
                        <a:spcAft>
                          <a:spcPts val="1000"/>
                        </a:spcAft>
                      </a:pPr>
                      <a:r>
                        <a:rPr lang="en-US" sz="1200">
                          <a:solidFill>
                            <a:srgbClr val="000000"/>
                          </a:solidFill>
                          <a:latin typeface="Times New Roman"/>
                          <a:ea typeface="Calibri"/>
                          <a:cs typeface="Times New Roman"/>
                        </a:rPr>
                        <a:t>Analysts capability</a:t>
                      </a:r>
                      <a:endParaRPr lang="en-IN" sz="1100">
                        <a:latin typeface="Calibri"/>
                        <a:ea typeface="Times New Roman"/>
                        <a:cs typeface="Times New Roman"/>
                      </a:endParaRPr>
                    </a:p>
                  </a:txBody>
                  <a:tcPr marL="67733" marR="677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a:solidFill>
                            <a:srgbClr val="000000"/>
                          </a:solidFill>
                          <a:latin typeface="Times New Roman"/>
                          <a:ea typeface="Calibri"/>
                          <a:cs typeface="Times New Roman"/>
                        </a:rPr>
                        <a:t>ACAP</a:t>
                      </a:r>
                      <a:endParaRPr lang="en-IN" sz="1100">
                        <a:latin typeface="Calibri"/>
                        <a:ea typeface="Times New Roman"/>
                        <a:cs typeface="Times New Roman"/>
                      </a:endParaRPr>
                    </a:p>
                  </a:txBody>
                  <a:tcPr marL="67733" marR="677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a:solidFill>
                            <a:srgbClr val="000000"/>
                          </a:solidFill>
                          <a:latin typeface="Times New Roman"/>
                          <a:ea typeface="Calibri"/>
                          <a:cs typeface="Times New Roman"/>
                        </a:rPr>
                        <a:t>Personnel</a:t>
                      </a:r>
                      <a:endParaRPr lang="en-IN" sz="1100">
                        <a:latin typeface="Calibri"/>
                        <a:ea typeface="Times New Roman"/>
                        <a:cs typeface="Times New Roman"/>
                      </a:endParaRPr>
                    </a:p>
                  </a:txBody>
                  <a:tcPr marL="67733" marR="677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4027">
                <a:tc>
                  <a:txBody>
                    <a:bodyPr/>
                    <a:lstStyle/>
                    <a:p>
                      <a:pPr>
                        <a:lnSpc>
                          <a:spcPct val="115000"/>
                        </a:lnSpc>
                        <a:spcAft>
                          <a:spcPts val="1000"/>
                        </a:spcAft>
                      </a:pPr>
                      <a:r>
                        <a:rPr lang="en-US" sz="1200">
                          <a:solidFill>
                            <a:srgbClr val="000000"/>
                          </a:solidFill>
                          <a:latin typeface="Times New Roman"/>
                          <a:ea typeface="Calibri"/>
                          <a:cs typeface="Times New Roman"/>
                        </a:rPr>
                        <a:t>Personnel continuity</a:t>
                      </a:r>
                      <a:endParaRPr lang="en-IN" sz="1100">
                        <a:latin typeface="Calibri"/>
                        <a:ea typeface="Times New Roman"/>
                        <a:cs typeface="Times New Roman"/>
                      </a:endParaRPr>
                    </a:p>
                  </a:txBody>
                  <a:tcPr marL="67733" marR="677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a:solidFill>
                            <a:srgbClr val="000000"/>
                          </a:solidFill>
                          <a:latin typeface="Times New Roman"/>
                          <a:ea typeface="Calibri"/>
                          <a:cs typeface="Times New Roman"/>
                        </a:rPr>
                        <a:t>PCON</a:t>
                      </a:r>
                      <a:endParaRPr lang="en-IN" sz="1100">
                        <a:latin typeface="Calibri"/>
                        <a:ea typeface="Times New Roman"/>
                        <a:cs typeface="Times New Roman"/>
                      </a:endParaRPr>
                    </a:p>
                  </a:txBody>
                  <a:tcPr marL="67733" marR="677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a:solidFill>
                            <a:srgbClr val="000000"/>
                          </a:solidFill>
                          <a:latin typeface="Times New Roman"/>
                          <a:ea typeface="Calibri"/>
                          <a:cs typeface="Times New Roman"/>
                        </a:rPr>
                        <a:t>Personnel</a:t>
                      </a:r>
                      <a:endParaRPr lang="en-IN" sz="1100">
                        <a:latin typeface="Calibri"/>
                        <a:ea typeface="Times New Roman"/>
                        <a:cs typeface="Times New Roman"/>
                      </a:endParaRPr>
                    </a:p>
                  </a:txBody>
                  <a:tcPr marL="67733" marR="677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4027">
                <a:tc>
                  <a:txBody>
                    <a:bodyPr/>
                    <a:lstStyle/>
                    <a:p>
                      <a:pPr>
                        <a:lnSpc>
                          <a:spcPct val="115000"/>
                        </a:lnSpc>
                        <a:spcAft>
                          <a:spcPts val="1000"/>
                        </a:spcAft>
                      </a:pPr>
                      <a:r>
                        <a:rPr lang="en-US" sz="1200">
                          <a:solidFill>
                            <a:srgbClr val="000000"/>
                          </a:solidFill>
                          <a:latin typeface="Times New Roman"/>
                          <a:ea typeface="Calibri"/>
                          <a:cs typeface="Times New Roman"/>
                        </a:rPr>
                        <a:t>Programmer capability</a:t>
                      </a:r>
                      <a:endParaRPr lang="en-IN" sz="1100">
                        <a:latin typeface="Calibri"/>
                        <a:ea typeface="Times New Roman"/>
                        <a:cs typeface="Times New Roman"/>
                      </a:endParaRPr>
                    </a:p>
                  </a:txBody>
                  <a:tcPr marL="67733" marR="677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a:solidFill>
                            <a:srgbClr val="000000"/>
                          </a:solidFill>
                          <a:latin typeface="Times New Roman"/>
                          <a:ea typeface="Calibri"/>
                          <a:cs typeface="Times New Roman"/>
                        </a:rPr>
                        <a:t>PCAP</a:t>
                      </a:r>
                      <a:endParaRPr lang="en-IN" sz="1100">
                        <a:latin typeface="Calibri"/>
                        <a:ea typeface="Times New Roman"/>
                        <a:cs typeface="Times New Roman"/>
                      </a:endParaRPr>
                    </a:p>
                  </a:txBody>
                  <a:tcPr marL="67733" marR="677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a:solidFill>
                            <a:srgbClr val="000000"/>
                          </a:solidFill>
                          <a:latin typeface="Times New Roman"/>
                          <a:ea typeface="Calibri"/>
                          <a:cs typeface="Times New Roman"/>
                        </a:rPr>
                        <a:t>Personnel</a:t>
                      </a:r>
                      <a:endParaRPr lang="en-IN" sz="1100">
                        <a:latin typeface="Calibri"/>
                        <a:ea typeface="Times New Roman"/>
                        <a:cs typeface="Times New Roman"/>
                      </a:endParaRPr>
                    </a:p>
                  </a:txBody>
                  <a:tcPr marL="67733" marR="677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4027">
                <a:tc>
                  <a:txBody>
                    <a:bodyPr/>
                    <a:lstStyle/>
                    <a:p>
                      <a:pPr>
                        <a:lnSpc>
                          <a:spcPct val="115000"/>
                        </a:lnSpc>
                        <a:spcAft>
                          <a:spcPts val="1000"/>
                        </a:spcAft>
                      </a:pPr>
                      <a:r>
                        <a:rPr lang="en-US" sz="1200">
                          <a:solidFill>
                            <a:srgbClr val="000000"/>
                          </a:solidFill>
                          <a:latin typeface="Times New Roman"/>
                          <a:ea typeface="Calibri"/>
                          <a:cs typeface="Times New Roman"/>
                        </a:rPr>
                        <a:t>Programmer experience in application</a:t>
                      </a:r>
                      <a:endParaRPr lang="en-IN" sz="1100">
                        <a:latin typeface="Calibri"/>
                        <a:ea typeface="Times New Roman"/>
                        <a:cs typeface="Times New Roman"/>
                      </a:endParaRPr>
                    </a:p>
                  </a:txBody>
                  <a:tcPr marL="67733" marR="677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a:solidFill>
                            <a:srgbClr val="000000"/>
                          </a:solidFill>
                          <a:latin typeface="Times New Roman"/>
                          <a:ea typeface="Calibri"/>
                          <a:cs typeface="Times New Roman"/>
                        </a:rPr>
                        <a:t>PEXP</a:t>
                      </a:r>
                      <a:endParaRPr lang="en-IN" sz="1100">
                        <a:latin typeface="Calibri"/>
                        <a:ea typeface="Times New Roman"/>
                        <a:cs typeface="Times New Roman"/>
                      </a:endParaRPr>
                    </a:p>
                  </a:txBody>
                  <a:tcPr marL="67733" marR="677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a:solidFill>
                            <a:srgbClr val="000000"/>
                          </a:solidFill>
                          <a:latin typeface="Times New Roman"/>
                          <a:ea typeface="Calibri"/>
                          <a:cs typeface="Times New Roman"/>
                        </a:rPr>
                        <a:t>Personnel</a:t>
                      </a:r>
                      <a:endParaRPr lang="en-IN" sz="1100">
                        <a:latin typeface="Calibri"/>
                        <a:ea typeface="Times New Roman"/>
                        <a:cs typeface="Times New Roman"/>
                      </a:endParaRPr>
                    </a:p>
                  </a:txBody>
                  <a:tcPr marL="67733" marR="677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4027">
                <a:tc>
                  <a:txBody>
                    <a:bodyPr/>
                    <a:lstStyle/>
                    <a:p>
                      <a:pPr>
                        <a:lnSpc>
                          <a:spcPct val="115000"/>
                        </a:lnSpc>
                        <a:spcAft>
                          <a:spcPts val="1000"/>
                        </a:spcAft>
                      </a:pPr>
                      <a:r>
                        <a:rPr lang="en-US" sz="1200">
                          <a:solidFill>
                            <a:srgbClr val="000000"/>
                          </a:solidFill>
                          <a:latin typeface="Times New Roman"/>
                          <a:ea typeface="Calibri"/>
                          <a:cs typeface="Times New Roman"/>
                        </a:rPr>
                        <a:t>Analyst experience in project domain</a:t>
                      </a:r>
                      <a:endParaRPr lang="en-IN" sz="1100">
                        <a:latin typeface="Calibri"/>
                        <a:ea typeface="Times New Roman"/>
                        <a:cs typeface="Times New Roman"/>
                      </a:endParaRPr>
                    </a:p>
                  </a:txBody>
                  <a:tcPr marL="67733" marR="677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a:solidFill>
                            <a:srgbClr val="000000"/>
                          </a:solidFill>
                          <a:latin typeface="Times New Roman"/>
                          <a:ea typeface="Calibri"/>
                          <a:cs typeface="Times New Roman"/>
                        </a:rPr>
                        <a:t>AEXP</a:t>
                      </a:r>
                      <a:endParaRPr lang="en-IN" sz="1100">
                        <a:latin typeface="Calibri"/>
                        <a:ea typeface="Times New Roman"/>
                        <a:cs typeface="Times New Roman"/>
                      </a:endParaRPr>
                    </a:p>
                  </a:txBody>
                  <a:tcPr marL="67733" marR="677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a:solidFill>
                            <a:srgbClr val="000000"/>
                          </a:solidFill>
                          <a:latin typeface="Times New Roman"/>
                          <a:ea typeface="Calibri"/>
                          <a:cs typeface="Times New Roman"/>
                        </a:rPr>
                        <a:t>Personnel</a:t>
                      </a:r>
                      <a:endParaRPr lang="en-IN" sz="1100">
                        <a:latin typeface="Calibri"/>
                        <a:ea typeface="Times New Roman"/>
                        <a:cs typeface="Times New Roman"/>
                      </a:endParaRPr>
                    </a:p>
                  </a:txBody>
                  <a:tcPr marL="67733" marR="677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4027">
                <a:tc>
                  <a:txBody>
                    <a:bodyPr/>
                    <a:lstStyle/>
                    <a:p>
                      <a:pPr>
                        <a:lnSpc>
                          <a:spcPct val="115000"/>
                        </a:lnSpc>
                        <a:spcAft>
                          <a:spcPts val="1000"/>
                        </a:spcAft>
                      </a:pPr>
                      <a:r>
                        <a:rPr lang="en-US" sz="1200">
                          <a:solidFill>
                            <a:srgbClr val="000000"/>
                          </a:solidFill>
                          <a:latin typeface="Times New Roman"/>
                          <a:ea typeface="Calibri"/>
                          <a:cs typeface="Times New Roman"/>
                        </a:rPr>
                        <a:t>Language and tool experience</a:t>
                      </a:r>
                      <a:endParaRPr lang="en-IN" sz="1100">
                        <a:latin typeface="Calibri"/>
                        <a:ea typeface="Times New Roman"/>
                        <a:cs typeface="Times New Roman"/>
                      </a:endParaRPr>
                    </a:p>
                  </a:txBody>
                  <a:tcPr marL="67733" marR="677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a:solidFill>
                            <a:srgbClr val="000000"/>
                          </a:solidFill>
                          <a:latin typeface="Times New Roman"/>
                          <a:ea typeface="Calibri"/>
                          <a:cs typeface="Times New Roman"/>
                        </a:rPr>
                        <a:t>LTEX</a:t>
                      </a:r>
                      <a:endParaRPr lang="en-IN" sz="1100">
                        <a:latin typeface="Calibri"/>
                        <a:ea typeface="Times New Roman"/>
                        <a:cs typeface="Times New Roman"/>
                      </a:endParaRPr>
                    </a:p>
                  </a:txBody>
                  <a:tcPr marL="67733" marR="677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a:solidFill>
                            <a:srgbClr val="000000"/>
                          </a:solidFill>
                          <a:latin typeface="Times New Roman"/>
                          <a:ea typeface="Calibri"/>
                          <a:cs typeface="Times New Roman"/>
                        </a:rPr>
                        <a:t>Personnel</a:t>
                      </a:r>
                      <a:endParaRPr lang="en-IN" sz="1100">
                        <a:latin typeface="Calibri"/>
                        <a:ea typeface="Times New Roman"/>
                        <a:cs typeface="Times New Roman"/>
                      </a:endParaRPr>
                    </a:p>
                  </a:txBody>
                  <a:tcPr marL="67733" marR="677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4027">
                <a:tc>
                  <a:txBody>
                    <a:bodyPr/>
                    <a:lstStyle/>
                    <a:p>
                      <a:pPr>
                        <a:lnSpc>
                          <a:spcPct val="115000"/>
                        </a:lnSpc>
                        <a:spcAft>
                          <a:spcPts val="1000"/>
                        </a:spcAft>
                      </a:pPr>
                      <a:r>
                        <a:rPr lang="en-US" sz="1200">
                          <a:solidFill>
                            <a:srgbClr val="000000"/>
                          </a:solidFill>
                          <a:latin typeface="Times New Roman"/>
                          <a:ea typeface="Calibri"/>
                          <a:cs typeface="Times New Roman"/>
                        </a:rPr>
                        <a:t>Use of software tools</a:t>
                      </a:r>
                      <a:endParaRPr lang="en-IN" sz="1100">
                        <a:latin typeface="Calibri"/>
                        <a:ea typeface="Times New Roman"/>
                        <a:cs typeface="Times New Roman"/>
                      </a:endParaRPr>
                    </a:p>
                  </a:txBody>
                  <a:tcPr marL="67733" marR="677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a:solidFill>
                            <a:srgbClr val="000000"/>
                          </a:solidFill>
                          <a:latin typeface="Times New Roman"/>
                          <a:ea typeface="Calibri"/>
                          <a:cs typeface="Times New Roman"/>
                        </a:rPr>
                        <a:t>TOOL</a:t>
                      </a:r>
                      <a:endParaRPr lang="en-IN" sz="1100">
                        <a:latin typeface="Calibri"/>
                        <a:ea typeface="Times New Roman"/>
                        <a:cs typeface="Times New Roman"/>
                      </a:endParaRPr>
                    </a:p>
                  </a:txBody>
                  <a:tcPr marL="67733" marR="677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a:solidFill>
                            <a:srgbClr val="000000"/>
                          </a:solidFill>
                          <a:latin typeface="Times New Roman"/>
                          <a:ea typeface="Calibri"/>
                          <a:cs typeface="Times New Roman"/>
                        </a:rPr>
                        <a:t>Project</a:t>
                      </a:r>
                      <a:endParaRPr lang="en-IN" sz="1100">
                        <a:latin typeface="Calibri"/>
                        <a:ea typeface="Times New Roman"/>
                        <a:cs typeface="Times New Roman"/>
                      </a:endParaRPr>
                    </a:p>
                  </a:txBody>
                  <a:tcPr marL="67733" marR="677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4027">
                <a:tc>
                  <a:txBody>
                    <a:bodyPr/>
                    <a:lstStyle/>
                    <a:p>
                      <a:pPr>
                        <a:lnSpc>
                          <a:spcPct val="115000"/>
                        </a:lnSpc>
                        <a:spcAft>
                          <a:spcPts val="1000"/>
                        </a:spcAft>
                      </a:pPr>
                      <a:r>
                        <a:rPr lang="en-US" sz="1200">
                          <a:solidFill>
                            <a:srgbClr val="000000"/>
                          </a:solidFill>
                          <a:latin typeface="Times New Roman"/>
                          <a:ea typeface="Calibri"/>
                          <a:cs typeface="Times New Roman"/>
                        </a:rPr>
                        <a:t>Development schedule</a:t>
                      </a:r>
                      <a:endParaRPr lang="en-IN" sz="1100">
                        <a:latin typeface="Calibri"/>
                        <a:ea typeface="Times New Roman"/>
                        <a:cs typeface="Times New Roman"/>
                      </a:endParaRPr>
                    </a:p>
                  </a:txBody>
                  <a:tcPr marL="67733" marR="677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a:solidFill>
                            <a:srgbClr val="000000"/>
                          </a:solidFill>
                          <a:latin typeface="Times New Roman"/>
                          <a:ea typeface="Calibri"/>
                          <a:cs typeface="Times New Roman"/>
                        </a:rPr>
                        <a:t>SCED</a:t>
                      </a:r>
                      <a:endParaRPr lang="en-IN" sz="1100">
                        <a:latin typeface="Calibri"/>
                        <a:ea typeface="Times New Roman"/>
                        <a:cs typeface="Times New Roman"/>
                      </a:endParaRPr>
                    </a:p>
                  </a:txBody>
                  <a:tcPr marL="67733" marR="677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a:solidFill>
                            <a:srgbClr val="000000"/>
                          </a:solidFill>
                          <a:latin typeface="Times New Roman"/>
                          <a:ea typeface="Calibri"/>
                          <a:cs typeface="Times New Roman"/>
                        </a:rPr>
                        <a:t>Project</a:t>
                      </a:r>
                      <a:endParaRPr lang="en-IN" sz="1100">
                        <a:latin typeface="Calibri"/>
                        <a:ea typeface="Times New Roman"/>
                        <a:cs typeface="Times New Roman"/>
                      </a:endParaRPr>
                    </a:p>
                  </a:txBody>
                  <a:tcPr marL="67733" marR="677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4027">
                <a:tc>
                  <a:txBody>
                    <a:bodyPr/>
                    <a:lstStyle/>
                    <a:p>
                      <a:pPr>
                        <a:lnSpc>
                          <a:spcPct val="115000"/>
                        </a:lnSpc>
                        <a:spcAft>
                          <a:spcPts val="1000"/>
                        </a:spcAft>
                      </a:pPr>
                      <a:r>
                        <a:rPr lang="en-US" sz="1200">
                          <a:solidFill>
                            <a:srgbClr val="000000"/>
                          </a:solidFill>
                          <a:latin typeface="Times New Roman"/>
                          <a:ea typeface="Calibri"/>
                          <a:cs typeface="Times New Roman"/>
                        </a:rPr>
                        <a:t>Multisite working </a:t>
                      </a:r>
                      <a:endParaRPr lang="en-IN" sz="1100">
                        <a:latin typeface="Calibri"/>
                        <a:ea typeface="Times New Roman"/>
                        <a:cs typeface="Times New Roman"/>
                      </a:endParaRPr>
                    </a:p>
                  </a:txBody>
                  <a:tcPr marL="67733" marR="677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a:solidFill>
                            <a:srgbClr val="000000"/>
                          </a:solidFill>
                          <a:latin typeface="Times New Roman"/>
                          <a:ea typeface="Calibri"/>
                          <a:cs typeface="Times New Roman"/>
                        </a:rPr>
                        <a:t>SITE</a:t>
                      </a:r>
                      <a:endParaRPr lang="en-IN" sz="1100">
                        <a:latin typeface="Calibri"/>
                        <a:ea typeface="Times New Roman"/>
                        <a:cs typeface="Times New Roman"/>
                      </a:endParaRPr>
                    </a:p>
                  </a:txBody>
                  <a:tcPr marL="67733" marR="677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dirty="0">
                          <a:solidFill>
                            <a:srgbClr val="000000"/>
                          </a:solidFill>
                          <a:latin typeface="Times New Roman"/>
                          <a:ea typeface="Calibri"/>
                          <a:cs typeface="Times New Roman"/>
                        </a:rPr>
                        <a:t>Project</a:t>
                      </a:r>
                      <a:endParaRPr lang="en-IN" sz="1100" dirty="0">
                        <a:latin typeface="Calibri"/>
                        <a:ea typeface="Times New Roman"/>
                        <a:cs typeface="Times New Roman"/>
                      </a:endParaRPr>
                    </a:p>
                  </a:txBody>
                  <a:tcPr marL="67733" marR="677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6" name="Rectangle 5"/>
          <p:cNvSpPr/>
          <p:nvPr/>
        </p:nvSpPr>
        <p:spPr>
          <a:xfrm>
            <a:off x="467544" y="1484784"/>
            <a:ext cx="6601166" cy="461665"/>
          </a:xfrm>
          <a:prstGeom prst="rect">
            <a:avLst/>
          </a:prstGeom>
        </p:spPr>
        <p:txBody>
          <a:bodyPr wrap="none">
            <a:spAutoFit/>
          </a:bodyPr>
          <a:lstStyle/>
          <a:p>
            <a:r>
              <a:rPr lang="en-IN" sz="2400" dirty="0" smtClean="0">
                <a:solidFill>
                  <a:srgbClr val="00B0F0"/>
                </a:solidFill>
                <a:latin typeface="Times New Roman" pitchFamily="18" charset="0"/>
                <a:cs typeface="Times New Roman" pitchFamily="18" charset="0"/>
              </a:rPr>
              <a:t>Post-Architecture Model: </a:t>
            </a:r>
            <a:r>
              <a:rPr lang="en-US" sz="2400" dirty="0" smtClean="0">
                <a:latin typeface="Times New Roman" pitchFamily="18" charset="0"/>
                <a:cs typeface="Times New Roman" pitchFamily="18" charset="0"/>
              </a:rPr>
              <a:t>Multiplicative cost drivers</a:t>
            </a:r>
            <a:endParaRPr lang="en-IN" sz="2400" dirty="0">
              <a:solidFill>
                <a:srgbClr val="00B0F0"/>
              </a:solidFill>
              <a:latin typeface="Times New Roman" pitchFamily="18" charset="0"/>
              <a:cs typeface="Times New Roman" pitchFamily="18" charset="0"/>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a:solidFill>
                  <a:srgbClr val="0000FF"/>
                </a:solidFill>
                <a:latin typeface="Times New Roman" pitchFamily="18" charset="0"/>
                <a:cs typeface="Times New Roman" pitchFamily="18" charset="0"/>
              </a:rPr>
              <a:t>Effort Estimation Techniques</a:t>
            </a:r>
            <a:endParaRPr lang="en-IN" sz="3200" dirty="0">
              <a:solidFill>
                <a:srgbClr val="0000FF"/>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marL="0" indent="0">
              <a:buNone/>
            </a:pPr>
            <a:r>
              <a:rPr lang="en-IN" sz="2400" dirty="0">
                <a:solidFill>
                  <a:srgbClr val="00B0F0"/>
                </a:solidFill>
                <a:latin typeface="Times New Roman" pitchFamily="18" charset="0"/>
                <a:cs typeface="Times New Roman" pitchFamily="18" charset="0"/>
              </a:rPr>
              <a:t>Post-Architecture Model </a:t>
            </a:r>
          </a:p>
          <a:p>
            <a:pPr lvl="0"/>
            <a:r>
              <a:rPr lang="en-IN" sz="2200" dirty="0">
                <a:latin typeface="Times New Roman" pitchFamily="18" charset="0"/>
                <a:cs typeface="Times New Roman" pitchFamily="18" charset="0"/>
              </a:rPr>
              <a:t>The following five factors determine the project’s scaling exponent </a:t>
            </a:r>
            <a:r>
              <a:rPr lang="en-IN" sz="2200" i="1" dirty="0">
                <a:latin typeface="Times New Roman" pitchFamily="18" charset="0"/>
                <a:cs typeface="Times New Roman" pitchFamily="18" charset="0"/>
              </a:rPr>
              <a:t>B</a:t>
            </a:r>
            <a:r>
              <a:rPr lang="en-IN" sz="2200" dirty="0">
                <a:latin typeface="Times New Roman" pitchFamily="18" charset="0"/>
                <a:cs typeface="Times New Roman" pitchFamily="18" charset="0"/>
              </a:rPr>
              <a:t>. The value of these factors is added (for example, here it is 16) and their value in percentage (i.e. .16) is added to 1.01 to get a value of 1.17. </a:t>
            </a:r>
          </a:p>
          <a:p>
            <a:pPr marL="0" indent="0">
              <a:buNone/>
            </a:pPr>
            <a:r>
              <a:rPr lang="en-IN" sz="1800" dirty="0" smtClean="0"/>
              <a:t> </a:t>
            </a:r>
            <a:endParaRPr lang="en-IN" sz="1800" dirty="0"/>
          </a:p>
          <a:p>
            <a:endParaRPr lang="en-IN" sz="1800" dirty="0"/>
          </a:p>
          <a:p>
            <a:pPr marL="0" lvl="0" indent="0">
              <a:buNone/>
            </a:pPr>
            <a:r>
              <a:rPr lang="en-IN" sz="1800" dirty="0"/>
              <a:t>						</a:t>
            </a:r>
            <a:r>
              <a:rPr lang="en-IN" sz="1800" dirty="0" smtClean="0"/>
              <a:t> </a:t>
            </a:r>
            <a:r>
              <a:rPr lang="en-IN" sz="1800" dirty="0"/>
              <a:t>				</a:t>
            </a:r>
          </a:p>
        </p:txBody>
      </p:sp>
      <p:graphicFrame>
        <p:nvGraphicFramePr>
          <p:cNvPr id="4" name="Table 3"/>
          <p:cNvGraphicFramePr>
            <a:graphicFrameLocks noGrp="1"/>
          </p:cNvGraphicFramePr>
          <p:nvPr>
            <p:extLst>
              <p:ext uri="{D42A27DB-BD31-4B8C-83A1-F6EECF244321}">
                <p14:modId xmlns:p14="http://schemas.microsoft.com/office/powerpoint/2010/main" xmlns="" val="3316519165"/>
              </p:ext>
            </p:extLst>
          </p:nvPr>
        </p:nvGraphicFramePr>
        <p:xfrm>
          <a:off x="539551" y="3933056"/>
          <a:ext cx="8352929" cy="1854200"/>
        </p:xfrm>
        <a:graphic>
          <a:graphicData uri="http://schemas.openxmlformats.org/drawingml/2006/table">
            <a:tbl>
              <a:tblPr firstRow="1" bandRow="1">
                <a:tableStyleId>{BDBED569-4797-4DF1-A0F4-6AAB3CD982D8}</a:tableStyleId>
              </a:tblPr>
              <a:tblGrid>
                <a:gridCol w="2784310"/>
                <a:gridCol w="2889379"/>
                <a:gridCol w="2679240"/>
              </a:tblGrid>
              <a:tr h="370840">
                <a:tc>
                  <a:txBody>
                    <a:bodyPr/>
                    <a:lstStyle/>
                    <a:p>
                      <a:pPr algn="l"/>
                      <a:r>
                        <a:rPr lang="en-IN" sz="1800" dirty="0" err="1" smtClean="0">
                          <a:latin typeface="Times New Roman" pitchFamily="18" charset="0"/>
                          <a:cs typeface="Times New Roman" pitchFamily="18" charset="0"/>
                        </a:rPr>
                        <a:t>Precedentedness</a:t>
                      </a:r>
                      <a:endParaRPr lang="en-IN" sz="1800" b="0" dirty="0">
                        <a:latin typeface="Times New Roman" pitchFamily="18" charset="0"/>
                        <a:cs typeface="Times New Roman" pitchFamily="18" charset="0"/>
                      </a:endParaRPr>
                    </a:p>
                  </a:txBody>
                  <a:tcPr anchor="ctr">
                    <a:lnL w="12700" cmpd="sng">
                      <a:noFill/>
                    </a:lnL>
                    <a:lnR w="12700" cmpd="sng">
                      <a:noFill/>
                    </a:lnR>
                    <a:lnT w="12700" cmpd="sng">
                      <a:noFill/>
                    </a:lnT>
                    <a:lnB w="25400" cmpd="sng">
                      <a:noFill/>
                    </a:lnB>
                    <a:lnTlToBr w="12700" cmpd="sng">
                      <a:noFill/>
                      <a:prstDash val="solid"/>
                    </a:lnTlToBr>
                    <a:lnBlToTr w="12700" cmpd="sng">
                      <a:noFill/>
                      <a:prstDash val="solid"/>
                    </a:lnBlToTr>
                  </a:tcPr>
                </a:tc>
                <a:tc>
                  <a:txBody>
                    <a:bodyPr/>
                    <a:lstStyle/>
                    <a:p>
                      <a:pPr algn="l"/>
                      <a:r>
                        <a:rPr lang="en-IN" sz="1800" dirty="0" smtClean="0">
                          <a:latin typeface="Times New Roman" pitchFamily="18" charset="0"/>
                          <a:cs typeface="Times New Roman" pitchFamily="18" charset="0"/>
                        </a:rPr>
                        <a:t>--New project </a:t>
                      </a:r>
                      <a:endParaRPr lang="en-IN" sz="1800" b="0" dirty="0">
                        <a:latin typeface="Times New Roman" pitchFamily="18" charset="0"/>
                        <a:cs typeface="Times New Roman" pitchFamily="18" charset="0"/>
                      </a:endParaRPr>
                    </a:p>
                  </a:txBody>
                  <a:tcPr anchor="ctr">
                    <a:lnL w="12700" cmpd="sng">
                      <a:noFill/>
                    </a:lnL>
                    <a:lnR w="12700" cmpd="sng">
                      <a:noFill/>
                    </a:lnR>
                    <a:lnT w="12700" cmpd="sng">
                      <a:noFill/>
                    </a:lnT>
                    <a:lnB w="25400" cmpd="sng">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smtClean="0">
                          <a:latin typeface="Times New Roman" pitchFamily="18" charset="0"/>
                          <a:cs typeface="Times New Roman" pitchFamily="18" charset="0"/>
                        </a:rPr>
                        <a:t>--Rated low (4)</a:t>
                      </a:r>
                      <a:endParaRPr lang="en-IN" sz="1800" b="0" dirty="0">
                        <a:latin typeface="Times New Roman" pitchFamily="18" charset="0"/>
                        <a:cs typeface="Times New Roman" pitchFamily="18" charset="0"/>
                      </a:endParaRPr>
                    </a:p>
                  </a:txBody>
                  <a:tcPr anchor="ctr">
                    <a:lnL w="12700" cmpd="sng">
                      <a:noFill/>
                    </a:lnL>
                    <a:lnR w="12700" cmpd="sng">
                      <a:noFill/>
                    </a:lnR>
                    <a:lnT w="12700" cmpd="sng">
                      <a:noFill/>
                    </a:lnT>
                    <a:lnB w="25400" cmpd="sng">
                      <a:noFill/>
                    </a:lnB>
                    <a:lnTlToBr w="12700" cmpd="sng">
                      <a:noFill/>
                      <a:prstDash val="solid"/>
                    </a:lnTlToBr>
                    <a:lnBlToTr w="12700" cmpd="sng">
                      <a:noFill/>
                      <a:prstDash val="solid"/>
                    </a:lnBlToTr>
                  </a:tcPr>
                </a:tc>
              </a:tr>
              <a:tr h="370840">
                <a:tc>
                  <a:txBody>
                    <a:bodyPr/>
                    <a:lstStyle/>
                    <a:p>
                      <a:pPr algn="l"/>
                      <a:r>
                        <a:rPr lang="en-IN" sz="1800" dirty="0" smtClean="0">
                          <a:latin typeface="Times New Roman" pitchFamily="18" charset="0"/>
                          <a:cs typeface="Times New Roman" pitchFamily="18" charset="0"/>
                        </a:rPr>
                        <a:t>Development flexibility</a:t>
                      </a:r>
                      <a:endParaRPr lang="en-IN" sz="1800" b="0" dirty="0">
                        <a:latin typeface="Times New Roman" pitchFamily="18" charset="0"/>
                        <a:cs typeface="Times New Roman" pitchFamily="18" charset="0"/>
                      </a:endParaRPr>
                    </a:p>
                  </a:txBody>
                  <a:tcPr anchor="ctr">
                    <a:lnL w="12700" cmpd="sng">
                      <a:noFill/>
                    </a:lnL>
                    <a:lnR w="12700" cmpd="sng">
                      <a:noFill/>
                    </a:lnR>
                    <a:lnT w="25400" cmpd="sng">
                      <a:noFill/>
                    </a:lnT>
                    <a:lnB w="12700" cmpd="sng">
                      <a:noFill/>
                    </a:lnB>
                    <a:lnTlToBr w="12700" cmpd="sng">
                      <a:noFill/>
                      <a:prstDash val="solid"/>
                    </a:lnTlToBr>
                    <a:lnBlToTr w="12700" cmpd="sng">
                      <a:noFill/>
                      <a:prstDash val="solid"/>
                    </a:lnBlToTr>
                    <a:noFill/>
                  </a:tcPr>
                </a:tc>
                <a:tc>
                  <a:txBody>
                    <a:bodyPr/>
                    <a:lstStyle/>
                    <a:p>
                      <a:pPr algn="l"/>
                      <a:r>
                        <a:rPr lang="en-IN" sz="1800" dirty="0" smtClean="0">
                          <a:latin typeface="Times New Roman" pitchFamily="18" charset="0"/>
                          <a:cs typeface="Times New Roman" pitchFamily="18" charset="0"/>
                        </a:rPr>
                        <a:t>--No client involvement</a:t>
                      </a:r>
                      <a:endParaRPr lang="en-IN" sz="1800" b="0" dirty="0">
                        <a:latin typeface="Times New Roman" pitchFamily="18" charset="0"/>
                        <a:cs typeface="Times New Roman" pitchFamily="18" charset="0"/>
                      </a:endParaRPr>
                    </a:p>
                  </a:txBody>
                  <a:tcPr anchor="ctr">
                    <a:lnL w="12700" cmpd="sng">
                      <a:noFill/>
                    </a:lnL>
                    <a:lnR w="12700" cmpd="sng">
                      <a:noFill/>
                    </a:lnR>
                    <a:lnT w="254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smtClean="0">
                          <a:latin typeface="Times New Roman" pitchFamily="18" charset="0"/>
                          <a:cs typeface="Times New Roman" pitchFamily="18" charset="0"/>
                        </a:rPr>
                        <a:t>--Rated very high (1)</a:t>
                      </a:r>
                      <a:endParaRPr lang="en-IN" sz="1800" b="0" dirty="0">
                        <a:latin typeface="Times New Roman" pitchFamily="18" charset="0"/>
                        <a:cs typeface="Times New Roman" pitchFamily="18" charset="0"/>
                      </a:endParaRPr>
                    </a:p>
                  </a:txBody>
                  <a:tcPr anchor="ctr">
                    <a:lnL w="12700" cmpd="sng">
                      <a:noFill/>
                    </a:lnL>
                    <a:lnR w="12700" cmpd="sng">
                      <a:noFill/>
                    </a:lnR>
                    <a:lnT w="25400" cmpd="sng">
                      <a:noFill/>
                    </a:lnT>
                    <a:lnB w="12700" cmpd="sng">
                      <a:noFill/>
                    </a:lnB>
                    <a:lnTlToBr w="12700" cmpd="sng">
                      <a:noFill/>
                      <a:prstDash val="solid"/>
                    </a:lnTlToBr>
                    <a:lnBlToTr w="12700" cmpd="sng">
                      <a:noFill/>
                      <a:prstDash val="solid"/>
                    </a:lnBlToTr>
                    <a:noFill/>
                  </a:tcPr>
                </a:tc>
              </a:tr>
              <a:tr h="370840">
                <a:tc>
                  <a:txBody>
                    <a:bodyPr/>
                    <a:lstStyle/>
                    <a:p>
                      <a:pPr algn="l"/>
                      <a:r>
                        <a:rPr lang="en-IN" sz="1800" dirty="0" smtClean="0">
                          <a:latin typeface="Times New Roman" pitchFamily="18" charset="0"/>
                          <a:cs typeface="Times New Roman" pitchFamily="18" charset="0"/>
                        </a:rPr>
                        <a:t>Architecture/risk resolution </a:t>
                      </a:r>
                      <a:endParaRPr lang="en-IN" sz="1800" b="0" dirty="0">
                        <a:latin typeface="Times New Roman" pitchFamily="18" charset="0"/>
                        <a:cs typeface="Times New Roman"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l"/>
                      <a:r>
                        <a:rPr lang="en-IN" sz="1800" dirty="0" smtClean="0">
                          <a:latin typeface="Times New Roman" pitchFamily="18" charset="0"/>
                          <a:cs typeface="Times New Roman" pitchFamily="18" charset="0"/>
                        </a:rPr>
                        <a:t>--No risk analysis carried out</a:t>
                      </a:r>
                      <a:endParaRPr lang="en-IN" sz="1800" b="0" dirty="0">
                        <a:latin typeface="Times New Roman" pitchFamily="18" charset="0"/>
                        <a:cs typeface="Times New Roman"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smtClean="0">
                          <a:latin typeface="Times New Roman" pitchFamily="18" charset="0"/>
                          <a:cs typeface="Times New Roman" pitchFamily="18" charset="0"/>
                        </a:rPr>
                        <a:t>--Rated very low (5)</a:t>
                      </a:r>
                      <a:endParaRPr lang="en-IN" sz="1800" b="0" dirty="0">
                        <a:latin typeface="Times New Roman" pitchFamily="18" charset="0"/>
                        <a:cs typeface="Times New Roman"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r>
              <a:tr h="370840">
                <a:tc>
                  <a:txBody>
                    <a:bodyPr/>
                    <a:lstStyle/>
                    <a:p>
                      <a:pPr algn="l"/>
                      <a:r>
                        <a:rPr lang="en-IN" sz="1800" dirty="0" smtClean="0">
                          <a:latin typeface="Times New Roman" pitchFamily="18" charset="0"/>
                          <a:cs typeface="Times New Roman" pitchFamily="18" charset="0"/>
                        </a:rPr>
                        <a:t> Team cohesion </a:t>
                      </a:r>
                      <a:endParaRPr lang="en-IN" sz="1800" b="0" dirty="0">
                        <a:latin typeface="Times New Roman" pitchFamily="18" charset="0"/>
                        <a:cs typeface="Times New Roman"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a:r>
                        <a:rPr lang="en-IN" sz="1800" dirty="0" smtClean="0">
                          <a:latin typeface="Times New Roman" pitchFamily="18" charset="0"/>
                          <a:cs typeface="Times New Roman" pitchFamily="18" charset="0"/>
                        </a:rPr>
                        <a:t>--New team  	</a:t>
                      </a:r>
                      <a:endParaRPr lang="en-IN" sz="1800" b="0" dirty="0">
                        <a:latin typeface="Times New Roman" pitchFamily="18" charset="0"/>
                        <a:cs typeface="Times New Roman"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smtClean="0">
                          <a:latin typeface="Times New Roman" pitchFamily="18" charset="0"/>
                          <a:cs typeface="Times New Roman" pitchFamily="18" charset="0"/>
                        </a:rPr>
                        <a:t>--Rated nominal (3)</a:t>
                      </a:r>
                      <a:endParaRPr lang="en-IN" sz="1800" b="0" dirty="0">
                        <a:latin typeface="Times New Roman" pitchFamily="18" charset="0"/>
                        <a:cs typeface="Times New Roman"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70840">
                <a:tc>
                  <a:txBody>
                    <a:bodyPr/>
                    <a:lstStyle/>
                    <a:p>
                      <a:pPr algn="l"/>
                      <a:r>
                        <a:rPr lang="en-IN" sz="1800" dirty="0" smtClean="0">
                          <a:latin typeface="Times New Roman" pitchFamily="18" charset="0"/>
                          <a:cs typeface="Times New Roman" pitchFamily="18" charset="0"/>
                        </a:rPr>
                        <a:t>Process maturity</a:t>
                      </a:r>
                      <a:endParaRPr lang="en-IN" sz="1800" b="0" dirty="0">
                        <a:latin typeface="Times New Roman" pitchFamily="18" charset="0"/>
                        <a:cs typeface="Times New Roman"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smtClean="0">
                          <a:latin typeface="Times New Roman" pitchFamily="18" charset="0"/>
                          <a:cs typeface="Times New Roman" pitchFamily="18" charset="0"/>
                        </a:rPr>
                        <a:t>--Process in control </a:t>
                      </a:r>
                      <a:endParaRPr lang="en-IN" sz="1800" b="0" dirty="0">
                        <a:latin typeface="Times New Roman" pitchFamily="18" charset="0"/>
                        <a:cs typeface="Times New Roman"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smtClean="0">
                          <a:latin typeface="Times New Roman" pitchFamily="18" charset="0"/>
                          <a:cs typeface="Times New Roman" pitchFamily="18" charset="0"/>
                        </a:rPr>
                        <a:t>--Rated nominal (3)</a:t>
                      </a:r>
                      <a:endParaRPr lang="en-IN" sz="1800" b="0" dirty="0">
                        <a:latin typeface="Times New Roman" pitchFamily="18" charset="0"/>
                        <a:cs typeface="Times New Roman"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5" name="Slide Number Placeholder 4"/>
          <p:cNvSpPr>
            <a:spLocks noGrp="1"/>
          </p:cNvSpPr>
          <p:nvPr>
            <p:ph type="sldNum" sz="quarter" idx="12"/>
          </p:nvPr>
        </p:nvSpPr>
        <p:spPr/>
        <p:txBody>
          <a:bodyPr/>
          <a:lstStyle/>
          <a:p>
            <a:fld id="{0C087B72-CC60-4FF0-9C96-8509CDF76D05}" type="slidenum">
              <a:rPr lang="en-IN" smtClean="0"/>
              <a:pPr/>
              <a:t>65</a:t>
            </a:fld>
            <a:endParaRPr lang="en-IN"/>
          </a:p>
        </p:txBody>
      </p:sp>
    </p:spTree>
    <p:extLst>
      <p:ext uri="{BB962C8B-B14F-4D97-AF65-F5344CB8AC3E}">
        <p14:creationId xmlns:p14="http://schemas.microsoft.com/office/powerpoint/2010/main" xmlns="" val="485277181"/>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a:solidFill>
                  <a:srgbClr val="0000FF"/>
                </a:solidFill>
                <a:latin typeface="Times New Roman" pitchFamily="18" charset="0"/>
                <a:cs typeface="Times New Roman" pitchFamily="18" charset="0"/>
              </a:rPr>
              <a:t>Effort Estimation Techniques</a:t>
            </a:r>
            <a:endParaRPr lang="en-IN" sz="3200" dirty="0">
              <a:solidFill>
                <a:srgbClr val="0000FF"/>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92500" lnSpcReduction="10000"/>
          </a:bodyPr>
          <a:lstStyle/>
          <a:p>
            <a:pPr marL="0" indent="0">
              <a:buNone/>
            </a:pPr>
            <a:r>
              <a:rPr lang="en-IN" sz="2600" dirty="0" smtClean="0">
                <a:solidFill>
                  <a:srgbClr val="00B0F0"/>
                </a:solidFill>
                <a:latin typeface="Times New Roman" pitchFamily="18" charset="0"/>
                <a:cs typeface="Times New Roman" pitchFamily="18" charset="0"/>
              </a:rPr>
              <a:t>Reuse </a:t>
            </a:r>
            <a:r>
              <a:rPr lang="en-IN" sz="2600" dirty="0">
                <a:solidFill>
                  <a:srgbClr val="00B0F0"/>
                </a:solidFill>
                <a:latin typeface="Times New Roman" pitchFamily="18" charset="0"/>
                <a:cs typeface="Times New Roman" pitchFamily="18" charset="0"/>
              </a:rPr>
              <a:t>Model</a:t>
            </a:r>
          </a:p>
          <a:p>
            <a:r>
              <a:rPr lang="en-IN" sz="2400" dirty="0">
                <a:latin typeface="Times New Roman" pitchFamily="18" charset="0"/>
                <a:cs typeface="Times New Roman" pitchFamily="18" charset="0"/>
              </a:rPr>
              <a:t>The reuse model focuses on system development with reuse. </a:t>
            </a:r>
            <a:endParaRPr lang="en-IN" sz="2400" dirty="0" smtClean="0">
              <a:latin typeface="Times New Roman" pitchFamily="18" charset="0"/>
              <a:cs typeface="Times New Roman" pitchFamily="18" charset="0"/>
            </a:endParaRPr>
          </a:p>
          <a:p>
            <a:r>
              <a:rPr lang="en-IN" sz="2400" dirty="0" smtClean="0">
                <a:latin typeface="Times New Roman" pitchFamily="18" charset="0"/>
                <a:cs typeface="Times New Roman" pitchFamily="18" charset="0"/>
              </a:rPr>
              <a:t>It </a:t>
            </a:r>
            <a:r>
              <a:rPr lang="en-IN" sz="2400" dirty="0">
                <a:latin typeface="Times New Roman" pitchFamily="18" charset="0"/>
                <a:cs typeface="Times New Roman" pitchFamily="18" charset="0"/>
              </a:rPr>
              <a:t>helps to monitor the progress of reuse-based development and guides  to the investment for producing reusable assets and reusing them in development. </a:t>
            </a:r>
            <a:endParaRPr lang="en-IN" sz="2400" dirty="0" smtClean="0">
              <a:latin typeface="Times New Roman" pitchFamily="18" charset="0"/>
              <a:cs typeface="Times New Roman" pitchFamily="18" charset="0"/>
            </a:endParaRPr>
          </a:p>
          <a:p>
            <a:r>
              <a:rPr lang="en-IN" sz="2400" dirty="0" smtClean="0">
                <a:latin typeface="Times New Roman" pitchFamily="18" charset="0"/>
                <a:cs typeface="Times New Roman" pitchFamily="18" charset="0"/>
              </a:rPr>
              <a:t>The </a:t>
            </a:r>
            <a:r>
              <a:rPr lang="en-IN" sz="2400" dirty="0">
                <a:latin typeface="Times New Roman" pitchFamily="18" charset="0"/>
                <a:cs typeface="Times New Roman" pitchFamily="18" charset="0"/>
              </a:rPr>
              <a:t>cost of system development with reuse involves the cost incurred in design, implementation, generalization, testing, documentation, library support, and integration of reusable assents. </a:t>
            </a:r>
            <a:endParaRPr lang="en-IN" sz="2400" dirty="0" smtClean="0">
              <a:latin typeface="Times New Roman" pitchFamily="18" charset="0"/>
              <a:cs typeface="Times New Roman" pitchFamily="18" charset="0"/>
            </a:endParaRPr>
          </a:p>
          <a:p>
            <a:r>
              <a:rPr lang="en-IN" sz="2400" dirty="0" smtClean="0">
                <a:latin typeface="Times New Roman" pitchFamily="18" charset="0"/>
                <a:cs typeface="Times New Roman" pitchFamily="18" charset="0"/>
              </a:rPr>
              <a:t>The </a:t>
            </a:r>
            <a:r>
              <a:rPr lang="en-IN" sz="2400" dirty="0">
                <a:latin typeface="Times New Roman" pitchFamily="18" charset="0"/>
                <a:cs typeface="Times New Roman" pitchFamily="18" charset="0"/>
              </a:rPr>
              <a:t>level of reuse in a system is defined as the total size of the system divided by the size of the reusable components in the system.  </a:t>
            </a:r>
            <a:endParaRPr lang="en-IN" sz="2400" dirty="0" smtClean="0">
              <a:latin typeface="Times New Roman" pitchFamily="18" charset="0"/>
              <a:cs typeface="Times New Roman" pitchFamily="18" charset="0"/>
            </a:endParaRPr>
          </a:p>
          <a:p>
            <a:r>
              <a:rPr lang="en-IN" sz="2400" dirty="0">
                <a:latin typeface="Times New Roman" pitchFamily="18" charset="0"/>
                <a:cs typeface="Times New Roman" pitchFamily="18" charset="0"/>
              </a:rPr>
              <a:t>The level of reuse can be used to monitor reuse and to estimate the cost, time, quality, and productivity.</a:t>
            </a:r>
          </a:p>
          <a:p>
            <a:endParaRPr lang="en-IN" sz="2400" dirty="0"/>
          </a:p>
        </p:txBody>
      </p:sp>
      <p:sp>
        <p:nvSpPr>
          <p:cNvPr id="4" name="Slide Number Placeholder 3"/>
          <p:cNvSpPr>
            <a:spLocks noGrp="1"/>
          </p:cNvSpPr>
          <p:nvPr>
            <p:ph type="sldNum" sz="quarter" idx="12"/>
          </p:nvPr>
        </p:nvSpPr>
        <p:spPr/>
        <p:txBody>
          <a:bodyPr/>
          <a:lstStyle/>
          <a:p>
            <a:fld id="{0C087B72-CC60-4FF0-9C96-8509CDF76D05}" type="slidenum">
              <a:rPr lang="en-IN" smtClean="0"/>
              <a:pPr/>
              <a:t>66</a:t>
            </a:fld>
            <a:endParaRPr lang="en-IN"/>
          </a:p>
        </p:txBody>
      </p:sp>
    </p:spTree>
    <p:extLst>
      <p:ext uri="{BB962C8B-B14F-4D97-AF65-F5344CB8AC3E}">
        <p14:creationId xmlns:p14="http://schemas.microsoft.com/office/powerpoint/2010/main" xmlns="" val="2002807684"/>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a:solidFill>
                  <a:srgbClr val="0000FF"/>
                </a:solidFill>
                <a:latin typeface="Times New Roman" pitchFamily="18" charset="0"/>
                <a:cs typeface="Times New Roman" pitchFamily="18" charset="0"/>
              </a:rPr>
              <a:t>Effort Estimation Techniques</a:t>
            </a:r>
            <a:endParaRPr lang="en-IN" sz="3200" dirty="0">
              <a:solidFill>
                <a:srgbClr val="0000FF"/>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92500"/>
          </a:bodyPr>
          <a:lstStyle/>
          <a:p>
            <a:pPr marL="0" indent="0">
              <a:buNone/>
            </a:pPr>
            <a:r>
              <a:rPr lang="en-IN" sz="2600" dirty="0">
                <a:solidFill>
                  <a:srgbClr val="00B0F0"/>
                </a:solidFill>
                <a:latin typeface="Times New Roman" pitchFamily="18" charset="0"/>
                <a:cs typeface="Times New Roman" pitchFamily="18" charset="0"/>
              </a:rPr>
              <a:t>Reuse </a:t>
            </a:r>
            <a:r>
              <a:rPr lang="en-IN" sz="2600" dirty="0" smtClean="0">
                <a:solidFill>
                  <a:srgbClr val="00B0F0"/>
                </a:solidFill>
                <a:latin typeface="Times New Roman" pitchFamily="18" charset="0"/>
                <a:cs typeface="Times New Roman" pitchFamily="18" charset="0"/>
              </a:rPr>
              <a:t>Model</a:t>
            </a:r>
          </a:p>
          <a:p>
            <a:r>
              <a:rPr lang="en-IN" sz="2400" dirty="0">
                <a:latin typeface="Times New Roman" pitchFamily="18" charset="0"/>
                <a:cs typeface="Times New Roman" pitchFamily="18" charset="0"/>
              </a:rPr>
              <a:t>The cost of system development can be assessed by the cost of system development with reuse and without reuse. </a:t>
            </a:r>
            <a:endParaRPr lang="en-IN" sz="2400" dirty="0" smtClean="0">
              <a:latin typeface="Times New Roman" pitchFamily="18" charset="0"/>
              <a:cs typeface="Times New Roman" pitchFamily="18" charset="0"/>
            </a:endParaRPr>
          </a:p>
          <a:p>
            <a:r>
              <a:rPr lang="en-IN" sz="2400" dirty="0">
                <a:latin typeface="Times New Roman" pitchFamily="18" charset="0"/>
                <a:cs typeface="Times New Roman" pitchFamily="18" charset="0"/>
              </a:rPr>
              <a:t>The cost of software can be measured </a:t>
            </a:r>
            <a:r>
              <a:rPr lang="en-IN" sz="2400" dirty="0" smtClean="0">
                <a:latin typeface="Times New Roman" pitchFamily="18" charset="0"/>
                <a:cs typeface="Times New Roman" pitchFamily="18" charset="0"/>
              </a:rPr>
              <a:t>as: </a:t>
            </a:r>
            <a:r>
              <a:rPr lang="en-IN" sz="2400" baseline="-25000" dirty="0" smtClean="0">
                <a:latin typeface="Times New Roman" pitchFamily="18" charset="0"/>
                <a:cs typeface="Times New Roman" pitchFamily="18" charset="0"/>
              </a:rPr>
              <a:t>   </a:t>
            </a:r>
            <a:endParaRPr lang="en-IN" sz="2400" dirty="0">
              <a:latin typeface="Times New Roman" pitchFamily="18" charset="0"/>
              <a:cs typeface="Times New Roman" pitchFamily="18" charset="0"/>
            </a:endParaRPr>
          </a:p>
          <a:p>
            <a:pPr marL="800100" lvl="2" indent="0">
              <a:buNone/>
            </a:pPr>
            <a:r>
              <a:rPr lang="en-IN" sz="2200" dirty="0">
                <a:latin typeface="Times New Roman" pitchFamily="18" charset="0"/>
                <a:cs typeface="Times New Roman" pitchFamily="18" charset="0"/>
              </a:rPr>
              <a:t>Total cost (</a:t>
            </a:r>
            <a:r>
              <a:rPr lang="en-IN" sz="2200" i="1" dirty="0">
                <a:latin typeface="Times New Roman" pitchFamily="18" charset="0"/>
                <a:cs typeface="Times New Roman" pitchFamily="18" charset="0"/>
              </a:rPr>
              <a:t>C</a:t>
            </a:r>
            <a:r>
              <a:rPr lang="en-IN" sz="2200" i="1" baseline="-25000" dirty="0">
                <a:latin typeface="Times New Roman" pitchFamily="18" charset="0"/>
                <a:cs typeface="Times New Roman" pitchFamily="18" charset="0"/>
              </a:rPr>
              <a:t>S</a:t>
            </a:r>
            <a:r>
              <a:rPr lang="en-IN" sz="2200" dirty="0">
                <a:latin typeface="Times New Roman" pitchFamily="18" charset="0"/>
                <a:cs typeface="Times New Roman" pitchFamily="18" charset="0"/>
              </a:rPr>
              <a:t>) </a:t>
            </a:r>
            <a:r>
              <a:rPr lang="en-IN" sz="2200" dirty="0" smtClean="0">
                <a:latin typeface="Times New Roman" pitchFamily="18" charset="0"/>
                <a:cs typeface="Times New Roman" pitchFamily="18" charset="0"/>
              </a:rPr>
              <a:t>	= </a:t>
            </a:r>
            <a:r>
              <a:rPr lang="en-IN" sz="2200" dirty="0">
                <a:latin typeface="Times New Roman" pitchFamily="18" charset="0"/>
                <a:cs typeface="Times New Roman" pitchFamily="18" charset="0"/>
              </a:rPr>
              <a:t>Cost of the reused software + Cost of the software </a:t>
            </a:r>
            <a:r>
              <a:rPr lang="en-IN" sz="2200" dirty="0" smtClean="0">
                <a:latin typeface="Times New Roman" pitchFamily="18" charset="0"/>
                <a:cs typeface="Times New Roman" pitchFamily="18" charset="0"/>
              </a:rPr>
              <a:t>			without </a:t>
            </a:r>
            <a:r>
              <a:rPr lang="en-IN" sz="2200" dirty="0">
                <a:latin typeface="Times New Roman" pitchFamily="18" charset="0"/>
                <a:cs typeface="Times New Roman" pitchFamily="18" charset="0"/>
              </a:rPr>
              <a:t>reuse    </a:t>
            </a:r>
          </a:p>
          <a:p>
            <a:pPr marL="800100" lvl="2" indent="0">
              <a:buNone/>
            </a:pPr>
            <a:r>
              <a:rPr lang="en-IN" sz="2200" dirty="0" smtClean="0">
                <a:latin typeface="Times New Roman" pitchFamily="18" charset="0"/>
                <a:cs typeface="Times New Roman" pitchFamily="18" charset="0"/>
              </a:rPr>
              <a:t>			= </a:t>
            </a:r>
            <a:r>
              <a:rPr lang="en-IN" sz="2200" dirty="0">
                <a:latin typeface="Times New Roman" pitchFamily="18" charset="0"/>
                <a:cs typeface="Times New Roman" pitchFamily="18" charset="0"/>
              </a:rPr>
              <a:t>(Relative cost of the reused software × </a:t>
            </a:r>
            <a:r>
              <a:rPr lang="en-IN" sz="2200" dirty="0" smtClean="0">
                <a:latin typeface="Times New Roman" pitchFamily="18" charset="0"/>
                <a:cs typeface="Times New Roman" pitchFamily="18" charset="0"/>
              </a:rPr>
              <a:t>				Reused </a:t>
            </a:r>
            <a:r>
              <a:rPr lang="en-IN" sz="2200" dirty="0">
                <a:latin typeface="Times New Roman" pitchFamily="18" charset="0"/>
                <a:cs typeface="Times New Roman" pitchFamily="18" charset="0"/>
              </a:rPr>
              <a:t>software) + (Relative cost of the </a:t>
            </a:r>
            <a:r>
              <a:rPr lang="en-IN" sz="2200" dirty="0" smtClean="0">
                <a:latin typeface="Times New Roman" pitchFamily="18" charset="0"/>
                <a:cs typeface="Times New Roman" pitchFamily="18" charset="0"/>
              </a:rPr>
              <a:t>				software </a:t>
            </a:r>
            <a:r>
              <a:rPr lang="en-IN" sz="2200" dirty="0">
                <a:latin typeface="Times New Roman" pitchFamily="18" charset="0"/>
                <a:cs typeface="Times New Roman" pitchFamily="18" charset="0"/>
              </a:rPr>
              <a:t>without reuse × Software without reuse)</a:t>
            </a:r>
          </a:p>
          <a:p>
            <a:pPr marL="800100" lvl="2" indent="0">
              <a:buNone/>
            </a:pPr>
            <a:r>
              <a:rPr lang="en-IN" sz="2200" dirty="0" smtClean="0">
                <a:latin typeface="Times New Roman" pitchFamily="18" charset="0"/>
                <a:cs typeface="Times New Roman" pitchFamily="18" charset="0"/>
              </a:rPr>
              <a:t>			= </a:t>
            </a:r>
            <a:r>
              <a:rPr lang="en-IN" sz="2200" dirty="0">
                <a:latin typeface="Times New Roman" pitchFamily="18" charset="0"/>
                <a:cs typeface="Times New Roman" pitchFamily="18" charset="0"/>
              </a:rPr>
              <a:t>(</a:t>
            </a:r>
            <a:r>
              <a:rPr lang="en-IN" sz="2200" i="1" dirty="0">
                <a:latin typeface="Times New Roman" pitchFamily="18" charset="0"/>
                <a:cs typeface="Times New Roman" pitchFamily="18" charset="0"/>
              </a:rPr>
              <a:t>C</a:t>
            </a:r>
            <a:r>
              <a:rPr lang="en-IN" sz="2200" i="1" baseline="-25000" dirty="0">
                <a:latin typeface="Times New Roman" pitchFamily="18" charset="0"/>
                <a:cs typeface="Times New Roman" pitchFamily="18" charset="0"/>
              </a:rPr>
              <a:t>R </a:t>
            </a:r>
            <a:r>
              <a:rPr lang="en-IN" sz="2200" dirty="0">
                <a:latin typeface="Times New Roman" pitchFamily="18" charset="0"/>
                <a:cs typeface="Times New Roman" pitchFamily="18" charset="0"/>
              </a:rPr>
              <a:t>×</a:t>
            </a:r>
            <a:r>
              <a:rPr lang="en-IN" sz="2200" i="1" dirty="0">
                <a:latin typeface="Times New Roman" pitchFamily="18" charset="0"/>
                <a:cs typeface="Times New Roman" pitchFamily="18" charset="0"/>
              </a:rPr>
              <a:t> </a:t>
            </a:r>
            <a:r>
              <a:rPr lang="en-IN" sz="2200" i="1" dirty="0" err="1">
                <a:latin typeface="Times New Roman" pitchFamily="18" charset="0"/>
                <a:cs typeface="Times New Roman" pitchFamily="18" charset="0"/>
              </a:rPr>
              <a:t>R</a:t>
            </a:r>
            <a:r>
              <a:rPr lang="en-IN" sz="2200" i="1" baseline="-25000" dirty="0" err="1">
                <a:latin typeface="Times New Roman" pitchFamily="18" charset="0"/>
                <a:cs typeface="Times New Roman" pitchFamily="18" charset="0"/>
              </a:rPr>
              <a:t>ѕ</a:t>
            </a:r>
            <a:r>
              <a:rPr lang="en-IN" sz="2200" baseline="-25000" dirty="0">
                <a:latin typeface="Times New Roman" pitchFamily="18" charset="0"/>
                <a:cs typeface="Times New Roman" pitchFamily="18" charset="0"/>
              </a:rPr>
              <a:t> </a:t>
            </a:r>
            <a:r>
              <a:rPr lang="en-IN" sz="2200" dirty="0">
                <a:latin typeface="Times New Roman" pitchFamily="18" charset="0"/>
                <a:cs typeface="Times New Roman" pitchFamily="18" charset="0"/>
              </a:rPr>
              <a:t>) + (</a:t>
            </a:r>
            <a:r>
              <a:rPr lang="en-IN" sz="2200" i="1" dirty="0">
                <a:latin typeface="Times New Roman" pitchFamily="18" charset="0"/>
                <a:cs typeface="Times New Roman" pitchFamily="18" charset="0"/>
              </a:rPr>
              <a:t>C</a:t>
            </a:r>
            <a:r>
              <a:rPr lang="en-IN" sz="2200" i="1" baseline="-25000" dirty="0">
                <a:latin typeface="Times New Roman" pitchFamily="18" charset="0"/>
                <a:cs typeface="Times New Roman" pitchFamily="18" charset="0"/>
              </a:rPr>
              <a:t>RW</a:t>
            </a:r>
            <a:r>
              <a:rPr lang="en-IN" sz="2200" baseline="-25000" dirty="0">
                <a:latin typeface="Times New Roman" pitchFamily="18" charset="0"/>
                <a:cs typeface="Times New Roman" pitchFamily="18" charset="0"/>
              </a:rPr>
              <a:t>  </a:t>
            </a:r>
            <a:r>
              <a:rPr lang="en-IN" sz="2200" dirty="0">
                <a:latin typeface="Times New Roman" pitchFamily="18" charset="0"/>
                <a:cs typeface="Times New Roman" pitchFamily="18" charset="0"/>
              </a:rPr>
              <a:t>× (1-</a:t>
            </a:r>
            <a:r>
              <a:rPr lang="en-IN" sz="2200" i="1" dirty="0">
                <a:latin typeface="Times New Roman" pitchFamily="18" charset="0"/>
                <a:cs typeface="Times New Roman" pitchFamily="18" charset="0"/>
              </a:rPr>
              <a:t> </a:t>
            </a:r>
            <a:r>
              <a:rPr lang="en-IN" sz="2200" i="1" dirty="0" err="1">
                <a:latin typeface="Times New Roman" pitchFamily="18" charset="0"/>
                <a:cs typeface="Times New Roman" pitchFamily="18" charset="0"/>
              </a:rPr>
              <a:t>R</a:t>
            </a:r>
            <a:r>
              <a:rPr lang="en-IN" sz="2200" baseline="-25000" dirty="0" err="1">
                <a:latin typeface="Times New Roman" pitchFamily="18" charset="0"/>
                <a:cs typeface="Times New Roman" pitchFamily="18" charset="0"/>
              </a:rPr>
              <a:t>ѕ</a:t>
            </a:r>
            <a:r>
              <a:rPr lang="en-IN" sz="2200" dirty="0">
                <a:latin typeface="Times New Roman" pitchFamily="18" charset="0"/>
                <a:cs typeface="Times New Roman" pitchFamily="18" charset="0"/>
              </a:rPr>
              <a:t> ))</a:t>
            </a:r>
          </a:p>
          <a:p>
            <a:pPr marL="800100" lvl="2" indent="0">
              <a:buNone/>
            </a:pPr>
            <a:r>
              <a:rPr lang="en-IN" sz="2200" dirty="0" smtClean="0">
                <a:latin typeface="Times New Roman" pitchFamily="18" charset="0"/>
                <a:cs typeface="Times New Roman" pitchFamily="18" charset="0"/>
              </a:rPr>
              <a:t>			= </a:t>
            </a:r>
            <a:r>
              <a:rPr lang="en-IN" sz="2200" dirty="0">
                <a:latin typeface="Times New Roman" pitchFamily="18" charset="0"/>
                <a:cs typeface="Times New Roman" pitchFamily="18" charset="0"/>
              </a:rPr>
              <a:t>(</a:t>
            </a:r>
            <a:r>
              <a:rPr lang="en-IN" sz="2200" i="1" dirty="0">
                <a:latin typeface="Times New Roman" pitchFamily="18" charset="0"/>
                <a:cs typeface="Times New Roman" pitchFamily="18" charset="0"/>
              </a:rPr>
              <a:t>C</a:t>
            </a:r>
            <a:r>
              <a:rPr lang="en-IN" sz="2200" i="1" baseline="-25000" dirty="0">
                <a:latin typeface="Times New Roman" pitchFamily="18" charset="0"/>
                <a:cs typeface="Times New Roman" pitchFamily="18" charset="0"/>
              </a:rPr>
              <a:t>R</a:t>
            </a:r>
            <a:r>
              <a:rPr lang="en-IN" sz="2200" baseline="-25000" dirty="0">
                <a:latin typeface="Times New Roman" pitchFamily="18" charset="0"/>
                <a:cs typeface="Times New Roman" pitchFamily="18" charset="0"/>
              </a:rPr>
              <a:t> </a:t>
            </a:r>
            <a:r>
              <a:rPr lang="en-IN" sz="2200" dirty="0">
                <a:latin typeface="Times New Roman" pitchFamily="18" charset="0"/>
                <a:cs typeface="Times New Roman" pitchFamily="18" charset="0"/>
              </a:rPr>
              <a:t>× </a:t>
            </a:r>
            <a:r>
              <a:rPr lang="en-IN" sz="2200" i="1" dirty="0" err="1">
                <a:latin typeface="Times New Roman" pitchFamily="18" charset="0"/>
                <a:cs typeface="Times New Roman" pitchFamily="18" charset="0"/>
              </a:rPr>
              <a:t>R</a:t>
            </a:r>
            <a:r>
              <a:rPr lang="en-IN" sz="2200" i="1" baseline="-25000" dirty="0" err="1">
                <a:latin typeface="Times New Roman" pitchFamily="18" charset="0"/>
                <a:cs typeface="Times New Roman" pitchFamily="18" charset="0"/>
              </a:rPr>
              <a:t>ѕ</a:t>
            </a:r>
            <a:r>
              <a:rPr lang="en-IN" sz="2200" dirty="0">
                <a:latin typeface="Times New Roman" pitchFamily="18" charset="0"/>
                <a:cs typeface="Times New Roman" pitchFamily="18" charset="0"/>
              </a:rPr>
              <a:t> )+ (1× (1- </a:t>
            </a:r>
            <a:r>
              <a:rPr lang="en-IN" sz="2200" i="1" dirty="0" err="1">
                <a:latin typeface="Times New Roman" pitchFamily="18" charset="0"/>
                <a:cs typeface="Times New Roman" pitchFamily="18" charset="0"/>
              </a:rPr>
              <a:t>R</a:t>
            </a:r>
            <a:r>
              <a:rPr lang="en-IN" sz="2200" i="1" baseline="-25000" dirty="0" err="1">
                <a:latin typeface="Times New Roman" pitchFamily="18" charset="0"/>
                <a:cs typeface="Times New Roman" pitchFamily="18" charset="0"/>
              </a:rPr>
              <a:t>ѕ</a:t>
            </a:r>
            <a:r>
              <a:rPr lang="en-IN" sz="2200" dirty="0">
                <a:latin typeface="Times New Roman" pitchFamily="18" charset="0"/>
                <a:cs typeface="Times New Roman" pitchFamily="18" charset="0"/>
              </a:rPr>
              <a:t> ))</a:t>
            </a:r>
          </a:p>
          <a:p>
            <a:pPr marL="800100" lvl="2" indent="0">
              <a:buNone/>
            </a:pPr>
            <a:r>
              <a:rPr lang="en-IN" sz="2200" dirty="0" smtClean="0">
                <a:latin typeface="Times New Roman" pitchFamily="18" charset="0"/>
                <a:cs typeface="Times New Roman" pitchFamily="18" charset="0"/>
              </a:rPr>
              <a:t>			= </a:t>
            </a:r>
            <a:r>
              <a:rPr lang="en-IN" sz="2200" dirty="0">
                <a:latin typeface="Times New Roman" pitchFamily="18" charset="0"/>
                <a:cs typeface="Times New Roman" pitchFamily="18" charset="0"/>
              </a:rPr>
              <a:t>1+ </a:t>
            </a:r>
            <a:r>
              <a:rPr lang="en-IN" sz="2200" i="1" dirty="0" err="1">
                <a:latin typeface="Times New Roman" pitchFamily="18" charset="0"/>
                <a:cs typeface="Times New Roman" pitchFamily="18" charset="0"/>
              </a:rPr>
              <a:t>R</a:t>
            </a:r>
            <a:r>
              <a:rPr lang="en-IN" sz="2200" i="1" baseline="-25000" dirty="0" err="1">
                <a:latin typeface="Times New Roman" pitchFamily="18" charset="0"/>
                <a:cs typeface="Times New Roman" pitchFamily="18" charset="0"/>
              </a:rPr>
              <a:t>ѕ</a:t>
            </a:r>
            <a:r>
              <a:rPr lang="en-IN" sz="2200" baseline="-25000" dirty="0">
                <a:latin typeface="Times New Roman" pitchFamily="18" charset="0"/>
                <a:cs typeface="Times New Roman" pitchFamily="18" charset="0"/>
              </a:rPr>
              <a:t> </a:t>
            </a:r>
            <a:r>
              <a:rPr lang="en-IN" sz="2200" dirty="0">
                <a:latin typeface="Times New Roman" pitchFamily="18" charset="0"/>
                <a:cs typeface="Times New Roman" pitchFamily="18" charset="0"/>
              </a:rPr>
              <a:t>(</a:t>
            </a:r>
            <a:r>
              <a:rPr lang="en-IN" sz="2200" i="1" dirty="0">
                <a:latin typeface="Times New Roman" pitchFamily="18" charset="0"/>
                <a:cs typeface="Times New Roman" pitchFamily="18" charset="0"/>
              </a:rPr>
              <a:t>C</a:t>
            </a:r>
            <a:r>
              <a:rPr lang="en-IN" sz="2200" i="1" baseline="-25000" dirty="0">
                <a:latin typeface="Times New Roman" pitchFamily="18" charset="0"/>
                <a:cs typeface="Times New Roman" pitchFamily="18" charset="0"/>
              </a:rPr>
              <a:t>R</a:t>
            </a:r>
            <a:r>
              <a:rPr lang="en-IN" sz="2200" baseline="-25000" dirty="0">
                <a:latin typeface="Times New Roman" pitchFamily="18" charset="0"/>
                <a:cs typeface="Times New Roman" pitchFamily="18" charset="0"/>
              </a:rPr>
              <a:t> </a:t>
            </a:r>
            <a:r>
              <a:rPr lang="en-IN" sz="2200" dirty="0">
                <a:latin typeface="Times New Roman" pitchFamily="18" charset="0"/>
                <a:cs typeface="Times New Roman" pitchFamily="18" charset="0"/>
              </a:rPr>
              <a:t>- 1) </a:t>
            </a:r>
            <a:endParaRPr lang="en-IN" sz="2200" b="1" dirty="0">
              <a:solidFill>
                <a:srgbClr val="00B0F0"/>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0C087B72-CC60-4FF0-9C96-8509CDF76D05}" type="slidenum">
              <a:rPr lang="en-IN" smtClean="0"/>
              <a:pPr/>
              <a:t>67</a:t>
            </a:fld>
            <a:endParaRPr lang="en-IN"/>
          </a:p>
        </p:txBody>
      </p:sp>
    </p:spTree>
    <p:extLst>
      <p:ext uri="{BB962C8B-B14F-4D97-AF65-F5344CB8AC3E}">
        <p14:creationId xmlns:p14="http://schemas.microsoft.com/office/powerpoint/2010/main" xmlns="" val="2002807684"/>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a:solidFill>
                  <a:srgbClr val="0000FF"/>
                </a:solidFill>
                <a:latin typeface="Times New Roman" pitchFamily="18" charset="0"/>
                <a:cs typeface="Times New Roman" pitchFamily="18" charset="0"/>
              </a:rPr>
              <a:t>Effort Estimation Techniques</a:t>
            </a:r>
            <a:endParaRPr lang="en-IN" sz="3200" dirty="0">
              <a:solidFill>
                <a:srgbClr val="0000FF"/>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412776"/>
            <a:ext cx="8229600" cy="5184576"/>
          </a:xfrm>
        </p:spPr>
        <p:txBody>
          <a:bodyPr>
            <a:normAutofit fontScale="85000" lnSpcReduction="20000"/>
          </a:bodyPr>
          <a:lstStyle/>
          <a:p>
            <a:pPr marL="0" lvl="1" indent="0">
              <a:buNone/>
            </a:pPr>
            <a:r>
              <a:rPr lang="en-IN" sz="3100" dirty="0">
                <a:solidFill>
                  <a:srgbClr val="00B0F0"/>
                </a:solidFill>
                <a:latin typeface="Times New Roman" pitchFamily="18" charset="0"/>
                <a:cs typeface="Times New Roman" pitchFamily="18" charset="0"/>
              </a:rPr>
              <a:t>Analytical </a:t>
            </a:r>
            <a:r>
              <a:rPr lang="en-IN" sz="3100" dirty="0" smtClean="0">
                <a:solidFill>
                  <a:srgbClr val="00B0F0"/>
                </a:solidFill>
                <a:latin typeface="Times New Roman" pitchFamily="18" charset="0"/>
                <a:cs typeface="Times New Roman" pitchFamily="18" charset="0"/>
              </a:rPr>
              <a:t>techniques</a:t>
            </a:r>
          </a:p>
          <a:p>
            <a:pPr marL="342900" lvl="1" indent="-342900">
              <a:buFont typeface="Arial" pitchFamily="34" charset="0"/>
              <a:buChar char="•"/>
            </a:pPr>
            <a:r>
              <a:rPr lang="en-IN" sz="2600" dirty="0" smtClean="0">
                <a:latin typeface="Times New Roman" pitchFamily="18" charset="0"/>
                <a:cs typeface="Times New Roman" pitchFamily="18" charset="0"/>
              </a:rPr>
              <a:t>Halstead has proposed analytical estimation technique based upon certain assumptions about the project.</a:t>
            </a:r>
          </a:p>
          <a:p>
            <a:r>
              <a:rPr lang="en-IN" sz="2600" dirty="0" smtClean="0">
                <a:latin typeface="Times New Roman" pitchFamily="18" charset="0"/>
                <a:cs typeface="Times New Roman" pitchFamily="18" charset="0"/>
              </a:rPr>
              <a:t>From the science of Halstead, the length and volume of code can be measured. The length of a code is used to measure the length of the source code program. It is defined as follows: </a:t>
            </a:r>
          </a:p>
          <a:p>
            <a:pPr marL="0" indent="0">
              <a:buNone/>
            </a:pPr>
            <a:r>
              <a:rPr lang="en-IN" sz="2600" i="1" dirty="0" smtClean="0">
                <a:latin typeface="Times New Roman" pitchFamily="18" charset="0"/>
                <a:cs typeface="Times New Roman" pitchFamily="18" charset="0"/>
              </a:rPr>
              <a:t>		N = N1 + N2</a:t>
            </a:r>
            <a:endParaRPr lang="en-IN" sz="2600" dirty="0" smtClean="0">
              <a:latin typeface="Times New Roman" pitchFamily="18" charset="0"/>
              <a:cs typeface="Times New Roman" pitchFamily="18" charset="0"/>
            </a:endParaRPr>
          </a:p>
          <a:p>
            <a:r>
              <a:rPr lang="en-IN" sz="2600" dirty="0" smtClean="0">
                <a:latin typeface="Times New Roman" pitchFamily="18" charset="0"/>
                <a:cs typeface="Times New Roman" pitchFamily="18" charset="0"/>
              </a:rPr>
              <a:t>Where </a:t>
            </a:r>
            <a:r>
              <a:rPr lang="en-IN" sz="2600" i="1" dirty="0" smtClean="0">
                <a:latin typeface="Times New Roman" pitchFamily="18" charset="0"/>
                <a:cs typeface="Times New Roman" pitchFamily="18" charset="0"/>
              </a:rPr>
              <a:t>N1</a:t>
            </a:r>
            <a:r>
              <a:rPr lang="en-IN" sz="2600" dirty="0" smtClean="0">
                <a:latin typeface="Times New Roman" pitchFamily="18" charset="0"/>
                <a:cs typeface="Times New Roman" pitchFamily="18" charset="0"/>
              </a:rPr>
              <a:t> is the total number of operator occurrences, and </a:t>
            </a:r>
            <a:r>
              <a:rPr lang="en-IN" sz="2600" i="1" dirty="0" smtClean="0">
                <a:latin typeface="Times New Roman" pitchFamily="18" charset="0"/>
                <a:cs typeface="Times New Roman" pitchFamily="18" charset="0"/>
              </a:rPr>
              <a:t>N2</a:t>
            </a:r>
            <a:r>
              <a:rPr lang="en-IN" sz="2600" dirty="0" smtClean="0">
                <a:latin typeface="Times New Roman" pitchFamily="18" charset="0"/>
                <a:cs typeface="Times New Roman" pitchFamily="18" charset="0"/>
              </a:rPr>
              <a:t> is the total number of operand occurrences. </a:t>
            </a:r>
          </a:p>
          <a:p>
            <a:r>
              <a:rPr lang="en-IN" sz="2600" dirty="0" smtClean="0">
                <a:latin typeface="Times New Roman" pitchFamily="18" charset="0"/>
                <a:cs typeface="Times New Roman" pitchFamily="18" charset="0"/>
              </a:rPr>
              <a:t>The volume metric is used to measure the amount of storage space required for the program. It is defined as:</a:t>
            </a:r>
          </a:p>
          <a:p>
            <a:pPr marL="0" indent="0">
              <a:buNone/>
            </a:pPr>
            <a:r>
              <a:rPr lang="en-IN" sz="2600" i="1" dirty="0" smtClean="0">
                <a:latin typeface="Times New Roman" pitchFamily="18" charset="0"/>
                <a:cs typeface="Times New Roman" pitchFamily="18" charset="0"/>
              </a:rPr>
              <a:t>		V = N</a:t>
            </a:r>
            <a:r>
              <a:rPr lang="en-IN" sz="2600" dirty="0" smtClean="0">
                <a:latin typeface="Times New Roman" pitchFamily="18" charset="0"/>
                <a:cs typeface="Times New Roman" pitchFamily="18" charset="0"/>
              </a:rPr>
              <a:t> log (</a:t>
            </a:r>
            <a:r>
              <a:rPr lang="en-IN" sz="2600" i="1" dirty="0" smtClean="0">
                <a:latin typeface="Times New Roman" pitchFamily="18" charset="0"/>
                <a:cs typeface="Times New Roman" pitchFamily="18" charset="0"/>
              </a:rPr>
              <a:t>n1</a:t>
            </a:r>
            <a:r>
              <a:rPr lang="en-IN" sz="2600" dirty="0" smtClean="0">
                <a:latin typeface="Times New Roman" pitchFamily="18" charset="0"/>
                <a:cs typeface="Times New Roman" pitchFamily="18" charset="0"/>
              </a:rPr>
              <a:t> + </a:t>
            </a:r>
            <a:r>
              <a:rPr lang="en-IN" sz="2600" i="1" dirty="0" smtClean="0">
                <a:latin typeface="Times New Roman" pitchFamily="18" charset="0"/>
                <a:cs typeface="Times New Roman" pitchFamily="18" charset="0"/>
              </a:rPr>
              <a:t>n2</a:t>
            </a:r>
            <a:r>
              <a:rPr lang="en-IN" sz="2600" dirty="0" smtClean="0">
                <a:latin typeface="Times New Roman" pitchFamily="18" charset="0"/>
                <a:cs typeface="Times New Roman" pitchFamily="18" charset="0"/>
              </a:rPr>
              <a:t>)</a:t>
            </a:r>
          </a:p>
          <a:p>
            <a:r>
              <a:rPr lang="en-IN" sz="2600" dirty="0" smtClean="0">
                <a:latin typeface="Times New Roman" pitchFamily="18" charset="0"/>
                <a:cs typeface="Times New Roman" pitchFamily="18" charset="0"/>
              </a:rPr>
              <a:t>Where </a:t>
            </a:r>
            <a:r>
              <a:rPr lang="en-IN" sz="2600" i="1" dirty="0" smtClean="0">
                <a:latin typeface="Times New Roman" pitchFamily="18" charset="0"/>
                <a:cs typeface="Times New Roman" pitchFamily="18" charset="0"/>
              </a:rPr>
              <a:t>n1</a:t>
            </a:r>
            <a:r>
              <a:rPr lang="en-IN" sz="2600" dirty="0" smtClean="0">
                <a:latin typeface="Times New Roman" pitchFamily="18" charset="0"/>
                <a:cs typeface="Times New Roman" pitchFamily="18" charset="0"/>
              </a:rPr>
              <a:t> is the number of distinct operators, and </a:t>
            </a:r>
            <a:r>
              <a:rPr lang="en-IN" sz="2600" i="1" dirty="0" smtClean="0">
                <a:latin typeface="Times New Roman" pitchFamily="18" charset="0"/>
                <a:cs typeface="Times New Roman" pitchFamily="18" charset="0"/>
              </a:rPr>
              <a:t>n2</a:t>
            </a:r>
            <a:r>
              <a:rPr lang="en-IN" sz="2600" dirty="0" smtClean="0">
                <a:latin typeface="Times New Roman" pitchFamily="18" charset="0"/>
                <a:cs typeface="Times New Roman" pitchFamily="18" charset="0"/>
              </a:rPr>
              <a:t> is the number of distinct operands that occur in a program.</a:t>
            </a:r>
          </a:p>
          <a:p>
            <a:r>
              <a:rPr lang="en-IN" sz="2600" dirty="0">
                <a:latin typeface="Times New Roman" pitchFamily="18" charset="0"/>
                <a:cs typeface="Times New Roman" pitchFamily="18" charset="0"/>
              </a:rPr>
              <a:t>Analytical estimation is manly useful for estimating software efforts in maintenance, scheduling, and reporting projects. </a:t>
            </a:r>
            <a:endParaRPr lang="en-IN" dirty="0"/>
          </a:p>
        </p:txBody>
      </p:sp>
      <p:sp>
        <p:nvSpPr>
          <p:cNvPr id="4" name="Slide Number Placeholder 3"/>
          <p:cNvSpPr>
            <a:spLocks noGrp="1"/>
          </p:cNvSpPr>
          <p:nvPr>
            <p:ph type="sldNum" sz="quarter" idx="12"/>
          </p:nvPr>
        </p:nvSpPr>
        <p:spPr/>
        <p:txBody>
          <a:bodyPr/>
          <a:lstStyle/>
          <a:p>
            <a:fld id="{0C087B72-CC60-4FF0-9C96-8509CDF76D05}" type="slidenum">
              <a:rPr lang="en-IN" smtClean="0"/>
              <a:pPr/>
              <a:t>68</a:t>
            </a:fld>
            <a:endParaRPr lang="en-IN"/>
          </a:p>
        </p:txBody>
      </p:sp>
    </p:spTree>
    <p:extLst>
      <p:ext uri="{BB962C8B-B14F-4D97-AF65-F5344CB8AC3E}">
        <p14:creationId xmlns:p14="http://schemas.microsoft.com/office/powerpoint/2010/main" xmlns="" val="1253026064"/>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a:solidFill>
                  <a:srgbClr val="0000FF"/>
                </a:solidFill>
                <a:latin typeface="Times New Roman" pitchFamily="18" charset="0"/>
                <a:cs typeface="Times New Roman" pitchFamily="18" charset="0"/>
              </a:rPr>
              <a:t>Staffing and Personnel Planning</a:t>
            </a:r>
          </a:p>
        </p:txBody>
      </p:sp>
      <p:sp>
        <p:nvSpPr>
          <p:cNvPr id="3" name="Content Placeholder 2"/>
          <p:cNvSpPr>
            <a:spLocks noGrp="1"/>
          </p:cNvSpPr>
          <p:nvPr>
            <p:ph idx="1"/>
          </p:nvPr>
        </p:nvSpPr>
        <p:spPr>
          <a:xfrm>
            <a:off x="457200" y="1600200"/>
            <a:ext cx="8363272" cy="4853136"/>
          </a:xfrm>
        </p:spPr>
        <p:txBody>
          <a:bodyPr>
            <a:normAutofit fontScale="92500" lnSpcReduction="10000"/>
          </a:bodyPr>
          <a:lstStyle/>
          <a:p>
            <a:r>
              <a:rPr lang="en-IN" sz="2400" dirty="0" smtClean="0">
                <a:latin typeface="Times New Roman" pitchFamily="18" charset="0"/>
                <a:cs typeface="Times New Roman" pitchFamily="18" charset="0"/>
              </a:rPr>
              <a:t>Project </a:t>
            </a:r>
            <a:r>
              <a:rPr lang="en-IN" sz="2400" dirty="0">
                <a:latin typeface="Times New Roman" pitchFamily="18" charset="0"/>
                <a:cs typeface="Times New Roman" pitchFamily="18" charset="0"/>
              </a:rPr>
              <a:t>managers fix the staff requirement early in the project because multiple projects may be running in the organization</a:t>
            </a:r>
            <a:r>
              <a:rPr lang="en-IN" sz="2400" dirty="0" smtClean="0">
                <a:latin typeface="Times New Roman" pitchFamily="18" charset="0"/>
                <a:cs typeface="Times New Roman" pitchFamily="18" charset="0"/>
              </a:rPr>
              <a:t>.</a:t>
            </a:r>
          </a:p>
          <a:p>
            <a:r>
              <a:rPr lang="en-IN" sz="2400" dirty="0" smtClean="0">
                <a:latin typeface="Times New Roman" pitchFamily="18" charset="0"/>
                <a:cs typeface="Times New Roman" pitchFamily="18" charset="0"/>
              </a:rPr>
              <a:t>The </a:t>
            </a:r>
            <a:r>
              <a:rPr lang="en-IN" sz="2400" dirty="0">
                <a:latin typeface="Times New Roman" pitchFamily="18" charset="0"/>
                <a:cs typeface="Times New Roman" pitchFamily="18" charset="0"/>
              </a:rPr>
              <a:t>number of staff varies at different times as the project progresses. </a:t>
            </a:r>
            <a:endParaRPr lang="en-IN" sz="2400" dirty="0" smtClean="0">
              <a:latin typeface="Times New Roman" pitchFamily="18" charset="0"/>
              <a:cs typeface="Times New Roman" pitchFamily="18" charset="0"/>
            </a:endParaRPr>
          </a:p>
          <a:p>
            <a:r>
              <a:rPr lang="en-IN" sz="2400" dirty="0">
                <a:latin typeface="Times New Roman" pitchFamily="18" charset="0"/>
                <a:cs typeface="Times New Roman" pitchFamily="18" charset="0"/>
              </a:rPr>
              <a:t>The staff requirement increases during the system design, detailed design, coding, and testing times. </a:t>
            </a:r>
            <a:endParaRPr lang="en-IN" sz="2400" dirty="0" smtClean="0">
              <a:latin typeface="Times New Roman" pitchFamily="18" charset="0"/>
              <a:cs typeface="Times New Roman" pitchFamily="18" charset="0"/>
            </a:endParaRPr>
          </a:p>
          <a:p>
            <a:r>
              <a:rPr lang="en-IN" sz="2400" dirty="0" smtClean="0">
                <a:latin typeface="Times New Roman" pitchFamily="18" charset="0"/>
                <a:cs typeface="Times New Roman" pitchFamily="18" charset="0"/>
              </a:rPr>
              <a:t>The </a:t>
            </a:r>
            <a:r>
              <a:rPr lang="en-IN" sz="2400" dirty="0">
                <a:latin typeface="Times New Roman" pitchFamily="18" charset="0"/>
                <a:cs typeface="Times New Roman" pitchFamily="18" charset="0"/>
              </a:rPr>
              <a:t>staff requirement decreases during integration, deployment and training, and documentation. </a:t>
            </a:r>
            <a:endParaRPr lang="en-IN" sz="2400" dirty="0" smtClean="0">
              <a:latin typeface="Times New Roman" pitchFamily="18" charset="0"/>
              <a:cs typeface="Times New Roman" pitchFamily="18" charset="0"/>
            </a:endParaRPr>
          </a:p>
          <a:p>
            <a:r>
              <a:rPr lang="en-IN" sz="2400" dirty="0" err="1">
                <a:solidFill>
                  <a:srgbClr val="00B0F0"/>
                </a:solidFill>
                <a:latin typeface="Times New Roman" pitchFamily="18" charset="0"/>
                <a:cs typeface="Times New Roman" pitchFamily="18" charset="0"/>
              </a:rPr>
              <a:t>Norden</a:t>
            </a:r>
            <a:r>
              <a:rPr lang="en-IN" sz="2400" dirty="0">
                <a:latin typeface="Times New Roman" pitchFamily="18" charset="0"/>
                <a:cs typeface="Times New Roman" pitchFamily="18" charset="0"/>
              </a:rPr>
              <a:t> in 1958 </a:t>
            </a:r>
            <a:r>
              <a:rPr lang="en-IN" sz="2400" dirty="0" smtClean="0">
                <a:latin typeface="Times New Roman" pitchFamily="18" charset="0"/>
                <a:cs typeface="Times New Roman" pitchFamily="18" charset="0"/>
              </a:rPr>
              <a:t>analysed </a:t>
            </a:r>
            <a:r>
              <a:rPr lang="en-IN" sz="2400" dirty="0">
                <a:latin typeface="Times New Roman" pitchFamily="18" charset="0"/>
                <a:cs typeface="Times New Roman" pitchFamily="18" charset="0"/>
              </a:rPr>
              <a:t>several research and development projects and studied the staffing patterns in the software development cycle</a:t>
            </a:r>
            <a:r>
              <a:rPr lang="en-IN" sz="2400" dirty="0" smtClean="0">
                <a:latin typeface="Times New Roman" pitchFamily="18" charset="0"/>
                <a:cs typeface="Times New Roman" pitchFamily="18" charset="0"/>
              </a:rPr>
              <a:t>.</a:t>
            </a:r>
          </a:p>
          <a:p>
            <a:pPr>
              <a:lnSpc>
                <a:spcPct val="115000"/>
              </a:lnSpc>
              <a:spcAft>
                <a:spcPts val="0"/>
              </a:spcAft>
            </a:pPr>
            <a:r>
              <a:rPr lang="en-IN" sz="2400" dirty="0">
                <a:latin typeface="Times New Roman" pitchFamily="18" charset="0"/>
                <a:cs typeface="Times New Roman" pitchFamily="18" charset="0"/>
              </a:rPr>
              <a:t>He observed that the staffing pattern can be approximated by the Rayleigh distribution curve as shown in Figure 4.2 and the Rayleigh curve can represented by the </a:t>
            </a:r>
            <a:r>
              <a:rPr lang="en-IN" sz="2400" dirty="0" smtClean="0">
                <a:latin typeface="Times New Roman" pitchFamily="18" charset="0"/>
                <a:cs typeface="Times New Roman" pitchFamily="18" charset="0"/>
              </a:rPr>
              <a:t>equation:</a:t>
            </a:r>
          </a:p>
          <a:p>
            <a:pPr marL="0" indent="0">
              <a:lnSpc>
                <a:spcPct val="115000"/>
              </a:lnSpc>
              <a:spcAft>
                <a:spcPts val="0"/>
              </a:spcAft>
              <a:buNone/>
            </a:pPr>
            <a:r>
              <a:rPr lang="en-IN" sz="2400" dirty="0" smtClean="0">
                <a:latin typeface="Times New Roman" pitchFamily="18" charset="0"/>
                <a:cs typeface="Times New Roman" pitchFamily="18" charset="0"/>
              </a:rPr>
              <a:t> 			</a:t>
            </a:r>
            <a:r>
              <a:rPr lang="en-IN" sz="2400" dirty="0" smtClean="0">
                <a:latin typeface="Times New Roman"/>
                <a:ea typeface="Times New Roman"/>
                <a:cs typeface="Times New Roman"/>
              </a:rPr>
              <a:t>E </a:t>
            </a:r>
            <a:r>
              <a:rPr lang="en-IN" sz="2400" dirty="0">
                <a:latin typeface="Times New Roman"/>
                <a:ea typeface="Times New Roman"/>
                <a:cs typeface="Times New Roman"/>
              </a:rPr>
              <a:t>= K/t²</a:t>
            </a:r>
            <a:r>
              <a:rPr lang="en-IN" sz="2400" baseline="-25000" dirty="0">
                <a:latin typeface="Times New Roman"/>
                <a:ea typeface="Times New Roman"/>
                <a:cs typeface="Times New Roman"/>
              </a:rPr>
              <a:t>d</a:t>
            </a:r>
            <a:r>
              <a:rPr lang="en-IN" sz="2400" dirty="0">
                <a:latin typeface="Times New Roman"/>
                <a:ea typeface="Times New Roman"/>
                <a:cs typeface="Times New Roman"/>
              </a:rPr>
              <a:t> × t × </a:t>
            </a:r>
            <a:r>
              <a:rPr lang="en-IN" sz="2400" dirty="0" smtClean="0">
                <a:latin typeface="Times New Roman"/>
                <a:ea typeface="Times New Roman"/>
                <a:cs typeface="Times New Roman"/>
              </a:rPr>
              <a:t>e</a:t>
            </a:r>
            <a:r>
              <a:rPr lang="en-IN" sz="2400" baseline="30000" dirty="0" smtClean="0">
                <a:latin typeface="Times New Roman"/>
                <a:ea typeface="Times New Roman"/>
                <a:cs typeface="Times New Roman"/>
              </a:rPr>
              <a:t>-t²</a:t>
            </a:r>
            <a:r>
              <a:rPr lang="en-IN" sz="2400" dirty="0" smtClean="0">
                <a:latin typeface="Times New Roman"/>
                <a:ea typeface="Times New Roman"/>
                <a:cs typeface="Times New Roman"/>
              </a:rPr>
              <a:t>/2t²</a:t>
            </a:r>
            <a:r>
              <a:rPr lang="en-IN" sz="2400" baseline="-25000" dirty="0" smtClean="0">
                <a:latin typeface="Times New Roman"/>
                <a:ea typeface="Times New Roman"/>
                <a:cs typeface="Times New Roman"/>
              </a:rPr>
              <a:t>d</a:t>
            </a:r>
            <a:endParaRPr lang="en-IN" sz="2000" dirty="0">
              <a:ea typeface="Times New Roman"/>
              <a:cs typeface="Times New Roman"/>
            </a:endParaRPr>
          </a:p>
          <a:p>
            <a:pPr>
              <a:lnSpc>
                <a:spcPct val="115000"/>
              </a:lnSpc>
              <a:spcAft>
                <a:spcPts val="1000"/>
              </a:spcAft>
            </a:pPr>
            <a:endParaRPr lang="en-IN" sz="2000" dirty="0">
              <a:ea typeface="Times New Roman"/>
              <a:cs typeface="Times New Roman"/>
            </a:endParaRPr>
          </a:p>
          <a:p>
            <a:endParaRPr lang="en-IN" sz="22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0C087B72-CC60-4FF0-9C96-8509CDF76D05}" type="slidenum">
              <a:rPr lang="en-IN" smtClean="0"/>
              <a:pPr/>
              <a:t>69</a:t>
            </a:fld>
            <a:endParaRPr lang="en-IN"/>
          </a:p>
        </p:txBody>
      </p:sp>
    </p:spTree>
    <p:extLst>
      <p:ext uri="{BB962C8B-B14F-4D97-AF65-F5344CB8AC3E}">
        <p14:creationId xmlns:p14="http://schemas.microsoft.com/office/powerpoint/2010/main" xmlns="" val="12303677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a:solidFill>
                  <a:srgbClr val="0000FF"/>
                </a:solidFill>
                <a:latin typeface="Times New Roman" pitchFamily="18" charset="0"/>
                <a:cs typeface="Times New Roman" pitchFamily="18" charset="0"/>
              </a:rPr>
              <a:t>Project Planning Activities</a:t>
            </a:r>
            <a:endParaRPr lang="en-IN" sz="3200" dirty="0"/>
          </a:p>
        </p:txBody>
      </p:sp>
      <p:sp>
        <p:nvSpPr>
          <p:cNvPr id="3" name="Content Placeholder 2"/>
          <p:cNvSpPr>
            <a:spLocks noGrp="1"/>
          </p:cNvSpPr>
          <p:nvPr>
            <p:ph idx="1"/>
          </p:nvPr>
        </p:nvSpPr>
        <p:spPr>
          <a:xfrm>
            <a:off x="457200" y="1600200"/>
            <a:ext cx="8229600" cy="4997152"/>
          </a:xfrm>
        </p:spPr>
        <p:txBody>
          <a:bodyPr>
            <a:normAutofit fontScale="55000" lnSpcReduction="20000"/>
          </a:bodyPr>
          <a:lstStyle/>
          <a:p>
            <a:r>
              <a:rPr lang="en-IN" sz="4400" i="1" dirty="0">
                <a:solidFill>
                  <a:srgbClr val="00B0F0"/>
                </a:solidFill>
                <a:latin typeface="Times New Roman" pitchFamily="18" charset="0"/>
                <a:cs typeface="Times New Roman" pitchFamily="18" charset="0"/>
              </a:rPr>
              <a:t>Project estimations</a:t>
            </a:r>
            <a:r>
              <a:rPr lang="en-IN" sz="4400" dirty="0" smtClean="0">
                <a:solidFill>
                  <a:srgbClr val="00B0F0"/>
                </a:solidFill>
                <a:latin typeface="Times New Roman" pitchFamily="18" charset="0"/>
                <a:cs typeface="Times New Roman" pitchFamily="18" charset="0"/>
              </a:rPr>
              <a:t>:</a:t>
            </a:r>
          </a:p>
          <a:p>
            <a:pPr lvl="1"/>
            <a:r>
              <a:rPr lang="en-IN" sz="4000" dirty="0" smtClean="0">
                <a:latin typeface="Times New Roman" pitchFamily="18" charset="0"/>
                <a:cs typeface="Times New Roman" pitchFamily="18" charset="0"/>
              </a:rPr>
              <a:t>Project </a:t>
            </a:r>
            <a:r>
              <a:rPr lang="en-IN" sz="4000" dirty="0">
                <a:latin typeface="Times New Roman" pitchFamily="18" charset="0"/>
                <a:cs typeface="Times New Roman" pitchFamily="18" charset="0"/>
              </a:rPr>
              <a:t>estimation includes cost, size, duration, </a:t>
            </a:r>
            <a:r>
              <a:rPr lang="en-IN" sz="4000" dirty="0" smtClean="0">
                <a:latin typeface="Times New Roman" pitchFamily="18" charset="0"/>
                <a:cs typeface="Times New Roman" pitchFamily="18" charset="0"/>
              </a:rPr>
              <a:t>project complexity</a:t>
            </a:r>
            <a:r>
              <a:rPr lang="en-IN" sz="4000" dirty="0">
                <a:latin typeface="Times New Roman" pitchFamily="18" charset="0"/>
                <a:cs typeface="Times New Roman" pitchFamily="18" charset="0"/>
              </a:rPr>
              <a:t>, and resource requirements. </a:t>
            </a:r>
            <a:endParaRPr lang="en-IN" sz="4000" dirty="0" smtClean="0">
              <a:latin typeface="Times New Roman" pitchFamily="18" charset="0"/>
              <a:cs typeface="Times New Roman" pitchFamily="18" charset="0"/>
            </a:endParaRPr>
          </a:p>
          <a:p>
            <a:pPr lvl="1"/>
            <a:r>
              <a:rPr lang="en-IN" sz="4000" dirty="0" smtClean="0">
                <a:latin typeface="Times New Roman" pitchFamily="18" charset="0"/>
                <a:cs typeface="Times New Roman" pitchFamily="18" charset="0"/>
              </a:rPr>
              <a:t>The </a:t>
            </a:r>
            <a:r>
              <a:rPr lang="en-IN" sz="4000" dirty="0">
                <a:latin typeface="Times New Roman" pitchFamily="18" charset="0"/>
                <a:cs typeface="Times New Roman" pitchFamily="18" charset="0"/>
              </a:rPr>
              <a:t>cost involves both </a:t>
            </a:r>
            <a:endParaRPr lang="en-IN" sz="4000" dirty="0" smtClean="0">
              <a:latin typeface="Times New Roman" pitchFamily="18" charset="0"/>
              <a:cs typeface="Times New Roman" pitchFamily="18" charset="0"/>
            </a:endParaRPr>
          </a:p>
          <a:p>
            <a:pPr lvl="2">
              <a:buFont typeface="Wingdings" pitchFamily="2" charset="2"/>
              <a:buChar char="§"/>
            </a:pPr>
            <a:r>
              <a:rPr lang="en-IN" sz="4000" dirty="0" smtClean="0">
                <a:latin typeface="Times New Roman" pitchFamily="18" charset="0"/>
                <a:cs typeface="Times New Roman" pitchFamily="18" charset="0"/>
              </a:rPr>
              <a:t>direct </a:t>
            </a:r>
            <a:r>
              <a:rPr lang="en-IN" sz="4000" dirty="0">
                <a:latin typeface="Times New Roman" pitchFamily="18" charset="0"/>
                <a:cs typeface="Times New Roman" pitchFamily="18" charset="0"/>
              </a:rPr>
              <a:t>cost (i.e. efforts made directly on the project; for example, time spent on developing the code, testing, etc.) and </a:t>
            </a:r>
            <a:endParaRPr lang="en-IN" sz="4000" dirty="0" smtClean="0">
              <a:latin typeface="Times New Roman" pitchFamily="18" charset="0"/>
              <a:cs typeface="Times New Roman" pitchFamily="18" charset="0"/>
            </a:endParaRPr>
          </a:p>
          <a:p>
            <a:pPr lvl="2">
              <a:buFont typeface="Wingdings" pitchFamily="2" charset="2"/>
              <a:buChar char="§"/>
            </a:pPr>
            <a:r>
              <a:rPr lang="en-IN" sz="4000" dirty="0" smtClean="0">
                <a:latin typeface="Times New Roman" pitchFamily="18" charset="0"/>
                <a:cs typeface="Times New Roman" pitchFamily="18" charset="0"/>
              </a:rPr>
              <a:t>indirect </a:t>
            </a:r>
            <a:r>
              <a:rPr lang="en-IN" sz="4000" dirty="0">
                <a:latin typeface="Times New Roman" pitchFamily="18" charset="0"/>
                <a:cs typeface="Times New Roman" pitchFamily="18" charset="0"/>
              </a:rPr>
              <a:t>cost (i.e. the amount spent on telephone, Internet, etc.). </a:t>
            </a:r>
            <a:endParaRPr lang="en-IN" sz="4000" dirty="0" smtClean="0">
              <a:latin typeface="Times New Roman" pitchFamily="18" charset="0"/>
              <a:cs typeface="Times New Roman" pitchFamily="18" charset="0"/>
            </a:endParaRPr>
          </a:p>
          <a:p>
            <a:pPr lvl="1"/>
            <a:r>
              <a:rPr lang="en-IN" sz="4000" dirty="0" smtClean="0">
                <a:latin typeface="Times New Roman" pitchFamily="18" charset="0"/>
                <a:cs typeface="Times New Roman" pitchFamily="18" charset="0"/>
              </a:rPr>
              <a:t>Estimation </a:t>
            </a:r>
            <a:r>
              <a:rPr lang="en-IN" sz="4000" dirty="0">
                <a:latin typeface="Times New Roman" pitchFamily="18" charset="0"/>
                <a:cs typeface="Times New Roman" pitchFamily="18" charset="0"/>
              </a:rPr>
              <a:t>of size is the basis of project delivery and other estimations. </a:t>
            </a:r>
            <a:endParaRPr lang="en-IN" sz="4000" dirty="0" smtClean="0">
              <a:latin typeface="Times New Roman" pitchFamily="18" charset="0"/>
              <a:cs typeface="Times New Roman" pitchFamily="18" charset="0"/>
            </a:endParaRPr>
          </a:p>
          <a:p>
            <a:pPr lvl="1"/>
            <a:r>
              <a:rPr lang="en-IN" sz="4000" dirty="0" smtClean="0">
                <a:latin typeface="Times New Roman" pitchFamily="18" charset="0"/>
                <a:cs typeface="Times New Roman" pitchFamily="18" charset="0"/>
              </a:rPr>
              <a:t>Some </a:t>
            </a:r>
            <a:r>
              <a:rPr lang="en-IN" sz="4000" dirty="0">
                <a:latin typeface="Times New Roman" pitchFamily="18" charset="0"/>
                <a:cs typeface="Times New Roman" pitchFamily="18" charset="0"/>
              </a:rPr>
              <a:t>projects are very simple to develop and other projects are so complex that they may take considerable amount of time for development. </a:t>
            </a:r>
            <a:endParaRPr lang="en-IN" sz="4000" dirty="0" smtClean="0">
              <a:latin typeface="Times New Roman" pitchFamily="18" charset="0"/>
              <a:cs typeface="Times New Roman" pitchFamily="18" charset="0"/>
            </a:endParaRPr>
          </a:p>
          <a:p>
            <a:pPr lvl="1"/>
            <a:r>
              <a:rPr lang="en-IN" sz="4000" dirty="0" smtClean="0">
                <a:latin typeface="Times New Roman" pitchFamily="18" charset="0"/>
                <a:cs typeface="Times New Roman" pitchFamily="18" charset="0"/>
              </a:rPr>
              <a:t>Project </a:t>
            </a:r>
            <a:r>
              <a:rPr lang="en-IN" sz="4000" dirty="0">
                <a:latin typeface="Times New Roman" pitchFamily="18" charset="0"/>
                <a:cs typeface="Times New Roman" pitchFamily="18" charset="0"/>
              </a:rPr>
              <a:t>complexity determines the project duration and resource requirements.  </a:t>
            </a:r>
          </a:p>
          <a:p>
            <a:endParaRPr lang="en-IN"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0C087B72-CC60-4FF0-9C96-8509CDF76D05}" type="slidenum">
              <a:rPr lang="en-IN" smtClean="0"/>
              <a:pPr/>
              <a:t>7</a:t>
            </a:fld>
            <a:endParaRPr lang="en-IN"/>
          </a:p>
        </p:txBody>
      </p:sp>
    </p:spTree>
    <p:extLst>
      <p:ext uri="{BB962C8B-B14F-4D97-AF65-F5344CB8AC3E}">
        <p14:creationId xmlns:p14="http://schemas.microsoft.com/office/powerpoint/2010/main" xmlns="" val="646760884"/>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2586" y="201314"/>
            <a:ext cx="8229600" cy="1143000"/>
          </a:xfrm>
        </p:spPr>
        <p:txBody>
          <a:bodyPr>
            <a:normAutofit/>
          </a:bodyPr>
          <a:lstStyle/>
          <a:p>
            <a:r>
              <a:rPr lang="en-IN" sz="3200" b="1" dirty="0">
                <a:solidFill>
                  <a:srgbClr val="0000FF"/>
                </a:solidFill>
                <a:latin typeface="Times New Roman" pitchFamily="18" charset="0"/>
                <a:cs typeface="Times New Roman" pitchFamily="18" charset="0"/>
              </a:rPr>
              <a:t>Staffing and Personnel Planning</a:t>
            </a:r>
          </a:p>
        </p:txBody>
      </p:sp>
      <p:sp>
        <p:nvSpPr>
          <p:cNvPr id="3" name="Content Placeholder 2"/>
          <p:cNvSpPr>
            <a:spLocks noGrp="1"/>
          </p:cNvSpPr>
          <p:nvPr>
            <p:ph idx="1"/>
          </p:nvPr>
        </p:nvSpPr>
        <p:spPr>
          <a:xfrm>
            <a:off x="5034473" y="1432887"/>
            <a:ext cx="3930015" cy="5164465"/>
          </a:xfrm>
        </p:spPr>
        <p:txBody>
          <a:bodyPr>
            <a:noAutofit/>
          </a:bodyPr>
          <a:lstStyle/>
          <a:p>
            <a:r>
              <a:rPr lang="en-IN" sz="2200" dirty="0" smtClean="0">
                <a:latin typeface="Times New Roman" pitchFamily="18" charset="0"/>
                <a:cs typeface="Times New Roman" pitchFamily="18" charset="0"/>
              </a:rPr>
              <a:t>The </a:t>
            </a:r>
            <a:r>
              <a:rPr lang="en-IN" sz="2200" dirty="0">
                <a:latin typeface="Times New Roman" pitchFamily="18" charset="0"/>
                <a:cs typeface="Times New Roman" pitchFamily="18" charset="0"/>
              </a:rPr>
              <a:t>Rayleigh curve represents the relationship between effort (E) and time (t</a:t>
            </a:r>
            <a:r>
              <a:rPr lang="en-IN" sz="2200" baseline="-25000" dirty="0">
                <a:latin typeface="Times New Roman" pitchFamily="18" charset="0"/>
                <a:cs typeface="Times New Roman" pitchFamily="18" charset="0"/>
              </a:rPr>
              <a:t>d</a:t>
            </a:r>
            <a:r>
              <a:rPr lang="en-IN" sz="2200" dirty="0">
                <a:latin typeface="Times New Roman" pitchFamily="18" charset="0"/>
                <a:cs typeface="Times New Roman" pitchFamily="18" charset="0"/>
              </a:rPr>
              <a:t>) at any point of time. </a:t>
            </a:r>
            <a:endParaRPr lang="en-IN" sz="2200" dirty="0" smtClean="0">
              <a:latin typeface="Times New Roman" pitchFamily="18" charset="0"/>
              <a:cs typeface="Times New Roman" pitchFamily="18" charset="0"/>
            </a:endParaRPr>
          </a:p>
          <a:p>
            <a:r>
              <a:rPr lang="en-IN" sz="2200" i="1" dirty="0" smtClean="0">
                <a:latin typeface="Times New Roman" pitchFamily="18" charset="0"/>
                <a:cs typeface="Times New Roman" pitchFamily="18" charset="0"/>
              </a:rPr>
              <a:t>E</a:t>
            </a:r>
            <a:r>
              <a:rPr lang="en-IN" sz="2200" dirty="0" smtClean="0">
                <a:latin typeface="Times New Roman" pitchFamily="18" charset="0"/>
                <a:cs typeface="Times New Roman" pitchFamily="18" charset="0"/>
              </a:rPr>
              <a:t> </a:t>
            </a:r>
            <a:r>
              <a:rPr lang="en-IN" sz="2200" dirty="0">
                <a:latin typeface="Times New Roman" pitchFamily="18" charset="0"/>
                <a:cs typeface="Times New Roman" pitchFamily="18" charset="0"/>
              </a:rPr>
              <a:t>indicates the staffing requirement at any particular time during the duration of the project. </a:t>
            </a:r>
            <a:endParaRPr lang="en-IN" sz="2200" dirty="0" smtClean="0">
              <a:latin typeface="Times New Roman" pitchFamily="18" charset="0"/>
              <a:cs typeface="Times New Roman" pitchFamily="18" charset="0"/>
            </a:endParaRPr>
          </a:p>
          <a:p>
            <a:r>
              <a:rPr lang="en-IN" sz="2200" i="1" dirty="0" smtClean="0">
                <a:latin typeface="Times New Roman" pitchFamily="18" charset="0"/>
                <a:cs typeface="Times New Roman" pitchFamily="18" charset="0"/>
              </a:rPr>
              <a:t>K</a:t>
            </a:r>
            <a:r>
              <a:rPr lang="en-IN" sz="2200" dirty="0" smtClean="0">
                <a:latin typeface="Times New Roman" pitchFamily="18" charset="0"/>
                <a:cs typeface="Times New Roman" pitchFamily="18" charset="0"/>
              </a:rPr>
              <a:t> </a:t>
            </a:r>
            <a:r>
              <a:rPr lang="en-IN" sz="2200" dirty="0">
                <a:latin typeface="Times New Roman" pitchFamily="18" charset="0"/>
                <a:cs typeface="Times New Roman" pitchFamily="18" charset="0"/>
              </a:rPr>
              <a:t>is the total area under the curve, which represents the total effort requirements for the project. </a:t>
            </a:r>
            <a:r>
              <a:rPr lang="en-IN" sz="2200" i="1" dirty="0">
                <a:latin typeface="Times New Roman" pitchFamily="18" charset="0"/>
                <a:cs typeface="Times New Roman" pitchFamily="18" charset="0"/>
              </a:rPr>
              <a:t>t</a:t>
            </a:r>
            <a:r>
              <a:rPr lang="en-IN" sz="2200" i="1" baseline="-25000" dirty="0">
                <a:latin typeface="Times New Roman" pitchFamily="18" charset="0"/>
                <a:cs typeface="Times New Roman" pitchFamily="18" charset="0"/>
              </a:rPr>
              <a:t>d</a:t>
            </a:r>
            <a:r>
              <a:rPr lang="en-IN" sz="2200" dirty="0">
                <a:latin typeface="Times New Roman" pitchFamily="18" charset="0"/>
                <a:cs typeface="Times New Roman" pitchFamily="18" charset="0"/>
              </a:rPr>
              <a:t> is the time at which the curve reaches its maximum value. </a:t>
            </a:r>
          </a:p>
        </p:txBody>
      </p:sp>
      <p:grpSp>
        <p:nvGrpSpPr>
          <p:cNvPr id="4" name="Canvas 11"/>
          <p:cNvGrpSpPr/>
          <p:nvPr/>
        </p:nvGrpSpPr>
        <p:grpSpPr>
          <a:xfrm>
            <a:off x="532275" y="1743059"/>
            <a:ext cx="4502198" cy="3270117"/>
            <a:chOff x="0" y="0"/>
            <a:chExt cx="4598035" cy="2924876"/>
          </a:xfrm>
        </p:grpSpPr>
        <p:sp>
          <p:nvSpPr>
            <p:cNvPr id="5" name="Rectangle 4"/>
            <p:cNvSpPr/>
            <p:nvPr/>
          </p:nvSpPr>
          <p:spPr>
            <a:xfrm>
              <a:off x="0" y="0"/>
              <a:ext cx="4598035" cy="2841625"/>
            </a:xfrm>
            <a:prstGeom prst="rect">
              <a:avLst/>
            </a:prstGeom>
            <a:noFill/>
          </p:spPr>
        </p:sp>
        <p:cxnSp>
          <p:nvCxnSpPr>
            <p:cNvPr id="6" name="AutoShape 12"/>
            <p:cNvCxnSpPr>
              <a:cxnSpLocks noChangeShapeType="1"/>
            </p:cNvCxnSpPr>
            <p:nvPr/>
          </p:nvCxnSpPr>
          <p:spPr bwMode="auto">
            <a:xfrm flipV="1">
              <a:off x="285623" y="199789"/>
              <a:ext cx="18987" cy="2070539"/>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cxnSp>
        <p:cxnSp>
          <p:nvCxnSpPr>
            <p:cNvPr id="7" name="AutoShape 13"/>
            <p:cNvCxnSpPr>
              <a:cxnSpLocks noChangeShapeType="1"/>
            </p:cNvCxnSpPr>
            <p:nvPr/>
          </p:nvCxnSpPr>
          <p:spPr bwMode="auto">
            <a:xfrm>
              <a:off x="304610" y="2270328"/>
              <a:ext cx="3838575" cy="826"/>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cxnSp>
        <p:sp>
          <p:nvSpPr>
            <p:cNvPr id="8" name="Freeform 7"/>
            <p:cNvSpPr>
              <a:spLocks/>
            </p:cNvSpPr>
            <p:nvPr/>
          </p:nvSpPr>
          <p:spPr bwMode="auto">
            <a:xfrm>
              <a:off x="285623" y="911433"/>
              <a:ext cx="3419221" cy="1358894"/>
            </a:xfrm>
            <a:custGeom>
              <a:avLst/>
              <a:gdLst>
                <a:gd name="T0" fmla="*/ 0 w 5385"/>
                <a:gd name="T1" fmla="*/ 2140 h 2140"/>
                <a:gd name="T2" fmla="*/ 450 w 5385"/>
                <a:gd name="T3" fmla="*/ 2005 h 2140"/>
                <a:gd name="T4" fmla="*/ 825 w 5385"/>
                <a:gd name="T5" fmla="*/ 1825 h 2140"/>
                <a:gd name="T6" fmla="*/ 1155 w 5385"/>
                <a:gd name="T7" fmla="*/ 1525 h 2140"/>
                <a:gd name="T8" fmla="*/ 1755 w 5385"/>
                <a:gd name="T9" fmla="*/ 685 h 2140"/>
                <a:gd name="T10" fmla="*/ 2055 w 5385"/>
                <a:gd name="T11" fmla="*/ 295 h 2140"/>
                <a:gd name="T12" fmla="*/ 2415 w 5385"/>
                <a:gd name="T13" fmla="*/ 40 h 2140"/>
                <a:gd name="T14" fmla="*/ 2835 w 5385"/>
                <a:gd name="T15" fmla="*/ 55 h 2140"/>
                <a:gd name="T16" fmla="*/ 3105 w 5385"/>
                <a:gd name="T17" fmla="*/ 220 h 2140"/>
                <a:gd name="T18" fmla="*/ 3540 w 5385"/>
                <a:gd name="T19" fmla="*/ 775 h 2140"/>
                <a:gd name="T20" fmla="*/ 3855 w 5385"/>
                <a:gd name="T21" fmla="*/ 1165 h 2140"/>
                <a:gd name="T22" fmla="*/ 4170 w 5385"/>
                <a:gd name="T23" fmla="*/ 1540 h 2140"/>
                <a:gd name="T24" fmla="*/ 4530 w 5385"/>
                <a:gd name="T25" fmla="*/ 1810 h 2140"/>
                <a:gd name="T26" fmla="*/ 5160 w 5385"/>
                <a:gd name="T27" fmla="*/ 2020 h 2140"/>
                <a:gd name="T28" fmla="*/ 5385 w 5385"/>
                <a:gd name="T29" fmla="*/ 2050 h 2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385" h="2140">
                  <a:moveTo>
                    <a:pt x="0" y="2140"/>
                  </a:moveTo>
                  <a:cubicBezTo>
                    <a:pt x="156" y="2099"/>
                    <a:pt x="312" y="2058"/>
                    <a:pt x="450" y="2005"/>
                  </a:cubicBezTo>
                  <a:cubicBezTo>
                    <a:pt x="588" y="1952"/>
                    <a:pt x="708" y="1905"/>
                    <a:pt x="825" y="1825"/>
                  </a:cubicBezTo>
                  <a:cubicBezTo>
                    <a:pt x="942" y="1745"/>
                    <a:pt x="1000" y="1715"/>
                    <a:pt x="1155" y="1525"/>
                  </a:cubicBezTo>
                  <a:cubicBezTo>
                    <a:pt x="1310" y="1335"/>
                    <a:pt x="1605" y="890"/>
                    <a:pt x="1755" y="685"/>
                  </a:cubicBezTo>
                  <a:cubicBezTo>
                    <a:pt x="1905" y="480"/>
                    <a:pt x="1945" y="402"/>
                    <a:pt x="2055" y="295"/>
                  </a:cubicBezTo>
                  <a:cubicBezTo>
                    <a:pt x="2165" y="188"/>
                    <a:pt x="2285" y="80"/>
                    <a:pt x="2415" y="40"/>
                  </a:cubicBezTo>
                  <a:cubicBezTo>
                    <a:pt x="2545" y="0"/>
                    <a:pt x="2720" y="25"/>
                    <a:pt x="2835" y="55"/>
                  </a:cubicBezTo>
                  <a:cubicBezTo>
                    <a:pt x="2950" y="85"/>
                    <a:pt x="2988" y="100"/>
                    <a:pt x="3105" y="220"/>
                  </a:cubicBezTo>
                  <a:cubicBezTo>
                    <a:pt x="3222" y="340"/>
                    <a:pt x="3415" y="618"/>
                    <a:pt x="3540" y="775"/>
                  </a:cubicBezTo>
                  <a:cubicBezTo>
                    <a:pt x="3665" y="932"/>
                    <a:pt x="3750" y="1038"/>
                    <a:pt x="3855" y="1165"/>
                  </a:cubicBezTo>
                  <a:cubicBezTo>
                    <a:pt x="3960" y="1292"/>
                    <a:pt x="4057" y="1432"/>
                    <a:pt x="4170" y="1540"/>
                  </a:cubicBezTo>
                  <a:cubicBezTo>
                    <a:pt x="4283" y="1648"/>
                    <a:pt x="4365" y="1730"/>
                    <a:pt x="4530" y="1810"/>
                  </a:cubicBezTo>
                  <a:cubicBezTo>
                    <a:pt x="4695" y="1890"/>
                    <a:pt x="5018" y="1980"/>
                    <a:pt x="5160" y="2020"/>
                  </a:cubicBezTo>
                  <a:cubicBezTo>
                    <a:pt x="5302" y="2060"/>
                    <a:pt x="5343" y="2050"/>
                    <a:pt x="5385" y="2050"/>
                  </a:cubicBezTo>
                </a:path>
              </a:pathLst>
            </a:custGeom>
            <a:noFill/>
            <a:ln w="9525">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rot="0" vert="horz" wrap="square" lIns="91440" tIns="45720" rIns="91440" bIns="45720" anchor="t" anchorCtr="0" upright="1">
              <a:noAutofit/>
            </a:bodyPr>
            <a:lstStyle/>
            <a:p>
              <a:endParaRPr lang="en-IN" sz="1600" b="1">
                <a:latin typeface="Times New Roman" pitchFamily="18" charset="0"/>
                <a:cs typeface="Times New Roman" pitchFamily="18" charset="0"/>
              </a:endParaRPr>
            </a:p>
          </p:txBody>
        </p:sp>
        <p:sp>
          <p:nvSpPr>
            <p:cNvPr id="9" name="Text Box 22"/>
            <p:cNvSpPr txBox="1">
              <a:spLocks noChangeArrowheads="1"/>
            </p:cNvSpPr>
            <p:nvPr/>
          </p:nvSpPr>
          <p:spPr bwMode="auto">
            <a:xfrm>
              <a:off x="237744" y="0"/>
              <a:ext cx="142812" cy="199789"/>
            </a:xfrm>
            <a:prstGeom prst="rect">
              <a:avLst/>
            </a:prstGeom>
            <a:solidFill>
              <a:srgbClr val="FFFFFF"/>
            </a:solidFill>
            <a:ln w="9525">
              <a:solidFill>
                <a:schemeClr val="bg1">
                  <a:lumMod val="100000"/>
                  <a:lumOff val="0"/>
                </a:schemeClr>
              </a:solidFill>
              <a:miter lim="800000"/>
              <a:headEnd/>
              <a:tailEnd/>
            </a:ln>
          </p:spPr>
          <p:txBody>
            <a:bodyPr rot="0" vert="horz" wrap="square" lIns="0" tIns="0" rIns="0" bIns="0" anchor="t" anchorCtr="0" upright="1">
              <a:noAutofit/>
            </a:bodyPr>
            <a:lstStyle/>
            <a:p>
              <a:pPr>
                <a:lnSpc>
                  <a:spcPct val="115000"/>
                </a:lnSpc>
                <a:spcAft>
                  <a:spcPts val="1000"/>
                </a:spcAft>
              </a:pPr>
              <a:r>
                <a:rPr lang="en-IN" sz="1600" b="1">
                  <a:effectLst/>
                  <a:latin typeface="Times New Roman" pitchFamily="18" charset="0"/>
                  <a:ea typeface="Times New Roman"/>
                  <a:cs typeface="Times New Roman" pitchFamily="18" charset="0"/>
                </a:rPr>
                <a:t>E</a:t>
              </a:r>
            </a:p>
          </p:txBody>
        </p:sp>
        <p:cxnSp>
          <p:nvCxnSpPr>
            <p:cNvPr id="10" name="AutoShape 31"/>
            <p:cNvCxnSpPr>
              <a:cxnSpLocks noChangeShapeType="1"/>
            </p:cNvCxnSpPr>
            <p:nvPr/>
          </p:nvCxnSpPr>
          <p:spPr bwMode="auto">
            <a:xfrm flipV="1">
              <a:off x="1923415" y="784295"/>
              <a:ext cx="826" cy="1486858"/>
            </a:xfrm>
            <a:prstGeom prst="straightConnector1">
              <a:avLst/>
            </a:prstGeom>
            <a:noFill/>
            <a:ln w="9525">
              <a:solidFill>
                <a:srgbClr val="000000"/>
              </a:solidFill>
              <a:prstDash val="lgDash"/>
              <a:round/>
              <a:headEnd/>
              <a:tailEnd/>
            </a:ln>
            <a:extLst>
              <a:ext uri="{909E8E84-426E-40DD-AFC4-6F175D3DCCD1}">
                <a14:hiddenFill xmlns:a14="http://schemas.microsoft.com/office/drawing/2010/main" xmlns="">
                  <a:noFill/>
                </a14:hiddenFill>
              </a:ext>
            </a:extLst>
          </p:spPr>
        </p:cxnSp>
        <p:sp>
          <p:nvSpPr>
            <p:cNvPr id="11" name="Text Box 32"/>
            <p:cNvSpPr txBox="1">
              <a:spLocks noChangeArrowheads="1"/>
            </p:cNvSpPr>
            <p:nvPr/>
          </p:nvSpPr>
          <p:spPr bwMode="auto">
            <a:xfrm>
              <a:off x="1857375" y="2356188"/>
              <a:ext cx="1618806" cy="218777"/>
            </a:xfrm>
            <a:prstGeom prst="rect">
              <a:avLst/>
            </a:prstGeom>
            <a:solidFill>
              <a:srgbClr val="FFFFFF"/>
            </a:solidFill>
            <a:ln w="9525">
              <a:solidFill>
                <a:schemeClr val="bg1">
                  <a:lumMod val="100000"/>
                  <a:lumOff val="0"/>
                </a:schemeClr>
              </a:solidFill>
              <a:miter lim="800000"/>
              <a:headEnd/>
              <a:tailEnd/>
            </a:ln>
          </p:spPr>
          <p:txBody>
            <a:bodyPr rot="0" vert="horz" wrap="square" lIns="0" tIns="0" rIns="0" bIns="0" anchor="t" anchorCtr="0" upright="1">
              <a:noAutofit/>
            </a:bodyPr>
            <a:lstStyle/>
            <a:p>
              <a:pPr>
                <a:lnSpc>
                  <a:spcPct val="115000"/>
                </a:lnSpc>
                <a:spcAft>
                  <a:spcPts val="1000"/>
                </a:spcAft>
              </a:pPr>
              <a:r>
                <a:rPr lang="en-IN" sz="1600" b="1">
                  <a:effectLst/>
                  <a:latin typeface="Times New Roman" pitchFamily="18" charset="0"/>
                  <a:ea typeface="Times New Roman"/>
                  <a:cs typeface="Times New Roman" pitchFamily="18" charset="0"/>
                </a:rPr>
                <a:t>t</a:t>
              </a:r>
              <a:r>
                <a:rPr lang="en-IN" sz="1600" b="1" baseline="-25000">
                  <a:effectLst/>
                  <a:latin typeface="Times New Roman" pitchFamily="18" charset="0"/>
                  <a:ea typeface="Times New Roman"/>
                  <a:cs typeface="Times New Roman" pitchFamily="18" charset="0"/>
                </a:rPr>
                <a:t>d</a:t>
              </a:r>
              <a:r>
                <a:rPr lang="en-IN" sz="1600" b="1">
                  <a:effectLst/>
                  <a:latin typeface="Times New Roman" pitchFamily="18" charset="0"/>
                  <a:ea typeface="Times New Roman"/>
                  <a:cs typeface="Times New Roman" pitchFamily="18" charset="0"/>
                </a:rPr>
                <a:t>            Time </a:t>
              </a:r>
            </a:p>
          </p:txBody>
        </p:sp>
        <p:sp>
          <p:nvSpPr>
            <p:cNvPr id="12" name="Text Box 33"/>
            <p:cNvSpPr txBox="1">
              <a:spLocks noChangeArrowheads="1"/>
            </p:cNvSpPr>
            <p:nvPr/>
          </p:nvSpPr>
          <p:spPr bwMode="auto">
            <a:xfrm>
              <a:off x="0" y="660459"/>
              <a:ext cx="237744" cy="1238361"/>
            </a:xfrm>
            <a:prstGeom prst="rect">
              <a:avLst/>
            </a:prstGeom>
            <a:solidFill>
              <a:srgbClr val="FFFFFF"/>
            </a:solidFill>
            <a:ln w="9525">
              <a:solidFill>
                <a:schemeClr val="bg1">
                  <a:lumMod val="100000"/>
                  <a:lumOff val="0"/>
                </a:schemeClr>
              </a:solidFill>
              <a:miter lim="800000"/>
              <a:headEnd/>
              <a:tailEnd/>
            </a:ln>
          </p:spPr>
          <p:txBody>
            <a:bodyPr rot="0" vert="vert270" wrap="square" lIns="0" tIns="0" rIns="0" bIns="0" anchor="t" anchorCtr="0" upright="1">
              <a:noAutofit/>
            </a:bodyPr>
            <a:lstStyle/>
            <a:p>
              <a:pPr>
                <a:lnSpc>
                  <a:spcPct val="115000"/>
                </a:lnSpc>
                <a:spcAft>
                  <a:spcPts val="1000"/>
                </a:spcAft>
              </a:pPr>
              <a:r>
                <a:rPr lang="en-IN" sz="1600" b="1">
                  <a:effectLst/>
                  <a:latin typeface="Times New Roman" pitchFamily="18" charset="0"/>
                  <a:ea typeface="Times New Roman"/>
                  <a:cs typeface="Times New Roman" pitchFamily="18" charset="0"/>
                </a:rPr>
                <a:t>Effort per unit time</a:t>
              </a:r>
            </a:p>
          </p:txBody>
        </p:sp>
        <p:sp>
          <p:nvSpPr>
            <p:cNvPr id="13" name="Text Box 34"/>
            <p:cNvSpPr txBox="1">
              <a:spLocks noChangeArrowheads="1"/>
            </p:cNvSpPr>
            <p:nvPr/>
          </p:nvSpPr>
          <p:spPr bwMode="auto">
            <a:xfrm>
              <a:off x="228054" y="2641836"/>
              <a:ext cx="3971204" cy="283040"/>
            </a:xfrm>
            <a:prstGeom prst="rect">
              <a:avLst/>
            </a:prstGeom>
            <a:solidFill>
              <a:srgbClr val="FFFFFF"/>
            </a:solidFill>
            <a:ln w="9525">
              <a:solidFill>
                <a:schemeClr val="bg1">
                  <a:lumMod val="100000"/>
                  <a:lumOff val="0"/>
                </a:schemeClr>
              </a:solidFill>
              <a:miter lim="800000"/>
              <a:headEnd/>
              <a:tailEnd/>
            </a:ln>
          </p:spPr>
          <p:txBody>
            <a:bodyPr rot="0" vert="horz" wrap="square" lIns="0" tIns="0" rIns="0" bIns="0" anchor="t" anchorCtr="0" upright="1">
              <a:noAutofit/>
            </a:bodyPr>
            <a:lstStyle/>
            <a:p>
              <a:pPr algn="ctr">
                <a:lnSpc>
                  <a:spcPct val="115000"/>
                </a:lnSpc>
                <a:spcAft>
                  <a:spcPts val="1000"/>
                </a:spcAft>
              </a:pPr>
              <a:r>
                <a:rPr lang="en-IN" sz="1600" b="1" dirty="0">
                  <a:effectLst/>
                  <a:latin typeface="Times New Roman" pitchFamily="18" charset="0"/>
                  <a:ea typeface="Times New Roman"/>
                  <a:cs typeface="Times New Roman" pitchFamily="18" charset="0"/>
                </a:rPr>
                <a:t>Figure 4.2: The Rayleigh curve</a:t>
              </a:r>
            </a:p>
          </p:txBody>
        </p:sp>
        <p:sp>
          <p:nvSpPr>
            <p:cNvPr id="14" name="Text Box 35"/>
            <p:cNvSpPr txBox="1">
              <a:spLocks noChangeArrowheads="1"/>
            </p:cNvSpPr>
            <p:nvPr/>
          </p:nvSpPr>
          <p:spPr bwMode="auto">
            <a:xfrm>
              <a:off x="2978404" y="1367976"/>
              <a:ext cx="1164781" cy="409485"/>
            </a:xfrm>
            <a:prstGeom prst="rect">
              <a:avLst/>
            </a:prstGeom>
            <a:solidFill>
              <a:srgbClr val="FFFFFF"/>
            </a:solidFill>
            <a:ln w="9525">
              <a:solidFill>
                <a:schemeClr val="bg1">
                  <a:lumMod val="100000"/>
                  <a:lumOff val="0"/>
                </a:schemeClr>
              </a:solidFill>
              <a:miter lim="800000"/>
              <a:headEnd/>
              <a:tailEnd/>
            </a:ln>
          </p:spPr>
          <p:txBody>
            <a:bodyPr rot="0" vert="horz" wrap="square" lIns="0" tIns="0" rIns="0" bIns="0" anchor="t" anchorCtr="0" upright="1">
              <a:noAutofit/>
            </a:bodyPr>
            <a:lstStyle/>
            <a:p>
              <a:pPr algn="ctr">
                <a:lnSpc>
                  <a:spcPct val="115000"/>
                </a:lnSpc>
                <a:spcAft>
                  <a:spcPts val="0"/>
                </a:spcAft>
              </a:pPr>
              <a:r>
                <a:rPr lang="en-IN" sz="1600" b="1">
                  <a:effectLst/>
                  <a:latin typeface="Times New Roman" pitchFamily="18" charset="0"/>
                  <a:ea typeface="Times New Roman"/>
                  <a:cs typeface="Times New Roman" pitchFamily="18" charset="0"/>
                </a:rPr>
                <a:t>K</a:t>
              </a:r>
            </a:p>
            <a:p>
              <a:pPr algn="ctr">
                <a:lnSpc>
                  <a:spcPct val="115000"/>
                </a:lnSpc>
                <a:spcAft>
                  <a:spcPts val="0"/>
                </a:spcAft>
              </a:pPr>
              <a:r>
                <a:rPr lang="en-IN" sz="1600" b="1">
                  <a:effectLst/>
                  <a:latin typeface="Times New Roman" pitchFamily="18" charset="0"/>
                  <a:ea typeface="Times New Roman"/>
                  <a:cs typeface="Times New Roman" pitchFamily="18" charset="0"/>
                </a:rPr>
                <a:t>(Total effort area)</a:t>
              </a:r>
            </a:p>
          </p:txBody>
        </p:sp>
        <p:sp>
          <p:nvSpPr>
            <p:cNvPr id="15" name="Text Box 328"/>
            <p:cNvSpPr txBox="1">
              <a:spLocks noChangeArrowheads="1"/>
            </p:cNvSpPr>
            <p:nvPr/>
          </p:nvSpPr>
          <p:spPr bwMode="auto">
            <a:xfrm>
              <a:off x="1438021" y="199789"/>
              <a:ext cx="2086039" cy="197312"/>
            </a:xfrm>
            <a:prstGeom prst="rect">
              <a:avLst/>
            </a:prstGeom>
            <a:solidFill>
              <a:schemeClr val="bg1">
                <a:lumMod val="100000"/>
                <a:lumOff val="0"/>
              </a:schemeClr>
            </a:solidFill>
            <a:ln w="9525">
              <a:solidFill>
                <a:schemeClr val="bg1">
                  <a:lumMod val="100000"/>
                  <a:lumOff val="0"/>
                </a:schemeClr>
              </a:solidFill>
              <a:miter lim="800000"/>
              <a:headEnd/>
              <a:tailEnd/>
            </a:ln>
          </p:spPr>
          <p:txBody>
            <a:bodyPr rot="0" vert="horz" wrap="square" lIns="0" tIns="0" rIns="0" bIns="0" anchor="t" anchorCtr="0" upright="1">
              <a:noAutofit/>
            </a:bodyPr>
            <a:lstStyle/>
            <a:p>
              <a:pPr algn="ctr">
                <a:lnSpc>
                  <a:spcPct val="115000"/>
                </a:lnSpc>
                <a:spcAft>
                  <a:spcPts val="0"/>
                </a:spcAft>
              </a:pPr>
              <a:r>
                <a:rPr lang="en-IN" sz="1600" b="1" dirty="0">
                  <a:effectLst/>
                  <a:latin typeface="Times New Roman" pitchFamily="18" charset="0"/>
                  <a:ea typeface="Times New Roman"/>
                  <a:cs typeface="Times New Roman" pitchFamily="18" charset="0"/>
                </a:rPr>
                <a:t>E = K/t²</a:t>
              </a:r>
              <a:r>
                <a:rPr lang="en-IN" sz="1600" b="1" baseline="-25000" dirty="0">
                  <a:effectLst/>
                  <a:latin typeface="Times New Roman" pitchFamily="18" charset="0"/>
                  <a:ea typeface="Times New Roman"/>
                  <a:cs typeface="Times New Roman" pitchFamily="18" charset="0"/>
                </a:rPr>
                <a:t>d</a:t>
              </a:r>
              <a:r>
                <a:rPr lang="en-IN" sz="1600" b="1" dirty="0">
                  <a:effectLst/>
                  <a:latin typeface="Times New Roman" pitchFamily="18" charset="0"/>
                  <a:ea typeface="Times New Roman"/>
                  <a:cs typeface="Times New Roman" pitchFamily="18" charset="0"/>
                </a:rPr>
                <a:t> × t × e</a:t>
              </a:r>
              <a:r>
                <a:rPr lang="en-IN" sz="1600" b="1" baseline="30000" dirty="0">
                  <a:effectLst/>
                  <a:latin typeface="Times New Roman" pitchFamily="18" charset="0"/>
                  <a:ea typeface="Times New Roman"/>
                  <a:cs typeface="Times New Roman" pitchFamily="18" charset="0"/>
                </a:rPr>
                <a:t>-t²</a:t>
              </a:r>
              <a:r>
                <a:rPr lang="en-IN" sz="1600" b="1" dirty="0">
                  <a:effectLst/>
                  <a:latin typeface="Times New Roman" pitchFamily="18" charset="0"/>
                  <a:ea typeface="Times New Roman"/>
                  <a:cs typeface="Times New Roman" pitchFamily="18" charset="0"/>
                </a:rPr>
                <a:t>/2t²</a:t>
              </a:r>
              <a:r>
                <a:rPr lang="en-IN" sz="1600" b="1" baseline="-25000" dirty="0">
                  <a:effectLst/>
                  <a:latin typeface="Times New Roman" pitchFamily="18" charset="0"/>
                  <a:ea typeface="Times New Roman"/>
                  <a:cs typeface="Times New Roman" pitchFamily="18" charset="0"/>
                </a:rPr>
                <a:t>d</a:t>
              </a:r>
              <a:endParaRPr lang="en-IN" sz="1600" b="1" dirty="0">
                <a:effectLst/>
                <a:latin typeface="Times New Roman" pitchFamily="18" charset="0"/>
                <a:ea typeface="Times New Roman"/>
                <a:cs typeface="Times New Roman" pitchFamily="18" charset="0"/>
              </a:endParaRPr>
            </a:p>
            <a:p>
              <a:pPr>
                <a:lnSpc>
                  <a:spcPct val="115000"/>
                </a:lnSpc>
                <a:spcAft>
                  <a:spcPts val="1000"/>
                </a:spcAft>
              </a:pPr>
              <a:r>
                <a:rPr lang="en-IN" sz="1600" b="1" dirty="0">
                  <a:effectLst/>
                  <a:latin typeface="Times New Roman" pitchFamily="18" charset="0"/>
                  <a:ea typeface="Times New Roman"/>
                  <a:cs typeface="Times New Roman" pitchFamily="18" charset="0"/>
                </a:rPr>
                <a:t> </a:t>
              </a:r>
            </a:p>
          </p:txBody>
        </p:sp>
      </p:grpSp>
      <p:sp>
        <p:nvSpPr>
          <p:cNvPr id="16" name="Slide Number Placeholder 15"/>
          <p:cNvSpPr>
            <a:spLocks noGrp="1"/>
          </p:cNvSpPr>
          <p:nvPr>
            <p:ph type="sldNum" sz="quarter" idx="12"/>
          </p:nvPr>
        </p:nvSpPr>
        <p:spPr/>
        <p:txBody>
          <a:bodyPr/>
          <a:lstStyle/>
          <a:p>
            <a:fld id="{0C087B72-CC60-4FF0-9C96-8509CDF76D05}" type="slidenum">
              <a:rPr lang="en-IN" smtClean="0"/>
              <a:pPr/>
              <a:t>70</a:t>
            </a:fld>
            <a:endParaRPr lang="en-IN"/>
          </a:p>
        </p:txBody>
      </p:sp>
    </p:spTree>
    <p:extLst>
      <p:ext uri="{BB962C8B-B14F-4D97-AF65-F5344CB8AC3E}">
        <p14:creationId xmlns:p14="http://schemas.microsoft.com/office/powerpoint/2010/main" xmlns="" val="404544067"/>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a:solidFill>
                  <a:srgbClr val="0000FF"/>
                </a:solidFill>
                <a:latin typeface="Times New Roman" pitchFamily="18" charset="0"/>
                <a:cs typeface="Times New Roman" pitchFamily="18" charset="0"/>
              </a:rPr>
              <a:t>Staffing and Personnel Planning</a:t>
            </a:r>
          </a:p>
        </p:txBody>
      </p:sp>
      <p:sp>
        <p:nvSpPr>
          <p:cNvPr id="3" name="Content Placeholder 2"/>
          <p:cNvSpPr>
            <a:spLocks noGrp="1"/>
          </p:cNvSpPr>
          <p:nvPr>
            <p:ph idx="1"/>
          </p:nvPr>
        </p:nvSpPr>
        <p:spPr>
          <a:xfrm>
            <a:off x="457200" y="1600200"/>
            <a:ext cx="8507288" cy="4525963"/>
          </a:xfrm>
        </p:spPr>
        <p:txBody>
          <a:bodyPr>
            <a:noAutofit/>
          </a:bodyPr>
          <a:lstStyle/>
          <a:p>
            <a:r>
              <a:rPr lang="en-IN" sz="2200" dirty="0">
                <a:latin typeface="Times New Roman" pitchFamily="18" charset="0"/>
                <a:cs typeface="Times New Roman" pitchFamily="18" charset="0"/>
              </a:rPr>
              <a:t>In 1976, </a:t>
            </a:r>
            <a:r>
              <a:rPr lang="en-IN" sz="2200" dirty="0">
                <a:solidFill>
                  <a:srgbClr val="00B0F0"/>
                </a:solidFill>
                <a:latin typeface="Times New Roman" pitchFamily="18" charset="0"/>
                <a:cs typeface="Times New Roman" pitchFamily="18" charset="0"/>
              </a:rPr>
              <a:t>Putnam</a:t>
            </a:r>
            <a:r>
              <a:rPr lang="en-IN" sz="2200" dirty="0">
                <a:latin typeface="Times New Roman" pitchFamily="18" charset="0"/>
                <a:cs typeface="Times New Roman" pitchFamily="18" charset="0"/>
              </a:rPr>
              <a:t> subsequently </a:t>
            </a:r>
            <a:r>
              <a:rPr lang="en-IN" sz="2200" dirty="0" smtClean="0">
                <a:latin typeface="Times New Roman" pitchFamily="18" charset="0"/>
                <a:cs typeface="Times New Roman" pitchFamily="18" charset="0"/>
              </a:rPr>
              <a:t>analysed </a:t>
            </a:r>
            <a:r>
              <a:rPr lang="en-IN" sz="2200" dirty="0">
                <a:latin typeface="Times New Roman" pitchFamily="18" charset="0"/>
                <a:cs typeface="Times New Roman" pitchFamily="18" charset="0"/>
              </a:rPr>
              <a:t>various army projects using the Rayleigh curve for determining the personnel level of effort required in the software life cycle </a:t>
            </a:r>
            <a:endParaRPr lang="en-IN" sz="2200" dirty="0" smtClean="0">
              <a:latin typeface="Times New Roman" pitchFamily="18" charset="0"/>
              <a:cs typeface="Times New Roman" pitchFamily="18" charset="0"/>
            </a:endParaRPr>
          </a:p>
          <a:p>
            <a:r>
              <a:rPr lang="en-IN" sz="2200" dirty="0">
                <a:latin typeface="Times New Roman" pitchFamily="18" charset="0"/>
                <a:cs typeface="Times New Roman" pitchFamily="18" charset="0"/>
              </a:rPr>
              <a:t>Putnam found that </a:t>
            </a:r>
            <a:r>
              <a:rPr lang="en-IN" sz="2200" i="1" dirty="0">
                <a:latin typeface="Times New Roman" pitchFamily="18" charset="0"/>
                <a:cs typeface="Times New Roman" pitchFamily="18" charset="0"/>
              </a:rPr>
              <a:t>t</a:t>
            </a:r>
            <a:r>
              <a:rPr lang="en-IN" sz="2200" i="1" baseline="-25000" dirty="0">
                <a:latin typeface="Times New Roman" pitchFamily="18" charset="0"/>
                <a:cs typeface="Times New Roman" pitchFamily="18" charset="0"/>
              </a:rPr>
              <a:t>d</a:t>
            </a:r>
            <a:r>
              <a:rPr lang="en-IN" sz="2200" dirty="0">
                <a:latin typeface="Times New Roman" pitchFamily="18" charset="0"/>
                <a:cs typeface="Times New Roman" pitchFamily="18" charset="0"/>
              </a:rPr>
              <a:t> in </a:t>
            </a:r>
            <a:r>
              <a:rPr lang="en-IN" sz="2200" dirty="0" err="1">
                <a:latin typeface="Times New Roman" pitchFamily="18" charset="0"/>
                <a:cs typeface="Times New Roman" pitchFamily="18" charset="0"/>
              </a:rPr>
              <a:t>Norden’s</a:t>
            </a:r>
            <a:r>
              <a:rPr lang="en-IN" sz="2200" dirty="0">
                <a:latin typeface="Times New Roman" pitchFamily="18" charset="0"/>
                <a:cs typeface="Times New Roman" pitchFamily="18" charset="0"/>
              </a:rPr>
              <a:t> equation is the time when a project reaches the testing and integration and deployment stage. </a:t>
            </a:r>
            <a:endParaRPr lang="en-IN" sz="2200" dirty="0" smtClean="0">
              <a:latin typeface="Times New Roman" pitchFamily="18" charset="0"/>
              <a:cs typeface="Times New Roman" pitchFamily="18" charset="0"/>
            </a:endParaRPr>
          </a:p>
          <a:p>
            <a:r>
              <a:rPr lang="en-IN" sz="2200" dirty="0" smtClean="0">
                <a:latin typeface="Times New Roman" pitchFamily="18" charset="0"/>
                <a:cs typeface="Times New Roman" pitchFamily="18" charset="0"/>
              </a:rPr>
              <a:t>After </a:t>
            </a:r>
            <a:r>
              <a:rPr lang="en-IN" sz="2200" dirty="0">
                <a:latin typeface="Times New Roman" pitchFamily="18" charset="0"/>
                <a:cs typeface="Times New Roman" pitchFamily="18" charset="0"/>
              </a:rPr>
              <a:t>observing a large number of projects, Putnam derived the following expression for the personnel level effort pattern in any project:  </a:t>
            </a:r>
          </a:p>
          <a:p>
            <a:pPr marL="0" indent="0">
              <a:buNone/>
            </a:pPr>
            <a:r>
              <a:rPr lang="en-IN" sz="2200" dirty="0" smtClean="0">
                <a:latin typeface="Times New Roman" pitchFamily="18" charset="0"/>
                <a:cs typeface="Times New Roman" pitchFamily="18" charset="0"/>
              </a:rPr>
              <a:t>		S </a:t>
            </a:r>
            <a:r>
              <a:rPr lang="en-IN" sz="2200" dirty="0">
                <a:latin typeface="Times New Roman" pitchFamily="18" charset="0"/>
                <a:cs typeface="Times New Roman" pitchFamily="18" charset="0"/>
              </a:rPr>
              <a:t>= </a:t>
            </a:r>
            <a:r>
              <a:rPr lang="en-IN" sz="2200" dirty="0" err="1">
                <a:latin typeface="Times New Roman" pitchFamily="18" charset="0"/>
                <a:cs typeface="Times New Roman" pitchFamily="18" charset="0"/>
              </a:rPr>
              <a:t>C</a:t>
            </a:r>
            <a:r>
              <a:rPr lang="en-IN" sz="2200" baseline="-25000" dirty="0" err="1">
                <a:latin typeface="Times New Roman" pitchFamily="18" charset="0"/>
                <a:cs typeface="Times New Roman" pitchFamily="18" charset="0"/>
              </a:rPr>
              <a:t>k</a:t>
            </a:r>
            <a:r>
              <a:rPr lang="en-IN" sz="2200" baseline="-25000" dirty="0">
                <a:latin typeface="Times New Roman" pitchFamily="18" charset="0"/>
                <a:cs typeface="Times New Roman" pitchFamily="18" charset="0"/>
              </a:rPr>
              <a:t> </a:t>
            </a:r>
            <a:r>
              <a:rPr lang="en-IN" sz="2200" dirty="0">
                <a:latin typeface="Times New Roman" pitchFamily="18" charset="0"/>
                <a:cs typeface="Times New Roman" pitchFamily="18" charset="0"/>
              </a:rPr>
              <a:t>K</a:t>
            </a:r>
            <a:r>
              <a:rPr lang="en-IN" sz="2200" baseline="30000" dirty="0">
                <a:latin typeface="Times New Roman" pitchFamily="18" charset="0"/>
                <a:cs typeface="Times New Roman" pitchFamily="18" charset="0"/>
              </a:rPr>
              <a:t>1/3</a:t>
            </a:r>
            <a:r>
              <a:rPr lang="en-IN" sz="2200" dirty="0">
                <a:latin typeface="Times New Roman" pitchFamily="18" charset="0"/>
                <a:cs typeface="Times New Roman" pitchFamily="18" charset="0"/>
              </a:rPr>
              <a:t> t</a:t>
            </a:r>
            <a:r>
              <a:rPr lang="en-IN" sz="2200" baseline="30000" dirty="0">
                <a:latin typeface="Times New Roman" pitchFamily="18" charset="0"/>
                <a:cs typeface="Times New Roman" pitchFamily="18" charset="0"/>
              </a:rPr>
              <a:t>4/3</a:t>
            </a:r>
            <a:r>
              <a:rPr lang="en-IN" sz="2200" baseline="-25000" dirty="0">
                <a:latin typeface="Times New Roman" pitchFamily="18" charset="0"/>
                <a:cs typeface="Times New Roman" pitchFamily="18" charset="0"/>
              </a:rPr>
              <a:t>d</a:t>
            </a:r>
            <a:endParaRPr lang="en-IN" sz="2200" dirty="0">
              <a:latin typeface="Times New Roman" pitchFamily="18" charset="0"/>
              <a:cs typeface="Times New Roman" pitchFamily="18" charset="0"/>
            </a:endParaRPr>
          </a:p>
          <a:p>
            <a:r>
              <a:rPr lang="en-IN" sz="2200" dirty="0" smtClean="0">
                <a:latin typeface="Times New Roman" pitchFamily="18" charset="0"/>
                <a:cs typeface="Times New Roman" pitchFamily="18" charset="0"/>
              </a:rPr>
              <a:t>Where </a:t>
            </a:r>
            <a:r>
              <a:rPr lang="en-IN" sz="2200" i="1" dirty="0">
                <a:latin typeface="Times New Roman" pitchFamily="18" charset="0"/>
                <a:cs typeface="Times New Roman" pitchFamily="18" charset="0"/>
              </a:rPr>
              <a:t>S</a:t>
            </a:r>
            <a:r>
              <a:rPr lang="en-IN" sz="2200" dirty="0">
                <a:latin typeface="Times New Roman" pitchFamily="18" charset="0"/>
                <a:cs typeface="Times New Roman" pitchFamily="18" charset="0"/>
              </a:rPr>
              <a:t> is the product size in KLOC and </a:t>
            </a:r>
            <a:r>
              <a:rPr lang="en-IN" sz="2200" i="1" dirty="0" err="1">
                <a:latin typeface="Times New Roman" pitchFamily="18" charset="0"/>
                <a:cs typeface="Times New Roman" pitchFamily="18" charset="0"/>
              </a:rPr>
              <a:t>C</a:t>
            </a:r>
            <a:r>
              <a:rPr lang="en-IN" sz="2200" i="1" baseline="-25000" dirty="0" err="1">
                <a:latin typeface="Times New Roman" pitchFamily="18" charset="0"/>
                <a:cs typeface="Times New Roman" pitchFamily="18" charset="0"/>
              </a:rPr>
              <a:t>k</a:t>
            </a:r>
            <a:r>
              <a:rPr lang="en-IN" sz="2200" dirty="0">
                <a:latin typeface="Times New Roman" pitchFamily="18" charset="0"/>
                <a:cs typeface="Times New Roman" pitchFamily="18" charset="0"/>
              </a:rPr>
              <a:t> represents the technological aspects that may affect productivity</a:t>
            </a:r>
            <a:r>
              <a:rPr lang="en-IN" sz="2200" dirty="0" smtClean="0">
                <a:latin typeface="Times New Roman" pitchFamily="18" charset="0"/>
                <a:cs typeface="Times New Roman" pitchFamily="18" charset="0"/>
              </a:rPr>
              <a:t>.</a:t>
            </a:r>
          </a:p>
          <a:p>
            <a:r>
              <a:rPr lang="en-IN" sz="2200" dirty="0">
                <a:latin typeface="Times New Roman" pitchFamily="18" charset="0"/>
                <a:cs typeface="Times New Roman" pitchFamily="18" charset="0"/>
              </a:rPr>
              <a:t>K is the total effort in person-month required </a:t>
            </a:r>
            <a:r>
              <a:rPr lang="en-IN" sz="2200" dirty="0" smtClean="0">
                <a:latin typeface="Times New Roman" pitchFamily="18" charset="0"/>
                <a:cs typeface="Times New Roman" pitchFamily="18" charset="0"/>
              </a:rPr>
              <a:t>yearly and t</a:t>
            </a:r>
            <a:r>
              <a:rPr lang="en-IN" sz="2200" baseline="-25000" dirty="0" smtClean="0">
                <a:latin typeface="Times New Roman" pitchFamily="18" charset="0"/>
                <a:cs typeface="Times New Roman" pitchFamily="18" charset="0"/>
              </a:rPr>
              <a:t>d</a:t>
            </a:r>
            <a:r>
              <a:rPr lang="en-IN" sz="2200" dirty="0" smtClean="0">
                <a:latin typeface="Times New Roman" pitchFamily="18" charset="0"/>
                <a:cs typeface="Times New Roman" pitchFamily="18" charset="0"/>
              </a:rPr>
              <a:t> </a:t>
            </a:r>
            <a:r>
              <a:rPr lang="en-IN" sz="2200" dirty="0">
                <a:latin typeface="Times New Roman" pitchFamily="18" charset="0"/>
                <a:cs typeface="Times New Roman" pitchFamily="18" charset="0"/>
              </a:rPr>
              <a:t>represents the time taken from project initiation to product deployment. </a:t>
            </a:r>
            <a:r>
              <a:rPr lang="en-IN" sz="2200" dirty="0" smtClean="0">
                <a:latin typeface="Times New Roman" pitchFamily="18" charset="0"/>
                <a:cs typeface="Times New Roman" pitchFamily="18" charset="0"/>
              </a:rPr>
              <a:t> </a:t>
            </a:r>
            <a:endParaRPr lang="en-IN" sz="22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0C087B72-CC60-4FF0-9C96-8509CDF76D05}" type="slidenum">
              <a:rPr lang="en-IN" smtClean="0"/>
              <a:pPr/>
              <a:t>71</a:t>
            </a:fld>
            <a:endParaRPr lang="en-IN"/>
          </a:p>
        </p:txBody>
      </p:sp>
    </p:spTree>
    <p:extLst>
      <p:ext uri="{BB962C8B-B14F-4D97-AF65-F5344CB8AC3E}">
        <p14:creationId xmlns:p14="http://schemas.microsoft.com/office/powerpoint/2010/main" xmlns="" val="404544067"/>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a:solidFill>
                  <a:srgbClr val="0000FF"/>
                </a:solidFill>
                <a:latin typeface="Times New Roman" pitchFamily="18" charset="0"/>
                <a:cs typeface="Times New Roman" pitchFamily="18" charset="0"/>
              </a:rPr>
              <a:t>Staffing and Personnel Planning</a:t>
            </a:r>
          </a:p>
        </p:txBody>
      </p:sp>
      <p:sp>
        <p:nvSpPr>
          <p:cNvPr id="3" name="Content Placeholder 2"/>
          <p:cNvSpPr>
            <a:spLocks noGrp="1"/>
          </p:cNvSpPr>
          <p:nvPr>
            <p:ph idx="1"/>
          </p:nvPr>
        </p:nvSpPr>
        <p:spPr/>
        <p:txBody>
          <a:bodyPr>
            <a:normAutofit fontScale="92500" lnSpcReduction="10000"/>
          </a:bodyPr>
          <a:lstStyle/>
          <a:p>
            <a:r>
              <a:rPr lang="en-IN" sz="2600" dirty="0">
                <a:latin typeface="Times New Roman" pitchFamily="18" charset="0"/>
                <a:cs typeface="Times New Roman" pitchFamily="18" charset="0"/>
              </a:rPr>
              <a:t>Staffing level estimation is used to determine the personnel level requirement in different tasks and phases of the development cycle. </a:t>
            </a:r>
            <a:endParaRPr lang="en-IN" sz="2600" dirty="0" smtClean="0">
              <a:latin typeface="Times New Roman" pitchFamily="18" charset="0"/>
              <a:cs typeface="Times New Roman" pitchFamily="18" charset="0"/>
            </a:endParaRPr>
          </a:p>
          <a:p>
            <a:r>
              <a:rPr lang="en-IN" sz="2600" dirty="0" smtClean="0">
                <a:latin typeface="Times New Roman" pitchFamily="18" charset="0"/>
                <a:cs typeface="Times New Roman" pitchFamily="18" charset="0"/>
              </a:rPr>
              <a:t>Personnel </a:t>
            </a:r>
            <a:r>
              <a:rPr lang="en-IN" sz="2600" dirty="0">
                <a:latin typeface="Times New Roman" pitchFamily="18" charset="0"/>
                <a:cs typeface="Times New Roman" pitchFamily="18" charset="0"/>
              </a:rPr>
              <a:t>planning concentrates on estimating and allocating the right person to the right task at the right time during project execution. </a:t>
            </a:r>
            <a:endParaRPr lang="en-IN" sz="2600" dirty="0" smtClean="0">
              <a:latin typeface="Times New Roman" pitchFamily="18" charset="0"/>
              <a:cs typeface="Times New Roman" pitchFamily="18" charset="0"/>
            </a:endParaRPr>
          </a:p>
          <a:p>
            <a:r>
              <a:rPr lang="en-IN" sz="2600" dirty="0" smtClean="0">
                <a:latin typeface="Times New Roman" pitchFamily="18" charset="0"/>
                <a:cs typeface="Times New Roman" pitchFamily="18" charset="0"/>
              </a:rPr>
              <a:t>The </a:t>
            </a:r>
            <a:r>
              <a:rPr lang="en-IN" sz="2600" dirty="0">
                <a:latin typeface="Times New Roman" pitchFamily="18" charset="0"/>
                <a:cs typeface="Times New Roman" pitchFamily="18" charset="0"/>
              </a:rPr>
              <a:t>personnel requirement is determined by dividing the total effort by the development time. </a:t>
            </a:r>
            <a:endParaRPr lang="en-IN" sz="2600" dirty="0" smtClean="0">
              <a:latin typeface="Times New Roman" pitchFamily="18" charset="0"/>
              <a:cs typeface="Times New Roman" pitchFamily="18" charset="0"/>
            </a:endParaRPr>
          </a:p>
          <a:p>
            <a:r>
              <a:rPr lang="en-IN" sz="2600" dirty="0" smtClean="0">
                <a:latin typeface="Times New Roman" pitchFamily="18" charset="0"/>
                <a:cs typeface="Times New Roman" pitchFamily="18" charset="0"/>
              </a:rPr>
              <a:t>The </a:t>
            </a:r>
            <a:r>
              <a:rPr lang="en-IN" sz="2600" dirty="0">
                <a:latin typeface="Times New Roman" pitchFamily="18" charset="0"/>
                <a:cs typeface="Times New Roman" pitchFamily="18" charset="0"/>
              </a:rPr>
              <a:t>project manager then recruits the required personnel in the </a:t>
            </a:r>
            <a:r>
              <a:rPr lang="en-IN" sz="2600" dirty="0" smtClean="0">
                <a:latin typeface="Times New Roman" pitchFamily="18" charset="0"/>
                <a:cs typeface="Times New Roman" pitchFamily="18" charset="0"/>
              </a:rPr>
              <a:t>project. Thereafter, </a:t>
            </a:r>
            <a:r>
              <a:rPr lang="en-IN" sz="2600" dirty="0">
                <a:latin typeface="Times New Roman" pitchFamily="18" charset="0"/>
                <a:cs typeface="Times New Roman" pitchFamily="18" charset="0"/>
              </a:rPr>
              <a:t>the team is composed and responsibilities are allocated to the team members corresponding to their skills.  </a:t>
            </a:r>
          </a:p>
          <a:p>
            <a:endParaRPr lang="en-IN" dirty="0"/>
          </a:p>
        </p:txBody>
      </p:sp>
      <p:sp>
        <p:nvSpPr>
          <p:cNvPr id="4" name="Slide Number Placeholder 3"/>
          <p:cNvSpPr>
            <a:spLocks noGrp="1"/>
          </p:cNvSpPr>
          <p:nvPr>
            <p:ph type="sldNum" sz="quarter" idx="12"/>
          </p:nvPr>
        </p:nvSpPr>
        <p:spPr/>
        <p:txBody>
          <a:bodyPr/>
          <a:lstStyle/>
          <a:p>
            <a:fld id="{0C087B72-CC60-4FF0-9C96-8509CDF76D05}" type="slidenum">
              <a:rPr lang="en-IN" smtClean="0"/>
              <a:pPr/>
              <a:t>72</a:t>
            </a:fld>
            <a:endParaRPr lang="en-IN"/>
          </a:p>
        </p:txBody>
      </p:sp>
    </p:spTree>
    <p:extLst>
      <p:ext uri="{BB962C8B-B14F-4D97-AF65-F5344CB8AC3E}">
        <p14:creationId xmlns:p14="http://schemas.microsoft.com/office/powerpoint/2010/main" xmlns="" val="404544067"/>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a:solidFill>
                  <a:srgbClr val="0000FF"/>
                </a:solidFill>
                <a:latin typeface="Times New Roman" pitchFamily="18" charset="0"/>
                <a:cs typeface="Times New Roman" pitchFamily="18" charset="0"/>
              </a:rPr>
              <a:t>Project Scheduling and </a:t>
            </a:r>
            <a:r>
              <a:rPr lang="en-IN" sz="3200" b="1" dirty="0" smtClean="0">
                <a:solidFill>
                  <a:srgbClr val="0000FF"/>
                </a:solidFill>
                <a:latin typeface="Times New Roman" pitchFamily="18" charset="0"/>
                <a:cs typeface="Times New Roman" pitchFamily="18" charset="0"/>
              </a:rPr>
              <a:t>Milestones</a:t>
            </a:r>
            <a:endParaRPr lang="en-IN" sz="3200" b="1" dirty="0">
              <a:solidFill>
                <a:srgbClr val="0000FF"/>
              </a:solidFill>
              <a:latin typeface="Times New Roman" pitchFamily="18" charset="0"/>
              <a:cs typeface="Times New Roman" pitchFamily="18" charset="0"/>
            </a:endParaRPr>
          </a:p>
        </p:txBody>
      </p:sp>
      <p:sp>
        <p:nvSpPr>
          <p:cNvPr id="3" name="Content Placeholder 2"/>
          <p:cNvSpPr>
            <a:spLocks noGrp="1"/>
          </p:cNvSpPr>
          <p:nvPr>
            <p:ph idx="1"/>
          </p:nvPr>
        </p:nvSpPr>
        <p:spPr>
          <a:xfrm>
            <a:off x="395536" y="1556792"/>
            <a:ext cx="8229600" cy="4525963"/>
          </a:xfrm>
        </p:spPr>
        <p:txBody>
          <a:bodyPr>
            <a:normAutofit/>
          </a:bodyPr>
          <a:lstStyle/>
          <a:p>
            <a:r>
              <a:rPr lang="en-IN" sz="2400" dirty="0" smtClean="0">
                <a:latin typeface="Times New Roman" pitchFamily="18" charset="0"/>
                <a:cs typeface="Times New Roman" pitchFamily="18" charset="0"/>
              </a:rPr>
              <a:t>A </a:t>
            </a:r>
            <a:r>
              <a:rPr lang="en-IN" sz="2400" dirty="0">
                <a:latin typeface="Times New Roman" pitchFamily="18" charset="0"/>
                <a:cs typeface="Times New Roman" pitchFamily="18" charset="0"/>
              </a:rPr>
              <a:t>project schedule is built to answer what tasks will be accomplished when, how, and by whom. </a:t>
            </a:r>
            <a:endParaRPr lang="en-IN" sz="2400" dirty="0" smtClean="0">
              <a:latin typeface="Times New Roman" pitchFamily="18" charset="0"/>
              <a:cs typeface="Times New Roman" pitchFamily="18" charset="0"/>
            </a:endParaRPr>
          </a:p>
          <a:p>
            <a:r>
              <a:rPr lang="en-IN" sz="2400" dirty="0" smtClean="0">
                <a:latin typeface="Times New Roman" pitchFamily="18" charset="0"/>
                <a:cs typeface="Times New Roman" pitchFamily="18" charset="0"/>
              </a:rPr>
              <a:t>In </a:t>
            </a:r>
            <a:r>
              <a:rPr lang="en-IN" sz="2400" dirty="0">
                <a:latin typeface="Times New Roman" pitchFamily="18" charset="0"/>
                <a:cs typeface="Times New Roman" pitchFamily="18" charset="0"/>
              </a:rPr>
              <a:t>project scheduling, the overall effort and staff are distributed across the project duration for each task in the project. </a:t>
            </a:r>
            <a:endParaRPr lang="en-IN" sz="2400" dirty="0" smtClean="0">
              <a:latin typeface="Times New Roman" pitchFamily="18" charset="0"/>
              <a:cs typeface="Times New Roman" pitchFamily="18" charset="0"/>
            </a:endParaRPr>
          </a:p>
          <a:p>
            <a:r>
              <a:rPr lang="en-IN" sz="2400" dirty="0">
                <a:latin typeface="Times New Roman" pitchFamily="18" charset="0"/>
                <a:cs typeface="Times New Roman" pitchFamily="18" charset="0"/>
              </a:rPr>
              <a:t>PMI’s PMBOK defines the project schedule as the planned dates for carrying out the scheduled activities and the planned dates for meeting the schedule milestones </a:t>
            </a:r>
            <a:endParaRPr lang="en-IN" sz="2400" dirty="0" smtClean="0">
              <a:latin typeface="Times New Roman" pitchFamily="18" charset="0"/>
              <a:cs typeface="Times New Roman" pitchFamily="18" charset="0"/>
            </a:endParaRPr>
          </a:p>
          <a:p>
            <a:r>
              <a:rPr lang="en-IN" sz="2400" dirty="0" smtClean="0">
                <a:latin typeface="Times New Roman" pitchFamily="18" charset="0"/>
                <a:cs typeface="Times New Roman" pitchFamily="18" charset="0"/>
              </a:rPr>
              <a:t>A schedule milestone is an end point of a task while performing an activity in the process. </a:t>
            </a:r>
          </a:p>
          <a:p>
            <a:endParaRPr lang="en-IN" sz="24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0C087B72-CC60-4FF0-9C96-8509CDF76D05}" type="slidenum">
              <a:rPr lang="en-IN" smtClean="0"/>
              <a:pPr/>
              <a:t>73</a:t>
            </a:fld>
            <a:endParaRPr lang="en-IN"/>
          </a:p>
        </p:txBody>
      </p:sp>
    </p:spTree>
    <p:extLst>
      <p:ext uri="{BB962C8B-B14F-4D97-AF65-F5344CB8AC3E}">
        <p14:creationId xmlns:p14="http://schemas.microsoft.com/office/powerpoint/2010/main" xmlns="" val="404544067"/>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smtClean="0">
                <a:solidFill>
                  <a:srgbClr val="0000FF"/>
                </a:solidFill>
                <a:latin typeface="Times New Roman" pitchFamily="18" charset="0"/>
                <a:cs typeface="Times New Roman" pitchFamily="18" charset="0"/>
              </a:rPr>
              <a:t>Project </a:t>
            </a:r>
            <a:r>
              <a:rPr lang="en-IN" sz="3200" b="1" dirty="0">
                <a:solidFill>
                  <a:srgbClr val="0000FF"/>
                </a:solidFill>
                <a:latin typeface="Times New Roman" pitchFamily="18" charset="0"/>
                <a:cs typeface="Times New Roman" pitchFamily="18" charset="0"/>
              </a:rPr>
              <a:t>Scheduling and </a:t>
            </a:r>
            <a:r>
              <a:rPr lang="en-IN" sz="3200" b="1" dirty="0" smtClean="0">
                <a:solidFill>
                  <a:srgbClr val="0000FF"/>
                </a:solidFill>
                <a:latin typeface="Times New Roman" pitchFamily="18" charset="0"/>
                <a:cs typeface="Times New Roman" pitchFamily="18" charset="0"/>
              </a:rPr>
              <a:t>Milestones</a:t>
            </a:r>
            <a:endParaRPr lang="en-IN" sz="3200" b="1" dirty="0">
              <a:solidFill>
                <a:srgbClr val="0000FF"/>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IN" sz="3100" dirty="0" smtClean="0">
                <a:solidFill>
                  <a:srgbClr val="00B0F0"/>
                </a:solidFill>
                <a:latin typeface="Times New Roman" pitchFamily="18" charset="0"/>
                <a:cs typeface="Times New Roman" pitchFamily="18" charset="0"/>
              </a:rPr>
              <a:t>Project </a:t>
            </a:r>
            <a:r>
              <a:rPr lang="en-IN" sz="3100" dirty="0">
                <a:solidFill>
                  <a:srgbClr val="00B0F0"/>
                </a:solidFill>
                <a:latin typeface="Times New Roman" pitchFamily="18" charset="0"/>
                <a:cs typeface="Times New Roman" pitchFamily="18" charset="0"/>
              </a:rPr>
              <a:t>scheduling </a:t>
            </a:r>
            <a:r>
              <a:rPr lang="en-IN" sz="3100" dirty="0" smtClean="0">
                <a:solidFill>
                  <a:srgbClr val="00B0F0"/>
                </a:solidFill>
                <a:latin typeface="Times New Roman" pitchFamily="18" charset="0"/>
                <a:cs typeface="Times New Roman" pitchFamily="18" charset="0"/>
              </a:rPr>
              <a:t>activities</a:t>
            </a:r>
          </a:p>
          <a:p>
            <a:pPr lvl="1"/>
            <a:r>
              <a:rPr lang="en-IN" sz="3100" i="1" dirty="0" smtClean="0">
                <a:latin typeface="Times New Roman" pitchFamily="18" charset="0"/>
                <a:cs typeface="Times New Roman" pitchFamily="18" charset="0"/>
              </a:rPr>
              <a:t>Task identification</a:t>
            </a:r>
          </a:p>
          <a:p>
            <a:pPr lvl="1"/>
            <a:r>
              <a:rPr lang="en-IN" sz="3100" i="1" dirty="0" smtClean="0">
                <a:latin typeface="Times New Roman" pitchFamily="18" charset="0"/>
                <a:cs typeface="Times New Roman" pitchFamily="18" charset="0"/>
              </a:rPr>
              <a:t>Work </a:t>
            </a:r>
            <a:r>
              <a:rPr lang="en-IN" sz="3100" i="1" dirty="0">
                <a:latin typeface="Times New Roman" pitchFamily="18" charset="0"/>
                <a:cs typeface="Times New Roman" pitchFamily="18" charset="0"/>
              </a:rPr>
              <a:t>breakdown structure</a:t>
            </a:r>
          </a:p>
          <a:p>
            <a:pPr lvl="1"/>
            <a:r>
              <a:rPr lang="en-IN" sz="3100" i="1" dirty="0">
                <a:latin typeface="Times New Roman" pitchFamily="18" charset="0"/>
                <a:cs typeface="Times New Roman" pitchFamily="18" charset="0"/>
              </a:rPr>
              <a:t>Task interdependency</a:t>
            </a:r>
          </a:p>
          <a:p>
            <a:pPr lvl="1"/>
            <a:r>
              <a:rPr lang="en-IN" sz="3100" i="1" dirty="0">
                <a:latin typeface="Times New Roman" pitchFamily="18" charset="0"/>
                <a:cs typeface="Times New Roman" pitchFamily="18" charset="0"/>
              </a:rPr>
              <a:t>Time allocation</a:t>
            </a:r>
          </a:p>
          <a:p>
            <a:pPr lvl="1"/>
            <a:r>
              <a:rPr lang="en-IN" sz="3100" i="1" dirty="0">
                <a:latin typeface="Times New Roman" pitchFamily="18" charset="0"/>
                <a:cs typeface="Times New Roman" pitchFamily="18" charset="0"/>
              </a:rPr>
              <a:t>Resource allocation</a:t>
            </a:r>
          </a:p>
          <a:p>
            <a:pPr lvl="1"/>
            <a:r>
              <a:rPr lang="en-IN" sz="3100" i="1" dirty="0">
                <a:latin typeface="Times New Roman" pitchFamily="18" charset="0"/>
                <a:cs typeface="Times New Roman" pitchFamily="18" charset="0"/>
              </a:rPr>
              <a:t>Monitoring, tracking, and control</a:t>
            </a:r>
          </a:p>
          <a:p>
            <a:endParaRPr lang="en-IN" dirty="0"/>
          </a:p>
        </p:txBody>
      </p:sp>
      <p:sp>
        <p:nvSpPr>
          <p:cNvPr id="4" name="Slide Number Placeholder 3"/>
          <p:cNvSpPr>
            <a:spLocks noGrp="1"/>
          </p:cNvSpPr>
          <p:nvPr>
            <p:ph type="sldNum" sz="quarter" idx="12"/>
          </p:nvPr>
        </p:nvSpPr>
        <p:spPr/>
        <p:txBody>
          <a:bodyPr/>
          <a:lstStyle/>
          <a:p>
            <a:fld id="{0C087B72-CC60-4FF0-9C96-8509CDF76D05}" type="slidenum">
              <a:rPr lang="en-IN" smtClean="0"/>
              <a:pPr/>
              <a:t>74</a:t>
            </a:fld>
            <a:endParaRPr lang="en-IN"/>
          </a:p>
        </p:txBody>
      </p:sp>
    </p:spTree>
    <p:extLst>
      <p:ext uri="{BB962C8B-B14F-4D97-AF65-F5344CB8AC3E}">
        <p14:creationId xmlns:p14="http://schemas.microsoft.com/office/powerpoint/2010/main" xmlns="" val="404544067"/>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smtClean="0">
                <a:solidFill>
                  <a:srgbClr val="0000FF"/>
                </a:solidFill>
                <a:latin typeface="Times New Roman" pitchFamily="18" charset="0"/>
                <a:cs typeface="Times New Roman" pitchFamily="18" charset="0"/>
              </a:rPr>
              <a:t>Project </a:t>
            </a:r>
            <a:r>
              <a:rPr lang="en-IN" sz="3200" b="1" dirty="0">
                <a:solidFill>
                  <a:srgbClr val="0000FF"/>
                </a:solidFill>
                <a:latin typeface="Times New Roman" pitchFamily="18" charset="0"/>
                <a:cs typeface="Times New Roman" pitchFamily="18" charset="0"/>
              </a:rPr>
              <a:t>Scheduling and </a:t>
            </a:r>
            <a:r>
              <a:rPr lang="en-IN" sz="3200" b="1" dirty="0" smtClean="0">
                <a:solidFill>
                  <a:srgbClr val="0000FF"/>
                </a:solidFill>
                <a:latin typeface="Times New Roman" pitchFamily="18" charset="0"/>
                <a:cs typeface="Times New Roman" pitchFamily="18" charset="0"/>
              </a:rPr>
              <a:t>Milestones</a:t>
            </a:r>
            <a:endParaRPr lang="en-IN" sz="3200" b="1" dirty="0">
              <a:solidFill>
                <a:srgbClr val="0000FF"/>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92500" lnSpcReduction="10000"/>
          </a:bodyPr>
          <a:lstStyle/>
          <a:p>
            <a:pPr marL="0" indent="0">
              <a:buNone/>
            </a:pPr>
            <a:r>
              <a:rPr lang="en-IN" sz="2600" dirty="0">
                <a:solidFill>
                  <a:srgbClr val="00B0F0"/>
                </a:solidFill>
                <a:latin typeface="Times New Roman" pitchFamily="18" charset="0"/>
                <a:cs typeface="Times New Roman" pitchFamily="18" charset="0"/>
              </a:rPr>
              <a:t>Task </a:t>
            </a:r>
            <a:r>
              <a:rPr lang="en-IN" sz="2600" dirty="0" smtClean="0">
                <a:solidFill>
                  <a:srgbClr val="00B0F0"/>
                </a:solidFill>
                <a:latin typeface="Times New Roman" pitchFamily="18" charset="0"/>
                <a:cs typeface="Times New Roman" pitchFamily="18" charset="0"/>
              </a:rPr>
              <a:t>Identification</a:t>
            </a:r>
          </a:p>
          <a:p>
            <a:r>
              <a:rPr lang="en-IN" sz="2400" dirty="0">
                <a:latin typeface="Times New Roman" pitchFamily="18" charset="0"/>
                <a:cs typeface="Times New Roman" pitchFamily="18" charset="0"/>
              </a:rPr>
              <a:t>Task identification focuses on identifying all the activities and tasks before considering the delivery dates and resource constraints. </a:t>
            </a:r>
            <a:endParaRPr lang="en-IN" sz="2400" dirty="0" smtClean="0">
              <a:latin typeface="Times New Roman" pitchFamily="18" charset="0"/>
              <a:cs typeface="Times New Roman" pitchFamily="18" charset="0"/>
            </a:endParaRPr>
          </a:p>
          <a:p>
            <a:r>
              <a:rPr lang="en-IN" sz="2400" dirty="0" smtClean="0">
                <a:latin typeface="Times New Roman" pitchFamily="18" charset="0"/>
                <a:cs typeface="Times New Roman" pitchFamily="18" charset="0"/>
              </a:rPr>
              <a:t>The </a:t>
            </a:r>
            <a:r>
              <a:rPr lang="en-IN" sz="2400" dirty="0">
                <a:latin typeface="Times New Roman" pitchFamily="18" charset="0"/>
                <a:cs typeface="Times New Roman" pitchFamily="18" charset="0"/>
              </a:rPr>
              <a:t>tasks are decided based upon the nature of the project, which can be a new development project, reengineering project, enhancement project, etc. </a:t>
            </a:r>
            <a:endParaRPr lang="en-IN" sz="2400" dirty="0" smtClean="0">
              <a:latin typeface="Times New Roman" pitchFamily="18" charset="0"/>
              <a:cs typeface="Times New Roman" pitchFamily="18" charset="0"/>
            </a:endParaRPr>
          </a:p>
          <a:p>
            <a:r>
              <a:rPr lang="en-IN" sz="2400" dirty="0">
                <a:latin typeface="Times New Roman" pitchFamily="18" charset="0"/>
                <a:cs typeface="Times New Roman" pitchFamily="18" charset="0"/>
              </a:rPr>
              <a:t>There are various factors that influence the project tasks, such as project size, project staff, project complexity, mission criticality, reengineering factors, number of potential users, requirements stability, and the maturity of </a:t>
            </a:r>
            <a:r>
              <a:rPr lang="en-IN" sz="2400" dirty="0" smtClean="0">
                <a:latin typeface="Times New Roman" pitchFamily="18" charset="0"/>
                <a:cs typeface="Times New Roman" pitchFamily="18" charset="0"/>
              </a:rPr>
              <a:t>technology. </a:t>
            </a:r>
          </a:p>
          <a:p>
            <a:r>
              <a:rPr lang="en-IN" sz="2400" dirty="0" smtClean="0">
                <a:latin typeface="Times New Roman" pitchFamily="18" charset="0"/>
                <a:cs typeface="Times New Roman" pitchFamily="18" charset="0"/>
              </a:rPr>
              <a:t>Task identification begins with the mission and vision of the project. </a:t>
            </a:r>
            <a:r>
              <a:rPr lang="en-IN" sz="2400" i="1" dirty="0" smtClean="0">
                <a:latin typeface="Times New Roman" pitchFamily="18" charset="0"/>
                <a:cs typeface="Times New Roman" pitchFamily="18" charset="0"/>
              </a:rPr>
              <a:t>Top-down</a:t>
            </a:r>
            <a:r>
              <a:rPr lang="en-IN" sz="2400" dirty="0" smtClean="0">
                <a:latin typeface="Times New Roman" pitchFamily="18" charset="0"/>
                <a:cs typeface="Times New Roman" pitchFamily="18" charset="0"/>
              </a:rPr>
              <a:t> and </a:t>
            </a:r>
            <a:r>
              <a:rPr lang="en-IN" sz="2400" i="1" dirty="0" smtClean="0">
                <a:latin typeface="Times New Roman" pitchFamily="18" charset="0"/>
                <a:cs typeface="Times New Roman" pitchFamily="18" charset="0"/>
              </a:rPr>
              <a:t>bottom-up</a:t>
            </a:r>
            <a:r>
              <a:rPr lang="en-IN" sz="2400" dirty="0" smtClean="0">
                <a:latin typeface="Times New Roman" pitchFamily="18" charset="0"/>
                <a:cs typeface="Times New Roman" pitchFamily="18" charset="0"/>
              </a:rPr>
              <a:t> approaches can be used for the preparation of the task list. </a:t>
            </a:r>
          </a:p>
          <a:p>
            <a:endParaRPr lang="en-IN" sz="2400" dirty="0">
              <a:solidFill>
                <a:srgbClr val="00B0F0"/>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0C087B72-CC60-4FF0-9C96-8509CDF76D05}" type="slidenum">
              <a:rPr lang="en-IN" smtClean="0"/>
              <a:pPr/>
              <a:t>75</a:t>
            </a:fld>
            <a:endParaRPr lang="en-IN"/>
          </a:p>
        </p:txBody>
      </p:sp>
    </p:spTree>
    <p:extLst>
      <p:ext uri="{BB962C8B-B14F-4D97-AF65-F5344CB8AC3E}">
        <p14:creationId xmlns:p14="http://schemas.microsoft.com/office/powerpoint/2010/main" xmlns="" val="404544067"/>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8419"/>
            <a:ext cx="8229600" cy="1143000"/>
          </a:xfrm>
        </p:spPr>
        <p:txBody>
          <a:bodyPr>
            <a:normAutofit/>
          </a:bodyPr>
          <a:lstStyle/>
          <a:p>
            <a:r>
              <a:rPr lang="en-IN" sz="3200" b="1" dirty="0" smtClean="0">
                <a:solidFill>
                  <a:srgbClr val="0000FF"/>
                </a:solidFill>
                <a:latin typeface="Times New Roman" pitchFamily="18" charset="0"/>
                <a:cs typeface="Times New Roman" pitchFamily="18" charset="0"/>
              </a:rPr>
              <a:t>Project </a:t>
            </a:r>
            <a:r>
              <a:rPr lang="en-IN" sz="3200" b="1" dirty="0">
                <a:solidFill>
                  <a:srgbClr val="0000FF"/>
                </a:solidFill>
                <a:latin typeface="Times New Roman" pitchFamily="18" charset="0"/>
                <a:cs typeface="Times New Roman" pitchFamily="18" charset="0"/>
              </a:rPr>
              <a:t>Scheduling and </a:t>
            </a:r>
            <a:r>
              <a:rPr lang="en-IN" sz="3200" b="1" dirty="0" smtClean="0">
                <a:solidFill>
                  <a:srgbClr val="0000FF"/>
                </a:solidFill>
                <a:latin typeface="Times New Roman" pitchFamily="18" charset="0"/>
                <a:cs typeface="Times New Roman" pitchFamily="18" charset="0"/>
              </a:rPr>
              <a:t>Milestones</a:t>
            </a:r>
            <a:endParaRPr lang="en-IN" sz="3200" b="1" dirty="0">
              <a:solidFill>
                <a:srgbClr val="0000FF"/>
              </a:solidFill>
              <a:latin typeface="Times New Roman" pitchFamily="18" charset="0"/>
              <a:cs typeface="Times New Roman" pitchFamily="18" charset="0"/>
            </a:endParaRPr>
          </a:p>
        </p:txBody>
      </p:sp>
      <p:sp>
        <p:nvSpPr>
          <p:cNvPr id="3" name="Content Placeholder 2"/>
          <p:cNvSpPr>
            <a:spLocks noGrp="1"/>
          </p:cNvSpPr>
          <p:nvPr>
            <p:ph idx="1"/>
          </p:nvPr>
        </p:nvSpPr>
        <p:spPr>
          <a:xfrm>
            <a:off x="395536" y="1124744"/>
            <a:ext cx="8229600" cy="5112568"/>
          </a:xfrm>
        </p:spPr>
        <p:txBody>
          <a:bodyPr numCol="2">
            <a:noAutofit/>
          </a:bodyPr>
          <a:lstStyle/>
          <a:p>
            <a:pPr marL="457200" lvl="1" indent="0">
              <a:buNone/>
            </a:pPr>
            <a:r>
              <a:rPr lang="en-IN" sz="2000" b="1" dirty="0" smtClean="0">
                <a:solidFill>
                  <a:srgbClr val="00B0F0"/>
                </a:solidFill>
                <a:latin typeface="Times New Roman" pitchFamily="18" charset="0"/>
                <a:cs typeface="Times New Roman" pitchFamily="18" charset="0"/>
              </a:rPr>
              <a:t>Task Identification: Example</a:t>
            </a:r>
          </a:p>
          <a:p>
            <a:pPr marL="457200" lvl="1" indent="0">
              <a:buNone/>
            </a:pPr>
            <a:r>
              <a:rPr lang="en-IN" sz="2000" b="1" dirty="0" smtClean="0">
                <a:latin typeface="Times New Roman" pitchFamily="18" charset="0"/>
                <a:cs typeface="Times New Roman" pitchFamily="18" charset="0"/>
              </a:rPr>
              <a:t>Mission critical system</a:t>
            </a:r>
          </a:p>
          <a:p>
            <a:pPr marL="457200" lvl="1" indent="0">
              <a:buNone/>
            </a:pPr>
            <a:endParaRPr lang="en-IN" sz="1400" b="1" dirty="0" smtClean="0">
              <a:latin typeface="Times New Roman" pitchFamily="18" charset="0"/>
              <a:cs typeface="Times New Roman" pitchFamily="18" charset="0"/>
            </a:endParaRPr>
          </a:p>
          <a:p>
            <a:pPr marL="457200" lvl="1" indent="0">
              <a:buNone/>
            </a:pPr>
            <a:r>
              <a:rPr lang="en-IN" sz="1400" dirty="0" smtClean="0">
                <a:latin typeface="Times New Roman" pitchFamily="18" charset="0"/>
                <a:cs typeface="Times New Roman" pitchFamily="18" charset="0"/>
              </a:rPr>
              <a:t>T1 Mission critical system  </a:t>
            </a:r>
          </a:p>
          <a:p>
            <a:pPr marL="914400" lvl="2" indent="0">
              <a:buNone/>
            </a:pPr>
            <a:r>
              <a:rPr lang="en-IN" sz="1300" dirty="0" smtClean="0">
                <a:latin typeface="Times New Roman" pitchFamily="18" charset="0"/>
                <a:cs typeface="Times New Roman" pitchFamily="18" charset="0"/>
              </a:rPr>
              <a:t>T1.1 Risk analysis</a:t>
            </a:r>
          </a:p>
          <a:p>
            <a:pPr marL="914400" lvl="2" indent="0">
              <a:buNone/>
            </a:pPr>
            <a:r>
              <a:rPr lang="en-IN" sz="1300" dirty="0" smtClean="0">
                <a:latin typeface="Times New Roman" pitchFamily="18" charset="0"/>
                <a:cs typeface="Times New Roman" pitchFamily="18" charset="0"/>
              </a:rPr>
              <a:t>T1.2 Prototype construction</a:t>
            </a:r>
          </a:p>
          <a:p>
            <a:pPr marL="914400" lvl="2" indent="0">
              <a:buNone/>
            </a:pPr>
            <a:r>
              <a:rPr lang="en-IN" sz="1300" dirty="0" smtClean="0">
                <a:latin typeface="Times New Roman" pitchFamily="18" charset="0"/>
                <a:cs typeface="Times New Roman" pitchFamily="18" charset="0"/>
              </a:rPr>
              <a:t>T1.3 Requirement analysis</a:t>
            </a:r>
          </a:p>
          <a:p>
            <a:pPr marL="914400" lvl="2" indent="0">
              <a:buNone/>
            </a:pPr>
            <a:r>
              <a:rPr lang="en-IN" sz="1300" dirty="0" smtClean="0">
                <a:latin typeface="Times New Roman" pitchFamily="18" charset="0"/>
                <a:cs typeface="Times New Roman" pitchFamily="18" charset="0"/>
              </a:rPr>
              <a:t>T1.4 Design</a:t>
            </a:r>
          </a:p>
          <a:p>
            <a:pPr marL="1371600" lvl="3" indent="0">
              <a:buNone/>
            </a:pPr>
            <a:r>
              <a:rPr lang="en-IN" sz="1300" dirty="0" smtClean="0">
                <a:latin typeface="Times New Roman" pitchFamily="18" charset="0"/>
                <a:cs typeface="Times New Roman" pitchFamily="18" charset="0"/>
              </a:rPr>
              <a:t>T1.4.1 System architecture</a:t>
            </a:r>
          </a:p>
          <a:p>
            <a:pPr marL="1371600" lvl="3" indent="0">
              <a:buNone/>
            </a:pPr>
            <a:r>
              <a:rPr lang="en-IN" sz="1300" dirty="0" smtClean="0">
                <a:latin typeface="Times New Roman" pitchFamily="18" charset="0"/>
                <a:cs typeface="Times New Roman" pitchFamily="18" charset="0"/>
              </a:rPr>
              <a:t>T1.4.2 System design</a:t>
            </a:r>
          </a:p>
          <a:p>
            <a:pPr marL="1973263" lvl="6" indent="0">
              <a:buNone/>
            </a:pPr>
            <a:r>
              <a:rPr lang="en-IN" sz="1300" dirty="0" smtClean="0">
                <a:latin typeface="Times New Roman" pitchFamily="18" charset="0"/>
                <a:cs typeface="Times New Roman" pitchFamily="18" charset="0"/>
              </a:rPr>
              <a:t>T1.4.2.1 Input design</a:t>
            </a:r>
          </a:p>
          <a:p>
            <a:pPr marL="1973263" lvl="6" indent="0">
              <a:buNone/>
            </a:pPr>
            <a:r>
              <a:rPr lang="en-IN" sz="1300" dirty="0" smtClean="0">
                <a:latin typeface="Times New Roman" pitchFamily="18" charset="0"/>
                <a:cs typeface="Times New Roman" pitchFamily="18" charset="0"/>
              </a:rPr>
              <a:t>T1.4.2.2 Database design</a:t>
            </a:r>
          </a:p>
          <a:p>
            <a:pPr marL="1973263" lvl="6" indent="0">
              <a:buNone/>
            </a:pPr>
            <a:r>
              <a:rPr lang="en-IN" sz="1300" dirty="0" smtClean="0">
                <a:latin typeface="Times New Roman" pitchFamily="18" charset="0"/>
                <a:cs typeface="Times New Roman" pitchFamily="18" charset="0"/>
              </a:rPr>
              <a:t>T1.4.2.3 Output design</a:t>
            </a:r>
          </a:p>
          <a:p>
            <a:pPr marL="1371600" lvl="3" indent="0">
              <a:buNone/>
            </a:pPr>
            <a:r>
              <a:rPr lang="en-IN" sz="1300" dirty="0" smtClean="0">
                <a:latin typeface="Times New Roman" pitchFamily="18" charset="0"/>
                <a:cs typeface="Times New Roman" pitchFamily="18" charset="0"/>
              </a:rPr>
              <a:t>T1.4.3 Detailed design</a:t>
            </a:r>
          </a:p>
          <a:p>
            <a:pPr marL="914400" lvl="2" indent="0">
              <a:buNone/>
            </a:pPr>
            <a:r>
              <a:rPr lang="en-IN" sz="1300" dirty="0" smtClean="0">
                <a:latin typeface="Times New Roman" pitchFamily="18" charset="0"/>
                <a:cs typeface="Times New Roman" pitchFamily="18" charset="0"/>
              </a:rPr>
              <a:t>T1.5 Coding</a:t>
            </a:r>
          </a:p>
          <a:p>
            <a:pPr marL="914400" lvl="2" indent="0">
              <a:buNone/>
            </a:pPr>
            <a:endParaRPr lang="en-IN" sz="1300" dirty="0" smtClean="0">
              <a:latin typeface="Times New Roman" pitchFamily="18" charset="0"/>
              <a:cs typeface="Times New Roman" pitchFamily="18" charset="0"/>
            </a:endParaRPr>
          </a:p>
          <a:p>
            <a:pPr marL="914400" lvl="2" indent="0">
              <a:buNone/>
            </a:pPr>
            <a:endParaRPr lang="en-IN" sz="1300" dirty="0" smtClean="0">
              <a:latin typeface="Times New Roman" pitchFamily="18" charset="0"/>
              <a:cs typeface="Times New Roman" pitchFamily="18" charset="0"/>
            </a:endParaRPr>
          </a:p>
          <a:p>
            <a:pPr marL="914400" lvl="2" indent="0">
              <a:buNone/>
            </a:pPr>
            <a:endParaRPr lang="en-IN" sz="1300" dirty="0" smtClean="0">
              <a:latin typeface="Times New Roman" pitchFamily="18" charset="0"/>
              <a:cs typeface="Times New Roman" pitchFamily="18" charset="0"/>
            </a:endParaRPr>
          </a:p>
          <a:p>
            <a:pPr marL="914400" lvl="2" indent="0">
              <a:buNone/>
            </a:pPr>
            <a:endParaRPr lang="en-IN" sz="1300" dirty="0" smtClean="0">
              <a:latin typeface="Times New Roman" pitchFamily="18" charset="0"/>
              <a:cs typeface="Times New Roman" pitchFamily="18" charset="0"/>
            </a:endParaRPr>
          </a:p>
          <a:p>
            <a:pPr marL="914400" lvl="2" indent="0">
              <a:buNone/>
            </a:pPr>
            <a:endParaRPr lang="en-IN" sz="1300" dirty="0" smtClean="0">
              <a:latin typeface="Times New Roman" pitchFamily="18" charset="0"/>
              <a:cs typeface="Times New Roman" pitchFamily="18" charset="0"/>
            </a:endParaRPr>
          </a:p>
          <a:p>
            <a:pPr marL="914400" lvl="2" indent="0">
              <a:buNone/>
            </a:pPr>
            <a:endParaRPr lang="en-IN" sz="1300" dirty="0" smtClean="0">
              <a:latin typeface="Times New Roman" pitchFamily="18" charset="0"/>
              <a:cs typeface="Times New Roman" pitchFamily="18" charset="0"/>
            </a:endParaRPr>
          </a:p>
          <a:p>
            <a:pPr marL="914400" lvl="2" indent="0">
              <a:buNone/>
            </a:pPr>
            <a:endParaRPr lang="en-IN" sz="1300" dirty="0" smtClean="0">
              <a:latin typeface="Times New Roman" pitchFamily="18" charset="0"/>
              <a:cs typeface="Times New Roman" pitchFamily="18" charset="0"/>
            </a:endParaRPr>
          </a:p>
          <a:p>
            <a:pPr marL="914400" lvl="2" indent="0">
              <a:buNone/>
            </a:pPr>
            <a:endParaRPr lang="en-IN" sz="1300" dirty="0" smtClean="0">
              <a:latin typeface="Times New Roman" pitchFamily="18" charset="0"/>
              <a:cs typeface="Times New Roman" pitchFamily="18" charset="0"/>
            </a:endParaRPr>
          </a:p>
          <a:p>
            <a:pPr marL="914400" lvl="2" indent="0">
              <a:buNone/>
            </a:pPr>
            <a:endParaRPr lang="en-IN" sz="1300" dirty="0" smtClean="0">
              <a:latin typeface="Times New Roman" pitchFamily="18" charset="0"/>
              <a:cs typeface="Times New Roman" pitchFamily="18" charset="0"/>
            </a:endParaRPr>
          </a:p>
          <a:p>
            <a:pPr marL="914400" lvl="2" indent="0">
              <a:buNone/>
            </a:pPr>
            <a:endParaRPr lang="en-IN" sz="1300" dirty="0" smtClean="0">
              <a:latin typeface="Times New Roman" pitchFamily="18" charset="0"/>
              <a:cs typeface="Times New Roman" pitchFamily="18" charset="0"/>
            </a:endParaRPr>
          </a:p>
          <a:p>
            <a:pPr marL="914400" lvl="2" indent="0">
              <a:buNone/>
            </a:pPr>
            <a:r>
              <a:rPr lang="en-IN" sz="1300" dirty="0" smtClean="0">
                <a:latin typeface="Times New Roman" pitchFamily="18" charset="0"/>
                <a:cs typeface="Times New Roman" pitchFamily="18" charset="0"/>
              </a:rPr>
              <a:t>T1.6 Testing</a:t>
            </a:r>
          </a:p>
          <a:p>
            <a:pPr marL="1828800" lvl="4" indent="-479425">
              <a:buNone/>
            </a:pPr>
            <a:r>
              <a:rPr lang="en-IN" sz="1300" dirty="0" smtClean="0">
                <a:latin typeface="Times New Roman" pitchFamily="18" charset="0"/>
                <a:cs typeface="Times New Roman" pitchFamily="18" charset="0"/>
              </a:rPr>
              <a:t>T1.6.1 Unit test</a:t>
            </a:r>
          </a:p>
          <a:p>
            <a:pPr marL="1828800" lvl="4" indent="-479425">
              <a:buNone/>
            </a:pPr>
            <a:r>
              <a:rPr lang="en-IN" sz="1300" dirty="0" smtClean="0">
                <a:latin typeface="Times New Roman" pitchFamily="18" charset="0"/>
                <a:cs typeface="Times New Roman" pitchFamily="18" charset="0"/>
              </a:rPr>
              <a:t>T1.6.2 Integration test</a:t>
            </a:r>
          </a:p>
          <a:p>
            <a:pPr marL="1828800" lvl="4" indent="-479425">
              <a:buNone/>
            </a:pPr>
            <a:r>
              <a:rPr lang="en-IN" sz="1300" dirty="0" smtClean="0">
                <a:latin typeface="Times New Roman" pitchFamily="18" charset="0"/>
                <a:cs typeface="Times New Roman" pitchFamily="18" charset="0"/>
              </a:rPr>
              <a:t>T1.6.3 System test </a:t>
            </a:r>
          </a:p>
          <a:p>
            <a:pPr marL="1973263" lvl="5" indent="0">
              <a:buNone/>
            </a:pPr>
            <a:r>
              <a:rPr lang="en-IN" sz="1300" dirty="0" smtClean="0">
                <a:latin typeface="Times New Roman" pitchFamily="18" charset="0"/>
                <a:cs typeface="Times New Roman" pitchFamily="18" charset="0"/>
              </a:rPr>
              <a:t>T1.6.3.1 Stress testing</a:t>
            </a:r>
          </a:p>
          <a:p>
            <a:pPr marL="1973263" lvl="5" indent="0">
              <a:buNone/>
            </a:pPr>
            <a:r>
              <a:rPr lang="en-IN" sz="1300" dirty="0" smtClean="0">
                <a:latin typeface="Times New Roman" pitchFamily="18" charset="0"/>
                <a:cs typeface="Times New Roman" pitchFamily="18" charset="0"/>
              </a:rPr>
              <a:t>T1.6.3.2 Performance testing</a:t>
            </a:r>
          </a:p>
          <a:p>
            <a:pPr marL="1973263" lvl="5" indent="0">
              <a:buNone/>
            </a:pPr>
            <a:r>
              <a:rPr lang="en-IN" sz="1300" dirty="0" smtClean="0">
                <a:latin typeface="Times New Roman" pitchFamily="18" charset="0"/>
                <a:cs typeface="Times New Roman" pitchFamily="18" charset="0"/>
              </a:rPr>
              <a:t>T1.6.3.3 Volume testing</a:t>
            </a:r>
          </a:p>
          <a:p>
            <a:pPr marL="1973263" lvl="5" indent="0">
              <a:buNone/>
            </a:pPr>
            <a:r>
              <a:rPr lang="en-IN" sz="1300" dirty="0" smtClean="0">
                <a:latin typeface="Times New Roman" pitchFamily="18" charset="0"/>
                <a:cs typeface="Times New Roman" pitchFamily="18" charset="0"/>
              </a:rPr>
              <a:t>T1.6.3.4 Security testing</a:t>
            </a:r>
          </a:p>
          <a:p>
            <a:pPr marL="1828800" lvl="4" indent="0">
              <a:buNone/>
            </a:pPr>
            <a:r>
              <a:rPr lang="en-IN" sz="1300" dirty="0" smtClean="0">
                <a:latin typeface="Times New Roman" pitchFamily="18" charset="0"/>
                <a:cs typeface="Times New Roman" pitchFamily="18" charset="0"/>
              </a:rPr>
              <a:t>T1.6.4 Acceptance testing</a:t>
            </a:r>
          </a:p>
          <a:p>
            <a:pPr marL="914400" lvl="2" indent="0">
              <a:buNone/>
            </a:pPr>
            <a:r>
              <a:rPr lang="en-IN" sz="1300" dirty="0" smtClean="0">
                <a:latin typeface="Times New Roman" pitchFamily="18" charset="0"/>
                <a:cs typeface="Times New Roman" pitchFamily="18" charset="0"/>
              </a:rPr>
              <a:t>T1.7 Deployment</a:t>
            </a:r>
          </a:p>
        </p:txBody>
      </p:sp>
      <p:sp>
        <p:nvSpPr>
          <p:cNvPr id="4" name="Slide Number Placeholder 3"/>
          <p:cNvSpPr>
            <a:spLocks noGrp="1"/>
          </p:cNvSpPr>
          <p:nvPr>
            <p:ph type="sldNum" sz="quarter" idx="12"/>
          </p:nvPr>
        </p:nvSpPr>
        <p:spPr/>
        <p:txBody>
          <a:bodyPr/>
          <a:lstStyle/>
          <a:p>
            <a:fld id="{0C087B72-CC60-4FF0-9C96-8509CDF76D05}" type="slidenum">
              <a:rPr lang="en-IN" smtClean="0"/>
              <a:pPr/>
              <a:t>76</a:t>
            </a:fld>
            <a:endParaRPr lang="en-IN"/>
          </a:p>
        </p:txBody>
      </p:sp>
    </p:spTree>
    <p:extLst>
      <p:ext uri="{BB962C8B-B14F-4D97-AF65-F5344CB8AC3E}">
        <p14:creationId xmlns:p14="http://schemas.microsoft.com/office/powerpoint/2010/main" xmlns="" val="2822803287"/>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13905"/>
            <a:ext cx="8229600" cy="1143000"/>
          </a:xfrm>
        </p:spPr>
        <p:txBody>
          <a:bodyPr>
            <a:normAutofit/>
          </a:bodyPr>
          <a:lstStyle/>
          <a:p>
            <a:r>
              <a:rPr lang="en-IN" sz="3200" b="1" dirty="0" smtClean="0">
                <a:solidFill>
                  <a:srgbClr val="0000FF"/>
                </a:solidFill>
                <a:latin typeface="Times New Roman" pitchFamily="18" charset="0"/>
                <a:cs typeface="Times New Roman" pitchFamily="18" charset="0"/>
              </a:rPr>
              <a:t>Project </a:t>
            </a:r>
            <a:r>
              <a:rPr lang="en-IN" sz="3200" b="1" dirty="0">
                <a:solidFill>
                  <a:srgbClr val="0000FF"/>
                </a:solidFill>
                <a:latin typeface="Times New Roman" pitchFamily="18" charset="0"/>
                <a:cs typeface="Times New Roman" pitchFamily="18" charset="0"/>
              </a:rPr>
              <a:t>Scheduling and </a:t>
            </a:r>
            <a:r>
              <a:rPr lang="en-IN" sz="3200" b="1" dirty="0" smtClean="0">
                <a:solidFill>
                  <a:srgbClr val="0000FF"/>
                </a:solidFill>
                <a:latin typeface="Times New Roman" pitchFamily="18" charset="0"/>
                <a:cs typeface="Times New Roman" pitchFamily="18" charset="0"/>
              </a:rPr>
              <a:t>Milestones</a:t>
            </a:r>
            <a:endParaRPr lang="en-IN" sz="3200" b="1" dirty="0">
              <a:solidFill>
                <a:srgbClr val="0000FF"/>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196752"/>
            <a:ext cx="8229600" cy="5256584"/>
          </a:xfrm>
        </p:spPr>
        <p:txBody>
          <a:bodyPr>
            <a:normAutofit fontScale="92500"/>
          </a:bodyPr>
          <a:lstStyle/>
          <a:p>
            <a:pPr marL="0" indent="0">
              <a:lnSpc>
                <a:spcPct val="90000"/>
              </a:lnSpc>
              <a:buNone/>
            </a:pPr>
            <a:r>
              <a:rPr lang="en-IN" sz="2600" dirty="0">
                <a:solidFill>
                  <a:srgbClr val="00B0F0"/>
                </a:solidFill>
                <a:latin typeface="Times New Roman" pitchFamily="18" charset="0"/>
                <a:cs typeface="Times New Roman" pitchFamily="18" charset="0"/>
              </a:rPr>
              <a:t>Work Breakdown </a:t>
            </a:r>
            <a:r>
              <a:rPr lang="en-IN" sz="2600" dirty="0" smtClean="0">
                <a:solidFill>
                  <a:srgbClr val="00B0F0"/>
                </a:solidFill>
                <a:latin typeface="Times New Roman" pitchFamily="18" charset="0"/>
                <a:cs typeface="Times New Roman" pitchFamily="18" charset="0"/>
              </a:rPr>
              <a:t>Structure</a:t>
            </a:r>
          </a:p>
          <a:p>
            <a:pPr>
              <a:lnSpc>
                <a:spcPct val="90000"/>
              </a:lnSpc>
            </a:pPr>
            <a:r>
              <a:rPr lang="en-IN" sz="2400" dirty="0" smtClean="0">
                <a:latin typeface="Times New Roman" pitchFamily="18" charset="0"/>
                <a:cs typeface="Times New Roman" pitchFamily="18" charset="0"/>
              </a:rPr>
              <a:t>The work </a:t>
            </a:r>
            <a:r>
              <a:rPr lang="en-IN" sz="2400" dirty="0">
                <a:latin typeface="Times New Roman" pitchFamily="18" charset="0"/>
                <a:cs typeface="Times New Roman" pitchFamily="18" charset="0"/>
              </a:rPr>
              <a:t>breakdown structure (</a:t>
            </a:r>
            <a:r>
              <a:rPr lang="en-IN" sz="2400" dirty="0" smtClean="0">
                <a:latin typeface="Times New Roman" pitchFamily="18" charset="0"/>
                <a:cs typeface="Times New Roman" pitchFamily="18" charset="0"/>
              </a:rPr>
              <a:t>WBS) shows </a:t>
            </a:r>
            <a:r>
              <a:rPr lang="en-IN" sz="2400" dirty="0">
                <a:latin typeface="Times New Roman" pitchFamily="18" charset="0"/>
                <a:cs typeface="Times New Roman" pitchFamily="18" charset="0"/>
              </a:rPr>
              <a:t>the project details of tasks, making it easier to understand and communicate them throughout the project life cycle. </a:t>
            </a:r>
            <a:endParaRPr lang="en-IN" sz="2400" dirty="0" smtClean="0">
              <a:latin typeface="Times New Roman" pitchFamily="18" charset="0"/>
              <a:cs typeface="Times New Roman" pitchFamily="18" charset="0"/>
            </a:endParaRPr>
          </a:p>
          <a:p>
            <a:pPr>
              <a:lnSpc>
                <a:spcPct val="90000"/>
              </a:lnSpc>
            </a:pPr>
            <a:r>
              <a:rPr lang="en-IN" sz="2400" dirty="0">
                <a:latin typeface="Times New Roman" pitchFamily="18" charset="0"/>
                <a:cs typeface="Times New Roman" pitchFamily="18" charset="0"/>
              </a:rPr>
              <a:t>The WBS represents a hierarchical </a:t>
            </a:r>
            <a:r>
              <a:rPr lang="en-IN" sz="2400" dirty="0" smtClean="0">
                <a:latin typeface="Times New Roman" pitchFamily="18" charset="0"/>
                <a:cs typeface="Times New Roman" pitchFamily="18" charset="0"/>
              </a:rPr>
              <a:t>breakdown </a:t>
            </a:r>
            <a:r>
              <a:rPr lang="en-IN" sz="2400" dirty="0">
                <a:latin typeface="Times New Roman" pitchFamily="18" charset="0"/>
                <a:cs typeface="Times New Roman" pitchFamily="18" charset="0"/>
              </a:rPr>
              <a:t>of a project into elements. </a:t>
            </a:r>
            <a:endParaRPr lang="en-IN" sz="2400" dirty="0" smtClean="0">
              <a:latin typeface="Times New Roman" pitchFamily="18" charset="0"/>
              <a:cs typeface="Times New Roman" pitchFamily="18" charset="0"/>
            </a:endParaRPr>
          </a:p>
          <a:p>
            <a:pPr>
              <a:lnSpc>
                <a:spcPct val="90000"/>
              </a:lnSpc>
            </a:pPr>
            <a:r>
              <a:rPr lang="en-IN" sz="2400" dirty="0">
                <a:latin typeface="Times New Roman" pitchFamily="18" charset="0"/>
                <a:cs typeface="Times New Roman" pitchFamily="18" charset="0"/>
              </a:rPr>
              <a:t>The total work of the project is divided into manageable elements with increasing levels of detail. </a:t>
            </a:r>
            <a:endParaRPr lang="en-IN" sz="2400" dirty="0" smtClean="0">
              <a:latin typeface="Times New Roman" pitchFamily="18" charset="0"/>
              <a:cs typeface="Times New Roman" pitchFamily="18" charset="0"/>
            </a:endParaRPr>
          </a:p>
          <a:p>
            <a:pPr>
              <a:lnSpc>
                <a:spcPct val="90000"/>
              </a:lnSpc>
            </a:pPr>
            <a:r>
              <a:rPr lang="en-IN" sz="2400" dirty="0">
                <a:latin typeface="Times New Roman" pitchFamily="18" charset="0"/>
                <a:cs typeface="Times New Roman" pitchFamily="18" charset="0"/>
              </a:rPr>
              <a:t>The upper levels of the WBS are typically major deliverables of the </a:t>
            </a:r>
            <a:r>
              <a:rPr lang="en-IN" sz="2400" dirty="0" smtClean="0">
                <a:latin typeface="Times New Roman" pitchFamily="18" charset="0"/>
                <a:cs typeface="Times New Roman" pitchFamily="18" charset="0"/>
              </a:rPr>
              <a:t>project.</a:t>
            </a:r>
          </a:p>
          <a:p>
            <a:pPr>
              <a:lnSpc>
                <a:spcPct val="90000"/>
              </a:lnSpc>
            </a:pPr>
            <a:r>
              <a:rPr lang="en-IN" sz="2400" dirty="0">
                <a:latin typeface="Times New Roman" pitchFamily="18" charset="0"/>
                <a:cs typeface="Times New Roman" pitchFamily="18" charset="0"/>
              </a:rPr>
              <a:t>The lower levels are the refinements of the upper </a:t>
            </a:r>
            <a:r>
              <a:rPr lang="en-IN" sz="2400" dirty="0" smtClean="0">
                <a:latin typeface="Times New Roman" pitchFamily="18" charset="0"/>
                <a:cs typeface="Times New Roman" pitchFamily="18" charset="0"/>
              </a:rPr>
              <a:t>level.</a:t>
            </a:r>
          </a:p>
          <a:p>
            <a:pPr>
              <a:lnSpc>
                <a:spcPct val="90000"/>
              </a:lnSpc>
            </a:pPr>
            <a:r>
              <a:rPr lang="en-IN" sz="2400" dirty="0">
                <a:latin typeface="Times New Roman" pitchFamily="18" charset="0"/>
                <a:cs typeface="Times New Roman" pitchFamily="18" charset="0"/>
              </a:rPr>
              <a:t>A properly structured WBS helps to improve the accuracy of cost estimates by estimating the costs of the lower-level elements. </a:t>
            </a:r>
            <a:endParaRPr lang="en-IN" sz="2400" dirty="0" smtClean="0">
              <a:latin typeface="Times New Roman" pitchFamily="18" charset="0"/>
              <a:cs typeface="Times New Roman" pitchFamily="18" charset="0"/>
            </a:endParaRPr>
          </a:p>
          <a:p>
            <a:pPr>
              <a:lnSpc>
                <a:spcPct val="90000"/>
              </a:lnSpc>
            </a:pPr>
            <a:r>
              <a:rPr lang="en-IN" sz="2400" i="1" dirty="0">
                <a:latin typeface="Times New Roman" pitchFamily="18" charset="0"/>
                <a:cs typeface="Times New Roman" pitchFamily="18" charset="0"/>
              </a:rPr>
              <a:t>It provides a mechanism for performance measurement and control level by level. </a:t>
            </a:r>
            <a:endParaRPr lang="en-IN" sz="2400" i="1" dirty="0">
              <a:solidFill>
                <a:srgbClr val="00B0F0"/>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0C087B72-CC60-4FF0-9C96-8509CDF76D05}" type="slidenum">
              <a:rPr lang="en-IN" smtClean="0"/>
              <a:pPr/>
              <a:t>77</a:t>
            </a:fld>
            <a:endParaRPr lang="en-IN"/>
          </a:p>
        </p:txBody>
      </p:sp>
    </p:spTree>
    <p:extLst>
      <p:ext uri="{BB962C8B-B14F-4D97-AF65-F5344CB8AC3E}">
        <p14:creationId xmlns:p14="http://schemas.microsoft.com/office/powerpoint/2010/main" xmlns="" val="2822803287"/>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smtClean="0">
                <a:solidFill>
                  <a:srgbClr val="0000FF"/>
                </a:solidFill>
                <a:latin typeface="Times New Roman" pitchFamily="18" charset="0"/>
                <a:cs typeface="Times New Roman" pitchFamily="18" charset="0"/>
              </a:rPr>
              <a:t>Project </a:t>
            </a:r>
            <a:r>
              <a:rPr lang="en-IN" sz="3200" b="1" dirty="0">
                <a:solidFill>
                  <a:srgbClr val="0000FF"/>
                </a:solidFill>
                <a:latin typeface="Times New Roman" pitchFamily="18" charset="0"/>
                <a:cs typeface="Times New Roman" pitchFamily="18" charset="0"/>
              </a:rPr>
              <a:t>Scheduling and </a:t>
            </a:r>
            <a:r>
              <a:rPr lang="en-IN" sz="3200" b="1" dirty="0" smtClean="0">
                <a:solidFill>
                  <a:srgbClr val="0000FF"/>
                </a:solidFill>
                <a:latin typeface="Times New Roman" pitchFamily="18" charset="0"/>
                <a:cs typeface="Times New Roman" pitchFamily="18" charset="0"/>
              </a:rPr>
              <a:t>Milestones</a:t>
            </a:r>
            <a:endParaRPr lang="en-IN" sz="3200" b="1" dirty="0">
              <a:solidFill>
                <a:srgbClr val="0000FF"/>
              </a:solidFill>
              <a:latin typeface="Times New Roman" pitchFamily="18" charset="0"/>
              <a:cs typeface="Times New Roman" pitchFamily="18" charset="0"/>
            </a:endParaRPr>
          </a:p>
        </p:txBody>
      </p:sp>
      <p:sp>
        <p:nvSpPr>
          <p:cNvPr id="3" name="Content Placeholder 2"/>
          <p:cNvSpPr>
            <a:spLocks noGrp="1"/>
          </p:cNvSpPr>
          <p:nvPr>
            <p:ph idx="1"/>
          </p:nvPr>
        </p:nvSpPr>
        <p:spPr>
          <a:xfrm>
            <a:off x="467544" y="1268761"/>
            <a:ext cx="8136904" cy="576064"/>
          </a:xfrm>
        </p:spPr>
        <p:txBody>
          <a:bodyPr>
            <a:normAutofit/>
          </a:bodyPr>
          <a:lstStyle/>
          <a:p>
            <a:pPr>
              <a:buNone/>
            </a:pPr>
            <a:r>
              <a:rPr lang="en-IN" sz="2400" b="1" dirty="0" smtClean="0">
                <a:solidFill>
                  <a:srgbClr val="00B0F0"/>
                </a:solidFill>
                <a:latin typeface="Times New Roman" pitchFamily="18" charset="0"/>
                <a:cs typeface="Times New Roman" pitchFamily="18" charset="0"/>
              </a:rPr>
              <a:t>Work Breakdown Structure  for Mission Critical System</a:t>
            </a:r>
            <a:endParaRPr lang="en-IN" b="1" dirty="0">
              <a:solidFill>
                <a:srgbClr val="00B0F0"/>
              </a:solidFill>
            </a:endParaRPr>
          </a:p>
        </p:txBody>
      </p:sp>
      <p:sp>
        <p:nvSpPr>
          <p:cNvPr id="4" name="Rectangle 3"/>
          <p:cNvSpPr/>
          <p:nvPr/>
        </p:nvSpPr>
        <p:spPr>
          <a:xfrm>
            <a:off x="2267744" y="6340678"/>
            <a:ext cx="4392488" cy="338554"/>
          </a:xfrm>
          <a:prstGeom prst="rect">
            <a:avLst/>
          </a:prstGeom>
        </p:spPr>
        <p:txBody>
          <a:bodyPr wrap="square">
            <a:spAutoFit/>
          </a:bodyPr>
          <a:lstStyle/>
          <a:p>
            <a:r>
              <a:rPr lang="en-IN" sz="1600" dirty="0">
                <a:latin typeface="Times New Roman" pitchFamily="18" charset="0"/>
                <a:cs typeface="Times New Roman" pitchFamily="18" charset="0"/>
              </a:rPr>
              <a:t>Figure 4.4: Work breakdown structure</a:t>
            </a:r>
          </a:p>
        </p:txBody>
      </p:sp>
      <p:grpSp>
        <p:nvGrpSpPr>
          <p:cNvPr id="5" name="Group 5"/>
          <p:cNvGrpSpPr>
            <a:grpSpLocks noChangeAspect="1"/>
          </p:cNvGrpSpPr>
          <p:nvPr/>
        </p:nvGrpSpPr>
        <p:grpSpPr bwMode="auto">
          <a:xfrm>
            <a:off x="1042988" y="1844675"/>
            <a:ext cx="6916738" cy="4392613"/>
            <a:chOff x="657" y="1162"/>
            <a:chExt cx="4357" cy="2767"/>
          </a:xfrm>
        </p:grpSpPr>
        <p:sp>
          <p:nvSpPr>
            <p:cNvPr id="6" name="AutoShape 4"/>
            <p:cNvSpPr>
              <a:spLocks noChangeAspect="1" noChangeArrowheads="1" noTextEdit="1"/>
            </p:cNvSpPr>
            <p:nvPr/>
          </p:nvSpPr>
          <p:spPr bwMode="auto">
            <a:xfrm>
              <a:off x="657" y="1162"/>
              <a:ext cx="4310" cy="276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7" name="Rectangle 6"/>
            <p:cNvSpPr>
              <a:spLocks noChangeArrowheads="1"/>
            </p:cNvSpPr>
            <p:nvPr/>
          </p:nvSpPr>
          <p:spPr bwMode="auto">
            <a:xfrm>
              <a:off x="4936" y="3737"/>
              <a:ext cx="78" cy="1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Calibri" pitchFamily="34"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8" name="Rectangle 7"/>
            <p:cNvSpPr>
              <a:spLocks noChangeArrowheads="1"/>
            </p:cNvSpPr>
            <p:nvPr/>
          </p:nvSpPr>
          <p:spPr bwMode="auto">
            <a:xfrm>
              <a:off x="2003" y="1166"/>
              <a:ext cx="1338" cy="270"/>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9" name="Freeform 8"/>
            <p:cNvSpPr>
              <a:spLocks noEditPoints="1"/>
            </p:cNvSpPr>
            <p:nvPr/>
          </p:nvSpPr>
          <p:spPr bwMode="auto">
            <a:xfrm>
              <a:off x="2000" y="1163"/>
              <a:ext cx="1344" cy="276"/>
            </a:xfrm>
            <a:custGeom>
              <a:avLst/>
              <a:gdLst>
                <a:gd name="T0" fmla="*/ 0 w 1344"/>
                <a:gd name="T1" fmla="*/ 0 h 276"/>
                <a:gd name="T2" fmla="*/ 1344 w 1344"/>
                <a:gd name="T3" fmla="*/ 0 h 276"/>
                <a:gd name="T4" fmla="*/ 1344 w 1344"/>
                <a:gd name="T5" fmla="*/ 276 h 276"/>
                <a:gd name="T6" fmla="*/ 0 w 1344"/>
                <a:gd name="T7" fmla="*/ 276 h 276"/>
                <a:gd name="T8" fmla="*/ 0 w 1344"/>
                <a:gd name="T9" fmla="*/ 0 h 276"/>
                <a:gd name="T10" fmla="*/ 7 w 1344"/>
                <a:gd name="T11" fmla="*/ 273 h 276"/>
                <a:gd name="T12" fmla="*/ 3 w 1344"/>
                <a:gd name="T13" fmla="*/ 270 h 276"/>
                <a:gd name="T14" fmla="*/ 1341 w 1344"/>
                <a:gd name="T15" fmla="*/ 270 h 276"/>
                <a:gd name="T16" fmla="*/ 1337 w 1344"/>
                <a:gd name="T17" fmla="*/ 273 h 276"/>
                <a:gd name="T18" fmla="*/ 1337 w 1344"/>
                <a:gd name="T19" fmla="*/ 3 h 276"/>
                <a:gd name="T20" fmla="*/ 1341 w 1344"/>
                <a:gd name="T21" fmla="*/ 6 h 276"/>
                <a:gd name="T22" fmla="*/ 3 w 1344"/>
                <a:gd name="T23" fmla="*/ 6 h 276"/>
                <a:gd name="T24" fmla="*/ 7 w 1344"/>
                <a:gd name="T25" fmla="*/ 3 h 276"/>
                <a:gd name="T26" fmla="*/ 7 w 1344"/>
                <a:gd name="T27" fmla="*/ 273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44" h="276">
                  <a:moveTo>
                    <a:pt x="0" y="0"/>
                  </a:moveTo>
                  <a:lnTo>
                    <a:pt x="1344" y="0"/>
                  </a:lnTo>
                  <a:lnTo>
                    <a:pt x="1344" y="276"/>
                  </a:lnTo>
                  <a:lnTo>
                    <a:pt x="0" y="276"/>
                  </a:lnTo>
                  <a:lnTo>
                    <a:pt x="0" y="0"/>
                  </a:lnTo>
                  <a:close/>
                  <a:moveTo>
                    <a:pt x="7" y="273"/>
                  </a:moveTo>
                  <a:lnTo>
                    <a:pt x="3" y="270"/>
                  </a:lnTo>
                  <a:lnTo>
                    <a:pt x="1341" y="270"/>
                  </a:lnTo>
                  <a:lnTo>
                    <a:pt x="1337" y="273"/>
                  </a:lnTo>
                  <a:lnTo>
                    <a:pt x="1337" y="3"/>
                  </a:lnTo>
                  <a:lnTo>
                    <a:pt x="1341" y="6"/>
                  </a:lnTo>
                  <a:lnTo>
                    <a:pt x="3" y="6"/>
                  </a:lnTo>
                  <a:lnTo>
                    <a:pt x="7" y="3"/>
                  </a:lnTo>
                  <a:lnTo>
                    <a:pt x="7" y="273"/>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10" name="Rectangle 9"/>
            <p:cNvSpPr>
              <a:spLocks noChangeArrowheads="1"/>
            </p:cNvSpPr>
            <p:nvPr/>
          </p:nvSpPr>
          <p:spPr bwMode="auto">
            <a:xfrm>
              <a:off x="2132" y="1243"/>
              <a:ext cx="1118" cy="1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rgbClr val="000000"/>
                  </a:solidFill>
                  <a:effectLst/>
                  <a:latin typeface="Times New Roman" pitchFamily="18" charset="0"/>
                  <a:cs typeface="Arial" pitchFamily="34" charset="0"/>
                </a:rPr>
                <a:t>Mission critical system</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1" name="Rectangle 10"/>
            <p:cNvSpPr>
              <a:spLocks noChangeArrowheads="1"/>
            </p:cNvSpPr>
            <p:nvPr/>
          </p:nvSpPr>
          <p:spPr bwMode="auto">
            <a:xfrm>
              <a:off x="3202" y="1171"/>
              <a:ext cx="75" cy="1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rgbClr val="000000"/>
                  </a:solidFill>
                  <a:effectLst/>
                  <a:latin typeface="Times New Roman" pitchFamily="18"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2" name="Rectangle 11"/>
            <p:cNvSpPr>
              <a:spLocks noChangeArrowheads="1"/>
            </p:cNvSpPr>
            <p:nvPr/>
          </p:nvSpPr>
          <p:spPr bwMode="auto">
            <a:xfrm>
              <a:off x="2671" y="1287"/>
              <a:ext cx="78" cy="1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Calibri" pitchFamily="34"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3" name="Rectangle 12"/>
            <p:cNvSpPr>
              <a:spLocks noChangeArrowheads="1"/>
            </p:cNvSpPr>
            <p:nvPr/>
          </p:nvSpPr>
          <p:spPr bwMode="auto">
            <a:xfrm>
              <a:off x="1925" y="1917"/>
              <a:ext cx="623" cy="268"/>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4" name="Freeform 13"/>
            <p:cNvSpPr>
              <a:spLocks noEditPoints="1"/>
            </p:cNvSpPr>
            <p:nvPr/>
          </p:nvSpPr>
          <p:spPr bwMode="auto">
            <a:xfrm>
              <a:off x="1921" y="1914"/>
              <a:ext cx="630" cy="275"/>
            </a:xfrm>
            <a:custGeom>
              <a:avLst/>
              <a:gdLst>
                <a:gd name="T0" fmla="*/ 0 w 630"/>
                <a:gd name="T1" fmla="*/ 0 h 275"/>
                <a:gd name="T2" fmla="*/ 630 w 630"/>
                <a:gd name="T3" fmla="*/ 0 h 275"/>
                <a:gd name="T4" fmla="*/ 630 w 630"/>
                <a:gd name="T5" fmla="*/ 275 h 275"/>
                <a:gd name="T6" fmla="*/ 0 w 630"/>
                <a:gd name="T7" fmla="*/ 275 h 275"/>
                <a:gd name="T8" fmla="*/ 0 w 630"/>
                <a:gd name="T9" fmla="*/ 0 h 275"/>
                <a:gd name="T10" fmla="*/ 7 w 630"/>
                <a:gd name="T11" fmla="*/ 271 h 275"/>
                <a:gd name="T12" fmla="*/ 4 w 630"/>
                <a:gd name="T13" fmla="*/ 268 h 275"/>
                <a:gd name="T14" fmla="*/ 627 w 630"/>
                <a:gd name="T15" fmla="*/ 268 h 275"/>
                <a:gd name="T16" fmla="*/ 623 w 630"/>
                <a:gd name="T17" fmla="*/ 271 h 275"/>
                <a:gd name="T18" fmla="*/ 623 w 630"/>
                <a:gd name="T19" fmla="*/ 3 h 275"/>
                <a:gd name="T20" fmla="*/ 627 w 630"/>
                <a:gd name="T21" fmla="*/ 7 h 275"/>
                <a:gd name="T22" fmla="*/ 4 w 630"/>
                <a:gd name="T23" fmla="*/ 7 h 275"/>
                <a:gd name="T24" fmla="*/ 7 w 630"/>
                <a:gd name="T25" fmla="*/ 3 h 275"/>
                <a:gd name="T26" fmla="*/ 7 w 630"/>
                <a:gd name="T27" fmla="*/ 271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0" h="275">
                  <a:moveTo>
                    <a:pt x="0" y="0"/>
                  </a:moveTo>
                  <a:lnTo>
                    <a:pt x="630" y="0"/>
                  </a:lnTo>
                  <a:lnTo>
                    <a:pt x="630" y="275"/>
                  </a:lnTo>
                  <a:lnTo>
                    <a:pt x="0" y="275"/>
                  </a:lnTo>
                  <a:lnTo>
                    <a:pt x="0" y="0"/>
                  </a:lnTo>
                  <a:close/>
                  <a:moveTo>
                    <a:pt x="7" y="271"/>
                  </a:moveTo>
                  <a:lnTo>
                    <a:pt x="4" y="268"/>
                  </a:lnTo>
                  <a:lnTo>
                    <a:pt x="627" y="268"/>
                  </a:lnTo>
                  <a:lnTo>
                    <a:pt x="623" y="271"/>
                  </a:lnTo>
                  <a:lnTo>
                    <a:pt x="623" y="3"/>
                  </a:lnTo>
                  <a:lnTo>
                    <a:pt x="627" y="7"/>
                  </a:lnTo>
                  <a:lnTo>
                    <a:pt x="4" y="7"/>
                  </a:lnTo>
                  <a:lnTo>
                    <a:pt x="7" y="3"/>
                  </a:lnTo>
                  <a:lnTo>
                    <a:pt x="7" y="271"/>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15" name="Rectangle 14"/>
            <p:cNvSpPr>
              <a:spLocks noChangeArrowheads="1"/>
            </p:cNvSpPr>
            <p:nvPr/>
          </p:nvSpPr>
          <p:spPr bwMode="auto">
            <a:xfrm>
              <a:off x="1942" y="1924"/>
              <a:ext cx="672" cy="1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rgbClr val="000000"/>
                  </a:solidFill>
                  <a:effectLst/>
                  <a:latin typeface="Times New Roman" pitchFamily="18" charset="0"/>
                  <a:cs typeface="Arial" pitchFamily="34" charset="0"/>
                </a:rPr>
                <a:t>Requirement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6" name="Rectangle 15"/>
            <p:cNvSpPr>
              <a:spLocks noChangeArrowheads="1"/>
            </p:cNvSpPr>
            <p:nvPr/>
          </p:nvSpPr>
          <p:spPr bwMode="auto">
            <a:xfrm>
              <a:off x="2053" y="2060"/>
              <a:ext cx="418" cy="1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rgbClr val="000000"/>
                  </a:solidFill>
                  <a:effectLst/>
                  <a:latin typeface="Times New Roman" pitchFamily="18" charset="0"/>
                  <a:cs typeface="Arial" pitchFamily="34" charset="0"/>
                </a:rPr>
                <a:t>analysis</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7" name="Rectangle 16"/>
            <p:cNvSpPr>
              <a:spLocks noChangeArrowheads="1"/>
            </p:cNvSpPr>
            <p:nvPr/>
          </p:nvSpPr>
          <p:spPr bwMode="auto">
            <a:xfrm>
              <a:off x="2421" y="2060"/>
              <a:ext cx="75" cy="1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rgbClr val="000000"/>
                  </a:solidFill>
                  <a:effectLst/>
                  <a:latin typeface="Times New Roman" pitchFamily="18"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8" name="Rectangle 17"/>
            <p:cNvSpPr>
              <a:spLocks noChangeArrowheads="1"/>
            </p:cNvSpPr>
            <p:nvPr/>
          </p:nvSpPr>
          <p:spPr bwMode="auto">
            <a:xfrm>
              <a:off x="2647" y="1917"/>
              <a:ext cx="386" cy="270"/>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9" name="Freeform 18"/>
            <p:cNvSpPr>
              <a:spLocks noEditPoints="1"/>
            </p:cNvSpPr>
            <p:nvPr/>
          </p:nvSpPr>
          <p:spPr bwMode="auto">
            <a:xfrm>
              <a:off x="2644" y="1914"/>
              <a:ext cx="393" cy="276"/>
            </a:xfrm>
            <a:custGeom>
              <a:avLst/>
              <a:gdLst>
                <a:gd name="T0" fmla="*/ 0 w 393"/>
                <a:gd name="T1" fmla="*/ 0 h 276"/>
                <a:gd name="T2" fmla="*/ 393 w 393"/>
                <a:gd name="T3" fmla="*/ 0 h 276"/>
                <a:gd name="T4" fmla="*/ 393 w 393"/>
                <a:gd name="T5" fmla="*/ 276 h 276"/>
                <a:gd name="T6" fmla="*/ 0 w 393"/>
                <a:gd name="T7" fmla="*/ 276 h 276"/>
                <a:gd name="T8" fmla="*/ 0 w 393"/>
                <a:gd name="T9" fmla="*/ 0 h 276"/>
                <a:gd name="T10" fmla="*/ 7 w 393"/>
                <a:gd name="T11" fmla="*/ 273 h 276"/>
                <a:gd name="T12" fmla="*/ 3 w 393"/>
                <a:gd name="T13" fmla="*/ 270 h 276"/>
                <a:gd name="T14" fmla="*/ 389 w 393"/>
                <a:gd name="T15" fmla="*/ 270 h 276"/>
                <a:gd name="T16" fmla="*/ 386 w 393"/>
                <a:gd name="T17" fmla="*/ 273 h 276"/>
                <a:gd name="T18" fmla="*/ 386 w 393"/>
                <a:gd name="T19" fmla="*/ 3 h 276"/>
                <a:gd name="T20" fmla="*/ 389 w 393"/>
                <a:gd name="T21" fmla="*/ 7 h 276"/>
                <a:gd name="T22" fmla="*/ 3 w 393"/>
                <a:gd name="T23" fmla="*/ 7 h 276"/>
                <a:gd name="T24" fmla="*/ 7 w 393"/>
                <a:gd name="T25" fmla="*/ 3 h 276"/>
                <a:gd name="T26" fmla="*/ 7 w 393"/>
                <a:gd name="T27" fmla="*/ 273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3" h="276">
                  <a:moveTo>
                    <a:pt x="0" y="0"/>
                  </a:moveTo>
                  <a:lnTo>
                    <a:pt x="393" y="0"/>
                  </a:lnTo>
                  <a:lnTo>
                    <a:pt x="393" y="276"/>
                  </a:lnTo>
                  <a:lnTo>
                    <a:pt x="0" y="276"/>
                  </a:lnTo>
                  <a:lnTo>
                    <a:pt x="0" y="0"/>
                  </a:lnTo>
                  <a:close/>
                  <a:moveTo>
                    <a:pt x="7" y="273"/>
                  </a:moveTo>
                  <a:lnTo>
                    <a:pt x="3" y="270"/>
                  </a:lnTo>
                  <a:lnTo>
                    <a:pt x="389" y="270"/>
                  </a:lnTo>
                  <a:lnTo>
                    <a:pt x="386" y="273"/>
                  </a:lnTo>
                  <a:lnTo>
                    <a:pt x="386" y="3"/>
                  </a:lnTo>
                  <a:lnTo>
                    <a:pt x="389" y="7"/>
                  </a:lnTo>
                  <a:lnTo>
                    <a:pt x="3" y="7"/>
                  </a:lnTo>
                  <a:lnTo>
                    <a:pt x="7" y="3"/>
                  </a:lnTo>
                  <a:lnTo>
                    <a:pt x="7" y="273"/>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0" name="Rectangle 19"/>
            <p:cNvSpPr>
              <a:spLocks noChangeArrowheads="1"/>
            </p:cNvSpPr>
            <p:nvPr/>
          </p:nvSpPr>
          <p:spPr bwMode="auto">
            <a:xfrm>
              <a:off x="2679" y="1972"/>
              <a:ext cx="374" cy="1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rgbClr val="000000"/>
                  </a:solidFill>
                  <a:effectLst/>
                  <a:latin typeface="Times New Roman" pitchFamily="18" charset="0"/>
                  <a:cs typeface="Arial" pitchFamily="34" charset="0"/>
                </a:rPr>
                <a:t>Design</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1" name="Rectangle 20"/>
            <p:cNvSpPr>
              <a:spLocks noChangeArrowheads="1"/>
            </p:cNvSpPr>
            <p:nvPr/>
          </p:nvSpPr>
          <p:spPr bwMode="auto">
            <a:xfrm>
              <a:off x="3003" y="1926"/>
              <a:ext cx="75" cy="1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rgbClr val="000000"/>
                  </a:solidFill>
                  <a:effectLst/>
                  <a:latin typeface="Times New Roman" pitchFamily="18"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2" name="Rectangle 21"/>
            <p:cNvSpPr>
              <a:spLocks noChangeArrowheads="1"/>
            </p:cNvSpPr>
            <p:nvPr/>
          </p:nvSpPr>
          <p:spPr bwMode="auto">
            <a:xfrm>
              <a:off x="1224" y="1917"/>
              <a:ext cx="604" cy="268"/>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3" name="Freeform 22"/>
            <p:cNvSpPr>
              <a:spLocks noEditPoints="1"/>
            </p:cNvSpPr>
            <p:nvPr/>
          </p:nvSpPr>
          <p:spPr bwMode="auto">
            <a:xfrm>
              <a:off x="1221" y="1914"/>
              <a:ext cx="611" cy="275"/>
            </a:xfrm>
            <a:custGeom>
              <a:avLst/>
              <a:gdLst>
                <a:gd name="T0" fmla="*/ 0 w 611"/>
                <a:gd name="T1" fmla="*/ 0 h 275"/>
                <a:gd name="T2" fmla="*/ 611 w 611"/>
                <a:gd name="T3" fmla="*/ 0 h 275"/>
                <a:gd name="T4" fmla="*/ 611 w 611"/>
                <a:gd name="T5" fmla="*/ 275 h 275"/>
                <a:gd name="T6" fmla="*/ 0 w 611"/>
                <a:gd name="T7" fmla="*/ 275 h 275"/>
                <a:gd name="T8" fmla="*/ 0 w 611"/>
                <a:gd name="T9" fmla="*/ 0 h 275"/>
                <a:gd name="T10" fmla="*/ 7 w 611"/>
                <a:gd name="T11" fmla="*/ 271 h 275"/>
                <a:gd name="T12" fmla="*/ 3 w 611"/>
                <a:gd name="T13" fmla="*/ 268 h 275"/>
                <a:gd name="T14" fmla="*/ 607 w 611"/>
                <a:gd name="T15" fmla="*/ 268 h 275"/>
                <a:gd name="T16" fmla="*/ 604 w 611"/>
                <a:gd name="T17" fmla="*/ 271 h 275"/>
                <a:gd name="T18" fmla="*/ 604 w 611"/>
                <a:gd name="T19" fmla="*/ 3 h 275"/>
                <a:gd name="T20" fmla="*/ 607 w 611"/>
                <a:gd name="T21" fmla="*/ 6 h 275"/>
                <a:gd name="T22" fmla="*/ 3 w 611"/>
                <a:gd name="T23" fmla="*/ 6 h 275"/>
                <a:gd name="T24" fmla="*/ 7 w 611"/>
                <a:gd name="T25" fmla="*/ 3 h 275"/>
                <a:gd name="T26" fmla="*/ 7 w 611"/>
                <a:gd name="T27" fmla="*/ 271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11" h="275">
                  <a:moveTo>
                    <a:pt x="0" y="0"/>
                  </a:moveTo>
                  <a:lnTo>
                    <a:pt x="611" y="0"/>
                  </a:lnTo>
                  <a:lnTo>
                    <a:pt x="611" y="275"/>
                  </a:lnTo>
                  <a:lnTo>
                    <a:pt x="0" y="275"/>
                  </a:lnTo>
                  <a:lnTo>
                    <a:pt x="0" y="0"/>
                  </a:lnTo>
                  <a:close/>
                  <a:moveTo>
                    <a:pt x="7" y="271"/>
                  </a:moveTo>
                  <a:lnTo>
                    <a:pt x="3" y="268"/>
                  </a:lnTo>
                  <a:lnTo>
                    <a:pt x="607" y="268"/>
                  </a:lnTo>
                  <a:lnTo>
                    <a:pt x="604" y="271"/>
                  </a:lnTo>
                  <a:lnTo>
                    <a:pt x="604" y="3"/>
                  </a:lnTo>
                  <a:lnTo>
                    <a:pt x="607" y="6"/>
                  </a:lnTo>
                  <a:lnTo>
                    <a:pt x="3" y="6"/>
                  </a:lnTo>
                  <a:lnTo>
                    <a:pt x="7" y="3"/>
                  </a:lnTo>
                  <a:lnTo>
                    <a:pt x="7" y="271"/>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4" name="Rectangle 23"/>
            <p:cNvSpPr>
              <a:spLocks noChangeArrowheads="1"/>
            </p:cNvSpPr>
            <p:nvPr/>
          </p:nvSpPr>
          <p:spPr bwMode="auto">
            <a:xfrm>
              <a:off x="1305" y="1924"/>
              <a:ext cx="525" cy="1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rgbClr val="000000"/>
                  </a:solidFill>
                  <a:effectLst/>
                  <a:latin typeface="Times New Roman" pitchFamily="18" charset="0"/>
                  <a:cs typeface="Arial" pitchFamily="34" charset="0"/>
                </a:rPr>
                <a:t>Prototype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5" name="Rectangle 24"/>
            <p:cNvSpPr>
              <a:spLocks noChangeArrowheads="1"/>
            </p:cNvSpPr>
            <p:nvPr/>
          </p:nvSpPr>
          <p:spPr bwMode="auto">
            <a:xfrm>
              <a:off x="1245" y="2060"/>
              <a:ext cx="617" cy="1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rgbClr val="000000"/>
                  </a:solidFill>
                  <a:effectLst/>
                  <a:latin typeface="Times New Roman" pitchFamily="18" charset="0"/>
                  <a:cs typeface="Arial" pitchFamily="34" charset="0"/>
                </a:rPr>
                <a:t>construction</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6" name="Rectangle 25"/>
            <p:cNvSpPr>
              <a:spLocks noChangeArrowheads="1"/>
            </p:cNvSpPr>
            <p:nvPr/>
          </p:nvSpPr>
          <p:spPr bwMode="auto">
            <a:xfrm>
              <a:off x="1809" y="2060"/>
              <a:ext cx="76" cy="1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rgbClr val="000000"/>
                  </a:solidFill>
                  <a:effectLst/>
                  <a:latin typeface="Times New Roman" pitchFamily="18"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7" name="Rectangle 26"/>
            <p:cNvSpPr>
              <a:spLocks noChangeArrowheads="1"/>
            </p:cNvSpPr>
            <p:nvPr/>
          </p:nvSpPr>
          <p:spPr bwMode="auto">
            <a:xfrm>
              <a:off x="727" y="1915"/>
              <a:ext cx="401" cy="270"/>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8" name="Freeform 27"/>
            <p:cNvSpPr>
              <a:spLocks noEditPoints="1"/>
            </p:cNvSpPr>
            <p:nvPr/>
          </p:nvSpPr>
          <p:spPr bwMode="auto">
            <a:xfrm>
              <a:off x="724" y="1912"/>
              <a:ext cx="408" cy="277"/>
            </a:xfrm>
            <a:custGeom>
              <a:avLst/>
              <a:gdLst>
                <a:gd name="T0" fmla="*/ 0 w 408"/>
                <a:gd name="T1" fmla="*/ 0 h 277"/>
                <a:gd name="T2" fmla="*/ 408 w 408"/>
                <a:gd name="T3" fmla="*/ 0 h 277"/>
                <a:gd name="T4" fmla="*/ 408 w 408"/>
                <a:gd name="T5" fmla="*/ 277 h 277"/>
                <a:gd name="T6" fmla="*/ 0 w 408"/>
                <a:gd name="T7" fmla="*/ 277 h 277"/>
                <a:gd name="T8" fmla="*/ 0 w 408"/>
                <a:gd name="T9" fmla="*/ 0 h 277"/>
                <a:gd name="T10" fmla="*/ 7 w 408"/>
                <a:gd name="T11" fmla="*/ 273 h 277"/>
                <a:gd name="T12" fmla="*/ 3 w 408"/>
                <a:gd name="T13" fmla="*/ 270 h 277"/>
                <a:gd name="T14" fmla="*/ 404 w 408"/>
                <a:gd name="T15" fmla="*/ 270 h 277"/>
                <a:gd name="T16" fmla="*/ 401 w 408"/>
                <a:gd name="T17" fmla="*/ 273 h 277"/>
                <a:gd name="T18" fmla="*/ 401 w 408"/>
                <a:gd name="T19" fmla="*/ 3 h 277"/>
                <a:gd name="T20" fmla="*/ 404 w 408"/>
                <a:gd name="T21" fmla="*/ 6 h 277"/>
                <a:gd name="T22" fmla="*/ 3 w 408"/>
                <a:gd name="T23" fmla="*/ 6 h 277"/>
                <a:gd name="T24" fmla="*/ 7 w 408"/>
                <a:gd name="T25" fmla="*/ 3 h 277"/>
                <a:gd name="T26" fmla="*/ 7 w 408"/>
                <a:gd name="T27" fmla="*/ 273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8" h="277">
                  <a:moveTo>
                    <a:pt x="0" y="0"/>
                  </a:moveTo>
                  <a:lnTo>
                    <a:pt x="408" y="0"/>
                  </a:lnTo>
                  <a:lnTo>
                    <a:pt x="408" y="277"/>
                  </a:lnTo>
                  <a:lnTo>
                    <a:pt x="0" y="277"/>
                  </a:lnTo>
                  <a:lnTo>
                    <a:pt x="0" y="0"/>
                  </a:lnTo>
                  <a:close/>
                  <a:moveTo>
                    <a:pt x="7" y="273"/>
                  </a:moveTo>
                  <a:lnTo>
                    <a:pt x="3" y="270"/>
                  </a:lnTo>
                  <a:lnTo>
                    <a:pt x="404" y="270"/>
                  </a:lnTo>
                  <a:lnTo>
                    <a:pt x="401" y="273"/>
                  </a:lnTo>
                  <a:lnTo>
                    <a:pt x="401" y="3"/>
                  </a:lnTo>
                  <a:lnTo>
                    <a:pt x="404" y="6"/>
                  </a:lnTo>
                  <a:lnTo>
                    <a:pt x="3" y="6"/>
                  </a:lnTo>
                  <a:lnTo>
                    <a:pt x="7" y="3"/>
                  </a:lnTo>
                  <a:lnTo>
                    <a:pt x="7" y="273"/>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28"/>
            <p:cNvSpPr>
              <a:spLocks noChangeArrowheads="1"/>
            </p:cNvSpPr>
            <p:nvPr/>
          </p:nvSpPr>
          <p:spPr bwMode="auto">
            <a:xfrm>
              <a:off x="823" y="1921"/>
              <a:ext cx="258" cy="1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rgbClr val="000000"/>
                  </a:solidFill>
                  <a:effectLst/>
                  <a:latin typeface="Times New Roman" pitchFamily="18" charset="0"/>
                  <a:cs typeface="Arial" pitchFamily="34" charset="0"/>
                </a:rPr>
                <a:t>Risk</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0" name="Rectangle 29"/>
            <p:cNvSpPr>
              <a:spLocks noChangeArrowheads="1"/>
            </p:cNvSpPr>
            <p:nvPr/>
          </p:nvSpPr>
          <p:spPr bwMode="auto">
            <a:xfrm>
              <a:off x="1033" y="1921"/>
              <a:ext cx="76" cy="1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rgbClr val="000000"/>
                  </a:solidFill>
                  <a:effectLst/>
                  <a:latin typeface="Times New Roman" pitchFamily="18"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1" name="Rectangle 30"/>
            <p:cNvSpPr>
              <a:spLocks noChangeArrowheads="1"/>
            </p:cNvSpPr>
            <p:nvPr/>
          </p:nvSpPr>
          <p:spPr bwMode="auto">
            <a:xfrm>
              <a:off x="744" y="2038"/>
              <a:ext cx="98" cy="1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rgbClr val="000000"/>
                  </a:solidFill>
                  <a:effectLst/>
                  <a:latin typeface="Times New Roman" pitchFamily="18" charset="0"/>
                  <a:cs typeface="Arial" pitchFamily="34" charset="0"/>
                </a:rPr>
                <a:t>a</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24" name="Rectangle 31"/>
            <p:cNvSpPr>
              <a:spLocks noChangeArrowheads="1"/>
            </p:cNvSpPr>
            <p:nvPr/>
          </p:nvSpPr>
          <p:spPr bwMode="auto">
            <a:xfrm>
              <a:off x="794" y="2038"/>
              <a:ext cx="368" cy="1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rgbClr val="000000"/>
                  </a:solidFill>
                  <a:effectLst/>
                  <a:latin typeface="Times New Roman" pitchFamily="18" charset="0"/>
                  <a:cs typeface="Arial" pitchFamily="34" charset="0"/>
                </a:rPr>
                <a:t>nalysis</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25" name="Rectangle 32"/>
            <p:cNvSpPr>
              <a:spLocks noChangeArrowheads="1"/>
            </p:cNvSpPr>
            <p:nvPr/>
          </p:nvSpPr>
          <p:spPr bwMode="auto">
            <a:xfrm>
              <a:off x="1112" y="2038"/>
              <a:ext cx="75" cy="1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rgbClr val="000000"/>
                  </a:solidFill>
                  <a:effectLst/>
                  <a:latin typeface="Times New Roman" pitchFamily="18"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27" name="Rectangle 33"/>
            <p:cNvSpPr>
              <a:spLocks noChangeArrowheads="1"/>
            </p:cNvSpPr>
            <p:nvPr/>
          </p:nvSpPr>
          <p:spPr bwMode="auto">
            <a:xfrm>
              <a:off x="928" y="2159"/>
              <a:ext cx="75" cy="1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rgbClr val="000000"/>
                  </a:solidFill>
                  <a:effectLst/>
                  <a:latin typeface="Times New Roman" pitchFamily="18"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28" name="Rectangle 34"/>
            <p:cNvSpPr>
              <a:spLocks noChangeArrowheads="1"/>
            </p:cNvSpPr>
            <p:nvPr/>
          </p:nvSpPr>
          <p:spPr bwMode="auto">
            <a:xfrm>
              <a:off x="3139" y="1917"/>
              <a:ext cx="393" cy="270"/>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029" name="Freeform 35"/>
            <p:cNvSpPr>
              <a:spLocks noEditPoints="1"/>
            </p:cNvSpPr>
            <p:nvPr/>
          </p:nvSpPr>
          <p:spPr bwMode="auto">
            <a:xfrm>
              <a:off x="3136" y="1914"/>
              <a:ext cx="399" cy="276"/>
            </a:xfrm>
            <a:custGeom>
              <a:avLst/>
              <a:gdLst>
                <a:gd name="T0" fmla="*/ 0 w 399"/>
                <a:gd name="T1" fmla="*/ 0 h 276"/>
                <a:gd name="T2" fmla="*/ 399 w 399"/>
                <a:gd name="T3" fmla="*/ 0 h 276"/>
                <a:gd name="T4" fmla="*/ 399 w 399"/>
                <a:gd name="T5" fmla="*/ 276 h 276"/>
                <a:gd name="T6" fmla="*/ 0 w 399"/>
                <a:gd name="T7" fmla="*/ 276 h 276"/>
                <a:gd name="T8" fmla="*/ 0 w 399"/>
                <a:gd name="T9" fmla="*/ 0 h 276"/>
                <a:gd name="T10" fmla="*/ 7 w 399"/>
                <a:gd name="T11" fmla="*/ 273 h 276"/>
                <a:gd name="T12" fmla="*/ 3 w 399"/>
                <a:gd name="T13" fmla="*/ 270 h 276"/>
                <a:gd name="T14" fmla="*/ 396 w 399"/>
                <a:gd name="T15" fmla="*/ 270 h 276"/>
                <a:gd name="T16" fmla="*/ 392 w 399"/>
                <a:gd name="T17" fmla="*/ 273 h 276"/>
                <a:gd name="T18" fmla="*/ 392 w 399"/>
                <a:gd name="T19" fmla="*/ 3 h 276"/>
                <a:gd name="T20" fmla="*/ 396 w 399"/>
                <a:gd name="T21" fmla="*/ 7 h 276"/>
                <a:gd name="T22" fmla="*/ 3 w 399"/>
                <a:gd name="T23" fmla="*/ 7 h 276"/>
                <a:gd name="T24" fmla="*/ 7 w 399"/>
                <a:gd name="T25" fmla="*/ 3 h 276"/>
                <a:gd name="T26" fmla="*/ 7 w 399"/>
                <a:gd name="T27" fmla="*/ 273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9" h="276">
                  <a:moveTo>
                    <a:pt x="0" y="0"/>
                  </a:moveTo>
                  <a:lnTo>
                    <a:pt x="399" y="0"/>
                  </a:lnTo>
                  <a:lnTo>
                    <a:pt x="399" y="276"/>
                  </a:lnTo>
                  <a:lnTo>
                    <a:pt x="0" y="276"/>
                  </a:lnTo>
                  <a:lnTo>
                    <a:pt x="0" y="0"/>
                  </a:lnTo>
                  <a:close/>
                  <a:moveTo>
                    <a:pt x="7" y="273"/>
                  </a:moveTo>
                  <a:lnTo>
                    <a:pt x="3" y="270"/>
                  </a:lnTo>
                  <a:lnTo>
                    <a:pt x="396" y="270"/>
                  </a:lnTo>
                  <a:lnTo>
                    <a:pt x="392" y="273"/>
                  </a:lnTo>
                  <a:lnTo>
                    <a:pt x="392" y="3"/>
                  </a:lnTo>
                  <a:lnTo>
                    <a:pt x="396" y="7"/>
                  </a:lnTo>
                  <a:lnTo>
                    <a:pt x="3" y="7"/>
                  </a:lnTo>
                  <a:lnTo>
                    <a:pt x="7" y="3"/>
                  </a:lnTo>
                  <a:lnTo>
                    <a:pt x="7" y="273"/>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1030" name="Rectangle 36"/>
            <p:cNvSpPr>
              <a:spLocks noChangeArrowheads="1"/>
            </p:cNvSpPr>
            <p:nvPr/>
          </p:nvSpPr>
          <p:spPr bwMode="auto">
            <a:xfrm>
              <a:off x="3168" y="1973"/>
              <a:ext cx="387" cy="1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rgbClr val="000000"/>
                  </a:solidFill>
                  <a:effectLst/>
                  <a:latin typeface="Times New Roman" pitchFamily="18" charset="0"/>
                  <a:cs typeface="Arial" pitchFamily="34" charset="0"/>
                </a:rPr>
                <a:t>Coding</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31" name="Rectangle 37"/>
            <p:cNvSpPr>
              <a:spLocks noChangeArrowheads="1"/>
            </p:cNvSpPr>
            <p:nvPr/>
          </p:nvSpPr>
          <p:spPr bwMode="auto">
            <a:xfrm>
              <a:off x="3505" y="1926"/>
              <a:ext cx="75" cy="1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rgbClr val="000000"/>
                  </a:solidFill>
                  <a:effectLst/>
                  <a:latin typeface="Times New Roman" pitchFamily="18"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32" name="Rectangle 38"/>
            <p:cNvSpPr>
              <a:spLocks noChangeArrowheads="1"/>
            </p:cNvSpPr>
            <p:nvPr/>
          </p:nvSpPr>
          <p:spPr bwMode="auto">
            <a:xfrm>
              <a:off x="3672" y="1917"/>
              <a:ext cx="392" cy="270"/>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033" name="Freeform 39"/>
            <p:cNvSpPr>
              <a:spLocks noEditPoints="1"/>
            </p:cNvSpPr>
            <p:nvPr/>
          </p:nvSpPr>
          <p:spPr bwMode="auto">
            <a:xfrm>
              <a:off x="3669" y="1914"/>
              <a:ext cx="399" cy="276"/>
            </a:xfrm>
            <a:custGeom>
              <a:avLst/>
              <a:gdLst>
                <a:gd name="T0" fmla="*/ 0 w 399"/>
                <a:gd name="T1" fmla="*/ 0 h 276"/>
                <a:gd name="T2" fmla="*/ 399 w 399"/>
                <a:gd name="T3" fmla="*/ 0 h 276"/>
                <a:gd name="T4" fmla="*/ 399 w 399"/>
                <a:gd name="T5" fmla="*/ 276 h 276"/>
                <a:gd name="T6" fmla="*/ 0 w 399"/>
                <a:gd name="T7" fmla="*/ 276 h 276"/>
                <a:gd name="T8" fmla="*/ 0 w 399"/>
                <a:gd name="T9" fmla="*/ 0 h 276"/>
                <a:gd name="T10" fmla="*/ 7 w 399"/>
                <a:gd name="T11" fmla="*/ 273 h 276"/>
                <a:gd name="T12" fmla="*/ 3 w 399"/>
                <a:gd name="T13" fmla="*/ 270 h 276"/>
                <a:gd name="T14" fmla="*/ 395 w 399"/>
                <a:gd name="T15" fmla="*/ 270 h 276"/>
                <a:gd name="T16" fmla="*/ 392 w 399"/>
                <a:gd name="T17" fmla="*/ 273 h 276"/>
                <a:gd name="T18" fmla="*/ 392 w 399"/>
                <a:gd name="T19" fmla="*/ 3 h 276"/>
                <a:gd name="T20" fmla="*/ 395 w 399"/>
                <a:gd name="T21" fmla="*/ 7 h 276"/>
                <a:gd name="T22" fmla="*/ 3 w 399"/>
                <a:gd name="T23" fmla="*/ 7 h 276"/>
                <a:gd name="T24" fmla="*/ 7 w 399"/>
                <a:gd name="T25" fmla="*/ 3 h 276"/>
                <a:gd name="T26" fmla="*/ 7 w 399"/>
                <a:gd name="T27" fmla="*/ 273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9" h="276">
                  <a:moveTo>
                    <a:pt x="0" y="0"/>
                  </a:moveTo>
                  <a:lnTo>
                    <a:pt x="399" y="0"/>
                  </a:lnTo>
                  <a:lnTo>
                    <a:pt x="399" y="276"/>
                  </a:lnTo>
                  <a:lnTo>
                    <a:pt x="0" y="276"/>
                  </a:lnTo>
                  <a:lnTo>
                    <a:pt x="0" y="0"/>
                  </a:lnTo>
                  <a:close/>
                  <a:moveTo>
                    <a:pt x="7" y="273"/>
                  </a:moveTo>
                  <a:lnTo>
                    <a:pt x="3" y="270"/>
                  </a:lnTo>
                  <a:lnTo>
                    <a:pt x="395" y="270"/>
                  </a:lnTo>
                  <a:lnTo>
                    <a:pt x="392" y="273"/>
                  </a:lnTo>
                  <a:lnTo>
                    <a:pt x="392" y="3"/>
                  </a:lnTo>
                  <a:lnTo>
                    <a:pt x="395" y="7"/>
                  </a:lnTo>
                  <a:lnTo>
                    <a:pt x="3" y="7"/>
                  </a:lnTo>
                  <a:lnTo>
                    <a:pt x="7" y="3"/>
                  </a:lnTo>
                  <a:lnTo>
                    <a:pt x="7" y="273"/>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1034" name="Rectangle 40"/>
            <p:cNvSpPr>
              <a:spLocks noChangeArrowheads="1"/>
            </p:cNvSpPr>
            <p:nvPr/>
          </p:nvSpPr>
          <p:spPr bwMode="auto">
            <a:xfrm>
              <a:off x="3697" y="1966"/>
              <a:ext cx="394" cy="1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rgbClr val="000000"/>
                  </a:solidFill>
                  <a:effectLst/>
                  <a:latin typeface="Times New Roman" pitchFamily="18" charset="0"/>
                  <a:cs typeface="Arial" pitchFamily="34" charset="0"/>
                </a:rPr>
                <a:t>Testing</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35" name="Rectangle 41"/>
            <p:cNvSpPr>
              <a:spLocks noChangeArrowheads="1"/>
            </p:cNvSpPr>
            <p:nvPr/>
          </p:nvSpPr>
          <p:spPr bwMode="auto">
            <a:xfrm>
              <a:off x="4040" y="1926"/>
              <a:ext cx="75" cy="1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rgbClr val="000000"/>
                  </a:solidFill>
                  <a:effectLst/>
                  <a:latin typeface="Times New Roman" pitchFamily="18"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36" name="Rectangle 42"/>
            <p:cNvSpPr>
              <a:spLocks noChangeArrowheads="1"/>
            </p:cNvSpPr>
            <p:nvPr/>
          </p:nvSpPr>
          <p:spPr bwMode="auto">
            <a:xfrm>
              <a:off x="4161" y="1915"/>
              <a:ext cx="622" cy="270"/>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037" name="Freeform 43"/>
            <p:cNvSpPr>
              <a:spLocks noEditPoints="1"/>
            </p:cNvSpPr>
            <p:nvPr/>
          </p:nvSpPr>
          <p:spPr bwMode="auto">
            <a:xfrm>
              <a:off x="4158" y="1912"/>
              <a:ext cx="629" cy="276"/>
            </a:xfrm>
            <a:custGeom>
              <a:avLst/>
              <a:gdLst>
                <a:gd name="T0" fmla="*/ 0 w 629"/>
                <a:gd name="T1" fmla="*/ 0 h 276"/>
                <a:gd name="T2" fmla="*/ 629 w 629"/>
                <a:gd name="T3" fmla="*/ 0 h 276"/>
                <a:gd name="T4" fmla="*/ 629 w 629"/>
                <a:gd name="T5" fmla="*/ 276 h 276"/>
                <a:gd name="T6" fmla="*/ 0 w 629"/>
                <a:gd name="T7" fmla="*/ 276 h 276"/>
                <a:gd name="T8" fmla="*/ 0 w 629"/>
                <a:gd name="T9" fmla="*/ 0 h 276"/>
                <a:gd name="T10" fmla="*/ 7 w 629"/>
                <a:gd name="T11" fmla="*/ 273 h 276"/>
                <a:gd name="T12" fmla="*/ 3 w 629"/>
                <a:gd name="T13" fmla="*/ 270 h 276"/>
                <a:gd name="T14" fmla="*/ 625 w 629"/>
                <a:gd name="T15" fmla="*/ 270 h 276"/>
                <a:gd name="T16" fmla="*/ 622 w 629"/>
                <a:gd name="T17" fmla="*/ 273 h 276"/>
                <a:gd name="T18" fmla="*/ 622 w 629"/>
                <a:gd name="T19" fmla="*/ 3 h 276"/>
                <a:gd name="T20" fmla="*/ 625 w 629"/>
                <a:gd name="T21" fmla="*/ 6 h 276"/>
                <a:gd name="T22" fmla="*/ 3 w 629"/>
                <a:gd name="T23" fmla="*/ 6 h 276"/>
                <a:gd name="T24" fmla="*/ 7 w 629"/>
                <a:gd name="T25" fmla="*/ 3 h 276"/>
                <a:gd name="T26" fmla="*/ 7 w 629"/>
                <a:gd name="T27" fmla="*/ 273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29" h="276">
                  <a:moveTo>
                    <a:pt x="0" y="0"/>
                  </a:moveTo>
                  <a:lnTo>
                    <a:pt x="629" y="0"/>
                  </a:lnTo>
                  <a:lnTo>
                    <a:pt x="629" y="276"/>
                  </a:lnTo>
                  <a:lnTo>
                    <a:pt x="0" y="276"/>
                  </a:lnTo>
                  <a:lnTo>
                    <a:pt x="0" y="0"/>
                  </a:lnTo>
                  <a:close/>
                  <a:moveTo>
                    <a:pt x="7" y="273"/>
                  </a:moveTo>
                  <a:lnTo>
                    <a:pt x="3" y="270"/>
                  </a:lnTo>
                  <a:lnTo>
                    <a:pt x="625" y="270"/>
                  </a:lnTo>
                  <a:lnTo>
                    <a:pt x="622" y="273"/>
                  </a:lnTo>
                  <a:lnTo>
                    <a:pt x="622" y="3"/>
                  </a:lnTo>
                  <a:lnTo>
                    <a:pt x="625" y="6"/>
                  </a:lnTo>
                  <a:lnTo>
                    <a:pt x="3" y="6"/>
                  </a:lnTo>
                  <a:lnTo>
                    <a:pt x="7" y="3"/>
                  </a:lnTo>
                  <a:lnTo>
                    <a:pt x="7" y="273"/>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1038" name="Rectangle 44"/>
            <p:cNvSpPr>
              <a:spLocks noChangeArrowheads="1"/>
            </p:cNvSpPr>
            <p:nvPr/>
          </p:nvSpPr>
          <p:spPr bwMode="auto">
            <a:xfrm>
              <a:off x="4200" y="1971"/>
              <a:ext cx="519" cy="12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rgbClr val="000000"/>
                  </a:solidFill>
                  <a:effectLst/>
                  <a:latin typeface="Times New Roman" pitchFamily="18" charset="0"/>
                  <a:cs typeface="Arial" pitchFamily="34" charset="0"/>
                </a:rPr>
                <a:t>Deployment</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40" name="Rectangle 46"/>
            <p:cNvSpPr>
              <a:spLocks noChangeArrowheads="1"/>
            </p:cNvSpPr>
            <p:nvPr/>
          </p:nvSpPr>
          <p:spPr bwMode="auto">
            <a:xfrm>
              <a:off x="4784" y="1924"/>
              <a:ext cx="75" cy="1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rgbClr val="000000"/>
                  </a:solidFill>
                  <a:effectLst/>
                  <a:latin typeface="Times New Roman" pitchFamily="18"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41" name="Freeform 47"/>
            <p:cNvSpPr>
              <a:spLocks/>
            </p:cNvSpPr>
            <p:nvPr/>
          </p:nvSpPr>
          <p:spPr bwMode="auto">
            <a:xfrm>
              <a:off x="921" y="1677"/>
              <a:ext cx="3552" cy="7"/>
            </a:xfrm>
            <a:custGeom>
              <a:avLst/>
              <a:gdLst>
                <a:gd name="T0" fmla="*/ 0 w 3552"/>
                <a:gd name="T1" fmla="*/ 0 h 7"/>
                <a:gd name="T2" fmla="*/ 3552 w 3552"/>
                <a:gd name="T3" fmla="*/ 0 h 7"/>
                <a:gd name="T4" fmla="*/ 3552 w 3552"/>
                <a:gd name="T5" fmla="*/ 7 h 7"/>
                <a:gd name="T6" fmla="*/ 0 w 3552"/>
                <a:gd name="T7" fmla="*/ 6 h 7"/>
                <a:gd name="T8" fmla="*/ 0 w 3552"/>
                <a:gd name="T9" fmla="*/ 0 h 7"/>
              </a:gdLst>
              <a:ahLst/>
              <a:cxnLst>
                <a:cxn ang="0">
                  <a:pos x="T0" y="T1"/>
                </a:cxn>
                <a:cxn ang="0">
                  <a:pos x="T2" y="T3"/>
                </a:cxn>
                <a:cxn ang="0">
                  <a:pos x="T4" y="T5"/>
                </a:cxn>
                <a:cxn ang="0">
                  <a:pos x="T6" y="T7"/>
                </a:cxn>
                <a:cxn ang="0">
                  <a:pos x="T8" y="T9"/>
                </a:cxn>
              </a:cxnLst>
              <a:rect l="0" t="0" r="r" b="b"/>
              <a:pathLst>
                <a:path w="3552" h="7">
                  <a:moveTo>
                    <a:pt x="0" y="0"/>
                  </a:moveTo>
                  <a:lnTo>
                    <a:pt x="3552" y="0"/>
                  </a:lnTo>
                  <a:lnTo>
                    <a:pt x="3552" y="7"/>
                  </a:lnTo>
                  <a:lnTo>
                    <a:pt x="0" y="6"/>
                  </a:lnTo>
                  <a:lnTo>
                    <a:pt x="0" y="0"/>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1042" name="Rectangle 48"/>
            <p:cNvSpPr>
              <a:spLocks noChangeArrowheads="1"/>
            </p:cNvSpPr>
            <p:nvPr/>
          </p:nvSpPr>
          <p:spPr bwMode="auto">
            <a:xfrm>
              <a:off x="2669" y="1436"/>
              <a:ext cx="7" cy="245"/>
            </a:xfrm>
            <a:prstGeom prst="rect">
              <a:avLst/>
            </a:pr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1043" name="Freeform 49"/>
            <p:cNvSpPr>
              <a:spLocks noEditPoints="1"/>
            </p:cNvSpPr>
            <p:nvPr/>
          </p:nvSpPr>
          <p:spPr bwMode="auto">
            <a:xfrm>
              <a:off x="898" y="1680"/>
              <a:ext cx="57" cy="235"/>
            </a:xfrm>
            <a:custGeom>
              <a:avLst/>
              <a:gdLst>
                <a:gd name="T0" fmla="*/ 28 w 57"/>
                <a:gd name="T1" fmla="*/ 0 h 235"/>
                <a:gd name="T2" fmla="*/ 33 w 57"/>
                <a:gd name="T3" fmla="*/ 192 h 235"/>
                <a:gd name="T4" fmla="*/ 24 w 57"/>
                <a:gd name="T5" fmla="*/ 192 h 235"/>
                <a:gd name="T6" fmla="*/ 19 w 57"/>
                <a:gd name="T7" fmla="*/ 0 h 235"/>
                <a:gd name="T8" fmla="*/ 28 w 57"/>
                <a:gd name="T9" fmla="*/ 0 h 235"/>
                <a:gd name="T10" fmla="*/ 57 w 57"/>
                <a:gd name="T11" fmla="*/ 183 h 235"/>
                <a:gd name="T12" fmla="*/ 30 w 57"/>
                <a:gd name="T13" fmla="*/ 235 h 235"/>
                <a:gd name="T14" fmla="*/ 0 w 57"/>
                <a:gd name="T15" fmla="*/ 184 h 235"/>
                <a:gd name="T16" fmla="*/ 57 w 57"/>
                <a:gd name="T17" fmla="*/ 183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235">
                  <a:moveTo>
                    <a:pt x="28" y="0"/>
                  </a:moveTo>
                  <a:lnTo>
                    <a:pt x="33" y="192"/>
                  </a:lnTo>
                  <a:lnTo>
                    <a:pt x="24" y="192"/>
                  </a:lnTo>
                  <a:lnTo>
                    <a:pt x="19" y="0"/>
                  </a:lnTo>
                  <a:lnTo>
                    <a:pt x="28" y="0"/>
                  </a:lnTo>
                  <a:close/>
                  <a:moveTo>
                    <a:pt x="57" y="183"/>
                  </a:moveTo>
                  <a:lnTo>
                    <a:pt x="30" y="235"/>
                  </a:lnTo>
                  <a:lnTo>
                    <a:pt x="0" y="184"/>
                  </a:lnTo>
                  <a:lnTo>
                    <a:pt x="57" y="183"/>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1044" name="Freeform 50"/>
            <p:cNvSpPr>
              <a:spLocks noEditPoints="1"/>
            </p:cNvSpPr>
            <p:nvPr/>
          </p:nvSpPr>
          <p:spPr bwMode="auto">
            <a:xfrm>
              <a:off x="4444" y="1680"/>
              <a:ext cx="57" cy="235"/>
            </a:xfrm>
            <a:custGeom>
              <a:avLst/>
              <a:gdLst>
                <a:gd name="T0" fmla="*/ 32 w 57"/>
                <a:gd name="T1" fmla="*/ 0 h 235"/>
                <a:gd name="T2" fmla="*/ 33 w 57"/>
                <a:gd name="T3" fmla="*/ 192 h 235"/>
                <a:gd name="T4" fmla="*/ 24 w 57"/>
                <a:gd name="T5" fmla="*/ 192 h 235"/>
                <a:gd name="T6" fmla="*/ 23 w 57"/>
                <a:gd name="T7" fmla="*/ 0 h 235"/>
                <a:gd name="T8" fmla="*/ 32 w 57"/>
                <a:gd name="T9" fmla="*/ 0 h 235"/>
                <a:gd name="T10" fmla="*/ 57 w 57"/>
                <a:gd name="T11" fmla="*/ 184 h 235"/>
                <a:gd name="T12" fmla="*/ 29 w 57"/>
                <a:gd name="T13" fmla="*/ 235 h 235"/>
                <a:gd name="T14" fmla="*/ 0 w 57"/>
                <a:gd name="T15" fmla="*/ 184 h 235"/>
                <a:gd name="T16" fmla="*/ 57 w 57"/>
                <a:gd name="T17" fmla="*/ 184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235">
                  <a:moveTo>
                    <a:pt x="32" y="0"/>
                  </a:moveTo>
                  <a:lnTo>
                    <a:pt x="33" y="192"/>
                  </a:lnTo>
                  <a:lnTo>
                    <a:pt x="24" y="192"/>
                  </a:lnTo>
                  <a:lnTo>
                    <a:pt x="23" y="0"/>
                  </a:lnTo>
                  <a:lnTo>
                    <a:pt x="32" y="0"/>
                  </a:lnTo>
                  <a:close/>
                  <a:moveTo>
                    <a:pt x="57" y="184"/>
                  </a:moveTo>
                  <a:lnTo>
                    <a:pt x="29" y="235"/>
                  </a:lnTo>
                  <a:lnTo>
                    <a:pt x="0" y="184"/>
                  </a:lnTo>
                  <a:lnTo>
                    <a:pt x="57" y="184"/>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1045" name="Freeform 51"/>
            <p:cNvSpPr>
              <a:spLocks noEditPoints="1"/>
            </p:cNvSpPr>
            <p:nvPr/>
          </p:nvSpPr>
          <p:spPr bwMode="auto">
            <a:xfrm>
              <a:off x="1498" y="1681"/>
              <a:ext cx="57" cy="236"/>
            </a:xfrm>
            <a:custGeom>
              <a:avLst/>
              <a:gdLst>
                <a:gd name="T0" fmla="*/ 24 w 57"/>
                <a:gd name="T1" fmla="*/ 0 h 236"/>
                <a:gd name="T2" fmla="*/ 24 w 57"/>
                <a:gd name="T3" fmla="*/ 193 h 236"/>
                <a:gd name="T4" fmla="*/ 33 w 57"/>
                <a:gd name="T5" fmla="*/ 193 h 236"/>
                <a:gd name="T6" fmla="*/ 34 w 57"/>
                <a:gd name="T7" fmla="*/ 0 h 236"/>
                <a:gd name="T8" fmla="*/ 24 w 57"/>
                <a:gd name="T9" fmla="*/ 0 h 236"/>
                <a:gd name="T10" fmla="*/ 0 w 57"/>
                <a:gd name="T11" fmla="*/ 184 h 236"/>
                <a:gd name="T12" fmla="*/ 29 w 57"/>
                <a:gd name="T13" fmla="*/ 236 h 236"/>
                <a:gd name="T14" fmla="*/ 57 w 57"/>
                <a:gd name="T15" fmla="*/ 184 h 236"/>
                <a:gd name="T16" fmla="*/ 0 w 57"/>
                <a:gd name="T17" fmla="*/ 184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236">
                  <a:moveTo>
                    <a:pt x="24" y="0"/>
                  </a:moveTo>
                  <a:lnTo>
                    <a:pt x="24" y="193"/>
                  </a:lnTo>
                  <a:lnTo>
                    <a:pt x="33" y="193"/>
                  </a:lnTo>
                  <a:lnTo>
                    <a:pt x="34" y="0"/>
                  </a:lnTo>
                  <a:lnTo>
                    <a:pt x="24" y="0"/>
                  </a:lnTo>
                  <a:close/>
                  <a:moveTo>
                    <a:pt x="0" y="184"/>
                  </a:moveTo>
                  <a:lnTo>
                    <a:pt x="29" y="236"/>
                  </a:lnTo>
                  <a:lnTo>
                    <a:pt x="57" y="184"/>
                  </a:lnTo>
                  <a:lnTo>
                    <a:pt x="0" y="184"/>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1046" name="Freeform 52"/>
            <p:cNvSpPr>
              <a:spLocks noEditPoints="1"/>
            </p:cNvSpPr>
            <p:nvPr/>
          </p:nvSpPr>
          <p:spPr bwMode="auto">
            <a:xfrm>
              <a:off x="2208" y="1681"/>
              <a:ext cx="57" cy="236"/>
            </a:xfrm>
            <a:custGeom>
              <a:avLst/>
              <a:gdLst>
                <a:gd name="T0" fmla="*/ 33 w 57"/>
                <a:gd name="T1" fmla="*/ 0 h 236"/>
                <a:gd name="T2" fmla="*/ 34 w 57"/>
                <a:gd name="T3" fmla="*/ 194 h 236"/>
                <a:gd name="T4" fmla="*/ 24 w 57"/>
                <a:gd name="T5" fmla="*/ 194 h 236"/>
                <a:gd name="T6" fmla="*/ 23 w 57"/>
                <a:gd name="T7" fmla="*/ 0 h 236"/>
                <a:gd name="T8" fmla="*/ 33 w 57"/>
                <a:gd name="T9" fmla="*/ 0 h 236"/>
                <a:gd name="T10" fmla="*/ 57 w 57"/>
                <a:gd name="T11" fmla="*/ 185 h 236"/>
                <a:gd name="T12" fmla="*/ 29 w 57"/>
                <a:gd name="T13" fmla="*/ 236 h 236"/>
                <a:gd name="T14" fmla="*/ 0 w 57"/>
                <a:gd name="T15" fmla="*/ 185 h 236"/>
                <a:gd name="T16" fmla="*/ 57 w 57"/>
                <a:gd name="T17" fmla="*/ 185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236">
                  <a:moveTo>
                    <a:pt x="33" y="0"/>
                  </a:moveTo>
                  <a:lnTo>
                    <a:pt x="34" y="194"/>
                  </a:lnTo>
                  <a:lnTo>
                    <a:pt x="24" y="194"/>
                  </a:lnTo>
                  <a:lnTo>
                    <a:pt x="23" y="0"/>
                  </a:lnTo>
                  <a:lnTo>
                    <a:pt x="33" y="0"/>
                  </a:lnTo>
                  <a:close/>
                  <a:moveTo>
                    <a:pt x="57" y="185"/>
                  </a:moveTo>
                  <a:lnTo>
                    <a:pt x="29" y="236"/>
                  </a:lnTo>
                  <a:lnTo>
                    <a:pt x="0" y="185"/>
                  </a:lnTo>
                  <a:lnTo>
                    <a:pt x="57" y="185"/>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1047" name="Freeform 53"/>
            <p:cNvSpPr>
              <a:spLocks noEditPoints="1"/>
            </p:cNvSpPr>
            <p:nvPr/>
          </p:nvSpPr>
          <p:spPr bwMode="auto">
            <a:xfrm>
              <a:off x="2812" y="1681"/>
              <a:ext cx="57" cy="236"/>
            </a:xfrm>
            <a:custGeom>
              <a:avLst/>
              <a:gdLst>
                <a:gd name="T0" fmla="*/ 32 w 57"/>
                <a:gd name="T1" fmla="*/ 0 h 236"/>
                <a:gd name="T2" fmla="*/ 33 w 57"/>
                <a:gd name="T3" fmla="*/ 194 h 236"/>
                <a:gd name="T4" fmla="*/ 24 w 57"/>
                <a:gd name="T5" fmla="*/ 194 h 236"/>
                <a:gd name="T6" fmla="*/ 23 w 57"/>
                <a:gd name="T7" fmla="*/ 0 h 236"/>
                <a:gd name="T8" fmla="*/ 32 w 57"/>
                <a:gd name="T9" fmla="*/ 0 h 236"/>
                <a:gd name="T10" fmla="*/ 57 w 57"/>
                <a:gd name="T11" fmla="*/ 185 h 236"/>
                <a:gd name="T12" fmla="*/ 29 w 57"/>
                <a:gd name="T13" fmla="*/ 236 h 236"/>
                <a:gd name="T14" fmla="*/ 0 w 57"/>
                <a:gd name="T15" fmla="*/ 185 h 236"/>
                <a:gd name="T16" fmla="*/ 57 w 57"/>
                <a:gd name="T17" fmla="*/ 185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236">
                  <a:moveTo>
                    <a:pt x="32" y="0"/>
                  </a:moveTo>
                  <a:lnTo>
                    <a:pt x="33" y="194"/>
                  </a:lnTo>
                  <a:lnTo>
                    <a:pt x="24" y="194"/>
                  </a:lnTo>
                  <a:lnTo>
                    <a:pt x="23" y="0"/>
                  </a:lnTo>
                  <a:lnTo>
                    <a:pt x="32" y="0"/>
                  </a:lnTo>
                  <a:close/>
                  <a:moveTo>
                    <a:pt x="57" y="185"/>
                  </a:moveTo>
                  <a:lnTo>
                    <a:pt x="29" y="236"/>
                  </a:lnTo>
                  <a:lnTo>
                    <a:pt x="0" y="185"/>
                  </a:lnTo>
                  <a:lnTo>
                    <a:pt x="57" y="185"/>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1048" name="Freeform 54"/>
            <p:cNvSpPr>
              <a:spLocks noEditPoints="1"/>
            </p:cNvSpPr>
            <p:nvPr/>
          </p:nvSpPr>
          <p:spPr bwMode="auto">
            <a:xfrm>
              <a:off x="3308" y="1681"/>
              <a:ext cx="57" cy="236"/>
            </a:xfrm>
            <a:custGeom>
              <a:avLst/>
              <a:gdLst>
                <a:gd name="T0" fmla="*/ 28 w 57"/>
                <a:gd name="T1" fmla="*/ 0 h 236"/>
                <a:gd name="T2" fmla="*/ 24 w 57"/>
                <a:gd name="T3" fmla="*/ 193 h 236"/>
                <a:gd name="T4" fmla="*/ 33 w 57"/>
                <a:gd name="T5" fmla="*/ 194 h 236"/>
                <a:gd name="T6" fmla="*/ 37 w 57"/>
                <a:gd name="T7" fmla="*/ 0 h 236"/>
                <a:gd name="T8" fmla="*/ 28 w 57"/>
                <a:gd name="T9" fmla="*/ 0 h 236"/>
                <a:gd name="T10" fmla="*/ 0 w 57"/>
                <a:gd name="T11" fmla="*/ 185 h 236"/>
                <a:gd name="T12" fmla="*/ 28 w 57"/>
                <a:gd name="T13" fmla="*/ 236 h 236"/>
                <a:gd name="T14" fmla="*/ 57 w 57"/>
                <a:gd name="T15" fmla="*/ 185 h 236"/>
                <a:gd name="T16" fmla="*/ 0 w 57"/>
                <a:gd name="T17" fmla="*/ 185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236">
                  <a:moveTo>
                    <a:pt x="28" y="0"/>
                  </a:moveTo>
                  <a:lnTo>
                    <a:pt x="24" y="193"/>
                  </a:lnTo>
                  <a:lnTo>
                    <a:pt x="33" y="194"/>
                  </a:lnTo>
                  <a:lnTo>
                    <a:pt x="37" y="0"/>
                  </a:lnTo>
                  <a:lnTo>
                    <a:pt x="28" y="0"/>
                  </a:lnTo>
                  <a:close/>
                  <a:moveTo>
                    <a:pt x="0" y="185"/>
                  </a:moveTo>
                  <a:lnTo>
                    <a:pt x="28" y="236"/>
                  </a:lnTo>
                  <a:lnTo>
                    <a:pt x="57" y="185"/>
                  </a:lnTo>
                  <a:lnTo>
                    <a:pt x="0" y="185"/>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1049" name="Freeform 55"/>
            <p:cNvSpPr>
              <a:spLocks noEditPoints="1"/>
            </p:cNvSpPr>
            <p:nvPr/>
          </p:nvSpPr>
          <p:spPr bwMode="auto">
            <a:xfrm>
              <a:off x="3839" y="1680"/>
              <a:ext cx="57" cy="237"/>
            </a:xfrm>
            <a:custGeom>
              <a:avLst/>
              <a:gdLst>
                <a:gd name="T0" fmla="*/ 30 w 57"/>
                <a:gd name="T1" fmla="*/ 0 h 237"/>
                <a:gd name="T2" fmla="*/ 34 w 57"/>
                <a:gd name="T3" fmla="*/ 194 h 237"/>
                <a:gd name="T4" fmla="*/ 24 w 57"/>
                <a:gd name="T5" fmla="*/ 195 h 237"/>
                <a:gd name="T6" fmla="*/ 21 w 57"/>
                <a:gd name="T7" fmla="*/ 0 h 237"/>
                <a:gd name="T8" fmla="*/ 30 w 57"/>
                <a:gd name="T9" fmla="*/ 0 h 237"/>
                <a:gd name="T10" fmla="*/ 57 w 57"/>
                <a:gd name="T11" fmla="*/ 186 h 237"/>
                <a:gd name="T12" fmla="*/ 30 w 57"/>
                <a:gd name="T13" fmla="*/ 237 h 237"/>
                <a:gd name="T14" fmla="*/ 0 w 57"/>
                <a:gd name="T15" fmla="*/ 186 h 237"/>
                <a:gd name="T16" fmla="*/ 57 w 57"/>
                <a:gd name="T17" fmla="*/ 186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237">
                  <a:moveTo>
                    <a:pt x="30" y="0"/>
                  </a:moveTo>
                  <a:lnTo>
                    <a:pt x="34" y="194"/>
                  </a:lnTo>
                  <a:lnTo>
                    <a:pt x="24" y="195"/>
                  </a:lnTo>
                  <a:lnTo>
                    <a:pt x="21" y="0"/>
                  </a:lnTo>
                  <a:lnTo>
                    <a:pt x="30" y="0"/>
                  </a:lnTo>
                  <a:close/>
                  <a:moveTo>
                    <a:pt x="57" y="186"/>
                  </a:moveTo>
                  <a:lnTo>
                    <a:pt x="30" y="237"/>
                  </a:lnTo>
                  <a:lnTo>
                    <a:pt x="0" y="186"/>
                  </a:lnTo>
                  <a:lnTo>
                    <a:pt x="57" y="186"/>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1050" name="Rectangle 56"/>
            <p:cNvSpPr>
              <a:spLocks noChangeArrowheads="1"/>
            </p:cNvSpPr>
            <p:nvPr/>
          </p:nvSpPr>
          <p:spPr bwMode="auto">
            <a:xfrm>
              <a:off x="3033" y="2698"/>
              <a:ext cx="441" cy="269"/>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051" name="Freeform 57"/>
            <p:cNvSpPr>
              <a:spLocks noEditPoints="1"/>
            </p:cNvSpPr>
            <p:nvPr/>
          </p:nvSpPr>
          <p:spPr bwMode="auto">
            <a:xfrm>
              <a:off x="3030" y="2694"/>
              <a:ext cx="447" cy="277"/>
            </a:xfrm>
            <a:custGeom>
              <a:avLst/>
              <a:gdLst>
                <a:gd name="T0" fmla="*/ 0 w 447"/>
                <a:gd name="T1" fmla="*/ 0 h 277"/>
                <a:gd name="T2" fmla="*/ 447 w 447"/>
                <a:gd name="T3" fmla="*/ 0 h 277"/>
                <a:gd name="T4" fmla="*/ 447 w 447"/>
                <a:gd name="T5" fmla="*/ 277 h 277"/>
                <a:gd name="T6" fmla="*/ 0 w 447"/>
                <a:gd name="T7" fmla="*/ 277 h 277"/>
                <a:gd name="T8" fmla="*/ 0 w 447"/>
                <a:gd name="T9" fmla="*/ 0 h 277"/>
                <a:gd name="T10" fmla="*/ 7 w 447"/>
                <a:gd name="T11" fmla="*/ 273 h 277"/>
                <a:gd name="T12" fmla="*/ 3 w 447"/>
                <a:gd name="T13" fmla="*/ 270 h 277"/>
                <a:gd name="T14" fmla="*/ 444 w 447"/>
                <a:gd name="T15" fmla="*/ 270 h 277"/>
                <a:gd name="T16" fmla="*/ 440 w 447"/>
                <a:gd name="T17" fmla="*/ 273 h 277"/>
                <a:gd name="T18" fmla="*/ 440 w 447"/>
                <a:gd name="T19" fmla="*/ 4 h 277"/>
                <a:gd name="T20" fmla="*/ 444 w 447"/>
                <a:gd name="T21" fmla="*/ 7 h 277"/>
                <a:gd name="T22" fmla="*/ 3 w 447"/>
                <a:gd name="T23" fmla="*/ 7 h 277"/>
                <a:gd name="T24" fmla="*/ 7 w 447"/>
                <a:gd name="T25" fmla="*/ 4 h 277"/>
                <a:gd name="T26" fmla="*/ 7 w 447"/>
                <a:gd name="T27" fmla="*/ 273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47" h="277">
                  <a:moveTo>
                    <a:pt x="0" y="0"/>
                  </a:moveTo>
                  <a:lnTo>
                    <a:pt x="447" y="0"/>
                  </a:lnTo>
                  <a:lnTo>
                    <a:pt x="447" y="277"/>
                  </a:lnTo>
                  <a:lnTo>
                    <a:pt x="0" y="277"/>
                  </a:lnTo>
                  <a:lnTo>
                    <a:pt x="0" y="0"/>
                  </a:lnTo>
                  <a:close/>
                  <a:moveTo>
                    <a:pt x="7" y="273"/>
                  </a:moveTo>
                  <a:lnTo>
                    <a:pt x="3" y="270"/>
                  </a:lnTo>
                  <a:lnTo>
                    <a:pt x="444" y="270"/>
                  </a:lnTo>
                  <a:lnTo>
                    <a:pt x="440" y="273"/>
                  </a:lnTo>
                  <a:lnTo>
                    <a:pt x="440" y="4"/>
                  </a:lnTo>
                  <a:lnTo>
                    <a:pt x="444" y="7"/>
                  </a:lnTo>
                  <a:lnTo>
                    <a:pt x="3" y="7"/>
                  </a:lnTo>
                  <a:lnTo>
                    <a:pt x="7" y="4"/>
                  </a:lnTo>
                  <a:lnTo>
                    <a:pt x="7" y="273"/>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1052" name="Rectangle 58"/>
            <p:cNvSpPr>
              <a:spLocks noChangeArrowheads="1"/>
            </p:cNvSpPr>
            <p:nvPr/>
          </p:nvSpPr>
          <p:spPr bwMode="auto">
            <a:xfrm>
              <a:off x="3085" y="2703"/>
              <a:ext cx="387" cy="1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rgbClr val="000000"/>
                  </a:solidFill>
                  <a:effectLst/>
                  <a:latin typeface="Times New Roman" pitchFamily="18" charset="0"/>
                  <a:cs typeface="Arial" pitchFamily="34" charset="0"/>
                </a:rPr>
                <a:t>System</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53" name="Rectangle 59"/>
            <p:cNvSpPr>
              <a:spLocks noChangeArrowheads="1"/>
            </p:cNvSpPr>
            <p:nvPr/>
          </p:nvSpPr>
          <p:spPr bwMode="auto">
            <a:xfrm>
              <a:off x="3422" y="2703"/>
              <a:ext cx="76" cy="1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rgbClr val="000000"/>
                  </a:solidFill>
                  <a:effectLst/>
                  <a:latin typeface="Times New Roman" pitchFamily="18"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54" name="Rectangle 60"/>
            <p:cNvSpPr>
              <a:spLocks noChangeArrowheads="1"/>
            </p:cNvSpPr>
            <p:nvPr/>
          </p:nvSpPr>
          <p:spPr bwMode="auto">
            <a:xfrm>
              <a:off x="3101" y="2823"/>
              <a:ext cx="355" cy="1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rgbClr val="000000"/>
                  </a:solidFill>
                  <a:effectLst/>
                  <a:latin typeface="Times New Roman" pitchFamily="18" charset="0"/>
                  <a:cs typeface="Arial" pitchFamily="34" charset="0"/>
                </a:rPr>
                <a:t>testing</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55" name="Rectangle 61"/>
            <p:cNvSpPr>
              <a:spLocks noChangeArrowheads="1"/>
            </p:cNvSpPr>
            <p:nvPr/>
          </p:nvSpPr>
          <p:spPr bwMode="auto">
            <a:xfrm>
              <a:off x="3406" y="2823"/>
              <a:ext cx="76" cy="1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rgbClr val="000000"/>
                  </a:solidFill>
                  <a:effectLst/>
                  <a:latin typeface="Times New Roman" pitchFamily="18"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56" name="Rectangle 62"/>
            <p:cNvSpPr>
              <a:spLocks noChangeArrowheads="1"/>
            </p:cNvSpPr>
            <p:nvPr/>
          </p:nvSpPr>
          <p:spPr bwMode="auto">
            <a:xfrm>
              <a:off x="2594" y="2697"/>
              <a:ext cx="385" cy="269"/>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057" name="Freeform 63"/>
            <p:cNvSpPr>
              <a:spLocks noEditPoints="1"/>
            </p:cNvSpPr>
            <p:nvPr/>
          </p:nvSpPr>
          <p:spPr bwMode="auto">
            <a:xfrm>
              <a:off x="2591" y="2693"/>
              <a:ext cx="391" cy="276"/>
            </a:xfrm>
            <a:custGeom>
              <a:avLst/>
              <a:gdLst>
                <a:gd name="T0" fmla="*/ 0 w 391"/>
                <a:gd name="T1" fmla="*/ 0 h 276"/>
                <a:gd name="T2" fmla="*/ 391 w 391"/>
                <a:gd name="T3" fmla="*/ 0 h 276"/>
                <a:gd name="T4" fmla="*/ 391 w 391"/>
                <a:gd name="T5" fmla="*/ 276 h 276"/>
                <a:gd name="T6" fmla="*/ 0 w 391"/>
                <a:gd name="T7" fmla="*/ 276 h 276"/>
                <a:gd name="T8" fmla="*/ 0 w 391"/>
                <a:gd name="T9" fmla="*/ 0 h 276"/>
                <a:gd name="T10" fmla="*/ 7 w 391"/>
                <a:gd name="T11" fmla="*/ 273 h 276"/>
                <a:gd name="T12" fmla="*/ 3 w 391"/>
                <a:gd name="T13" fmla="*/ 270 h 276"/>
                <a:gd name="T14" fmla="*/ 388 w 391"/>
                <a:gd name="T15" fmla="*/ 270 h 276"/>
                <a:gd name="T16" fmla="*/ 384 w 391"/>
                <a:gd name="T17" fmla="*/ 273 h 276"/>
                <a:gd name="T18" fmla="*/ 384 w 391"/>
                <a:gd name="T19" fmla="*/ 4 h 276"/>
                <a:gd name="T20" fmla="*/ 388 w 391"/>
                <a:gd name="T21" fmla="*/ 7 h 276"/>
                <a:gd name="T22" fmla="*/ 3 w 391"/>
                <a:gd name="T23" fmla="*/ 7 h 276"/>
                <a:gd name="T24" fmla="*/ 7 w 391"/>
                <a:gd name="T25" fmla="*/ 4 h 276"/>
                <a:gd name="T26" fmla="*/ 7 w 391"/>
                <a:gd name="T27" fmla="*/ 273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1" h="276">
                  <a:moveTo>
                    <a:pt x="0" y="0"/>
                  </a:moveTo>
                  <a:lnTo>
                    <a:pt x="391" y="0"/>
                  </a:lnTo>
                  <a:lnTo>
                    <a:pt x="391" y="276"/>
                  </a:lnTo>
                  <a:lnTo>
                    <a:pt x="0" y="276"/>
                  </a:lnTo>
                  <a:lnTo>
                    <a:pt x="0" y="0"/>
                  </a:lnTo>
                  <a:close/>
                  <a:moveTo>
                    <a:pt x="7" y="273"/>
                  </a:moveTo>
                  <a:lnTo>
                    <a:pt x="3" y="270"/>
                  </a:lnTo>
                  <a:lnTo>
                    <a:pt x="388" y="270"/>
                  </a:lnTo>
                  <a:lnTo>
                    <a:pt x="384" y="273"/>
                  </a:lnTo>
                  <a:lnTo>
                    <a:pt x="384" y="4"/>
                  </a:lnTo>
                  <a:lnTo>
                    <a:pt x="388" y="7"/>
                  </a:lnTo>
                  <a:lnTo>
                    <a:pt x="3" y="7"/>
                  </a:lnTo>
                  <a:lnTo>
                    <a:pt x="7" y="4"/>
                  </a:lnTo>
                  <a:lnTo>
                    <a:pt x="7" y="273"/>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1058" name="Rectangle 64"/>
            <p:cNvSpPr>
              <a:spLocks noChangeArrowheads="1"/>
            </p:cNvSpPr>
            <p:nvPr/>
          </p:nvSpPr>
          <p:spPr bwMode="auto">
            <a:xfrm>
              <a:off x="2685" y="2702"/>
              <a:ext cx="252" cy="1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rgbClr val="000000"/>
                  </a:solidFill>
                  <a:effectLst/>
                  <a:latin typeface="Times New Roman" pitchFamily="18" charset="0"/>
                  <a:cs typeface="Arial" pitchFamily="34" charset="0"/>
                </a:rPr>
                <a:t>Unit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59" name="Rectangle 65"/>
            <p:cNvSpPr>
              <a:spLocks noChangeArrowheads="1"/>
            </p:cNvSpPr>
            <p:nvPr/>
          </p:nvSpPr>
          <p:spPr bwMode="auto">
            <a:xfrm>
              <a:off x="2889" y="2702"/>
              <a:ext cx="75" cy="1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rgbClr val="000000"/>
                  </a:solidFill>
                  <a:effectLst/>
                  <a:latin typeface="Times New Roman" pitchFamily="18"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60" name="Rectangle 66"/>
            <p:cNvSpPr>
              <a:spLocks noChangeArrowheads="1"/>
            </p:cNvSpPr>
            <p:nvPr/>
          </p:nvSpPr>
          <p:spPr bwMode="auto">
            <a:xfrm>
              <a:off x="2634" y="2823"/>
              <a:ext cx="354" cy="1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rgbClr val="000000"/>
                  </a:solidFill>
                  <a:effectLst/>
                  <a:latin typeface="Times New Roman" pitchFamily="18" charset="0"/>
                  <a:cs typeface="Arial" pitchFamily="34" charset="0"/>
                </a:rPr>
                <a:t>testing</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61" name="Rectangle 67"/>
            <p:cNvSpPr>
              <a:spLocks noChangeArrowheads="1"/>
            </p:cNvSpPr>
            <p:nvPr/>
          </p:nvSpPr>
          <p:spPr bwMode="auto">
            <a:xfrm>
              <a:off x="2939" y="2823"/>
              <a:ext cx="75" cy="1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rgbClr val="000000"/>
                  </a:solidFill>
                  <a:effectLst/>
                  <a:latin typeface="Times New Roman" pitchFamily="18"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62" name="Rectangle 68"/>
            <p:cNvSpPr>
              <a:spLocks noChangeArrowheads="1"/>
            </p:cNvSpPr>
            <p:nvPr/>
          </p:nvSpPr>
          <p:spPr bwMode="auto">
            <a:xfrm>
              <a:off x="2003" y="2697"/>
              <a:ext cx="491" cy="270"/>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063" name="Freeform 69"/>
            <p:cNvSpPr>
              <a:spLocks noEditPoints="1"/>
            </p:cNvSpPr>
            <p:nvPr/>
          </p:nvSpPr>
          <p:spPr bwMode="auto">
            <a:xfrm>
              <a:off x="2000" y="2694"/>
              <a:ext cx="497" cy="276"/>
            </a:xfrm>
            <a:custGeom>
              <a:avLst/>
              <a:gdLst>
                <a:gd name="T0" fmla="*/ 0 w 497"/>
                <a:gd name="T1" fmla="*/ 0 h 276"/>
                <a:gd name="T2" fmla="*/ 497 w 497"/>
                <a:gd name="T3" fmla="*/ 0 h 276"/>
                <a:gd name="T4" fmla="*/ 497 w 497"/>
                <a:gd name="T5" fmla="*/ 276 h 276"/>
                <a:gd name="T6" fmla="*/ 0 w 497"/>
                <a:gd name="T7" fmla="*/ 276 h 276"/>
                <a:gd name="T8" fmla="*/ 0 w 497"/>
                <a:gd name="T9" fmla="*/ 0 h 276"/>
                <a:gd name="T10" fmla="*/ 7 w 497"/>
                <a:gd name="T11" fmla="*/ 273 h 276"/>
                <a:gd name="T12" fmla="*/ 3 w 497"/>
                <a:gd name="T13" fmla="*/ 270 h 276"/>
                <a:gd name="T14" fmla="*/ 494 w 497"/>
                <a:gd name="T15" fmla="*/ 270 h 276"/>
                <a:gd name="T16" fmla="*/ 490 w 497"/>
                <a:gd name="T17" fmla="*/ 273 h 276"/>
                <a:gd name="T18" fmla="*/ 490 w 497"/>
                <a:gd name="T19" fmla="*/ 3 h 276"/>
                <a:gd name="T20" fmla="*/ 494 w 497"/>
                <a:gd name="T21" fmla="*/ 6 h 276"/>
                <a:gd name="T22" fmla="*/ 3 w 497"/>
                <a:gd name="T23" fmla="*/ 6 h 276"/>
                <a:gd name="T24" fmla="*/ 7 w 497"/>
                <a:gd name="T25" fmla="*/ 3 h 276"/>
                <a:gd name="T26" fmla="*/ 7 w 497"/>
                <a:gd name="T27" fmla="*/ 273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97" h="276">
                  <a:moveTo>
                    <a:pt x="0" y="0"/>
                  </a:moveTo>
                  <a:lnTo>
                    <a:pt x="497" y="0"/>
                  </a:lnTo>
                  <a:lnTo>
                    <a:pt x="497" y="276"/>
                  </a:lnTo>
                  <a:lnTo>
                    <a:pt x="0" y="276"/>
                  </a:lnTo>
                  <a:lnTo>
                    <a:pt x="0" y="0"/>
                  </a:lnTo>
                  <a:close/>
                  <a:moveTo>
                    <a:pt x="7" y="273"/>
                  </a:moveTo>
                  <a:lnTo>
                    <a:pt x="3" y="270"/>
                  </a:lnTo>
                  <a:lnTo>
                    <a:pt x="494" y="270"/>
                  </a:lnTo>
                  <a:lnTo>
                    <a:pt x="490" y="273"/>
                  </a:lnTo>
                  <a:lnTo>
                    <a:pt x="490" y="3"/>
                  </a:lnTo>
                  <a:lnTo>
                    <a:pt x="494" y="6"/>
                  </a:lnTo>
                  <a:lnTo>
                    <a:pt x="3" y="6"/>
                  </a:lnTo>
                  <a:lnTo>
                    <a:pt x="7" y="3"/>
                  </a:lnTo>
                  <a:lnTo>
                    <a:pt x="7" y="273"/>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1064" name="Rectangle 70"/>
            <p:cNvSpPr>
              <a:spLocks noChangeArrowheads="1"/>
            </p:cNvSpPr>
            <p:nvPr/>
          </p:nvSpPr>
          <p:spPr bwMode="auto">
            <a:xfrm>
              <a:off x="2055" y="2702"/>
              <a:ext cx="437" cy="1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rgbClr val="000000"/>
                  </a:solidFill>
                  <a:effectLst/>
                  <a:latin typeface="Times New Roman" pitchFamily="18" charset="0"/>
                  <a:cs typeface="Arial" pitchFamily="34" charset="0"/>
                </a:rPr>
                <a:t>Detailed</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65" name="Rectangle 71"/>
            <p:cNvSpPr>
              <a:spLocks noChangeArrowheads="1"/>
            </p:cNvSpPr>
            <p:nvPr/>
          </p:nvSpPr>
          <p:spPr bwMode="auto">
            <a:xfrm>
              <a:off x="2443" y="2702"/>
              <a:ext cx="75" cy="1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rgbClr val="000000"/>
                  </a:solidFill>
                  <a:effectLst/>
                  <a:latin typeface="Times New Roman" pitchFamily="18"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66" name="Rectangle 72"/>
            <p:cNvSpPr>
              <a:spLocks noChangeArrowheads="1"/>
            </p:cNvSpPr>
            <p:nvPr/>
          </p:nvSpPr>
          <p:spPr bwMode="auto">
            <a:xfrm>
              <a:off x="2100" y="2822"/>
              <a:ext cx="348" cy="1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rgbClr val="000000"/>
                  </a:solidFill>
                  <a:effectLst/>
                  <a:latin typeface="Times New Roman" pitchFamily="18" charset="0"/>
                  <a:cs typeface="Arial" pitchFamily="34" charset="0"/>
                </a:rPr>
                <a:t>design</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67" name="Rectangle 73"/>
            <p:cNvSpPr>
              <a:spLocks noChangeArrowheads="1"/>
            </p:cNvSpPr>
            <p:nvPr/>
          </p:nvSpPr>
          <p:spPr bwMode="auto">
            <a:xfrm>
              <a:off x="2398" y="2822"/>
              <a:ext cx="76" cy="1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rgbClr val="000000"/>
                  </a:solidFill>
                  <a:effectLst/>
                  <a:latin typeface="Times New Roman" pitchFamily="18"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68" name="Rectangle 74"/>
            <p:cNvSpPr>
              <a:spLocks noChangeArrowheads="1"/>
            </p:cNvSpPr>
            <p:nvPr/>
          </p:nvSpPr>
          <p:spPr bwMode="auto">
            <a:xfrm>
              <a:off x="1466" y="2697"/>
              <a:ext cx="459" cy="270"/>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069" name="Freeform 75"/>
            <p:cNvSpPr>
              <a:spLocks noEditPoints="1"/>
            </p:cNvSpPr>
            <p:nvPr/>
          </p:nvSpPr>
          <p:spPr bwMode="auto">
            <a:xfrm>
              <a:off x="1462" y="2694"/>
              <a:ext cx="466" cy="276"/>
            </a:xfrm>
            <a:custGeom>
              <a:avLst/>
              <a:gdLst>
                <a:gd name="T0" fmla="*/ 0 w 466"/>
                <a:gd name="T1" fmla="*/ 0 h 276"/>
                <a:gd name="T2" fmla="*/ 466 w 466"/>
                <a:gd name="T3" fmla="*/ 0 h 276"/>
                <a:gd name="T4" fmla="*/ 466 w 466"/>
                <a:gd name="T5" fmla="*/ 276 h 276"/>
                <a:gd name="T6" fmla="*/ 0 w 466"/>
                <a:gd name="T7" fmla="*/ 276 h 276"/>
                <a:gd name="T8" fmla="*/ 0 w 466"/>
                <a:gd name="T9" fmla="*/ 0 h 276"/>
                <a:gd name="T10" fmla="*/ 7 w 466"/>
                <a:gd name="T11" fmla="*/ 273 h 276"/>
                <a:gd name="T12" fmla="*/ 4 w 466"/>
                <a:gd name="T13" fmla="*/ 270 h 276"/>
                <a:gd name="T14" fmla="*/ 463 w 466"/>
                <a:gd name="T15" fmla="*/ 270 h 276"/>
                <a:gd name="T16" fmla="*/ 459 w 466"/>
                <a:gd name="T17" fmla="*/ 273 h 276"/>
                <a:gd name="T18" fmla="*/ 459 w 466"/>
                <a:gd name="T19" fmla="*/ 3 h 276"/>
                <a:gd name="T20" fmla="*/ 463 w 466"/>
                <a:gd name="T21" fmla="*/ 6 h 276"/>
                <a:gd name="T22" fmla="*/ 4 w 466"/>
                <a:gd name="T23" fmla="*/ 6 h 276"/>
                <a:gd name="T24" fmla="*/ 7 w 466"/>
                <a:gd name="T25" fmla="*/ 3 h 276"/>
                <a:gd name="T26" fmla="*/ 7 w 466"/>
                <a:gd name="T27" fmla="*/ 273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66" h="276">
                  <a:moveTo>
                    <a:pt x="0" y="0"/>
                  </a:moveTo>
                  <a:lnTo>
                    <a:pt x="466" y="0"/>
                  </a:lnTo>
                  <a:lnTo>
                    <a:pt x="466" y="276"/>
                  </a:lnTo>
                  <a:lnTo>
                    <a:pt x="0" y="276"/>
                  </a:lnTo>
                  <a:lnTo>
                    <a:pt x="0" y="0"/>
                  </a:lnTo>
                  <a:close/>
                  <a:moveTo>
                    <a:pt x="7" y="273"/>
                  </a:moveTo>
                  <a:lnTo>
                    <a:pt x="4" y="270"/>
                  </a:lnTo>
                  <a:lnTo>
                    <a:pt x="463" y="270"/>
                  </a:lnTo>
                  <a:lnTo>
                    <a:pt x="459" y="273"/>
                  </a:lnTo>
                  <a:lnTo>
                    <a:pt x="459" y="3"/>
                  </a:lnTo>
                  <a:lnTo>
                    <a:pt x="463" y="6"/>
                  </a:lnTo>
                  <a:lnTo>
                    <a:pt x="4" y="6"/>
                  </a:lnTo>
                  <a:lnTo>
                    <a:pt x="7" y="3"/>
                  </a:lnTo>
                  <a:lnTo>
                    <a:pt x="7" y="273"/>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1070" name="Rectangle 76"/>
            <p:cNvSpPr>
              <a:spLocks noChangeArrowheads="1"/>
            </p:cNvSpPr>
            <p:nvPr/>
          </p:nvSpPr>
          <p:spPr bwMode="auto">
            <a:xfrm>
              <a:off x="1527" y="2702"/>
              <a:ext cx="386" cy="1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rgbClr val="000000"/>
                  </a:solidFill>
                  <a:effectLst/>
                  <a:latin typeface="Times New Roman" pitchFamily="18" charset="0"/>
                  <a:cs typeface="Arial" pitchFamily="34" charset="0"/>
                </a:rPr>
                <a:t>System</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71" name="Rectangle 77"/>
            <p:cNvSpPr>
              <a:spLocks noChangeArrowheads="1"/>
            </p:cNvSpPr>
            <p:nvPr/>
          </p:nvSpPr>
          <p:spPr bwMode="auto">
            <a:xfrm>
              <a:off x="1864" y="2702"/>
              <a:ext cx="76" cy="1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rgbClr val="000000"/>
                  </a:solidFill>
                  <a:effectLst/>
                  <a:latin typeface="Times New Roman" pitchFamily="18"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72" name="Rectangle 78"/>
            <p:cNvSpPr>
              <a:spLocks noChangeArrowheads="1"/>
            </p:cNvSpPr>
            <p:nvPr/>
          </p:nvSpPr>
          <p:spPr bwMode="auto">
            <a:xfrm>
              <a:off x="1546" y="2822"/>
              <a:ext cx="349" cy="1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rgbClr val="000000"/>
                  </a:solidFill>
                  <a:effectLst/>
                  <a:latin typeface="Times New Roman" pitchFamily="18" charset="0"/>
                  <a:cs typeface="Arial" pitchFamily="34" charset="0"/>
                </a:rPr>
                <a:t>design</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73" name="Rectangle 79"/>
            <p:cNvSpPr>
              <a:spLocks noChangeArrowheads="1"/>
            </p:cNvSpPr>
            <p:nvPr/>
          </p:nvSpPr>
          <p:spPr bwMode="auto">
            <a:xfrm>
              <a:off x="1845" y="2822"/>
              <a:ext cx="75" cy="1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rgbClr val="000000"/>
                  </a:solidFill>
                  <a:effectLst/>
                  <a:latin typeface="Times New Roman" pitchFamily="18"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74" name="Rectangle 80"/>
            <p:cNvSpPr>
              <a:spLocks noChangeArrowheads="1"/>
            </p:cNvSpPr>
            <p:nvPr/>
          </p:nvSpPr>
          <p:spPr bwMode="auto">
            <a:xfrm>
              <a:off x="743" y="2697"/>
              <a:ext cx="606" cy="269"/>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075" name="Freeform 81"/>
            <p:cNvSpPr>
              <a:spLocks noEditPoints="1"/>
            </p:cNvSpPr>
            <p:nvPr/>
          </p:nvSpPr>
          <p:spPr bwMode="auto">
            <a:xfrm>
              <a:off x="739" y="2693"/>
              <a:ext cx="614" cy="276"/>
            </a:xfrm>
            <a:custGeom>
              <a:avLst/>
              <a:gdLst>
                <a:gd name="T0" fmla="*/ 0 w 614"/>
                <a:gd name="T1" fmla="*/ 0 h 276"/>
                <a:gd name="T2" fmla="*/ 614 w 614"/>
                <a:gd name="T3" fmla="*/ 0 h 276"/>
                <a:gd name="T4" fmla="*/ 614 w 614"/>
                <a:gd name="T5" fmla="*/ 276 h 276"/>
                <a:gd name="T6" fmla="*/ 0 w 614"/>
                <a:gd name="T7" fmla="*/ 276 h 276"/>
                <a:gd name="T8" fmla="*/ 0 w 614"/>
                <a:gd name="T9" fmla="*/ 0 h 276"/>
                <a:gd name="T10" fmla="*/ 7 w 614"/>
                <a:gd name="T11" fmla="*/ 273 h 276"/>
                <a:gd name="T12" fmla="*/ 4 w 614"/>
                <a:gd name="T13" fmla="*/ 270 h 276"/>
                <a:gd name="T14" fmla="*/ 610 w 614"/>
                <a:gd name="T15" fmla="*/ 270 h 276"/>
                <a:gd name="T16" fmla="*/ 607 w 614"/>
                <a:gd name="T17" fmla="*/ 273 h 276"/>
                <a:gd name="T18" fmla="*/ 607 w 614"/>
                <a:gd name="T19" fmla="*/ 4 h 276"/>
                <a:gd name="T20" fmla="*/ 610 w 614"/>
                <a:gd name="T21" fmla="*/ 7 h 276"/>
                <a:gd name="T22" fmla="*/ 4 w 614"/>
                <a:gd name="T23" fmla="*/ 7 h 276"/>
                <a:gd name="T24" fmla="*/ 7 w 614"/>
                <a:gd name="T25" fmla="*/ 4 h 276"/>
                <a:gd name="T26" fmla="*/ 7 w 614"/>
                <a:gd name="T27" fmla="*/ 273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14" h="276">
                  <a:moveTo>
                    <a:pt x="0" y="0"/>
                  </a:moveTo>
                  <a:lnTo>
                    <a:pt x="614" y="0"/>
                  </a:lnTo>
                  <a:lnTo>
                    <a:pt x="614" y="276"/>
                  </a:lnTo>
                  <a:lnTo>
                    <a:pt x="0" y="276"/>
                  </a:lnTo>
                  <a:lnTo>
                    <a:pt x="0" y="0"/>
                  </a:lnTo>
                  <a:close/>
                  <a:moveTo>
                    <a:pt x="7" y="273"/>
                  </a:moveTo>
                  <a:lnTo>
                    <a:pt x="4" y="270"/>
                  </a:lnTo>
                  <a:lnTo>
                    <a:pt x="610" y="270"/>
                  </a:lnTo>
                  <a:lnTo>
                    <a:pt x="607" y="273"/>
                  </a:lnTo>
                  <a:lnTo>
                    <a:pt x="607" y="4"/>
                  </a:lnTo>
                  <a:lnTo>
                    <a:pt x="610" y="7"/>
                  </a:lnTo>
                  <a:lnTo>
                    <a:pt x="4" y="7"/>
                  </a:lnTo>
                  <a:lnTo>
                    <a:pt x="7" y="4"/>
                  </a:lnTo>
                  <a:lnTo>
                    <a:pt x="7" y="273"/>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1076" name="Rectangle 82"/>
            <p:cNvSpPr>
              <a:spLocks noChangeArrowheads="1"/>
            </p:cNvSpPr>
            <p:nvPr/>
          </p:nvSpPr>
          <p:spPr bwMode="auto">
            <a:xfrm>
              <a:off x="878" y="2702"/>
              <a:ext cx="386" cy="1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rgbClr val="000000"/>
                  </a:solidFill>
                  <a:effectLst/>
                  <a:latin typeface="Times New Roman" pitchFamily="18" charset="0"/>
                  <a:cs typeface="Arial" pitchFamily="34" charset="0"/>
                </a:rPr>
                <a:t>System</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77" name="Rectangle 83"/>
            <p:cNvSpPr>
              <a:spLocks noChangeArrowheads="1"/>
            </p:cNvSpPr>
            <p:nvPr/>
          </p:nvSpPr>
          <p:spPr bwMode="auto">
            <a:xfrm>
              <a:off x="1215" y="2702"/>
              <a:ext cx="75" cy="1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rgbClr val="000000"/>
                  </a:solidFill>
                  <a:effectLst/>
                  <a:latin typeface="Times New Roman" pitchFamily="18"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78" name="Rectangle 84"/>
            <p:cNvSpPr>
              <a:spLocks noChangeArrowheads="1"/>
            </p:cNvSpPr>
            <p:nvPr/>
          </p:nvSpPr>
          <p:spPr bwMode="auto">
            <a:xfrm>
              <a:off x="777" y="2823"/>
              <a:ext cx="619" cy="1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rgbClr val="000000"/>
                  </a:solidFill>
                  <a:effectLst/>
                  <a:latin typeface="Times New Roman" pitchFamily="18" charset="0"/>
                  <a:cs typeface="Arial" pitchFamily="34" charset="0"/>
                </a:rPr>
                <a:t>architecture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79" name="Rectangle 85"/>
            <p:cNvSpPr>
              <a:spLocks noChangeArrowheads="1"/>
            </p:cNvSpPr>
            <p:nvPr/>
          </p:nvSpPr>
          <p:spPr bwMode="auto">
            <a:xfrm>
              <a:off x="1345" y="2823"/>
              <a:ext cx="76" cy="1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rgbClr val="000000"/>
                  </a:solidFill>
                  <a:effectLst/>
                  <a:latin typeface="Times New Roman" pitchFamily="18"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80" name="Rectangle 86"/>
            <p:cNvSpPr>
              <a:spLocks noChangeArrowheads="1"/>
            </p:cNvSpPr>
            <p:nvPr/>
          </p:nvSpPr>
          <p:spPr bwMode="auto">
            <a:xfrm>
              <a:off x="3532" y="2698"/>
              <a:ext cx="587" cy="269"/>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081" name="Freeform 87"/>
            <p:cNvSpPr>
              <a:spLocks noEditPoints="1"/>
            </p:cNvSpPr>
            <p:nvPr/>
          </p:nvSpPr>
          <p:spPr bwMode="auto">
            <a:xfrm>
              <a:off x="3528" y="2694"/>
              <a:ext cx="595" cy="277"/>
            </a:xfrm>
            <a:custGeom>
              <a:avLst/>
              <a:gdLst>
                <a:gd name="T0" fmla="*/ 0 w 595"/>
                <a:gd name="T1" fmla="*/ 0 h 277"/>
                <a:gd name="T2" fmla="*/ 595 w 595"/>
                <a:gd name="T3" fmla="*/ 0 h 277"/>
                <a:gd name="T4" fmla="*/ 595 w 595"/>
                <a:gd name="T5" fmla="*/ 277 h 277"/>
                <a:gd name="T6" fmla="*/ 0 w 595"/>
                <a:gd name="T7" fmla="*/ 277 h 277"/>
                <a:gd name="T8" fmla="*/ 0 w 595"/>
                <a:gd name="T9" fmla="*/ 0 h 277"/>
                <a:gd name="T10" fmla="*/ 7 w 595"/>
                <a:gd name="T11" fmla="*/ 273 h 277"/>
                <a:gd name="T12" fmla="*/ 4 w 595"/>
                <a:gd name="T13" fmla="*/ 270 h 277"/>
                <a:gd name="T14" fmla="*/ 591 w 595"/>
                <a:gd name="T15" fmla="*/ 270 h 277"/>
                <a:gd name="T16" fmla="*/ 588 w 595"/>
                <a:gd name="T17" fmla="*/ 273 h 277"/>
                <a:gd name="T18" fmla="*/ 588 w 595"/>
                <a:gd name="T19" fmla="*/ 4 h 277"/>
                <a:gd name="T20" fmla="*/ 591 w 595"/>
                <a:gd name="T21" fmla="*/ 7 h 277"/>
                <a:gd name="T22" fmla="*/ 4 w 595"/>
                <a:gd name="T23" fmla="*/ 7 h 277"/>
                <a:gd name="T24" fmla="*/ 7 w 595"/>
                <a:gd name="T25" fmla="*/ 4 h 277"/>
                <a:gd name="T26" fmla="*/ 7 w 595"/>
                <a:gd name="T27" fmla="*/ 273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95" h="277">
                  <a:moveTo>
                    <a:pt x="0" y="0"/>
                  </a:moveTo>
                  <a:lnTo>
                    <a:pt x="595" y="0"/>
                  </a:lnTo>
                  <a:lnTo>
                    <a:pt x="595" y="277"/>
                  </a:lnTo>
                  <a:lnTo>
                    <a:pt x="0" y="277"/>
                  </a:lnTo>
                  <a:lnTo>
                    <a:pt x="0" y="0"/>
                  </a:lnTo>
                  <a:close/>
                  <a:moveTo>
                    <a:pt x="7" y="273"/>
                  </a:moveTo>
                  <a:lnTo>
                    <a:pt x="4" y="270"/>
                  </a:lnTo>
                  <a:lnTo>
                    <a:pt x="591" y="270"/>
                  </a:lnTo>
                  <a:lnTo>
                    <a:pt x="588" y="273"/>
                  </a:lnTo>
                  <a:lnTo>
                    <a:pt x="588" y="4"/>
                  </a:lnTo>
                  <a:lnTo>
                    <a:pt x="591" y="7"/>
                  </a:lnTo>
                  <a:lnTo>
                    <a:pt x="4" y="7"/>
                  </a:lnTo>
                  <a:lnTo>
                    <a:pt x="7" y="4"/>
                  </a:lnTo>
                  <a:lnTo>
                    <a:pt x="7" y="273"/>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1082" name="Rectangle 88"/>
            <p:cNvSpPr>
              <a:spLocks noChangeArrowheads="1"/>
            </p:cNvSpPr>
            <p:nvPr/>
          </p:nvSpPr>
          <p:spPr bwMode="auto">
            <a:xfrm>
              <a:off x="3574" y="2703"/>
              <a:ext cx="554" cy="1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rgbClr val="000000"/>
                  </a:solidFill>
                  <a:effectLst/>
                  <a:latin typeface="Times New Roman" pitchFamily="18" charset="0"/>
                  <a:cs typeface="Arial" pitchFamily="34" charset="0"/>
                </a:rPr>
                <a:t>Integration</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83" name="Rectangle 89"/>
            <p:cNvSpPr>
              <a:spLocks noChangeArrowheads="1"/>
            </p:cNvSpPr>
            <p:nvPr/>
          </p:nvSpPr>
          <p:spPr bwMode="auto">
            <a:xfrm>
              <a:off x="4076" y="2703"/>
              <a:ext cx="76" cy="1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rgbClr val="000000"/>
                  </a:solidFill>
                  <a:effectLst/>
                  <a:latin typeface="Times New Roman" pitchFamily="18"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84" name="Rectangle 90"/>
            <p:cNvSpPr>
              <a:spLocks noChangeArrowheads="1"/>
            </p:cNvSpPr>
            <p:nvPr/>
          </p:nvSpPr>
          <p:spPr bwMode="auto">
            <a:xfrm>
              <a:off x="3673" y="2823"/>
              <a:ext cx="354" cy="1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rgbClr val="000000"/>
                  </a:solidFill>
                  <a:effectLst/>
                  <a:latin typeface="Times New Roman" pitchFamily="18" charset="0"/>
                  <a:cs typeface="Arial" pitchFamily="34" charset="0"/>
                </a:rPr>
                <a:t>testing</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85" name="Rectangle 91"/>
            <p:cNvSpPr>
              <a:spLocks noChangeArrowheads="1"/>
            </p:cNvSpPr>
            <p:nvPr/>
          </p:nvSpPr>
          <p:spPr bwMode="auto">
            <a:xfrm>
              <a:off x="3978" y="2823"/>
              <a:ext cx="75" cy="1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rgbClr val="000000"/>
                  </a:solidFill>
                  <a:effectLst/>
                  <a:latin typeface="Times New Roman" pitchFamily="18"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86" name="Rectangle 92"/>
            <p:cNvSpPr>
              <a:spLocks noChangeArrowheads="1"/>
            </p:cNvSpPr>
            <p:nvPr/>
          </p:nvSpPr>
          <p:spPr bwMode="auto">
            <a:xfrm>
              <a:off x="4200" y="2697"/>
              <a:ext cx="583" cy="270"/>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087" name="Freeform 93"/>
            <p:cNvSpPr>
              <a:spLocks noEditPoints="1"/>
            </p:cNvSpPr>
            <p:nvPr/>
          </p:nvSpPr>
          <p:spPr bwMode="auto">
            <a:xfrm>
              <a:off x="4197" y="2694"/>
              <a:ext cx="590" cy="276"/>
            </a:xfrm>
            <a:custGeom>
              <a:avLst/>
              <a:gdLst>
                <a:gd name="T0" fmla="*/ 0 w 590"/>
                <a:gd name="T1" fmla="*/ 0 h 276"/>
                <a:gd name="T2" fmla="*/ 590 w 590"/>
                <a:gd name="T3" fmla="*/ 0 h 276"/>
                <a:gd name="T4" fmla="*/ 590 w 590"/>
                <a:gd name="T5" fmla="*/ 276 h 276"/>
                <a:gd name="T6" fmla="*/ 0 w 590"/>
                <a:gd name="T7" fmla="*/ 276 h 276"/>
                <a:gd name="T8" fmla="*/ 0 w 590"/>
                <a:gd name="T9" fmla="*/ 0 h 276"/>
                <a:gd name="T10" fmla="*/ 7 w 590"/>
                <a:gd name="T11" fmla="*/ 273 h 276"/>
                <a:gd name="T12" fmla="*/ 3 w 590"/>
                <a:gd name="T13" fmla="*/ 270 h 276"/>
                <a:gd name="T14" fmla="*/ 586 w 590"/>
                <a:gd name="T15" fmla="*/ 270 h 276"/>
                <a:gd name="T16" fmla="*/ 583 w 590"/>
                <a:gd name="T17" fmla="*/ 273 h 276"/>
                <a:gd name="T18" fmla="*/ 583 w 590"/>
                <a:gd name="T19" fmla="*/ 3 h 276"/>
                <a:gd name="T20" fmla="*/ 586 w 590"/>
                <a:gd name="T21" fmla="*/ 6 h 276"/>
                <a:gd name="T22" fmla="*/ 3 w 590"/>
                <a:gd name="T23" fmla="*/ 6 h 276"/>
                <a:gd name="T24" fmla="*/ 7 w 590"/>
                <a:gd name="T25" fmla="*/ 3 h 276"/>
                <a:gd name="T26" fmla="*/ 7 w 590"/>
                <a:gd name="T27" fmla="*/ 273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90" h="276">
                  <a:moveTo>
                    <a:pt x="0" y="0"/>
                  </a:moveTo>
                  <a:lnTo>
                    <a:pt x="590" y="0"/>
                  </a:lnTo>
                  <a:lnTo>
                    <a:pt x="590" y="276"/>
                  </a:lnTo>
                  <a:lnTo>
                    <a:pt x="0" y="276"/>
                  </a:lnTo>
                  <a:lnTo>
                    <a:pt x="0" y="0"/>
                  </a:lnTo>
                  <a:close/>
                  <a:moveTo>
                    <a:pt x="7" y="273"/>
                  </a:moveTo>
                  <a:lnTo>
                    <a:pt x="3" y="270"/>
                  </a:lnTo>
                  <a:lnTo>
                    <a:pt x="586" y="270"/>
                  </a:lnTo>
                  <a:lnTo>
                    <a:pt x="583" y="273"/>
                  </a:lnTo>
                  <a:lnTo>
                    <a:pt x="583" y="3"/>
                  </a:lnTo>
                  <a:lnTo>
                    <a:pt x="586" y="6"/>
                  </a:lnTo>
                  <a:lnTo>
                    <a:pt x="3" y="6"/>
                  </a:lnTo>
                  <a:lnTo>
                    <a:pt x="7" y="3"/>
                  </a:lnTo>
                  <a:lnTo>
                    <a:pt x="7" y="273"/>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1088" name="Rectangle 94"/>
            <p:cNvSpPr>
              <a:spLocks noChangeArrowheads="1"/>
            </p:cNvSpPr>
            <p:nvPr/>
          </p:nvSpPr>
          <p:spPr bwMode="auto">
            <a:xfrm>
              <a:off x="4226" y="2702"/>
              <a:ext cx="584" cy="1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rgbClr val="000000"/>
                  </a:solidFill>
                  <a:effectLst/>
                  <a:latin typeface="Times New Roman" pitchFamily="18" charset="0"/>
                  <a:cs typeface="Arial" pitchFamily="34" charset="0"/>
                </a:rPr>
                <a:t>Acceptance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89" name="Rectangle 95"/>
            <p:cNvSpPr>
              <a:spLocks noChangeArrowheads="1"/>
            </p:cNvSpPr>
            <p:nvPr/>
          </p:nvSpPr>
          <p:spPr bwMode="auto">
            <a:xfrm>
              <a:off x="4759" y="2702"/>
              <a:ext cx="75" cy="1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rgbClr val="000000"/>
                  </a:solidFill>
                  <a:effectLst/>
                  <a:latin typeface="Times New Roman" pitchFamily="18"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90" name="Rectangle 96"/>
            <p:cNvSpPr>
              <a:spLocks noChangeArrowheads="1"/>
            </p:cNvSpPr>
            <p:nvPr/>
          </p:nvSpPr>
          <p:spPr bwMode="auto">
            <a:xfrm>
              <a:off x="4339" y="2822"/>
              <a:ext cx="355" cy="1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rgbClr val="000000"/>
                  </a:solidFill>
                  <a:effectLst/>
                  <a:latin typeface="Times New Roman" pitchFamily="18" charset="0"/>
                  <a:cs typeface="Arial" pitchFamily="34" charset="0"/>
                </a:rPr>
                <a:t>testing</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91" name="Rectangle 97"/>
            <p:cNvSpPr>
              <a:spLocks noChangeArrowheads="1"/>
            </p:cNvSpPr>
            <p:nvPr/>
          </p:nvSpPr>
          <p:spPr bwMode="auto">
            <a:xfrm>
              <a:off x="4645" y="2822"/>
              <a:ext cx="75" cy="1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rgbClr val="000000"/>
                  </a:solidFill>
                  <a:effectLst/>
                  <a:latin typeface="Times New Roman" pitchFamily="18"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92" name="Freeform 98"/>
            <p:cNvSpPr>
              <a:spLocks/>
            </p:cNvSpPr>
            <p:nvPr/>
          </p:nvSpPr>
          <p:spPr bwMode="auto">
            <a:xfrm>
              <a:off x="1042" y="2449"/>
              <a:ext cx="1207" cy="7"/>
            </a:xfrm>
            <a:custGeom>
              <a:avLst/>
              <a:gdLst>
                <a:gd name="T0" fmla="*/ 0 w 1207"/>
                <a:gd name="T1" fmla="*/ 0 h 7"/>
                <a:gd name="T2" fmla="*/ 1207 w 1207"/>
                <a:gd name="T3" fmla="*/ 0 h 7"/>
                <a:gd name="T4" fmla="*/ 1207 w 1207"/>
                <a:gd name="T5" fmla="*/ 7 h 7"/>
                <a:gd name="T6" fmla="*/ 0 w 1207"/>
                <a:gd name="T7" fmla="*/ 6 h 7"/>
                <a:gd name="T8" fmla="*/ 0 w 1207"/>
                <a:gd name="T9" fmla="*/ 0 h 7"/>
              </a:gdLst>
              <a:ahLst/>
              <a:cxnLst>
                <a:cxn ang="0">
                  <a:pos x="T0" y="T1"/>
                </a:cxn>
                <a:cxn ang="0">
                  <a:pos x="T2" y="T3"/>
                </a:cxn>
                <a:cxn ang="0">
                  <a:pos x="T4" y="T5"/>
                </a:cxn>
                <a:cxn ang="0">
                  <a:pos x="T6" y="T7"/>
                </a:cxn>
                <a:cxn ang="0">
                  <a:pos x="T8" y="T9"/>
                </a:cxn>
              </a:cxnLst>
              <a:rect l="0" t="0" r="r" b="b"/>
              <a:pathLst>
                <a:path w="1207" h="7">
                  <a:moveTo>
                    <a:pt x="0" y="0"/>
                  </a:moveTo>
                  <a:lnTo>
                    <a:pt x="1207" y="0"/>
                  </a:lnTo>
                  <a:lnTo>
                    <a:pt x="1207" y="7"/>
                  </a:lnTo>
                  <a:lnTo>
                    <a:pt x="0" y="6"/>
                  </a:lnTo>
                  <a:lnTo>
                    <a:pt x="0" y="0"/>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1093" name="Freeform 99"/>
            <p:cNvSpPr>
              <a:spLocks/>
            </p:cNvSpPr>
            <p:nvPr/>
          </p:nvSpPr>
          <p:spPr bwMode="auto">
            <a:xfrm>
              <a:off x="1527" y="2320"/>
              <a:ext cx="1314" cy="7"/>
            </a:xfrm>
            <a:custGeom>
              <a:avLst/>
              <a:gdLst>
                <a:gd name="T0" fmla="*/ 0 w 1314"/>
                <a:gd name="T1" fmla="*/ 0 h 7"/>
                <a:gd name="T2" fmla="*/ 1314 w 1314"/>
                <a:gd name="T3" fmla="*/ 0 h 7"/>
                <a:gd name="T4" fmla="*/ 1314 w 1314"/>
                <a:gd name="T5" fmla="*/ 7 h 7"/>
                <a:gd name="T6" fmla="*/ 0 w 1314"/>
                <a:gd name="T7" fmla="*/ 6 h 7"/>
                <a:gd name="T8" fmla="*/ 0 w 1314"/>
                <a:gd name="T9" fmla="*/ 0 h 7"/>
              </a:gdLst>
              <a:ahLst/>
              <a:cxnLst>
                <a:cxn ang="0">
                  <a:pos x="T0" y="T1"/>
                </a:cxn>
                <a:cxn ang="0">
                  <a:pos x="T2" y="T3"/>
                </a:cxn>
                <a:cxn ang="0">
                  <a:pos x="T4" y="T5"/>
                </a:cxn>
                <a:cxn ang="0">
                  <a:pos x="T6" y="T7"/>
                </a:cxn>
                <a:cxn ang="0">
                  <a:pos x="T8" y="T9"/>
                </a:cxn>
              </a:cxnLst>
              <a:rect l="0" t="0" r="r" b="b"/>
              <a:pathLst>
                <a:path w="1314" h="7">
                  <a:moveTo>
                    <a:pt x="0" y="0"/>
                  </a:moveTo>
                  <a:lnTo>
                    <a:pt x="1314" y="0"/>
                  </a:lnTo>
                  <a:lnTo>
                    <a:pt x="1314" y="7"/>
                  </a:lnTo>
                  <a:lnTo>
                    <a:pt x="0" y="6"/>
                  </a:lnTo>
                  <a:lnTo>
                    <a:pt x="0" y="0"/>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1094" name="Rectangle 100"/>
            <p:cNvSpPr>
              <a:spLocks noChangeArrowheads="1"/>
            </p:cNvSpPr>
            <p:nvPr/>
          </p:nvSpPr>
          <p:spPr bwMode="auto">
            <a:xfrm>
              <a:off x="2837" y="2187"/>
              <a:ext cx="7" cy="136"/>
            </a:xfrm>
            <a:prstGeom prst="rect">
              <a:avLst/>
            </a:pr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1095" name="Rectangle 101"/>
            <p:cNvSpPr>
              <a:spLocks noChangeArrowheads="1"/>
            </p:cNvSpPr>
            <p:nvPr/>
          </p:nvSpPr>
          <p:spPr bwMode="auto">
            <a:xfrm>
              <a:off x="1524" y="2323"/>
              <a:ext cx="7" cy="129"/>
            </a:xfrm>
            <a:prstGeom prst="rect">
              <a:avLst/>
            </a:pr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1096" name="Freeform 102"/>
            <p:cNvSpPr>
              <a:spLocks noEditPoints="1"/>
            </p:cNvSpPr>
            <p:nvPr/>
          </p:nvSpPr>
          <p:spPr bwMode="auto">
            <a:xfrm>
              <a:off x="1017" y="2452"/>
              <a:ext cx="57" cy="245"/>
            </a:xfrm>
            <a:custGeom>
              <a:avLst/>
              <a:gdLst>
                <a:gd name="T0" fmla="*/ 30 w 57"/>
                <a:gd name="T1" fmla="*/ 0 h 245"/>
                <a:gd name="T2" fmla="*/ 33 w 57"/>
                <a:gd name="T3" fmla="*/ 202 h 245"/>
                <a:gd name="T4" fmla="*/ 24 w 57"/>
                <a:gd name="T5" fmla="*/ 202 h 245"/>
                <a:gd name="T6" fmla="*/ 21 w 57"/>
                <a:gd name="T7" fmla="*/ 0 h 245"/>
                <a:gd name="T8" fmla="*/ 30 w 57"/>
                <a:gd name="T9" fmla="*/ 0 h 245"/>
                <a:gd name="T10" fmla="*/ 57 w 57"/>
                <a:gd name="T11" fmla="*/ 193 h 245"/>
                <a:gd name="T12" fmla="*/ 29 w 57"/>
                <a:gd name="T13" fmla="*/ 245 h 245"/>
                <a:gd name="T14" fmla="*/ 0 w 57"/>
                <a:gd name="T15" fmla="*/ 193 h 245"/>
                <a:gd name="T16" fmla="*/ 57 w 57"/>
                <a:gd name="T17" fmla="*/ 193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245">
                  <a:moveTo>
                    <a:pt x="30" y="0"/>
                  </a:moveTo>
                  <a:lnTo>
                    <a:pt x="33" y="202"/>
                  </a:lnTo>
                  <a:lnTo>
                    <a:pt x="24" y="202"/>
                  </a:lnTo>
                  <a:lnTo>
                    <a:pt x="21" y="0"/>
                  </a:lnTo>
                  <a:lnTo>
                    <a:pt x="30" y="0"/>
                  </a:lnTo>
                  <a:close/>
                  <a:moveTo>
                    <a:pt x="57" y="193"/>
                  </a:moveTo>
                  <a:lnTo>
                    <a:pt x="29" y="245"/>
                  </a:lnTo>
                  <a:lnTo>
                    <a:pt x="0" y="193"/>
                  </a:lnTo>
                  <a:lnTo>
                    <a:pt x="57" y="193"/>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1097" name="Freeform 103"/>
            <p:cNvSpPr>
              <a:spLocks noEditPoints="1"/>
            </p:cNvSpPr>
            <p:nvPr/>
          </p:nvSpPr>
          <p:spPr bwMode="auto">
            <a:xfrm>
              <a:off x="1667" y="2452"/>
              <a:ext cx="57" cy="245"/>
            </a:xfrm>
            <a:custGeom>
              <a:avLst/>
              <a:gdLst>
                <a:gd name="T0" fmla="*/ 24 w 57"/>
                <a:gd name="T1" fmla="*/ 0 h 245"/>
                <a:gd name="T2" fmla="*/ 24 w 57"/>
                <a:gd name="T3" fmla="*/ 202 h 245"/>
                <a:gd name="T4" fmla="*/ 33 w 57"/>
                <a:gd name="T5" fmla="*/ 202 h 245"/>
                <a:gd name="T6" fmla="*/ 34 w 57"/>
                <a:gd name="T7" fmla="*/ 0 h 245"/>
                <a:gd name="T8" fmla="*/ 24 w 57"/>
                <a:gd name="T9" fmla="*/ 0 h 245"/>
                <a:gd name="T10" fmla="*/ 0 w 57"/>
                <a:gd name="T11" fmla="*/ 194 h 245"/>
                <a:gd name="T12" fmla="*/ 29 w 57"/>
                <a:gd name="T13" fmla="*/ 245 h 245"/>
                <a:gd name="T14" fmla="*/ 57 w 57"/>
                <a:gd name="T15" fmla="*/ 194 h 245"/>
                <a:gd name="T16" fmla="*/ 0 w 57"/>
                <a:gd name="T17" fmla="*/ 194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245">
                  <a:moveTo>
                    <a:pt x="24" y="0"/>
                  </a:moveTo>
                  <a:lnTo>
                    <a:pt x="24" y="202"/>
                  </a:lnTo>
                  <a:lnTo>
                    <a:pt x="33" y="202"/>
                  </a:lnTo>
                  <a:lnTo>
                    <a:pt x="34" y="0"/>
                  </a:lnTo>
                  <a:lnTo>
                    <a:pt x="24" y="0"/>
                  </a:lnTo>
                  <a:close/>
                  <a:moveTo>
                    <a:pt x="0" y="194"/>
                  </a:moveTo>
                  <a:lnTo>
                    <a:pt x="29" y="245"/>
                  </a:lnTo>
                  <a:lnTo>
                    <a:pt x="57" y="194"/>
                  </a:lnTo>
                  <a:lnTo>
                    <a:pt x="0" y="194"/>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1098" name="Freeform 104"/>
            <p:cNvSpPr>
              <a:spLocks noEditPoints="1"/>
            </p:cNvSpPr>
            <p:nvPr/>
          </p:nvSpPr>
          <p:spPr bwMode="auto">
            <a:xfrm>
              <a:off x="2221" y="2453"/>
              <a:ext cx="57" cy="245"/>
            </a:xfrm>
            <a:custGeom>
              <a:avLst/>
              <a:gdLst>
                <a:gd name="T0" fmla="*/ 32 w 57"/>
                <a:gd name="T1" fmla="*/ 0 h 245"/>
                <a:gd name="T2" fmla="*/ 33 w 57"/>
                <a:gd name="T3" fmla="*/ 202 h 245"/>
                <a:gd name="T4" fmla="*/ 23 w 57"/>
                <a:gd name="T5" fmla="*/ 202 h 245"/>
                <a:gd name="T6" fmla="*/ 23 w 57"/>
                <a:gd name="T7" fmla="*/ 0 h 245"/>
                <a:gd name="T8" fmla="*/ 32 w 57"/>
                <a:gd name="T9" fmla="*/ 0 h 245"/>
                <a:gd name="T10" fmla="*/ 57 w 57"/>
                <a:gd name="T11" fmla="*/ 193 h 245"/>
                <a:gd name="T12" fmla="*/ 28 w 57"/>
                <a:gd name="T13" fmla="*/ 245 h 245"/>
                <a:gd name="T14" fmla="*/ 0 w 57"/>
                <a:gd name="T15" fmla="*/ 193 h 245"/>
                <a:gd name="T16" fmla="*/ 57 w 57"/>
                <a:gd name="T17" fmla="*/ 193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245">
                  <a:moveTo>
                    <a:pt x="32" y="0"/>
                  </a:moveTo>
                  <a:lnTo>
                    <a:pt x="33" y="202"/>
                  </a:lnTo>
                  <a:lnTo>
                    <a:pt x="23" y="202"/>
                  </a:lnTo>
                  <a:lnTo>
                    <a:pt x="23" y="0"/>
                  </a:lnTo>
                  <a:lnTo>
                    <a:pt x="32" y="0"/>
                  </a:lnTo>
                  <a:close/>
                  <a:moveTo>
                    <a:pt x="57" y="193"/>
                  </a:moveTo>
                  <a:lnTo>
                    <a:pt x="28" y="245"/>
                  </a:lnTo>
                  <a:lnTo>
                    <a:pt x="0" y="193"/>
                  </a:lnTo>
                  <a:lnTo>
                    <a:pt x="57" y="193"/>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1099" name="Freeform 105"/>
            <p:cNvSpPr>
              <a:spLocks/>
            </p:cNvSpPr>
            <p:nvPr/>
          </p:nvSpPr>
          <p:spPr bwMode="auto">
            <a:xfrm>
              <a:off x="2787" y="2446"/>
              <a:ext cx="1705" cy="9"/>
            </a:xfrm>
            <a:custGeom>
              <a:avLst/>
              <a:gdLst>
                <a:gd name="T0" fmla="*/ 0 w 1705"/>
                <a:gd name="T1" fmla="*/ 9 h 9"/>
                <a:gd name="T2" fmla="*/ 1705 w 1705"/>
                <a:gd name="T3" fmla="*/ 7 h 9"/>
                <a:gd name="T4" fmla="*/ 1705 w 1705"/>
                <a:gd name="T5" fmla="*/ 0 h 9"/>
                <a:gd name="T6" fmla="*/ 0 w 1705"/>
                <a:gd name="T7" fmla="*/ 3 h 9"/>
                <a:gd name="T8" fmla="*/ 0 w 1705"/>
                <a:gd name="T9" fmla="*/ 9 h 9"/>
              </a:gdLst>
              <a:ahLst/>
              <a:cxnLst>
                <a:cxn ang="0">
                  <a:pos x="T0" y="T1"/>
                </a:cxn>
                <a:cxn ang="0">
                  <a:pos x="T2" y="T3"/>
                </a:cxn>
                <a:cxn ang="0">
                  <a:pos x="T4" y="T5"/>
                </a:cxn>
                <a:cxn ang="0">
                  <a:pos x="T6" y="T7"/>
                </a:cxn>
                <a:cxn ang="0">
                  <a:pos x="T8" y="T9"/>
                </a:cxn>
              </a:cxnLst>
              <a:rect l="0" t="0" r="r" b="b"/>
              <a:pathLst>
                <a:path w="1705" h="9">
                  <a:moveTo>
                    <a:pt x="0" y="9"/>
                  </a:moveTo>
                  <a:lnTo>
                    <a:pt x="1705" y="7"/>
                  </a:lnTo>
                  <a:lnTo>
                    <a:pt x="1705" y="0"/>
                  </a:lnTo>
                  <a:lnTo>
                    <a:pt x="0" y="3"/>
                  </a:lnTo>
                  <a:lnTo>
                    <a:pt x="0" y="9"/>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1100" name="Freeform 106"/>
            <p:cNvSpPr>
              <a:spLocks/>
            </p:cNvSpPr>
            <p:nvPr/>
          </p:nvSpPr>
          <p:spPr bwMode="auto">
            <a:xfrm>
              <a:off x="3868" y="2185"/>
              <a:ext cx="8" cy="265"/>
            </a:xfrm>
            <a:custGeom>
              <a:avLst/>
              <a:gdLst>
                <a:gd name="T0" fmla="*/ 7 w 8"/>
                <a:gd name="T1" fmla="*/ 0 h 265"/>
                <a:gd name="T2" fmla="*/ 8 w 8"/>
                <a:gd name="T3" fmla="*/ 265 h 265"/>
                <a:gd name="T4" fmla="*/ 1 w 8"/>
                <a:gd name="T5" fmla="*/ 265 h 265"/>
                <a:gd name="T6" fmla="*/ 0 w 8"/>
                <a:gd name="T7" fmla="*/ 0 h 265"/>
                <a:gd name="T8" fmla="*/ 7 w 8"/>
                <a:gd name="T9" fmla="*/ 0 h 265"/>
              </a:gdLst>
              <a:ahLst/>
              <a:cxnLst>
                <a:cxn ang="0">
                  <a:pos x="T0" y="T1"/>
                </a:cxn>
                <a:cxn ang="0">
                  <a:pos x="T2" y="T3"/>
                </a:cxn>
                <a:cxn ang="0">
                  <a:pos x="T4" y="T5"/>
                </a:cxn>
                <a:cxn ang="0">
                  <a:pos x="T6" y="T7"/>
                </a:cxn>
                <a:cxn ang="0">
                  <a:pos x="T8" y="T9"/>
                </a:cxn>
              </a:cxnLst>
              <a:rect l="0" t="0" r="r" b="b"/>
              <a:pathLst>
                <a:path w="8" h="265">
                  <a:moveTo>
                    <a:pt x="7" y="0"/>
                  </a:moveTo>
                  <a:lnTo>
                    <a:pt x="8" y="265"/>
                  </a:lnTo>
                  <a:lnTo>
                    <a:pt x="1" y="265"/>
                  </a:lnTo>
                  <a:lnTo>
                    <a:pt x="0" y="0"/>
                  </a:lnTo>
                  <a:lnTo>
                    <a:pt x="7" y="0"/>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1101" name="Freeform 107"/>
            <p:cNvSpPr>
              <a:spLocks noEditPoints="1"/>
            </p:cNvSpPr>
            <p:nvPr/>
          </p:nvSpPr>
          <p:spPr bwMode="auto">
            <a:xfrm>
              <a:off x="2758" y="2452"/>
              <a:ext cx="57" cy="245"/>
            </a:xfrm>
            <a:custGeom>
              <a:avLst/>
              <a:gdLst>
                <a:gd name="T0" fmla="*/ 32 w 57"/>
                <a:gd name="T1" fmla="*/ 0 h 245"/>
                <a:gd name="T2" fmla="*/ 33 w 57"/>
                <a:gd name="T3" fmla="*/ 202 h 245"/>
                <a:gd name="T4" fmla="*/ 24 w 57"/>
                <a:gd name="T5" fmla="*/ 202 h 245"/>
                <a:gd name="T6" fmla="*/ 23 w 57"/>
                <a:gd name="T7" fmla="*/ 0 h 245"/>
                <a:gd name="T8" fmla="*/ 32 w 57"/>
                <a:gd name="T9" fmla="*/ 0 h 245"/>
                <a:gd name="T10" fmla="*/ 57 w 57"/>
                <a:gd name="T11" fmla="*/ 193 h 245"/>
                <a:gd name="T12" fmla="*/ 29 w 57"/>
                <a:gd name="T13" fmla="*/ 245 h 245"/>
                <a:gd name="T14" fmla="*/ 0 w 57"/>
                <a:gd name="T15" fmla="*/ 193 h 245"/>
                <a:gd name="T16" fmla="*/ 57 w 57"/>
                <a:gd name="T17" fmla="*/ 193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245">
                  <a:moveTo>
                    <a:pt x="32" y="0"/>
                  </a:moveTo>
                  <a:lnTo>
                    <a:pt x="33" y="202"/>
                  </a:lnTo>
                  <a:lnTo>
                    <a:pt x="24" y="202"/>
                  </a:lnTo>
                  <a:lnTo>
                    <a:pt x="23" y="0"/>
                  </a:lnTo>
                  <a:lnTo>
                    <a:pt x="32" y="0"/>
                  </a:lnTo>
                  <a:close/>
                  <a:moveTo>
                    <a:pt x="57" y="193"/>
                  </a:moveTo>
                  <a:lnTo>
                    <a:pt x="29" y="245"/>
                  </a:lnTo>
                  <a:lnTo>
                    <a:pt x="0" y="193"/>
                  </a:lnTo>
                  <a:lnTo>
                    <a:pt x="57" y="193"/>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1102" name="Freeform 108"/>
            <p:cNvSpPr>
              <a:spLocks noEditPoints="1"/>
            </p:cNvSpPr>
            <p:nvPr/>
          </p:nvSpPr>
          <p:spPr bwMode="auto">
            <a:xfrm>
              <a:off x="3225" y="2452"/>
              <a:ext cx="58" cy="246"/>
            </a:xfrm>
            <a:custGeom>
              <a:avLst/>
              <a:gdLst>
                <a:gd name="T0" fmla="*/ 25 w 58"/>
                <a:gd name="T1" fmla="*/ 0 h 246"/>
                <a:gd name="T2" fmla="*/ 24 w 58"/>
                <a:gd name="T3" fmla="*/ 203 h 246"/>
                <a:gd name="T4" fmla="*/ 34 w 58"/>
                <a:gd name="T5" fmla="*/ 203 h 246"/>
                <a:gd name="T6" fmla="*/ 34 w 58"/>
                <a:gd name="T7" fmla="*/ 0 h 246"/>
                <a:gd name="T8" fmla="*/ 25 w 58"/>
                <a:gd name="T9" fmla="*/ 0 h 246"/>
                <a:gd name="T10" fmla="*/ 0 w 58"/>
                <a:gd name="T11" fmla="*/ 194 h 246"/>
                <a:gd name="T12" fmla="*/ 29 w 58"/>
                <a:gd name="T13" fmla="*/ 246 h 246"/>
                <a:gd name="T14" fmla="*/ 58 w 58"/>
                <a:gd name="T15" fmla="*/ 194 h 246"/>
                <a:gd name="T16" fmla="*/ 0 w 58"/>
                <a:gd name="T17" fmla="*/ 194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8" h="246">
                  <a:moveTo>
                    <a:pt x="25" y="0"/>
                  </a:moveTo>
                  <a:lnTo>
                    <a:pt x="24" y="203"/>
                  </a:lnTo>
                  <a:lnTo>
                    <a:pt x="34" y="203"/>
                  </a:lnTo>
                  <a:lnTo>
                    <a:pt x="34" y="0"/>
                  </a:lnTo>
                  <a:lnTo>
                    <a:pt x="25" y="0"/>
                  </a:lnTo>
                  <a:close/>
                  <a:moveTo>
                    <a:pt x="0" y="194"/>
                  </a:moveTo>
                  <a:lnTo>
                    <a:pt x="29" y="246"/>
                  </a:lnTo>
                  <a:lnTo>
                    <a:pt x="58" y="194"/>
                  </a:lnTo>
                  <a:lnTo>
                    <a:pt x="0" y="194"/>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1103" name="Freeform 109"/>
            <p:cNvSpPr>
              <a:spLocks noEditPoints="1"/>
            </p:cNvSpPr>
            <p:nvPr/>
          </p:nvSpPr>
          <p:spPr bwMode="auto">
            <a:xfrm>
              <a:off x="3797" y="2454"/>
              <a:ext cx="57" cy="244"/>
            </a:xfrm>
            <a:custGeom>
              <a:avLst/>
              <a:gdLst>
                <a:gd name="T0" fmla="*/ 33 w 57"/>
                <a:gd name="T1" fmla="*/ 0 h 244"/>
                <a:gd name="T2" fmla="*/ 34 w 57"/>
                <a:gd name="T3" fmla="*/ 201 h 244"/>
                <a:gd name="T4" fmla="*/ 24 w 57"/>
                <a:gd name="T5" fmla="*/ 201 h 244"/>
                <a:gd name="T6" fmla="*/ 24 w 57"/>
                <a:gd name="T7" fmla="*/ 0 h 244"/>
                <a:gd name="T8" fmla="*/ 33 w 57"/>
                <a:gd name="T9" fmla="*/ 0 h 244"/>
                <a:gd name="T10" fmla="*/ 57 w 57"/>
                <a:gd name="T11" fmla="*/ 192 h 244"/>
                <a:gd name="T12" fmla="*/ 29 w 57"/>
                <a:gd name="T13" fmla="*/ 244 h 244"/>
                <a:gd name="T14" fmla="*/ 0 w 57"/>
                <a:gd name="T15" fmla="*/ 192 h 244"/>
                <a:gd name="T16" fmla="*/ 57 w 57"/>
                <a:gd name="T17" fmla="*/ 192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244">
                  <a:moveTo>
                    <a:pt x="33" y="0"/>
                  </a:moveTo>
                  <a:lnTo>
                    <a:pt x="34" y="201"/>
                  </a:lnTo>
                  <a:lnTo>
                    <a:pt x="24" y="201"/>
                  </a:lnTo>
                  <a:lnTo>
                    <a:pt x="24" y="0"/>
                  </a:lnTo>
                  <a:lnTo>
                    <a:pt x="33" y="0"/>
                  </a:lnTo>
                  <a:close/>
                  <a:moveTo>
                    <a:pt x="57" y="192"/>
                  </a:moveTo>
                  <a:lnTo>
                    <a:pt x="29" y="244"/>
                  </a:lnTo>
                  <a:lnTo>
                    <a:pt x="0" y="192"/>
                  </a:lnTo>
                  <a:lnTo>
                    <a:pt x="57" y="192"/>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1104" name="Freeform 110"/>
            <p:cNvSpPr>
              <a:spLocks noEditPoints="1"/>
            </p:cNvSpPr>
            <p:nvPr/>
          </p:nvSpPr>
          <p:spPr bwMode="auto">
            <a:xfrm>
              <a:off x="4464" y="2450"/>
              <a:ext cx="57" cy="247"/>
            </a:xfrm>
            <a:custGeom>
              <a:avLst/>
              <a:gdLst>
                <a:gd name="T0" fmla="*/ 32 w 57"/>
                <a:gd name="T1" fmla="*/ 0 h 247"/>
                <a:gd name="T2" fmla="*/ 33 w 57"/>
                <a:gd name="T3" fmla="*/ 204 h 247"/>
                <a:gd name="T4" fmla="*/ 23 w 57"/>
                <a:gd name="T5" fmla="*/ 204 h 247"/>
                <a:gd name="T6" fmla="*/ 23 w 57"/>
                <a:gd name="T7" fmla="*/ 0 h 247"/>
                <a:gd name="T8" fmla="*/ 32 w 57"/>
                <a:gd name="T9" fmla="*/ 0 h 247"/>
                <a:gd name="T10" fmla="*/ 57 w 57"/>
                <a:gd name="T11" fmla="*/ 196 h 247"/>
                <a:gd name="T12" fmla="*/ 28 w 57"/>
                <a:gd name="T13" fmla="*/ 247 h 247"/>
                <a:gd name="T14" fmla="*/ 0 w 57"/>
                <a:gd name="T15" fmla="*/ 196 h 247"/>
                <a:gd name="T16" fmla="*/ 57 w 57"/>
                <a:gd name="T17" fmla="*/ 196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247">
                  <a:moveTo>
                    <a:pt x="32" y="0"/>
                  </a:moveTo>
                  <a:lnTo>
                    <a:pt x="33" y="204"/>
                  </a:lnTo>
                  <a:lnTo>
                    <a:pt x="23" y="204"/>
                  </a:lnTo>
                  <a:lnTo>
                    <a:pt x="23" y="0"/>
                  </a:lnTo>
                  <a:lnTo>
                    <a:pt x="32" y="0"/>
                  </a:lnTo>
                  <a:close/>
                  <a:moveTo>
                    <a:pt x="57" y="196"/>
                  </a:moveTo>
                  <a:lnTo>
                    <a:pt x="28" y="247"/>
                  </a:lnTo>
                  <a:lnTo>
                    <a:pt x="0" y="196"/>
                  </a:lnTo>
                  <a:lnTo>
                    <a:pt x="57" y="196"/>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1105" name="Rectangle 111"/>
            <p:cNvSpPr>
              <a:spLocks noChangeArrowheads="1"/>
            </p:cNvSpPr>
            <p:nvPr/>
          </p:nvSpPr>
          <p:spPr bwMode="auto">
            <a:xfrm>
              <a:off x="3092" y="3519"/>
              <a:ext cx="694" cy="270"/>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106" name="Freeform 112"/>
            <p:cNvSpPr>
              <a:spLocks noEditPoints="1"/>
            </p:cNvSpPr>
            <p:nvPr/>
          </p:nvSpPr>
          <p:spPr bwMode="auto">
            <a:xfrm>
              <a:off x="3089" y="3515"/>
              <a:ext cx="700" cy="277"/>
            </a:xfrm>
            <a:custGeom>
              <a:avLst/>
              <a:gdLst>
                <a:gd name="T0" fmla="*/ 0 w 700"/>
                <a:gd name="T1" fmla="*/ 0 h 277"/>
                <a:gd name="T2" fmla="*/ 700 w 700"/>
                <a:gd name="T3" fmla="*/ 0 h 277"/>
                <a:gd name="T4" fmla="*/ 700 w 700"/>
                <a:gd name="T5" fmla="*/ 277 h 277"/>
                <a:gd name="T6" fmla="*/ 0 w 700"/>
                <a:gd name="T7" fmla="*/ 277 h 277"/>
                <a:gd name="T8" fmla="*/ 0 w 700"/>
                <a:gd name="T9" fmla="*/ 0 h 277"/>
                <a:gd name="T10" fmla="*/ 7 w 700"/>
                <a:gd name="T11" fmla="*/ 274 h 277"/>
                <a:gd name="T12" fmla="*/ 3 w 700"/>
                <a:gd name="T13" fmla="*/ 271 h 277"/>
                <a:gd name="T14" fmla="*/ 697 w 700"/>
                <a:gd name="T15" fmla="*/ 271 h 277"/>
                <a:gd name="T16" fmla="*/ 693 w 700"/>
                <a:gd name="T17" fmla="*/ 274 h 277"/>
                <a:gd name="T18" fmla="*/ 693 w 700"/>
                <a:gd name="T19" fmla="*/ 4 h 277"/>
                <a:gd name="T20" fmla="*/ 697 w 700"/>
                <a:gd name="T21" fmla="*/ 7 h 277"/>
                <a:gd name="T22" fmla="*/ 3 w 700"/>
                <a:gd name="T23" fmla="*/ 7 h 277"/>
                <a:gd name="T24" fmla="*/ 7 w 700"/>
                <a:gd name="T25" fmla="*/ 4 h 277"/>
                <a:gd name="T26" fmla="*/ 7 w 700"/>
                <a:gd name="T27" fmla="*/ 274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0" h="277">
                  <a:moveTo>
                    <a:pt x="0" y="0"/>
                  </a:moveTo>
                  <a:lnTo>
                    <a:pt x="700" y="0"/>
                  </a:lnTo>
                  <a:lnTo>
                    <a:pt x="700" y="277"/>
                  </a:lnTo>
                  <a:lnTo>
                    <a:pt x="0" y="277"/>
                  </a:lnTo>
                  <a:lnTo>
                    <a:pt x="0" y="0"/>
                  </a:lnTo>
                  <a:close/>
                  <a:moveTo>
                    <a:pt x="7" y="274"/>
                  </a:moveTo>
                  <a:lnTo>
                    <a:pt x="3" y="271"/>
                  </a:lnTo>
                  <a:lnTo>
                    <a:pt x="697" y="271"/>
                  </a:lnTo>
                  <a:lnTo>
                    <a:pt x="693" y="274"/>
                  </a:lnTo>
                  <a:lnTo>
                    <a:pt x="693" y="4"/>
                  </a:lnTo>
                  <a:lnTo>
                    <a:pt x="697" y="7"/>
                  </a:lnTo>
                  <a:lnTo>
                    <a:pt x="3" y="7"/>
                  </a:lnTo>
                  <a:lnTo>
                    <a:pt x="7" y="4"/>
                  </a:lnTo>
                  <a:lnTo>
                    <a:pt x="7" y="274"/>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1107" name="Rectangle 113"/>
            <p:cNvSpPr>
              <a:spLocks noChangeArrowheads="1"/>
            </p:cNvSpPr>
            <p:nvPr/>
          </p:nvSpPr>
          <p:spPr bwMode="auto">
            <a:xfrm>
              <a:off x="3148" y="3524"/>
              <a:ext cx="664" cy="1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rgbClr val="000000"/>
                  </a:solidFill>
                  <a:effectLst/>
                  <a:latin typeface="Times New Roman" pitchFamily="18" charset="0"/>
                  <a:cs typeface="Arial" pitchFamily="34" charset="0"/>
                </a:rPr>
                <a:t>Performance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108" name="Rectangle 114"/>
            <p:cNvSpPr>
              <a:spLocks noChangeArrowheads="1"/>
            </p:cNvSpPr>
            <p:nvPr/>
          </p:nvSpPr>
          <p:spPr bwMode="auto">
            <a:xfrm>
              <a:off x="3286" y="3644"/>
              <a:ext cx="355" cy="1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rgbClr val="000000"/>
                  </a:solidFill>
                  <a:effectLst/>
                  <a:latin typeface="Times New Roman" pitchFamily="18" charset="0"/>
                  <a:cs typeface="Arial" pitchFamily="34" charset="0"/>
                </a:rPr>
                <a:t>testing</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109" name="Rectangle 115"/>
            <p:cNvSpPr>
              <a:spLocks noChangeArrowheads="1"/>
            </p:cNvSpPr>
            <p:nvPr/>
          </p:nvSpPr>
          <p:spPr bwMode="auto">
            <a:xfrm>
              <a:off x="3592" y="3644"/>
              <a:ext cx="75" cy="1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rgbClr val="000000"/>
                  </a:solidFill>
                  <a:effectLst/>
                  <a:latin typeface="Times New Roman" pitchFamily="18"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110" name="Rectangle 116"/>
            <p:cNvSpPr>
              <a:spLocks noChangeArrowheads="1"/>
            </p:cNvSpPr>
            <p:nvPr/>
          </p:nvSpPr>
          <p:spPr bwMode="auto">
            <a:xfrm>
              <a:off x="2595" y="3520"/>
              <a:ext cx="384" cy="269"/>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111" name="Freeform 117"/>
            <p:cNvSpPr>
              <a:spLocks noEditPoints="1"/>
            </p:cNvSpPr>
            <p:nvPr/>
          </p:nvSpPr>
          <p:spPr bwMode="auto">
            <a:xfrm>
              <a:off x="2591" y="3516"/>
              <a:ext cx="391" cy="276"/>
            </a:xfrm>
            <a:custGeom>
              <a:avLst/>
              <a:gdLst>
                <a:gd name="T0" fmla="*/ 0 w 391"/>
                <a:gd name="T1" fmla="*/ 0 h 276"/>
                <a:gd name="T2" fmla="*/ 391 w 391"/>
                <a:gd name="T3" fmla="*/ 0 h 276"/>
                <a:gd name="T4" fmla="*/ 391 w 391"/>
                <a:gd name="T5" fmla="*/ 276 h 276"/>
                <a:gd name="T6" fmla="*/ 0 w 391"/>
                <a:gd name="T7" fmla="*/ 276 h 276"/>
                <a:gd name="T8" fmla="*/ 0 w 391"/>
                <a:gd name="T9" fmla="*/ 0 h 276"/>
                <a:gd name="T10" fmla="*/ 7 w 391"/>
                <a:gd name="T11" fmla="*/ 273 h 276"/>
                <a:gd name="T12" fmla="*/ 4 w 391"/>
                <a:gd name="T13" fmla="*/ 270 h 276"/>
                <a:gd name="T14" fmla="*/ 388 w 391"/>
                <a:gd name="T15" fmla="*/ 270 h 276"/>
                <a:gd name="T16" fmla="*/ 384 w 391"/>
                <a:gd name="T17" fmla="*/ 273 h 276"/>
                <a:gd name="T18" fmla="*/ 384 w 391"/>
                <a:gd name="T19" fmla="*/ 4 h 276"/>
                <a:gd name="T20" fmla="*/ 388 w 391"/>
                <a:gd name="T21" fmla="*/ 7 h 276"/>
                <a:gd name="T22" fmla="*/ 4 w 391"/>
                <a:gd name="T23" fmla="*/ 7 h 276"/>
                <a:gd name="T24" fmla="*/ 7 w 391"/>
                <a:gd name="T25" fmla="*/ 4 h 276"/>
                <a:gd name="T26" fmla="*/ 7 w 391"/>
                <a:gd name="T27" fmla="*/ 273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1" h="276">
                  <a:moveTo>
                    <a:pt x="0" y="0"/>
                  </a:moveTo>
                  <a:lnTo>
                    <a:pt x="391" y="0"/>
                  </a:lnTo>
                  <a:lnTo>
                    <a:pt x="391" y="276"/>
                  </a:lnTo>
                  <a:lnTo>
                    <a:pt x="0" y="276"/>
                  </a:lnTo>
                  <a:lnTo>
                    <a:pt x="0" y="0"/>
                  </a:lnTo>
                  <a:close/>
                  <a:moveTo>
                    <a:pt x="7" y="273"/>
                  </a:moveTo>
                  <a:lnTo>
                    <a:pt x="4" y="270"/>
                  </a:lnTo>
                  <a:lnTo>
                    <a:pt x="388" y="270"/>
                  </a:lnTo>
                  <a:lnTo>
                    <a:pt x="384" y="273"/>
                  </a:lnTo>
                  <a:lnTo>
                    <a:pt x="384" y="4"/>
                  </a:lnTo>
                  <a:lnTo>
                    <a:pt x="388" y="7"/>
                  </a:lnTo>
                  <a:lnTo>
                    <a:pt x="4" y="7"/>
                  </a:lnTo>
                  <a:lnTo>
                    <a:pt x="7" y="4"/>
                  </a:lnTo>
                  <a:lnTo>
                    <a:pt x="7" y="273"/>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1112" name="Rectangle 118"/>
            <p:cNvSpPr>
              <a:spLocks noChangeArrowheads="1"/>
            </p:cNvSpPr>
            <p:nvPr/>
          </p:nvSpPr>
          <p:spPr bwMode="auto">
            <a:xfrm>
              <a:off x="2651" y="3525"/>
              <a:ext cx="351" cy="1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rgbClr val="000000"/>
                  </a:solidFill>
                  <a:effectLst/>
                  <a:latin typeface="Times New Roman" pitchFamily="18" charset="0"/>
                  <a:cs typeface="Arial" pitchFamily="34" charset="0"/>
                </a:rPr>
                <a:t>Stress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113" name="Rectangle 119"/>
            <p:cNvSpPr>
              <a:spLocks noChangeArrowheads="1"/>
            </p:cNvSpPr>
            <p:nvPr/>
          </p:nvSpPr>
          <p:spPr bwMode="auto">
            <a:xfrm>
              <a:off x="2635" y="3646"/>
              <a:ext cx="354" cy="1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rgbClr val="000000"/>
                  </a:solidFill>
                  <a:effectLst/>
                  <a:latin typeface="Times New Roman" pitchFamily="18" charset="0"/>
                  <a:cs typeface="Arial" pitchFamily="34" charset="0"/>
                </a:rPr>
                <a:t>testing</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114" name="Rectangle 120"/>
            <p:cNvSpPr>
              <a:spLocks noChangeArrowheads="1"/>
            </p:cNvSpPr>
            <p:nvPr/>
          </p:nvSpPr>
          <p:spPr bwMode="auto">
            <a:xfrm>
              <a:off x="2940" y="3646"/>
              <a:ext cx="75" cy="1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rgbClr val="000000"/>
                  </a:solidFill>
                  <a:effectLst/>
                  <a:latin typeface="Times New Roman" pitchFamily="18"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115" name="Rectangle 121"/>
            <p:cNvSpPr>
              <a:spLocks noChangeArrowheads="1"/>
            </p:cNvSpPr>
            <p:nvPr/>
          </p:nvSpPr>
          <p:spPr bwMode="auto">
            <a:xfrm>
              <a:off x="1882" y="3520"/>
              <a:ext cx="491" cy="270"/>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116" name="Freeform 122"/>
            <p:cNvSpPr>
              <a:spLocks noEditPoints="1"/>
            </p:cNvSpPr>
            <p:nvPr/>
          </p:nvSpPr>
          <p:spPr bwMode="auto">
            <a:xfrm>
              <a:off x="1879" y="3517"/>
              <a:ext cx="497" cy="276"/>
            </a:xfrm>
            <a:custGeom>
              <a:avLst/>
              <a:gdLst>
                <a:gd name="T0" fmla="*/ 0 w 497"/>
                <a:gd name="T1" fmla="*/ 0 h 276"/>
                <a:gd name="T2" fmla="*/ 497 w 497"/>
                <a:gd name="T3" fmla="*/ 0 h 276"/>
                <a:gd name="T4" fmla="*/ 497 w 497"/>
                <a:gd name="T5" fmla="*/ 276 h 276"/>
                <a:gd name="T6" fmla="*/ 0 w 497"/>
                <a:gd name="T7" fmla="*/ 276 h 276"/>
                <a:gd name="T8" fmla="*/ 0 w 497"/>
                <a:gd name="T9" fmla="*/ 0 h 276"/>
                <a:gd name="T10" fmla="*/ 7 w 497"/>
                <a:gd name="T11" fmla="*/ 273 h 276"/>
                <a:gd name="T12" fmla="*/ 3 w 497"/>
                <a:gd name="T13" fmla="*/ 270 h 276"/>
                <a:gd name="T14" fmla="*/ 494 w 497"/>
                <a:gd name="T15" fmla="*/ 270 h 276"/>
                <a:gd name="T16" fmla="*/ 490 w 497"/>
                <a:gd name="T17" fmla="*/ 273 h 276"/>
                <a:gd name="T18" fmla="*/ 490 w 497"/>
                <a:gd name="T19" fmla="*/ 3 h 276"/>
                <a:gd name="T20" fmla="*/ 494 w 497"/>
                <a:gd name="T21" fmla="*/ 6 h 276"/>
                <a:gd name="T22" fmla="*/ 3 w 497"/>
                <a:gd name="T23" fmla="*/ 6 h 276"/>
                <a:gd name="T24" fmla="*/ 7 w 497"/>
                <a:gd name="T25" fmla="*/ 3 h 276"/>
                <a:gd name="T26" fmla="*/ 7 w 497"/>
                <a:gd name="T27" fmla="*/ 273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97" h="276">
                  <a:moveTo>
                    <a:pt x="0" y="0"/>
                  </a:moveTo>
                  <a:lnTo>
                    <a:pt x="497" y="0"/>
                  </a:lnTo>
                  <a:lnTo>
                    <a:pt x="497" y="276"/>
                  </a:lnTo>
                  <a:lnTo>
                    <a:pt x="0" y="276"/>
                  </a:lnTo>
                  <a:lnTo>
                    <a:pt x="0" y="0"/>
                  </a:lnTo>
                  <a:close/>
                  <a:moveTo>
                    <a:pt x="7" y="273"/>
                  </a:moveTo>
                  <a:lnTo>
                    <a:pt x="3" y="270"/>
                  </a:lnTo>
                  <a:lnTo>
                    <a:pt x="494" y="270"/>
                  </a:lnTo>
                  <a:lnTo>
                    <a:pt x="490" y="273"/>
                  </a:lnTo>
                  <a:lnTo>
                    <a:pt x="490" y="3"/>
                  </a:lnTo>
                  <a:lnTo>
                    <a:pt x="494" y="6"/>
                  </a:lnTo>
                  <a:lnTo>
                    <a:pt x="3" y="6"/>
                  </a:lnTo>
                  <a:lnTo>
                    <a:pt x="7" y="3"/>
                  </a:lnTo>
                  <a:lnTo>
                    <a:pt x="7" y="273"/>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1117" name="Rectangle 123"/>
            <p:cNvSpPr>
              <a:spLocks noChangeArrowheads="1"/>
            </p:cNvSpPr>
            <p:nvPr/>
          </p:nvSpPr>
          <p:spPr bwMode="auto">
            <a:xfrm>
              <a:off x="1918" y="3526"/>
              <a:ext cx="130" cy="1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rgbClr val="000000"/>
                  </a:solidFill>
                  <a:effectLst/>
                  <a:latin typeface="Times New Roman" pitchFamily="18" charset="0"/>
                  <a:cs typeface="Arial" pitchFamily="34" charset="0"/>
                </a:rPr>
                <a:t>D</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118" name="Rectangle 124"/>
            <p:cNvSpPr>
              <a:spLocks noChangeArrowheads="1"/>
            </p:cNvSpPr>
            <p:nvPr/>
          </p:nvSpPr>
          <p:spPr bwMode="auto">
            <a:xfrm>
              <a:off x="2000" y="3526"/>
              <a:ext cx="387" cy="1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rgbClr val="000000"/>
                  </a:solidFill>
                  <a:effectLst/>
                  <a:latin typeface="Times New Roman" pitchFamily="18" charset="0"/>
                  <a:cs typeface="Arial" pitchFamily="34" charset="0"/>
                </a:rPr>
                <a:t>atabase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119" name="Rectangle 125"/>
            <p:cNvSpPr>
              <a:spLocks noChangeArrowheads="1"/>
            </p:cNvSpPr>
            <p:nvPr/>
          </p:nvSpPr>
          <p:spPr bwMode="auto">
            <a:xfrm>
              <a:off x="2336" y="3526"/>
              <a:ext cx="76" cy="1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rgbClr val="000000"/>
                  </a:solidFill>
                  <a:effectLst/>
                  <a:latin typeface="Times New Roman" pitchFamily="18"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120" name="Rectangle 126"/>
            <p:cNvSpPr>
              <a:spLocks noChangeArrowheads="1"/>
            </p:cNvSpPr>
            <p:nvPr/>
          </p:nvSpPr>
          <p:spPr bwMode="auto">
            <a:xfrm>
              <a:off x="1979" y="3647"/>
              <a:ext cx="348" cy="1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rgbClr val="000000"/>
                  </a:solidFill>
                  <a:effectLst/>
                  <a:latin typeface="Times New Roman" pitchFamily="18" charset="0"/>
                  <a:cs typeface="Arial" pitchFamily="34" charset="0"/>
                </a:rPr>
                <a:t>design</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121" name="Rectangle 127"/>
            <p:cNvSpPr>
              <a:spLocks noChangeArrowheads="1"/>
            </p:cNvSpPr>
            <p:nvPr/>
          </p:nvSpPr>
          <p:spPr bwMode="auto">
            <a:xfrm>
              <a:off x="2277" y="3647"/>
              <a:ext cx="75" cy="1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rgbClr val="000000"/>
                  </a:solidFill>
                  <a:effectLst/>
                  <a:latin typeface="Times New Roman" pitchFamily="18"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122" name="Rectangle 128"/>
            <p:cNvSpPr>
              <a:spLocks noChangeArrowheads="1"/>
            </p:cNvSpPr>
            <p:nvPr/>
          </p:nvSpPr>
          <p:spPr bwMode="auto">
            <a:xfrm>
              <a:off x="1349" y="3519"/>
              <a:ext cx="460" cy="270"/>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123" name="Freeform 129"/>
            <p:cNvSpPr>
              <a:spLocks noEditPoints="1"/>
            </p:cNvSpPr>
            <p:nvPr/>
          </p:nvSpPr>
          <p:spPr bwMode="auto">
            <a:xfrm>
              <a:off x="1346" y="3516"/>
              <a:ext cx="466" cy="276"/>
            </a:xfrm>
            <a:custGeom>
              <a:avLst/>
              <a:gdLst>
                <a:gd name="T0" fmla="*/ 0 w 466"/>
                <a:gd name="T1" fmla="*/ 0 h 276"/>
                <a:gd name="T2" fmla="*/ 466 w 466"/>
                <a:gd name="T3" fmla="*/ 0 h 276"/>
                <a:gd name="T4" fmla="*/ 466 w 466"/>
                <a:gd name="T5" fmla="*/ 276 h 276"/>
                <a:gd name="T6" fmla="*/ 0 w 466"/>
                <a:gd name="T7" fmla="*/ 276 h 276"/>
                <a:gd name="T8" fmla="*/ 0 w 466"/>
                <a:gd name="T9" fmla="*/ 0 h 276"/>
                <a:gd name="T10" fmla="*/ 7 w 466"/>
                <a:gd name="T11" fmla="*/ 273 h 276"/>
                <a:gd name="T12" fmla="*/ 3 w 466"/>
                <a:gd name="T13" fmla="*/ 270 h 276"/>
                <a:gd name="T14" fmla="*/ 463 w 466"/>
                <a:gd name="T15" fmla="*/ 270 h 276"/>
                <a:gd name="T16" fmla="*/ 459 w 466"/>
                <a:gd name="T17" fmla="*/ 273 h 276"/>
                <a:gd name="T18" fmla="*/ 459 w 466"/>
                <a:gd name="T19" fmla="*/ 3 h 276"/>
                <a:gd name="T20" fmla="*/ 463 w 466"/>
                <a:gd name="T21" fmla="*/ 6 h 276"/>
                <a:gd name="T22" fmla="*/ 3 w 466"/>
                <a:gd name="T23" fmla="*/ 6 h 276"/>
                <a:gd name="T24" fmla="*/ 7 w 466"/>
                <a:gd name="T25" fmla="*/ 3 h 276"/>
                <a:gd name="T26" fmla="*/ 7 w 466"/>
                <a:gd name="T27" fmla="*/ 273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66" h="276">
                  <a:moveTo>
                    <a:pt x="0" y="0"/>
                  </a:moveTo>
                  <a:lnTo>
                    <a:pt x="466" y="0"/>
                  </a:lnTo>
                  <a:lnTo>
                    <a:pt x="466" y="276"/>
                  </a:lnTo>
                  <a:lnTo>
                    <a:pt x="0" y="276"/>
                  </a:lnTo>
                  <a:lnTo>
                    <a:pt x="0" y="0"/>
                  </a:lnTo>
                  <a:close/>
                  <a:moveTo>
                    <a:pt x="7" y="273"/>
                  </a:moveTo>
                  <a:lnTo>
                    <a:pt x="3" y="270"/>
                  </a:lnTo>
                  <a:lnTo>
                    <a:pt x="463" y="270"/>
                  </a:lnTo>
                  <a:lnTo>
                    <a:pt x="459" y="273"/>
                  </a:lnTo>
                  <a:lnTo>
                    <a:pt x="459" y="3"/>
                  </a:lnTo>
                  <a:lnTo>
                    <a:pt x="463" y="6"/>
                  </a:lnTo>
                  <a:lnTo>
                    <a:pt x="3" y="6"/>
                  </a:lnTo>
                  <a:lnTo>
                    <a:pt x="7" y="3"/>
                  </a:lnTo>
                  <a:lnTo>
                    <a:pt x="7" y="273"/>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1124" name="Rectangle 130"/>
            <p:cNvSpPr>
              <a:spLocks noChangeArrowheads="1"/>
            </p:cNvSpPr>
            <p:nvPr/>
          </p:nvSpPr>
          <p:spPr bwMode="auto">
            <a:xfrm>
              <a:off x="1421" y="3525"/>
              <a:ext cx="396" cy="1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rgbClr val="000000"/>
                  </a:solidFill>
                  <a:effectLst/>
                  <a:latin typeface="Times New Roman" pitchFamily="18" charset="0"/>
                  <a:cs typeface="Arial" pitchFamily="34" charset="0"/>
                </a:rPr>
                <a:t>Output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125" name="Rectangle 131"/>
            <p:cNvSpPr>
              <a:spLocks noChangeArrowheads="1"/>
            </p:cNvSpPr>
            <p:nvPr/>
          </p:nvSpPr>
          <p:spPr bwMode="auto">
            <a:xfrm>
              <a:off x="1430" y="3646"/>
              <a:ext cx="348" cy="1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rgbClr val="000000"/>
                  </a:solidFill>
                  <a:effectLst/>
                  <a:latin typeface="Times New Roman" pitchFamily="18" charset="0"/>
                  <a:cs typeface="Arial" pitchFamily="34" charset="0"/>
                </a:rPr>
                <a:t>design</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126" name="Rectangle 132"/>
            <p:cNvSpPr>
              <a:spLocks noChangeArrowheads="1"/>
            </p:cNvSpPr>
            <p:nvPr/>
          </p:nvSpPr>
          <p:spPr bwMode="auto">
            <a:xfrm>
              <a:off x="1728" y="3646"/>
              <a:ext cx="76" cy="1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rgbClr val="000000"/>
                  </a:solidFill>
                  <a:effectLst/>
                  <a:latin typeface="Times New Roman" pitchFamily="18"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127" name="Rectangle 133"/>
            <p:cNvSpPr>
              <a:spLocks noChangeArrowheads="1"/>
            </p:cNvSpPr>
            <p:nvPr/>
          </p:nvSpPr>
          <p:spPr bwMode="auto">
            <a:xfrm>
              <a:off x="782" y="3519"/>
              <a:ext cx="482" cy="269"/>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128" name="Freeform 134"/>
            <p:cNvSpPr>
              <a:spLocks noEditPoints="1"/>
            </p:cNvSpPr>
            <p:nvPr/>
          </p:nvSpPr>
          <p:spPr bwMode="auto">
            <a:xfrm>
              <a:off x="779" y="3515"/>
              <a:ext cx="489" cy="276"/>
            </a:xfrm>
            <a:custGeom>
              <a:avLst/>
              <a:gdLst>
                <a:gd name="T0" fmla="*/ 0 w 489"/>
                <a:gd name="T1" fmla="*/ 0 h 276"/>
                <a:gd name="T2" fmla="*/ 489 w 489"/>
                <a:gd name="T3" fmla="*/ 0 h 276"/>
                <a:gd name="T4" fmla="*/ 489 w 489"/>
                <a:gd name="T5" fmla="*/ 276 h 276"/>
                <a:gd name="T6" fmla="*/ 0 w 489"/>
                <a:gd name="T7" fmla="*/ 276 h 276"/>
                <a:gd name="T8" fmla="*/ 0 w 489"/>
                <a:gd name="T9" fmla="*/ 0 h 276"/>
                <a:gd name="T10" fmla="*/ 7 w 489"/>
                <a:gd name="T11" fmla="*/ 273 h 276"/>
                <a:gd name="T12" fmla="*/ 3 w 489"/>
                <a:gd name="T13" fmla="*/ 269 h 276"/>
                <a:gd name="T14" fmla="*/ 485 w 489"/>
                <a:gd name="T15" fmla="*/ 269 h 276"/>
                <a:gd name="T16" fmla="*/ 481 w 489"/>
                <a:gd name="T17" fmla="*/ 273 h 276"/>
                <a:gd name="T18" fmla="*/ 481 w 489"/>
                <a:gd name="T19" fmla="*/ 4 h 276"/>
                <a:gd name="T20" fmla="*/ 485 w 489"/>
                <a:gd name="T21" fmla="*/ 7 h 276"/>
                <a:gd name="T22" fmla="*/ 3 w 489"/>
                <a:gd name="T23" fmla="*/ 7 h 276"/>
                <a:gd name="T24" fmla="*/ 7 w 489"/>
                <a:gd name="T25" fmla="*/ 4 h 276"/>
                <a:gd name="T26" fmla="*/ 7 w 489"/>
                <a:gd name="T27" fmla="*/ 273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9" h="276">
                  <a:moveTo>
                    <a:pt x="0" y="0"/>
                  </a:moveTo>
                  <a:lnTo>
                    <a:pt x="489" y="0"/>
                  </a:lnTo>
                  <a:lnTo>
                    <a:pt x="489" y="276"/>
                  </a:lnTo>
                  <a:lnTo>
                    <a:pt x="0" y="276"/>
                  </a:lnTo>
                  <a:lnTo>
                    <a:pt x="0" y="0"/>
                  </a:lnTo>
                  <a:close/>
                  <a:moveTo>
                    <a:pt x="7" y="273"/>
                  </a:moveTo>
                  <a:lnTo>
                    <a:pt x="3" y="269"/>
                  </a:lnTo>
                  <a:lnTo>
                    <a:pt x="485" y="269"/>
                  </a:lnTo>
                  <a:lnTo>
                    <a:pt x="481" y="273"/>
                  </a:lnTo>
                  <a:lnTo>
                    <a:pt x="481" y="4"/>
                  </a:lnTo>
                  <a:lnTo>
                    <a:pt x="485" y="7"/>
                  </a:lnTo>
                  <a:lnTo>
                    <a:pt x="3" y="7"/>
                  </a:lnTo>
                  <a:lnTo>
                    <a:pt x="7" y="4"/>
                  </a:lnTo>
                  <a:lnTo>
                    <a:pt x="7" y="273"/>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1129" name="Rectangle 135"/>
            <p:cNvSpPr>
              <a:spLocks noChangeArrowheads="1"/>
            </p:cNvSpPr>
            <p:nvPr/>
          </p:nvSpPr>
          <p:spPr bwMode="auto">
            <a:xfrm>
              <a:off x="903" y="3524"/>
              <a:ext cx="320" cy="1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rgbClr val="000000"/>
                  </a:solidFill>
                  <a:effectLst/>
                  <a:latin typeface="Times New Roman" pitchFamily="18" charset="0"/>
                  <a:cs typeface="Arial" pitchFamily="34" charset="0"/>
                </a:rPr>
                <a:t>Input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130" name="Rectangle 136"/>
            <p:cNvSpPr>
              <a:spLocks noChangeArrowheads="1"/>
            </p:cNvSpPr>
            <p:nvPr/>
          </p:nvSpPr>
          <p:spPr bwMode="auto">
            <a:xfrm>
              <a:off x="1173" y="3524"/>
              <a:ext cx="75" cy="1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rgbClr val="000000"/>
                  </a:solidFill>
                  <a:effectLst/>
                  <a:latin typeface="Times New Roman" pitchFamily="18"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131" name="Rectangle 137"/>
            <p:cNvSpPr>
              <a:spLocks noChangeArrowheads="1"/>
            </p:cNvSpPr>
            <p:nvPr/>
          </p:nvSpPr>
          <p:spPr bwMode="auto">
            <a:xfrm>
              <a:off x="874" y="3645"/>
              <a:ext cx="349" cy="1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rgbClr val="000000"/>
                  </a:solidFill>
                  <a:effectLst/>
                  <a:latin typeface="Times New Roman" pitchFamily="18" charset="0"/>
                  <a:cs typeface="Arial" pitchFamily="34" charset="0"/>
                </a:rPr>
                <a:t>design</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132" name="Rectangle 138"/>
            <p:cNvSpPr>
              <a:spLocks noChangeArrowheads="1"/>
            </p:cNvSpPr>
            <p:nvPr/>
          </p:nvSpPr>
          <p:spPr bwMode="auto">
            <a:xfrm>
              <a:off x="1171" y="3645"/>
              <a:ext cx="76" cy="1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rgbClr val="000000"/>
                  </a:solidFill>
                  <a:effectLst/>
                  <a:latin typeface="Times New Roman" pitchFamily="18"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133" name="Rectangle 139"/>
            <p:cNvSpPr>
              <a:spLocks noChangeArrowheads="1"/>
            </p:cNvSpPr>
            <p:nvPr/>
          </p:nvSpPr>
          <p:spPr bwMode="auto">
            <a:xfrm>
              <a:off x="1201" y="3645"/>
              <a:ext cx="76" cy="1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rgbClr val="000000"/>
                  </a:solidFill>
                  <a:effectLst/>
                  <a:latin typeface="Times New Roman" pitchFamily="18"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134" name="Rectangle 140"/>
            <p:cNvSpPr>
              <a:spLocks noChangeArrowheads="1"/>
            </p:cNvSpPr>
            <p:nvPr/>
          </p:nvSpPr>
          <p:spPr bwMode="auto">
            <a:xfrm>
              <a:off x="3872" y="3519"/>
              <a:ext cx="587" cy="270"/>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135" name="Freeform 141"/>
            <p:cNvSpPr>
              <a:spLocks noEditPoints="1"/>
            </p:cNvSpPr>
            <p:nvPr/>
          </p:nvSpPr>
          <p:spPr bwMode="auto">
            <a:xfrm>
              <a:off x="3869" y="3515"/>
              <a:ext cx="593" cy="277"/>
            </a:xfrm>
            <a:custGeom>
              <a:avLst/>
              <a:gdLst>
                <a:gd name="T0" fmla="*/ 0 w 593"/>
                <a:gd name="T1" fmla="*/ 0 h 277"/>
                <a:gd name="T2" fmla="*/ 593 w 593"/>
                <a:gd name="T3" fmla="*/ 0 h 277"/>
                <a:gd name="T4" fmla="*/ 593 w 593"/>
                <a:gd name="T5" fmla="*/ 277 h 277"/>
                <a:gd name="T6" fmla="*/ 0 w 593"/>
                <a:gd name="T7" fmla="*/ 277 h 277"/>
                <a:gd name="T8" fmla="*/ 0 w 593"/>
                <a:gd name="T9" fmla="*/ 0 h 277"/>
                <a:gd name="T10" fmla="*/ 7 w 593"/>
                <a:gd name="T11" fmla="*/ 274 h 277"/>
                <a:gd name="T12" fmla="*/ 3 w 593"/>
                <a:gd name="T13" fmla="*/ 271 h 277"/>
                <a:gd name="T14" fmla="*/ 590 w 593"/>
                <a:gd name="T15" fmla="*/ 271 h 277"/>
                <a:gd name="T16" fmla="*/ 586 w 593"/>
                <a:gd name="T17" fmla="*/ 274 h 277"/>
                <a:gd name="T18" fmla="*/ 586 w 593"/>
                <a:gd name="T19" fmla="*/ 4 h 277"/>
                <a:gd name="T20" fmla="*/ 590 w 593"/>
                <a:gd name="T21" fmla="*/ 7 h 277"/>
                <a:gd name="T22" fmla="*/ 3 w 593"/>
                <a:gd name="T23" fmla="*/ 7 h 277"/>
                <a:gd name="T24" fmla="*/ 7 w 593"/>
                <a:gd name="T25" fmla="*/ 4 h 277"/>
                <a:gd name="T26" fmla="*/ 7 w 593"/>
                <a:gd name="T27" fmla="*/ 274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93" h="277">
                  <a:moveTo>
                    <a:pt x="0" y="0"/>
                  </a:moveTo>
                  <a:lnTo>
                    <a:pt x="593" y="0"/>
                  </a:lnTo>
                  <a:lnTo>
                    <a:pt x="593" y="277"/>
                  </a:lnTo>
                  <a:lnTo>
                    <a:pt x="0" y="277"/>
                  </a:lnTo>
                  <a:lnTo>
                    <a:pt x="0" y="0"/>
                  </a:lnTo>
                  <a:close/>
                  <a:moveTo>
                    <a:pt x="7" y="274"/>
                  </a:moveTo>
                  <a:lnTo>
                    <a:pt x="3" y="271"/>
                  </a:lnTo>
                  <a:lnTo>
                    <a:pt x="590" y="271"/>
                  </a:lnTo>
                  <a:lnTo>
                    <a:pt x="586" y="274"/>
                  </a:lnTo>
                  <a:lnTo>
                    <a:pt x="586" y="4"/>
                  </a:lnTo>
                  <a:lnTo>
                    <a:pt x="590" y="7"/>
                  </a:lnTo>
                  <a:lnTo>
                    <a:pt x="3" y="7"/>
                  </a:lnTo>
                  <a:lnTo>
                    <a:pt x="7" y="4"/>
                  </a:lnTo>
                  <a:lnTo>
                    <a:pt x="7" y="274"/>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1136" name="Rectangle 142"/>
            <p:cNvSpPr>
              <a:spLocks noChangeArrowheads="1"/>
            </p:cNvSpPr>
            <p:nvPr/>
          </p:nvSpPr>
          <p:spPr bwMode="auto">
            <a:xfrm>
              <a:off x="3947" y="3524"/>
              <a:ext cx="518" cy="1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rgbClr val="000000"/>
                  </a:solidFill>
                  <a:effectLst/>
                  <a:latin typeface="Times New Roman" pitchFamily="18" charset="0"/>
                  <a:cs typeface="Arial" pitchFamily="34" charset="0"/>
                </a:rPr>
                <a:t>Recovery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137" name="Rectangle 143"/>
            <p:cNvSpPr>
              <a:spLocks noChangeArrowheads="1"/>
            </p:cNvSpPr>
            <p:nvPr/>
          </p:nvSpPr>
          <p:spPr bwMode="auto">
            <a:xfrm>
              <a:off x="4013" y="3644"/>
              <a:ext cx="79" cy="1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rgbClr val="000000"/>
                  </a:solidFill>
                  <a:effectLst/>
                  <a:latin typeface="Times New Roman" pitchFamily="18" charset="0"/>
                  <a:cs typeface="Arial" pitchFamily="34" charset="0"/>
                </a:rPr>
                <a:t>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138" name="Rectangle 144"/>
            <p:cNvSpPr>
              <a:spLocks noChangeArrowheads="1"/>
            </p:cNvSpPr>
            <p:nvPr/>
          </p:nvSpPr>
          <p:spPr bwMode="auto">
            <a:xfrm>
              <a:off x="4045" y="3644"/>
              <a:ext cx="323" cy="1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rgbClr val="000000"/>
                  </a:solidFill>
                  <a:effectLst/>
                  <a:latin typeface="Times New Roman" pitchFamily="18" charset="0"/>
                  <a:cs typeface="Arial" pitchFamily="34" charset="0"/>
                </a:rPr>
                <a:t>esting</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139" name="Rectangle 145"/>
            <p:cNvSpPr>
              <a:spLocks noChangeArrowheads="1"/>
            </p:cNvSpPr>
            <p:nvPr/>
          </p:nvSpPr>
          <p:spPr bwMode="auto">
            <a:xfrm>
              <a:off x="4319" y="3644"/>
              <a:ext cx="75" cy="1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rgbClr val="000000"/>
                  </a:solidFill>
                  <a:effectLst/>
                  <a:latin typeface="Times New Roman" pitchFamily="18"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140" name="Freeform 146"/>
            <p:cNvSpPr>
              <a:spLocks/>
            </p:cNvSpPr>
            <p:nvPr/>
          </p:nvSpPr>
          <p:spPr bwMode="auto">
            <a:xfrm>
              <a:off x="1023" y="3240"/>
              <a:ext cx="1093" cy="7"/>
            </a:xfrm>
            <a:custGeom>
              <a:avLst/>
              <a:gdLst>
                <a:gd name="T0" fmla="*/ 0 w 1093"/>
                <a:gd name="T1" fmla="*/ 0 h 7"/>
                <a:gd name="T2" fmla="*/ 1093 w 1093"/>
                <a:gd name="T3" fmla="*/ 0 h 7"/>
                <a:gd name="T4" fmla="*/ 1093 w 1093"/>
                <a:gd name="T5" fmla="*/ 7 h 7"/>
                <a:gd name="T6" fmla="*/ 0 w 1093"/>
                <a:gd name="T7" fmla="*/ 6 h 7"/>
                <a:gd name="T8" fmla="*/ 0 w 1093"/>
                <a:gd name="T9" fmla="*/ 0 h 7"/>
              </a:gdLst>
              <a:ahLst/>
              <a:cxnLst>
                <a:cxn ang="0">
                  <a:pos x="T0" y="T1"/>
                </a:cxn>
                <a:cxn ang="0">
                  <a:pos x="T2" y="T3"/>
                </a:cxn>
                <a:cxn ang="0">
                  <a:pos x="T4" y="T5"/>
                </a:cxn>
                <a:cxn ang="0">
                  <a:pos x="T6" y="T7"/>
                </a:cxn>
                <a:cxn ang="0">
                  <a:pos x="T8" y="T9"/>
                </a:cxn>
              </a:cxnLst>
              <a:rect l="0" t="0" r="r" b="b"/>
              <a:pathLst>
                <a:path w="1093" h="7">
                  <a:moveTo>
                    <a:pt x="0" y="0"/>
                  </a:moveTo>
                  <a:lnTo>
                    <a:pt x="1093" y="0"/>
                  </a:lnTo>
                  <a:lnTo>
                    <a:pt x="1093" y="7"/>
                  </a:lnTo>
                  <a:lnTo>
                    <a:pt x="0" y="6"/>
                  </a:lnTo>
                  <a:lnTo>
                    <a:pt x="0" y="0"/>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1141" name="Freeform 147"/>
            <p:cNvSpPr>
              <a:spLocks/>
            </p:cNvSpPr>
            <p:nvPr/>
          </p:nvSpPr>
          <p:spPr bwMode="auto">
            <a:xfrm>
              <a:off x="1692" y="2967"/>
              <a:ext cx="8" cy="276"/>
            </a:xfrm>
            <a:custGeom>
              <a:avLst/>
              <a:gdLst>
                <a:gd name="T0" fmla="*/ 7 w 8"/>
                <a:gd name="T1" fmla="*/ 0 h 276"/>
                <a:gd name="T2" fmla="*/ 8 w 8"/>
                <a:gd name="T3" fmla="*/ 276 h 276"/>
                <a:gd name="T4" fmla="*/ 1 w 8"/>
                <a:gd name="T5" fmla="*/ 276 h 276"/>
                <a:gd name="T6" fmla="*/ 0 w 8"/>
                <a:gd name="T7" fmla="*/ 0 h 276"/>
                <a:gd name="T8" fmla="*/ 7 w 8"/>
                <a:gd name="T9" fmla="*/ 0 h 276"/>
              </a:gdLst>
              <a:ahLst/>
              <a:cxnLst>
                <a:cxn ang="0">
                  <a:pos x="T0" y="T1"/>
                </a:cxn>
                <a:cxn ang="0">
                  <a:pos x="T2" y="T3"/>
                </a:cxn>
                <a:cxn ang="0">
                  <a:pos x="T4" y="T5"/>
                </a:cxn>
                <a:cxn ang="0">
                  <a:pos x="T6" y="T7"/>
                </a:cxn>
                <a:cxn ang="0">
                  <a:pos x="T8" y="T9"/>
                </a:cxn>
              </a:cxnLst>
              <a:rect l="0" t="0" r="r" b="b"/>
              <a:pathLst>
                <a:path w="8" h="276">
                  <a:moveTo>
                    <a:pt x="7" y="0"/>
                  </a:moveTo>
                  <a:lnTo>
                    <a:pt x="8" y="276"/>
                  </a:lnTo>
                  <a:lnTo>
                    <a:pt x="1" y="276"/>
                  </a:lnTo>
                  <a:lnTo>
                    <a:pt x="0" y="0"/>
                  </a:lnTo>
                  <a:lnTo>
                    <a:pt x="7" y="0"/>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1142" name="Freeform 148"/>
            <p:cNvSpPr>
              <a:spLocks noEditPoints="1"/>
            </p:cNvSpPr>
            <p:nvPr/>
          </p:nvSpPr>
          <p:spPr bwMode="auto">
            <a:xfrm>
              <a:off x="994" y="3244"/>
              <a:ext cx="58" cy="275"/>
            </a:xfrm>
            <a:custGeom>
              <a:avLst/>
              <a:gdLst>
                <a:gd name="T0" fmla="*/ 33 w 58"/>
                <a:gd name="T1" fmla="*/ 0 h 275"/>
                <a:gd name="T2" fmla="*/ 34 w 58"/>
                <a:gd name="T3" fmla="*/ 232 h 275"/>
                <a:gd name="T4" fmla="*/ 24 w 58"/>
                <a:gd name="T5" fmla="*/ 232 h 275"/>
                <a:gd name="T6" fmla="*/ 24 w 58"/>
                <a:gd name="T7" fmla="*/ 0 h 275"/>
                <a:gd name="T8" fmla="*/ 33 w 58"/>
                <a:gd name="T9" fmla="*/ 0 h 275"/>
                <a:gd name="T10" fmla="*/ 58 w 58"/>
                <a:gd name="T11" fmla="*/ 223 h 275"/>
                <a:gd name="T12" fmla="*/ 29 w 58"/>
                <a:gd name="T13" fmla="*/ 275 h 275"/>
                <a:gd name="T14" fmla="*/ 0 w 58"/>
                <a:gd name="T15" fmla="*/ 223 h 275"/>
                <a:gd name="T16" fmla="*/ 58 w 58"/>
                <a:gd name="T17" fmla="*/ 223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8" h="275">
                  <a:moveTo>
                    <a:pt x="33" y="0"/>
                  </a:moveTo>
                  <a:lnTo>
                    <a:pt x="34" y="232"/>
                  </a:lnTo>
                  <a:lnTo>
                    <a:pt x="24" y="232"/>
                  </a:lnTo>
                  <a:lnTo>
                    <a:pt x="24" y="0"/>
                  </a:lnTo>
                  <a:lnTo>
                    <a:pt x="33" y="0"/>
                  </a:lnTo>
                  <a:close/>
                  <a:moveTo>
                    <a:pt x="58" y="223"/>
                  </a:moveTo>
                  <a:lnTo>
                    <a:pt x="29" y="275"/>
                  </a:lnTo>
                  <a:lnTo>
                    <a:pt x="0" y="223"/>
                  </a:lnTo>
                  <a:lnTo>
                    <a:pt x="58" y="223"/>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1143" name="Freeform 149"/>
            <p:cNvSpPr>
              <a:spLocks noEditPoints="1"/>
            </p:cNvSpPr>
            <p:nvPr/>
          </p:nvSpPr>
          <p:spPr bwMode="auto">
            <a:xfrm>
              <a:off x="1551" y="3244"/>
              <a:ext cx="57" cy="275"/>
            </a:xfrm>
            <a:custGeom>
              <a:avLst/>
              <a:gdLst>
                <a:gd name="T0" fmla="*/ 32 w 57"/>
                <a:gd name="T1" fmla="*/ 0 h 275"/>
                <a:gd name="T2" fmla="*/ 33 w 57"/>
                <a:gd name="T3" fmla="*/ 232 h 275"/>
                <a:gd name="T4" fmla="*/ 23 w 57"/>
                <a:gd name="T5" fmla="*/ 232 h 275"/>
                <a:gd name="T6" fmla="*/ 23 w 57"/>
                <a:gd name="T7" fmla="*/ 0 h 275"/>
                <a:gd name="T8" fmla="*/ 32 w 57"/>
                <a:gd name="T9" fmla="*/ 0 h 275"/>
                <a:gd name="T10" fmla="*/ 57 w 57"/>
                <a:gd name="T11" fmla="*/ 223 h 275"/>
                <a:gd name="T12" fmla="*/ 28 w 57"/>
                <a:gd name="T13" fmla="*/ 275 h 275"/>
                <a:gd name="T14" fmla="*/ 0 w 57"/>
                <a:gd name="T15" fmla="*/ 224 h 275"/>
                <a:gd name="T16" fmla="*/ 57 w 57"/>
                <a:gd name="T17" fmla="*/ 223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275">
                  <a:moveTo>
                    <a:pt x="32" y="0"/>
                  </a:moveTo>
                  <a:lnTo>
                    <a:pt x="33" y="232"/>
                  </a:lnTo>
                  <a:lnTo>
                    <a:pt x="23" y="232"/>
                  </a:lnTo>
                  <a:lnTo>
                    <a:pt x="23" y="0"/>
                  </a:lnTo>
                  <a:lnTo>
                    <a:pt x="32" y="0"/>
                  </a:lnTo>
                  <a:close/>
                  <a:moveTo>
                    <a:pt x="57" y="223"/>
                  </a:moveTo>
                  <a:lnTo>
                    <a:pt x="28" y="275"/>
                  </a:lnTo>
                  <a:lnTo>
                    <a:pt x="0" y="224"/>
                  </a:lnTo>
                  <a:lnTo>
                    <a:pt x="57" y="223"/>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1144" name="Freeform 150"/>
            <p:cNvSpPr>
              <a:spLocks noEditPoints="1"/>
            </p:cNvSpPr>
            <p:nvPr/>
          </p:nvSpPr>
          <p:spPr bwMode="auto">
            <a:xfrm>
              <a:off x="2099" y="3244"/>
              <a:ext cx="57" cy="276"/>
            </a:xfrm>
            <a:custGeom>
              <a:avLst/>
              <a:gdLst>
                <a:gd name="T0" fmla="*/ 32 w 57"/>
                <a:gd name="T1" fmla="*/ 0 h 276"/>
                <a:gd name="T2" fmla="*/ 33 w 57"/>
                <a:gd name="T3" fmla="*/ 233 h 276"/>
                <a:gd name="T4" fmla="*/ 23 w 57"/>
                <a:gd name="T5" fmla="*/ 233 h 276"/>
                <a:gd name="T6" fmla="*/ 23 w 57"/>
                <a:gd name="T7" fmla="*/ 0 h 276"/>
                <a:gd name="T8" fmla="*/ 32 w 57"/>
                <a:gd name="T9" fmla="*/ 0 h 276"/>
                <a:gd name="T10" fmla="*/ 57 w 57"/>
                <a:gd name="T11" fmla="*/ 225 h 276"/>
                <a:gd name="T12" fmla="*/ 28 w 57"/>
                <a:gd name="T13" fmla="*/ 276 h 276"/>
                <a:gd name="T14" fmla="*/ 0 w 57"/>
                <a:gd name="T15" fmla="*/ 225 h 276"/>
                <a:gd name="T16" fmla="*/ 57 w 57"/>
                <a:gd name="T17" fmla="*/ 225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276">
                  <a:moveTo>
                    <a:pt x="32" y="0"/>
                  </a:moveTo>
                  <a:lnTo>
                    <a:pt x="33" y="233"/>
                  </a:lnTo>
                  <a:lnTo>
                    <a:pt x="23" y="233"/>
                  </a:lnTo>
                  <a:lnTo>
                    <a:pt x="23" y="0"/>
                  </a:lnTo>
                  <a:lnTo>
                    <a:pt x="32" y="0"/>
                  </a:lnTo>
                  <a:close/>
                  <a:moveTo>
                    <a:pt x="57" y="225"/>
                  </a:moveTo>
                  <a:lnTo>
                    <a:pt x="28" y="276"/>
                  </a:lnTo>
                  <a:lnTo>
                    <a:pt x="0" y="225"/>
                  </a:lnTo>
                  <a:lnTo>
                    <a:pt x="57" y="225"/>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1145" name="Freeform 151"/>
            <p:cNvSpPr>
              <a:spLocks/>
            </p:cNvSpPr>
            <p:nvPr/>
          </p:nvSpPr>
          <p:spPr bwMode="auto">
            <a:xfrm>
              <a:off x="2788" y="3240"/>
              <a:ext cx="1377" cy="8"/>
            </a:xfrm>
            <a:custGeom>
              <a:avLst/>
              <a:gdLst>
                <a:gd name="T0" fmla="*/ 0 w 1377"/>
                <a:gd name="T1" fmla="*/ 0 h 8"/>
                <a:gd name="T2" fmla="*/ 1377 w 1377"/>
                <a:gd name="T3" fmla="*/ 1 h 8"/>
                <a:gd name="T4" fmla="*/ 1377 w 1377"/>
                <a:gd name="T5" fmla="*/ 8 h 8"/>
                <a:gd name="T6" fmla="*/ 0 w 1377"/>
                <a:gd name="T7" fmla="*/ 7 h 8"/>
                <a:gd name="T8" fmla="*/ 0 w 1377"/>
                <a:gd name="T9" fmla="*/ 0 h 8"/>
              </a:gdLst>
              <a:ahLst/>
              <a:cxnLst>
                <a:cxn ang="0">
                  <a:pos x="T0" y="T1"/>
                </a:cxn>
                <a:cxn ang="0">
                  <a:pos x="T2" y="T3"/>
                </a:cxn>
                <a:cxn ang="0">
                  <a:pos x="T4" y="T5"/>
                </a:cxn>
                <a:cxn ang="0">
                  <a:pos x="T6" y="T7"/>
                </a:cxn>
                <a:cxn ang="0">
                  <a:pos x="T8" y="T9"/>
                </a:cxn>
              </a:cxnLst>
              <a:rect l="0" t="0" r="r" b="b"/>
              <a:pathLst>
                <a:path w="1377" h="8">
                  <a:moveTo>
                    <a:pt x="0" y="0"/>
                  </a:moveTo>
                  <a:lnTo>
                    <a:pt x="1377" y="1"/>
                  </a:lnTo>
                  <a:lnTo>
                    <a:pt x="1377" y="8"/>
                  </a:lnTo>
                  <a:lnTo>
                    <a:pt x="0" y="7"/>
                  </a:lnTo>
                  <a:lnTo>
                    <a:pt x="0" y="0"/>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1146" name="Freeform 152"/>
            <p:cNvSpPr>
              <a:spLocks/>
            </p:cNvSpPr>
            <p:nvPr/>
          </p:nvSpPr>
          <p:spPr bwMode="auto">
            <a:xfrm>
              <a:off x="3250" y="2967"/>
              <a:ext cx="8" cy="276"/>
            </a:xfrm>
            <a:custGeom>
              <a:avLst/>
              <a:gdLst>
                <a:gd name="T0" fmla="*/ 7 w 8"/>
                <a:gd name="T1" fmla="*/ 0 h 276"/>
                <a:gd name="T2" fmla="*/ 8 w 8"/>
                <a:gd name="T3" fmla="*/ 276 h 276"/>
                <a:gd name="T4" fmla="*/ 1 w 8"/>
                <a:gd name="T5" fmla="*/ 276 h 276"/>
                <a:gd name="T6" fmla="*/ 0 w 8"/>
                <a:gd name="T7" fmla="*/ 0 h 276"/>
                <a:gd name="T8" fmla="*/ 7 w 8"/>
                <a:gd name="T9" fmla="*/ 0 h 276"/>
              </a:gdLst>
              <a:ahLst/>
              <a:cxnLst>
                <a:cxn ang="0">
                  <a:pos x="T0" y="T1"/>
                </a:cxn>
                <a:cxn ang="0">
                  <a:pos x="T2" y="T3"/>
                </a:cxn>
                <a:cxn ang="0">
                  <a:pos x="T4" y="T5"/>
                </a:cxn>
                <a:cxn ang="0">
                  <a:pos x="T6" y="T7"/>
                </a:cxn>
                <a:cxn ang="0">
                  <a:pos x="T8" y="T9"/>
                </a:cxn>
              </a:cxnLst>
              <a:rect l="0" t="0" r="r" b="b"/>
              <a:pathLst>
                <a:path w="8" h="276">
                  <a:moveTo>
                    <a:pt x="7" y="0"/>
                  </a:moveTo>
                  <a:lnTo>
                    <a:pt x="8" y="276"/>
                  </a:lnTo>
                  <a:lnTo>
                    <a:pt x="1" y="276"/>
                  </a:lnTo>
                  <a:lnTo>
                    <a:pt x="0" y="0"/>
                  </a:lnTo>
                  <a:lnTo>
                    <a:pt x="7" y="0"/>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1147" name="Freeform 153"/>
            <p:cNvSpPr>
              <a:spLocks noEditPoints="1"/>
            </p:cNvSpPr>
            <p:nvPr/>
          </p:nvSpPr>
          <p:spPr bwMode="auto">
            <a:xfrm>
              <a:off x="2758" y="3244"/>
              <a:ext cx="57" cy="276"/>
            </a:xfrm>
            <a:custGeom>
              <a:avLst/>
              <a:gdLst>
                <a:gd name="T0" fmla="*/ 32 w 57"/>
                <a:gd name="T1" fmla="*/ 0 h 276"/>
                <a:gd name="T2" fmla="*/ 33 w 57"/>
                <a:gd name="T3" fmla="*/ 233 h 276"/>
                <a:gd name="T4" fmla="*/ 24 w 57"/>
                <a:gd name="T5" fmla="*/ 233 h 276"/>
                <a:gd name="T6" fmla="*/ 23 w 57"/>
                <a:gd name="T7" fmla="*/ 0 h 276"/>
                <a:gd name="T8" fmla="*/ 32 w 57"/>
                <a:gd name="T9" fmla="*/ 0 h 276"/>
                <a:gd name="T10" fmla="*/ 57 w 57"/>
                <a:gd name="T11" fmla="*/ 224 h 276"/>
                <a:gd name="T12" fmla="*/ 29 w 57"/>
                <a:gd name="T13" fmla="*/ 276 h 276"/>
                <a:gd name="T14" fmla="*/ 0 w 57"/>
                <a:gd name="T15" fmla="*/ 224 h 276"/>
                <a:gd name="T16" fmla="*/ 57 w 57"/>
                <a:gd name="T17" fmla="*/ 224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276">
                  <a:moveTo>
                    <a:pt x="32" y="0"/>
                  </a:moveTo>
                  <a:lnTo>
                    <a:pt x="33" y="233"/>
                  </a:lnTo>
                  <a:lnTo>
                    <a:pt x="24" y="233"/>
                  </a:lnTo>
                  <a:lnTo>
                    <a:pt x="23" y="0"/>
                  </a:lnTo>
                  <a:lnTo>
                    <a:pt x="32" y="0"/>
                  </a:lnTo>
                  <a:close/>
                  <a:moveTo>
                    <a:pt x="57" y="224"/>
                  </a:moveTo>
                  <a:lnTo>
                    <a:pt x="29" y="276"/>
                  </a:lnTo>
                  <a:lnTo>
                    <a:pt x="0" y="224"/>
                  </a:lnTo>
                  <a:lnTo>
                    <a:pt x="57" y="224"/>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1148" name="Freeform 154"/>
            <p:cNvSpPr>
              <a:spLocks noEditPoints="1"/>
            </p:cNvSpPr>
            <p:nvPr/>
          </p:nvSpPr>
          <p:spPr bwMode="auto">
            <a:xfrm>
              <a:off x="3410" y="3243"/>
              <a:ext cx="57" cy="276"/>
            </a:xfrm>
            <a:custGeom>
              <a:avLst/>
              <a:gdLst>
                <a:gd name="T0" fmla="*/ 32 w 57"/>
                <a:gd name="T1" fmla="*/ 0 h 276"/>
                <a:gd name="T2" fmla="*/ 34 w 57"/>
                <a:gd name="T3" fmla="*/ 233 h 276"/>
                <a:gd name="T4" fmla="*/ 24 w 57"/>
                <a:gd name="T5" fmla="*/ 233 h 276"/>
                <a:gd name="T6" fmla="*/ 23 w 57"/>
                <a:gd name="T7" fmla="*/ 0 h 276"/>
                <a:gd name="T8" fmla="*/ 32 w 57"/>
                <a:gd name="T9" fmla="*/ 0 h 276"/>
                <a:gd name="T10" fmla="*/ 57 w 57"/>
                <a:gd name="T11" fmla="*/ 224 h 276"/>
                <a:gd name="T12" fmla="*/ 29 w 57"/>
                <a:gd name="T13" fmla="*/ 276 h 276"/>
                <a:gd name="T14" fmla="*/ 0 w 57"/>
                <a:gd name="T15" fmla="*/ 224 h 276"/>
                <a:gd name="T16" fmla="*/ 57 w 57"/>
                <a:gd name="T17" fmla="*/ 224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276">
                  <a:moveTo>
                    <a:pt x="32" y="0"/>
                  </a:moveTo>
                  <a:lnTo>
                    <a:pt x="34" y="233"/>
                  </a:lnTo>
                  <a:lnTo>
                    <a:pt x="24" y="233"/>
                  </a:lnTo>
                  <a:lnTo>
                    <a:pt x="23" y="0"/>
                  </a:lnTo>
                  <a:lnTo>
                    <a:pt x="32" y="0"/>
                  </a:lnTo>
                  <a:close/>
                  <a:moveTo>
                    <a:pt x="57" y="224"/>
                  </a:moveTo>
                  <a:lnTo>
                    <a:pt x="29" y="276"/>
                  </a:lnTo>
                  <a:lnTo>
                    <a:pt x="0" y="224"/>
                  </a:lnTo>
                  <a:lnTo>
                    <a:pt x="57" y="224"/>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1149" name="Freeform 155"/>
            <p:cNvSpPr>
              <a:spLocks noEditPoints="1"/>
            </p:cNvSpPr>
            <p:nvPr/>
          </p:nvSpPr>
          <p:spPr bwMode="auto">
            <a:xfrm>
              <a:off x="4136" y="3243"/>
              <a:ext cx="58" cy="276"/>
            </a:xfrm>
            <a:custGeom>
              <a:avLst/>
              <a:gdLst>
                <a:gd name="T0" fmla="*/ 32 w 58"/>
                <a:gd name="T1" fmla="*/ 0 h 276"/>
                <a:gd name="T2" fmla="*/ 34 w 58"/>
                <a:gd name="T3" fmla="*/ 233 h 276"/>
                <a:gd name="T4" fmla="*/ 24 w 58"/>
                <a:gd name="T5" fmla="*/ 233 h 276"/>
                <a:gd name="T6" fmla="*/ 23 w 58"/>
                <a:gd name="T7" fmla="*/ 0 h 276"/>
                <a:gd name="T8" fmla="*/ 32 w 58"/>
                <a:gd name="T9" fmla="*/ 0 h 276"/>
                <a:gd name="T10" fmla="*/ 58 w 58"/>
                <a:gd name="T11" fmla="*/ 224 h 276"/>
                <a:gd name="T12" fmla="*/ 29 w 58"/>
                <a:gd name="T13" fmla="*/ 276 h 276"/>
                <a:gd name="T14" fmla="*/ 0 w 58"/>
                <a:gd name="T15" fmla="*/ 224 h 276"/>
                <a:gd name="T16" fmla="*/ 58 w 58"/>
                <a:gd name="T17" fmla="*/ 224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8" h="276">
                  <a:moveTo>
                    <a:pt x="32" y="0"/>
                  </a:moveTo>
                  <a:lnTo>
                    <a:pt x="34" y="233"/>
                  </a:lnTo>
                  <a:lnTo>
                    <a:pt x="24" y="233"/>
                  </a:lnTo>
                  <a:lnTo>
                    <a:pt x="23" y="0"/>
                  </a:lnTo>
                  <a:lnTo>
                    <a:pt x="32" y="0"/>
                  </a:lnTo>
                  <a:close/>
                  <a:moveTo>
                    <a:pt x="58" y="224"/>
                  </a:moveTo>
                  <a:lnTo>
                    <a:pt x="29" y="276"/>
                  </a:lnTo>
                  <a:lnTo>
                    <a:pt x="0" y="224"/>
                  </a:lnTo>
                  <a:lnTo>
                    <a:pt x="58" y="224"/>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grpSp>
      <p:sp>
        <p:nvSpPr>
          <p:cNvPr id="156" name="Slide Number Placeholder 155"/>
          <p:cNvSpPr>
            <a:spLocks noGrp="1"/>
          </p:cNvSpPr>
          <p:nvPr>
            <p:ph type="sldNum" sz="quarter" idx="12"/>
          </p:nvPr>
        </p:nvSpPr>
        <p:spPr/>
        <p:txBody>
          <a:bodyPr/>
          <a:lstStyle/>
          <a:p>
            <a:fld id="{0C087B72-CC60-4FF0-9C96-8509CDF76D05}" type="slidenum">
              <a:rPr lang="en-IN" smtClean="0"/>
              <a:pPr/>
              <a:t>78</a:t>
            </a:fld>
            <a:endParaRPr lang="en-IN"/>
          </a:p>
        </p:txBody>
      </p:sp>
    </p:spTree>
    <p:extLst>
      <p:ext uri="{BB962C8B-B14F-4D97-AF65-F5344CB8AC3E}">
        <p14:creationId xmlns:p14="http://schemas.microsoft.com/office/powerpoint/2010/main" xmlns="" val="2822803287"/>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smtClean="0">
                <a:solidFill>
                  <a:srgbClr val="0000FF"/>
                </a:solidFill>
                <a:latin typeface="Times New Roman" pitchFamily="18" charset="0"/>
                <a:cs typeface="Times New Roman" pitchFamily="18" charset="0"/>
              </a:rPr>
              <a:t>Project </a:t>
            </a:r>
            <a:r>
              <a:rPr lang="en-IN" sz="3200" b="1" dirty="0">
                <a:solidFill>
                  <a:srgbClr val="0000FF"/>
                </a:solidFill>
                <a:latin typeface="Times New Roman" pitchFamily="18" charset="0"/>
                <a:cs typeface="Times New Roman" pitchFamily="18" charset="0"/>
              </a:rPr>
              <a:t>Scheduling and </a:t>
            </a:r>
            <a:r>
              <a:rPr lang="en-IN" sz="3200" b="1" dirty="0" smtClean="0">
                <a:solidFill>
                  <a:srgbClr val="0000FF"/>
                </a:solidFill>
                <a:latin typeface="Times New Roman" pitchFamily="18" charset="0"/>
                <a:cs typeface="Times New Roman" pitchFamily="18" charset="0"/>
              </a:rPr>
              <a:t>Milestones</a:t>
            </a:r>
            <a:endParaRPr lang="en-IN" sz="3200" b="1" dirty="0">
              <a:solidFill>
                <a:srgbClr val="0000FF"/>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600200"/>
            <a:ext cx="8229600" cy="4349079"/>
          </a:xfrm>
        </p:spPr>
        <p:txBody>
          <a:bodyPr>
            <a:normAutofit/>
          </a:bodyPr>
          <a:lstStyle/>
          <a:p>
            <a:pPr marL="0" indent="0">
              <a:lnSpc>
                <a:spcPct val="80000"/>
              </a:lnSpc>
              <a:buNone/>
            </a:pPr>
            <a:r>
              <a:rPr lang="en-IN" sz="2800" dirty="0">
                <a:solidFill>
                  <a:srgbClr val="00B0F0"/>
                </a:solidFill>
                <a:latin typeface="Times New Roman" pitchFamily="18" charset="0"/>
                <a:cs typeface="Times New Roman" pitchFamily="18" charset="0"/>
              </a:rPr>
              <a:t>Task </a:t>
            </a:r>
            <a:r>
              <a:rPr lang="en-IN" sz="2800" dirty="0" smtClean="0">
                <a:solidFill>
                  <a:srgbClr val="00B0F0"/>
                </a:solidFill>
                <a:latin typeface="Times New Roman" pitchFamily="18" charset="0"/>
                <a:cs typeface="Times New Roman" pitchFamily="18" charset="0"/>
              </a:rPr>
              <a:t>interdependency</a:t>
            </a:r>
          </a:p>
          <a:p>
            <a:pPr>
              <a:lnSpc>
                <a:spcPct val="80000"/>
              </a:lnSpc>
            </a:pPr>
            <a:r>
              <a:rPr lang="en-IN" sz="2400" dirty="0" smtClean="0">
                <a:latin typeface="Times New Roman" pitchFamily="18" charset="0"/>
                <a:cs typeface="Times New Roman" pitchFamily="18" charset="0"/>
              </a:rPr>
              <a:t>Task </a:t>
            </a:r>
            <a:r>
              <a:rPr lang="en-IN" sz="2400" dirty="0">
                <a:latin typeface="Times New Roman" pitchFamily="18" charset="0"/>
                <a:cs typeface="Times New Roman" pitchFamily="18" charset="0"/>
              </a:rPr>
              <a:t>interdependency represents the dependency relationship or the sequence of tasks between a pair of activities. </a:t>
            </a:r>
            <a:endParaRPr lang="en-IN" sz="2400" dirty="0" smtClean="0">
              <a:latin typeface="Times New Roman" pitchFamily="18" charset="0"/>
              <a:cs typeface="Times New Roman" pitchFamily="18" charset="0"/>
            </a:endParaRPr>
          </a:p>
          <a:p>
            <a:pPr>
              <a:lnSpc>
                <a:spcPct val="80000"/>
              </a:lnSpc>
            </a:pPr>
            <a:r>
              <a:rPr lang="en-IN" sz="2400" dirty="0">
                <a:latin typeface="Times New Roman" pitchFamily="18" charset="0"/>
                <a:cs typeface="Times New Roman" pitchFamily="18" charset="0"/>
              </a:rPr>
              <a:t>WBS is converted into an </a:t>
            </a:r>
            <a:r>
              <a:rPr lang="en-IN" sz="2400" i="1" dirty="0">
                <a:latin typeface="Times New Roman" pitchFamily="18" charset="0"/>
                <a:cs typeface="Times New Roman" pitchFamily="18" charset="0"/>
              </a:rPr>
              <a:t>activity network diagram (AND)</a:t>
            </a:r>
            <a:r>
              <a:rPr lang="en-IN" sz="2400" dirty="0">
                <a:latin typeface="Times New Roman" pitchFamily="18" charset="0"/>
                <a:cs typeface="Times New Roman" pitchFamily="18" charset="0"/>
              </a:rPr>
              <a:t> that shows the task </a:t>
            </a:r>
            <a:r>
              <a:rPr lang="en-IN" sz="2400" dirty="0" smtClean="0">
                <a:latin typeface="Times New Roman" pitchFamily="18" charset="0"/>
                <a:cs typeface="Times New Roman" pitchFamily="18" charset="0"/>
              </a:rPr>
              <a:t>interdependency in </a:t>
            </a:r>
            <a:r>
              <a:rPr lang="en-IN" sz="2400" dirty="0">
                <a:latin typeface="Times New Roman" pitchFamily="18" charset="0"/>
                <a:cs typeface="Times New Roman" pitchFamily="18" charset="0"/>
              </a:rPr>
              <a:t>the project. </a:t>
            </a:r>
            <a:endParaRPr lang="en-IN" sz="2400" dirty="0" smtClean="0">
              <a:latin typeface="Times New Roman" pitchFamily="18" charset="0"/>
              <a:cs typeface="Times New Roman" pitchFamily="18" charset="0"/>
            </a:endParaRPr>
          </a:p>
          <a:p>
            <a:pPr>
              <a:lnSpc>
                <a:spcPct val="80000"/>
              </a:lnSpc>
            </a:pPr>
            <a:r>
              <a:rPr lang="en-IN" sz="2400" dirty="0">
                <a:latin typeface="Times New Roman" pitchFamily="18" charset="0"/>
                <a:cs typeface="Times New Roman" pitchFamily="18" charset="0"/>
              </a:rPr>
              <a:t>The</a:t>
            </a:r>
            <a:r>
              <a:rPr lang="en-IN" sz="2400" i="1" dirty="0">
                <a:latin typeface="Times New Roman" pitchFamily="18" charset="0"/>
                <a:cs typeface="Times New Roman" pitchFamily="18" charset="0"/>
              </a:rPr>
              <a:t> </a:t>
            </a:r>
            <a:r>
              <a:rPr lang="en-IN" sz="2400" dirty="0">
                <a:latin typeface="Times New Roman" pitchFamily="18" charset="0"/>
                <a:cs typeface="Times New Roman" pitchFamily="18" charset="0"/>
              </a:rPr>
              <a:t>activity network diagram is designed </a:t>
            </a:r>
            <a:r>
              <a:rPr lang="en-IN" sz="2400" dirty="0" smtClean="0">
                <a:latin typeface="Times New Roman" pitchFamily="18" charset="0"/>
                <a:cs typeface="Times New Roman" pitchFamily="18" charset="0"/>
              </a:rPr>
              <a:t>using</a:t>
            </a:r>
          </a:p>
          <a:p>
            <a:pPr lvl="1">
              <a:lnSpc>
                <a:spcPct val="80000"/>
              </a:lnSpc>
            </a:pPr>
            <a:r>
              <a:rPr lang="en-IN" sz="2400" dirty="0" smtClean="0">
                <a:latin typeface="Times New Roman" pitchFamily="18" charset="0"/>
                <a:cs typeface="Times New Roman" pitchFamily="18" charset="0"/>
              </a:rPr>
              <a:t> </a:t>
            </a:r>
            <a:r>
              <a:rPr lang="en-IN" sz="2400" i="1" dirty="0">
                <a:latin typeface="Times New Roman" pitchFamily="18" charset="0"/>
                <a:cs typeface="Times New Roman" pitchFamily="18" charset="0"/>
              </a:rPr>
              <a:t>Project Evaluation and Review Technique (PERT)</a:t>
            </a:r>
            <a:r>
              <a:rPr lang="en-IN" sz="2400" dirty="0">
                <a:latin typeface="Times New Roman" pitchFamily="18" charset="0"/>
                <a:cs typeface="Times New Roman" pitchFamily="18" charset="0"/>
              </a:rPr>
              <a:t> </a:t>
            </a:r>
            <a:endParaRPr lang="en-IN" sz="2400" dirty="0" smtClean="0">
              <a:latin typeface="Times New Roman" pitchFamily="18" charset="0"/>
              <a:cs typeface="Times New Roman" pitchFamily="18" charset="0"/>
            </a:endParaRPr>
          </a:p>
          <a:p>
            <a:pPr lvl="1">
              <a:lnSpc>
                <a:spcPct val="80000"/>
              </a:lnSpc>
            </a:pPr>
            <a:r>
              <a:rPr lang="en-IN" sz="2400" i="1" dirty="0" smtClean="0">
                <a:latin typeface="Times New Roman" pitchFamily="18" charset="0"/>
                <a:cs typeface="Times New Roman" pitchFamily="18" charset="0"/>
              </a:rPr>
              <a:t>Critical </a:t>
            </a:r>
            <a:r>
              <a:rPr lang="en-IN" sz="2400" i="1" dirty="0">
                <a:latin typeface="Times New Roman" pitchFamily="18" charset="0"/>
                <a:cs typeface="Times New Roman" pitchFamily="18" charset="0"/>
              </a:rPr>
              <a:t>P</a:t>
            </a:r>
            <a:r>
              <a:rPr lang="en-IN" sz="2400" i="1" dirty="0" smtClean="0">
                <a:latin typeface="Times New Roman" pitchFamily="18" charset="0"/>
                <a:cs typeface="Times New Roman" pitchFamily="18" charset="0"/>
              </a:rPr>
              <a:t>ath Method </a:t>
            </a:r>
            <a:r>
              <a:rPr lang="en-IN" sz="2400" i="1" dirty="0">
                <a:latin typeface="Times New Roman" pitchFamily="18" charset="0"/>
                <a:cs typeface="Times New Roman" pitchFamily="18" charset="0"/>
              </a:rPr>
              <a:t>(CPM</a:t>
            </a:r>
            <a:r>
              <a:rPr lang="en-IN" sz="2400" i="1" dirty="0" smtClean="0">
                <a:latin typeface="Times New Roman" pitchFamily="18" charset="0"/>
                <a:cs typeface="Times New Roman" pitchFamily="18" charset="0"/>
              </a:rPr>
              <a:t>). </a:t>
            </a:r>
          </a:p>
          <a:p>
            <a:pPr>
              <a:lnSpc>
                <a:spcPct val="80000"/>
              </a:lnSpc>
            </a:pPr>
            <a:endParaRPr lang="en-IN" sz="2400" dirty="0">
              <a:solidFill>
                <a:srgbClr val="00B0F0"/>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0C087B72-CC60-4FF0-9C96-8509CDF76D05}" type="slidenum">
              <a:rPr lang="en-IN" smtClean="0"/>
              <a:pPr/>
              <a:t>79</a:t>
            </a:fld>
            <a:endParaRPr lang="en-IN"/>
          </a:p>
        </p:txBody>
      </p:sp>
    </p:spTree>
    <p:extLst>
      <p:ext uri="{BB962C8B-B14F-4D97-AF65-F5344CB8AC3E}">
        <p14:creationId xmlns:p14="http://schemas.microsoft.com/office/powerpoint/2010/main" xmlns="" val="28228032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a:solidFill>
                  <a:srgbClr val="0000FF"/>
                </a:solidFill>
                <a:latin typeface="Times New Roman" pitchFamily="18" charset="0"/>
                <a:cs typeface="Times New Roman" pitchFamily="18" charset="0"/>
              </a:rPr>
              <a:t>Project Planning Activities</a:t>
            </a:r>
            <a:endParaRPr lang="en-IN" sz="3200" dirty="0"/>
          </a:p>
        </p:txBody>
      </p:sp>
      <p:sp>
        <p:nvSpPr>
          <p:cNvPr id="3" name="Content Placeholder 2"/>
          <p:cNvSpPr>
            <a:spLocks noGrp="1"/>
          </p:cNvSpPr>
          <p:nvPr>
            <p:ph idx="1"/>
          </p:nvPr>
        </p:nvSpPr>
        <p:spPr>
          <a:xfrm>
            <a:off x="457200" y="1600200"/>
            <a:ext cx="8229600" cy="4709120"/>
          </a:xfrm>
        </p:spPr>
        <p:txBody>
          <a:bodyPr>
            <a:normAutofit/>
          </a:bodyPr>
          <a:lstStyle/>
          <a:p>
            <a:r>
              <a:rPr lang="en-IN" sz="2400" i="1" dirty="0">
                <a:solidFill>
                  <a:srgbClr val="00B0F0"/>
                </a:solidFill>
                <a:latin typeface="Times New Roman" pitchFamily="18" charset="0"/>
                <a:cs typeface="Times New Roman" pitchFamily="18" charset="0"/>
              </a:rPr>
              <a:t>Project scheduling</a:t>
            </a:r>
            <a:r>
              <a:rPr lang="en-IN" sz="2400" dirty="0">
                <a:solidFill>
                  <a:srgbClr val="00B0F0"/>
                </a:solidFill>
                <a:latin typeface="Times New Roman" pitchFamily="18" charset="0"/>
                <a:cs typeface="Times New Roman" pitchFamily="18" charset="0"/>
              </a:rPr>
              <a:t>:</a:t>
            </a:r>
            <a:r>
              <a:rPr lang="en-IN" sz="2400" i="1" dirty="0">
                <a:solidFill>
                  <a:srgbClr val="00B0F0"/>
                </a:solidFill>
                <a:latin typeface="Times New Roman" pitchFamily="18" charset="0"/>
                <a:cs typeface="Times New Roman" pitchFamily="18" charset="0"/>
              </a:rPr>
              <a:t> </a:t>
            </a:r>
            <a:endParaRPr lang="en-IN" sz="2400" i="1" dirty="0" smtClean="0">
              <a:solidFill>
                <a:srgbClr val="00B0F0"/>
              </a:solidFill>
              <a:latin typeface="Times New Roman" pitchFamily="18" charset="0"/>
              <a:cs typeface="Times New Roman" pitchFamily="18" charset="0"/>
            </a:endParaRPr>
          </a:p>
          <a:p>
            <a:pPr lvl="1"/>
            <a:r>
              <a:rPr lang="en-IN" sz="2200" dirty="0" smtClean="0">
                <a:latin typeface="Times New Roman" pitchFamily="18" charset="0"/>
                <a:cs typeface="Times New Roman" pitchFamily="18" charset="0"/>
              </a:rPr>
              <a:t>It </a:t>
            </a:r>
            <a:r>
              <a:rPr lang="en-IN" sz="2200" dirty="0">
                <a:latin typeface="Times New Roman" pitchFamily="18" charset="0"/>
                <a:cs typeface="Times New Roman" pitchFamily="18" charset="0"/>
              </a:rPr>
              <a:t>emphasizes defining the start and completion time for each task in the project. </a:t>
            </a:r>
            <a:endParaRPr lang="en-IN" sz="2200" dirty="0" smtClean="0">
              <a:latin typeface="Times New Roman" pitchFamily="18" charset="0"/>
              <a:cs typeface="Times New Roman" pitchFamily="18" charset="0"/>
            </a:endParaRPr>
          </a:p>
          <a:p>
            <a:pPr lvl="1"/>
            <a:r>
              <a:rPr lang="en-IN" sz="2200" dirty="0" smtClean="0">
                <a:latin typeface="Times New Roman" pitchFamily="18" charset="0"/>
                <a:cs typeface="Times New Roman" pitchFamily="18" charset="0"/>
              </a:rPr>
              <a:t>The </a:t>
            </a:r>
            <a:r>
              <a:rPr lang="en-IN" sz="2200" dirty="0">
                <a:latin typeface="Times New Roman" pitchFamily="18" charset="0"/>
                <a:cs typeface="Times New Roman" pitchFamily="18" charset="0"/>
              </a:rPr>
              <a:t>tasks are decomposed into manageable pieces that can be easily developed within the stipulated time and constraints. </a:t>
            </a:r>
            <a:endParaRPr lang="en-IN" sz="2200" dirty="0" smtClean="0">
              <a:latin typeface="Times New Roman" pitchFamily="18" charset="0"/>
              <a:cs typeface="Times New Roman" pitchFamily="18" charset="0"/>
            </a:endParaRPr>
          </a:p>
          <a:p>
            <a:pPr lvl="1"/>
            <a:r>
              <a:rPr lang="en-IN" sz="2200" dirty="0" smtClean="0">
                <a:latin typeface="Times New Roman" pitchFamily="18" charset="0"/>
                <a:cs typeface="Times New Roman" pitchFamily="18" charset="0"/>
              </a:rPr>
              <a:t>There </a:t>
            </a:r>
            <a:r>
              <a:rPr lang="en-IN" sz="2200" dirty="0">
                <a:latin typeface="Times New Roman" pitchFamily="18" charset="0"/>
                <a:cs typeface="Times New Roman" pitchFamily="18" charset="0"/>
              </a:rPr>
              <a:t>are various tools and techniques used for project scheduling, such </a:t>
            </a:r>
            <a:r>
              <a:rPr lang="en-IN" sz="2200" dirty="0" smtClean="0">
                <a:latin typeface="Times New Roman" pitchFamily="18" charset="0"/>
                <a:cs typeface="Times New Roman" pitchFamily="18" charset="0"/>
              </a:rPr>
              <a:t>as: </a:t>
            </a:r>
          </a:p>
          <a:p>
            <a:pPr lvl="2">
              <a:buFont typeface="Wingdings" pitchFamily="2" charset="2"/>
              <a:buChar char="§"/>
            </a:pPr>
            <a:r>
              <a:rPr lang="en-IN" sz="2200" dirty="0" smtClean="0">
                <a:latin typeface="Times New Roman" pitchFamily="18" charset="0"/>
                <a:cs typeface="Times New Roman" pitchFamily="18" charset="0"/>
              </a:rPr>
              <a:t>Work Breakdown Structures (WBS), </a:t>
            </a:r>
          </a:p>
          <a:p>
            <a:pPr lvl="2">
              <a:buFont typeface="Wingdings" pitchFamily="2" charset="2"/>
              <a:buChar char="§"/>
            </a:pPr>
            <a:r>
              <a:rPr lang="en-IN" sz="2200" dirty="0" smtClean="0">
                <a:latin typeface="Times New Roman" pitchFamily="18" charset="0"/>
                <a:cs typeface="Times New Roman" pitchFamily="18" charset="0"/>
              </a:rPr>
              <a:t>Activity Network </a:t>
            </a:r>
            <a:r>
              <a:rPr lang="en-IN" sz="2200" dirty="0">
                <a:latin typeface="Times New Roman" pitchFamily="18" charset="0"/>
                <a:cs typeface="Times New Roman" pitchFamily="18" charset="0"/>
              </a:rPr>
              <a:t>D</a:t>
            </a:r>
            <a:r>
              <a:rPr lang="en-IN" sz="2200" dirty="0" smtClean="0">
                <a:latin typeface="Times New Roman" pitchFamily="18" charset="0"/>
                <a:cs typeface="Times New Roman" pitchFamily="18" charset="0"/>
              </a:rPr>
              <a:t>iagram (AND), </a:t>
            </a:r>
          </a:p>
          <a:p>
            <a:pPr lvl="2">
              <a:buFont typeface="Wingdings" pitchFamily="2" charset="2"/>
              <a:buChar char="§"/>
            </a:pPr>
            <a:r>
              <a:rPr lang="en-IN" sz="2200" dirty="0" smtClean="0">
                <a:latin typeface="Times New Roman" pitchFamily="18" charset="0"/>
                <a:cs typeface="Times New Roman" pitchFamily="18" charset="0"/>
              </a:rPr>
              <a:t>PERT-CPM, </a:t>
            </a:r>
          </a:p>
          <a:p>
            <a:pPr lvl="2">
              <a:buFont typeface="Wingdings" pitchFamily="2" charset="2"/>
              <a:buChar char="§"/>
            </a:pPr>
            <a:r>
              <a:rPr lang="en-IN" sz="2200" dirty="0" smtClean="0">
                <a:latin typeface="Times New Roman" pitchFamily="18" charset="0"/>
                <a:cs typeface="Times New Roman" pitchFamily="18" charset="0"/>
              </a:rPr>
              <a:t>Gantt charts, and so </a:t>
            </a:r>
            <a:r>
              <a:rPr lang="en-IN" sz="2200" dirty="0">
                <a:latin typeface="Times New Roman" pitchFamily="18" charset="0"/>
                <a:cs typeface="Times New Roman" pitchFamily="18" charset="0"/>
              </a:rPr>
              <a:t>on. </a:t>
            </a:r>
          </a:p>
        </p:txBody>
      </p:sp>
      <p:sp>
        <p:nvSpPr>
          <p:cNvPr id="4" name="Slide Number Placeholder 3"/>
          <p:cNvSpPr>
            <a:spLocks noGrp="1"/>
          </p:cNvSpPr>
          <p:nvPr>
            <p:ph type="sldNum" sz="quarter" idx="12"/>
          </p:nvPr>
        </p:nvSpPr>
        <p:spPr/>
        <p:txBody>
          <a:bodyPr/>
          <a:lstStyle/>
          <a:p>
            <a:fld id="{0C087B72-CC60-4FF0-9C96-8509CDF76D05}" type="slidenum">
              <a:rPr lang="en-IN" smtClean="0"/>
              <a:pPr/>
              <a:t>8</a:t>
            </a:fld>
            <a:endParaRPr lang="en-IN"/>
          </a:p>
        </p:txBody>
      </p:sp>
    </p:spTree>
    <p:extLst>
      <p:ext uri="{BB962C8B-B14F-4D97-AF65-F5344CB8AC3E}">
        <p14:creationId xmlns:p14="http://schemas.microsoft.com/office/powerpoint/2010/main" xmlns="" val="646760884"/>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smtClean="0">
                <a:solidFill>
                  <a:srgbClr val="0000FF"/>
                </a:solidFill>
                <a:latin typeface="Times New Roman" pitchFamily="18" charset="0"/>
                <a:cs typeface="Times New Roman" pitchFamily="18" charset="0"/>
              </a:rPr>
              <a:t>Project </a:t>
            </a:r>
            <a:r>
              <a:rPr lang="en-IN" sz="3200" b="1" dirty="0">
                <a:solidFill>
                  <a:srgbClr val="0000FF"/>
                </a:solidFill>
                <a:latin typeface="Times New Roman" pitchFamily="18" charset="0"/>
                <a:cs typeface="Times New Roman" pitchFamily="18" charset="0"/>
              </a:rPr>
              <a:t>Scheduling and </a:t>
            </a:r>
            <a:r>
              <a:rPr lang="en-IN" sz="3200" b="1" dirty="0" smtClean="0">
                <a:solidFill>
                  <a:srgbClr val="0000FF"/>
                </a:solidFill>
                <a:latin typeface="Times New Roman" pitchFamily="18" charset="0"/>
                <a:cs typeface="Times New Roman" pitchFamily="18" charset="0"/>
              </a:rPr>
              <a:t>Milestones</a:t>
            </a:r>
            <a:endParaRPr lang="en-IN" sz="3200" b="1" dirty="0">
              <a:solidFill>
                <a:srgbClr val="0000FF"/>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lnSpcReduction="10000"/>
          </a:bodyPr>
          <a:lstStyle/>
          <a:p>
            <a:pPr marL="0" indent="0">
              <a:lnSpc>
                <a:spcPct val="80000"/>
              </a:lnSpc>
              <a:buNone/>
            </a:pPr>
            <a:r>
              <a:rPr lang="en-IN" sz="2400" dirty="0">
                <a:solidFill>
                  <a:srgbClr val="00B0F0"/>
                </a:solidFill>
                <a:latin typeface="Times New Roman" pitchFamily="18" charset="0"/>
                <a:cs typeface="Times New Roman" pitchFamily="18" charset="0"/>
              </a:rPr>
              <a:t>PERT-CPM </a:t>
            </a:r>
            <a:r>
              <a:rPr lang="en-IN" sz="2400" dirty="0" smtClean="0">
                <a:solidFill>
                  <a:srgbClr val="00B0F0"/>
                </a:solidFill>
                <a:latin typeface="Times New Roman" pitchFamily="18" charset="0"/>
                <a:cs typeface="Times New Roman" pitchFamily="18" charset="0"/>
              </a:rPr>
              <a:t>Method</a:t>
            </a:r>
          </a:p>
          <a:p>
            <a:pPr>
              <a:lnSpc>
                <a:spcPct val="80000"/>
              </a:lnSpc>
            </a:pPr>
            <a:r>
              <a:rPr lang="en-IN" sz="2400" dirty="0">
                <a:latin typeface="Times New Roman" pitchFamily="18" charset="0"/>
                <a:cs typeface="Times New Roman" pitchFamily="18" charset="0"/>
              </a:rPr>
              <a:t>PERT is a network-based representation of tasks or activities to determine the task interdependency. </a:t>
            </a:r>
            <a:endParaRPr lang="en-IN" sz="2400" dirty="0" smtClean="0">
              <a:latin typeface="Times New Roman" pitchFamily="18" charset="0"/>
              <a:cs typeface="Times New Roman" pitchFamily="18" charset="0"/>
            </a:endParaRPr>
          </a:p>
          <a:p>
            <a:r>
              <a:rPr lang="en-IN" sz="2400" dirty="0">
                <a:latin typeface="Times New Roman" pitchFamily="18" charset="0"/>
                <a:cs typeface="Times New Roman" pitchFamily="18" charset="0"/>
              </a:rPr>
              <a:t>It represents the precedence or parallel relationships among the tasks in a project. </a:t>
            </a:r>
            <a:endParaRPr lang="en-IN" sz="2400" dirty="0" smtClean="0">
              <a:latin typeface="Times New Roman" pitchFamily="18" charset="0"/>
              <a:cs typeface="Times New Roman" pitchFamily="18" charset="0"/>
            </a:endParaRPr>
          </a:p>
          <a:p>
            <a:r>
              <a:rPr lang="en-IN" sz="2400" dirty="0" smtClean="0">
                <a:latin typeface="Times New Roman" pitchFamily="18" charset="0"/>
                <a:cs typeface="Times New Roman" pitchFamily="18" charset="0"/>
              </a:rPr>
              <a:t>A </a:t>
            </a:r>
            <a:r>
              <a:rPr lang="en-IN" sz="2400" dirty="0">
                <a:latin typeface="Times New Roman" pitchFamily="18" charset="0"/>
                <a:cs typeface="Times New Roman" pitchFamily="18" charset="0"/>
              </a:rPr>
              <a:t>PERT diagram has the following construction rules:</a:t>
            </a:r>
          </a:p>
          <a:p>
            <a:pPr lvl="1"/>
            <a:r>
              <a:rPr lang="en-IN" sz="2400" dirty="0" smtClean="0">
                <a:latin typeface="Times New Roman" pitchFamily="18" charset="0"/>
                <a:cs typeface="Times New Roman" pitchFamily="18" charset="0"/>
              </a:rPr>
              <a:t>Each </a:t>
            </a:r>
            <a:r>
              <a:rPr lang="en-IN" sz="2400" dirty="0">
                <a:latin typeface="Times New Roman" pitchFamily="18" charset="0"/>
                <a:cs typeface="Times New Roman" pitchFamily="18" charset="0"/>
              </a:rPr>
              <a:t>task or activity is represented as a </a:t>
            </a:r>
            <a:r>
              <a:rPr lang="en-IN" sz="2400" i="1" dirty="0">
                <a:latin typeface="Times New Roman" pitchFamily="18" charset="0"/>
                <a:cs typeface="Times New Roman" pitchFamily="18" charset="0"/>
              </a:rPr>
              <a:t>node</a:t>
            </a:r>
            <a:r>
              <a:rPr lang="en-IN" sz="2400" dirty="0">
                <a:latin typeface="Times New Roman" pitchFamily="18" charset="0"/>
                <a:cs typeface="Times New Roman" pitchFamily="18" charset="0"/>
              </a:rPr>
              <a:t> in boxes.</a:t>
            </a:r>
          </a:p>
          <a:p>
            <a:pPr lvl="1"/>
            <a:r>
              <a:rPr lang="en-IN" sz="2400" dirty="0">
                <a:latin typeface="Times New Roman" pitchFamily="18" charset="0"/>
                <a:cs typeface="Times New Roman" pitchFamily="18" charset="0"/>
              </a:rPr>
              <a:t>Arrow shows the </a:t>
            </a:r>
            <a:r>
              <a:rPr lang="en-IN" sz="2400" i="1" dirty="0">
                <a:latin typeface="Times New Roman" pitchFamily="18" charset="0"/>
                <a:cs typeface="Times New Roman" pitchFamily="18" charset="0"/>
              </a:rPr>
              <a:t>dependencies</a:t>
            </a:r>
            <a:r>
              <a:rPr lang="en-IN" sz="2400" dirty="0">
                <a:latin typeface="Times New Roman" pitchFamily="18" charset="0"/>
                <a:cs typeface="Times New Roman" pitchFamily="18" charset="0"/>
              </a:rPr>
              <a:t> between tasks or activities.</a:t>
            </a:r>
          </a:p>
          <a:p>
            <a:pPr lvl="1"/>
            <a:r>
              <a:rPr lang="en-IN" sz="2400" dirty="0">
                <a:latin typeface="Times New Roman" pitchFamily="18" charset="0"/>
                <a:cs typeface="Times New Roman" pitchFamily="18" charset="0"/>
              </a:rPr>
              <a:t>There is a </a:t>
            </a:r>
            <a:r>
              <a:rPr lang="en-IN" sz="2400" i="1" dirty="0">
                <a:latin typeface="Times New Roman" pitchFamily="18" charset="0"/>
                <a:cs typeface="Times New Roman" pitchFamily="18" charset="0"/>
              </a:rPr>
              <a:t>start</a:t>
            </a:r>
            <a:r>
              <a:rPr lang="en-IN" sz="2400" dirty="0">
                <a:latin typeface="Times New Roman" pitchFamily="18" charset="0"/>
                <a:cs typeface="Times New Roman" pitchFamily="18" charset="0"/>
              </a:rPr>
              <a:t> </a:t>
            </a:r>
            <a:r>
              <a:rPr lang="en-IN" sz="2400" i="1" dirty="0">
                <a:latin typeface="Times New Roman" pitchFamily="18" charset="0"/>
                <a:cs typeface="Times New Roman" pitchFamily="18" charset="0"/>
              </a:rPr>
              <a:t>node</a:t>
            </a:r>
            <a:r>
              <a:rPr lang="en-IN" sz="2400" dirty="0">
                <a:latin typeface="Times New Roman" pitchFamily="18" charset="0"/>
                <a:cs typeface="Times New Roman" pitchFamily="18" charset="0"/>
              </a:rPr>
              <a:t>, which has only an outgoing arrow, and an </a:t>
            </a:r>
            <a:r>
              <a:rPr lang="en-IN" sz="2400" i="1" dirty="0">
                <a:latin typeface="Times New Roman" pitchFamily="18" charset="0"/>
                <a:cs typeface="Times New Roman" pitchFamily="18" charset="0"/>
              </a:rPr>
              <a:t>end</a:t>
            </a:r>
            <a:r>
              <a:rPr lang="en-IN" sz="2400" dirty="0">
                <a:latin typeface="Times New Roman" pitchFamily="18" charset="0"/>
                <a:cs typeface="Times New Roman" pitchFamily="18" charset="0"/>
              </a:rPr>
              <a:t> </a:t>
            </a:r>
            <a:r>
              <a:rPr lang="en-IN" sz="2400" i="1" dirty="0">
                <a:latin typeface="Times New Roman" pitchFamily="18" charset="0"/>
                <a:cs typeface="Times New Roman" pitchFamily="18" charset="0"/>
              </a:rPr>
              <a:t>node</a:t>
            </a:r>
            <a:r>
              <a:rPr lang="en-IN" sz="2400" dirty="0">
                <a:latin typeface="Times New Roman" pitchFamily="18" charset="0"/>
                <a:cs typeface="Times New Roman" pitchFamily="18" charset="0"/>
              </a:rPr>
              <a:t>, which has only incoming arrows.   </a:t>
            </a:r>
          </a:p>
          <a:p>
            <a:pPr lvl="1"/>
            <a:r>
              <a:rPr lang="en-IN" sz="2400" dirty="0">
                <a:latin typeface="Times New Roman" pitchFamily="18" charset="0"/>
                <a:cs typeface="Times New Roman" pitchFamily="18" charset="0"/>
              </a:rPr>
              <a:t>An arrow pointing to a node comes from its predecessor activity, which must be completed before a task can begin. </a:t>
            </a:r>
            <a:endParaRPr lang="en-IN" dirty="0"/>
          </a:p>
        </p:txBody>
      </p:sp>
      <p:sp>
        <p:nvSpPr>
          <p:cNvPr id="4" name="Slide Number Placeholder 3"/>
          <p:cNvSpPr>
            <a:spLocks noGrp="1"/>
          </p:cNvSpPr>
          <p:nvPr>
            <p:ph type="sldNum" sz="quarter" idx="12"/>
          </p:nvPr>
        </p:nvSpPr>
        <p:spPr/>
        <p:txBody>
          <a:bodyPr/>
          <a:lstStyle/>
          <a:p>
            <a:fld id="{0C087B72-CC60-4FF0-9C96-8509CDF76D05}" type="slidenum">
              <a:rPr lang="en-IN" smtClean="0"/>
              <a:pPr/>
              <a:t>80</a:t>
            </a:fld>
            <a:endParaRPr lang="en-IN"/>
          </a:p>
        </p:txBody>
      </p:sp>
    </p:spTree>
    <p:extLst>
      <p:ext uri="{BB962C8B-B14F-4D97-AF65-F5344CB8AC3E}">
        <p14:creationId xmlns:p14="http://schemas.microsoft.com/office/powerpoint/2010/main" xmlns="" val="2822803287"/>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smtClean="0">
                <a:solidFill>
                  <a:srgbClr val="0000FF"/>
                </a:solidFill>
                <a:latin typeface="Times New Roman" pitchFamily="18" charset="0"/>
                <a:cs typeface="Times New Roman" pitchFamily="18" charset="0"/>
              </a:rPr>
              <a:t>Project </a:t>
            </a:r>
            <a:r>
              <a:rPr lang="en-IN" sz="3200" b="1" dirty="0">
                <a:solidFill>
                  <a:srgbClr val="0000FF"/>
                </a:solidFill>
                <a:latin typeface="Times New Roman" pitchFamily="18" charset="0"/>
                <a:cs typeface="Times New Roman" pitchFamily="18" charset="0"/>
              </a:rPr>
              <a:t>Scheduling and </a:t>
            </a:r>
            <a:r>
              <a:rPr lang="en-IN" sz="3200" b="1" dirty="0" smtClean="0">
                <a:solidFill>
                  <a:srgbClr val="0000FF"/>
                </a:solidFill>
                <a:latin typeface="Times New Roman" pitchFamily="18" charset="0"/>
                <a:cs typeface="Times New Roman" pitchFamily="18" charset="0"/>
              </a:rPr>
              <a:t>Milestones</a:t>
            </a:r>
            <a:endParaRPr lang="en-IN" sz="3200" b="1" dirty="0">
              <a:solidFill>
                <a:srgbClr val="0000FF"/>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marL="363538" lvl="1" indent="-363538">
              <a:buNone/>
            </a:pPr>
            <a:r>
              <a:rPr lang="en-IN" sz="2400" dirty="0">
                <a:solidFill>
                  <a:srgbClr val="00B0F0"/>
                </a:solidFill>
                <a:latin typeface="Times New Roman" pitchFamily="18" charset="0"/>
                <a:cs typeface="Times New Roman" pitchFamily="18" charset="0"/>
              </a:rPr>
              <a:t>PERT-CPM Method</a:t>
            </a:r>
          </a:p>
          <a:p>
            <a:pPr lvl="1"/>
            <a:r>
              <a:rPr lang="en-IN" sz="2400" dirty="0" smtClean="0">
                <a:latin typeface="Times New Roman" pitchFamily="18" charset="0"/>
                <a:cs typeface="Times New Roman" pitchFamily="18" charset="0"/>
              </a:rPr>
              <a:t>Arrows </a:t>
            </a:r>
            <a:r>
              <a:rPr lang="en-IN" sz="2400" dirty="0">
                <a:latin typeface="Times New Roman" pitchFamily="18" charset="0"/>
                <a:cs typeface="Times New Roman" pitchFamily="18" charset="0"/>
              </a:rPr>
              <a:t>pointing out of a task box go to its successor tasks, which cannot start until at least this task is complete. </a:t>
            </a:r>
            <a:endParaRPr lang="en-IN" sz="2400" dirty="0" smtClean="0">
              <a:latin typeface="Times New Roman" pitchFamily="18" charset="0"/>
              <a:cs typeface="Times New Roman" pitchFamily="18" charset="0"/>
            </a:endParaRPr>
          </a:p>
          <a:p>
            <a:pPr lvl="1"/>
            <a:r>
              <a:rPr lang="en-IN" sz="2400" dirty="0" smtClean="0">
                <a:latin typeface="Times New Roman" pitchFamily="18" charset="0"/>
                <a:cs typeface="Times New Roman" pitchFamily="18" charset="0"/>
              </a:rPr>
              <a:t>For </a:t>
            </a:r>
            <a:r>
              <a:rPr lang="en-IN" sz="2400" dirty="0">
                <a:latin typeface="Times New Roman" pitchFamily="18" charset="0"/>
                <a:cs typeface="Times New Roman" pitchFamily="18" charset="0"/>
              </a:rPr>
              <a:t>example, T1 is the predecessor of T2 in the following diagram. T2 cannot start until T1 is completed</a:t>
            </a:r>
            <a:r>
              <a:rPr lang="en-IN" sz="2400" dirty="0" smtClean="0">
                <a:latin typeface="Times New Roman" pitchFamily="18" charset="0"/>
                <a:cs typeface="Times New Roman" pitchFamily="18" charset="0"/>
              </a:rPr>
              <a:t>.</a:t>
            </a:r>
          </a:p>
          <a:p>
            <a:pPr lvl="1"/>
            <a:endParaRPr lang="en-US" dirty="0">
              <a:latin typeface="Times New Roman" pitchFamily="18" charset="0"/>
              <a:cs typeface="Times New Roman" pitchFamily="18" charset="0"/>
            </a:endParaRPr>
          </a:p>
        </p:txBody>
      </p:sp>
      <p:grpSp>
        <p:nvGrpSpPr>
          <p:cNvPr id="40" name="Group 5"/>
          <p:cNvGrpSpPr>
            <a:grpSpLocks noChangeAspect="1"/>
          </p:cNvGrpSpPr>
          <p:nvPr/>
        </p:nvGrpSpPr>
        <p:grpSpPr bwMode="auto">
          <a:xfrm>
            <a:off x="1547664" y="4365104"/>
            <a:ext cx="5903913" cy="1300162"/>
            <a:chOff x="930" y="2147"/>
            <a:chExt cx="3719" cy="819"/>
          </a:xfrm>
        </p:grpSpPr>
        <p:sp>
          <p:nvSpPr>
            <p:cNvPr id="41" name="AutoShape 4"/>
            <p:cNvSpPr>
              <a:spLocks noChangeAspect="1" noChangeArrowheads="1" noTextEdit="1"/>
            </p:cNvSpPr>
            <p:nvPr/>
          </p:nvSpPr>
          <p:spPr bwMode="auto">
            <a:xfrm>
              <a:off x="930" y="2147"/>
              <a:ext cx="3719" cy="8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sz="1600" b="1">
                <a:latin typeface="Times New Roman" pitchFamily="18" charset="0"/>
                <a:cs typeface="Times New Roman" pitchFamily="18" charset="0"/>
              </a:endParaRPr>
            </a:p>
          </p:txBody>
        </p:sp>
        <p:sp>
          <p:nvSpPr>
            <p:cNvPr id="42" name="Rectangle 6"/>
            <p:cNvSpPr>
              <a:spLocks noChangeArrowheads="1"/>
            </p:cNvSpPr>
            <p:nvPr/>
          </p:nvSpPr>
          <p:spPr bwMode="auto">
            <a:xfrm>
              <a:off x="3920" y="2786"/>
              <a:ext cx="32" cy="15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000000"/>
                  </a:solidFill>
                  <a:effectLst/>
                  <a:latin typeface="Times New Roman" pitchFamily="18" charset="0"/>
                  <a:cs typeface="Times New Roman" pitchFamily="18" charset="0"/>
                </a:rPr>
                <a:t> </a:t>
              </a:r>
              <a:endParaRPr kumimoji="0" lang="en-US" sz="1600"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43" name="Rectangle 7"/>
            <p:cNvSpPr>
              <a:spLocks noChangeArrowheads="1"/>
            </p:cNvSpPr>
            <p:nvPr/>
          </p:nvSpPr>
          <p:spPr bwMode="auto">
            <a:xfrm>
              <a:off x="1297" y="2293"/>
              <a:ext cx="616" cy="222"/>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sz="1600" b="1">
                <a:latin typeface="Times New Roman" pitchFamily="18" charset="0"/>
                <a:cs typeface="Times New Roman" pitchFamily="18" charset="0"/>
              </a:endParaRPr>
            </a:p>
          </p:txBody>
        </p:sp>
        <p:sp>
          <p:nvSpPr>
            <p:cNvPr id="44" name="Freeform 8"/>
            <p:cNvSpPr>
              <a:spLocks noEditPoints="1"/>
            </p:cNvSpPr>
            <p:nvPr/>
          </p:nvSpPr>
          <p:spPr bwMode="auto">
            <a:xfrm>
              <a:off x="1294" y="2290"/>
              <a:ext cx="622" cy="228"/>
            </a:xfrm>
            <a:custGeom>
              <a:avLst/>
              <a:gdLst>
                <a:gd name="T0" fmla="*/ 0 w 622"/>
                <a:gd name="T1" fmla="*/ 0 h 228"/>
                <a:gd name="T2" fmla="*/ 622 w 622"/>
                <a:gd name="T3" fmla="*/ 0 h 228"/>
                <a:gd name="T4" fmla="*/ 622 w 622"/>
                <a:gd name="T5" fmla="*/ 228 h 228"/>
                <a:gd name="T6" fmla="*/ 0 w 622"/>
                <a:gd name="T7" fmla="*/ 228 h 228"/>
                <a:gd name="T8" fmla="*/ 0 w 622"/>
                <a:gd name="T9" fmla="*/ 0 h 228"/>
                <a:gd name="T10" fmla="*/ 6 w 622"/>
                <a:gd name="T11" fmla="*/ 225 h 228"/>
                <a:gd name="T12" fmla="*/ 3 w 622"/>
                <a:gd name="T13" fmla="*/ 222 h 228"/>
                <a:gd name="T14" fmla="*/ 619 w 622"/>
                <a:gd name="T15" fmla="*/ 222 h 228"/>
                <a:gd name="T16" fmla="*/ 616 w 622"/>
                <a:gd name="T17" fmla="*/ 225 h 228"/>
                <a:gd name="T18" fmla="*/ 616 w 622"/>
                <a:gd name="T19" fmla="*/ 3 h 228"/>
                <a:gd name="T20" fmla="*/ 619 w 622"/>
                <a:gd name="T21" fmla="*/ 6 h 228"/>
                <a:gd name="T22" fmla="*/ 3 w 622"/>
                <a:gd name="T23" fmla="*/ 6 h 228"/>
                <a:gd name="T24" fmla="*/ 6 w 622"/>
                <a:gd name="T25" fmla="*/ 3 h 228"/>
                <a:gd name="T26" fmla="*/ 6 w 622"/>
                <a:gd name="T27" fmla="*/ 22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22" h="228">
                  <a:moveTo>
                    <a:pt x="0" y="0"/>
                  </a:moveTo>
                  <a:lnTo>
                    <a:pt x="622" y="0"/>
                  </a:lnTo>
                  <a:lnTo>
                    <a:pt x="622" y="228"/>
                  </a:lnTo>
                  <a:lnTo>
                    <a:pt x="0" y="228"/>
                  </a:lnTo>
                  <a:lnTo>
                    <a:pt x="0" y="0"/>
                  </a:lnTo>
                  <a:close/>
                  <a:moveTo>
                    <a:pt x="6" y="225"/>
                  </a:moveTo>
                  <a:lnTo>
                    <a:pt x="3" y="222"/>
                  </a:lnTo>
                  <a:lnTo>
                    <a:pt x="619" y="222"/>
                  </a:lnTo>
                  <a:lnTo>
                    <a:pt x="616" y="225"/>
                  </a:lnTo>
                  <a:lnTo>
                    <a:pt x="616" y="3"/>
                  </a:lnTo>
                  <a:lnTo>
                    <a:pt x="619" y="6"/>
                  </a:lnTo>
                  <a:lnTo>
                    <a:pt x="3" y="6"/>
                  </a:lnTo>
                  <a:lnTo>
                    <a:pt x="6" y="3"/>
                  </a:lnTo>
                  <a:lnTo>
                    <a:pt x="6" y="225"/>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IN" sz="1600" b="1">
                <a:latin typeface="Times New Roman" pitchFamily="18" charset="0"/>
                <a:cs typeface="Times New Roman" pitchFamily="18" charset="0"/>
              </a:endParaRPr>
            </a:p>
          </p:txBody>
        </p:sp>
        <p:sp>
          <p:nvSpPr>
            <p:cNvPr id="45" name="Rectangle 9"/>
            <p:cNvSpPr>
              <a:spLocks noChangeArrowheads="1"/>
            </p:cNvSpPr>
            <p:nvPr/>
          </p:nvSpPr>
          <p:spPr bwMode="auto">
            <a:xfrm>
              <a:off x="1550" y="2326"/>
              <a:ext cx="150" cy="15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000000"/>
                  </a:solidFill>
                  <a:effectLst/>
                  <a:latin typeface="Times New Roman" pitchFamily="18" charset="0"/>
                  <a:cs typeface="Times New Roman" pitchFamily="18" charset="0"/>
                </a:rPr>
                <a:t>T1</a:t>
              </a:r>
              <a:endParaRPr kumimoji="0" lang="en-US" sz="1600"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46" name="Rectangle 10"/>
            <p:cNvSpPr>
              <a:spLocks noChangeArrowheads="1"/>
            </p:cNvSpPr>
            <p:nvPr/>
          </p:nvSpPr>
          <p:spPr bwMode="auto">
            <a:xfrm>
              <a:off x="1659" y="2326"/>
              <a:ext cx="32" cy="15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000000"/>
                  </a:solidFill>
                  <a:effectLst/>
                  <a:latin typeface="Times New Roman" pitchFamily="18" charset="0"/>
                  <a:cs typeface="Times New Roman" pitchFamily="18" charset="0"/>
                </a:rPr>
                <a:t> </a:t>
              </a:r>
              <a:endParaRPr kumimoji="0" lang="en-US" sz="1600"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47" name="Rectangle 11"/>
            <p:cNvSpPr>
              <a:spLocks noChangeArrowheads="1"/>
            </p:cNvSpPr>
            <p:nvPr/>
          </p:nvSpPr>
          <p:spPr bwMode="auto">
            <a:xfrm>
              <a:off x="3004" y="2293"/>
              <a:ext cx="617" cy="222"/>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sz="1600" b="1">
                <a:latin typeface="Times New Roman" pitchFamily="18" charset="0"/>
                <a:cs typeface="Times New Roman" pitchFamily="18" charset="0"/>
              </a:endParaRPr>
            </a:p>
          </p:txBody>
        </p:sp>
        <p:sp>
          <p:nvSpPr>
            <p:cNvPr id="48" name="Freeform 12"/>
            <p:cNvSpPr>
              <a:spLocks noEditPoints="1"/>
            </p:cNvSpPr>
            <p:nvPr/>
          </p:nvSpPr>
          <p:spPr bwMode="auto">
            <a:xfrm>
              <a:off x="3001" y="2290"/>
              <a:ext cx="623" cy="228"/>
            </a:xfrm>
            <a:custGeom>
              <a:avLst/>
              <a:gdLst>
                <a:gd name="T0" fmla="*/ 0 w 623"/>
                <a:gd name="T1" fmla="*/ 0 h 228"/>
                <a:gd name="T2" fmla="*/ 623 w 623"/>
                <a:gd name="T3" fmla="*/ 0 h 228"/>
                <a:gd name="T4" fmla="*/ 623 w 623"/>
                <a:gd name="T5" fmla="*/ 228 h 228"/>
                <a:gd name="T6" fmla="*/ 0 w 623"/>
                <a:gd name="T7" fmla="*/ 228 h 228"/>
                <a:gd name="T8" fmla="*/ 0 w 623"/>
                <a:gd name="T9" fmla="*/ 0 h 228"/>
                <a:gd name="T10" fmla="*/ 7 w 623"/>
                <a:gd name="T11" fmla="*/ 225 h 228"/>
                <a:gd name="T12" fmla="*/ 3 w 623"/>
                <a:gd name="T13" fmla="*/ 222 h 228"/>
                <a:gd name="T14" fmla="*/ 620 w 623"/>
                <a:gd name="T15" fmla="*/ 222 h 228"/>
                <a:gd name="T16" fmla="*/ 617 w 623"/>
                <a:gd name="T17" fmla="*/ 225 h 228"/>
                <a:gd name="T18" fmla="*/ 617 w 623"/>
                <a:gd name="T19" fmla="*/ 3 h 228"/>
                <a:gd name="T20" fmla="*/ 620 w 623"/>
                <a:gd name="T21" fmla="*/ 6 h 228"/>
                <a:gd name="T22" fmla="*/ 3 w 623"/>
                <a:gd name="T23" fmla="*/ 6 h 228"/>
                <a:gd name="T24" fmla="*/ 7 w 623"/>
                <a:gd name="T25" fmla="*/ 3 h 228"/>
                <a:gd name="T26" fmla="*/ 7 w 623"/>
                <a:gd name="T27" fmla="*/ 22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23" h="228">
                  <a:moveTo>
                    <a:pt x="0" y="0"/>
                  </a:moveTo>
                  <a:lnTo>
                    <a:pt x="623" y="0"/>
                  </a:lnTo>
                  <a:lnTo>
                    <a:pt x="623" y="228"/>
                  </a:lnTo>
                  <a:lnTo>
                    <a:pt x="0" y="228"/>
                  </a:lnTo>
                  <a:lnTo>
                    <a:pt x="0" y="0"/>
                  </a:lnTo>
                  <a:close/>
                  <a:moveTo>
                    <a:pt x="7" y="225"/>
                  </a:moveTo>
                  <a:lnTo>
                    <a:pt x="3" y="222"/>
                  </a:lnTo>
                  <a:lnTo>
                    <a:pt x="620" y="222"/>
                  </a:lnTo>
                  <a:lnTo>
                    <a:pt x="617" y="225"/>
                  </a:lnTo>
                  <a:lnTo>
                    <a:pt x="617" y="3"/>
                  </a:lnTo>
                  <a:lnTo>
                    <a:pt x="620" y="6"/>
                  </a:lnTo>
                  <a:lnTo>
                    <a:pt x="3" y="6"/>
                  </a:lnTo>
                  <a:lnTo>
                    <a:pt x="7" y="3"/>
                  </a:lnTo>
                  <a:lnTo>
                    <a:pt x="7" y="225"/>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IN" sz="1600" b="1">
                <a:latin typeface="Times New Roman" pitchFamily="18" charset="0"/>
                <a:cs typeface="Times New Roman" pitchFamily="18" charset="0"/>
              </a:endParaRPr>
            </a:p>
          </p:txBody>
        </p:sp>
        <p:sp>
          <p:nvSpPr>
            <p:cNvPr id="49" name="Rectangle 13"/>
            <p:cNvSpPr>
              <a:spLocks noChangeArrowheads="1"/>
            </p:cNvSpPr>
            <p:nvPr/>
          </p:nvSpPr>
          <p:spPr bwMode="auto">
            <a:xfrm>
              <a:off x="3259" y="2326"/>
              <a:ext cx="150" cy="15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000000"/>
                  </a:solidFill>
                  <a:effectLst/>
                  <a:latin typeface="Times New Roman" pitchFamily="18" charset="0"/>
                  <a:cs typeface="Times New Roman" pitchFamily="18" charset="0"/>
                </a:rPr>
                <a:t>T2</a:t>
              </a:r>
              <a:endParaRPr kumimoji="0" lang="en-US" sz="1600"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50" name="Rectangle 14"/>
            <p:cNvSpPr>
              <a:spLocks noChangeArrowheads="1"/>
            </p:cNvSpPr>
            <p:nvPr/>
          </p:nvSpPr>
          <p:spPr bwMode="auto">
            <a:xfrm>
              <a:off x="3369" y="2326"/>
              <a:ext cx="32" cy="15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000000"/>
                  </a:solidFill>
                  <a:effectLst/>
                  <a:latin typeface="Times New Roman" pitchFamily="18" charset="0"/>
                  <a:cs typeface="Times New Roman" pitchFamily="18" charset="0"/>
                </a:rPr>
                <a:t> </a:t>
              </a:r>
              <a:endParaRPr kumimoji="0" lang="en-US" sz="1600"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51" name="Freeform 15"/>
            <p:cNvSpPr>
              <a:spLocks noEditPoints="1"/>
            </p:cNvSpPr>
            <p:nvPr/>
          </p:nvSpPr>
          <p:spPr bwMode="auto">
            <a:xfrm>
              <a:off x="1913" y="2383"/>
              <a:ext cx="1091" cy="48"/>
            </a:xfrm>
            <a:custGeom>
              <a:avLst/>
              <a:gdLst>
                <a:gd name="T0" fmla="*/ 0 w 1091"/>
                <a:gd name="T1" fmla="*/ 20 h 48"/>
                <a:gd name="T2" fmla="*/ 1050 w 1091"/>
                <a:gd name="T3" fmla="*/ 20 h 48"/>
                <a:gd name="T4" fmla="*/ 1050 w 1091"/>
                <a:gd name="T5" fmla="*/ 28 h 48"/>
                <a:gd name="T6" fmla="*/ 0 w 1091"/>
                <a:gd name="T7" fmla="*/ 28 h 48"/>
                <a:gd name="T8" fmla="*/ 0 w 1091"/>
                <a:gd name="T9" fmla="*/ 20 h 48"/>
                <a:gd name="T10" fmla="*/ 1042 w 1091"/>
                <a:gd name="T11" fmla="*/ 0 h 48"/>
                <a:gd name="T12" fmla="*/ 1091 w 1091"/>
                <a:gd name="T13" fmla="*/ 24 h 48"/>
                <a:gd name="T14" fmla="*/ 1042 w 1091"/>
                <a:gd name="T15" fmla="*/ 48 h 48"/>
                <a:gd name="T16" fmla="*/ 1042 w 1091"/>
                <a:gd name="T17"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91" h="48">
                  <a:moveTo>
                    <a:pt x="0" y="20"/>
                  </a:moveTo>
                  <a:lnTo>
                    <a:pt x="1050" y="20"/>
                  </a:lnTo>
                  <a:lnTo>
                    <a:pt x="1050" y="28"/>
                  </a:lnTo>
                  <a:lnTo>
                    <a:pt x="0" y="28"/>
                  </a:lnTo>
                  <a:lnTo>
                    <a:pt x="0" y="20"/>
                  </a:lnTo>
                  <a:close/>
                  <a:moveTo>
                    <a:pt x="1042" y="0"/>
                  </a:moveTo>
                  <a:lnTo>
                    <a:pt x="1091" y="24"/>
                  </a:lnTo>
                  <a:lnTo>
                    <a:pt x="1042" y="48"/>
                  </a:lnTo>
                  <a:lnTo>
                    <a:pt x="1042" y="0"/>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IN" sz="1600" b="1">
                <a:latin typeface="Times New Roman" pitchFamily="18" charset="0"/>
                <a:cs typeface="Times New Roman" pitchFamily="18" charset="0"/>
              </a:endParaRPr>
            </a:p>
          </p:txBody>
        </p:sp>
        <p:sp>
          <p:nvSpPr>
            <p:cNvPr id="52" name="Rectangle 16"/>
            <p:cNvSpPr>
              <a:spLocks noChangeArrowheads="1"/>
            </p:cNvSpPr>
            <p:nvPr/>
          </p:nvSpPr>
          <p:spPr bwMode="auto">
            <a:xfrm>
              <a:off x="1451" y="2557"/>
              <a:ext cx="301" cy="150"/>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sz="1600" b="1">
                <a:latin typeface="Times New Roman" pitchFamily="18" charset="0"/>
                <a:cs typeface="Times New Roman" pitchFamily="18" charset="0"/>
              </a:endParaRPr>
            </a:p>
          </p:txBody>
        </p:sp>
        <p:sp>
          <p:nvSpPr>
            <p:cNvPr id="53" name="Freeform 17"/>
            <p:cNvSpPr>
              <a:spLocks noEditPoints="1"/>
            </p:cNvSpPr>
            <p:nvPr/>
          </p:nvSpPr>
          <p:spPr bwMode="auto">
            <a:xfrm>
              <a:off x="1447" y="2554"/>
              <a:ext cx="309" cy="156"/>
            </a:xfrm>
            <a:custGeom>
              <a:avLst/>
              <a:gdLst>
                <a:gd name="T0" fmla="*/ 0 w 309"/>
                <a:gd name="T1" fmla="*/ 0 h 156"/>
                <a:gd name="T2" fmla="*/ 309 w 309"/>
                <a:gd name="T3" fmla="*/ 0 h 156"/>
                <a:gd name="T4" fmla="*/ 309 w 309"/>
                <a:gd name="T5" fmla="*/ 156 h 156"/>
                <a:gd name="T6" fmla="*/ 0 w 309"/>
                <a:gd name="T7" fmla="*/ 156 h 156"/>
                <a:gd name="T8" fmla="*/ 0 w 309"/>
                <a:gd name="T9" fmla="*/ 0 h 156"/>
                <a:gd name="T10" fmla="*/ 7 w 309"/>
                <a:gd name="T11" fmla="*/ 153 h 156"/>
                <a:gd name="T12" fmla="*/ 4 w 309"/>
                <a:gd name="T13" fmla="*/ 150 h 156"/>
                <a:gd name="T14" fmla="*/ 305 w 309"/>
                <a:gd name="T15" fmla="*/ 150 h 156"/>
                <a:gd name="T16" fmla="*/ 302 w 309"/>
                <a:gd name="T17" fmla="*/ 153 h 156"/>
                <a:gd name="T18" fmla="*/ 302 w 309"/>
                <a:gd name="T19" fmla="*/ 3 h 156"/>
                <a:gd name="T20" fmla="*/ 305 w 309"/>
                <a:gd name="T21" fmla="*/ 6 h 156"/>
                <a:gd name="T22" fmla="*/ 4 w 309"/>
                <a:gd name="T23" fmla="*/ 6 h 156"/>
                <a:gd name="T24" fmla="*/ 7 w 309"/>
                <a:gd name="T25" fmla="*/ 3 h 156"/>
                <a:gd name="T26" fmla="*/ 7 w 309"/>
                <a:gd name="T27" fmla="*/ 153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9" h="156">
                  <a:moveTo>
                    <a:pt x="0" y="0"/>
                  </a:moveTo>
                  <a:lnTo>
                    <a:pt x="309" y="0"/>
                  </a:lnTo>
                  <a:lnTo>
                    <a:pt x="309" y="156"/>
                  </a:lnTo>
                  <a:lnTo>
                    <a:pt x="0" y="156"/>
                  </a:lnTo>
                  <a:lnTo>
                    <a:pt x="0" y="0"/>
                  </a:lnTo>
                  <a:close/>
                  <a:moveTo>
                    <a:pt x="7" y="153"/>
                  </a:moveTo>
                  <a:lnTo>
                    <a:pt x="4" y="150"/>
                  </a:lnTo>
                  <a:lnTo>
                    <a:pt x="305" y="150"/>
                  </a:lnTo>
                  <a:lnTo>
                    <a:pt x="302" y="153"/>
                  </a:lnTo>
                  <a:lnTo>
                    <a:pt x="302" y="3"/>
                  </a:lnTo>
                  <a:lnTo>
                    <a:pt x="305" y="6"/>
                  </a:lnTo>
                  <a:lnTo>
                    <a:pt x="4" y="6"/>
                  </a:lnTo>
                  <a:lnTo>
                    <a:pt x="7" y="3"/>
                  </a:lnTo>
                  <a:lnTo>
                    <a:pt x="7" y="153"/>
                  </a:lnTo>
                  <a:close/>
                </a:path>
              </a:pathLst>
            </a:cu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IN" sz="1600" b="1">
                <a:latin typeface="Times New Roman" pitchFamily="18" charset="0"/>
                <a:cs typeface="Times New Roman" pitchFamily="18" charset="0"/>
              </a:endParaRPr>
            </a:p>
          </p:txBody>
        </p:sp>
        <p:sp>
          <p:nvSpPr>
            <p:cNvPr id="54" name="Rectangle 18"/>
            <p:cNvSpPr>
              <a:spLocks noChangeArrowheads="1"/>
            </p:cNvSpPr>
            <p:nvPr/>
          </p:nvSpPr>
          <p:spPr bwMode="auto">
            <a:xfrm>
              <a:off x="1454" y="2560"/>
              <a:ext cx="358" cy="15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000000"/>
                  </a:solidFill>
                  <a:effectLst/>
                  <a:latin typeface="Times New Roman" pitchFamily="18" charset="0"/>
                  <a:cs typeface="Times New Roman" pitchFamily="18" charset="0"/>
                </a:rPr>
                <a:t>Task 1</a:t>
              </a:r>
              <a:endParaRPr kumimoji="0" lang="en-US" sz="1600"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55" name="Rectangle 19"/>
            <p:cNvSpPr>
              <a:spLocks noChangeArrowheads="1"/>
            </p:cNvSpPr>
            <p:nvPr/>
          </p:nvSpPr>
          <p:spPr bwMode="auto">
            <a:xfrm>
              <a:off x="1719" y="2560"/>
              <a:ext cx="32" cy="15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000000"/>
                  </a:solidFill>
                  <a:effectLst/>
                  <a:latin typeface="Times New Roman" pitchFamily="18" charset="0"/>
                  <a:cs typeface="Times New Roman" pitchFamily="18" charset="0"/>
                </a:rPr>
                <a:t> </a:t>
              </a:r>
              <a:endParaRPr kumimoji="0" lang="en-US" sz="1600"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56" name="Rectangle 20"/>
            <p:cNvSpPr>
              <a:spLocks noChangeArrowheads="1"/>
            </p:cNvSpPr>
            <p:nvPr/>
          </p:nvSpPr>
          <p:spPr bwMode="auto">
            <a:xfrm>
              <a:off x="3220" y="2557"/>
              <a:ext cx="346" cy="150"/>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sz="1600" b="1">
                <a:latin typeface="Times New Roman" pitchFamily="18" charset="0"/>
                <a:cs typeface="Times New Roman" pitchFamily="18" charset="0"/>
              </a:endParaRPr>
            </a:p>
          </p:txBody>
        </p:sp>
        <p:sp>
          <p:nvSpPr>
            <p:cNvPr id="57" name="Freeform 21"/>
            <p:cNvSpPr>
              <a:spLocks noEditPoints="1"/>
            </p:cNvSpPr>
            <p:nvPr/>
          </p:nvSpPr>
          <p:spPr bwMode="auto">
            <a:xfrm>
              <a:off x="3217" y="2554"/>
              <a:ext cx="352" cy="156"/>
            </a:xfrm>
            <a:custGeom>
              <a:avLst/>
              <a:gdLst>
                <a:gd name="T0" fmla="*/ 0 w 352"/>
                <a:gd name="T1" fmla="*/ 0 h 156"/>
                <a:gd name="T2" fmla="*/ 352 w 352"/>
                <a:gd name="T3" fmla="*/ 0 h 156"/>
                <a:gd name="T4" fmla="*/ 352 w 352"/>
                <a:gd name="T5" fmla="*/ 156 h 156"/>
                <a:gd name="T6" fmla="*/ 0 w 352"/>
                <a:gd name="T7" fmla="*/ 156 h 156"/>
                <a:gd name="T8" fmla="*/ 0 w 352"/>
                <a:gd name="T9" fmla="*/ 0 h 156"/>
                <a:gd name="T10" fmla="*/ 6 w 352"/>
                <a:gd name="T11" fmla="*/ 153 h 156"/>
                <a:gd name="T12" fmla="*/ 3 w 352"/>
                <a:gd name="T13" fmla="*/ 150 h 156"/>
                <a:gd name="T14" fmla="*/ 349 w 352"/>
                <a:gd name="T15" fmla="*/ 150 h 156"/>
                <a:gd name="T16" fmla="*/ 346 w 352"/>
                <a:gd name="T17" fmla="*/ 153 h 156"/>
                <a:gd name="T18" fmla="*/ 346 w 352"/>
                <a:gd name="T19" fmla="*/ 3 h 156"/>
                <a:gd name="T20" fmla="*/ 349 w 352"/>
                <a:gd name="T21" fmla="*/ 6 h 156"/>
                <a:gd name="T22" fmla="*/ 3 w 352"/>
                <a:gd name="T23" fmla="*/ 6 h 156"/>
                <a:gd name="T24" fmla="*/ 6 w 352"/>
                <a:gd name="T25" fmla="*/ 3 h 156"/>
                <a:gd name="T26" fmla="*/ 6 w 352"/>
                <a:gd name="T27" fmla="*/ 153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2" h="156">
                  <a:moveTo>
                    <a:pt x="0" y="0"/>
                  </a:moveTo>
                  <a:lnTo>
                    <a:pt x="352" y="0"/>
                  </a:lnTo>
                  <a:lnTo>
                    <a:pt x="352" y="156"/>
                  </a:lnTo>
                  <a:lnTo>
                    <a:pt x="0" y="156"/>
                  </a:lnTo>
                  <a:lnTo>
                    <a:pt x="0" y="0"/>
                  </a:lnTo>
                  <a:close/>
                  <a:moveTo>
                    <a:pt x="6" y="153"/>
                  </a:moveTo>
                  <a:lnTo>
                    <a:pt x="3" y="150"/>
                  </a:lnTo>
                  <a:lnTo>
                    <a:pt x="349" y="150"/>
                  </a:lnTo>
                  <a:lnTo>
                    <a:pt x="346" y="153"/>
                  </a:lnTo>
                  <a:lnTo>
                    <a:pt x="346" y="3"/>
                  </a:lnTo>
                  <a:lnTo>
                    <a:pt x="349" y="6"/>
                  </a:lnTo>
                  <a:lnTo>
                    <a:pt x="3" y="6"/>
                  </a:lnTo>
                  <a:lnTo>
                    <a:pt x="6" y="3"/>
                  </a:lnTo>
                  <a:lnTo>
                    <a:pt x="6" y="153"/>
                  </a:lnTo>
                  <a:close/>
                </a:path>
              </a:pathLst>
            </a:cu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IN" sz="1600" b="1">
                <a:latin typeface="Times New Roman" pitchFamily="18" charset="0"/>
                <a:cs typeface="Times New Roman" pitchFamily="18" charset="0"/>
              </a:endParaRPr>
            </a:p>
          </p:txBody>
        </p:sp>
        <p:sp>
          <p:nvSpPr>
            <p:cNvPr id="58" name="Rectangle 22"/>
            <p:cNvSpPr>
              <a:spLocks noChangeArrowheads="1"/>
            </p:cNvSpPr>
            <p:nvPr/>
          </p:nvSpPr>
          <p:spPr bwMode="auto">
            <a:xfrm>
              <a:off x="3224" y="2560"/>
              <a:ext cx="358" cy="15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000000"/>
                  </a:solidFill>
                  <a:effectLst/>
                  <a:latin typeface="Times New Roman" pitchFamily="18" charset="0"/>
                  <a:cs typeface="Times New Roman" pitchFamily="18" charset="0"/>
                </a:rPr>
                <a:t>Task 2</a:t>
              </a:r>
              <a:endParaRPr kumimoji="0" lang="en-US" sz="1600"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59" name="Rectangle 23"/>
            <p:cNvSpPr>
              <a:spLocks noChangeArrowheads="1"/>
            </p:cNvSpPr>
            <p:nvPr/>
          </p:nvSpPr>
          <p:spPr bwMode="auto">
            <a:xfrm>
              <a:off x="3489" y="2560"/>
              <a:ext cx="32" cy="15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000000"/>
                  </a:solidFill>
                  <a:effectLst/>
                  <a:latin typeface="Times New Roman" pitchFamily="18" charset="0"/>
                  <a:cs typeface="Times New Roman" pitchFamily="18" charset="0"/>
                </a:rPr>
                <a:t> </a:t>
              </a:r>
              <a:endParaRPr kumimoji="0" lang="en-US" sz="1600"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60" name="Rectangle 24"/>
            <p:cNvSpPr>
              <a:spLocks noChangeArrowheads="1"/>
            </p:cNvSpPr>
            <p:nvPr/>
          </p:nvSpPr>
          <p:spPr bwMode="auto">
            <a:xfrm>
              <a:off x="2166" y="2260"/>
              <a:ext cx="598" cy="102"/>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sz="1600" b="1">
                <a:latin typeface="Times New Roman" pitchFamily="18" charset="0"/>
                <a:cs typeface="Times New Roman" pitchFamily="18" charset="0"/>
              </a:endParaRPr>
            </a:p>
          </p:txBody>
        </p:sp>
        <p:sp>
          <p:nvSpPr>
            <p:cNvPr id="61" name="Freeform 25"/>
            <p:cNvSpPr>
              <a:spLocks noEditPoints="1"/>
            </p:cNvSpPr>
            <p:nvPr/>
          </p:nvSpPr>
          <p:spPr bwMode="auto">
            <a:xfrm>
              <a:off x="2163" y="2257"/>
              <a:ext cx="604" cy="108"/>
            </a:xfrm>
            <a:custGeom>
              <a:avLst/>
              <a:gdLst>
                <a:gd name="T0" fmla="*/ 0 w 604"/>
                <a:gd name="T1" fmla="*/ 0 h 108"/>
                <a:gd name="T2" fmla="*/ 604 w 604"/>
                <a:gd name="T3" fmla="*/ 0 h 108"/>
                <a:gd name="T4" fmla="*/ 604 w 604"/>
                <a:gd name="T5" fmla="*/ 108 h 108"/>
                <a:gd name="T6" fmla="*/ 0 w 604"/>
                <a:gd name="T7" fmla="*/ 108 h 108"/>
                <a:gd name="T8" fmla="*/ 0 w 604"/>
                <a:gd name="T9" fmla="*/ 0 h 108"/>
                <a:gd name="T10" fmla="*/ 6 w 604"/>
                <a:gd name="T11" fmla="*/ 105 h 108"/>
                <a:gd name="T12" fmla="*/ 3 w 604"/>
                <a:gd name="T13" fmla="*/ 102 h 108"/>
                <a:gd name="T14" fmla="*/ 601 w 604"/>
                <a:gd name="T15" fmla="*/ 102 h 108"/>
                <a:gd name="T16" fmla="*/ 598 w 604"/>
                <a:gd name="T17" fmla="*/ 105 h 108"/>
                <a:gd name="T18" fmla="*/ 598 w 604"/>
                <a:gd name="T19" fmla="*/ 3 h 108"/>
                <a:gd name="T20" fmla="*/ 601 w 604"/>
                <a:gd name="T21" fmla="*/ 6 h 108"/>
                <a:gd name="T22" fmla="*/ 3 w 604"/>
                <a:gd name="T23" fmla="*/ 6 h 108"/>
                <a:gd name="T24" fmla="*/ 6 w 604"/>
                <a:gd name="T25" fmla="*/ 3 h 108"/>
                <a:gd name="T26" fmla="*/ 6 w 604"/>
                <a:gd name="T27" fmla="*/ 105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04" h="108">
                  <a:moveTo>
                    <a:pt x="0" y="0"/>
                  </a:moveTo>
                  <a:lnTo>
                    <a:pt x="604" y="0"/>
                  </a:lnTo>
                  <a:lnTo>
                    <a:pt x="604" y="108"/>
                  </a:lnTo>
                  <a:lnTo>
                    <a:pt x="0" y="108"/>
                  </a:lnTo>
                  <a:lnTo>
                    <a:pt x="0" y="0"/>
                  </a:lnTo>
                  <a:close/>
                  <a:moveTo>
                    <a:pt x="6" y="105"/>
                  </a:moveTo>
                  <a:lnTo>
                    <a:pt x="3" y="102"/>
                  </a:lnTo>
                  <a:lnTo>
                    <a:pt x="601" y="102"/>
                  </a:lnTo>
                  <a:lnTo>
                    <a:pt x="598" y="105"/>
                  </a:lnTo>
                  <a:lnTo>
                    <a:pt x="598" y="3"/>
                  </a:lnTo>
                  <a:lnTo>
                    <a:pt x="601" y="6"/>
                  </a:lnTo>
                  <a:lnTo>
                    <a:pt x="3" y="6"/>
                  </a:lnTo>
                  <a:lnTo>
                    <a:pt x="6" y="3"/>
                  </a:lnTo>
                  <a:lnTo>
                    <a:pt x="6" y="105"/>
                  </a:lnTo>
                  <a:close/>
                </a:path>
              </a:pathLst>
            </a:cu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IN" sz="1600" b="1">
                <a:latin typeface="Times New Roman" pitchFamily="18" charset="0"/>
                <a:cs typeface="Times New Roman" pitchFamily="18" charset="0"/>
              </a:endParaRPr>
            </a:p>
          </p:txBody>
        </p:sp>
        <p:sp>
          <p:nvSpPr>
            <p:cNvPr id="62" name="Rectangle 26"/>
            <p:cNvSpPr>
              <a:spLocks noChangeArrowheads="1"/>
            </p:cNvSpPr>
            <p:nvPr/>
          </p:nvSpPr>
          <p:spPr bwMode="auto">
            <a:xfrm>
              <a:off x="2170" y="2266"/>
              <a:ext cx="799" cy="15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0000"/>
                  </a:solidFill>
                  <a:effectLst/>
                  <a:latin typeface="Times New Roman" pitchFamily="18" charset="0"/>
                  <a:cs typeface="Times New Roman" pitchFamily="18" charset="0"/>
                </a:rPr>
                <a:t>Time duration</a:t>
              </a:r>
              <a:endParaRPr kumimoji="0" lang="en-US" sz="1600" b="1"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63" name="Rectangle 27"/>
            <p:cNvSpPr>
              <a:spLocks noChangeArrowheads="1"/>
            </p:cNvSpPr>
            <p:nvPr/>
          </p:nvSpPr>
          <p:spPr bwMode="auto">
            <a:xfrm>
              <a:off x="2731" y="2266"/>
              <a:ext cx="32" cy="15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000000"/>
                  </a:solidFill>
                  <a:effectLst/>
                  <a:latin typeface="Times New Roman" pitchFamily="18" charset="0"/>
                  <a:cs typeface="Times New Roman" pitchFamily="18" charset="0"/>
                </a:rPr>
                <a:t> </a:t>
              </a:r>
              <a:endParaRPr kumimoji="0" lang="en-US" sz="1600"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64" name="Freeform 28"/>
            <p:cNvSpPr>
              <a:spLocks noEditPoints="1"/>
            </p:cNvSpPr>
            <p:nvPr/>
          </p:nvSpPr>
          <p:spPr bwMode="auto">
            <a:xfrm>
              <a:off x="988" y="2386"/>
              <a:ext cx="309" cy="48"/>
            </a:xfrm>
            <a:custGeom>
              <a:avLst/>
              <a:gdLst>
                <a:gd name="T0" fmla="*/ 0 w 309"/>
                <a:gd name="T1" fmla="*/ 20 h 48"/>
                <a:gd name="T2" fmla="*/ 268 w 309"/>
                <a:gd name="T3" fmla="*/ 20 h 48"/>
                <a:gd name="T4" fmla="*/ 268 w 309"/>
                <a:gd name="T5" fmla="*/ 28 h 48"/>
                <a:gd name="T6" fmla="*/ 0 w 309"/>
                <a:gd name="T7" fmla="*/ 28 h 48"/>
                <a:gd name="T8" fmla="*/ 0 w 309"/>
                <a:gd name="T9" fmla="*/ 20 h 48"/>
                <a:gd name="T10" fmla="*/ 259 w 309"/>
                <a:gd name="T11" fmla="*/ 0 h 48"/>
                <a:gd name="T12" fmla="*/ 309 w 309"/>
                <a:gd name="T13" fmla="*/ 24 h 48"/>
                <a:gd name="T14" fmla="*/ 259 w 309"/>
                <a:gd name="T15" fmla="*/ 48 h 48"/>
                <a:gd name="T16" fmla="*/ 259 w 309"/>
                <a:gd name="T17"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9" h="48">
                  <a:moveTo>
                    <a:pt x="0" y="20"/>
                  </a:moveTo>
                  <a:lnTo>
                    <a:pt x="268" y="20"/>
                  </a:lnTo>
                  <a:lnTo>
                    <a:pt x="268" y="28"/>
                  </a:lnTo>
                  <a:lnTo>
                    <a:pt x="0" y="28"/>
                  </a:lnTo>
                  <a:lnTo>
                    <a:pt x="0" y="20"/>
                  </a:lnTo>
                  <a:close/>
                  <a:moveTo>
                    <a:pt x="259" y="0"/>
                  </a:moveTo>
                  <a:lnTo>
                    <a:pt x="309" y="24"/>
                  </a:lnTo>
                  <a:lnTo>
                    <a:pt x="259" y="48"/>
                  </a:lnTo>
                  <a:lnTo>
                    <a:pt x="259" y="0"/>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IN" sz="1600" b="1">
                <a:latin typeface="Times New Roman" pitchFamily="18" charset="0"/>
                <a:cs typeface="Times New Roman" pitchFamily="18" charset="0"/>
              </a:endParaRPr>
            </a:p>
          </p:txBody>
        </p:sp>
        <p:sp>
          <p:nvSpPr>
            <p:cNvPr id="65" name="Freeform 29"/>
            <p:cNvSpPr>
              <a:spLocks noEditPoints="1"/>
            </p:cNvSpPr>
            <p:nvPr/>
          </p:nvSpPr>
          <p:spPr bwMode="auto">
            <a:xfrm>
              <a:off x="3621" y="2387"/>
              <a:ext cx="289" cy="48"/>
            </a:xfrm>
            <a:custGeom>
              <a:avLst/>
              <a:gdLst>
                <a:gd name="T0" fmla="*/ 0 w 289"/>
                <a:gd name="T1" fmla="*/ 19 h 48"/>
                <a:gd name="T2" fmla="*/ 248 w 289"/>
                <a:gd name="T3" fmla="*/ 20 h 48"/>
                <a:gd name="T4" fmla="*/ 248 w 289"/>
                <a:gd name="T5" fmla="*/ 28 h 48"/>
                <a:gd name="T6" fmla="*/ 0 w 289"/>
                <a:gd name="T7" fmla="*/ 27 h 48"/>
                <a:gd name="T8" fmla="*/ 0 w 289"/>
                <a:gd name="T9" fmla="*/ 19 h 48"/>
                <a:gd name="T10" fmla="*/ 240 w 289"/>
                <a:gd name="T11" fmla="*/ 0 h 48"/>
                <a:gd name="T12" fmla="*/ 289 w 289"/>
                <a:gd name="T13" fmla="*/ 24 h 48"/>
                <a:gd name="T14" fmla="*/ 240 w 289"/>
                <a:gd name="T15" fmla="*/ 48 h 48"/>
                <a:gd name="T16" fmla="*/ 240 w 289"/>
                <a:gd name="T17"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9" h="48">
                  <a:moveTo>
                    <a:pt x="0" y="19"/>
                  </a:moveTo>
                  <a:lnTo>
                    <a:pt x="248" y="20"/>
                  </a:lnTo>
                  <a:lnTo>
                    <a:pt x="248" y="28"/>
                  </a:lnTo>
                  <a:lnTo>
                    <a:pt x="0" y="27"/>
                  </a:lnTo>
                  <a:lnTo>
                    <a:pt x="0" y="19"/>
                  </a:lnTo>
                  <a:close/>
                  <a:moveTo>
                    <a:pt x="240" y="0"/>
                  </a:moveTo>
                  <a:lnTo>
                    <a:pt x="289" y="24"/>
                  </a:lnTo>
                  <a:lnTo>
                    <a:pt x="240" y="48"/>
                  </a:lnTo>
                  <a:lnTo>
                    <a:pt x="240" y="0"/>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IN" sz="1600" b="1">
                <a:latin typeface="Times New Roman" pitchFamily="18" charset="0"/>
                <a:cs typeface="Times New Roman" pitchFamily="18" charset="0"/>
              </a:endParaRPr>
            </a:p>
          </p:txBody>
        </p:sp>
        <p:sp>
          <p:nvSpPr>
            <p:cNvPr id="66" name="Rectangle 30"/>
            <p:cNvSpPr>
              <a:spLocks noChangeArrowheads="1"/>
            </p:cNvSpPr>
            <p:nvPr/>
          </p:nvSpPr>
          <p:spPr bwMode="auto">
            <a:xfrm>
              <a:off x="1297" y="2155"/>
              <a:ext cx="616" cy="130"/>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sz="1600" b="1">
                <a:latin typeface="Times New Roman" pitchFamily="18" charset="0"/>
                <a:cs typeface="Times New Roman" pitchFamily="18" charset="0"/>
              </a:endParaRPr>
            </a:p>
          </p:txBody>
        </p:sp>
        <p:sp>
          <p:nvSpPr>
            <p:cNvPr id="67" name="Freeform 31"/>
            <p:cNvSpPr>
              <a:spLocks noEditPoints="1"/>
            </p:cNvSpPr>
            <p:nvPr/>
          </p:nvSpPr>
          <p:spPr bwMode="auto">
            <a:xfrm>
              <a:off x="1294" y="2152"/>
              <a:ext cx="622" cy="136"/>
            </a:xfrm>
            <a:custGeom>
              <a:avLst/>
              <a:gdLst>
                <a:gd name="T0" fmla="*/ 0 w 622"/>
                <a:gd name="T1" fmla="*/ 0 h 136"/>
                <a:gd name="T2" fmla="*/ 622 w 622"/>
                <a:gd name="T3" fmla="*/ 0 h 136"/>
                <a:gd name="T4" fmla="*/ 622 w 622"/>
                <a:gd name="T5" fmla="*/ 136 h 136"/>
                <a:gd name="T6" fmla="*/ 0 w 622"/>
                <a:gd name="T7" fmla="*/ 136 h 136"/>
                <a:gd name="T8" fmla="*/ 0 w 622"/>
                <a:gd name="T9" fmla="*/ 0 h 136"/>
                <a:gd name="T10" fmla="*/ 6 w 622"/>
                <a:gd name="T11" fmla="*/ 133 h 136"/>
                <a:gd name="T12" fmla="*/ 3 w 622"/>
                <a:gd name="T13" fmla="*/ 130 h 136"/>
                <a:gd name="T14" fmla="*/ 619 w 622"/>
                <a:gd name="T15" fmla="*/ 130 h 136"/>
                <a:gd name="T16" fmla="*/ 616 w 622"/>
                <a:gd name="T17" fmla="*/ 133 h 136"/>
                <a:gd name="T18" fmla="*/ 616 w 622"/>
                <a:gd name="T19" fmla="*/ 3 h 136"/>
                <a:gd name="T20" fmla="*/ 619 w 622"/>
                <a:gd name="T21" fmla="*/ 6 h 136"/>
                <a:gd name="T22" fmla="*/ 3 w 622"/>
                <a:gd name="T23" fmla="*/ 6 h 136"/>
                <a:gd name="T24" fmla="*/ 6 w 622"/>
                <a:gd name="T25" fmla="*/ 3 h 136"/>
                <a:gd name="T26" fmla="*/ 6 w 622"/>
                <a:gd name="T27" fmla="*/ 133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22" h="136">
                  <a:moveTo>
                    <a:pt x="0" y="0"/>
                  </a:moveTo>
                  <a:lnTo>
                    <a:pt x="622" y="0"/>
                  </a:lnTo>
                  <a:lnTo>
                    <a:pt x="622" y="136"/>
                  </a:lnTo>
                  <a:lnTo>
                    <a:pt x="0" y="136"/>
                  </a:lnTo>
                  <a:lnTo>
                    <a:pt x="0" y="0"/>
                  </a:lnTo>
                  <a:close/>
                  <a:moveTo>
                    <a:pt x="6" y="133"/>
                  </a:moveTo>
                  <a:lnTo>
                    <a:pt x="3" y="130"/>
                  </a:lnTo>
                  <a:lnTo>
                    <a:pt x="619" y="130"/>
                  </a:lnTo>
                  <a:lnTo>
                    <a:pt x="616" y="133"/>
                  </a:lnTo>
                  <a:lnTo>
                    <a:pt x="616" y="3"/>
                  </a:lnTo>
                  <a:lnTo>
                    <a:pt x="619" y="6"/>
                  </a:lnTo>
                  <a:lnTo>
                    <a:pt x="3" y="6"/>
                  </a:lnTo>
                  <a:lnTo>
                    <a:pt x="6" y="3"/>
                  </a:lnTo>
                  <a:lnTo>
                    <a:pt x="6" y="133"/>
                  </a:lnTo>
                  <a:close/>
                </a:path>
              </a:pathLst>
            </a:cu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IN" sz="1600" b="1">
                <a:latin typeface="Times New Roman" pitchFamily="18" charset="0"/>
                <a:cs typeface="Times New Roman" pitchFamily="18" charset="0"/>
              </a:endParaRPr>
            </a:p>
          </p:txBody>
        </p:sp>
        <p:sp>
          <p:nvSpPr>
            <p:cNvPr id="68" name="Rectangle 32"/>
            <p:cNvSpPr>
              <a:spLocks noChangeArrowheads="1"/>
            </p:cNvSpPr>
            <p:nvPr/>
          </p:nvSpPr>
          <p:spPr bwMode="auto">
            <a:xfrm>
              <a:off x="1369" y="2160"/>
              <a:ext cx="659" cy="15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000000"/>
                  </a:solidFill>
                  <a:effectLst/>
                  <a:latin typeface="Times New Roman" pitchFamily="18" charset="0"/>
                  <a:cs typeface="Times New Roman" pitchFamily="18" charset="0"/>
                </a:rPr>
                <a:t>Predecessor</a:t>
              </a:r>
              <a:endParaRPr kumimoji="0" lang="en-US" sz="1600"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69" name="Rectangle 33"/>
            <p:cNvSpPr>
              <a:spLocks noChangeArrowheads="1"/>
            </p:cNvSpPr>
            <p:nvPr/>
          </p:nvSpPr>
          <p:spPr bwMode="auto">
            <a:xfrm>
              <a:off x="1841" y="2160"/>
              <a:ext cx="32" cy="15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000000"/>
                  </a:solidFill>
                  <a:effectLst/>
                  <a:latin typeface="Times New Roman" pitchFamily="18" charset="0"/>
                  <a:cs typeface="Times New Roman" pitchFamily="18" charset="0"/>
                </a:rPr>
                <a:t> </a:t>
              </a:r>
              <a:endParaRPr kumimoji="0" lang="en-US" sz="1600"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70" name="Rectangle 34"/>
            <p:cNvSpPr>
              <a:spLocks noChangeArrowheads="1"/>
            </p:cNvSpPr>
            <p:nvPr/>
          </p:nvSpPr>
          <p:spPr bwMode="auto">
            <a:xfrm>
              <a:off x="3004" y="2155"/>
              <a:ext cx="617" cy="130"/>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sz="1600" b="1">
                <a:latin typeface="Times New Roman" pitchFamily="18" charset="0"/>
                <a:cs typeface="Times New Roman" pitchFamily="18" charset="0"/>
              </a:endParaRPr>
            </a:p>
          </p:txBody>
        </p:sp>
        <p:sp>
          <p:nvSpPr>
            <p:cNvPr id="71" name="Freeform 35"/>
            <p:cNvSpPr>
              <a:spLocks noEditPoints="1"/>
            </p:cNvSpPr>
            <p:nvPr/>
          </p:nvSpPr>
          <p:spPr bwMode="auto">
            <a:xfrm>
              <a:off x="3001" y="2152"/>
              <a:ext cx="623" cy="136"/>
            </a:xfrm>
            <a:custGeom>
              <a:avLst/>
              <a:gdLst>
                <a:gd name="T0" fmla="*/ 0 w 623"/>
                <a:gd name="T1" fmla="*/ 0 h 136"/>
                <a:gd name="T2" fmla="*/ 623 w 623"/>
                <a:gd name="T3" fmla="*/ 0 h 136"/>
                <a:gd name="T4" fmla="*/ 623 w 623"/>
                <a:gd name="T5" fmla="*/ 136 h 136"/>
                <a:gd name="T6" fmla="*/ 0 w 623"/>
                <a:gd name="T7" fmla="*/ 136 h 136"/>
                <a:gd name="T8" fmla="*/ 0 w 623"/>
                <a:gd name="T9" fmla="*/ 0 h 136"/>
                <a:gd name="T10" fmla="*/ 7 w 623"/>
                <a:gd name="T11" fmla="*/ 133 h 136"/>
                <a:gd name="T12" fmla="*/ 3 w 623"/>
                <a:gd name="T13" fmla="*/ 130 h 136"/>
                <a:gd name="T14" fmla="*/ 620 w 623"/>
                <a:gd name="T15" fmla="*/ 130 h 136"/>
                <a:gd name="T16" fmla="*/ 617 w 623"/>
                <a:gd name="T17" fmla="*/ 133 h 136"/>
                <a:gd name="T18" fmla="*/ 617 w 623"/>
                <a:gd name="T19" fmla="*/ 3 h 136"/>
                <a:gd name="T20" fmla="*/ 620 w 623"/>
                <a:gd name="T21" fmla="*/ 6 h 136"/>
                <a:gd name="T22" fmla="*/ 3 w 623"/>
                <a:gd name="T23" fmla="*/ 6 h 136"/>
                <a:gd name="T24" fmla="*/ 7 w 623"/>
                <a:gd name="T25" fmla="*/ 3 h 136"/>
                <a:gd name="T26" fmla="*/ 7 w 623"/>
                <a:gd name="T27" fmla="*/ 133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23" h="136">
                  <a:moveTo>
                    <a:pt x="0" y="0"/>
                  </a:moveTo>
                  <a:lnTo>
                    <a:pt x="623" y="0"/>
                  </a:lnTo>
                  <a:lnTo>
                    <a:pt x="623" y="136"/>
                  </a:lnTo>
                  <a:lnTo>
                    <a:pt x="0" y="136"/>
                  </a:lnTo>
                  <a:lnTo>
                    <a:pt x="0" y="0"/>
                  </a:lnTo>
                  <a:close/>
                  <a:moveTo>
                    <a:pt x="7" y="133"/>
                  </a:moveTo>
                  <a:lnTo>
                    <a:pt x="3" y="130"/>
                  </a:lnTo>
                  <a:lnTo>
                    <a:pt x="620" y="130"/>
                  </a:lnTo>
                  <a:lnTo>
                    <a:pt x="617" y="133"/>
                  </a:lnTo>
                  <a:lnTo>
                    <a:pt x="617" y="3"/>
                  </a:lnTo>
                  <a:lnTo>
                    <a:pt x="620" y="6"/>
                  </a:lnTo>
                  <a:lnTo>
                    <a:pt x="3" y="6"/>
                  </a:lnTo>
                  <a:lnTo>
                    <a:pt x="7" y="3"/>
                  </a:lnTo>
                  <a:lnTo>
                    <a:pt x="7" y="133"/>
                  </a:lnTo>
                  <a:close/>
                </a:path>
              </a:pathLst>
            </a:cu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IN" sz="1600" b="1">
                <a:latin typeface="Times New Roman" pitchFamily="18" charset="0"/>
                <a:cs typeface="Times New Roman" pitchFamily="18" charset="0"/>
              </a:endParaRPr>
            </a:p>
          </p:txBody>
        </p:sp>
        <p:sp>
          <p:nvSpPr>
            <p:cNvPr id="72" name="Rectangle 36"/>
            <p:cNvSpPr>
              <a:spLocks noChangeArrowheads="1"/>
            </p:cNvSpPr>
            <p:nvPr/>
          </p:nvSpPr>
          <p:spPr bwMode="auto">
            <a:xfrm>
              <a:off x="3116" y="2160"/>
              <a:ext cx="672" cy="15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0000"/>
                  </a:solidFill>
                  <a:effectLst/>
                  <a:latin typeface="Times New Roman" pitchFamily="18" charset="0"/>
                  <a:cs typeface="Times New Roman" pitchFamily="18" charset="0"/>
                </a:rPr>
                <a:t>Successor</a:t>
              </a:r>
              <a:endParaRPr kumimoji="0" lang="en-US" sz="1600" b="1"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74" name="Rectangle 38"/>
            <p:cNvSpPr>
              <a:spLocks noChangeArrowheads="1"/>
            </p:cNvSpPr>
            <p:nvPr/>
          </p:nvSpPr>
          <p:spPr bwMode="auto">
            <a:xfrm>
              <a:off x="3511" y="2160"/>
              <a:ext cx="32" cy="15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000000"/>
                  </a:solidFill>
                  <a:effectLst/>
                  <a:latin typeface="Times New Roman" pitchFamily="18" charset="0"/>
                  <a:cs typeface="Times New Roman" pitchFamily="18" charset="0"/>
                </a:rPr>
                <a:t> </a:t>
              </a:r>
              <a:endParaRPr kumimoji="0" lang="en-US" sz="1600" b="1" i="0" u="none" strike="noStrike" cap="none" normalizeH="0" baseline="0" smtClean="0">
                <a:ln>
                  <a:noFill/>
                </a:ln>
                <a:solidFill>
                  <a:schemeClr val="tx1"/>
                </a:solidFill>
                <a:effectLst/>
                <a:latin typeface="Times New Roman" pitchFamily="18" charset="0"/>
                <a:cs typeface="Times New Roman" pitchFamily="18" charset="0"/>
              </a:endParaRPr>
            </a:p>
          </p:txBody>
        </p:sp>
      </p:grpSp>
      <p:sp>
        <p:nvSpPr>
          <p:cNvPr id="39" name="Slide Number Placeholder 38"/>
          <p:cNvSpPr>
            <a:spLocks noGrp="1"/>
          </p:cNvSpPr>
          <p:nvPr>
            <p:ph type="sldNum" sz="quarter" idx="12"/>
          </p:nvPr>
        </p:nvSpPr>
        <p:spPr/>
        <p:txBody>
          <a:bodyPr/>
          <a:lstStyle/>
          <a:p>
            <a:fld id="{0C087B72-CC60-4FF0-9C96-8509CDF76D05}" type="slidenum">
              <a:rPr lang="en-IN" smtClean="0"/>
              <a:pPr/>
              <a:t>81</a:t>
            </a:fld>
            <a:endParaRPr lang="en-IN"/>
          </a:p>
        </p:txBody>
      </p:sp>
    </p:spTree>
    <p:extLst>
      <p:ext uri="{BB962C8B-B14F-4D97-AF65-F5344CB8AC3E}">
        <p14:creationId xmlns:p14="http://schemas.microsoft.com/office/powerpoint/2010/main" xmlns="" val="2822803287"/>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smtClean="0">
                <a:solidFill>
                  <a:srgbClr val="0000FF"/>
                </a:solidFill>
                <a:latin typeface="Times New Roman" pitchFamily="18" charset="0"/>
                <a:cs typeface="Times New Roman" pitchFamily="18" charset="0"/>
              </a:rPr>
              <a:t>Project Scheduling and Milestones</a:t>
            </a:r>
            <a:endParaRPr lang="en-IN" dirty="0"/>
          </a:p>
        </p:txBody>
      </p:sp>
      <p:sp>
        <p:nvSpPr>
          <p:cNvPr id="4" name="Slide Number Placeholder 3"/>
          <p:cNvSpPr>
            <a:spLocks noGrp="1"/>
          </p:cNvSpPr>
          <p:nvPr>
            <p:ph type="sldNum" sz="quarter" idx="12"/>
          </p:nvPr>
        </p:nvSpPr>
        <p:spPr/>
        <p:txBody>
          <a:bodyPr/>
          <a:lstStyle/>
          <a:p>
            <a:fld id="{0C087B72-CC60-4FF0-9C96-8509CDF76D05}" type="slidenum">
              <a:rPr lang="en-IN" smtClean="0"/>
              <a:pPr/>
              <a:t>82</a:t>
            </a:fld>
            <a:endParaRPr lang="en-IN"/>
          </a:p>
        </p:txBody>
      </p:sp>
      <p:sp>
        <p:nvSpPr>
          <p:cNvPr id="5" name="Content Placeholder 2"/>
          <p:cNvSpPr>
            <a:spLocks noGrp="1"/>
          </p:cNvSpPr>
          <p:nvPr>
            <p:ph idx="1"/>
          </p:nvPr>
        </p:nvSpPr>
        <p:spPr/>
        <p:txBody>
          <a:bodyPr>
            <a:noAutofit/>
          </a:bodyPr>
          <a:lstStyle/>
          <a:p>
            <a:pPr marL="363538" lvl="1" indent="-363538">
              <a:buFont typeface="Arial" pitchFamily="34" charset="0"/>
              <a:buChar char="•"/>
            </a:pPr>
            <a:r>
              <a:rPr lang="en-IN" sz="2400" dirty="0" smtClean="0">
                <a:latin typeface="Times New Roman" pitchFamily="18" charset="0"/>
                <a:cs typeface="Times New Roman" pitchFamily="18" charset="0"/>
              </a:rPr>
              <a:t>Based upon the details of WBS and the sequence of activities, an activity network diagram is drawn which shows the sequence of serial and parallel activities in the project. </a:t>
            </a:r>
          </a:p>
          <a:p>
            <a:pPr marL="363538" lvl="1" indent="-363538">
              <a:buFont typeface="Arial" pitchFamily="34" charset="0"/>
              <a:buChar char="•"/>
            </a:pPr>
            <a:r>
              <a:rPr lang="en-IN" sz="2400" dirty="0" smtClean="0">
                <a:latin typeface="Times New Roman" pitchFamily="18" charset="0"/>
                <a:cs typeface="Times New Roman" pitchFamily="18" charset="0"/>
              </a:rPr>
              <a:t>There is no cycle in the activity network diagram.</a:t>
            </a:r>
          </a:p>
          <a:p>
            <a:pPr marL="363538" lvl="1" indent="-363538">
              <a:buFont typeface="Arial" pitchFamily="34" charset="0"/>
              <a:buChar char="•"/>
            </a:pPr>
            <a:r>
              <a:rPr lang="en-IN" sz="2400" dirty="0" smtClean="0">
                <a:latin typeface="Times New Roman" pitchFamily="18" charset="0"/>
                <a:cs typeface="Times New Roman" pitchFamily="18" charset="0"/>
              </a:rPr>
              <a:t>The expected completion time in days is shown inside the nodes, along with the activities.	</a:t>
            </a:r>
          </a:p>
          <a:p>
            <a:r>
              <a:rPr lang="en-IN" sz="2400" dirty="0" smtClean="0">
                <a:latin typeface="Times New Roman" pitchFamily="18" charset="0"/>
                <a:cs typeface="Times New Roman" pitchFamily="18" charset="0"/>
              </a:rPr>
              <a:t>The </a:t>
            </a:r>
            <a:r>
              <a:rPr lang="en-IN" sz="2400" dirty="0">
                <a:latin typeface="Times New Roman" pitchFamily="18" charset="0"/>
                <a:cs typeface="Times New Roman" pitchFamily="18" charset="0"/>
              </a:rPr>
              <a:t>duration of the project is equal to the longest path from the start to the finish node of the network. </a:t>
            </a:r>
            <a:endParaRPr lang="en-IN" sz="2400" dirty="0" smtClean="0">
              <a:latin typeface="Times New Roman" pitchFamily="18" charset="0"/>
              <a:cs typeface="Times New Roman" pitchFamily="18" charset="0"/>
            </a:endParaRPr>
          </a:p>
          <a:p>
            <a:r>
              <a:rPr lang="en-IN" sz="2400" dirty="0" smtClean="0">
                <a:latin typeface="Times New Roman" pitchFamily="18" charset="0"/>
                <a:cs typeface="Times New Roman" pitchFamily="18" charset="0"/>
              </a:rPr>
              <a:t>A </a:t>
            </a:r>
            <a:r>
              <a:rPr lang="en-IN" sz="2400" i="1" dirty="0">
                <a:latin typeface="Times New Roman" pitchFamily="18" charset="0"/>
                <a:cs typeface="Times New Roman" pitchFamily="18" charset="0"/>
              </a:rPr>
              <a:t>path</a:t>
            </a:r>
            <a:r>
              <a:rPr lang="en-IN" sz="2400" dirty="0">
                <a:latin typeface="Times New Roman" pitchFamily="18" charset="0"/>
                <a:cs typeface="Times New Roman" pitchFamily="18" charset="0"/>
              </a:rPr>
              <a:t> in the network diagram is one of the routes following the arcs from the start to the finish node. </a:t>
            </a:r>
            <a:endParaRPr lang="en-IN" sz="2400" dirty="0" smtClean="0">
              <a:latin typeface="Times New Roman" pitchFamily="18" charset="0"/>
              <a:cs typeface="Times New Roman" pitchFamily="18" charset="0"/>
            </a:endParaRPr>
          </a:p>
          <a:p>
            <a:r>
              <a:rPr lang="en-IN" sz="2400" dirty="0" smtClean="0">
                <a:latin typeface="Times New Roman" pitchFamily="18" charset="0"/>
                <a:cs typeface="Times New Roman" pitchFamily="18" charset="0"/>
              </a:rPr>
              <a:t>The </a:t>
            </a:r>
            <a:r>
              <a:rPr lang="en-IN" sz="2400" dirty="0">
                <a:latin typeface="Times New Roman" pitchFamily="18" charset="0"/>
                <a:cs typeface="Times New Roman" pitchFamily="18" charset="0"/>
              </a:rPr>
              <a:t>length of a path is the sum of the expected estimated durations of the activities on the path.</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smtClean="0">
                <a:solidFill>
                  <a:srgbClr val="0000FF"/>
                </a:solidFill>
                <a:latin typeface="Times New Roman" pitchFamily="18" charset="0"/>
                <a:cs typeface="Times New Roman" pitchFamily="18" charset="0"/>
              </a:rPr>
              <a:t>Project </a:t>
            </a:r>
            <a:r>
              <a:rPr lang="en-IN" sz="3200" b="1" dirty="0">
                <a:solidFill>
                  <a:srgbClr val="0000FF"/>
                </a:solidFill>
                <a:latin typeface="Times New Roman" pitchFamily="18" charset="0"/>
                <a:cs typeface="Times New Roman" pitchFamily="18" charset="0"/>
              </a:rPr>
              <a:t>Scheduling and </a:t>
            </a:r>
            <a:r>
              <a:rPr lang="en-IN" sz="3200" b="1" dirty="0" smtClean="0">
                <a:solidFill>
                  <a:srgbClr val="0000FF"/>
                </a:solidFill>
                <a:latin typeface="Times New Roman" pitchFamily="18" charset="0"/>
                <a:cs typeface="Times New Roman" pitchFamily="18" charset="0"/>
              </a:rPr>
              <a:t>Milestones</a:t>
            </a:r>
            <a:endParaRPr lang="en-IN" sz="3200" b="1" dirty="0">
              <a:solidFill>
                <a:srgbClr val="0000FF"/>
              </a:solidFill>
              <a:latin typeface="Times New Roman" pitchFamily="18" charset="0"/>
              <a:cs typeface="Times New Roman" pitchFamily="18" charset="0"/>
            </a:endParaRPr>
          </a:p>
        </p:txBody>
      </p:sp>
      <p:grpSp>
        <p:nvGrpSpPr>
          <p:cNvPr id="5" name="Canvas 138"/>
          <p:cNvGrpSpPr/>
          <p:nvPr/>
        </p:nvGrpSpPr>
        <p:grpSpPr>
          <a:xfrm>
            <a:off x="1331640" y="2708920"/>
            <a:ext cx="6788703" cy="2952329"/>
            <a:chOff x="0" y="0"/>
            <a:chExt cx="5734050" cy="2438400"/>
          </a:xfrm>
        </p:grpSpPr>
        <p:sp>
          <p:nvSpPr>
            <p:cNvPr id="6" name="Rectangle 5"/>
            <p:cNvSpPr/>
            <p:nvPr/>
          </p:nvSpPr>
          <p:spPr>
            <a:xfrm>
              <a:off x="0" y="0"/>
              <a:ext cx="5734050" cy="2438400"/>
            </a:xfrm>
            <a:prstGeom prst="rect">
              <a:avLst/>
            </a:prstGeom>
            <a:noFill/>
          </p:spPr>
        </p:sp>
        <p:sp>
          <p:nvSpPr>
            <p:cNvPr id="7" name="Rectangle 6"/>
            <p:cNvSpPr>
              <a:spLocks noChangeArrowheads="1"/>
            </p:cNvSpPr>
            <p:nvPr/>
          </p:nvSpPr>
          <p:spPr bwMode="auto">
            <a:xfrm>
              <a:off x="2476555" y="1511924"/>
              <a:ext cx="796625" cy="424429"/>
            </a:xfrm>
            <a:prstGeom prst="rect">
              <a:avLst/>
            </a:prstGeom>
            <a:solidFill>
              <a:srgbClr val="FFFFFF"/>
            </a:solidFill>
            <a:ln w="9525">
              <a:solidFill>
                <a:srgbClr val="000000"/>
              </a:solidFill>
              <a:miter lim="800000"/>
              <a:headEnd/>
              <a:tailEnd/>
            </a:ln>
          </p:spPr>
          <p:txBody>
            <a:bodyPr rot="0" vert="horz" wrap="square" lIns="0" tIns="0" rIns="0" bIns="0" anchor="t" anchorCtr="0" upright="1">
              <a:noAutofit/>
            </a:bodyPr>
            <a:lstStyle/>
            <a:p>
              <a:pPr algn="ctr">
                <a:lnSpc>
                  <a:spcPct val="115000"/>
                </a:lnSpc>
                <a:spcAft>
                  <a:spcPts val="0"/>
                </a:spcAft>
              </a:pPr>
              <a:r>
                <a:rPr lang="en-IN" sz="1400" b="1">
                  <a:effectLst/>
                  <a:latin typeface="Times New Roman" pitchFamily="18" charset="0"/>
                  <a:ea typeface="Times New Roman"/>
                  <a:cs typeface="Times New Roman" pitchFamily="18" charset="0"/>
                </a:rPr>
                <a:t>Detailed   design, 18</a:t>
              </a:r>
            </a:p>
          </p:txBody>
        </p:sp>
        <p:sp>
          <p:nvSpPr>
            <p:cNvPr id="8" name="Rectangle 7"/>
            <p:cNvSpPr>
              <a:spLocks noChangeArrowheads="1"/>
            </p:cNvSpPr>
            <p:nvPr/>
          </p:nvSpPr>
          <p:spPr bwMode="auto">
            <a:xfrm>
              <a:off x="937789" y="871978"/>
              <a:ext cx="916325" cy="363324"/>
            </a:xfrm>
            <a:prstGeom prst="rect">
              <a:avLst/>
            </a:prstGeom>
            <a:solidFill>
              <a:srgbClr val="FFFFFF"/>
            </a:solidFill>
            <a:ln w="9525">
              <a:solidFill>
                <a:srgbClr val="000000"/>
              </a:solidFill>
              <a:miter lim="800000"/>
              <a:headEnd/>
              <a:tailEnd/>
            </a:ln>
          </p:spPr>
          <p:txBody>
            <a:bodyPr rot="0" vert="horz" wrap="square" lIns="0" tIns="0" rIns="0" bIns="0" anchor="t" anchorCtr="0" upright="1">
              <a:noAutofit/>
            </a:bodyPr>
            <a:lstStyle/>
            <a:p>
              <a:pPr algn="ctr">
                <a:lnSpc>
                  <a:spcPct val="115000"/>
                </a:lnSpc>
                <a:spcAft>
                  <a:spcPts val="0"/>
                </a:spcAft>
              </a:pPr>
              <a:r>
                <a:rPr lang="en-IN" sz="1400" b="1">
                  <a:effectLst/>
                  <a:latin typeface="Times New Roman" pitchFamily="18" charset="0"/>
                  <a:ea typeface="Times New Roman"/>
                  <a:cs typeface="Times New Roman" pitchFamily="18" charset="0"/>
                </a:rPr>
                <a:t>Architectural design, 10</a:t>
              </a:r>
            </a:p>
          </p:txBody>
        </p:sp>
        <p:sp>
          <p:nvSpPr>
            <p:cNvPr id="9" name="Rectangle 8"/>
            <p:cNvSpPr>
              <a:spLocks noChangeArrowheads="1"/>
            </p:cNvSpPr>
            <p:nvPr/>
          </p:nvSpPr>
          <p:spPr bwMode="auto">
            <a:xfrm>
              <a:off x="2476555" y="790230"/>
              <a:ext cx="796625" cy="393051"/>
            </a:xfrm>
            <a:prstGeom prst="rect">
              <a:avLst/>
            </a:prstGeom>
            <a:solidFill>
              <a:srgbClr val="FFFFFF"/>
            </a:solidFill>
            <a:ln w="9525">
              <a:solidFill>
                <a:srgbClr val="000000"/>
              </a:solidFill>
              <a:miter lim="800000"/>
              <a:headEnd/>
              <a:tailEnd/>
            </a:ln>
          </p:spPr>
          <p:txBody>
            <a:bodyPr rot="0" vert="horz" wrap="square" lIns="0" tIns="0" rIns="0" bIns="0" anchor="t" anchorCtr="0" upright="1">
              <a:noAutofit/>
            </a:bodyPr>
            <a:lstStyle/>
            <a:p>
              <a:pPr algn="ctr">
                <a:lnSpc>
                  <a:spcPct val="115000"/>
                </a:lnSpc>
                <a:spcAft>
                  <a:spcPts val="0"/>
                </a:spcAft>
              </a:pPr>
              <a:r>
                <a:rPr lang="en-IN" sz="1400" b="1" dirty="0">
                  <a:effectLst/>
                  <a:latin typeface="Times New Roman" pitchFamily="18" charset="0"/>
                  <a:ea typeface="Times New Roman"/>
                  <a:cs typeface="Times New Roman" pitchFamily="18" charset="0"/>
                </a:rPr>
                <a:t>Database</a:t>
              </a:r>
            </a:p>
            <a:p>
              <a:pPr algn="ctr">
                <a:lnSpc>
                  <a:spcPct val="115000"/>
                </a:lnSpc>
                <a:spcAft>
                  <a:spcPts val="0"/>
                </a:spcAft>
              </a:pPr>
              <a:r>
                <a:rPr lang="en-IN" sz="1400" b="1" dirty="0">
                  <a:effectLst/>
                  <a:latin typeface="Times New Roman" pitchFamily="18" charset="0"/>
                  <a:ea typeface="Times New Roman"/>
                  <a:cs typeface="Times New Roman" pitchFamily="18" charset="0"/>
                </a:rPr>
                <a:t>design, 13</a:t>
              </a:r>
            </a:p>
          </p:txBody>
        </p:sp>
        <p:sp>
          <p:nvSpPr>
            <p:cNvPr id="10" name="Rectangle 9"/>
            <p:cNvSpPr>
              <a:spLocks noChangeArrowheads="1"/>
            </p:cNvSpPr>
            <p:nvPr/>
          </p:nvSpPr>
          <p:spPr bwMode="auto">
            <a:xfrm>
              <a:off x="3857647" y="344332"/>
              <a:ext cx="742966" cy="445898"/>
            </a:xfrm>
            <a:prstGeom prst="rect">
              <a:avLst/>
            </a:prstGeom>
            <a:solidFill>
              <a:srgbClr val="FFFFFF"/>
            </a:solidFill>
            <a:ln w="9525">
              <a:solidFill>
                <a:srgbClr val="000000"/>
              </a:solidFill>
              <a:miter lim="800000"/>
              <a:headEnd/>
              <a:tailEnd/>
            </a:ln>
          </p:spPr>
          <p:txBody>
            <a:bodyPr rot="0" vert="horz" wrap="square" lIns="0" tIns="0" rIns="0" bIns="0" anchor="t" anchorCtr="0" upright="1">
              <a:noAutofit/>
            </a:bodyPr>
            <a:lstStyle/>
            <a:p>
              <a:pPr algn="ctr">
                <a:lnSpc>
                  <a:spcPct val="115000"/>
                </a:lnSpc>
                <a:spcAft>
                  <a:spcPts val="0"/>
                </a:spcAft>
              </a:pPr>
              <a:r>
                <a:rPr lang="en-IN" sz="1400" b="1">
                  <a:effectLst/>
                  <a:latin typeface="Times New Roman" pitchFamily="18" charset="0"/>
                  <a:ea typeface="Times New Roman"/>
                  <a:cs typeface="Times New Roman" pitchFamily="18" charset="0"/>
                </a:rPr>
                <a:t>Output </a:t>
              </a:r>
            </a:p>
            <a:p>
              <a:pPr algn="ctr">
                <a:lnSpc>
                  <a:spcPct val="115000"/>
                </a:lnSpc>
                <a:spcAft>
                  <a:spcPts val="0"/>
                </a:spcAft>
              </a:pPr>
              <a:r>
                <a:rPr lang="en-IN" sz="1400" b="1">
                  <a:effectLst/>
                  <a:latin typeface="Times New Roman" pitchFamily="18" charset="0"/>
                  <a:ea typeface="Times New Roman"/>
                  <a:cs typeface="Times New Roman" pitchFamily="18" charset="0"/>
                </a:rPr>
                <a:t>design, 6</a:t>
              </a:r>
            </a:p>
          </p:txBody>
        </p:sp>
        <p:sp>
          <p:nvSpPr>
            <p:cNvPr id="11" name="Rectangle 10"/>
            <p:cNvSpPr>
              <a:spLocks noChangeArrowheads="1"/>
            </p:cNvSpPr>
            <p:nvPr/>
          </p:nvSpPr>
          <p:spPr bwMode="auto">
            <a:xfrm>
              <a:off x="2476555" y="78445"/>
              <a:ext cx="794974" cy="409565"/>
            </a:xfrm>
            <a:prstGeom prst="rect">
              <a:avLst/>
            </a:prstGeom>
            <a:solidFill>
              <a:srgbClr val="FFFFFF"/>
            </a:solidFill>
            <a:ln w="9525">
              <a:solidFill>
                <a:srgbClr val="000000"/>
              </a:solidFill>
              <a:miter lim="800000"/>
              <a:headEnd/>
              <a:tailEnd/>
            </a:ln>
          </p:spPr>
          <p:txBody>
            <a:bodyPr rot="0" vert="horz" wrap="square" lIns="0" tIns="0" rIns="0" bIns="0" anchor="t" anchorCtr="0" upright="1">
              <a:noAutofit/>
            </a:bodyPr>
            <a:lstStyle/>
            <a:p>
              <a:pPr algn="ctr">
                <a:lnSpc>
                  <a:spcPct val="115000"/>
                </a:lnSpc>
                <a:spcAft>
                  <a:spcPts val="0"/>
                </a:spcAft>
              </a:pPr>
              <a:r>
                <a:rPr lang="en-IN" sz="1400" b="1">
                  <a:effectLst/>
                  <a:latin typeface="Times New Roman" pitchFamily="18" charset="0"/>
                  <a:ea typeface="Times New Roman"/>
                  <a:cs typeface="Times New Roman" pitchFamily="18" charset="0"/>
                </a:rPr>
                <a:t>Input </a:t>
              </a:r>
            </a:p>
            <a:p>
              <a:pPr algn="ctr">
                <a:lnSpc>
                  <a:spcPct val="115000"/>
                </a:lnSpc>
                <a:spcAft>
                  <a:spcPts val="0"/>
                </a:spcAft>
              </a:pPr>
              <a:r>
                <a:rPr lang="en-IN" sz="1400" b="1">
                  <a:effectLst/>
                  <a:latin typeface="Times New Roman" pitchFamily="18" charset="0"/>
                  <a:ea typeface="Times New Roman"/>
                  <a:cs typeface="Times New Roman" pitchFamily="18" charset="0"/>
                </a:rPr>
                <a:t>design, 6</a:t>
              </a:r>
            </a:p>
          </p:txBody>
        </p:sp>
        <p:sp>
          <p:nvSpPr>
            <p:cNvPr id="12" name="Rectangle 11"/>
            <p:cNvSpPr>
              <a:spLocks noChangeArrowheads="1"/>
            </p:cNvSpPr>
            <p:nvPr/>
          </p:nvSpPr>
          <p:spPr bwMode="auto">
            <a:xfrm>
              <a:off x="5009245" y="871978"/>
              <a:ext cx="648857" cy="363324"/>
            </a:xfrm>
            <a:prstGeom prst="rect">
              <a:avLst/>
            </a:prstGeom>
            <a:solidFill>
              <a:srgbClr val="FFFFFF"/>
            </a:solidFill>
            <a:ln w="9525">
              <a:solidFill>
                <a:srgbClr val="000000"/>
              </a:solidFill>
              <a:miter lim="800000"/>
              <a:headEnd/>
              <a:tailEnd/>
            </a:ln>
          </p:spPr>
          <p:txBody>
            <a:bodyPr rot="0" vert="horz" wrap="square" lIns="0" tIns="0" rIns="0" bIns="0" anchor="t" anchorCtr="0" upright="1">
              <a:noAutofit/>
            </a:bodyPr>
            <a:lstStyle/>
            <a:p>
              <a:pPr algn="ctr">
                <a:lnSpc>
                  <a:spcPct val="115000"/>
                </a:lnSpc>
                <a:spcAft>
                  <a:spcPts val="0"/>
                </a:spcAft>
              </a:pPr>
              <a:r>
                <a:rPr lang="en-IN" sz="1400" b="1">
                  <a:effectLst/>
                  <a:latin typeface="Times New Roman" pitchFamily="18" charset="0"/>
                  <a:ea typeface="Times New Roman"/>
                  <a:cs typeface="Times New Roman" pitchFamily="18" charset="0"/>
                </a:rPr>
                <a:t>Finish, 0</a:t>
              </a:r>
            </a:p>
          </p:txBody>
        </p:sp>
        <p:cxnSp>
          <p:nvCxnSpPr>
            <p:cNvPr id="13" name="AutoShape 147"/>
            <p:cNvCxnSpPr>
              <a:cxnSpLocks noChangeShapeType="1"/>
              <a:stCxn id="8" idx="3"/>
              <a:endCxn id="11" idx="1"/>
            </p:cNvCxnSpPr>
            <p:nvPr/>
          </p:nvCxnSpPr>
          <p:spPr bwMode="auto">
            <a:xfrm flipV="1">
              <a:off x="1854114" y="284053"/>
              <a:ext cx="622441" cy="769586"/>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cxnSp>
        <p:cxnSp>
          <p:nvCxnSpPr>
            <p:cNvPr id="14" name="AutoShape 151"/>
            <p:cNvCxnSpPr>
              <a:cxnSpLocks noChangeShapeType="1"/>
              <a:stCxn id="11" idx="3"/>
              <a:endCxn id="10" idx="1"/>
            </p:cNvCxnSpPr>
            <p:nvPr/>
          </p:nvCxnSpPr>
          <p:spPr bwMode="auto">
            <a:xfrm>
              <a:off x="3271529" y="284053"/>
              <a:ext cx="586118" cy="283228"/>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cxnSp>
        <p:cxnSp>
          <p:nvCxnSpPr>
            <p:cNvPr id="15" name="AutoShape 152"/>
            <p:cNvCxnSpPr>
              <a:cxnSpLocks noChangeShapeType="1"/>
              <a:stCxn id="8" idx="3"/>
              <a:endCxn id="9" idx="1"/>
            </p:cNvCxnSpPr>
            <p:nvPr/>
          </p:nvCxnSpPr>
          <p:spPr bwMode="auto">
            <a:xfrm flipV="1">
              <a:off x="1854114" y="986755"/>
              <a:ext cx="622441" cy="66885"/>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cxnSp>
        <p:cxnSp>
          <p:nvCxnSpPr>
            <p:cNvPr id="16" name="AutoShape 153"/>
            <p:cNvCxnSpPr>
              <a:cxnSpLocks noChangeShapeType="1"/>
              <a:stCxn id="8" idx="3"/>
              <a:endCxn id="7" idx="1"/>
            </p:cNvCxnSpPr>
            <p:nvPr/>
          </p:nvCxnSpPr>
          <p:spPr bwMode="auto">
            <a:xfrm>
              <a:off x="1854114" y="1053640"/>
              <a:ext cx="622441" cy="670498"/>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cxnSp>
        <p:cxnSp>
          <p:nvCxnSpPr>
            <p:cNvPr id="17" name="AutoShape 154"/>
            <p:cNvCxnSpPr>
              <a:cxnSpLocks noChangeShapeType="1"/>
              <a:stCxn id="7" idx="3"/>
              <a:endCxn id="12" idx="1"/>
            </p:cNvCxnSpPr>
            <p:nvPr/>
          </p:nvCxnSpPr>
          <p:spPr bwMode="auto">
            <a:xfrm flipV="1">
              <a:off x="3273180" y="1053640"/>
              <a:ext cx="1736065" cy="670498"/>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cxnSp>
        <p:cxnSp>
          <p:nvCxnSpPr>
            <p:cNvPr id="18" name="AutoShape 155"/>
            <p:cNvCxnSpPr>
              <a:cxnSpLocks noChangeShapeType="1"/>
              <a:stCxn id="9" idx="3"/>
              <a:endCxn id="10" idx="1"/>
            </p:cNvCxnSpPr>
            <p:nvPr/>
          </p:nvCxnSpPr>
          <p:spPr bwMode="auto">
            <a:xfrm flipV="1">
              <a:off x="3273180" y="567281"/>
              <a:ext cx="584467" cy="419474"/>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cxnSp>
        <p:sp>
          <p:nvSpPr>
            <p:cNvPr id="19" name="Text Box 158"/>
            <p:cNvSpPr txBox="1">
              <a:spLocks noChangeArrowheads="1"/>
            </p:cNvSpPr>
            <p:nvPr/>
          </p:nvSpPr>
          <p:spPr bwMode="auto">
            <a:xfrm>
              <a:off x="937790" y="2133703"/>
              <a:ext cx="4220707" cy="228729"/>
            </a:xfrm>
            <a:prstGeom prst="rect">
              <a:avLst/>
            </a:prstGeom>
            <a:solidFill>
              <a:srgbClr val="FFFFFF"/>
            </a:solidFill>
            <a:ln w="9525">
              <a:solidFill>
                <a:schemeClr val="bg1">
                  <a:lumMod val="100000"/>
                  <a:lumOff val="0"/>
                </a:schemeClr>
              </a:solidFill>
              <a:miter lim="800000"/>
              <a:headEnd/>
              <a:tailEnd/>
            </a:ln>
          </p:spPr>
          <p:txBody>
            <a:bodyPr rot="0" vert="horz" wrap="square" lIns="0" tIns="0" rIns="0" bIns="0" anchor="t" anchorCtr="0" upright="1">
              <a:noAutofit/>
            </a:bodyPr>
            <a:lstStyle/>
            <a:p>
              <a:pPr algn="ctr">
                <a:lnSpc>
                  <a:spcPct val="115000"/>
                </a:lnSpc>
                <a:spcAft>
                  <a:spcPts val="1000"/>
                </a:spcAft>
              </a:pPr>
              <a:r>
                <a:rPr lang="en-IN" sz="1400" b="1" dirty="0">
                  <a:effectLst/>
                  <a:latin typeface="Times New Roman" pitchFamily="18" charset="0"/>
                  <a:ea typeface="Times New Roman"/>
                  <a:cs typeface="Times New Roman" pitchFamily="18" charset="0"/>
                </a:rPr>
                <a:t>Figure 4.5: Activity network diagram</a:t>
              </a:r>
            </a:p>
          </p:txBody>
        </p:sp>
        <p:cxnSp>
          <p:nvCxnSpPr>
            <p:cNvPr id="20" name="AutoShape 157"/>
            <p:cNvCxnSpPr>
              <a:cxnSpLocks noChangeShapeType="1"/>
            </p:cNvCxnSpPr>
            <p:nvPr/>
          </p:nvCxnSpPr>
          <p:spPr bwMode="auto">
            <a:xfrm>
              <a:off x="4600613" y="608568"/>
              <a:ext cx="408632" cy="445072"/>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cxnSp>
        <p:sp>
          <p:nvSpPr>
            <p:cNvPr id="21" name="Rectangle 20"/>
            <p:cNvSpPr>
              <a:spLocks noChangeArrowheads="1"/>
            </p:cNvSpPr>
            <p:nvPr/>
          </p:nvSpPr>
          <p:spPr bwMode="auto">
            <a:xfrm>
              <a:off x="56961" y="871152"/>
              <a:ext cx="648857" cy="364150"/>
            </a:xfrm>
            <a:prstGeom prst="rect">
              <a:avLst/>
            </a:prstGeom>
            <a:solidFill>
              <a:srgbClr val="FFFFFF"/>
            </a:solidFill>
            <a:ln w="9525">
              <a:solidFill>
                <a:srgbClr val="000000"/>
              </a:solidFill>
              <a:miter lim="800000"/>
              <a:headEnd/>
              <a:tailEnd/>
            </a:ln>
          </p:spPr>
          <p:txBody>
            <a:bodyPr rot="0" vert="horz" wrap="square" lIns="0" tIns="0" rIns="0" bIns="0" anchor="t" anchorCtr="0" upright="1">
              <a:noAutofit/>
            </a:bodyPr>
            <a:lstStyle/>
            <a:p>
              <a:pPr algn="ctr">
                <a:lnSpc>
                  <a:spcPct val="115000"/>
                </a:lnSpc>
                <a:spcAft>
                  <a:spcPts val="0"/>
                </a:spcAft>
              </a:pPr>
              <a:r>
                <a:rPr lang="en-IN" sz="1400" b="1">
                  <a:effectLst/>
                  <a:latin typeface="Times New Roman" pitchFamily="18" charset="0"/>
                  <a:ea typeface="Times New Roman"/>
                  <a:cs typeface="Times New Roman" pitchFamily="18" charset="0"/>
                </a:rPr>
                <a:t>Start, 0</a:t>
              </a:r>
            </a:p>
          </p:txBody>
        </p:sp>
        <p:cxnSp>
          <p:nvCxnSpPr>
            <p:cNvPr id="22" name="AutoShape 161"/>
            <p:cNvCxnSpPr>
              <a:cxnSpLocks noChangeShapeType="1"/>
              <a:stCxn id="21" idx="3"/>
              <a:endCxn id="8" idx="1"/>
            </p:cNvCxnSpPr>
            <p:nvPr/>
          </p:nvCxnSpPr>
          <p:spPr bwMode="auto">
            <a:xfrm>
              <a:off x="705818" y="1053640"/>
              <a:ext cx="231971" cy="826"/>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cxnSp>
      </p:grpSp>
      <p:sp>
        <p:nvSpPr>
          <p:cNvPr id="4" name="Rectangle 3"/>
          <p:cNvSpPr/>
          <p:nvPr/>
        </p:nvSpPr>
        <p:spPr>
          <a:xfrm>
            <a:off x="755576" y="1628800"/>
            <a:ext cx="4733027" cy="387798"/>
          </a:xfrm>
          <a:prstGeom prst="rect">
            <a:avLst/>
          </a:prstGeom>
        </p:spPr>
        <p:txBody>
          <a:bodyPr wrap="none">
            <a:spAutoFit/>
          </a:bodyPr>
          <a:lstStyle/>
          <a:p>
            <a:pPr>
              <a:lnSpc>
                <a:spcPct val="80000"/>
              </a:lnSpc>
            </a:pPr>
            <a:r>
              <a:rPr lang="en-IN" sz="2400" dirty="0" smtClean="0">
                <a:solidFill>
                  <a:srgbClr val="00B0F0"/>
                </a:solidFill>
                <a:latin typeface="Times New Roman" pitchFamily="18" charset="0"/>
                <a:ea typeface="Times New Roman"/>
                <a:cs typeface="Times New Roman" pitchFamily="18" charset="0"/>
              </a:rPr>
              <a:t>Example: Activity network diagram</a:t>
            </a:r>
            <a:endParaRPr lang="en-IN" sz="2400" dirty="0">
              <a:solidFill>
                <a:srgbClr val="00B0F0"/>
              </a:solidFill>
              <a:latin typeface="Times New Roman" pitchFamily="18" charset="0"/>
              <a:cs typeface="Times New Roman" pitchFamily="18" charset="0"/>
            </a:endParaRPr>
          </a:p>
        </p:txBody>
      </p:sp>
      <p:sp>
        <p:nvSpPr>
          <p:cNvPr id="23" name="Slide Number Placeholder 22"/>
          <p:cNvSpPr>
            <a:spLocks noGrp="1"/>
          </p:cNvSpPr>
          <p:nvPr>
            <p:ph type="sldNum" sz="quarter" idx="12"/>
          </p:nvPr>
        </p:nvSpPr>
        <p:spPr/>
        <p:txBody>
          <a:bodyPr/>
          <a:lstStyle/>
          <a:p>
            <a:fld id="{0C087B72-CC60-4FF0-9C96-8509CDF76D05}" type="slidenum">
              <a:rPr lang="en-IN" smtClean="0"/>
              <a:pPr/>
              <a:t>83</a:t>
            </a:fld>
            <a:endParaRPr lang="en-IN"/>
          </a:p>
        </p:txBody>
      </p:sp>
    </p:spTree>
    <p:extLst>
      <p:ext uri="{BB962C8B-B14F-4D97-AF65-F5344CB8AC3E}">
        <p14:creationId xmlns:p14="http://schemas.microsoft.com/office/powerpoint/2010/main" xmlns="" val="2822803287"/>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16632"/>
            <a:ext cx="8229600" cy="1143000"/>
          </a:xfrm>
        </p:spPr>
        <p:txBody>
          <a:bodyPr>
            <a:normAutofit/>
          </a:bodyPr>
          <a:lstStyle/>
          <a:p>
            <a:r>
              <a:rPr lang="en-IN" sz="3200" b="1" dirty="0" smtClean="0">
                <a:solidFill>
                  <a:srgbClr val="0000FF"/>
                </a:solidFill>
                <a:latin typeface="Times New Roman" pitchFamily="18" charset="0"/>
                <a:cs typeface="Times New Roman" pitchFamily="18" charset="0"/>
              </a:rPr>
              <a:t>Project </a:t>
            </a:r>
            <a:r>
              <a:rPr lang="en-IN" sz="3200" b="1" dirty="0">
                <a:solidFill>
                  <a:srgbClr val="0000FF"/>
                </a:solidFill>
                <a:latin typeface="Times New Roman" pitchFamily="18" charset="0"/>
                <a:cs typeface="Times New Roman" pitchFamily="18" charset="0"/>
              </a:rPr>
              <a:t>Scheduling and </a:t>
            </a:r>
            <a:r>
              <a:rPr lang="en-IN" sz="3200" b="1" dirty="0" smtClean="0">
                <a:solidFill>
                  <a:srgbClr val="0000FF"/>
                </a:solidFill>
                <a:latin typeface="Times New Roman" pitchFamily="18" charset="0"/>
                <a:cs typeface="Times New Roman" pitchFamily="18" charset="0"/>
              </a:rPr>
              <a:t>Milestones</a:t>
            </a:r>
            <a:endParaRPr lang="en-IN" sz="3200" b="1" dirty="0">
              <a:solidFill>
                <a:srgbClr val="0000FF"/>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412776"/>
            <a:ext cx="8229600" cy="5184576"/>
          </a:xfrm>
        </p:spPr>
        <p:txBody>
          <a:bodyPr>
            <a:normAutofit fontScale="92500" lnSpcReduction="20000"/>
          </a:bodyPr>
          <a:lstStyle/>
          <a:p>
            <a:pPr marL="0" indent="0">
              <a:buNone/>
            </a:pPr>
            <a:r>
              <a:rPr lang="en-IN" sz="2600" dirty="0">
                <a:solidFill>
                  <a:srgbClr val="00B0F0"/>
                </a:solidFill>
                <a:latin typeface="Times New Roman" pitchFamily="18" charset="0"/>
                <a:cs typeface="Times New Roman" pitchFamily="18" charset="0"/>
              </a:rPr>
              <a:t>PERT-CPM Method</a:t>
            </a:r>
          </a:p>
          <a:p>
            <a:r>
              <a:rPr lang="en-IN" sz="2400" dirty="0" smtClean="0">
                <a:latin typeface="Times New Roman" pitchFamily="18" charset="0"/>
                <a:cs typeface="Times New Roman" pitchFamily="18" charset="0"/>
              </a:rPr>
              <a:t>The duration </a:t>
            </a:r>
            <a:r>
              <a:rPr lang="en-IN" sz="2400" dirty="0">
                <a:latin typeface="Times New Roman" pitchFamily="18" charset="0"/>
                <a:cs typeface="Times New Roman" pitchFamily="18" charset="0"/>
              </a:rPr>
              <a:t>of the project must be at least the length of the longest path</a:t>
            </a:r>
            <a:r>
              <a:rPr lang="en-IN" sz="2400" dirty="0" smtClean="0">
                <a:latin typeface="Times New Roman" pitchFamily="18" charset="0"/>
                <a:cs typeface="Times New Roman" pitchFamily="18" charset="0"/>
              </a:rPr>
              <a:t>.</a:t>
            </a:r>
          </a:p>
          <a:p>
            <a:r>
              <a:rPr lang="en-IN" sz="2400" dirty="0">
                <a:latin typeface="Times New Roman" pitchFamily="18" charset="0"/>
                <a:cs typeface="Times New Roman" pitchFamily="18" charset="0"/>
              </a:rPr>
              <a:t>Thus, the estimated project duration equals the length of the longest path through the project network. </a:t>
            </a:r>
            <a:endParaRPr lang="en-IN" sz="2400" dirty="0" smtClean="0">
              <a:latin typeface="Times New Roman" pitchFamily="18" charset="0"/>
              <a:cs typeface="Times New Roman" pitchFamily="18" charset="0"/>
            </a:endParaRPr>
          </a:p>
          <a:p>
            <a:r>
              <a:rPr lang="en-IN" sz="2400" i="1" dirty="0" smtClean="0">
                <a:latin typeface="Times New Roman" pitchFamily="18" charset="0"/>
                <a:cs typeface="Times New Roman" pitchFamily="18" charset="0"/>
              </a:rPr>
              <a:t>This </a:t>
            </a:r>
            <a:r>
              <a:rPr lang="en-IN" sz="2400" i="1" dirty="0">
                <a:latin typeface="Times New Roman" pitchFamily="18" charset="0"/>
                <a:cs typeface="Times New Roman" pitchFamily="18" charset="0"/>
              </a:rPr>
              <a:t>longest path is called the critical path.  </a:t>
            </a:r>
          </a:p>
          <a:p>
            <a:r>
              <a:rPr lang="en-IN" sz="2400" dirty="0">
                <a:latin typeface="Times New Roman" pitchFamily="18" charset="0"/>
                <a:cs typeface="Times New Roman" pitchFamily="18" charset="0"/>
              </a:rPr>
              <a:t>For larger projects, it may be helpful to determine the following values for each activity:  </a:t>
            </a:r>
          </a:p>
          <a:p>
            <a:pPr lvl="1"/>
            <a:r>
              <a:rPr lang="en-IN" sz="2400" i="1" dirty="0">
                <a:latin typeface="Times New Roman" pitchFamily="18" charset="0"/>
                <a:cs typeface="Times New Roman" pitchFamily="18" charset="0"/>
              </a:rPr>
              <a:t>Earliest Start time </a:t>
            </a:r>
            <a:r>
              <a:rPr lang="en-IN" sz="2400" dirty="0">
                <a:latin typeface="Times New Roman" pitchFamily="18" charset="0"/>
                <a:cs typeface="Times New Roman" pitchFamily="18" charset="0"/>
              </a:rPr>
              <a:t>(TES): It is the earliest time an activity may begin after allowing the preceding activities to finish. Earliest start time (TES) = max (TEF of immediate predecessors). </a:t>
            </a:r>
          </a:p>
          <a:p>
            <a:pPr lvl="1"/>
            <a:r>
              <a:rPr lang="en-IN" sz="2400" i="1" dirty="0">
                <a:latin typeface="Times New Roman" pitchFamily="18" charset="0"/>
                <a:cs typeface="Times New Roman" pitchFamily="18" charset="0"/>
              </a:rPr>
              <a:t>Earliest Finish time </a:t>
            </a:r>
            <a:r>
              <a:rPr lang="en-IN" sz="2400" dirty="0">
                <a:latin typeface="Times New Roman" pitchFamily="18" charset="0"/>
                <a:cs typeface="Times New Roman" pitchFamily="18" charset="0"/>
              </a:rPr>
              <a:t>(TEF): It is the earliest time an activity may finish after allowing the preceding activities to finish. Earliest finish time (TEF) = TES + Activity duration</a:t>
            </a:r>
            <a:r>
              <a:rPr lang="en-IN" sz="2400" dirty="0" smtClean="0">
                <a:latin typeface="Times New Roman" pitchFamily="18" charset="0"/>
                <a:cs typeface="Times New Roman" pitchFamily="18" charset="0"/>
              </a:rPr>
              <a:t>.</a:t>
            </a:r>
          </a:p>
          <a:p>
            <a:pPr marL="363538" lvl="1" indent="-363538">
              <a:buFont typeface="Arial" pitchFamily="34" charset="0"/>
              <a:buChar char="•"/>
            </a:pPr>
            <a:r>
              <a:rPr lang="en-IN" sz="2400" i="1" dirty="0">
                <a:latin typeface="Times New Roman" pitchFamily="18" charset="0"/>
                <a:cs typeface="Times New Roman" pitchFamily="18" charset="0"/>
              </a:rPr>
              <a:t>T</a:t>
            </a:r>
            <a:r>
              <a:rPr lang="en-IN" sz="2400" i="1" baseline="-25000" dirty="0">
                <a:latin typeface="Times New Roman" pitchFamily="18" charset="0"/>
                <a:cs typeface="Times New Roman" pitchFamily="18" charset="0"/>
              </a:rPr>
              <a:t>ES</a:t>
            </a:r>
            <a:r>
              <a:rPr lang="en-IN" sz="2400" dirty="0">
                <a:latin typeface="Times New Roman" pitchFamily="18" charset="0"/>
                <a:cs typeface="Times New Roman" pitchFamily="18" charset="0"/>
              </a:rPr>
              <a:t> and </a:t>
            </a:r>
            <a:r>
              <a:rPr lang="en-IN" sz="2400" i="1" dirty="0">
                <a:latin typeface="Times New Roman" pitchFamily="18" charset="0"/>
                <a:cs typeface="Times New Roman" pitchFamily="18" charset="0"/>
              </a:rPr>
              <a:t>T</a:t>
            </a:r>
            <a:r>
              <a:rPr lang="en-IN" sz="2400" i="1" baseline="-25000" dirty="0">
                <a:latin typeface="Times New Roman" pitchFamily="18" charset="0"/>
                <a:cs typeface="Times New Roman" pitchFamily="18" charset="0"/>
              </a:rPr>
              <a:t>EF</a:t>
            </a:r>
            <a:r>
              <a:rPr lang="en-IN" sz="2400" dirty="0">
                <a:latin typeface="Times New Roman" pitchFamily="18" charset="0"/>
                <a:cs typeface="Times New Roman" pitchFamily="18" charset="0"/>
              </a:rPr>
              <a:t> are calculated in the </a:t>
            </a:r>
            <a:r>
              <a:rPr lang="en-IN" sz="2400" i="1" dirty="0">
                <a:latin typeface="Times New Roman" pitchFamily="18" charset="0"/>
                <a:cs typeface="Times New Roman" pitchFamily="18" charset="0"/>
              </a:rPr>
              <a:t>forward pass</a:t>
            </a:r>
            <a:r>
              <a:rPr lang="en-IN" sz="2400" dirty="0">
                <a:latin typeface="Times New Roman" pitchFamily="18" charset="0"/>
                <a:cs typeface="Times New Roman" pitchFamily="18" charset="0"/>
              </a:rPr>
              <a:t> through the network </a:t>
            </a:r>
            <a:r>
              <a:rPr lang="en-IN" sz="2400" dirty="0" smtClean="0">
                <a:latin typeface="Times New Roman" pitchFamily="18" charset="0"/>
                <a:cs typeface="Times New Roman" pitchFamily="18" charset="0"/>
              </a:rPr>
              <a:t>diagram.</a:t>
            </a:r>
            <a:endParaRPr lang="en-IN" sz="24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0C087B72-CC60-4FF0-9C96-8509CDF76D05}" type="slidenum">
              <a:rPr lang="en-IN" smtClean="0"/>
              <a:pPr/>
              <a:t>84</a:t>
            </a:fld>
            <a:endParaRPr lang="en-IN"/>
          </a:p>
        </p:txBody>
      </p:sp>
    </p:spTree>
    <p:extLst>
      <p:ext uri="{BB962C8B-B14F-4D97-AF65-F5344CB8AC3E}">
        <p14:creationId xmlns:p14="http://schemas.microsoft.com/office/powerpoint/2010/main" xmlns="" val="2822803287"/>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smtClean="0">
                <a:solidFill>
                  <a:srgbClr val="0000FF"/>
                </a:solidFill>
                <a:latin typeface="Times New Roman" pitchFamily="18" charset="0"/>
                <a:cs typeface="Times New Roman" pitchFamily="18" charset="0"/>
              </a:rPr>
              <a:t>Project </a:t>
            </a:r>
            <a:r>
              <a:rPr lang="en-IN" sz="3200" b="1" dirty="0">
                <a:solidFill>
                  <a:srgbClr val="0000FF"/>
                </a:solidFill>
                <a:latin typeface="Times New Roman" pitchFamily="18" charset="0"/>
                <a:cs typeface="Times New Roman" pitchFamily="18" charset="0"/>
              </a:rPr>
              <a:t>Scheduling and </a:t>
            </a:r>
            <a:r>
              <a:rPr lang="en-IN" sz="3200" b="1" dirty="0" smtClean="0">
                <a:solidFill>
                  <a:srgbClr val="0000FF"/>
                </a:solidFill>
                <a:latin typeface="Times New Roman" pitchFamily="18" charset="0"/>
                <a:cs typeface="Times New Roman" pitchFamily="18" charset="0"/>
              </a:rPr>
              <a:t>Milestones</a:t>
            </a:r>
            <a:endParaRPr lang="en-IN" sz="3200" b="1" dirty="0">
              <a:solidFill>
                <a:srgbClr val="0000FF"/>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600200"/>
            <a:ext cx="8229600" cy="5069160"/>
          </a:xfrm>
        </p:spPr>
        <p:txBody>
          <a:bodyPr>
            <a:normAutofit fontScale="77500" lnSpcReduction="20000"/>
          </a:bodyPr>
          <a:lstStyle/>
          <a:p>
            <a:pPr marL="0" indent="0">
              <a:buNone/>
            </a:pPr>
            <a:r>
              <a:rPr lang="en-IN" sz="3400" dirty="0">
                <a:solidFill>
                  <a:srgbClr val="00B0F0"/>
                </a:solidFill>
                <a:latin typeface="Times New Roman" pitchFamily="18" charset="0"/>
                <a:cs typeface="Times New Roman" pitchFamily="18" charset="0"/>
              </a:rPr>
              <a:t>PERT-CPM Method</a:t>
            </a:r>
          </a:p>
          <a:p>
            <a:r>
              <a:rPr lang="en-IN" sz="2600" dirty="0" smtClean="0">
                <a:latin typeface="Times New Roman" pitchFamily="18" charset="0"/>
                <a:cs typeface="Times New Roman" pitchFamily="18" charset="0"/>
              </a:rPr>
              <a:t>Sometimes </a:t>
            </a:r>
            <a:r>
              <a:rPr lang="en-IN" sz="2600" dirty="0">
                <a:latin typeface="Times New Roman" pitchFamily="18" charset="0"/>
                <a:cs typeface="Times New Roman" pitchFamily="18" charset="0"/>
              </a:rPr>
              <a:t>activities take longer than the expected time duration that may delay project completion. </a:t>
            </a:r>
            <a:endParaRPr lang="en-IN" sz="2600" dirty="0" smtClean="0">
              <a:latin typeface="Times New Roman" pitchFamily="18" charset="0"/>
              <a:cs typeface="Times New Roman" pitchFamily="18" charset="0"/>
            </a:endParaRPr>
          </a:p>
          <a:p>
            <a:r>
              <a:rPr lang="en-IN" sz="2600" dirty="0" smtClean="0">
                <a:latin typeface="Times New Roman" pitchFamily="18" charset="0"/>
                <a:cs typeface="Times New Roman" pitchFamily="18" charset="0"/>
              </a:rPr>
              <a:t>So</a:t>
            </a:r>
            <a:r>
              <a:rPr lang="en-IN" sz="2600" dirty="0">
                <a:latin typeface="Times New Roman" pitchFamily="18" charset="0"/>
                <a:cs typeface="Times New Roman" pitchFamily="18" charset="0"/>
              </a:rPr>
              <a:t>, </a:t>
            </a:r>
            <a:r>
              <a:rPr lang="en-IN" sz="2600" dirty="0" smtClean="0">
                <a:latin typeface="Times New Roman" pitchFamily="18" charset="0"/>
                <a:cs typeface="Times New Roman" pitchFamily="18" charset="0"/>
              </a:rPr>
              <a:t>to determine </a:t>
            </a:r>
            <a:r>
              <a:rPr lang="en-IN" sz="2600" dirty="0">
                <a:latin typeface="Times New Roman" pitchFamily="18" charset="0"/>
                <a:cs typeface="Times New Roman" pitchFamily="18" charset="0"/>
              </a:rPr>
              <a:t>how much late an activity can start or finish without delaying project </a:t>
            </a:r>
            <a:r>
              <a:rPr lang="en-IN" sz="2600" dirty="0" smtClean="0">
                <a:latin typeface="Times New Roman" pitchFamily="18" charset="0"/>
                <a:cs typeface="Times New Roman" pitchFamily="18" charset="0"/>
              </a:rPr>
              <a:t>completion as: </a:t>
            </a:r>
            <a:r>
              <a:rPr lang="en-IN" sz="2600" dirty="0">
                <a:latin typeface="Times New Roman" pitchFamily="18" charset="0"/>
                <a:cs typeface="Times New Roman" pitchFamily="18" charset="0"/>
              </a:rPr>
              <a:t> </a:t>
            </a:r>
          </a:p>
          <a:p>
            <a:pPr lvl="1"/>
            <a:r>
              <a:rPr lang="en-IN" sz="2600" i="1" dirty="0">
                <a:latin typeface="Times New Roman" pitchFamily="18" charset="0"/>
                <a:cs typeface="Times New Roman" pitchFamily="18" charset="0"/>
              </a:rPr>
              <a:t>Latest Start time (T</a:t>
            </a:r>
            <a:r>
              <a:rPr lang="en-IN" sz="2600" i="1" baseline="-25000" dirty="0">
                <a:latin typeface="Times New Roman" pitchFamily="18" charset="0"/>
                <a:cs typeface="Times New Roman" pitchFamily="18" charset="0"/>
              </a:rPr>
              <a:t>LS</a:t>
            </a:r>
            <a:r>
              <a:rPr lang="en-IN" sz="2600" i="1" dirty="0">
                <a:latin typeface="Times New Roman" pitchFamily="18" charset="0"/>
                <a:cs typeface="Times New Roman" pitchFamily="18" charset="0"/>
              </a:rPr>
              <a:t>)</a:t>
            </a:r>
            <a:r>
              <a:rPr lang="en-IN" sz="2600" dirty="0">
                <a:latin typeface="Times New Roman" pitchFamily="18" charset="0"/>
                <a:cs typeface="Times New Roman" pitchFamily="18" charset="0"/>
              </a:rPr>
              <a:t>:  It is the latest time an activity may begin without delaying project completion. Latest start time </a:t>
            </a:r>
            <a:r>
              <a:rPr lang="en-IN" sz="2600" i="1" dirty="0">
                <a:latin typeface="Times New Roman" pitchFamily="18" charset="0"/>
                <a:cs typeface="Times New Roman" pitchFamily="18" charset="0"/>
              </a:rPr>
              <a:t>(T</a:t>
            </a:r>
            <a:r>
              <a:rPr lang="en-IN" sz="2600" i="1" baseline="-25000" dirty="0">
                <a:latin typeface="Times New Roman" pitchFamily="18" charset="0"/>
                <a:cs typeface="Times New Roman" pitchFamily="18" charset="0"/>
              </a:rPr>
              <a:t>LS</a:t>
            </a:r>
            <a:r>
              <a:rPr lang="en-IN" sz="2600" i="1" dirty="0">
                <a:latin typeface="Times New Roman" pitchFamily="18" charset="0"/>
                <a:cs typeface="Times New Roman" pitchFamily="18" charset="0"/>
              </a:rPr>
              <a:t>)</a:t>
            </a:r>
            <a:r>
              <a:rPr lang="en-IN" sz="2600" dirty="0">
                <a:latin typeface="Times New Roman" pitchFamily="18" charset="0"/>
                <a:cs typeface="Times New Roman" pitchFamily="18" charset="0"/>
              </a:rPr>
              <a:t> = </a:t>
            </a:r>
            <a:r>
              <a:rPr lang="en-IN" sz="2600" i="1" dirty="0">
                <a:latin typeface="Times New Roman" pitchFamily="18" charset="0"/>
                <a:cs typeface="Times New Roman" pitchFamily="18" charset="0"/>
              </a:rPr>
              <a:t>T</a:t>
            </a:r>
            <a:r>
              <a:rPr lang="en-IN" sz="2600" i="1" baseline="-25000" dirty="0">
                <a:latin typeface="Times New Roman" pitchFamily="18" charset="0"/>
                <a:cs typeface="Times New Roman" pitchFamily="18" charset="0"/>
              </a:rPr>
              <a:t>LF</a:t>
            </a:r>
            <a:r>
              <a:rPr lang="en-IN" sz="2600" baseline="-25000" dirty="0">
                <a:latin typeface="Times New Roman" pitchFamily="18" charset="0"/>
                <a:cs typeface="Times New Roman" pitchFamily="18" charset="0"/>
              </a:rPr>
              <a:t>  </a:t>
            </a:r>
            <a:r>
              <a:rPr lang="en-IN" sz="2600" dirty="0">
                <a:latin typeface="Times New Roman" pitchFamily="18" charset="0"/>
                <a:cs typeface="Times New Roman" pitchFamily="18" charset="0"/>
              </a:rPr>
              <a:t>- Activity </a:t>
            </a:r>
            <a:r>
              <a:rPr lang="en-IN" sz="2600" dirty="0" smtClean="0">
                <a:latin typeface="Times New Roman" pitchFamily="18" charset="0"/>
                <a:cs typeface="Times New Roman" pitchFamily="18" charset="0"/>
              </a:rPr>
              <a:t>duration.</a:t>
            </a:r>
            <a:r>
              <a:rPr lang="en-IN" sz="2600" dirty="0">
                <a:latin typeface="Times New Roman" pitchFamily="18" charset="0"/>
                <a:cs typeface="Times New Roman" pitchFamily="18" charset="0"/>
              </a:rPr>
              <a:t> </a:t>
            </a:r>
          </a:p>
          <a:p>
            <a:pPr lvl="1"/>
            <a:r>
              <a:rPr lang="en-IN" sz="2600" i="1" dirty="0">
                <a:latin typeface="Times New Roman" pitchFamily="18" charset="0"/>
                <a:cs typeface="Times New Roman" pitchFamily="18" charset="0"/>
              </a:rPr>
              <a:t>Latest Finish time (T</a:t>
            </a:r>
            <a:r>
              <a:rPr lang="en-IN" sz="2600" i="1" baseline="-25000" dirty="0">
                <a:latin typeface="Times New Roman" pitchFamily="18" charset="0"/>
                <a:cs typeface="Times New Roman" pitchFamily="18" charset="0"/>
              </a:rPr>
              <a:t>LF</a:t>
            </a:r>
            <a:r>
              <a:rPr lang="en-IN" sz="2600" i="1" dirty="0">
                <a:latin typeface="Times New Roman" pitchFamily="18" charset="0"/>
                <a:cs typeface="Times New Roman" pitchFamily="18" charset="0"/>
              </a:rPr>
              <a:t>)</a:t>
            </a:r>
            <a:r>
              <a:rPr lang="en-IN" sz="2600" dirty="0">
                <a:latin typeface="Times New Roman" pitchFamily="18" charset="0"/>
                <a:cs typeface="Times New Roman" pitchFamily="18" charset="0"/>
              </a:rPr>
              <a:t>: It is the latest time an activity may finish without delaying project completion. Latest finish time = </a:t>
            </a:r>
            <a:r>
              <a:rPr lang="en-IN" sz="2600" i="1" dirty="0">
                <a:latin typeface="Times New Roman" pitchFamily="18" charset="0"/>
                <a:cs typeface="Times New Roman" pitchFamily="18" charset="0"/>
              </a:rPr>
              <a:t>T</a:t>
            </a:r>
            <a:r>
              <a:rPr lang="en-IN" sz="2600" i="1" baseline="-25000" dirty="0">
                <a:latin typeface="Times New Roman" pitchFamily="18" charset="0"/>
                <a:cs typeface="Times New Roman" pitchFamily="18" charset="0"/>
              </a:rPr>
              <a:t>LF</a:t>
            </a:r>
            <a:r>
              <a:rPr lang="en-IN" sz="2600" dirty="0">
                <a:latin typeface="Times New Roman" pitchFamily="18" charset="0"/>
                <a:cs typeface="Times New Roman" pitchFamily="18" charset="0"/>
              </a:rPr>
              <a:t> = min (</a:t>
            </a:r>
            <a:r>
              <a:rPr lang="en-IN" sz="2600" i="1" dirty="0">
                <a:latin typeface="Times New Roman" pitchFamily="18" charset="0"/>
                <a:cs typeface="Times New Roman" pitchFamily="18" charset="0"/>
              </a:rPr>
              <a:t>T</a:t>
            </a:r>
            <a:r>
              <a:rPr lang="en-IN" sz="2600" i="1" baseline="-25000" dirty="0">
                <a:latin typeface="Times New Roman" pitchFamily="18" charset="0"/>
                <a:cs typeface="Times New Roman" pitchFamily="18" charset="0"/>
              </a:rPr>
              <a:t>LS</a:t>
            </a:r>
            <a:r>
              <a:rPr lang="en-IN" sz="2600" dirty="0">
                <a:latin typeface="Times New Roman" pitchFamily="18" charset="0"/>
                <a:cs typeface="Times New Roman" pitchFamily="18" charset="0"/>
              </a:rPr>
              <a:t> of immediate successors</a:t>
            </a:r>
            <a:r>
              <a:rPr lang="en-IN" sz="2600" dirty="0" smtClean="0">
                <a:latin typeface="Times New Roman" pitchFamily="18" charset="0"/>
                <a:cs typeface="Times New Roman" pitchFamily="18" charset="0"/>
              </a:rPr>
              <a:t>).</a:t>
            </a:r>
          </a:p>
          <a:p>
            <a:pPr lvl="1"/>
            <a:r>
              <a:rPr lang="en-IN" sz="2600" i="1" dirty="0">
                <a:latin typeface="Times New Roman" pitchFamily="18" charset="0"/>
                <a:cs typeface="Times New Roman" pitchFamily="18" charset="0"/>
              </a:rPr>
              <a:t>Slack time (TS</a:t>
            </a:r>
            <a:r>
              <a:rPr lang="en-IN" sz="2600" i="1" dirty="0" smtClean="0">
                <a:latin typeface="Times New Roman" pitchFamily="18" charset="0"/>
                <a:cs typeface="Times New Roman" pitchFamily="18" charset="0"/>
              </a:rPr>
              <a:t>)</a:t>
            </a:r>
            <a:r>
              <a:rPr lang="en-IN" sz="2600" dirty="0" smtClean="0">
                <a:latin typeface="Times New Roman" pitchFamily="18" charset="0"/>
                <a:cs typeface="Times New Roman" pitchFamily="18" charset="0"/>
              </a:rPr>
              <a:t>:</a:t>
            </a:r>
            <a:r>
              <a:rPr lang="en-IN" sz="2600" i="1" dirty="0" smtClean="0">
                <a:latin typeface="Times New Roman" pitchFamily="18" charset="0"/>
                <a:cs typeface="Times New Roman" pitchFamily="18" charset="0"/>
              </a:rPr>
              <a:t> </a:t>
            </a:r>
            <a:r>
              <a:rPr lang="en-IN" sz="2600" dirty="0">
                <a:latin typeface="Times New Roman" pitchFamily="18" charset="0"/>
                <a:cs typeface="Times New Roman" pitchFamily="18" charset="0"/>
              </a:rPr>
              <a:t>The slack time for an activity is the difference between its latest finish time and its earliest finish time. Slack time (TS) = TLF – TEF = TLS – TES. </a:t>
            </a:r>
          </a:p>
          <a:p>
            <a:pPr marL="342900" lvl="1" indent="-342900">
              <a:buFont typeface="Arial" pitchFamily="34" charset="0"/>
              <a:buChar char="•"/>
            </a:pPr>
            <a:r>
              <a:rPr lang="en-IN" sz="2600" dirty="0" smtClean="0">
                <a:latin typeface="Times New Roman" pitchFamily="18" charset="0"/>
                <a:cs typeface="Times New Roman" pitchFamily="18" charset="0"/>
              </a:rPr>
              <a:t>The </a:t>
            </a:r>
            <a:r>
              <a:rPr lang="en-IN" sz="2600" dirty="0">
                <a:latin typeface="Times New Roman" pitchFamily="18" charset="0"/>
                <a:cs typeface="Times New Roman" pitchFamily="18" charset="0"/>
              </a:rPr>
              <a:t>backward pass through the network diagram is made starting with the final activities and moving backward in time toward the initial activities to calculate TLS and TLF. </a:t>
            </a:r>
            <a:endParaRPr lang="en-IN" dirty="0"/>
          </a:p>
        </p:txBody>
      </p:sp>
      <p:sp>
        <p:nvSpPr>
          <p:cNvPr id="4" name="Slide Number Placeholder 3"/>
          <p:cNvSpPr>
            <a:spLocks noGrp="1"/>
          </p:cNvSpPr>
          <p:nvPr>
            <p:ph type="sldNum" sz="quarter" idx="12"/>
          </p:nvPr>
        </p:nvSpPr>
        <p:spPr/>
        <p:txBody>
          <a:bodyPr/>
          <a:lstStyle/>
          <a:p>
            <a:fld id="{0C087B72-CC60-4FF0-9C96-8509CDF76D05}" type="slidenum">
              <a:rPr lang="en-IN" smtClean="0"/>
              <a:pPr/>
              <a:t>85</a:t>
            </a:fld>
            <a:endParaRPr lang="en-IN"/>
          </a:p>
        </p:txBody>
      </p:sp>
    </p:spTree>
    <p:extLst>
      <p:ext uri="{BB962C8B-B14F-4D97-AF65-F5344CB8AC3E}">
        <p14:creationId xmlns:p14="http://schemas.microsoft.com/office/powerpoint/2010/main" xmlns="" val="2822803287"/>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215" y="125151"/>
            <a:ext cx="8229600" cy="1143000"/>
          </a:xfrm>
        </p:spPr>
        <p:txBody>
          <a:bodyPr>
            <a:normAutofit/>
          </a:bodyPr>
          <a:lstStyle/>
          <a:p>
            <a:r>
              <a:rPr lang="en-IN" sz="3200" b="1" dirty="0">
                <a:solidFill>
                  <a:srgbClr val="0000FF"/>
                </a:solidFill>
                <a:latin typeface="Times New Roman" pitchFamily="18" charset="0"/>
                <a:cs typeface="Times New Roman" pitchFamily="18" charset="0"/>
              </a:rPr>
              <a:t>Project Scheduling and Milestones</a:t>
            </a:r>
            <a:endParaRPr lang="en-IN" sz="3200" dirty="0"/>
          </a:p>
        </p:txBody>
      </p:sp>
      <p:grpSp>
        <p:nvGrpSpPr>
          <p:cNvPr id="603" name="Canvas 386"/>
          <p:cNvGrpSpPr/>
          <p:nvPr/>
        </p:nvGrpSpPr>
        <p:grpSpPr>
          <a:xfrm>
            <a:off x="395536" y="1628800"/>
            <a:ext cx="8496944" cy="4968551"/>
            <a:chOff x="0" y="0"/>
            <a:chExt cx="5734050" cy="4119880"/>
          </a:xfrm>
        </p:grpSpPr>
        <p:sp>
          <p:nvSpPr>
            <p:cNvPr id="604" name="Rectangle 603"/>
            <p:cNvSpPr/>
            <p:nvPr/>
          </p:nvSpPr>
          <p:spPr>
            <a:xfrm>
              <a:off x="0" y="0"/>
              <a:ext cx="5734050" cy="4119880"/>
            </a:xfrm>
            <a:prstGeom prst="rect">
              <a:avLst/>
            </a:prstGeom>
            <a:noFill/>
          </p:spPr>
        </p:sp>
        <p:sp>
          <p:nvSpPr>
            <p:cNvPr id="605" name="Rectangle 604"/>
            <p:cNvSpPr>
              <a:spLocks noChangeArrowheads="1"/>
            </p:cNvSpPr>
            <p:nvPr/>
          </p:nvSpPr>
          <p:spPr bwMode="auto">
            <a:xfrm>
              <a:off x="2476555" y="2824471"/>
              <a:ext cx="796625" cy="425198"/>
            </a:xfrm>
            <a:prstGeom prst="rect">
              <a:avLst/>
            </a:prstGeom>
            <a:solidFill>
              <a:srgbClr val="FFFFFF"/>
            </a:solidFill>
            <a:ln w="9525">
              <a:solidFill>
                <a:srgbClr val="000000"/>
              </a:solidFill>
              <a:miter lim="800000"/>
              <a:headEnd/>
              <a:tailEnd/>
            </a:ln>
          </p:spPr>
          <p:txBody>
            <a:bodyPr rot="0" vert="horz" wrap="square" lIns="0" tIns="0" rIns="0" bIns="0" anchor="t" anchorCtr="0" upright="1">
              <a:noAutofit/>
            </a:bodyPr>
            <a:lstStyle/>
            <a:p>
              <a:pPr algn="ctr">
                <a:lnSpc>
                  <a:spcPct val="115000"/>
                </a:lnSpc>
                <a:spcAft>
                  <a:spcPts val="0"/>
                </a:spcAft>
              </a:pPr>
              <a:r>
                <a:rPr lang="en-IN" sz="1400" b="1">
                  <a:effectLst/>
                  <a:latin typeface="Times New Roman" pitchFamily="18" charset="0"/>
                  <a:ea typeface="Times New Roman"/>
                  <a:cs typeface="Times New Roman" pitchFamily="18" charset="0"/>
                </a:rPr>
                <a:t>Detailed   design, 18</a:t>
              </a:r>
            </a:p>
          </p:txBody>
        </p:sp>
        <p:sp>
          <p:nvSpPr>
            <p:cNvPr id="606" name="Rectangle 605"/>
            <p:cNvSpPr>
              <a:spLocks noChangeArrowheads="1"/>
            </p:cNvSpPr>
            <p:nvPr/>
          </p:nvSpPr>
          <p:spPr bwMode="auto">
            <a:xfrm>
              <a:off x="937789" y="1590158"/>
              <a:ext cx="916325" cy="363276"/>
            </a:xfrm>
            <a:prstGeom prst="rect">
              <a:avLst/>
            </a:prstGeom>
            <a:solidFill>
              <a:srgbClr val="FFFFFF"/>
            </a:solidFill>
            <a:ln w="9525">
              <a:solidFill>
                <a:srgbClr val="000000"/>
              </a:solidFill>
              <a:miter lim="800000"/>
              <a:headEnd/>
              <a:tailEnd/>
            </a:ln>
          </p:spPr>
          <p:txBody>
            <a:bodyPr rot="0" vert="horz" wrap="square" lIns="0" tIns="0" rIns="0" bIns="0" anchor="t" anchorCtr="0" upright="1">
              <a:noAutofit/>
            </a:bodyPr>
            <a:lstStyle/>
            <a:p>
              <a:pPr algn="ctr">
                <a:lnSpc>
                  <a:spcPct val="115000"/>
                </a:lnSpc>
                <a:spcAft>
                  <a:spcPts val="0"/>
                </a:spcAft>
              </a:pPr>
              <a:r>
                <a:rPr lang="en-IN" sz="1400" b="1">
                  <a:effectLst/>
                  <a:latin typeface="Times New Roman" pitchFamily="18" charset="0"/>
                  <a:ea typeface="Times New Roman"/>
                  <a:cs typeface="Times New Roman" pitchFamily="18" charset="0"/>
                </a:rPr>
                <a:t>Architectural design, 10</a:t>
              </a:r>
            </a:p>
          </p:txBody>
        </p:sp>
        <p:sp>
          <p:nvSpPr>
            <p:cNvPr id="607" name="Rectangle 606"/>
            <p:cNvSpPr>
              <a:spLocks noChangeArrowheads="1"/>
            </p:cNvSpPr>
            <p:nvPr/>
          </p:nvSpPr>
          <p:spPr bwMode="auto">
            <a:xfrm>
              <a:off x="2476555" y="1590158"/>
              <a:ext cx="796625" cy="473084"/>
            </a:xfrm>
            <a:prstGeom prst="rect">
              <a:avLst/>
            </a:prstGeom>
            <a:solidFill>
              <a:srgbClr val="FFFFFF"/>
            </a:solidFill>
            <a:ln w="9525">
              <a:solidFill>
                <a:srgbClr val="000000"/>
              </a:solidFill>
              <a:miter lim="800000"/>
              <a:headEnd/>
              <a:tailEnd/>
            </a:ln>
          </p:spPr>
          <p:txBody>
            <a:bodyPr rot="0" vert="horz" wrap="square" lIns="0" tIns="0" rIns="0" bIns="0" anchor="t" anchorCtr="0" upright="1">
              <a:noAutofit/>
            </a:bodyPr>
            <a:lstStyle/>
            <a:p>
              <a:pPr algn="ctr">
                <a:lnSpc>
                  <a:spcPct val="115000"/>
                </a:lnSpc>
                <a:spcAft>
                  <a:spcPts val="0"/>
                </a:spcAft>
              </a:pPr>
              <a:r>
                <a:rPr lang="en-IN" sz="1400" b="1">
                  <a:effectLst/>
                  <a:latin typeface="Times New Roman" pitchFamily="18" charset="0"/>
                  <a:ea typeface="Times New Roman"/>
                  <a:cs typeface="Times New Roman" pitchFamily="18" charset="0"/>
                </a:rPr>
                <a:t>Database</a:t>
              </a:r>
            </a:p>
            <a:p>
              <a:pPr algn="ctr">
                <a:lnSpc>
                  <a:spcPct val="115000"/>
                </a:lnSpc>
                <a:spcAft>
                  <a:spcPts val="0"/>
                </a:spcAft>
              </a:pPr>
              <a:r>
                <a:rPr lang="en-IN" sz="1400" b="1">
                  <a:effectLst/>
                  <a:latin typeface="Times New Roman" pitchFamily="18" charset="0"/>
                  <a:ea typeface="Times New Roman"/>
                  <a:cs typeface="Times New Roman" pitchFamily="18" charset="0"/>
                </a:rPr>
                <a:t>design, 13</a:t>
              </a:r>
            </a:p>
          </p:txBody>
        </p:sp>
        <p:sp>
          <p:nvSpPr>
            <p:cNvPr id="608" name="Rectangle 607"/>
            <p:cNvSpPr>
              <a:spLocks noChangeArrowheads="1"/>
            </p:cNvSpPr>
            <p:nvPr/>
          </p:nvSpPr>
          <p:spPr bwMode="auto">
            <a:xfrm>
              <a:off x="3857647" y="1062582"/>
              <a:ext cx="742966" cy="445839"/>
            </a:xfrm>
            <a:prstGeom prst="rect">
              <a:avLst/>
            </a:prstGeom>
            <a:solidFill>
              <a:srgbClr val="FFFFFF"/>
            </a:solidFill>
            <a:ln w="9525">
              <a:solidFill>
                <a:srgbClr val="000000"/>
              </a:solidFill>
              <a:miter lim="800000"/>
              <a:headEnd/>
              <a:tailEnd/>
            </a:ln>
          </p:spPr>
          <p:txBody>
            <a:bodyPr rot="0" vert="horz" wrap="square" lIns="0" tIns="0" rIns="0" bIns="0" anchor="t" anchorCtr="0" upright="1">
              <a:noAutofit/>
            </a:bodyPr>
            <a:lstStyle/>
            <a:p>
              <a:pPr algn="ctr">
                <a:lnSpc>
                  <a:spcPct val="115000"/>
                </a:lnSpc>
                <a:spcAft>
                  <a:spcPts val="0"/>
                </a:spcAft>
              </a:pPr>
              <a:r>
                <a:rPr lang="en-IN" sz="1400" b="1">
                  <a:effectLst/>
                  <a:latin typeface="Times New Roman" pitchFamily="18" charset="0"/>
                  <a:ea typeface="Times New Roman"/>
                  <a:cs typeface="Times New Roman" pitchFamily="18" charset="0"/>
                </a:rPr>
                <a:t>Output </a:t>
              </a:r>
            </a:p>
            <a:p>
              <a:pPr algn="ctr">
                <a:lnSpc>
                  <a:spcPct val="115000"/>
                </a:lnSpc>
                <a:spcAft>
                  <a:spcPts val="0"/>
                </a:spcAft>
              </a:pPr>
              <a:r>
                <a:rPr lang="en-IN" sz="1400" b="1">
                  <a:effectLst/>
                  <a:latin typeface="Times New Roman" pitchFamily="18" charset="0"/>
                  <a:ea typeface="Times New Roman"/>
                  <a:cs typeface="Times New Roman" pitchFamily="18" charset="0"/>
                </a:rPr>
                <a:t>design, 6</a:t>
              </a:r>
            </a:p>
          </p:txBody>
        </p:sp>
        <p:sp>
          <p:nvSpPr>
            <p:cNvPr id="609" name="Rectangle 608"/>
            <p:cNvSpPr>
              <a:spLocks noChangeArrowheads="1"/>
            </p:cNvSpPr>
            <p:nvPr/>
          </p:nvSpPr>
          <p:spPr bwMode="auto">
            <a:xfrm>
              <a:off x="2476555" y="387219"/>
              <a:ext cx="794974" cy="409511"/>
            </a:xfrm>
            <a:prstGeom prst="rect">
              <a:avLst/>
            </a:prstGeom>
            <a:solidFill>
              <a:srgbClr val="FFFFFF"/>
            </a:solidFill>
            <a:ln w="9525">
              <a:solidFill>
                <a:srgbClr val="000000"/>
              </a:solidFill>
              <a:miter lim="800000"/>
              <a:headEnd/>
              <a:tailEnd/>
            </a:ln>
          </p:spPr>
          <p:txBody>
            <a:bodyPr rot="0" vert="horz" wrap="square" lIns="0" tIns="0" rIns="0" bIns="0" anchor="t" anchorCtr="0" upright="1">
              <a:noAutofit/>
            </a:bodyPr>
            <a:lstStyle/>
            <a:p>
              <a:pPr algn="ctr">
                <a:lnSpc>
                  <a:spcPct val="115000"/>
                </a:lnSpc>
                <a:spcAft>
                  <a:spcPts val="0"/>
                </a:spcAft>
              </a:pPr>
              <a:r>
                <a:rPr lang="en-IN" sz="1400" b="1">
                  <a:effectLst/>
                  <a:latin typeface="Times New Roman" pitchFamily="18" charset="0"/>
                  <a:ea typeface="Times New Roman"/>
                  <a:cs typeface="Times New Roman" pitchFamily="18" charset="0"/>
                </a:rPr>
                <a:t>Input </a:t>
              </a:r>
            </a:p>
            <a:p>
              <a:pPr algn="ctr">
                <a:lnSpc>
                  <a:spcPct val="115000"/>
                </a:lnSpc>
                <a:spcAft>
                  <a:spcPts val="0"/>
                </a:spcAft>
              </a:pPr>
              <a:r>
                <a:rPr lang="en-IN" sz="1400" b="1">
                  <a:effectLst/>
                  <a:latin typeface="Times New Roman" pitchFamily="18" charset="0"/>
                  <a:ea typeface="Times New Roman"/>
                  <a:cs typeface="Times New Roman" pitchFamily="18" charset="0"/>
                </a:rPr>
                <a:t>design, 6</a:t>
              </a:r>
            </a:p>
          </p:txBody>
        </p:sp>
        <p:sp>
          <p:nvSpPr>
            <p:cNvPr id="610" name="Rectangle 609"/>
            <p:cNvSpPr>
              <a:spLocks noChangeArrowheads="1"/>
            </p:cNvSpPr>
            <p:nvPr/>
          </p:nvSpPr>
          <p:spPr bwMode="auto">
            <a:xfrm>
              <a:off x="5009245" y="1590158"/>
              <a:ext cx="648857" cy="363276"/>
            </a:xfrm>
            <a:prstGeom prst="rect">
              <a:avLst/>
            </a:prstGeom>
            <a:solidFill>
              <a:srgbClr val="FFFFFF"/>
            </a:solidFill>
            <a:ln w="9525">
              <a:solidFill>
                <a:srgbClr val="000000"/>
              </a:solidFill>
              <a:miter lim="800000"/>
              <a:headEnd/>
              <a:tailEnd/>
            </a:ln>
          </p:spPr>
          <p:txBody>
            <a:bodyPr rot="0" vert="horz" wrap="square" lIns="0" tIns="0" rIns="0" bIns="0" anchor="t" anchorCtr="0" upright="1">
              <a:noAutofit/>
            </a:bodyPr>
            <a:lstStyle/>
            <a:p>
              <a:pPr algn="ctr">
                <a:lnSpc>
                  <a:spcPct val="115000"/>
                </a:lnSpc>
                <a:spcAft>
                  <a:spcPts val="0"/>
                </a:spcAft>
              </a:pPr>
              <a:r>
                <a:rPr lang="en-IN" sz="1400" b="1">
                  <a:effectLst/>
                  <a:latin typeface="Times New Roman" pitchFamily="18" charset="0"/>
                  <a:ea typeface="Times New Roman"/>
                  <a:cs typeface="Times New Roman" pitchFamily="18" charset="0"/>
                </a:rPr>
                <a:t>Finish, 0</a:t>
              </a:r>
            </a:p>
          </p:txBody>
        </p:sp>
        <p:cxnSp>
          <p:nvCxnSpPr>
            <p:cNvPr id="611" name="AutoShape 394"/>
            <p:cNvCxnSpPr>
              <a:cxnSpLocks noChangeShapeType="1"/>
            </p:cNvCxnSpPr>
            <p:nvPr/>
          </p:nvCxnSpPr>
          <p:spPr bwMode="auto">
            <a:xfrm flipV="1">
              <a:off x="1854114" y="593626"/>
              <a:ext cx="622441" cy="1178996"/>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cxnSp>
        <p:cxnSp>
          <p:nvCxnSpPr>
            <p:cNvPr id="612" name="AutoShape 395"/>
            <p:cNvCxnSpPr>
              <a:cxnSpLocks noChangeShapeType="1"/>
              <a:stCxn id="609" idx="3"/>
              <a:endCxn id="608" idx="1"/>
            </p:cNvCxnSpPr>
            <p:nvPr/>
          </p:nvCxnSpPr>
          <p:spPr bwMode="auto">
            <a:xfrm>
              <a:off x="3271529" y="592800"/>
              <a:ext cx="586118" cy="692701"/>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cxnSp>
        <p:cxnSp>
          <p:nvCxnSpPr>
            <p:cNvPr id="613" name="AutoShape 396"/>
            <p:cNvCxnSpPr>
              <a:cxnSpLocks noChangeShapeType="1"/>
              <a:stCxn id="606" idx="3"/>
              <a:endCxn id="607" idx="1"/>
            </p:cNvCxnSpPr>
            <p:nvPr/>
          </p:nvCxnSpPr>
          <p:spPr bwMode="auto">
            <a:xfrm>
              <a:off x="1854114" y="1771796"/>
              <a:ext cx="622441" cy="55317"/>
            </a:xfrm>
            <a:prstGeom prst="straightConnector1">
              <a:avLst/>
            </a:prstGeom>
            <a:noFill/>
            <a:ln w="38100">
              <a:solidFill>
                <a:srgbClr val="000000"/>
              </a:solidFill>
              <a:round/>
              <a:headEnd/>
              <a:tailEnd type="triangle" w="med" len="med"/>
            </a:ln>
            <a:extLst>
              <a:ext uri="{909E8E84-426E-40DD-AFC4-6F175D3DCCD1}">
                <a14:hiddenFill xmlns:a14="http://schemas.microsoft.com/office/drawing/2010/main" xmlns="">
                  <a:noFill/>
                </a14:hiddenFill>
              </a:ext>
            </a:extLst>
          </p:spPr>
        </p:cxnSp>
        <p:cxnSp>
          <p:nvCxnSpPr>
            <p:cNvPr id="614" name="AutoShape 397"/>
            <p:cNvCxnSpPr>
              <a:cxnSpLocks noChangeShapeType="1"/>
              <a:stCxn id="606" idx="3"/>
              <a:endCxn id="605" idx="1"/>
            </p:cNvCxnSpPr>
            <p:nvPr/>
          </p:nvCxnSpPr>
          <p:spPr bwMode="auto">
            <a:xfrm>
              <a:off x="1854114" y="1771796"/>
              <a:ext cx="622441" cy="1265687"/>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cxnSp>
        <p:cxnSp>
          <p:nvCxnSpPr>
            <p:cNvPr id="615" name="AutoShape 398"/>
            <p:cNvCxnSpPr>
              <a:cxnSpLocks noChangeShapeType="1"/>
              <a:stCxn id="605" idx="3"/>
              <a:endCxn id="610" idx="1"/>
            </p:cNvCxnSpPr>
            <p:nvPr/>
          </p:nvCxnSpPr>
          <p:spPr bwMode="auto">
            <a:xfrm flipV="1">
              <a:off x="3273180" y="1771796"/>
              <a:ext cx="1736065" cy="1265687"/>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cxnSp>
        <p:cxnSp>
          <p:nvCxnSpPr>
            <p:cNvPr id="616" name="AutoShape 399"/>
            <p:cNvCxnSpPr>
              <a:cxnSpLocks noChangeShapeType="1"/>
            </p:cNvCxnSpPr>
            <p:nvPr/>
          </p:nvCxnSpPr>
          <p:spPr bwMode="auto">
            <a:xfrm flipV="1">
              <a:off x="3273180" y="1285502"/>
              <a:ext cx="584467" cy="459874"/>
            </a:xfrm>
            <a:prstGeom prst="straightConnector1">
              <a:avLst/>
            </a:prstGeom>
            <a:noFill/>
            <a:ln w="38100">
              <a:solidFill>
                <a:srgbClr val="000000"/>
              </a:solidFill>
              <a:round/>
              <a:headEnd/>
              <a:tailEnd type="triangle" w="med" len="med"/>
            </a:ln>
            <a:extLst>
              <a:ext uri="{909E8E84-426E-40DD-AFC4-6F175D3DCCD1}">
                <a14:hiddenFill xmlns:a14="http://schemas.microsoft.com/office/drawing/2010/main" xmlns="">
                  <a:noFill/>
                </a14:hiddenFill>
              </a:ext>
            </a:extLst>
          </p:spPr>
        </p:cxnSp>
        <p:sp>
          <p:nvSpPr>
            <p:cNvPr id="617" name="Text Box 400"/>
            <p:cNvSpPr txBox="1">
              <a:spLocks noChangeArrowheads="1"/>
            </p:cNvSpPr>
            <p:nvPr/>
          </p:nvSpPr>
          <p:spPr bwMode="auto">
            <a:xfrm>
              <a:off x="1330942" y="3835039"/>
              <a:ext cx="3243048" cy="222919"/>
            </a:xfrm>
            <a:prstGeom prst="rect">
              <a:avLst/>
            </a:prstGeom>
            <a:solidFill>
              <a:srgbClr val="FFFFFF"/>
            </a:solidFill>
            <a:ln w="9525">
              <a:solidFill>
                <a:schemeClr val="bg1">
                  <a:lumMod val="100000"/>
                  <a:lumOff val="0"/>
                </a:schemeClr>
              </a:solidFill>
              <a:miter lim="800000"/>
              <a:headEnd/>
              <a:tailEnd/>
            </a:ln>
          </p:spPr>
          <p:txBody>
            <a:bodyPr rot="0" vert="horz" wrap="square" lIns="0" tIns="0" rIns="0" bIns="0" anchor="t" anchorCtr="0" upright="1">
              <a:noAutofit/>
            </a:bodyPr>
            <a:lstStyle/>
            <a:p>
              <a:pPr algn="ctr">
                <a:lnSpc>
                  <a:spcPct val="115000"/>
                </a:lnSpc>
                <a:spcAft>
                  <a:spcPts val="1000"/>
                </a:spcAft>
              </a:pPr>
              <a:r>
                <a:rPr lang="en-IN" sz="1400" b="1" dirty="0">
                  <a:effectLst/>
                  <a:latin typeface="Times New Roman" pitchFamily="18" charset="0"/>
                  <a:ea typeface="Times New Roman"/>
                  <a:cs typeface="Times New Roman" pitchFamily="18" charset="0"/>
                </a:rPr>
                <a:t>Figure 4.6: PERT with the critical path </a:t>
              </a:r>
            </a:p>
          </p:txBody>
        </p:sp>
        <p:cxnSp>
          <p:nvCxnSpPr>
            <p:cNvPr id="618" name="AutoShape 401"/>
            <p:cNvCxnSpPr>
              <a:cxnSpLocks noChangeShapeType="1"/>
              <a:stCxn id="608" idx="3"/>
            </p:cNvCxnSpPr>
            <p:nvPr/>
          </p:nvCxnSpPr>
          <p:spPr bwMode="auto">
            <a:xfrm>
              <a:off x="4600613" y="1285502"/>
              <a:ext cx="408632" cy="486294"/>
            </a:xfrm>
            <a:prstGeom prst="straightConnector1">
              <a:avLst/>
            </a:prstGeom>
            <a:noFill/>
            <a:ln w="38100">
              <a:solidFill>
                <a:srgbClr val="000000"/>
              </a:solidFill>
              <a:round/>
              <a:headEnd/>
              <a:tailEnd type="triangle" w="med" len="med"/>
            </a:ln>
            <a:extLst>
              <a:ext uri="{909E8E84-426E-40DD-AFC4-6F175D3DCCD1}">
                <a14:hiddenFill xmlns:a14="http://schemas.microsoft.com/office/drawing/2010/main" xmlns="">
                  <a:noFill/>
                </a14:hiddenFill>
              </a:ext>
            </a:extLst>
          </p:spPr>
        </p:cxnSp>
        <p:sp>
          <p:nvSpPr>
            <p:cNvPr id="619" name="Rectangle 618"/>
            <p:cNvSpPr>
              <a:spLocks noChangeArrowheads="1"/>
            </p:cNvSpPr>
            <p:nvPr/>
          </p:nvSpPr>
          <p:spPr bwMode="auto">
            <a:xfrm>
              <a:off x="56961" y="1589332"/>
              <a:ext cx="648857" cy="364102"/>
            </a:xfrm>
            <a:prstGeom prst="rect">
              <a:avLst/>
            </a:prstGeom>
            <a:solidFill>
              <a:srgbClr val="FFFFFF"/>
            </a:solidFill>
            <a:ln w="9525">
              <a:solidFill>
                <a:srgbClr val="000000"/>
              </a:solidFill>
              <a:miter lim="800000"/>
              <a:headEnd/>
              <a:tailEnd/>
            </a:ln>
          </p:spPr>
          <p:txBody>
            <a:bodyPr rot="0" vert="horz" wrap="square" lIns="0" tIns="0" rIns="0" bIns="0" anchor="t" anchorCtr="0" upright="1">
              <a:noAutofit/>
            </a:bodyPr>
            <a:lstStyle/>
            <a:p>
              <a:pPr algn="ctr">
                <a:lnSpc>
                  <a:spcPct val="115000"/>
                </a:lnSpc>
                <a:spcAft>
                  <a:spcPts val="0"/>
                </a:spcAft>
              </a:pPr>
              <a:r>
                <a:rPr lang="en-IN" sz="1400" b="1">
                  <a:effectLst/>
                  <a:latin typeface="Times New Roman" pitchFamily="18" charset="0"/>
                  <a:ea typeface="Times New Roman"/>
                  <a:cs typeface="Times New Roman" pitchFamily="18" charset="0"/>
                </a:rPr>
                <a:t>Start, 0</a:t>
              </a:r>
            </a:p>
          </p:txBody>
        </p:sp>
        <p:cxnSp>
          <p:nvCxnSpPr>
            <p:cNvPr id="620" name="AutoShape 403"/>
            <p:cNvCxnSpPr>
              <a:cxnSpLocks noChangeShapeType="1"/>
              <a:stCxn id="619" idx="3"/>
              <a:endCxn id="606" idx="1"/>
            </p:cNvCxnSpPr>
            <p:nvPr/>
          </p:nvCxnSpPr>
          <p:spPr bwMode="auto">
            <a:xfrm>
              <a:off x="705818" y="1771796"/>
              <a:ext cx="231971" cy="826"/>
            </a:xfrm>
            <a:prstGeom prst="straightConnector1">
              <a:avLst/>
            </a:prstGeom>
            <a:noFill/>
            <a:ln w="38100">
              <a:solidFill>
                <a:srgbClr val="000000"/>
              </a:solidFill>
              <a:round/>
              <a:headEnd/>
              <a:tailEnd type="triangle" w="med" len="med"/>
            </a:ln>
            <a:extLst>
              <a:ext uri="{909E8E84-426E-40DD-AFC4-6F175D3DCCD1}">
                <a14:hiddenFill xmlns:a14="http://schemas.microsoft.com/office/drawing/2010/main" xmlns="">
                  <a:noFill/>
                </a14:hiddenFill>
              </a:ext>
            </a:extLst>
          </p:spPr>
        </p:cxnSp>
        <p:sp>
          <p:nvSpPr>
            <p:cNvPr id="621" name="Text Box 404"/>
            <p:cNvSpPr txBox="1">
              <a:spLocks noChangeArrowheads="1"/>
            </p:cNvSpPr>
            <p:nvPr/>
          </p:nvSpPr>
          <p:spPr bwMode="auto">
            <a:xfrm>
              <a:off x="161802" y="1198811"/>
              <a:ext cx="400376" cy="309610"/>
            </a:xfrm>
            <a:prstGeom prst="rect">
              <a:avLst/>
            </a:prstGeom>
            <a:solidFill>
              <a:srgbClr val="FFFFFF"/>
            </a:solidFill>
            <a:ln w="9525">
              <a:solidFill>
                <a:schemeClr val="bg1">
                  <a:lumMod val="100000"/>
                  <a:lumOff val="0"/>
                </a:schemeClr>
              </a:solidFill>
              <a:miter lim="800000"/>
              <a:headEnd/>
              <a:tailEnd/>
            </a:ln>
          </p:spPr>
          <p:txBody>
            <a:bodyPr rot="0" vert="horz" wrap="square" lIns="0" tIns="0" rIns="0" bIns="0" anchor="t" anchorCtr="0" upright="1">
              <a:noAutofit/>
            </a:bodyPr>
            <a:lstStyle/>
            <a:p>
              <a:pPr>
                <a:lnSpc>
                  <a:spcPct val="115000"/>
                </a:lnSpc>
                <a:spcAft>
                  <a:spcPts val="0"/>
                </a:spcAft>
              </a:pPr>
              <a:r>
                <a:rPr lang="en-IN" sz="1400" b="1">
                  <a:effectLst/>
                  <a:latin typeface="Times New Roman" pitchFamily="18" charset="0"/>
                  <a:ea typeface="Times New Roman"/>
                  <a:cs typeface="Times New Roman" pitchFamily="18" charset="0"/>
                </a:rPr>
                <a:t>T</a:t>
              </a:r>
              <a:r>
                <a:rPr lang="en-IN" sz="1400" b="1" baseline="-25000">
                  <a:effectLst/>
                  <a:latin typeface="Times New Roman" pitchFamily="18" charset="0"/>
                  <a:ea typeface="Times New Roman"/>
                  <a:cs typeface="Times New Roman" pitchFamily="18" charset="0"/>
                </a:rPr>
                <a:t>ES</a:t>
              </a:r>
              <a:r>
                <a:rPr lang="en-IN" sz="1400" b="1">
                  <a:effectLst/>
                  <a:latin typeface="Times New Roman" pitchFamily="18" charset="0"/>
                  <a:ea typeface="Times New Roman"/>
                  <a:cs typeface="Times New Roman" pitchFamily="18" charset="0"/>
                </a:rPr>
                <a:t>= 0</a:t>
              </a:r>
            </a:p>
            <a:p>
              <a:pPr>
                <a:lnSpc>
                  <a:spcPct val="115000"/>
                </a:lnSpc>
                <a:spcAft>
                  <a:spcPts val="1000"/>
                </a:spcAft>
              </a:pPr>
              <a:r>
                <a:rPr lang="en-IN" sz="1400" b="1">
                  <a:effectLst/>
                  <a:latin typeface="Times New Roman" pitchFamily="18" charset="0"/>
                  <a:ea typeface="Times New Roman"/>
                  <a:cs typeface="Times New Roman" pitchFamily="18" charset="0"/>
                </a:rPr>
                <a:t>T</a:t>
              </a:r>
              <a:r>
                <a:rPr lang="en-IN" sz="1400" b="1" baseline="-25000">
                  <a:effectLst/>
                  <a:latin typeface="Times New Roman" pitchFamily="18" charset="0"/>
                  <a:ea typeface="Times New Roman"/>
                  <a:cs typeface="Times New Roman" pitchFamily="18" charset="0"/>
                </a:rPr>
                <a:t>EF</a:t>
              </a:r>
              <a:r>
                <a:rPr lang="en-IN" sz="1400" b="1">
                  <a:effectLst/>
                  <a:latin typeface="Times New Roman" pitchFamily="18" charset="0"/>
                  <a:ea typeface="Times New Roman"/>
                  <a:cs typeface="Times New Roman" pitchFamily="18" charset="0"/>
                </a:rPr>
                <a:t>= 0</a:t>
              </a:r>
            </a:p>
          </p:txBody>
        </p:sp>
        <p:sp>
          <p:nvSpPr>
            <p:cNvPr id="622" name="Text Box 405"/>
            <p:cNvSpPr txBox="1">
              <a:spLocks noChangeArrowheads="1"/>
            </p:cNvSpPr>
            <p:nvPr/>
          </p:nvSpPr>
          <p:spPr bwMode="auto">
            <a:xfrm>
              <a:off x="1162330" y="1199636"/>
              <a:ext cx="514298" cy="309610"/>
            </a:xfrm>
            <a:prstGeom prst="rect">
              <a:avLst/>
            </a:prstGeom>
            <a:solidFill>
              <a:srgbClr val="FFFFFF"/>
            </a:solidFill>
            <a:ln w="9525">
              <a:solidFill>
                <a:schemeClr val="bg1">
                  <a:lumMod val="100000"/>
                  <a:lumOff val="0"/>
                </a:schemeClr>
              </a:solidFill>
              <a:miter lim="800000"/>
              <a:headEnd/>
              <a:tailEnd/>
            </a:ln>
          </p:spPr>
          <p:txBody>
            <a:bodyPr rot="0" vert="horz" wrap="square" lIns="0" tIns="0" rIns="0" bIns="0" anchor="t" anchorCtr="0" upright="1">
              <a:noAutofit/>
            </a:bodyPr>
            <a:lstStyle/>
            <a:p>
              <a:pPr>
                <a:lnSpc>
                  <a:spcPct val="115000"/>
                </a:lnSpc>
                <a:spcAft>
                  <a:spcPts val="0"/>
                </a:spcAft>
              </a:pPr>
              <a:r>
                <a:rPr lang="en-IN" sz="1400" b="1">
                  <a:effectLst/>
                  <a:latin typeface="Times New Roman" pitchFamily="18" charset="0"/>
                  <a:ea typeface="Times New Roman"/>
                  <a:cs typeface="Times New Roman" pitchFamily="18" charset="0"/>
                </a:rPr>
                <a:t>T</a:t>
              </a:r>
              <a:r>
                <a:rPr lang="en-IN" sz="1400" b="1" baseline="-25000">
                  <a:effectLst/>
                  <a:latin typeface="Times New Roman" pitchFamily="18" charset="0"/>
                  <a:ea typeface="Times New Roman"/>
                  <a:cs typeface="Times New Roman" pitchFamily="18" charset="0"/>
                </a:rPr>
                <a:t>ES </a:t>
              </a:r>
              <a:r>
                <a:rPr lang="en-IN" sz="1400" b="1">
                  <a:effectLst/>
                  <a:latin typeface="Times New Roman" pitchFamily="18" charset="0"/>
                  <a:ea typeface="Times New Roman"/>
                  <a:cs typeface="Times New Roman" pitchFamily="18" charset="0"/>
                </a:rPr>
                <a:t>= 0</a:t>
              </a:r>
            </a:p>
            <a:p>
              <a:pPr>
                <a:lnSpc>
                  <a:spcPct val="115000"/>
                </a:lnSpc>
                <a:spcAft>
                  <a:spcPts val="1000"/>
                </a:spcAft>
              </a:pPr>
              <a:r>
                <a:rPr lang="en-IN" sz="1400" b="1">
                  <a:effectLst/>
                  <a:latin typeface="Times New Roman" pitchFamily="18" charset="0"/>
                  <a:ea typeface="Times New Roman"/>
                  <a:cs typeface="Times New Roman" pitchFamily="18" charset="0"/>
                </a:rPr>
                <a:t>T</a:t>
              </a:r>
              <a:r>
                <a:rPr lang="en-IN" sz="1400" b="1" baseline="-25000">
                  <a:effectLst/>
                  <a:latin typeface="Times New Roman" pitchFamily="18" charset="0"/>
                  <a:ea typeface="Times New Roman"/>
                  <a:cs typeface="Times New Roman" pitchFamily="18" charset="0"/>
                </a:rPr>
                <a:t>EF </a:t>
              </a:r>
              <a:r>
                <a:rPr lang="en-IN" sz="1400" b="1">
                  <a:effectLst/>
                  <a:latin typeface="Times New Roman" pitchFamily="18" charset="0"/>
                  <a:ea typeface="Times New Roman"/>
                  <a:cs typeface="Times New Roman" pitchFamily="18" charset="0"/>
                </a:rPr>
                <a:t>= 10</a:t>
              </a:r>
            </a:p>
          </p:txBody>
        </p:sp>
        <p:sp>
          <p:nvSpPr>
            <p:cNvPr id="623" name="Text Box 406"/>
            <p:cNvSpPr txBox="1">
              <a:spLocks noChangeArrowheads="1"/>
            </p:cNvSpPr>
            <p:nvPr/>
          </p:nvSpPr>
          <p:spPr bwMode="auto">
            <a:xfrm>
              <a:off x="161802" y="1199636"/>
              <a:ext cx="400376" cy="309610"/>
            </a:xfrm>
            <a:prstGeom prst="rect">
              <a:avLst/>
            </a:prstGeom>
            <a:solidFill>
              <a:srgbClr val="FFFFFF"/>
            </a:solidFill>
            <a:ln w="9525">
              <a:solidFill>
                <a:schemeClr val="bg1">
                  <a:lumMod val="100000"/>
                  <a:lumOff val="0"/>
                </a:schemeClr>
              </a:solidFill>
              <a:miter lim="800000"/>
              <a:headEnd/>
              <a:tailEnd/>
            </a:ln>
          </p:spPr>
          <p:txBody>
            <a:bodyPr rot="0" vert="horz" wrap="square" lIns="0" tIns="0" rIns="0" bIns="0" anchor="t" anchorCtr="0" upright="1">
              <a:noAutofit/>
            </a:bodyPr>
            <a:lstStyle/>
            <a:p>
              <a:pPr>
                <a:lnSpc>
                  <a:spcPct val="115000"/>
                </a:lnSpc>
                <a:spcAft>
                  <a:spcPts val="0"/>
                </a:spcAft>
              </a:pPr>
              <a:r>
                <a:rPr lang="en-IN" sz="1400" b="1">
                  <a:effectLst/>
                  <a:latin typeface="Times New Roman" pitchFamily="18" charset="0"/>
                  <a:ea typeface="Times New Roman"/>
                  <a:cs typeface="Times New Roman" pitchFamily="18" charset="0"/>
                </a:rPr>
                <a:t>T</a:t>
              </a:r>
              <a:r>
                <a:rPr lang="en-IN" sz="1400" b="1" baseline="-25000">
                  <a:effectLst/>
                  <a:latin typeface="Times New Roman" pitchFamily="18" charset="0"/>
                  <a:ea typeface="Times New Roman"/>
                  <a:cs typeface="Times New Roman" pitchFamily="18" charset="0"/>
                </a:rPr>
                <a:t>ES </a:t>
              </a:r>
              <a:r>
                <a:rPr lang="en-IN" sz="1400" b="1">
                  <a:effectLst/>
                  <a:latin typeface="Times New Roman" pitchFamily="18" charset="0"/>
                  <a:ea typeface="Times New Roman"/>
                  <a:cs typeface="Times New Roman" pitchFamily="18" charset="0"/>
                </a:rPr>
                <a:t>= 0</a:t>
              </a:r>
            </a:p>
            <a:p>
              <a:pPr>
                <a:lnSpc>
                  <a:spcPct val="115000"/>
                </a:lnSpc>
                <a:spcAft>
                  <a:spcPts val="1000"/>
                </a:spcAft>
              </a:pPr>
              <a:r>
                <a:rPr lang="en-IN" sz="1400" b="1">
                  <a:effectLst/>
                  <a:latin typeface="Times New Roman" pitchFamily="18" charset="0"/>
                  <a:ea typeface="Times New Roman"/>
                  <a:cs typeface="Times New Roman" pitchFamily="18" charset="0"/>
                </a:rPr>
                <a:t>T</a:t>
              </a:r>
              <a:r>
                <a:rPr lang="en-IN" sz="1400" b="1" baseline="-25000">
                  <a:effectLst/>
                  <a:latin typeface="Times New Roman" pitchFamily="18" charset="0"/>
                  <a:ea typeface="Times New Roman"/>
                  <a:cs typeface="Times New Roman" pitchFamily="18" charset="0"/>
                </a:rPr>
                <a:t>EF </a:t>
              </a:r>
              <a:r>
                <a:rPr lang="en-IN" sz="1400" b="1">
                  <a:effectLst/>
                  <a:latin typeface="Times New Roman" pitchFamily="18" charset="0"/>
                  <a:ea typeface="Times New Roman"/>
                  <a:cs typeface="Times New Roman" pitchFamily="18" charset="0"/>
                </a:rPr>
                <a:t>= 0</a:t>
              </a:r>
            </a:p>
          </p:txBody>
        </p:sp>
        <p:sp>
          <p:nvSpPr>
            <p:cNvPr id="624" name="Text Box 407"/>
            <p:cNvSpPr txBox="1">
              <a:spLocks noChangeArrowheads="1"/>
            </p:cNvSpPr>
            <p:nvPr/>
          </p:nvSpPr>
          <p:spPr bwMode="auto">
            <a:xfrm>
              <a:off x="5095924" y="1199636"/>
              <a:ext cx="496136" cy="308785"/>
            </a:xfrm>
            <a:prstGeom prst="rect">
              <a:avLst/>
            </a:prstGeom>
            <a:solidFill>
              <a:srgbClr val="FFFFFF"/>
            </a:solidFill>
            <a:ln w="9525">
              <a:solidFill>
                <a:schemeClr val="bg1">
                  <a:lumMod val="100000"/>
                  <a:lumOff val="0"/>
                </a:schemeClr>
              </a:solidFill>
              <a:miter lim="800000"/>
              <a:headEnd/>
              <a:tailEnd/>
            </a:ln>
          </p:spPr>
          <p:txBody>
            <a:bodyPr rot="0" vert="horz" wrap="square" lIns="0" tIns="0" rIns="0" bIns="0" anchor="t" anchorCtr="0" upright="1">
              <a:noAutofit/>
            </a:bodyPr>
            <a:lstStyle/>
            <a:p>
              <a:pPr>
                <a:lnSpc>
                  <a:spcPct val="115000"/>
                </a:lnSpc>
                <a:spcAft>
                  <a:spcPts val="0"/>
                </a:spcAft>
              </a:pPr>
              <a:r>
                <a:rPr lang="en-IN" sz="1400" b="1">
                  <a:effectLst/>
                  <a:latin typeface="Times New Roman" pitchFamily="18" charset="0"/>
                  <a:ea typeface="Times New Roman"/>
                  <a:cs typeface="Times New Roman" pitchFamily="18" charset="0"/>
                </a:rPr>
                <a:t>T</a:t>
              </a:r>
              <a:r>
                <a:rPr lang="en-IN" sz="1400" b="1" baseline="-25000">
                  <a:effectLst/>
                  <a:latin typeface="Times New Roman" pitchFamily="18" charset="0"/>
                  <a:ea typeface="Times New Roman"/>
                  <a:cs typeface="Times New Roman" pitchFamily="18" charset="0"/>
                </a:rPr>
                <a:t>ES </a:t>
              </a:r>
              <a:r>
                <a:rPr lang="en-IN" sz="1400" b="1">
                  <a:effectLst/>
                  <a:latin typeface="Times New Roman" pitchFamily="18" charset="0"/>
                  <a:ea typeface="Times New Roman"/>
                  <a:cs typeface="Times New Roman" pitchFamily="18" charset="0"/>
                </a:rPr>
                <a:t>= 29</a:t>
              </a:r>
            </a:p>
            <a:p>
              <a:pPr>
                <a:lnSpc>
                  <a:spcPct val="115000"/>
                </a:lnSpc>
                <a:spcAft>
                  <a:spcPts val="1000"/>
                </a:spcAft>
              </a:pPr>
              <a:r>
                <a:rPr lang="en-IN" sz="1400" b="1">
                  <a:effectLst/>
                  <a:latin typeface="Times New Roman" pitchFamily="18" charset="0"/>
                  <a:ea typeface="Times New Roman"/>
                  <a:cs typeface="Times New Roman" pitchFamily="18" charset="0"/>
                </a:rPr>
                <a:t>T</a:t>
              </a:r>
              <a:r>
                <a:rPr lang="en-IN" sz="1400" b="1" baseline="-25000">
                  <a:effectLst/>
                  <a:latin typeface="Times New Roman" pitchFamily="18" charset="0"/>
                  <a:ea typeface="Times New Roman"/>
                  <a:cs typeface="Times New Roman" pitchFamily="18" charset="0"/>
                </a:rPr>
                <a:t>EF </a:t>
              </a:r>
              <a:r>
                <a:rPr lang="en-IN" sz="1400" b="1">
                  <a:effectLst/>
                  <a:latin typeface="Times New Roman" pitchFamily="18" charset="0"/>
                  <a:ea typeface="Times New Roman"/>
                  <a:cs typeface="Times New Roman" pitchFamily="18" charset="0"/>
                </a:rPr>
                <a:t>= 29</a:t>
              </a:r>
            </a:p>
          </p:txBody>
        </p:sp>
        <p:sp>
          <p:nvSpPr>
            <p:cNvPr id="625" name="Text Box 408"/>
            <p:cNvSpPr txBox="1">
              <a:spLocks noChangeArrowheads="1"/>
            </p:cNvSpPr>
            <p:nvPr/>
          </p:nvSpPr>
          <p:spPr bwMode="auto">
            <a:xfrm>
              <a:off x="4000462" y="691876"/>
              <a:ext cx="485405" cy="309610"/>
            </a:xfrm>
            <a:prstGeom prst="rect">
              <a:avLst/>
            </a:prstGeom>
            <a:solidFill>
              <a:srgbClr val="FFFFFF"/>
            </a:solidFill>
            <a:ln w="9525">
              <a:solidFill>
                <a:schemeClr val="bg1">
                  <a:lumMod val="100000"/>
                  <a:lumOff val="0"/>
                </a:schemeClr>
              </a:solidFill>
              <a:miter lim="800000"/>
              <a:headEnd/>
              <a:tailEnd/>
            </a:ln>
          </p:spPr>
          <p:txBody>
            <a:bodyPr rot="0" vert="horz" wrap="square" lIns="0" tIns="0" rIns="0" bIns="0" anchor="t" anchorCtr="0" upright="1">
              <a:noAutofit/>
            </a:bodyPr>
            <a:lstStyle/>
            <a:p>
              <a:pPr>
                <a:lnSpc>
                  <a:spcPct val="115000"/>
                </a:lnSpc>
                <a:spcAft>
                  <a:spcPts val="0"/>
                </a:spcAft>
              </a:pPr>
              <a:r>
                <a:rPr lang="en-IN" sz="1400" b="1">
                  <a:effectLst/>
                  <a:latin typeface="Times New Roman" pitchFamily="18" charset="0"/>
                  <a:ea typeface="Times New Roman"/>
                  <a:cs typeface="Times New Roman" pitchFamily="18" charset="0"/>
                </a:rPr>
                <a:t>T</a:t>
              </a:r>
              <a:r>
                <a:rPr lang="en-IN" sz="1400" b="1" baseline="-25000">
                  <a:effectLst/>
                  <a:latin typeface="Times New Roman" pitchFamily="18" charset="0"/>
                  <a:ea typeface="Times New Roman"/>
                  <a:cs typeface="Times New Roman" pitchFamily="18" charset="0"/>
                </a:rPr>
                <a:t>ES </a:t>
              </a:r>
              <a:r>
                <a:rPr lang="en-IN" sz="1400" b="1">
                  <a:effectLst/>
                  <a:latin typeface="Times New Roman" pitchFamily="18" charset="0"/>
                  <a:ea typeface="Times New Roman"/>
                  <a:cs typeface="Times New Roman" pitchFamily="18" charset="0"/>
                </a:rPr>
                <a:t>= 23</a:t>
              </a:r>
            </a:p>
            <a:p>
              <a:pPr>
                <a:lnSpc>
                  <a:spcPct val="115000"/>
                </a:lnSpc>
                <a:spcAft>
                  <a:spcPts val="1000"/>
                </a:spcAft>
              </a:pPr>
              <a:r>
                <a:rPr lang="en-IN" sz="1400" b="1">
                  <a:effectLst/>
                  <a:latin typeface="Times New Roman" pitchFamily="18" charset="0"/>
                  <a:ea typeface="Times New Roman"/>
                  <a:cs typeface="Times New Roman" pitchFamily="18" charset="0"/>
                </a:rPr>
                <a:t>T</a:t>
              </a:r>
              <a:r>
                <a:rPr lang="en-IN" sz="1400" b="1" baseline="-25000">
                  <a:effectLst/>
                  <a:latin typeface="Times New Roman" pitchFamily="18" charset="0"/>
                  <a:ea typeface="Times New Roman"/>
                  <a:cs typeface="Times New Roman" pitchFamily="18" charset="0"/>
                </a:rPr>
                <a:t>EF </a:t>
              </a:r>
              <a:r>
                <a:rPr lang="en-IN" sz="1400" b="1">
                  <a:effectLst/>
                  <a:latin typeface="Times New Roman" pitchFamily="18" charset="0"/>
                  <a:ea typeface="Times New Roman"/>
                  <a:cs typeface="Times New Roman" pitchFamily="18" charset="0"/>
                </a:rPr>
                <a:t>= 29</a:t>
              </a:r>
            </a:p>
          </p:txBody>
        </p:sp>
        <p:sp>
          <p:nvSpPr>
            <p:cNvPr id="626" name="Text Box 409"/>
            <p:cNvSpPr txBox="1">
              <a:spLocks noChangeArrowheads="1"/>
            </p:cNvSpPr>
            <p:nvPr/>
          </p:nvSpPr>
          <p:spPr bwMode="auto">
            <a:xfrm>
              <a:off x="2685411" y="2465323"/>
              <a:ext cx="429270" cy="309610"/>
            </a:xfrm>
            <a:prstGeom prst="rect">
              <a:avLst/>
            </a:prstGeom>
            <a:solidFill>
              <a:srgbClr val="FFFFFF"/>
            </a:solidFill>
            <a:ln w="9525">
              <a:solidFill>
                <a:schemeClr val="bg1">
                  <a:lumMod val="100000"/>
                  <a:lumOff val="0"/>
                </a:schemeClr>
              </a:solidFill>
              <a:miter lim="800000"/>
              <a:headEnd/>
              <a:tailEnd/>
            </a:ln>
          </p:spPr>
          <p:txBody>
            <a:bodyPr rot="0" vert="horz" wrap="square" lIns="0" tIns="0" rIns="0" bIns="0" anchor="t" anchorCtr="0" upright="1">
              <a:noAutofit/>
            </a:bodyPr>
            <a:lstStyle/>
            <a:p>
              <a:pPr>
                <a:lnSpc>
                  <a:spcPct val="115000"/>
                </a:lnSpc>
                <a:spcAft>
                  <a:spcPts val="0"/>
                </a:spcAft>
              </a:pPr>
              <a:r>
                <a:rPr lang="en-IN" sz="1400" b="1">
                  <a:effectLst/>
                  <a:latin typeface="Times New Roman" pitchFamily="18" charset="0"/>
                  <a:ea typeface="Times New Roman"/>
                  <a:cs typeface="Times New Roman" pitchFamily="18" charset="0"/>
                </a:rPr>
                <a:t>T</a:t>
              </a:r>
              <a:r>
                <a:rPr lang="en-IN" sz="1400" b="1" baseline="-25000">
                  <a:effectLst/>
                  <a:latin typeface="Times New Roman" pitchFamily="18" charset="0"/>
                  <a:ea typeface="Times New Roman"/>
                  <a:cs typeface="Times New Roman" pitchFamily="18" charset="0"/>
                </a:rPr>
                <a:t>ES </a:t>
              </a:r>
              <a:r>
                <a:rPr lang="en-IN" sz="1400" b="1">
                  <a:effectLst/>
                  <a:latin typeface="Times New Roman" pitchFamily="18" charset="0"/>
                  <a:ea typeface="Times New Roman"/>
                  <a:cs typeface="Times New Roman" pitchFamily="18" charset="0"/>
                </a:rPr>
                <a:t>= 10</a:t>
              </a:r>
            </a:p>
            <a:p>
              <a:pPr>
                <a:lnSpc>
                  <a:spcPct val="115000"/>
                </a:lnSpc>
                <a:spcAft>
                  <a:spcPts val="1000"/>
                </a:spcAft>
              </a:pPr>
              <a:r>
                <a:rPr lang="en-IN" sz="1400" b="1">
                  <a:effectLst/>
                  <a:latin typeface="Times New Roman" pitchFamily="18" charset="0"/>
                  <a:ea typeface="Times New Roman"/>
                  <a:cs typeface="Times New Roman" pitchFamily="18" charset="0"/>
                </a:rPr>
                <a:t>T</a:t>
              </a:r>
              <a:r>
                <a:rPr lang="en-IN" sz="1400" b="1" baseline="-25000">
                  <a:effectLst/>
                  <a:latin typeface="Times New Roman" pitchFamily="18" charset="0"/>
                  <a:ea typeface="Times New Roman"/>
                  <a:cs typeface="Times New Roman" pitchFamily="18" charset="0"/>
                </a:rPr>
                <a:t>EF</a:t>
              </a:r>
              <a:r>
                <a:rPr lang="en-IN" sz="1400" b="1">
                  <a:effectLst/>
                  <a:latin typeface="Times New Roman" pitchFamily="18" charset="0"/>
                  <a:ea typeface="Times New Roman"/>
                  <a:cs typeface="Times New Roman" pitchFamily="18" charset="0"/>
                </a:rPr>
                <a:t>= 28</a:t>
              </a:r>
            </a:p>
          </p:txBody>
        </p:sp>
        <p:sp>
          <p:nvSpPr>
            <p:cNvPr id="627" name="Text Box 410"/>
            <p:cNvSpPr txBox="1">
              <a:spLocks noChangeArrowheads="1"/>
            </p:cNvSpPr>
            <p:nvPr/>
          </p:nvSpPr>
          <p:spPr bwMode="auto">
            <a:xfrm>
              <a:off x="2637531" y="1198811"/>
              <a:ext cx="477150" cy="309610"/>
            </a:xfrm>
            <a:prstGeom prst="rect">
              <a:avLst/>
            </a:prstGeom>
            <a:solidFill>
              <a:srgbClr val="FFFFFF"/>
            </a:solidFill>
            <a:ln w="9525">
              <a:solidFill>
                <a:schemeClr val="bg1">
                  <a:lumMod val="100000"/>
                  <a:lumOff val="0"/>
                </a:schemeClr>
              </a:solidFill>
              <a:miter lim="800000"/>
              <a:headEnd/>
              <a:tailEnd/>
            </a:ln>
          </p:spPr>
          <p:txBody>
            <a:bodyPr rot="0" vert="horz" wrap="square" lIns="0" tIns="0" rIns="0" bIns="0" anchor="t" anchorCtr="0" upright="1">
              <a:noAutofit/>
            </a:bodyPr>
            <a:lstStyle/>
            <a:p>
              <a:pPr>
                <a:lnSpc>
                  <a:spcPct val="115000"/>
                </a:lnSpc>
                <a:spcAft>
                  <a:spcPts val="0"/>
                </a:spcAft>
              </a:pPr>
              <a:r>
                <a:rPr lang="en-IN" sz="1400" b="1">
                  <a:effectLst/>
                  <a:latin typeface="Times New Roman" pitchFamily="18" charset="0"/>
                  <a:ea typeface="Times New Roman"/>
                  <a:cs typeface="Times New Roman" pitchFamily="18" charset="0"/>
                </a:rPr>
                <a:t>T</a:t>
              </a:r>
              <a:r>
                <a:rPr lang="en-IN" sz="1400" b="1" baseline="-25000">
                  <a:effectLst/>
                  <a:latin typeface="Times New Roman" pitchFamily="18" charset="0"/>
                  <a:ea typeface="Times New Roman"/>
                  <a:cs typeface="Times New Roman" pitchFamily="18" charset="0"/>
                </a:rPr>
                <a:t>ES </a:t>
              </a:r>
              <a:r>
                <a:rPr lang="en-IN" sz="1400" b="1">
                  <a:effectLst/>
                  <a:latin typeface="Times New Roman" pitchFamily="18" charset="0"/>
                  <a:ea typeface="Times New Roman"/>
                  <a:cs typeface="Times New Roman" pitchFamily="18" charset="0"/>
                </a:rPr>
                <a:t>= 10</a:t>
              </a:r>
            </a:p>
            <a:p>
              <a:pPr>
                <a:lnSpc>
                  <a:spcPct val="115000"/>
                </a:lnSpc>
                <a:spcAft>
                  <a:spcPts val="1000"/>
                </a:spcAft>
              </a:pPr>
              <a:r>
                <a:rPr lang="en-IN" sz="1400" b="1">
                  <a:effectLst/>
                  <a:latin typeface="Times New Roman" pitchFamily="18" charset="0"/>
                  <a:ea typeface="Times New Roman"/>
                  <a:cs typeface="Times New Roman" pitchFamily="18" charset="0"/>
                </a:rPr>
                <a:t>T</a:t>
              </a:r>
              <a:r>
                <a:rPr lang="en-IN" sz="1400" b="1" baseline="-25000">
                  <a:effectLst/>
                  <a:latin typeface="Times New Roman" pitchFamily="18" charset="0"/>
                  <a:ea typeface="Times New Roman"/>
                  <a:cs typeface="Times New Roman" pitchFamily="18" charset="0"/>
                </a:rPr>
                <a:t>EF </a:t>
              </a:r>
              <a:r>
                <a:rPr lang="en-IN" sz="1400" b="1">
                  <a:effectLst/>
                  <a:latin typeface="Times New Roman" pitchFamily="18" charset="0"/>
                  <a:ea typeface="Times New Roman"/>
                  <a:cs typeface="Times New Roman" pitchFamily="18" charset="0"/>
                </a:rPr>
                <a:t>= 23</a:t>
              </a:r>
            </a:p>
          </p:txBody>
        </p:sp>
        <p:sp>
          <p:nvSpPr>
            <p:cNvPr id="628" name="Text Box 411"/>
            <p:cNvSpPr txBox="1">
              <a:spLocks noChangeArrowheads="1"/>
            </p:cNvSpPr>
            <p:nvPr/>
          </p:nvSpPr>
          <p:spPr bwMode="auto">
            <a:xfrm>
              <a:off x="161802" y="2005449"/>
              <a:ext cx="400376" cy="310436"/>
            </a:xfrm>
            <a:prstGeom prst="rect">
              <a:avLst/>
            </a:prstGeom>
            <a:solidFill>
              <a:srgbClr val="FFFFFF"/>
            </a:solidFill>
            <a:ln w="9525">
              <a:solidFill>
                <a:schemeClr val="bg1">
                  <a:lumMod val="100000"/>
                  <a:lumOff val="0"/>
                </a:schemeClr>
              </a:solidFill>
              <a:miter lim="800000"/>
              <a:headEnd/>
              <a:tailEnd/>
            </a:ln>
          </p:spPr>
          <p:txBody>
            <a:bodyPr rot="0" vert="horz" wrap="square" lIns="0" tIns="0" rIns="0" bIns="0" anchor="t" anchorCtr="0" upright="1">
              <a:noAutofit/>
            </a:bodyPr>
            <a:lstStyle/>
            <a:p>
              <a:pPr>
                <a:lnSpc>
                  <a:spcPct val="115000"/>
                </a:lnSpc>
                <a:spcAft>
                  <a:spcPts val="0"/>
                </a:spcAft>
              </a:pPr>
              <a:r>
                <a:rPr lang="en-IN" sz="1400" b="1">
                  <a:effectLst/>
                  <a:latin typeface="Times New Roman" pitchFamily="18" charset="0"/>
                  <a:ea typeface="Times New Roman"/>
                  <a:cs typeface="Times New Roman" pitchFamily="18" charset="0"/>
                </a:rPr>
                <a:t>T</a:t>
              </a:r>
              <a:r>
                <a:rPr lang="en-IN" sz="1400" b="1" baseline="-25000">
                  <a:effectLst/>
                  <a:latin typeface="Times New Roman" pitchFamily="18" charset="0"/>
                  <a:ea typeface="Times New Roman"/>
                  <a:cs typeface="Times New Roman" pitchFamily="18" charset="0"/>
                </a:rPr>
                <a:t>LS </a:t>
              </a:r>
              <a:r>
                <a:rPr lang="en-IN" sz="1400" b="1">
                  <a:effectLst/>
                  <a:latin typeface="Times New Roman" pitchFamily="18" charset="0"/>
                  <a:ea typeface="Times New Roman"/>
                  <a:cs typeface="Times New Roman" pitchFamily="18" charset="0"/>
                </a:rPr>
                <a:t>= 0</a:t>
              </a:r>
            </a:p>
            <a:p>
              <a:pPr>
                <a:lnSpc>
                  <a:spcPct val="115000"/>
                </a:lnSpc>
                <a:spcAft>
                  <a:spcPts val="1000"/>
                </a:spcAft>
              </a:pPr>
              <a:r>
                <a:rPr lang="en-IN" sz="1400" b="1">
                  <a:effectLst/>
                  <a:latin typeface="Times New Roman" pitchFamily="18" charset="0"/>
                  <a:ea typeface="Times New Roman"/>
                  <a:cs typeface="Times New Roman" pitchFamily="18" charset="0"/>
                </a:rPr>
                <a:t>T</a:t>
              </a:r>
              <a:r>
                <a:rPr lang="en-IN" sz="1400" b="1" baseline="-25000">
                  <a:effectLst/>
                  <a:latin typeface="Times New Roman" pitchFamily="18" charset="0"/>
                  <a:ea typeface="Times New Roman"/>
                  <a:cs typeface="Times New Roman" pitchFamily="18" charset="0"/>
                </a:rPr>
                <a:t>LF </a:t>
              </a:r>
              <a:r>
                <a:rPr lang="en-IN" sz="1400" b="1">
                  <a:effectLst/>
                  <a:latin typeface="Times New Roman" pitchFamily="18" charset="0"/>
                  <a:ea typeface="Times New Roman"/>
                  <a:cs typeface="Times New Roman" pitchFamily="18" charset="0"/>
                </a:rPr>
                <a:t>= 0</a:t>
              </a:r>
            </a:p>
          </p:txBody>
        </p:sp>
        <p:sp>
          <p:nvSpPr>
            <p:cNvPr id="629" name="Text Box 412"/>
            <p:cNvSpPr txBox="1">
              <a:spLocks noChangeArrowheads="1"/>
            </p:cNvSpPr>
            <p:nvPr/>
          </p:nvSpPr>
          <p:spPr bwMode="auto">
            <a:xfrm>
              <a:off x="2637531" y="862780"/>
              <a:ext cx="477150" cy="336030"/>
            </a:xfrm>
            <a:prstGeom prst="rect">
              <a:avLst/>
            </a:prstGeom>
            <a:solidFill>
              <a:srgbClr val="FFFFFF"/>
            </a:solidFill>
            <a:ln w="9525">
              <a:solidFill>
                <a:schemeClr val="bg1">
                  <a:lumMod val="100000"/>
                  <a:lumOff val="0"/>
                </a:schemeClr>
              </a:solidFill>
              <a:miter lim="800000"/>
              <a:headEnd/>
              <a:tailEnd/>
            </a:ln>
          </p:spPr>
          <p:txBody>
            <a:bodyPr rot="0" vert="horz" wrap="square" lIns="0" tIns="0" rIns="0" bIns="0" anchor="t" anchorCtr="0" upright="1">
              <a:noAutofit/>
            </a:bodyPr>
            <a:lstStyle/>
            <a:p>
              <a:pPr>
                <a:lnSpc>
                  <a:spcPct val="115000"/>
                </a:lnSpc>
                <a:spcAft>
                  <a:spcPts val="0"/>
                </a:spcAft>
              </a:pPr>
              <a:r>
                <a:rPr lang="en-IN" sz="1400" b="1" dirty="0">
                  <a:effectLst/>
                  <a:latin typeface="Times New Roman" pitchFamily="18" charset="0"/>
                  <a:ea typeface="Times New Roman"/>
                  <a:cs typeface="Times New Roman" pitchFamily="18" charset="0"/>
                </a:rPr>
                <a:t>T</a:t>
              </a:r>
              <a:r>
                <a:rPr lang="en-IN" sz="1400" b="1" baseline="-25000" dirty="0">
                  <a:effectLst/>
                  <a:latin typeface="Times New Roman" pitchFamily="18" charset="0"/>
                  <a:ea typeface="Times New Roman"/>
                  <a:cs typeface="Times New Roman" pitchFamily="18" charset="0"/>
                </a:rPr>
                <a:t>LS </a:t>
              </a:r>
              <a:r>
                <a:rPr lang="en-IN" sz="1400" b="1" dirty="0">
                  <a:effectLst/>
                  <a:latin typeface="Times New Roman" pitchFamily="18" charset="0"/>
                  <a:ea typeface="Times New Roman"/>
                  <a:cs typeface="Times New Roman" pitchFamily="18" charset="0"/>
                </a:rPr>
                <a:t>= 17</a:t>
              </a:r>
            </a:p>
            <a:p>
              <a:pPr>
                <a:lnSpc>
                  <a:spcPct val="115000"/>
                </a:lnSpc>
                <a:spcAft>
                  <a:spcPts val="1000"/>
                </a:spcAft>
              </a:pPr>
              <a:r>
                <a:rPr lang="en-IN" sz="1400" b="1" dirty="0">
                  <a:effectLst/>
                  <a:latin typeface="Times New Roman" pitchFamily="18" charset="0"/>
                  <a:ea typeface="Times New Roman"/>
                  <a:cs typeface="Times New Roman" pitchFamily="18" charset="0"/>
                </a:rPr>
                <a:t>T</a:t>
              </a:r>
              <a:r>
                <a:rPr lang="en-IN" sz="1400" b="1" baseline="-25000" dirty="0">
                  <a:effectLst/>
                  <a:latin typeface="Times New Roman" pitchFamily="18" charset="0"/>
                  <a:ea typeface="Times New Roman"/>
                  <a:cs typeface="Times New Roman" pitchFamily="18" charset="0"/>
                </a:rPr>
                <a:t>LF </a:t>
              </a:r>
              <a:r>
                <a:rPr lang="en-IN" sz="1400" b="1" dirty="0">
                  <a:effectLst/>
                  <a:latin typeface="Times New Roman" pitchFamily="18" charset="0"/>
                  <a:ea typeface="Times New Roman"/>
                  <a:cs typeface="Times New Roman" pitchFamily="18" charset="0"/>
                </a:rPr>
                <a:t>= 23</a:t>
              </a:r>
            </a:p>
          </p:txBody>
        </p:sp>
        <p:sp>
          <p:nvSpPr>
            <p:cNvPr id="630" name="Text Box 413"/>
            <p:cNvSpPr txBox="1">
              <a:spLocks noChangeArrowheads="1"/>
            </p:cNvSpPr>
            <p:nvPr/>
          </p:nvSpPr>
          <p:spPr bwMode="auto">
            <a:xfrm>
              <a:off x="1114450" y="2005449"/>
              <a:ext cx="562178" cy="310436"/>
            </a:xfrm>
            <a:prstGeom prst="rect">
              <a:avLst/>
            </a:prstGeom>
            <a:solidFill>
              <a:srgbClr val="FFFFFF"/>
            </a:solidFill>
            <a:ln w="9525">
              <a:solidFill>
                <a:schemeClr val="bg1">
                  <a:lumMod val="100000"/>
                  <a:lumOff val="0"/>
                </a:schemeClr>
              </a:solidFill>
              <a:miter lim="800000"/>
              <a:headEnd/>
              <a:tailEnd/>
            </a:ln>
          </p:spPr>
          <p:txBody>
            <a:bodyPr rot="0" vert="horz" wrap="square" lIns="0" tIns="0" rIns="0" bIns="0" anchor="t" anchorCtr="0" upright="1">
              <a:noAutofit/>
            </a:bodyPr>
            <a:lstStyle/>
            <a:p>
              <a:pPr>
                <a:lnSpc>
                  <a:spcPct val="115000"/>
                </a:lnSpc>
                <a:spcAft>
                  <a:spcPts val="0"/>
                </a:spcAft>
              </a:pPr>
              <a:r>
                <a:rPr lang="en-IN" sz="1400" b="1">
                  <a:effectLst/>
                  <a:latin typeface="Times New Roman" pitchFamily="18" charset="0"/>
                  <a:ea typeface="Times New Roman"/>
                  <a:cs typeface="Times New Roman" pitchFamily="18" charset="0"/>
                </a:rPr>
                <a:t>T</a:t>
              </a:r>
              <a:r>
                <a:rPr lang="en-IN" sz="1400" b="1" baseline="-25000">
                  <a:effectLst/>
                  <a:latin typeface="Times New Roman" pitchFamily="18" charset="0"/>
                  <a:ea typeface="Times New Roman"/>
                  <a:cs typeface="Times New Roman" pitchFamily="18" charset="0"/>
                </a:rPr>
                <a:t>LS </a:t>
              </a:r>
              <a:r>
                <a:rPr lang="en-IN" sz="1400" b="1">
                  <a:effectLst/>
                  <a:latin typeface="Times New Roman" pitchFamily="18" charset="0"/>
                  <a:ea typeface="Times New Roman"/>
                  <a:cs typeface="Times New Roman" pitchFamily="18" charset="0"/>
                </a:rPr>
                <a:t>= 0</a:t>
              </a:r>
            </a:p>
            <a:p>
              <a:pPr>
                <a:lnSpc>
                  <a:spcPct val="115000"/>
                </a:lnSpc>
                <a:spcAft>
                  <a:spcPts val="1000"/>
                </a:spcAft>
              </a:pPr>
              <a:r>
                <a:rPr lang="en-IN" sz="1400" b="1">
                  <a:effectLst/>
                  <a:latin typeface="Times New Roman" pitchFamily="18" charset="0"/>
                  <a:ea typeface="Times New Roman"/>
                  <a:cs typeface="Times New Roman" pitchFamily="18" charset="0"/>
                </a:rPr>
                <a:t>T</a:t>
              </a:r>
              <a:r>
                <a:rPr lang="en-IN" sz="1400" b="1" baseline="-25000">
                  <a:effectLst/>
                  <a:latin typeface="Times New Roman" pitchFamily="18" charset="0"/>
                  <a:ea typeface="Times New Roman"/>
                  <a:cs typeface="Times New Roman" pitchFamily="18" charset="0"/>
                </a:rPr>
                <a:t>LF </a:t>
              </a:r>
              <a:r>
                <a:rPr lang="en-IN" sz="1400" b="1">
                  <a:effectLst/>
                  <a:latin typeface="Times New Roman" pitchFamily="18" charset="0"/>
                  <a:ea typeface="Times New Roman"/>
                  <a:cs typeface="Times New Roman" pitchFamily="18" charset="0"/>
                </a:rPr>
                <a:t>= 10</a:t>
              </a:r>
            </a:p>
          </p:txBody>
        </p:sp>
        <p:sp>
          <p:nvSpPr>
            <p:cNvPr id="631" name="Text Box 414"/>
            <p:cNvSpPr txBox="1">
              <a:spLocks noChangeArrowheads="1"/>
            </p:cNvSpPr>
            <p:nvPr/>
          </p:nvSpPr>
          <p:spPr bwMode="auto">
            <a:xfrm>
              <a:off x="2685411" y="2151585"/>
              <a:ext cx="429270" cy="310436"/>
            </a:xfrm>
            <a:prstGeom prst="rect">
              <a:avLst/>
            </a:prstGeom>
            <a:solidFill>
              <a:srgbClr val="FFFFFF"/>
            </a:solidFill>
            <a:ln w="9525">
              <a:solidFill>
                <a:schemeClr val="bg1">
                  <a:lumMod val="100000"/>
                  <a:lumOff val="0"/>
                </a:schemeClr>
              </a:solidFill>
              <a:miter lim="800000"/>
              <a:headEnd/>
              <a:tailEnd/>
            </a:ln>
          </p:spPr>
          <p:txBody>
            <a:bodyPr rot="0" vert="horz" wrap="square" lIns="0" tIns="0" rIns="0" bIns="0" anchor="t" anchorCtr="0" upright="1">
              <a:noAutofit/>
            </a:bodyPr>
            <a:lstStyle/>
            <a:p>
              <a:pPr>
                <a:lnSpc>
                  <a:spcPct val="115000"/>
                </a:lnSpc>
                <a:spcAft>
                  <a:spcPts val="0"/>
                </a:spcAft>
              </a:pPr>
              <a:r>
                <a:rPr lang="en-IN" sz="1400" b="1">
                  <a:effectLst/>
                  <a:latin typeface="Times New Roman" pitchFamily="18" charset="0"/>
                  <a:ea typeface="Times New Roman"/>
                  <a:cs typeface="Times New Roman" pitchFamily="18" charset="0"/>
                </a:rPr>
                <a:t>T</a:t>
              </a:r>
              <a:r>
                <a:rPr lang="en-IN" sz="1400" b="1" baseline="-25000">
                  <a:effectLst/>
                  <a:latin typeface="Times New Roman" pitchFamily="18" charset="0"/>
                  <a:ea typeface="Times New Roman"/>
                  <a:cs typeface="Times New Roman" pitchFamily="18" charset="0"/>
                </a:rPr>
                <a:t>LS </a:t>
              </a:r>
              <a:r>
                <a:rPr lang="en-IN" sz="1400" b="1">
                  <a:effectLst/>
                  <a:latin typeface="Times New Roman" pitchFamily="18" charset="0"/>
                  <a:ea typeface="Times New Roman"/>
                  <a:cs typeface="Times New Roman" pitchFamily="18" charset="0"/>
                </a:rPr>
                <a:t>= 10</a:t>
              </a:r>
            </a:p>
            <a:p>
              <a:pPr>
                <a:lnSpc>
                  <a:spcPct val="115000"/>
                </a:lnSpc>
                <a:spcAft>
                  <a:spcPts val="1000"/>
                </a:spcAft>
              </a:pPr>
              <a:r>
                <a:rPr lang="en-IN" sz="1400" b="1">
                  <a:effectLst/>
                  <a:latin typeface="Times New Roman" pitchFamily="18" charset="0"/>
                  <a:ea typeface="Times New Roman"/>
                  <a:cs typeface="Times New Roman" pitchFamily="18" charset="0"/>
                </a:rPr>
                <a:t>T</a:t>
              </a:r>
              <a:r>
                <a:rPr lang="en-IN" sz="1400" b="1" baseline="-25000">
                  <a:effectLst/>
                  <a:latin typeface="Times New Roman" pitchFamily="18" charset="0"/>
                  <a:ea typeface="Times New Roman"/>
                  <a:cs typeface="Times New Roman" pitchFamily="18" charset="0"/>
                </a:rPr>
                <a:t>LF</a:t>
              </a:r>
              <a:r>
                <a:rPr lang="en-IN" sz="1400" b="1">
                  <a:effectLst/>
                  <a:latin typeface="Times New Roman" pitchFamily="18" charset="0"/>
                  <a:ea typeface="Times New Roman"/>
                  <a:cs typeface="Times New Roman" pitchFamily="18" charset="0"/>
                </a:rPr>
                <a:t>= 23 </a:t>
              </a:r>
            </a:p>
          </p:txBody>
        </p:sp>
        <p:sp>
          <p:nvSpPr>
            <p:cNvPr id="632" name="Text Box 415"/>
            <p:cNvSpPr txBox="1">
              <a:spLocks noChangeArrowheads="1"/>
            </p:cNvSpPr>
            <p:nvPr/>
          </p:nvSpPr>
          <p:spPr bwMode="auto">
            <a:xfrm>
              <a:off x="2685411" y="3335534"/>
              <a:ext cx="534110" cy="310436"/>
            </a:xfrm>
            <a:prstGeom prst="rect">
              <a:avLst/>
            </a:prstGeom>
            <a:solidFill>
              <a:srgbClr val="FFFFFF"/>
            </a:solidFill>
            <a:ln w="9525">
              <a:solidFill>
                <a:schemeClr val="bg1">
                  <a:lumMod val="100000"/>
                  <a:lumOff val="0"/>
                </a:schemeClr>
              </a:solidFill>
              <a:miter lim="800000"/>
              <a:headEnd/>
              <a:tailEnd/>
            </a:ln>
          </p:spPr>
          <p:txBody>
            <a:bodyPr rot="0" vert="horz" wrap="square" lIns="0" tIns="0" rIns="0" bIns="0" anchor="t" anchorCtr="0" upright="1">
              <a:noAutofit/>
            </a:bodyPr>
            <a:lstStyle/>
            <a:p>
              <a:pPr>
                <a:lnSpc>
                  <a:spcPct val="115000"/>
                </a:lnSpc>
                <a:spcAft>
                  <a:spcPts val="0"/>
                </a:spcAft>
              </a:pPr>
              <a:r>
                <a:rPr lang="en-IN" sz="1400" b="1">
                  <a:effectLst/>
                  <a:latin typeface="Times New Roman" pitchFamily="18" charset="0"/>
                  <a:ea typeface="Times New Roman"/>
                  <a:cs typeface="Times New Roman" pitchFamily="18" charset="0"/>
                </a:rPr>
                <a:t>T</a:t>
              </a:r>
              <a:r>
                <a:rPr lang="en-IN" sz="1400" b="1" baseline="-25000">
                  <a:effectLst/>
                  <a:latin typeface="Times New Roman" pitchFamily="18" charset="0"/>
                  <a:ea typeface="Times New Roman"/>
                  <a:cs typeface="Times New Roman" pitchFamily="18" charset="0"/>
                </a:rPr>
                <a:t>LS </a:t>
              </a:r>
              <a:r>
                <a:rPr lang="en-IN" sz="1400" b="1">
                  <a:effectLst/>
                  <a:latin typeface="Times New Roman" pitchFamily="18" charset="0"/>
                  <a:ea typeface="Times New Roman"/>
                  <a:cs typeface="Times New Roman" pitchFamily="18" charset="0"/>
                </a:rPr>
                <a:t>= 11</a:t>
              </a:r>
            </a:p>
            <a:p>
              <a:pPr>
                <a:lnSpc>
                  <a:spcPct val="115000"/>
                </a:lnSpc>
                <a:spcAft>
                  <a:spcPts val="1000"/>
                </a:spcAft>
              </a:pPr>
              <a:r>
                <a:rPr lang="en-IN" sz="1400" b="1">
                  <a:effectLst/>
                  <a:latin typeface="Times New Roman" pitchFamily="18" charset="0"/>
                  <a:ea typeface="Times New Roman"/>
                  <a:cs typeface="Times New Roman" pitchFamily="18" charset="0"/>
                </a:rPr>
                <a:t>T</a:t>
              </a:r>
              <a:r>
                <a:rPr lang="en-IN" sz="1400" b="1" baseline="-25000">
                  <a:effectLst/>
                  <a:latin typeface="Times New Roman" pitchFamily="18" charset="0"/>
                  <a:ea typeface="Times New Roman"/>
                  <a:cs typeface="Times New Roman" pitchFamily="18" charset="0"/>
                </a:rPr>
                <a:t>LF </a:t>
              </a:r>
              <a:r>
                <a:rPr lang="en-IN" sz="1400" b="1">
                  <a:effectLst/>
                  <a:latin typeface="Times New Roman" pitchFamily="18" charset="0"/>
                  <a:ea typeface="Times New Roman"/>
                  <a:cs typeface="Times New Roman" pitchFamily="18" charset="0"/>
                </a:rPr>
                <a:t>= 29</a:t>
              </a:r>
            </a:p>
          </p:txBody>
        </p:sp>
        <p:sp>
          <p:nvSpPr>
            <p:cNvPr id="633" name="Text Box 416"/>
            <p:cNvSpPr txBox="1">
              <a:spLocks noChangeArrowheads="1"/>
            </p:cNvSpPr>
            <p:nvPr/>
          </p:nvSpPr>
          <p:spPr bwMode="auto">
            <a:xfrm>
              <a:off x="4000462" y="1516677"/>
              <a:ext cx="485405" cy="310436"/>
            </a:xfrm>
            <a:prstGeom prst="rect">
              <a:avLst/>
            </a:prstGeom>
            <a:solidFill>
              <a:srgbClr val="FFFFFF"/>
            </a:solidFill>
            <a:ln w="9525">
              <a:solidFill>
                <a:schemeClr val="bg1">
                  <a:lumMod val="100000"/>
                  <a:lumOff val="0"/>
                </a:schemeClr>
              </a:solidFill>
              <a:miter lim="800000"/>
              <a:headEnd/>
              <a:tailEnd/>
            </a:ln>
          </p:spPr>
          <p:txBody>
            <a:bodyPr rot="0" vert="horz" wrap="square" lIns="0" tIns="0" rIns="0" bIns="0" anchor="t" anchorCtr="0" upright="1">
              <a:noAutofit/>
            </a:bodyPr>
            <a:lstStyle/>
            <a:p>
              <a:pPr>
                <a:lnSpc>
                  <a:spcPct val="115000"/>
                </a:lnSpc>
                <a:spcAft>
                  <a:spcPts val="0"/>
                </a:spcAft>
              </a:pPr>
              <a:r>
                <a:rPr lang="en-IN" sz="1400" b="1">
                  <a:effectLst/>
                  <a:latin typeface="Times New Roman" pitchFamily="18" charset="0"/>
                  <a:ea typeface="Times New Roman"/>
                  <a:cs typeface="Times New Roman" pitchFamily="18" charset="0"/>
                </a:rPr>
                <a:t>T</a:t>
              </a:r>
              <a:r>
                <a:rPr lang="en-IN" sz="1400" b="1" baseline="-25000">
                  <a:effectLst/>
                  <a:latin typeface="Times New Roman" pitchFamily="18" charset="0"/>
                  <a:ea typeface="Times New Roman"/>
                  <a:cs typeface="Times New Roman" pitchFamily="18" charset="0"/>
                </a:rPr>
                <a:t>LS </a:t>
              </a:r>
              <a:r>
                <a:rPr lang="en-IN" sz="1400" b="1">
                  <a:effectLst/>
                  <a:latin typeface="Times New Roman" pitchFamily="18" charset="0"/>
                  <a:ea typeface="Times New Roman"/>
                  <a:cs typeface="Times New Roman" pitchFamily="18" charset="0"/>
                </a:rPr>
                <a:t>= 23</a:t>
              </a:r>
            </a:p>
            <a:p>
              <a:pPr>
                <a:lnSpc>
                  <a:spcPct val="115000"/>
                </a:lnSpc>
                <a:spcAft>
                  <a:spcPts val="1000"/>
                </a:spcAft>
              </a:pPr>
              <a:r>
                <a:rPr lang="en-IN" sz="1400" b="1">
                  <a:effectLst/>
                  <a:latin typeface="Times New Roman" pitchFamily="18" charset="0"/>
                  <a:ea typeface="Times New Roman"/>
                  <a:cs typeface="Times New Roman" pitchFamily="18" charset="0"/>
                </a:rPr>
                <a:t>T</a:t>
              </a:r>
              <a:r>
                <a:rPr lang="en-IN" sz="1400" b="1" baseline="-25000">
                  <a:effectLst/>
                  <a:latin typeface="Times New Roman" pitchFamily="18" charset="0"/>
                  <a:ea typeface="Times New Roman"/>
                  <a:cs typeface="Times New Roman" pitchFamily="18" charset="0"/>
                </a:rPr>
                <a:t>LF </a:t>
              </a:r>
              <a:r>
                <a:rPr lang="en-IN" sz="1400" b="1">
                  <a:effectLst/>
                  <a:latin typeface="Times New Roman" pitchFamily="18" charset="0"/>
                  <a:ea typeface="Times New Roman"/>
                  <a:cs typeface="Times New Roman" pitchFamily="18" charset="0"/>
                </a:rPr>
                <a:t>= 29</a:t>
              </a:r>
            </a:p>
          </p:txBody>
        </p:sp>
        <p:sp>
          <p:nvSpPr>
            <p:cNvPr id="634" name="Text Box 417"/>
            <p:cNvSpPr txBox="1">
              <a:spLocks noChangeArrowheads="1"/>
            </p:cNvSpPr>
            <p:nvPr/>
          </p:nvSpPr>
          <p:spPr bwMode="auto">
            <a:xfrm>
              <a:off x="5095924" y="2005449"/>
              <a:ext cx="447431" cy="310436"/>
            </a:xfrm>
            <a:prstGeom prst="rect">
              <a:avLst/>
            </a:prstGeom>
            <a:solidFill>
              <a:srgbClr val="FFFFFF"/>
            </a:solidFill>
            <a:ln w="9525">
              <a:solidFill>
                <a:schemeClr val="bg1">
                  <a:lumMod val="100000"/>
                  <a:lumOff val="0"/>
                </a:schemeClr>
              </a:solidFill>
              <a:miter lim="800000"/>
              <a:headEnd/>
              <a:tailEnd/>
            </a:ln>
          </p:spPr>
          <p:txBody>
            <a:bodyPr rot="0" vert="horz" wrap="square" lIns="0" tIns="0" rIns="0" bIns="0" anchor="t" anchorCtr="0" upright="1">
              <a:noAutofit/>
            </a:bodyPr>
            <a:lstStyle/>
            <a:p>
              <a:pPr>
                <a:lnSpc>
                  <a:spcPct val="115000"/>
                </a:lnSpc>
                <a:spcAft>
                  <a:spcPts val="0"/>
                </a:spcAft>
              </a:pPr>
              <a:r>
                <a:rPr lang="en-IN" sz="1400" b="1">
                  <a:effectLst/>
                  <a:latin typeface="Times New Roman" pitchFamily="18" charset="0"/>
                  <a:ea typeface="Times New Roman"/>
                  <a:cs typeface="Times New Roman" pitchFamily="18" charset="0"/>
                </a:rPr>
                <a:t>T</a:t>
              </a:r>
              <a:r>
                <a:rPr lang="en-IN" sz="1400" b="1" baseline="-25000">
                  <a:effectLst/>
                  <a:latin typeface="Times New Roman" pitchFamily="18" charset="0"/>
                  <a:ea typeface="Times New Roman"/>
                  <a:cs typeface="Times New Roman" pitchFamily="18" charset="0"/>
                </a:rPr>
                <a:t>LS </a:t>
              </a:r>
              <a:r>
                <a:rPr lang="en-IN" sz="1400" b="1">
                  <a:effectLst/>
                  <a:latin typeface="Times New Roman" pitchFamily="18" charset="0"/>
                  <a:ea typeface="Times New Roman"/>
                  <a:cs typeface="Times New Roman" pitchFamily="18" charset="0"/>
                </a:rPr>
                <a:t>= 29</a:t>
              </a:r>
            </a:p>
            <a:p>
              <a:pPr>
                <a:lnSpc>
                  <a:spcPct val="115000"/>
                </a:lnSpc>
                <a:spcAft>
                  <a:spcPts val="1000"/>
                </a:spcAft>
              </a:pPr>
              <a:r>
                <a:rPr lang="en-IN" sz="1400" b="1">
                  <a:effectLst/>
                  <a:latin typeface="Times New Roman" pitchFamily="18" charset="0"/>
                  <a:ea typeface="Times New Roman"/>
                  <a:cs typeface="Times New Roman" pitchFamily="18" charset="0"/>
                </a:rPr>
                <a:t>T</a:t>
              </a:r>
              <a:r>
                <a:rPr lang="en-IN" sz="1400" b="1" baseline="-25000">
                  <a:effectLst/>
                  <a:latin typeface="Times New Roman" pitchFamily="18" charset="0"/>
                  <a:ea typeface="Times New Roman"/>
                  <a:cs typeface="Times New Roman" pitchFamily="18" charset="0"/>
                </a:rPr>
                <a:t>LF </a:t>
              </a:r>
              <a:r>
                <a:rPr lang="en-IN" sz="1400" b="1">
                  <a:effectLst/>
                  <a:latin typeface="Times New Roman" pitchFamily="18" charset="0"/>
                  <a:ea typeface="Times New Roman"/>
                  <a:cs typeface="Times New Roman" pitchFamily="18" charset="0"/>
                </a:rPr>
                <a:t>= 29</a:t>
              </a:r>
            </a:p>
          </p:txBody>
        </p:sp>
        <p:sp>
          <p:nvSpPr>
            <p:cNvPr id="635" name="Text Box 418"/>
            <p:cNvSpPr txBox="1">
              <a:spLocks noChangeArrowheads="1"/>
            </p:cNvSpPr>
            <p:nvPr/>
          </p:nvSpPr>
          <p:spPr bwMode="auto">
            <a:xfrm>
              <a:off x="2609463" y="0"/>
              <a:ext cx="476324" cy="310436"/>
            </a:xfrm>
            <a:prstGeom prst="rect">
              <a:avLst/>
            </a:prstGeom>
            <a:solidFill>
              <a:srgbClr val="FFFFFF"/>
            </a:solidFill>
            <a:ln w="9525">
              <a:solidFill>
                <a:schemeClr val="bg1">
                  <a:lumMod val="100000"/>
                  <a:lumOff val="0"/>
                </a:schemeClr>
              </a:solidFill>
              <a:miter lim="800000"/>
              <a:headEnd/>
              <a:tailEnd/>
            </a:ln>
          </p:spPr>
          <p:txBody>
            <a:bodyPr rot="0" vert="horz" wrap="square" lIns="0" tIns="0" rIns="0" bIns="0" anchor="t" anchorCtr="0" upright="1">
              <a:noAutofit/>
            </a:bodyPr>
            <a:lstStyle/>
            <a:p>
              <a:pPr>
                <a:lnSpc>
                  <a:spcPct val="115000"/>
                </a:lnSpc>
                <a:spcAft>
                  <a:spcPts val="0"/>
                </a:spcAft>
              </a:pPr>
              <a:r>
                <a:rPr lang="en-IN" sz="1400" b="1">
                  <a:effectLst/>
                  <a:latin typeface="Times New Roman" pitchFamily="18" charset="0"/>
                  <a:ea typeface="Times New Roman"/>
                  <a:cs typeface="Times New Roman" pitchFamily="18" charset="0"/>
                </a:rPr>
                <a:t>T</a:t>
              </a:r>
              <a:r>
                <a:rPr lang="en-IN" sz="1400" b="1" baseline="-25000">
                  <a:effectLst/>
                  <a:latin typeface="Times New Roman" pitchFamily="18" charset="0"/>
                  <a:ea typeface="Times New Roman"/>
                  <a:cs typeface="Times New Roman" pitchFamily="18" charset="0"/>
                </a:rPr>
                <a:t>ES </a:t>
              </a:r>
              <a:r>
                <a:rPr lang="en-IN" sz="1400" b="1">
                  <a:effectLst/>
                  <a:latin typeface="Times New Roman" pitchFamily="18" charset="0"/>
                  <a:ea typeface="Times New Roman"/>
                  <a:cs typeface="Times New Roman" pitchFamily="18" charset="0"/>
                </a:rPr>
                <a:t>= 10</a:t>
              </a:r>
            </a:p>
            <a:p>
              <a:pPr>
                <a:lnSpc>
                  <a:spcPct val="115000"/>
                </a:lnSpc>
                <a:spcAft>
                  <a:spcPts val="1000"/>
                </a:spcAft>
              </a:pPr>
              <a:r>
                <a:rPr lang="en-IN" sz="1400" b="1">
                  <a:effectLst/>
                  <a:latin typeface="Times New Roman" pitchFamily="18" charset="0"/>
                  <a:ea typeface="Times New Roman"/>
                  <a:cs typeface="Times New Roman" pitchFamily="18" charset="0"/>
                </a:rPr>
                <a:t>T</a:t>
              </a:r>
              <a:r>
                <a:rPr lang="en-IN" sz="1400" b="1" baseline="-25000">
                  <a:effectLst/>
                  <a:latin typeface="Times New Roman" pitchFamily="18" charset="0"/>
                  <a:ea typeface="Times New Roman"/>
                  <a:cs typeface="Times New Roman" pitchFamily="18" charset="0"/>
                </a:rPr>
                <a:t>EF </a:t>
              </a:r>
              <a:r>
                <a:rPr lang="en-IN" sz="1400" b="1">
                  <a:effectLst/>
                  <a:latin typeface="Times New Roman" pitchFamily="18" charset="0"/>
                  <a:ea typeface="Times New Roman"/>
                  <a:cs typeface="Times New Roman" pitchFamily="18" charset="0"/>
                </a:rPr>
                <a:t>= 16</a:t>
              </a:r>
            </a:p>
          </p:txBody>
        </p:sp>
      </p:grpSp>
      <p:sp>
        <p:nvSpPr>
          <p:cNvPr id="4667" name="Rectangle 4666"/>
          <p:cNvSpPr/>
          <p:nvPr/>
        </p:nvSpPr>
        <p:spPr>
          <a:xfrm>
            <a:off x="329232" y="1181155"/>
            <a:ext cx="2874615" cy="387798"/>
          </a:xfrm>
          <a:prstGeom prst="rect">
            <a:avLst/>
          </a:prstGeom>
        </p:spPr>
        <p:txBody>
          <a:bodyPr wrap="square">
            <a:spAutoFit/>
          </a:bodyPr>
          <a:lstStyle/>
          <a:p>
            <a:pPr>
              <a:lnSpc>
                <a:spcPct val="80000"/>
              </a:lnSpc>
            </a:pPr>
            <a:r>
              <a:rPr lang="en-IN" sz="2400" dirty="0">
                <a:solidFill>
                  <a:srgbClr val="00B0F0"/>
                </a:solidFill>
                <a:latin typeface="Times New Roman" pitchFamily="18" charset="0"/>
                <a:cs typeface="Times New Roman" pitchFamily="18" charset="0"/>
              </a:rPr>
              <a:t>PERT-CPM Method</a:t>
            </a:r>
          </a:p>
        </p:txBody>
      </p:sp>
      <p:sp>
        <p:nvSpPr>
          <p:cNvPr id="37" name="Slide Number Placeholder 36"/>
          <p:cNvSpPr>
            <a:spLocks noGrp="1"/>
          </p:cNvSpPr>
          <p:nvPr>
            <p:ph type="sldNum" sz="quarter" idx="12"/>
          </p:nvPr>
        </p:nvSpPr>
        <p:spPr/>
        <p:txBody>
          <a:bodyPr/>
          <a:lstStyle/>
          <a:p>
            <a:fld id="{0C087B72-CC60-4FF0-9C96-8509CDF76D05}" type="slidenum">
              <a:rPr lang="en-IN" smtClean="0"/>
              <a:pPr/>
              <a:t>86</a:t>
            </a:fld>
            <a:endParaRPr lang="en-IN"/>
          </a:p>
        </p:txBody>
      </p:sp>
    </p:spTree>
    <p:extLst>
      <p:ext uri="{BB962C8B-B14F-4D97-AF65-F5344CB8AC3E}">
        <p14:creationId xmlns:p14="http://schemas.microsoft.com/office/powerpoint/2010/main" xmlns="" val="2167693547"/>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smtClean="0">
                <a:solidFill>
                  <a:srgbClr val="0000FF"/>
                </a:solidFill>
                <a:latin typeface="Times New Roman" pitchFamily="18" charset="0"/>
                <a:cs typeface="Times New Roman" pitchFamily="18" charset="0"/>
              </a:rPr>
              <a:t>Project </a:t>
            </a:r>
            <a:r>
              <a:rPr lang="en-IN" sz="3200" b="1" dirty="0">
                <a:solidFill>
                  <a:srgbClr val="0000FF"/>
                </a:solidFill>
                <a:latin typeface="Times New Roman" pitchFamily="18" charset="0"/>
                <a:cs typeface="Times New Roman" pitchFamily="18" charset="0"/>
              </a:rPr>
              <a:t>Scheduling and </a:t>
            </a:r>
            <a:r>
              <a:rPr lang="en-IN" sz="3200" b="1" dirty="0" smtClean="0">
                <a:solidFill>
                  <a:srgbClr val="0000FF"/>
                </a:solidFill>
                <a:latin typeface="Times New Roman" pitchFamily="18" charset="0"/>
                <a:cs typeface="Times New Roman" pitchFamily="18" charset="0"/>
              </a:rPr>
              <a:t>Milestones</a:t>
            </a:r>
            <a:endParaRPr lang="en-IN" sz="3200" b="1" dirty="0">
              <a:solidFill>
                <a:srgbClr val="0000FF"/>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600200"/>
            <a:ext cx="8229600" cy="4997152"/>
          </a:xfrm>
        </p:spPr>
        <p:txBody>
          <a:bodyPr>
            <a:normAutofit/>
          </a:bodyPr>
          <a:lstStyle/>
          <a:p>
            <a:pPr marL="0" indent="0">
              <a:buNone/>
            </a:pPr>
            <a:r>
              <a:rPr lang="en-IN" sz="2600" dirty="0">
                <a:solidFill>
                  <a:srgbClr val="00B0F0"/>
                </a:solidFill>
                <a:latin typeface="Times New Roman" pitchFamily="18" charset="0"/>
                <a:cs typeface="Times New Roman" pitchFamily="18" charset="0"/>
              </a:rPr>
              <a:t>PERT-CPM Method</a:t>
            </a:r>
          </a:p>
          <a:p>
            <a:r>
              <a:rPr lang="en-IN" sz="2200" dirty="0" smtClean="0">
                <a:latin typeface="Times New Roman" pitchFamily="18" charset="0"/>
                <a:cs typeface="Times New Roman" pitchFamily="18" charset="0"/>
              </a:rPr>
              <a:t>There </a:t>
            </a:r>
            <a:r>
              <a:rPr lang="en-IN" sz="2200" dirty="0">
                <a:latin typeface="Times New Roman" pitchFamily="18" charset="0"/>
                <a:cs typeface="Times New Roman" pitchFamily="18" charset="0"/>
              </a:rPr>
              <a:t>are some activities having no slack and other activities have slack time. The </a:t>
            </a:r>
            <a:r>
              <a:rPr lang="en-IN" sz="2200" i="1" dirty="0">
                <a:latin typeface="Times New Roman" pitchFamily="18" charset="0"/>
                <a:cs typeface="Times New Roman" pitchFamily="18" charset="0"/>
              </a:rPr>
              <a:t>critical path</a:t>
            </a:r>
            <a:r>
              <a:rPr lang="en-IN" sz="2200" dirty="0">
                <a:latin typeface="Times New Roman" pitchFamily="18" charset="0"/>
                <a:cs typeface="Times New Roman" pitchFamily="18" charset="0"/>
              </a:rPr>
              <a:t> then is the path through the network in which none of the activities have slack. </a:t>
            </a:r>
            <a:endParaRPr lang="en-IN" sz="2200" dirty="0" smtClean="0">
              <a:latin typeface="Times New Roman" pitchFamily="18" charset="0"/>
              <a:cs typeface="Times New Roman" pitchFamily="18" charset="0"/>
            </a:endParaRPr>
          </a:p>
          <a:p>
            <a:r>
              <a:rPr lang="en-IN" sz="2200" dirty="0">
                <a:latin typeface="Times New Roman" pitchFamily="18" charset="0"/>
                <a:cs typeface="Times New Roman" pitchFamily="18" charset="0"/>
              </a:rPr>
              <a:t>Each activity with zero slack is on the critical path through the project network such that any delay along this path will delay project completion. </a:t>
            </a:r>
            <a:endParaRPr lang="en-IN" sz="2200" dirty="0" smtClean="0">
              <a:latin typeface="Times New Roman" pitchFamily="18" charset="0"/>
              <a:cs typeface="Times New Roman" pitchFamily="18" charset="0"/>
            </a:endParaRPr>
          </a:p>
          <a:p>
            <a:r>
              <a:rPr lang="en-IN" sz="2200" dirty="0" smtClean="0">
                <a:latin typeface="Times New Roman" pitchFamily="18" charset="0"/>
                <a:cs typeface="Times New Roman" pitchFamily="18" charset="0"/>
              </a:rPr>
              <a:t>The </a:t>
            </a:r>
            <a:r>
              <a:rPr lang="en-IN" sz="2200" dirty="0">
                <a:latin typeface="Times New Roman" pitchFamily="18" charset="0"/>
                <a:cs typeface="Times New Roman" pitchFamily="18" charset="0"/>
              </a:rPr>
              <a:t>critical path </a:t>
            </a:r>
            <a:r>
              <a:rPr lang="en-IN" sz="2200" dirty="0" smtClean="0">
                <a:latin typeface="Times New Roman" pitchFamily="18" charset="0"/>
                <a:cs typeface="Times New Roman" pitchFamily="18" charset="0"/>
              </a:rPr>
              <a:t>is </a:t>
            </a:r>
            <a:r>
              <a:rPr lang="en-IN" sz="2200" dirty="0">
                <a:latin typeface="Times New Roman" pitchFamily="18" charset="0"/>
                <a:cs typeface="Times New Roman" pitchFamily="18" charset="0"/>
              </a:rPr>
              <a:t>shown in Figure 4.6 with dark arrows in the network diagram</a:t>
            </a:r>
            <a:r>
              <a:rPr lang="en-IN" sz="2200" dirty="0" smtClean="0">
                <a:latin typeface="Times New Roman" pitchFamily="18" charset="0"/>
                <a:cs typeface="Times New Roman" pitchFamily="18" charset="0"/>
              </a:rPr>
              <a:t>.</a:t>
            </a:r>
          </a:p>
          <a:p>
            <a:r>
              <a:rPr lang="en-IN" sz="2200" dirty="0">
                <a:latin typeface="Times New Roman" pitchFamily="18" charset="0"/>
                <a:cs typeface="Times New Roman" pitchFamily="18" charset="0"/>
              </a:rPr>
              <a:t>The critical path is:</a:t>
            </a:r>
          </a:p>
          <a:p>
            <a:pPr marL="0" indent="0">
              <a:buNone/>
              <a:tabLst>
                <a:tab pos="261938" algn="l"/>
                <a:tab pos="449263" algn="l"/>
              </a:tabLst>
            </a:pPr>
            <a:r>
              <a:rPr lang="en-IN" sz="1800" dirty="0" smtClean="0">
                <a:latin typeface="Times New Roman" pitchFamily="18" charset="0"/>
                <a:cs typeface="Times New Roman" pitchFamily="18" charset="0"/>
              </a:rPr>
              <a:t>	</a:t>
            </a:r>
            <a:r>
              <a:rPr lang="en-IN" sz="1600" b="1" dirty="0" smtClean="0">
                <a:latin typeface="Times New Roman" pitchFamily="18" charset="0"/>
                <a:cs typeface="Times New Roman" pitchFamily="18" charset="0"/>
              </a:rPr>
              <a:t>Start </a:t>
            </a:r>
            <a:r>
              <a:rPr lang="en-IN" sz="1600" b="1" dirty="0">
                <a:latin typeface="Times New Roman" pitchFamily="18" charset="0"/>
                <a:cs typeface="Times New Roman" pitchFamily="18" charset="0"/>
              </a:rPr>
              <a:t>node &gt; Architectural design &gt; Database design &gt; Output design &gt; Finish node </a:t>
            </a:r>
            <a:endParaRPr lang="en-IN" dirty="0"/>
          </a:p>
        </p:txBody>
      </p:sp>
      <p:sp>
        <p:nvSpPr>
          <p:cNvPr id="4" name="Slide Number Placeholder 3"/>
          <p:cNvSpPr>
            <a:spLocks noGrp="1"/>
          </p:cNvSpPr>
          <p:nvPr>
            <p:ph type="sldNum" sz="quarter" idx="12"/>
          </p:nvPr>
        </p:nvSpPr>
        <p:spPr/>
        <p:txBody>
          <a:bodyPr/>
          <a:lstStyle/>
          <a:p>
            <a:fld id="{0C087B72-CC60-4FF0-9C96-8509CDF76D05}" type="slidenum">
              <a:rPr lang="en-IN" smtClean="0"/>
              <a:pPr/>
              <a:t>87</a:t>
            </a:fld>
            <a:endParaRPr lang="en-IN"/>
          </a:p>
        </p:txBody>
      </p:sp>
    </p:spTree>
    <p:extLst>
      <p:ext uri="{BB962C8B-B14F-4D97-AF65-F5344CB8AC3E}">
        <p14:creationId xmlns:p14="http://schemas.microsoft.com/office/powerpoint/2010/main" xmlns="" val="4018920954"/>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a:solidFill>
                  <a:srgbClr val="0000FF"/>
                </a:solidFill>
                <a:latin typeface="Times New Roman" pitchFamily="18" charset="0"/>
                <a:cs typeface="Times New Roman" pitchFamily="18" charset="0"/>
              </a:rPr>
              <a:t>Project Scheduling and Milestones</a:t>
            </a:r>
            <a:endParaRPr lang="en-IN" sz="3200" dirty="0"/>
          </a:p>
        </p:txBody>
      </p:sp>
      <p:sp>
        <p:nvSpPr>
          <p:cNvPr id="3" name="Content Placeholder 2"/>
          <p:cNvSpPr>
            <a:spLocks noGrp="1"/>
          </p:cNvSpPr>
          <p:nvPr>
            <p:ph idx="1"/>
          </p:nvPr>
        </p:nvSpPr>
        <p:spPr/>
        <p:txBody>
          <a:bodyPr>
            <a:normAutofit lnSpcReduction="10000"/>
          </a:bodyPr>
          <a:lstStyle/>
          <a:p>
            <a:pPr marL="0" indent="0">
              <a:buNone/>
            </a:pPr>
            <a:r>
              <a:rPr lang="en-IN" sz="2400" dirty="0">
                <a:solidFill>
                  <a:srgbClr val="00B0F0"/>
                </a:solidFill>
                <a:latin typeface="Times New Roman" pitchFamily="18" charset="0"/>
                <a:cs typeface="Times New Roman" pitchFamily="18" charset="0"/>
              </a:rPr>
              <a:t>PERT-CPM Method</a:t>
            </a:r>
          </a:p>
          <a:p>
            <a:r>
              <a:rPr lang="en-IN" sz="2200" dirty="0" smtClean="0">
                <a:latin typeface="Times New Roman" pitchFamily="18" charset="0"/>
                <a:cs typeface="Times New Roman" pitchFamily="18" charset="0"/>
              </a:rPr>
              <a:t>Advantage:</a:t>
            </a:r>
          </a:p>
          <a:p>
            <a:pPr lvl="1"/>
            <a:r>
              <a:rPr lang="en-IN" sz="2200" dirty="0" smtClean="0">
                <a:latin typeface="Times New Roman" pitchFamily="18" charset="0"/>
                <a:cs typeface="Times New Roman" pitchFamily="18" charset="0"/>
              </a:rPr>
              <a:t>PERT </a:t>
            </a:r>
            <a:r>
              <a:rPr lang="en-IN" sz="2200" dirty="0">
                <a:latin typeface="Times New Roman" pitchFamily="18" charset="0"/>
                <a:cs typeface="Times New Roman" pitchFamily="18" charset="0"/>
              </a:rPr>
              <a:t>is useful to determine the expected project completion time, the probability of completion before a specified date, and the start and end dates. </a:t>
            </a:r>
            <a:endParaRPr lang="en-IN" sz="2200" dirty="0" smtClean="0">
              <a:latin typeface="Times New Roman" pitchFamily="18" charset="0"/>
              <a:cs typeface="Times New Roman" pitchFamily="18" charset="0"/>
            </a:endParaRPr>
          </a:p>
          <a:p>
            <a:pPr lvl="1"/>
            <a:r>
              <a:rPr lang="en-IN" sz="2200" dirty="0" smtClean="0">
                <a:latin typeface="Times New Roman" pitchFamily="18" charset="0"/>
                <a:cs typeface="Times New Roman" pitchFamily="18" charset="0"/>
              </a:rPr>
              <a:t>It </a:t>
            </a:r>
            <a:r>
              <a:rPr lang="en-IN" sz="2200" dirty="0">
                <a:latin typeface="Times New Roman" pitchFamily="18" charset="0"/>
                <a:cs typeface="Times New Roman" pitchFamily="18" charset="0"/>
              </a:rPr>
              <a:t>helps to find the critical path activities that directly influence the completion time. </a:t>
            </a:r>
            <a:endParaRPr lang="en-IN" sz="2200" b="1" dirty="0">
              <a:solidFill>
                <a:schemeClr val="accent1">
                  <a:lumMod val="75000"/>
                </a:schemeClr>
              </a:solidFill>
              <a:latin typeface="Times New Roman" pitchFamily="18" charset="0"/>
              <a:cs typeface="Times New Roman" pitchFamily="18" charset="0"/>
            </a:endParaRPr>
          </a:p>
          <a:p>
            <a:r>
              <a:rPr lang="en-IN" sz="2200" dirty="0" smtClean="0">
                <a:latin typeface="Times New Roman" pitchFamily="18" charset="0"/>
                <a:cs typeface="Times New Roman" pitchFamily="18" charset="0"/>
              </a:rPr>
              <a:t>Limitation:</a:t>
            </a:r>
          </a:p>
          <a:p>
            <a:pPr lvl="1"/>
            <a:r>
              <a:rPr lang="en-IN" sz="2200" dirty="0" smtClean="0">
                <a:latin typeface="Times New Roman" pitchFamily="18" charset="0"/>
                <a:cs typeface="Times New Roman" pitchFamily="18" charset="0"/>
              </a:rPr>
              <a:t>The </a:t>
            </a:r>
            <a:r>
              <a:rPr lang="en-IN" sz="2200" dirty="0">
                <a:latin typeface="Times New Roman" pitchFamily="18" charset="0"/>
                <a:cs typeface="Times New Roman" pitchFamily="18" charset="0"/>
              </a:rPr>
              <a:t>time estimates for activities are somewhat subjective and depend on judgment. </a:t>
            </a:r>
            <a:endParaRPr lang="en-IN" sz="2200" dirty="0" smtClean="0">
              <a:latin typeface="Times New Roman" pitchFamily="18" charset="0"/>
              <a:cs typeface="Times New Roman" pitchFamily="18" charset="0"/>
            </a:endParaRPr>
          </a:p>
          <a:p>
            <a:pPr lvl="1"/>
            <a:r>
              <a:rPr lang="en-IN" sz="2200" dirty="0" smtClean="0">
                <a:latin typeface="Times New Roman" pitchFamily="18" charset="0"/>
                <a:cs typeface="Times New Roman" pitchFamily="18" charset="0"/>
              </a:rPr>
              <a:t>If </a:t>
            </a:r>
            <a:r>
              <a:rPr lang="en-IN" sz="2200" dirty="0">
                <a:latin typeface="Times New Roman" pitchFamily="18" charset="0"/>
                <a:cs typeface="Times New Roman" pitchFamily="18" charset="0"/>
              </a:rPr>
              <a:t>there is little experience in performing an activity, the time is fixed only by an educated guess. </a:t>
            </a:r>
          </a:p>
          <a:p>
            <a:endParaRPr lang="en-IN" sz="2200" dirty="0"/>
          </a:p>
        </p:txBody>
      </p:sp>
      <p:sp>
        <p:nvSpPr>
          <p:cNvPr id="4" name="Slide Number Placeholder 3"/>
          <p:cNvSpPr>
            <a:spLocks noGrp="1"/>
          </p:cNvSpPr>
          <p:nvPr>
            <p:ph type="sldNum" sz="quarter" idx="12"/>
          </p:nvPr>
        </p:nvSpPr>
        <p:spPr/>
        <p:txBody>
          <a:bodyPr/>
          <a:lstStyle/>
          <a:p>
            <a:fld id="{0C087B72-CC60-4FF0-9C96-8509CDF76D05}" type="slidenum">
              <a:rPr lang="en-IN" smtClean="0"/>
              <a:pPr/>
              <a:t>88</a:t>
            </a:fld>
            <a:endParaRPr lang="en-IN"/>
          </a:p>
        </p:txBody>
      </p:sp>
    </p:spTree>
    <p:extLst>
      <p:ext uri="{BB962C8B-B14F-4D97-AF65-F5344CB8AC3E}">
        <p14:creationId xmlns:p14="http://schemas.microsoft.com/office/powerpoint/2010/main" xmlns="" val="753838531"/>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smtClean="0">
                <a:solidFill>
                  <a:srgbClr val="0000FF"/>
                </a:solidFill>
                <a:latin typeface="Times New Roman" pitchFamily="18" charset="0"/>
                <a:cs typeface="Times New Roman" pitchFamily="18" charset="0"/>
              </a:rPr>
              <a:t>Project </a:t>
            </a:r>
            <a:r>
              <a:rPr lang="en-IN" sz="3200" b="1" dirty="0">
                <a:solidFill>
                  <a:srgbClr val="0000FF"/>
                </a:solidFill>
                <a:latin typeface="Times New Roman" pitchFamily="18" charset="0"/>
                <a:cs typeface="Times New Roman" pitchFamily="18" charset="0"/>
              </a:rPr>
              <a:t>Scheduling and </a:t>
            </a:r>
            <a:r>
              <a:rPr lang="en-IN" sz="3200" b="1" dirty="0" smtClean="0">
                <a:solidFill>
                  <a:srgbClr val="0000FF"/>
                </a:solidFill>
                <a:latin typeface="Times New Roman" pitchFamily="18" charset="0"/>
                <a:cs typeface="Times New Roman" pitchFamily="18" charset="0"/>
              </a:rPr>
              <a:t>Milestones</a:t>
            </a:r>
            <a:endParaRPr lang="en-IN" sz="3200" b="1" dirty="0">
              <a:solidFill>
                <a:srgbClr val="0000FF"/>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412776"/>
            <a:ext cx="8229600" cy="4968552"/>
          </a:xfrm>
        </p:spPr>
        <p:txBody>
          <a:bodyPr>
            <a:normAutofit/>
          </a:bodyPr>
          <a:lstStyle/>
          <a:p>
            <a:pPr marL="0" indent="0">
              <a:buNone/>
            </a:pPr>
            <a:r>
              <a:rPr lang="en-IN" sz="2600" dirty="0">
                <a:solidFill>
                  <a:srgbClr val="00B0F0"/>
                </a:solidFill>
                <a:latin typeface="Times New Roman" pitchFamily="18" charset="0"/>
                <a:cs typeface="Times New Roman" pitchFamily="18" charset="0"/>
              </a:rPr>
              <a:t>Time </a:t>
            </a:r>
            <a:r>
              <a:rPr lang="en-IN" sz="2600" dirty="0" smtClean="0">
                <a:solidFill>
                  <a:srgbClr val="00B0F0"/>
                </a:solidFill>
                <a:latin typeface="Times New Roman" pitchFamily="18" charset="0"/>
                <a:cs typeface="Times New Roman" pitchFamily="18" charset="0"/>
              </a:rPr>
              <a:t>allocation</a:t>
            </a:r>
          </a:p>
          <a:p>
            <a:r>
              <a:rPr lang="en-IN" sz="2400" dirty="0" smtClean="0">
                <a:latin typeface="Times New Roman" pitchFamily="18" charset="0"/>
                <a:cs typeface="Times New Roman" pitchFamily="18" charset="0"/>
              </a:rPr>
              <a:t>The </a:t>
            </a:r>
            <a:r>
              <a:rPr lang="en-IN" sz="2400" dirty="0">
                <a:latin typeface="Times New Roman" pitchFamily="18" charset="0"/>
                <a:cs typeface="Times New Roman" pitchFamily="18" charset="0"/>
              </a:rPr>
              <a:t>project time can be estimated based on certain assumptions and the experience of estimating the likely estimates of the activities in the project. </a:t>
            </a:r>
            <a:endParaRPr lang="en-IN" sz="2400" dirty="0" smtClean="0">
              <a:latin typeface="Times New Roman" pitchFamily="18" charset="0"/>
              <a:cs typeface="Times New Roman" pitchFamily="18" charset="0"/>
            </a:endParaRPr>
          </a:p>
          <a:p>
            <a:r>
              <a:rPr lang="en-IN" sz="2400" dirty="0" smtClean="0">
                <a:latin typeface="Times New Roman" pitchFamily="18" charset="0"/>
                <a:cs typeface="Times New Roman" pitchFamily="18" charset="0"/>
              </a:rPr>
              <a:t>Therefore</a:t>
            </a:r>
            <a:r>
              <a:rPr lang="en-IN" sz="2400" dirty="0">
                <a:latin typeface="Times New Roman" pitchFamily="18" charset="0"/>
                <a:cs typeface="Times New Roman" pitchFamily="18" charset="0"/>
              </a:rPr>
              <a:t>, the estimation of time duration for a project includes three time estimates: </a:t>
            </a:r>
          </a:p>
          <a:p>
            <a:pPr lvl="1"/>
            <a:r>
              <a:rPr lang="en-IN" sz="2400" i="1" dirty="0">
                <a:latin typeface="Times New Roman" pitchFamily="18" charset="0"/>
                <a:cs typeface="Times New Roman" pitchFamily="18" charset="0"/>
              </a:rPr>
              <a:t>Optimistic time (T</a:t>
            </a:r>
            <a:r>
              <a:rPr lang="en-IN" sz="2400" i="1" baseline="-25000" dirty="0">
                <a:latin typeface="Times New Roman" pitchFamily="18" charset="0"/>
                <a:cs typeface="Times New Roman" pitchFamily="18" charset="0"/>
              </a:rPr>
              <a:t>O</a:t>
            </a:r>
            <a:r>
              <a:rPr lang="en-IN" sz="2400" i="1" dirty="0">
                <a:latin typeface="Times New Roman" pitchFamily="18" charset="0"/>
                <a:cs typeface="Times New Roman" pitchFamily="18" charset="0"/>
              </a:rPr>
              <a:t>)</a:t>
            </a:r>
            <a:r>
              <a:rPr lang="en-IN" sz="2400" dirty="0">
                <a:latin typeface="Times New Roman" pitchFamily="18" charset="0"/>
                <a:cs typeface="Times New Roman" pitchFamily="18" charset="0"/>
              </a:rPr>
              <a:t>: It is the shortest time in which the activity can be completed. </a:t>
            </a:r>
          </a:p>
          <a:p>
            <a:pPr lvl="1"/>
            <a:r>
              <a:rPr lang="en-IN" sz="2400" i="1" dirty="0">
                <a:latin typeface="Times New Roman" pitchFamily="18" charset="0"/>
                <a:cs typeface="Times New Roman" pitchFamily="18" charset="0"/>
              </a:rPr>
              <a:t>Most likely time (T</a:t>
            </a:r>
            <a:r>
              <a:rPr lang="en-IN" sz="2400" i="1" baseline="-25000" dirty="0">
                <a:latin typeface="Times New Roman" pitchFamily="18" charset="0"/>
                <a:cs typeface="Times New Roman" pitchFamily="18" charset="0"/>
              </a:rPr>
              <a:t>M</a:t>
            </a:r>
            <a:r>
              <a:rPr lang="en-IN" sz="2400" i="1" dirty="0">
                <a:latin typeface="Times New Roman" pitchFamily="18" charset="0"/>
                <a:cs typeface="Times New Roman" pitchFamily="18" charset="0"/>
              </a:rPr>
              <a:t>)</a:t>
            </a:r>
            <a:r>
              <a:rPr lang="en-IN" sz="2400" dirty="0">
                <a:latin typeface="Times New Roman" pitchFamily="18" charset="0"/>
                <a:cs typeface="Times New Roman" pitchFamily="18" charset="0"/>
              </a:rPr>
              <a:t>: It is the completion time having the highest probability. </a:t>
            </a:r>
          </a:p>
          <a:p>
            <a:pPr lvl="1"/>
            <a:r>
              <a:rPr lang="en-IN" sz="2400" i="1" dirty="0">
                <a:latin typeface="Times New Roman" pitchFamily="18" charset="0"/>
                <a:cs typeface="Times New Roman" pitchFamily="18" charset="0"/>
              </a:rPr>
              <a:t>Pessimistic time (T</a:t>
            </a:r>
            <a:r>
              <a:rPr lang="en-IN" sz="2400" i="1" baseline="-25000" dirty="0">
                <a:latin typeface="Times New Roman" pitchFamily="18" charset="0"/>
                <a:cs typeface="Times New Roman" pitchFamily="18" charset="0"/>
              </a:rPr>
              <a:t>P</a:t>
            </a:r>
            <a:r>
              <a:rPr lang="en-IN" sz="2400" i="1" dirty="0">
                <a:latin typeface="Times New Roman" pitchFamily="18" charset="0"/>
                <a:cs typeface="Times New Roman" pitchFamily="18" charset="0"/>
              </a:rPr>
              <a:t>)</a:t>
            </a:r>
            <a:r>
              <a:rPr lang="en-IN" sz="2400" dirty="0">
                <a:latin typeface="Times New Roman" pitchFamily="18" charset="0"/>
                <a:cs typeface="Times New Roman" pitchFamily="18" charset="0"/>
              </a:rPr>
              <a:t>: It is the longest time that an activity might require. </a:t>
            </a:r>
            <a:endParaRPr lang="en-IN" sz="2400" dirty="0">
              <a:solidFill>
                <a:srgbClr val="00B0F0"/>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0C087B72-CC60-4FF0-9C96-8509CDF76D05}" type="slidenum">
              <a:rPr lang="en-IN" smtClean="0"/>
              <a:pPr/>
              <a:t>89</a:t>
            </a:fld>
            <a:endParaRPr lang="en-IN"/>
          </a:p>
        </p:txBody>
      </p:sp>
    </p:spTree>
    <p:extLst>
      <p:ext uri="{BB962C8B-B14F-4D97-AF65-F5344CB8AC3E}">
        <p14:creationId xmlns:p14="http://schemas.microsoft.com/office/powerpoint/2010/main" xmlns="" val="40189209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a:solidFill>
                  <a:srgbClr val="0000FF"/>
                </a:solidFill>
                <a:latin typeface="Times New Roman" pitchFamily="18" charset="0"/>
                <a:cs typeface="Times New Roman" pitchFamily="18" charset="0"/>
              </a:rPr>
              <a:t>Project Planning Activities</a:t>
            </a:r>
            <a:endParaRPr lang="en-IN" sz="3200" dirty="0"/>
          </a:p>
        </p:txBody>
      </p:sp>
      <p:sp>
        <p:nvSpPr>
          <p:cNvPr id="3" name="Content Placeholder 2"/>
          <p:cNvSpPr>
            <a:spLocks noGrp="1"/>
          </p:cNvSpPr>
          <p:nvPr>
            <p:ph idx="1"/>
          </p:nvPr>
        </p:nvSpPr>
        <p:spPr/>
        <p:txBody>
          <a:bodyPr>
            <a:normAutofit/>
          </a:bodyPr>
          <a:lstStyle/>
          <a:p>
            <a:r>
              <a:rPr lang="en-IN" sz="2400" i="1" dirty="0">
                <a:solidFill>
                  <a:srgbClr val="00B0F0"/>
                </a:solidFill>
                <a:latin typeface="Times New Roman" pitchFamily="18" charset="0"/>
                <a:cs typeface="Times New Roman" pitchFamily="18" charset="0"/>
              </a:rPr>
              <a:t>Resource planning</a:t>
            </a:r>
            <a:r>
              <a:rPr lang="en-IN" sz="2400" dirty="0">
                <a:solidFill>
                  <a:srgbClr val="00B0F0"/>
                </a:solidFill>
                <a:latin typeface="Times New Roman" pitchFamily="18" charset="0"/>
                <a:cs typeface="Times New Roman" pitchFamily="18" charset="0"/>
              </a:rPr>
              <a:t>: </a:t>
            </a:r>
            <a:endParaRPr lang="en-IN" sz="2400" dirty="0" smtClean="0">
              <a:solidFill>
                <a:srgbClr val="00B0F0"/>
              </a:solidFill>
              <a:latin typeface="Times New Roman" pitchFamily="18" charset="0"/>
              <a:cs typeface="Times New Roman" pitchFamily="18" charset="0"/>
            </a:endParaRPr>
          </a:p>
          <a:p>
            <a:pPr lvl="1"/>
            <a:r>
              <a:rPr lang="en-IN" sz="2200" dirty="0" smtClean="0">
                <a:latin typeface="Times New Roman" pitchFamily="18" charset="0"/>
                <a:cs typeface="Times New Roman" pitchFamily="18" charset="0"/>
              </a:rPr>
              <a:t>Usually </a:t>
            </a:r>
            <a:r>
              <a:rPr lang="en-IN" sz="2200" dirty="0">
                <a:latin typeface="Times New Roman" pitchFamily="18" charset="0"/>
                <a:cs typeface="Times New Roman" pitchFamily="18" charset="0"/>
              </a:rPr>
              <a:t>multiple projects run in an organization. </a:t>
            </a:r>
            <a:endParaRPr lang="en-IN" sz="2200" dirty="0" smtClean="0">
              <a:latin typeface="Times New Roman" pitchFamily="18" charset="0"/>
              <a:cs typeface="Times New Roman" pitchFamily="18" charset="0"/>
            </a:endParaRPr>
          </a:p>
          <a:p>
            <a:pPr lvl="1"/>
            <a:r>
              <a:rPr lang="en-IN" sz="2200" dirty="0" smtClean="0">
                <a:latin typeface="Times New Roman" pitchFamily="18" charset="0"/>
                <a:cs typeface="Times New Roman" pitchFamily="18" charset="0"/>
              </a:rPr>
              <a:t>Each </a:t>
            </a:r>
            <a:r>
              <a:rPr lang="en-IN" sz="2200" dirty="0">
                <a:latin typeface="Times New Roman" pitchFamily="18" charset="0"/>
                <a:cs typeface="Times New Roman" pitchFamily="18" charset="0"/>
              </a:rPr>
              <a:t>project manager will try to reserve the resources in advance according to the project schedule and functional requirements. </a:t>
            </a:r>
            <a:endParaRPr lang="en-IN" sz="2200" dirty="0" smtClean="0">
              <a:latin typeface="Times New Roman" pitchFamily="18" charset="0"/>
              <a:cs typeface="Times New Roman" pitchFamily="18" charset="0"/>
            </a:endParaRPr>
          </a:p>
          <a:p>
            <a:pPr lvl="1"/>
            <a:r>
              <a:rPr lang="en-IN" sz="2200" dirty="0" smtClean="0">
                <a:latin typeface="Times New Roman" pitchFamily="18" charset="0"/>
                <a:cs typeface="Times New Roman" pitchFamily="18" charset="0"/>
              </a:rPr>
              <a:t>The </a:t>
            </a:r>
            <a:r>
              <a:rPr lang="en-IN" sz="2200" dirty="0">
                <a:latin typeface="Times New Roman" pitchFamily="18" charset="0"/>
                <a:cs typeface="Times New Roman" pitchFamily="18" charset="0"/>
              </a:rPr>
              <a:t>resources can be hardware, software, and people. Most of the organizations start recruiting people in advance. </a:t>
            </a:r>
          </a:p>
          <a:p>
            <a:endParaRPr lang="en-IN"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0C087B72-CC60-4FF0-9C96-8509CDF76D05}" type="slidenum">
              <a:rPr lang="en-IN" smtClean="0"/>
              <a:pPr/>
              <a:t>9</a:t>
            </a:fld>
            <a:endParaRPr lang="en-IN"/>
          </a:p>
        </p:txBody>
      </p:sp>
    </p:spTree>
    <p:extLst>
      <p:ext uri="{BB962C8B-B14F-4D97-AF65-F5344CB8AC3E}">
        <p14:creationId xmlns:p14="http://schemas.microsoft.com/office/powerpoint/2010/main" xmlns="" val="646760884"/>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smtClean="0">
                <a:solidFill>
                  <a:srgbClr val="0000FF"/>
                </a:solidFill>
                <a:latin typeface="Times New Roman" pitchFamily="18" charset="0"/>
                <a:cs typeface="Times New Roman" pitchFamily="18" charset="0"/>
              </a:rPr>
              <a:t>Project </a:t>
            </a:r>
            <a:r>
              <a:rPr lang="en-IN" sz="3200" b="1" dirty="0">
                <a:solidFill>
                  <a:srgbClr val="0000FF"/>
                </a:solidFill>
                <a:latin typeface="Times New Roman" pitchFamily="18" charset="0"/>
                <a:cs typeface="Times New Roman" pitchFamily="18" charset="0"/>
              </a:rPr>
              <a:t>Scheduling and </a:t>
            </a:r>
            <a:r>
              <a:rPr lang="en-IN" sz="3200" b="1" dirty="0" smtClean="0">
                <a:solidFill>
                  <a:srgbClr val="0000FF"/>
                </a:solidFill>
                <a:latin typeface="Times New Roman" pitchFamily="18" charset="0"/>
                <a:cs typeface="Times New Roman" pitchFamily="18" charset="0"/>
              </a:rPr>
              <a:t>Milestones</a:t>
            </a:r>
            <a:endParaRPr lang="en-IN" sz="3200" b="1" dirty="0">
              <a:solidFill>
                <a:srgbClr val="0000FF"/>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412776"/>
            <a:ext cx="8229600" cy="4968552"/>
          </a:xfrm>
        </p:spPr>
        <p:txBody>
          <a:bodyPr>
            <a:normAutofit lnSpcReduction="10000"/>
          </a:bodyPr>
          <a:lstStyle/>
          <a:p>
            <a:pPr marL="0" indent="0">
              <a:buNone/>
            </a:pPr>
            <a:r>
              <a:rPr lang="en-IN" sz="2400" dirty="0">
                <a:solidFill>
                  <a:srgbClr val="00B0F0"/>
                </a:solidFill>
                <a:latin typeface="Times New Roman" pitchFamily="18" charset="0"/>
                <a:cs typeface="Times New Roman" pitchFamily="18" charset="0"/>
              </a:rPr>
              <a:t>Time </a:t>
            </a:r>
            <a:r>
              <a:rPr lang="en-IN" sz="2400" dirty="0" smtClean="0">
                <a:solidFill>
                  <a:srgbClr val="00B0F0"/>
                </a:solidFill>
                <a:latin typeface="Times New Roman" pitchFamily="18" charset="0"/>
                <a:cs typeface="Times New Roman" pitchFamily="18" charset="0"/>
              </a:rPr>
              <a:t>allocation</a:t>
            </a:r>
          </a:p>
          <a:p>
            <a:r>
              <a:rPr lang="en-IN" sz="2400" dirty="0">
                <a:latin typeface="Times New Roman" pitchFamily="18" charset="0"/>
                <a:cs typeface="Times New Roman" pitchFamily="18" charset="0"/>
              </a:rPr>
              <a:t>The expected time for each activity can be approximated using the following weighted average: </a:t>
            </a:r>
          </a:p>
          <a:p>
            <a:pPr marL="457200" lvl="1" indent="0">
              <a:buNone/>
            </a:pPr>
            <a:r>
              <a:rPr lang="en-IN" sz="2400" dirty="0" smtClean="0">
                <a:latin typeface="Times New Roman" pitchFamily="18" charset="0"/>
                <a:cs typeface="Times New Roman" pitchFamily="18" charset="0"/>
              </a:rPr>
              <a:t>	Expected </a:t>
            </a:r>
            <a:r>
              <a:rPr lang="en-IN" sz="2400" dirty="0">
                <a:latin typeface="Times New Roman" pitchFamily="18" charset="0"/>
                <a:cs typeface="Times New Roman" pitchFamily="18" charset="0"/>
              </a:rPr>
              <a:t>time </a:t>
            </a:r>
            <a:r>
              <a:rPr lang="en-IN" sz="2400" i="1" dirty="0">
                <a:latin typeface="Times New Roman" pitchFamily="18" charset="0"/>
                <a:cs typeface="Times New Roman" pitchFamily="18" charset="0"/>
              </a:rPr>
              <a:t>(T)</a:t>
            </a:r>
            <a:r>
              <a:rPr lang="en-IN" sz="2400" dirty="0">
                <a:latin typeface="Times New Roman" pitchFamily="18" charset="0"/>
                <a:cs typeface="Times New Roman" pitchFamily="18" charset="0"/>
              </a:rPr>
              <a:t> = (</a:t>
            </a:r>
            <a:r>
              <a:rPr lang="en-IN" sz="2400" i="1" dirty="0">
                <a:latin typeface="Times New Roman" pitchFamily="18" charset="0"/>
                <a:cs typeface="Times New Roman" pitchFamily="18" charset="0"/>
              </a:rPr>
              <a:t>T</a:t>
            </a:r>
            <a:r>
              <a:rPr lang="en-IN" sz="2400" i="1" baseline="-25000" dirty="0">
                <a:latin typeface="Times New Roman" pitchFamily="18" charset="0"/>
                <a:cs typeface="Times New Roman" pitchFamily="18" charset="0"/>
              </a:rPr>
              <a:t>O</a:t>
            </a:r>
            <a:r>
              <a:rPr lang="en-IN" sz="2400" dirty="0">
                <a:latin typeface="Times New Roman" pitchFamily="18" charset="0"/>
                <a:cs typeface="Times New Roman" pitchFamily="18" charset="0"/>
              </a:rPr>
              <a:t> + 4 × </a:t>
            </a:r>
            <a:r>
              <a:rPr lang="en-IN" sz="2400" i="1" dirty="0">
                <a:latin typeface="Times New Roman" pitchFamily="18" charset="0"/>
                <a:cs typeface="Times New Roman" pitchFamily="18" charset="0"/>
              </a:rPr>
              <a:t>T</a:t>
            </a:r>
            <a:r>
              <a:rPr lang="en-IN" sz="2400" i="1" baseline="-25000" dirty="0">
                <a:latin typeface="Times New Roman" pitchFamily="18" charset="0"/>
                <a:cs typeface="Times New Roman" pitchFamily="18" charset="0"/>
              </a:rPr>
              <a:t>M </a:t>
            </a:r>
            <a:r>
              <a:rPr lang="en-IN" sz="2400" i="1" dirty="0">
                <a:latin typeface="Times New Roman" pitchFamily="18" charset="0"/>
                <a:cs typeface="Times New Roman" pitchFamily="18" charset="0"/>
              </a:rPr>
              <a:t>+ T</a:t>
            </a:r>
            <a:r>
              <a:rPr lang="en-IN" sz="2400" i="1" baseline="-25000" dirty="0">
                <a:latin typeface="Times New Roman" pitchFamily="18" charset="0"/>
                <a:cs typeface="Times New Roman" pitchFamily="18" charset="0"/>
              </a:rPr>
              <a:t>P</a:t>
            </a:r>
            <a:r>
              <a:rPr lang="en-IN" sz="2400" dirty="0">
                <a:latin typeface="Times New Roman" pitchFamily="18" charset="0"/>
                <a:cs typeface="Times New Roman" pitchFamily="18" charset="0"/>
              </a:rPr>
              <a:t>)/6 </a:t>
            </a:r>
          </a:p>
          <a:p>
            <a:r>
              <a:rPr lang="en-IN" sz="2400" dirty="0">
                <a:latin typeface="Times New Roman" pitchFamily="18" charset="0"/>
                <a:cs typeface="Times New Roman" pitchFamily="18" charset="0"/>
              </a:rPr>
              <a:t>This expected time might be displayed on the network diagram along with the activities in boxes. </a:t>
            </a:r>
            <a:endParaRPr lang="en-IN" sz="2400" dirty="0" smtClean="0">
              <a:latin typeface="Times New Roman" pitchFamily="18" charset="0"/>
              <a:cs typeface="Times New Roman" pitchFamily="18" charset="0"/>
            </a:endParaRPr>
          </a:p>
          <a:p>
            <a:r>
              <a:rPr lang="en-IN" sz="2400" dirty="0" smtClean="0">
                <a:latin typeface="Times New Roman" pitchFamily="18" charset="0"/>
                <a:cs typeface="Times New Roman" pitchFamily="18" charset="0"/>
              </a:rPr>
              <a:t>The </a:t>
            </a:r>
            <a:r>
              <a:rPr lang="en-IN" sz="2400" dirty="0">
                <a:latin typeface="Times New Roman" pitchFamily="18" charset="0"/>
                <a:cs typeface="Times New Roman" pitchFamily="18" charset="0"/>
              </a:rPr>
              <a:t>variance for each activity is determined as: </a:t>
            </a:r>
          </a:p>
          <a:p>
            <a:pPr marL="457200" lvl="1" indent="0">
              <a:buNone/>
            </a:pPr>
            <a:r>
              <a:rPr lang="en-IN" sz="2400" dirty="0" smtClean="0">
                <a:latin typeface="Times New Roman" pitchFamily="18" charset="0"/>
                <a:cs typeface="Times New Roman" pitchFamily="18" charset="0"/>
              </a:rPr>
              <a:t>	[(</a:t>
            </a:r>
            <a:r>
              <a:rPr lang="en-IN" sz="2400" i="1" dirty="0">
                <a:latin typeface="Times New Roman" pitchFamily="18" charset="0"/>
                <a:cs typeface="Times New Roman" pitchFamily="18" charset="0"/>
              </a:rPr>
              <a:t>T</a:t>
            </a:r>
            <a:r>
              <a:rPr lang="en-IN" sz="2400" i="1" baseline="-25000" dirty="0">
                <a:latin typeface="Times New Roman" pitchFamily="18" charset="0"/>
                <a:cs typeface="Times New Roman" pitchFamily="18" charset="0"/>
              </a:rPr>
              <a:t>P</a:t>
            </a:r>
            <a:r>
              <a:rPr lang="en-IN" sz="2400" dirty="0">
                <a:latin typeface="Times New Roman" pitchFamily="18" charset="0"/>
                <a:cs typeface="Times New Roman" pitchFamily="18" charset="0"/>
              </a:rPr>
              <a:t> - </a:t>
            </a:r>
            <a:r>
              <a:rPr lang="en-IN" sz="2400" i="1" dirty="0">
                <a:latin typeface="Times New Roman" pitchFamily="18" charset="0"/>
                <a:cs typeface="Times New Roman" pitchFamily="18" charset="0"/>
              </a:rPr>
              <a:t>T</a:t>
            </a:r>
            <a:r>
              <a:rPr lang="en-IN" sz="2400" i="1" baseline="-25000" dirty="0">
                <a:latin typeface="Times New Roman" pitchFamily="18" charset="0"/>
                <a:cs typeface="Times New Roman" pitchFamily="18" charset="0"/>
              </a:rPr>
              <a:t>O</a:t>
            </a:r>
            <a:r>
              <a:rPr lang="en-IN" sz="2400" dirty="0">
                <a:latin typeface="Times New Roman" pitchFamily="18" charset="0"/>
                <a:cs typeface="Times New Roman" pitchFamily="18" charset="0"/>
              </a:rPr>
              <a:t>)/6]</a:t>
            </a:r>
            <a:r>
              <a:rPr lang="en-IN" sz="2400" baseline="30000" dirty="0">
                <a:latin typeface="Times New Roman" pitchFamily="18" charset="0"/>
                <a:cs typeface="Times New Roman" pitchFamily="18" charset="0"/>
              </a:rPr>
              <a:t>2 </a:t>
            </a:r>
            <a:endParaRPr lang="en-IN" sz="2400" dirty="0">
              <a:latin typeface="Times New Roman" pitchFamily="18" charset="0"/>
              <a:cs typeface="Times New Roman" pitchFamily="18" charset="0"/>
            </a:endParaRPr>
          </a:p>
          <a:p>
            <a:r>
              <a:rPr lang="en-IN" sz="2400" dirty="0">
                <a:latin typeface="Times New Roman" pitchFamily="18" charset="0"/>
                <a:cs typeface="Times New Roman" pitchFamily="18" charset="0"/>
              </a:rPr>
              <a:t>The variance in the total project durations is the sum of the variances of the activity duration on the critical path. </a:t>
            </a:r>
            <a:endParaRPr lang="en-IN" sz="2400" dirty="0" smtClean="0">
              <a:latin typeface="Times New Roman" pitchFamily="18" charset="0"/>
              <a:cs typeface="Times New Roman" pitchFamily="18" charset="0"/>
            </a:endParaRPr>
          </a:p>
          <a:p>
            <a:r>
              <a:rPr lang="en-IN" sz="2400" dirty="0" smtClean="0">
                <a:latin typeface="Times New Roman" pitchFamily="18" charset="0"/>
                <a:cs typeface="Times New Roman" pitchFamily="18" charset="0"/>
              </a:rPr>
              <a:t>This </a:t>
            </a:r>
            <a:r>
              <a:rPr lang="en-IN" sz="2400" dirty="0">
                <a:latin typeface="Times New Roman" pitchFamily="18" charset="0"/>
                <a:cs typeface="Times New Roman" pitchFamily="18" charset="0"/>
              </a:rPr>
              <a:t>is helpful for project managers in determining the completion time of the project. </a:t>
            </a:r>
            <a:r>
              <a:rPr lang="en-IN" sz="2400" b="1" dirty="0">
                <a:latin typeface="Times New Roman" pitchFamily="18" charset="0"/>
                <a:cs typeface="Times New Roman" pitchFamily="18" charset="0"/>
              </a:rPr>
              <a:t> </a:t>
            </a:r>
            <a:endParaRPr lang="en-IN" sz="2400" dirty="0">
              <a:latin typeface="Times New Roman" pitchFamily="18" charset="0"/>
              <a:cs typeface="Times New Roman" pitchFamily="18" charset="0"/>
            </a:endParaRPr>
          </a:p>
          <a:p>
            <a:endParaRPr lang="en-IN" sz="2200" b="1" dirty="0" smtClean="0">
              <a:solidFill>
                <a:srgbClr val="00B0F0"/>
              </a:solidFill>
              <a:latin typeface="Times New Roman" pitchFamily="18" charset="0"/>
              <a:cs typeface="Times New Roman" pitchFamily="18" charset="0"/>
            </a:endParaRPr>
          </a:p>
          <a:p>
            <a:pPr marL="0" indent="0">
              <a:buNone/>
            </a:pPr>
            <a:endParaRPr lang="en-IN" dirty="0">
              <a:solidFill>
                <a:srgbClr val="00B0F0"/>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0C087B72-CC60-4FF0-9C96-8509CDF76D05}" type="slidenum">
              <a:rPr lang="en-IN" smtClean="0"/>
              <a:pPr/>
              <a:t>90</a:t>
            </a:fld>
            <a:endParaRPr lang="en-IN"/>
          </a:p>
        </p:txBody>
      </p:sp>
    </p:spTree>
    <p:extLst>
      <p:ext uri="{BB962C8B-B14F-4D97-AF65-F5344CB8AC3E}">
        <p14:creationId xmlns:p14="http://schemas.microsoft.com/office/powerpoint/2010/main" xmlns="" val="1361122477"/>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a:solidFill>
                  <a:srgbClr val="0000FF"/>
                </a:solidFill>
                <a:latin typeface="Times New Roman" pitchFamily="18" charset="0"/>
                <a:cs typeface="Times New Roman" pitchFamily="18" charset="0"/>
              </a:rPr>
              <a:t>Project Scheduling and Milestones</a:t>
            </a:r>
            <a:endParaRPr lang="en-IN" sz="3200" dirty="0"/>
          </a:p>
        </p:txBody>
      </p:sp>
      <p:sp>
        <p:nvSpPr>
          <p:cNvPr id="3" name="Content Placeholder 2"/>
          <p:cNvSpPr>
            <a:spLocks noGrp="1"/>
          </p:cNvSpPr>
          <p:nvPr>
            <p:ph idx="1"/>
          </p:nvPr>
        </p:nvSpPr>
        <p:spPr/>
        <p:txBody>
          <a:bodyPr>
            <a:normAutofit/>
          </a:bodyPr>
          <a:lstStyle/>
          <a:p>
            <a:pPr marL="0" indent="0">
              <a:buNone/>
            </a:pPr>
            <a:r>
              <a:rPr lang="en-IN" sz="2400" dirty="0">
                <a:solidFill>
                  <a:srgbClr val="00B0F0"/>
                </a:solidFill>
                <a:latin typeface="Times New Roman" pitchFamily="18" charset="0"/>
                <a:cs typeface="Times New Roman" pitchFamily="18" charset="0"/>
              </a:rPr>
              <a:t>Resource </a:t>
            </a:r>
            <a:r>
              <a:rPr lang="en-IN" sz="2400" dirty="0" smtClean="0">
                <a:solidFill>
                  <a:srgbClr val="00B0F0"/>
                </a:solidFill>
                <a:latin typeface="Times New Roman" pitchFamily="18" charset="0"/>
                <a:cs typeface="Times New Roman" pitchFamily="18" charset="0"/>
              </a:rPr>
              <a:t>allocation</a:t>
            </a:r>
          </a:p>
          <a:p>
            <a:r>
              <a:rPr lang="en-IN" sz="2200" dirty="0">
                <a:latin typeface="Times New Roman" pitchFamily="18" charset="0"/>
                <a:cs typeface="Times New Roman" pitchFamily="18" charset="0"/>
              </a:rPr>
              <a:t>A </a:t>
            </a:r>
            <a:r>
              <a:rPr lang="en-IN" sz="2200" i="1" dirty="0">
                <a:latin typeface="Times New Roman" pitchFamily="18" charset="0"/>
                <a:cs typeface="Times New Roman" pitchFamily="18" charset="0"/>
              </a:rPr>
              <a:t>Gantt chart </a:t>
            </a:r>
            <a:r>
              <a:rPr lang="en-IN" sz="2200" dirty="0">
                <a:latin typeface="Times New Roman" pitchFamily="18" charset="0"/>
                <a:cs typeface="Times New Roman" pitchFamily="18" charset="0"/>
              </a:rPr>
              <a:t>is a horizontal bar chart that provides a graphical illustration of a project schedule</a:t>
            </a:r>
            <a:r>
              <a:rPr lang="en-IN" sz="2200" dirty="0" smtClean="0">
                <a:latin typeface="Times New Roman" pitchFamily="18" charset="0"/>
                <a:cs typeface="Times New Roman" pitchFamily="18" charset="0"/>
              </a:rPr>
              <a:t>.</a:t>
            </a:r>
          </a:p>
          <a:p>
            <a:r>
              <a:rPr lang="en-IN" sz="2200" dirty="0" smtClean="0">
                <a:latin typeface="Times New Roman" pitchFamily="18" charset="0"/>
                <a:cs typeface="Times New Roman" pitchFamily="18" charset="0"/>
              </a:rPr>
              <a:t>It </a:t>
            </a:r>
            <a:r>
              <a:rPr lang="en-IN" sz="2200" dirty="0">
                <a:latin typeface="Times New Roman" pitchFamily="18" charset="0"/>
                <a:cs typeface="Times New Roman" pitchFamily="18" charset="0"/>
              </a:rPr>
              <a:t>is commonly used for scheduling the tasks, allocating the resources, and tracking the progress of projects. </a:t>
            </a:r>
            <a:endParaRPr lang="en-IN" sz="2200" dirty="0" smtClean="0">
              <a:latin typeface="Times New Roman" pitchFamily="18" charset="0"/>
              <a:cs typeface="Times New Roman" pitchFamily="18" charset="0"/>
            </a:endParaRPr>
          </a:p>
          <a:p>
            <a:r>
              <a:rPr lang="en-IN" sz="2200" dirty="0">
                <a:latin typeface="Times New Roman" pitchFamily="18" charset="0"/>
                <a:cs typeface="Times New Roman" pitchFamily="18" charset="0"/>
              </a:rPr>
              <a:t>Drawing a Gantt chart requires tasks, duration of the tasks, and resources requirements to complete the tasks. Gantt charts are also useful for monitoring the progress of the project. </a:t>
            </a:r>
          </a:p>
          <a:p>
            <a:r>
              <a:rPr lang="en-IN" sz="2200" dirty="0">
                <a:latin typeface="Times New Roman" pitchFamily="18" charset="0"/>
                <a:cs typeface="Times New Roman" pitchFamily="18" charset="0"/>
              </a:rPr>
              <a:t>In a Gantt chart, activities are generally shown vertically on the left-hand side and the horizontal bar indicates the start date, end date, and duration of each activity. </a:t>
            </a:r>
            <a:endParaRPr lang="en-IN" sz="2200" dirty="0">
              <a:solidFill>
                <a:srgbClr val="00B0F0"/>
              </a:solidFill>
              <a:latin typeface="Times New Roman" pitchFamily="18" charset="0"/>
              <a:cs typeface="Times New Roman" pitchFamily="18" charset="0"/>
            </a:endParaRPr>
          </a:p>
          <a:p>
            <a:endParaRPr lang="en-IN" dirty="0"/>
          </a:p>
        </p:txBody>
      </p:sp>
      <p:sp>
        <p:nvSpPr>
          <p:cNvPr id="4" name="Slide Number Placeholder 3"/>
          <p:cNvSpPr>
            <a:spLocks noGrp="1"/>
          </p:cNvSpPr>
          <p:nvPr>
            <p:ph type="sldNum" sz="quarter" idx="12"/>
          </p:nvPr>
        </p:nvSpPr>
        <p:spPr/>
        <p:txBody>
          <a:bodyPr/>
          <a:lstStyle/>
          <a:p>
            <a:fld id="{0C087B72-CC60-4FF0-9C96-8509CDF76D05}" type="slidenum">
              <a:rPr lang="en-IN" smtClean="0"/>
              <a:pPr/>
              <a:t>91</a:t>
            </a:fld>
            <a:endParaRPr lang="en-IN"/>
          </a:p>
        </p:txBody>
      </p:sp>
    </p:spTree>
    <p:extLst>
      <p:ext uri="{BB962C8B-B14F-4D97-AF65-F5344CB8AC3E}">
        <p14:creationId xmlns:p14="http://schemas.microsoft.com/office/powerpoint/2010/main" xmlns="" val="1242825177"/>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a:solidFill>
                  <a:srgbClr val="0000FF"/>
                </a:solidFill>
                <a:latin typeface="Times New Roman" pitchFamily="18" charset="0"/>
                <a:cs typeface="Times New Roman" pitchFamily="18" charset="0"/>
              </a:rPr>
              <a:t>Project Scheduling and Milestones</a:t>
            </a:r>
            <a:endParaRPr lang="en-IN" sz="3200" dirty="0"/>
          </a:p>
        </p:txBody>
      </p:sp>
      <p:sp>
        <p:nvSpPr>
          <p:cNvPr id="3" name="Content Placeholder 2"/>
          <p:cNvSpPr>
            <a:spLocks noGrp="1"/>
          </p:cNvSpPr>
          <p:nvPr>
            <p:ph idx="1"/>
          </p:nvPr>
        </p:nvSpPr>
        <p:spPr/>
        <p:txBody>
          <a:bodyPr/>
          <a:lstStyle/>
          <a:p>
            <a:pPr marL="0" indent="0">
              <a:buNone/>
            </a:pPr>
            <a:r>
              <a:rPr lang="en-IN" sz="2400" dirty="0">
                <a:solidFill>
                  <a:srgbClr val="00B0F0"/>
                </a:solidFill>
                <a:latin typeface="Times New Roman" pitchFamily="18" charset="0"/>
                <a:cs typeface="Times New Roman" pitchFamily="18" charset="0"/>
              </a:rPr>
              <a:t>Resource </a:t>
            </a:r>
            <a:r>
              <a:rPr lang="en-IN" sz="2400" dirty="0" smtClean="0">
                <a:solidFill>
                  <a:srgbClr val="00B0F0"/>
                </a:solidFill>
                <a:latin typeface="Times New Roman" pitchFamily="18" charset="0"/>
                <a:cs typeface="Times New Roman" pitchFamily="18" charset="0"/>
              </a:rPr>
              <a:t>allocation</a:t>
            </a:r>
            <a:endParaRPr lang="en-IN" sz="2400" dirty="0">
              <a:solidFill>
                <a:srgbClr val="00B0F0"/>
              </a:solidFill>
              <a:latin typeface="Times New Roman" pitchFamily="18" charset="0"/>
              <a:cs typeface="Times New Roman" pitchFamily="18" charset="0"/>
            </a:endParaRPr>
          </a:p>
          <a:p>
            <a:endParaRPr lang="en-IN" dirty="0"/>
          </a:p>
        </p:txBody>
      </p:sp>
      <p:pic>
        <p:nvPicPr>
          <p:cNvPr id="8198" name="Picture 6"/>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95536" y="2417890"/>
            <a:ext cx="8232129" cy="4040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0" name="Rectangle 9"/>
          <p:cNvSpPr/>
          <p:nvPr/>
        </p:nvSpPr>
        <p:spPr>
          <a:xfrm>
            <a:off x="2051720" y="6088770"/>
            <a:ext cx="4557658" cy="400110"/>
          </a:xfrm>
          <a:prstGeom prst="rect">
            <a:avLst/>
          </a:prstGeom>
        </p:spPr>
        <p:txBody>
          <a:bodyPr wrap="none">
            <a:spAutoFit/>
          </a:bodyPr>
          <a:lstStyle/>
          <a:p>
            <a:r>
              <a:rPr lang="en-IN" sz="2000" dirty="0">
                <a:latin typeface="Times New Roman" pitchFamily="18" charset="0"/>
                <a:cs typeface="Times New Roman" pitchFamily="18" charset="0"/>
              </a:rPr>
              <a:t>Figure 4.7: Gantt chart for software design</a:t>
            </a:r>
          </a:p>
        </p:txBody>
      </p:sp>
      <p:sp>
        <p:nvSpPr>
          <p:cNvPr id="7" name="Slide Number Placeholder 6"/>
          <p:cNvSpPr>
            <a:spLocks noGrp="1"/>
          </p:cNvSpPr>
          <p:nvPr>
            <p:ph type="sldNum" sz="quarter" idx="12"/>
          </p:nvPr>
        </p:nvSpPr>
        <p:spPr/>
        <p:txBody>
          <a:bodyPr/>
          <a:lstStyle/>
          <a:p>
            <a:fld id="{0C087B72-CC60-4FF0-9C96-8509CDF76D05}" type="slidenum">
              <a:rPr lang="en-IN" smtClean="0"/>
              <a:pPr/>
              <a:t>92</a:t>
            </a:fld>
            <a:endParaRPr lang="en-IN"/>
          </a:p>
        </p:txBody>
      </p:sp>
    </p:spTree>
    <p:extLst>
      <p:ext uri="{BB962C8B-B14F-4D97-AF65-F5344CB8AC3E}">
        <p14:creationId xmlns:p14="http://schemas.microsoft.com/office/powerpoint/2010/main" xmlns="" val="3360471805"/>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a:solidFill>
                  <a:srgbClr val="0000FF"/>
                </a:solidFill>
                <a:latin typeface="Times New Roman" pitchFamily="18" charset="0"/>
                <a:cs typeface="Times New Roman" pitchFamily="18" charset="0"/>
              </a:rPr>
              <a:t>Project Scheduling and Milestones</a:t>
            </a:r>
            <a:endParaRPr lang="en-IN" sz="3200" dirty="0"/>
          </a:p>
        </p:txBody>
      </p:sp>
      <p:sp>
        <p:nvSpPr>
          <p:cNvPr id="3" name="Content Placeholder 2"/>
          <p:cNvSpPr>
            <a:spLocks noGrp="1"/>
          </p:cNvSpPr>
          <p:nvPr>
            <p:ph idx="1"/>
          </p:nvPr>
        </p:nvSpPr>
        <p:spPr/>
        <p:txBody>
          <a:bodyPr>
            <a:normAutofit/>
          </a:bodyPr>
          <a:lstStyle/>
          <a:p>
            <a:pPr marL="0" indent="0">
              <a:buNone/>
            </a:pPr>
            <a:r>
              <a:rPr lang="en-IN" sz="2400" dirty="0" smtClean="0">
                <a:solidFill>
                  <a:srgbClr val="00B0F0"/>
                </a:solidFill>
                <a:latin typeface="Times New Roman" pitchFamily="18" charset="0"/>
                <a:cs typeface="Times New Roman" pitchFamily="18" charset="0"/>
              </a:rPr>
              <a:t>Monitoring</a:t>
            </a:r>
            <a:r>
              <a:rPr lang="en-IN" sz="2400" dirty="0">
                <a:solidFill>
                  <a:srgbClr val="00B0F0"/>
                </a:solidFill>
                <a:latin typeface="Times New Roman" pitchFamily="18" charset="0"/>
                <a:cs typeface="Times New Roman" pitchFamily="18" charset="0"/>
              </a:rPr>
              <a:t>, Tracking, and </a:t>
            </a:r>
            <a:r>
              <a:rPr lang="en-IN" sz="2400" dirty="0" smtClean="0">
                <a:solidFill>
                  <a:srgbClr val="00B0F0"/>
                </a:solidFill>
                <a:latin typeface="Times New Roman" pitchFamily="18" charset="0"/>
                <a:cs typeface="Times New Roman" pitchFamily="18" charset="0"/>
              </a:rPr>
              <a:t>Control</a:t>
            </a:r>
          </a:p>
          <a:p>
            <a:r>
              <a:rPr lang="en-IN" sz="2200" dirty="0">
                <a:latin typeface="Times New Roman" pitchFamily="18" charset="0"/>
                <a:cs typeface="Times New Roman" pitchFamily="18" charset="0"/>
              </a:rPr>
              <a:t>There are several methods for monitoring, tracking, and controlling the project activities. </a:t>
            </a:r>
            <a:endParaRPr lang="en-IN" sz="2200" dirty="0" smtClean="0">
              <a:latin typeface="Times New Roman" pitchFamily="18" charset="0"/>
              <a:cs typeface="Times New Roman" pitchFamily="18" charset="0"/>
            </a:endParaRPr>
          </a:p>
          <a:p>
            <a:r>
              <a:rPr lang="en-IN" sz="2200" dirty="0">
                <a:latin typeface="Times New Roman" pitchFamily="18" charset="0"/>
                <a:cs typeface="Times New Roman" pitchFamily="18" charset="0"/>
              </a:rPr>
              <a:t>Some automated tools such as Microsoft Project, SMART, etc., are also used for monitoring the projects. </a:t>
            </a:r>
            <a:endParaRPr lang="en-IN" sz="2200" dirty="0" smtClean="0">
              <a:latin typeface="Times New Roman" pitchFamily="18" charset="0"/>
              <a:cs typeface="Times New Roman" pitchFamily="18" charset="0"/>
            </a:endParaRPr>
          </a:p>
          <a:p>
            <a:r>
              <a:rPr lang="en-IN" sz="2200" dirty="0">
                <a:latin typeface="Times New Roman" pitchFamily="18" charset="0"/>
                <a:cs typeface="Times New Roman" pitchFamily="18" charset="0"/>
              </a:rPr>
              <a:t>The most popular methods used for project monitoring and tracking are </a:t>
            </a:r>
            <a:endParaRPr lang="en-IN" sz="2200" dirty="0" smtClean="0">
              <a:latin typeface="Times New Roman" pitchFamily="18" charset="0"/>
              <a:cs typeface="Times New Roman" pitchFamily="18" charset="0"/>
            </a:endParaRPr>
          </a:p>
          <a:p>
            <a:pPr lvl="1"/>
            <a:r>
              <a:rPr lang="en-IN" sz="2200" i="1" dirty="0" smtClean="0">
                <a:latin typeface="Times New Roman" pitchFamily="18" charset="0"/>
                <a:cs typeface="Times New Roman" pitchFamily="18" charset="0"/>
              </a:rPr>
              <a:t>Review meetings, </a:t>
            </a:r>
          </a:p>
          <a:p>
            <a:pPr lvl="1"/>
            <a:r>
              <a:rPr lang="en-IN" sz="2200" i="1" dirty="0" smtClean="0">
                <a:latin typeface="Times New Roman" pitchFamily="18" charset="0"/>
                <a:cs typeface="Times New Roman" pitchFamily="18" charset="0"/>
              </a:rPr>
              <a:t>Cost-schedule milestone graphs, </a:t>
            </a:r>
          </a:p>
          <a:p>
            <a:pPr lvl="1"/>
            <a:r>
              <a:rPr lang="en-IN" sz="2200" i="1" dirty="0" smtClean="0">
                <a:latin typeface="Times New Roman" pitchFamily="18" charset="0"/>
                <a:cs typeface="Times New Roman" pitchFamily="18" charset="0"/>
              </a:rPr>
              <a:t>Status reporting, </a:t>
            </a:r>
          </a:p>
          <a:p>
            <a:pPr lvl="1"/>
            <a:r>
              <a:rPr lang="en-IN" sz="2200" i="1" dirty="0" smtClean="0">
                <a:latin typeface="Times New Roman" pitchFamily="18" charset="0"/>
                <a:cs typeface="Times New Roman" pitchFamily="18" charset="0"/>
              </a:rPr>
              <a:t>Earn value </a:t>
            </a:r>
            <a:r>
              <a:rPr lang="en-IN" sz="2200" i="1" dirty="0">
                <a:latin typeface="Times New Roman" pitchFamily="18" charset="0"/>
                <a:cs typeface="Times New Roman" pitchFamily="18" charset="0"/>
              </a:rPr>
              <a:t>methods, </a:t>
            </a:r>
            <a:r>
              <a:rPr lang="en-IN" sz="2200" i="1" dirty="0" smtClean="0">
                <a:latin typeface="Times New Roman" pitchFamily="18" charset="0"/>
                <a:cs typeface="Times New Roman" pitchFamily="18" charset="0"/>
              </a:rPr>
              <a:t>and </a:t>
            </a:r>
            <a:r>
              <a:rPr lang="en-IN" sz="2200" i="1" dirty="0">
                <a:latin typeface="Times New Roman" pitchFamily="18" charset="0"/>
                <a:cs typeface="Times New Roman" pitchFamily="18" charset="0"/>
              </a:rPr>
              <a:t>so </a:t>
            </a:r>
            <a:r>
              <a:rPr lang="en-IN" sz="2200" i="1" dirty="0" smtClean="0">
                <a:latin typeface="Times New Roman" pitchFamily="18" charset="0"/>
                <a:cs typeface="Times New Roman" pitchFamily="18" charset="0"/>
              </a:rPr>
              <a:t>on.</a:t>
            </a:r>
            <a:endParaRPr lang="en-IN" sz="2200" i="1" dirty="0">
              <a:solidFill>
                <a:srgbClr val="00B0F0"/>
              </a:solidFill>
              <a:latin typeface="Times New Roman" pitchFamily="18" charset="0"/>
              <a:cs typeface="Times New Roman" pitchFamily="18" charset="0"/>
            </a:endParaRPr>
          </a:p>
          <a:p>
            <a:endParaRPr lang="en-IN" dirty="0"/>
          </a:p>
        </p:txBody>
      </p:sp>
      <p:sp>
        <p:nvSpPr>
          <p:cNvPr id="4" name="Slide Number Placeholder 3"/>
          <p:cNvSpPr>
            <a:spLocks noGrp="1"/>
          </p:cNvSpPr>
          <p:nvPr>
            <p:ph type="sldNum" sz="quarter" idx="12"/>
          </p:nvPr>
        </p:nvSpPr>
        <p:spPr/>
        <p:txBody>
          <a:bodyPr/>
          <a:lstStyle/>
          <a:p>
            <a:fld id="{0C087B72-CC60-4FF0-9C96-8509CDF76D05}" type="slidenum">
              <a:rPr lang="en-IN" smtClean="0"/>
              <a:pPr/>
              <a:t>93</a:t>
            </a:fld>
            <a:endParaRPr lang="en-IN"/>
          </a:p>
        </p:txBody>
      </p:sp>
    </p:spTree>
    <p:extLst>
      <p:ext uri="{BB962C8B-B14F-4D97-AF65-F5344CB8AC3E}">
        <p14:creationId xmlns:p14="http://schemas.microsoft.com/office/powerpoint/2010/main" xmlns="" val="3360471805"/>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a:solidFill>
                  <a:srgbClr val="0000FF"/>
                </a:solidFill>
                <a:latin typeface="Times New Roman" pitchFamily="18" charset="0"/>
                <a:cs typeface="Times New Roman" pitchFamily="18" charset="0"/>
              </a:rPr>
              <a:t>Project Scheduling and Milestones</a:t>
            </a:r>
            <a:endParaRPr lang="en-IN" sz="3200" dirty="0"/>
          </a:p>
        </p:txBody>
      </p:sp>
      <p:sp>
        <p:nvSpPr>
          <p:cNvPr id="3" name="Content Placeholder 2"/>
          <p:cNvSpPr>
            <a:spLocks noGrp="1"/>
          </p:cNvSpPr>
          <p:nvPr>
            <p:ph idx="1"/>
          </p:nvPr>
        </p:nvSpPr>
        <p:spPr>
          <a:xfrm>
            <a:off x="457200" y="1600200"/>
            <a:ext cx="8229600" cy="4781128"/>
          </a:xfrm>
        </p:spPr>
        <p:txBody>
          <a:bodyPr>
            <a:normAutofit fontScale="92500" lnSpcReduction="10000"/>
          </a:bodyPr>
          <a:lstStyle/>
          <a:p>
            <a:pPr marL="0" indent="0">
              <a:buNone/>
            </a:pPr>
            <a:r>
              <a:rPr lang="en-IN" sz="2600" dirty="0">
                <a:solidFill>
                  <a:srgbClr val="00B0F0"/>
                </a:solidFill>
                <a:latin typeface="Times New Roman" pitchFamily="18" charset="0"/>
                <a:cs typeface="Times New Roman" pitchFamily="18" charset="0"/>
              </a:rPr>
              <a:t>Monitoring, Tracking, and Control</a:t>
            </a:r>
          </a:p>
          <a:p>
            <a:r>
              <a:rPr lang="en-IN" sz="2400" b="1" i="1" dirty="0">
                <a:latin typeface="Times New Roman" pitchFamily="18" charset="0"/>
                <a:cs typeface="Times New Roman" pitchFamily="18" charset="0"/>
              </a:rPr>
              <a:t>Review meetings</a:t>
            </a:r>
            <a:r>
              <a:rPr lang="en-IN" sz="2400" b="1" dirty="0">
                <a:latin typeface="Times New Roman" pitchFamily="18" charset="0"/>
                <a:cs typeface="Times New Roman" pitchFamily="18" charset="0"/>
              </a:rPr>
              <a:t> </a:t>
            </a:r>
            <a:endParaRPr lang="en-IN" sz="2400" b="1" dirty="0" smtClean="0">
              <a:latin typeface="Times New Roman" pitchFamily="18" charset="0"/>
              <a:cs typeface="Times New Roman" pitchFamily="18" charset="0"/>
            </a:endParaRPr>
          </a:p>
          <a:p>
            <a:pPr lvl="1"/>
            <a:r>
              <a:rPr lang="en-IN" sz="2200" i="1" dirty="0" smtClean="0">
                <a:latin typeface="Times New Roman" pitchFamily="18" charset="0"/>
                <a:cs typeface="Times New Roman" pitchFamily="18" charset="0"/>
              </a:rPr>
              <a:t>Review </a:t>
            </a:r>
            <a:r>
              <a:rPr lang="en-IN" sz="2200" i="1" dirty="0">
                <a:latin typeface="Times New Roman" pitchFamily="18" charset="0"/>
                <a:cs typeface="Times New Roman" pitchFamily="18" charset="0"/>
              </a:rPr>
              <a:t>meetings</a:t>
            </a:r>
            <a:r>
              <a:rPr lang="en-IN" sz="2200" dirty="0">
                <a:latin typeface="Times New Roman" pitchFamily="18" charset="0"/>
                <a:cs typeface="Times New Roman" pitchFamily="18" charset="0"/>
              </a:rPr>
              <a:t> are conducted to ensure that the planned schedule is executed within time and appropriate </a:t>
            </a:r>
            <a:r>
              <a:rPr lang="en-IN" sz="2200" dirty="0" smtClean="0">
                <a:latin typeface="Times New Roman" pitchFamily="18" charset="0"/>
                <a:cs typeface="Times New Roman" pitchFamily="18" charset="0"/>
              </a:rPr>
              <a:t>resources.</a:t>
            </a:r>
          </a:p>
          <a:p>
            <a:pPr lvl="1"/>
            <a:r>
              <a:rPr lang="en-IN" sz="2200" dirty="0" smtClean="0">
                <a:latin typeface="Times New Roman" pitchFamily="18" charset="0"/>
                <a:cs typeface="Times New Roman" pitchFamily="18" charset="0"/>
              </a:rPr>
              <a:t>Project </a:t>
            </a:r>
            <a:r>
              <a:rPr lang="en-IN" sz="2200" dirty="0">
                <a:latin typeface="Times New Roman" pitchFamily="18" charset="0"/>
                <a:cs typeface="Times New Roman" pitchFamily="18" charset="0"/>
              </a:rPr>
              <a:t>managers conduct review meetings regularly to check the status of all the tasks specified in the Gantt chart</a:t>
            </a:r>
            <a:r>
              <a:rPr lang="en-IN" sz="2200" dirty="0" smtClean="0">
                <a:latin typeface="Times New Roman" pitchFamily="18" charset="0"/>
                <a:cs typeface="Times New Roman" pitchFamily="18" charset="0"/>
              </a:rPr>
              <a:t>.</a:t>
            </a:r>
          </a:p>
          <a:p>
            <a:r>
              <a:rPr lang="en-IN" sz="2400" b="1" i="1" dirty="0" smtClean="0">
                <a:latin typeface="Times New Roman" pitchFamily="18" charset="0"/>
                <a:cs typeface="Times New Roman" pitchFamily="18" charset="0"/>
              </a:rPr>
              <a:t>Status reporting</a:t>
            </a:r>
          </a:p>
          <a:p>
            <a:pPr lvl="1"/>
            <a:r>
              <a:rPr lang="en-IN" sz="2200" dirty="0" smtClean="0">
                <a:latin typeface="Times New Roman" pitchFamily="18" charset="0"/>
                <a:cs typeface="Times New Roman" pitchFamily="18" charset="0"/>
              </a:rPr>
              <a:t>In </a:t>
            </a:r>
            <a:r>
              <a:rPr lang="en-IN" sz="2200" i="1" dirty="0">
                <a:latin typeface="Times New Roman" pitchFamily="18" charset="0"/>
                <a:cs typeface="Times New Roman" pitchFamily="18" charset="0"/>
              </a:rPr>
              <a:t>status reporting</a:t>
            </a:r>
            <a:r>
              <a:rPr lang="en-IN" sz="2200" dirty="0">
                <a:latin typeface="Times New Roman" pitchFamily="18" charset="0"/>
                <a:cs typeface="Times New Roman" pitchFamily="18" charset="0"/>
              </a:rPr>
              <a:t>, each member of the project records the status of their assigned </a:t>
            </a:r>
            <a:r>
              <a:rPr lang="en-IN" sz="2200" dirty="0" smtClean="0">
                <a:latin typeface="Times New Roman" pitchFamily="18" charset="0"/>
                <a:cs typeface="Times New Roman" pitchFamily="18" charset="0"/>
              </a:rPr>
              <a:t>tasks. </a:t>
            </a:r>
          </a:p>
          <a:p>
            <a:pPr lvl="1"/>
            <a:r>
              <a:rPr lang="en-IN" sz="2200" dirty="0" smtClean="0">
                <a:latin typeface="Times New Roman" pitchFamily="18" charset="0"/>
                <a:cs typeface="Times New Roman" pitchFamily="18" charset="0"/>
              </a:rPr>
              <a:t>The </a:t>
            </a:r>
            <a:r>
              <a:rPr lang="en-IN" sz="2200" dirty="0">
                <a:latin typeface="Times New Roman" pitchFamily="18" charset="0"/>
                <a:cs typeface="Times New Roman" pitchFamily="18" charset="0"/>
              </a:rPr>
              <a:t>project manager calls periodical project status meetings and each member reports the current status of the tasks. </a:t>
            </a:r>
            <a:endParaRPr lang="en-IN" sz="2200" dirty="0" smtClean="0">
              <a:latin typeface="Times New Roman" pitchFamily="18" charset="0"/>
              <a:cs typeface="Times New Roman" pitchFamily="18" charset="0"/>
            </a:endParaRPr>
          </a:p>
          <a:p>
            <a:pPr lvl="1"/>
            <a:r>
              <a:rPr lang="en-IN" sz="2200" dirty="0" smtClean="0">
                <a:latin typeface="Times New Roman" pitchFamily="18" charset="0"/>
                <a:cs typeface="Times New Roman" pitchFamily="18" charset="0"/>
              </a:rPr>
              <a:t>The </a:t>
            </a:r>
            <a:r>
              <a:rPr lang="en-IN" sz="2200" dirty="0">
                <a:latin typeface="Times New Roman" pitchFamily="18" charset="0"/>
                <a:cs typeface="Times New Roman" pitchFamily="18" charset="0"/>
              </a:rPr>
              <a:t>problems faced by the team members are discussed in the status </a:t>
            </a:r>
            <a:r>
              <a:rPr lang="en-IN" sz="2200" dirty="0" smtClean="0">
                <a:latin typeface="Times New Roman" pitchFamily="18" charset="0"/>
                <a:cs typeface="Times New Roman" pitchFamily="18" charset="0"/>
              </a:rPr>
              <a:t>meeting. The </a:t>
            </a:r>
            <a:r>
              <a:rPr lang="en-IN" sz="2200" dirty="0">
                <a:latin typeface="Times New Roman" pitchFamily="18" charset="0"/>
                <a:cs typeface="Times New Roman" pitchFamily="18" charset="0"/>
              </a:rPr>
              <a:t>project status meeting is generally called weekly or quarterly.</a:t>
            </a:r>
          </a:p>
          <a:p>
            <a:endParaRPr lang="en-IN" sz="2200" dirty="0" smtClean="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0C087B72-CC60-4FF0-9C96-8509CDF76D05}" type="slidenum">
              <a:rPr lang="en-IN" smtClean="0"/>
              <a:pPr/>
              <a:t>94</a:t>
            </a:fld>
            <a:endParaRPr lang="en-IN"/>
          </a:p>
        </p:txBody>
      </p:sp>
    </p:spTree>
    <p:extLst>
      <p:ext uri="{BB962C8B-B14F-4D97-AF65-F5344CB8AC3E}">
        <p14:creationId xmlns:p14="http://schemas.microsoft.com/office/powerpoint/2010/main" xmlns="" val="4167707159"/>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a:solidFill>
                  <a:srgbClr val="0000FF"/>
                </a:solidFill>
                <a:latin typeface="Times New Roman" pitchFamily="18" charset="0"/>
                <a:cs typeface="Times New Roman" pitchFamily="18" charset="0"/>
              </a:rPr>
              <a:t>Project Scheduling and Milestones</a:t>
            </a:r>
            <a:endParaRPr lang="en-IN" sz="3200" dirty="0"/>
          </a:p>
        </p:txBody>
      </p:sp>
      <p:sp>
        <p:nvSpPr>
          <p:cNvPr id="3" name="Content Placeholder 2"/>
          <p:cNvSpPr>
            <a:spLocks noGrp="1"/>
          </p:cNvSpPr>
          <p:nvPr>
            <p:ph idx="1"/>
          </p:nvPr>
        </p:nvSpPr>
        <p:spPr/>
        <p:txBody>
          <a:bodyPr>
            <a:normAutofit/>
          </a:bodyPr>
          <a:lstStyle/>
          <a:p>
            <a:pPr marL="0" indent="0">
              <a:buNone/>
            </a:pPr>
            <a:r>
              <a:rPr lang="en-IN" sz="2400" dirty="0">
                <a:solidFill>
                  <a:srgbClr val="00B0F0"/>
                </a:solidFill>
                <a:latin typeface="Times New Roman" pitchFamily="18" charset="0"/>
                <a:cs typeface="Times New Roman" pitchFamily="18" charset="0"/>
              </a:rPr>
              <a:t>Monitoring, Tracking, and Control</a:t>
            </a:r>
          </a:p>
          <a:p>
            <a:r>
              <a:rPr lang="en-IN" sz="2200" b="1" i="1" dirty="0" smtClean="0">
                <a:latin typeface="Times New Roman" pitchFamily="18" charset="0"/>
                <a:cs typeface="Times New Roman" pitchFamily="18" charset="0"/>
              </a:rPr>
              <a:t>Cost-schedule </a:t>
            </a:r>
            <a:r>
              <a:rPr lang="en-IN" sz="2200" b="1" i="1" dirty="0">
                <a:latin typeface="Times New Roman" pitchFamily="18" charset="0"/>
                <a:cs typeface="Times New Roman" pitchFamily="18" charset="0"/>
              </a:rPr>
              <a:t>milestone graph </a:t>
            </a:r>
            <a:endParaRPr lang="en-IN" sz="2200" b="1" i="1" dirty="0" smtClean="0">
              <a:latin typeface="Times New Roman" pitchFamily="18" charset="0"/>
              <a:cs typeface="Times New Roman" pitchFamily="18" charset="0"/>
            </a:endParaRPr>
          </a:p>
          <a:p>
            <a:pPr lvl="1"/>
            <a:r>
              <a:rPr lang="en-IN" sz="2200" dirty="0" smtClean="0">
                <a:latin typeface="Times New Roman" pitchFamily="18" charset="0"/>
                <a:cs typeface="Times New Roman" pitchFamily="18" charset="0"/>
              </a:rPr>
              <a:t>The </a:t>
            </a:r>
            <a:r>
              <a:rPr lang="en-IN" sz="2200" dirty="0">
                <a:latin typeface="Times New Roman" pitchFamily="18" charset="0"/>
                <a:cs typeface="Times New Roman" pitchFamily="18" charset="0"/>
              </a:rPr>
              <a:t>cost-schedule milestone graph is a graphical representation of the progress of a project. </a:t>
            </a:r>
            <a:endParaRPr lang="en-IN" sz="2200" dirty="0" smtClean="0">
              <a:latin typeface="Times New Roman" pitchFamily="18" charset="0"/>
              <a:cs typeface="Times New Roman" pitchFamily="18" charset="0"/>
            </a:endParaRPr>
          </a:p>
          <a:p>
            <a:pPr lvl="1"/>
            <a:r>
              <a:rPr lang="en-IN" sz="2200" dirty="0" smtClean="0">
                <a:latin typeface="Times New Roman" pitchFamily="18" charset="0"/>
                <a:cs typeface="Times New Roman" pitchFamily="18" charset="0"/>
              </a:rPr>
              <a:t>The </a:t>
            </a:r>
            <a:r>
              <a:rPr lang="en-IN" sz="2200" dirty="0">
                <a:latin typeface="Times New Roman" pitchFamily="18" charset="0"/>
                <a:cs typeface="Times New Roman" pitchFamily="18" charset="0"/>
              </a:rPr>
              <a:t>project progress is measured monthly or at the interval decided by the project manager through the cost estimated against the planned </a:t>
            </a:r>
            <a:r>
              <a:rPr lang="en-IN" sz="2200" dirty="0" smtClean="0">
                <a:latin typeface="Times New Roman" pitchFamily="18" charset="0"/>
                <a:cs typeface="Times New Roman" pitchFamily="18" charset="0"/>
              </a:rPr>
              <a:t>schedule.</a:t>
            </a:r>
          </a:p>
          <a:p>
            <a:pPr lvl="1"/>
            <a:r>
              <a:rPr lang="en-IN" sz="2200" dirty="0" smtClean="0">
                <a:latin typeface="Times New Roman" pitchFamily="18" charset="0"/>
                <a:cs typeface="Times New Roman" pitchFamily="18" charset="0"/>
              </a:rPr>
              <a:t>At </a:t>
            </a:r>
            <a:r>
              <a:rPr lang="en-IN" sz="2200" dirty="0">
                <a:latin typeface="Times New Roman" pitchFamily="18" charset="0"/>
                <a:cs typeface="Times New Roman" pitchFamily="18" charset="0"/>
              </a:rPr>
              <a:t>each milestone, the actual cost is compared with the schedule. A variation represents the fluctuation in the planned cost and planned schedule.</a:t>
            </a:r>
          </a:p>
          <a:p>
            <a:endParaRPr lang="en-IN" sz="22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0C087B72-CC60-4FF0-9C96-8509CDF76D05}" type="slidenum">
              <a:rPr lang="en-IN" smtClean="0"/>
              <a:pPr/>
              <a:t>95</a:t>
            </a:fld>
            <a:endParaRPr lang="en-IN"/>
          </a:p>
        </p:txBody>
      </p:sp>
    </p:spTree>
    <p:extLst>
      <p:ext uri="{BB962C8B-B14F-4D97-AF65-F5344CB8AC3E}">
        <p14:creationId xmlns:p14="http://schemas.microsoft.com/office/powerpoint/2010/main" xmlns="" val="4167707159"/>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a:solidFill>
                  <a:srgbClr val="0000FF"/>
                </a:solidFill>
                <a:latin typeface="Times New Roman" pitchFamily="18" charset="0"/>
                <a:cs typeface="Times New Roman" pitchFamily="18" charset="0"/>
              </a:rPr>
              <a:t>Project Scheduling and Milestones</a:t>
            </a:r>
            <a:endParaRPr lang="en-IN" sz="3200" dirty="0"/>
          </a:p>
        </p:txBody>
      </p:sp>
      <p:sp>
        <p:nvSpPr>
          <p:cNvPr id="3" name="Content Placeholder 2"/>
          <p:cNvSpPr>
            <a:spLocks noGrp="1"/>
          </p:cNvSpPr>
          <p:nvPr>
            <p:ph idx="1"/>
          </p:nvPr>
        </p:nvSpPr>
        <p:spPr/>
        <p:txBody>
          <a:bodyPr>
            <a:normAutofit/>
          </a:bodyPr>
          <a:lstStyle/>
          <a:p>
            <a:pPr marL="0" indent="0">
              <a:buNone/>
            </a:pPr>
            <a:r>
              <a:rPr lang="en-IN" sz="2400" dirty="0">
                <a:solidFill>
                  <a:srgbClr val="00B0F0"/>
                </a:solidFill>
                <a:latin typeface="Times New Roman" pitchFamily="18" charset="0"/>
                <a:cs typeface="Times New Roman" pitchFamily="18" charset="0"/>
              </a:rPr>
              <a:t>Monitoring, Tracking, and Control</a:t>
            </a:r>
          </a:p>
          <a:p>
            <a:r>
              <a:rPr lang="en-IN" sz="2200" b="1" i="1" dirty="0" smtClean="0">
                <a:latin typeface="Times New Roman" pitchFamily="18" charset="0"/>
                <a:cs typeface="Times New Roman" pitchFamily="18" charset="0"/>
              </a:rPr>
              <a:t>Earn value analysis</a:t>
            </a:r>
            <a:r>
              <a:rPr lang="en-IN" sz="2200" b="1" dirty="0" smtClean="0">
                <a:latin typeface="Times New Roman" pitchFamily="18" charset="0"/>
                <a:cs typeface="Times New Roman" pitchFamily="18" charset="0"/>
              </a:rPr>
              <a:t> </a:t>
            </a:r>
          </a:p>
          <a:p>
            <a:pPr lvl="1"/>
            <a:r>
              <a:rPr lang="en-IN" sz="2000" dirty="0" smtClean="0">
                <a:latin typeface="Times New Roman" pitchFamily="18" charset="0"/>
                <a:cs typeface="Times New Roman" pitchFamily="18" charset="0"/>
              </a:rPr>
              <a:t>The </a:t>
            </a:r>
            <a:r>
              <a:rPr lang="en-IN" sz="2000" i="1" dirty="0">
                <a:latin typeface="Times New Roman" pitchFamily="18" charset="0"/>
                <a:cs typeface="Times New Roman" pitchFamily="18" charset="0"/>
              </a:rPr>
              <a:t>earn value analysis</a:t>
            </a:r>
            <a:r>
              <a:rPr lang="en-IN" sz="2000" dirty="0">
                <a:latin typeface="Times New Roman" pitchFamily="18" charset="0"/>
                <a:cs typeface="Times New Roman" pitchFamily="18" charset="0"/>
              </a:rPr>
              <a:t> is a quantitative analysis to determine the progress of a project. </a:t>
            </a:r>
            <a:endParaRPr lang="en-IN" sz="2000" dirty="0" smtClean="0">
              <a:latin typeface="Times New Roman" pitchFamily="18" charset="0"/>
              <a:cs typeface="Times New Roman" pitchFamily="18" charset="0"/>
            </a:endParaRPr>
          </a:p>
          <a:p>
            <a:pPr lvl="1"/>
            <a:r>
              <a:rPr lang="en-IN" sz="2000" dirty="0" smtClean="0">
                <a:latin typeface="Times New Roman" pitchFamily="18" charset="0"/>
                <a:cs typeface="Times New Roman" pitchFamily="18" charset="0"/>
              </a:rPr>
              <a:t>Each </a:t>
            </a:r>
            <a:r>
              <a:rPr lang="en-IN" sz="2000" dirty="0">
                <a:latin typeface="Times New Roman" pitchFamily="18" charset="0"/>
                <a:cs typeface="Times New Roman" pitchFamily="18" charset="0"/>
              </a:rPr>
              <a:t>task is given an earn value, i.e., the effort decided during project planning in the ratios of the project size. </a:t>
            </a:r>
            <a:endParaRPr lang="en-IN" sz="2000" dirty="0" smtClean="0">
              <a:latin typeface="Times New Roman" pitchFamily="18" charset="0"/>
              <a:cs typeface="Times New Roman" pitchFamily="18" charset="0"/>
            </a:endParaRPr>
          </a:p>
          <a:p>
            <a:pPr lvl="1"/>
            <a:r>
              <a:rPr lang="en-IN" sz="2000" dirty="0" smtClean="0">
                <a:latin typeface="Times New Roman" pitchFamily="18" charset="0"/>
                <a:cs typeface="Times New Roman" pitchFamily="18" charset="0"/>
              </a:rPr>
              <a:t>The </a:t>
            </a:r>
            <a:r>
              <a:rPr lang="en-IN" sz="2000" dirty="0">
                <a:latin typeface="Times New Roman" pitchFamily="18" charset="0"/>
                <a:cs typeface="Times New Roman" pitchFamily="18" charset="0"/>
              </a:rPr>
              <a:t>earn value of each task is summed and thus it is the total cost that is estimated. </a:t>
            </a:r>
            <a:endParaRPr lang="en-IN" sz="2000" dirty="0" smtClean="0">
              <a:latin typeface="Times New Roman" pitchFamily="18" charset="0"/>
              <a:cs typeface="Times New Roman" pitchFamily="18" charset="0"/>
            </a:endParaRPr>
          </a:p>
          <a:p>
            <a:pPr lvl="1"/>
            <a:r>
              <a:rPr lang="en-IN" sz="2000" dirty="0" smtClean="0">
                <a:latin typeface="Times New Roman" pitchFamily="18" charset="0"/>
                <a:cs typeface="Times New Roman" pitchFamily="18" charset="0"/>
              </a:rPr>
              <a:t>This </a:t>
            </a:r>
            <a:r>
              <a:rPr lang="en-IN" sz="2000" dirty="0">
                <a:latin typeface="Times New Roman" pitchFamily="18" charset="0"/>
                <a:cs typeface="Times New Roman" pitchFamily="18" charset="0"/>
              </a:rPr>
              <a:t>value is compared with the actual cost reported in the cost-schedule or status reporting document. </a:t>
            </a:r>
            <a:endParaRPr lang="en-IN" sz="2000" dirty="0" smtClean="0">
              <a:latin typeface="Times New Roman" pitchFamily="18" charset="0"/>
              <a:cs typeface="Times New Roman" pitchFamily="18" charset="0"/>
            </a:endParaRPr>
          </a:p>
          <a:p>
            <a:pPr lvl="1"/>
            <a:r>
              <a:rPr lang="en-IN" sz="2000" dirty="0" smtClean="0">
                <a:latin typeface="Times New Roman" pitchFamily="18" charset="0"/>
                <a:cs typeface="Times New Roman" pitchFamily="18" charset="0"/>
              </a:rPr>
              <a:t>The </a:t>
            </a:r>
            <a:r>
              <a:rPr lang="en-IN" sz="2000" dirty="0">
                <a:latin typeface="Times New Roman" pitchFamily="18" charset="0"/>
                <a:cs typeface="Times New Roman" pitchFamily="18" charset="0"/>
              </a:rPr>
              <a:t>project manager can find the progress of the project and the deviation in the cost or schedule.</a:t>
            </a:r>
          </a:p>
          <a:p>
            <a:endParaRPr lang="en-IN" sz="22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0C087B72-CC60-4FF0-9C96-8509CDF76D05}" type="slidenum">
              <a:rPr lang="en-IN" smtClean="0"/>
              <a:pPr/>
              <a:t>96</a:t>
            </a:fld>
            <a:endParaRPr lang="en-IN"/>
          </a:p>
        </p:txBody>
      </p:sp>
    </p:spTree>
    <p:extLst>
      <p:ext uri="{BB962C8B-B14F-4D97-AF65-F5344CB8AC3E}">
        <p14:creationId xmlns:p14="http://schemas.microsoft.com/office/powerpoint/2010/main" xmlns="" val="452147515"/>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smtClean="0">
                <a:solidFill>
                  <a:srgbClr val="0000FF"/>
                </a:solidFill>
                <a:latin typeface="Times New Roman" pitchFamily="18" charset="0"/>
                <a:cs typeface="Times New Roman" pitchFamily="18" charset="0"/>
              </a:rPr>
              <a:t>Miscellaneous Plans</a:t>
            </a:r>
            <a:endParaRPr lang="en-IN" sz="3200" dirty="0"/>
          </a:p>
        </p:txBody>
      </p:sp>
      <p:sp>
        <p:nvSpPr>
          <p:cNvPr id="3" name="Content Placeholder 2"/>
          <p:cNvSpPr>
            <a:spLocks noGrp="1"/>
          </p:cNvSpPr>
          <p:nvPr>
            <p:ph idx="1"/>
          </p:nvPr>
        </p:nvSpPr>
        <p:spPr/>
        <p:txBody>
          <a:bodyPr>
            <a:normAutofit/>
          </a:bodyPr>
          <a:lstStyle/>
          <a:p>
            <a:pPr lvl="1">
              <a:buFont typeface="Wingdings" pitchFamily="2" charset="2"/>
              <a:buChar char="ü"/>
            </a:pPr>
            <a:r>
              <a:rPr lang="en-IN" sz="2200" dirty="0" smtClean="0">
                <a:latin typeface="Times New Roman" pitchFamily="18" charset="0"/>
                <a:cs typeface="Times New Roman" pitchFamily="18" charset="0"/>
              </a:rPr>
              <a:t>Planning </a:t>
            </a:r>
            <a:r>
              <a:rPr lang="en-IN" sz="2200" dirty="0">
                <a:latin typeface="Times New Roman" pitchFamily="18" charset="0"/>
                <a:cs typeface="Times New Roman" pitchFamily="18" charset="0"/>
              </a:rPr>
              <a:t>for the development life cycle</a:t>
            </a:r>
          </a:p>
          <a:p>
            <a:pPr lvl="1">
              <a:buFont typeface="Wingdings" pitchFamily="2" charset="2"/>
              <a:buChar char="ü"/>
            </a:pPr>
            <a:r>
              <a:rPr lang="en-IN" sz="2200" dirty="0">
                <a:latin typeface="Times New Roman" pitchFamily="18" charset="0"/>
                <a:cs typeface="Times New Roman" pitchFamily="18" charset="0"/>
              </a:rPr>
              <a:t>Configuration management plan</a:t>
            </a:r>
          </a:p>
          <a:p>
            <a:pPr lvl="1">
              <a:buFont typeface="Wingdings" pitchFamily="2" charset="2"/>
              <a:buChar char="ü"/>
            </a:pPr>
            <a:r>
              <a:rPr lang="en-IN" sz="2200" dirty="0">
                <a:latin typeface="Times New Roman" pitchFamily="18" charset="0"/>
                <a:cs typeface="Times New Roman" pitchFamily="18" charset="0"/>
              </a:rPr>
              <a:t>Risk management plan</a:t>
            </a:r>
          </a:p>
          <a:p>
            <a:pPr lvl="1">
              <a:buFont typeface="Wingdings" pitchFamily="2" charset="2"/>
              <a:buChar char="ü"/>
            </a:pPr>
            <a:r>
              <a:rPr lang="en-IN" sz="2200" dirty="0">
                <a:latin typeface="Times New Roman" pitchFamily="18" charset="0"/>
                <a:cs typeface="Times New Roman" pitchFamily="18" charset="0"/>
              </a:rPr>
              <a:t>Quality assurance plan</a:t>
            </a:r>
          </a:p>
          <a:p>
            <a:pPr lvl="1">
              <a:buFont typeface="Wingdings" pitchFamily="2" charset="2"/>
              <a:buChar char="ü"/>
            </a:pPr>
            <a:r>
              <a:rPr lang="en-IN" sz="2200" dirty="0">
                <a:latin typeface="Times New Roman" pitchFamily="18" charset="0"/>
                <a:cs typeface="Times New Roman" pitchFamily="18" charset="0"/>
              </a:rPr>
              <a:t>System testing plan</a:t>
            </a:r>
          </a:p>
          <a:p>
            <a:pPr lvl="1">
              <a:buFont typeface="Wingdings" pitchFamily="2" charset="2"/>
              <a:buChar char="ü"/>
            </a:pPr>
            <a:r>
              <a:rPr lang="en-IN" sz="2200" dirty="0">
                <a:latin typeface="Times New Roman" pitchFamily="18" charset="0"/>
                <a:cs typeface="Times New Roman" pitchFamily="18" charset="0"/>
              </a:rPr>
              <a:t>Deployment plan</a:t>
            </a:r>
          </a:p>
          <a:p>
            <a:pPr marL="363538" indent="-363538">
              <a:buNone/>
            </a:pPr>
            <a:endParaRPr lang="en-IN" sz="2400" dirty="0">
              <a:solidFill>
                <a:srgbClr val="00B0F0"/>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0C087B72-CC60-4FF0-9C96-8509CDF76D05}" type="slidenum">
              <a:rPr lang="en-IN" smtClean="0"/>
              <a:pPr/>
              <a:t>97</a:t>
            </a:fld>
            <a:endParaRPr lang="en-IN"/>
          </a:p>
        </p:txBody>
      </p:sp>
    </p:spTree>
    <p:extLst>
      <p:ext uri="{BB962C8B-B14F-4D97-AF65-F5344CB8AC3E}">
        <p14:creationId xmlns:p14="http://schemas.microsoft.com/office/powerpoint/2010/main" xmlns="" val="960231958"/>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332656"/>
            <a:ext cx="8229600" cy="1143000"/>
          </a:xfrm>
        </p:spPr>
        <p:txBody>
          <a:bodyPr>
            <a:normAutofit/>
          </a:bodyPr>
          <a:lstStyle/>
          <a:p>
            <a:r>
              <a:rPr lang="en-IN" sz="3200" b="1" dirty="0" smtClean="0">
                <a:solidFill>
                  <a:srgbClr val="0000FF"/>
                </a:solidFill>
                <a:latin typeface="Times New Roman" pitchFamily="18" charset="0"/>
                <a:cs typeface="Times New Roman" pitchFamily="18" charset="0"/>
              </a:rPr>
              <a:t>Summary</a:t>
            </a:r>
            <a:endParaRPr lang="en-IN" sz="3200" dirty="0"/>
          </a:p>
        </p:txBody>
      </p:sp>
      <p:sp>
        <p:nvSpPr>
          <p:cNvPr id="3" name="Content Placeholder 2"/>
          <p:cNvSpPr>
            <a:spLocks noGrp="1"/>
          </p:cNvSpPr>
          <p:nvPr>
            <p:ph idx="1"/>
          </p:nvPr>
        </p:nvSpPr>
        <p:spPr>
          <a:xfrm>
            <a:off x="539552" y="1412776"/>
            <a:ext cx="8229600" cy="5040560"/>
          </a:xfrm>
        </p:spPr>
        <p:txBody>
          <a:bodyPr>
            <a:noAutofit/>
          </a:bodyPr>
          <a:lstStyle/>
          <a:p>
            <a:r>
              <a:rPr lang="en-IN" sz="2000" dirty="0">
                <a:latin typeface="Times New Roman" pitchFamily="18" charset="0"/>
                <a:cs typeface="Times New Roman" pitchFamily="18" charset="0"/>
              </a:rPr>
              <a:t>Project planning is necessary for devising resources and budgets, for monitoring and controlling the activities of project management. </a:t>
            </a:r>
            <a:endParaRPr lang="en-IN" sz="2000" dirty="0" smtClean="0">
              <a:latin typeface="Times New Roman" pitchFamily="18" charset="0"/>
              <a:cs typeface="Times New Roman" pitchFamily="18" charset="0"/>
            </a:endParaRPr>
          </a:p>
          <a:p>
            <a:r>
              <a:rPr lang="en-IN" sz="2000" dirty="0">
                <a:latin typeface="Times New Roman" pitchFamily="18" charset="0"/>
                <a:cs typeface="Times New Roman" pitchFamily="18" charset="0"/>
              </a:rPr>
              <a:t>Software metrics are used to measure products, processes, and projects. </a:t>
            </a:r>
            <a:endParaRPr lang="en-IN" sz="2000" dirty="0" smtClean="0">
              <a:latin typeface="Times New Roman" pitchFamily="18" charset="0"/>
              <a:cs typeface="Times New Roman" pitchFamily="18" charset="0"/>
            </a:endParaRPr>
          </a:p>
          <a:p>
            <a:r>
              <a:rPr lang="en-IN" sz="2000" dirty="0">
                <a:latin typeface="Times New Roman" pitchFamily="18" charset="0"/>
                <a:cs typeface="Times New Roman" pitchFamily="18" charset="0"/>
              </a:rPr>
              <a:t>There are various units of size measurement, such as lines of code (LOC), function point (FP), token count (TC), fuzzy logic sizing, object point (OC), standard component sizing, etc. </a:t>
            </a:r>
            <a:endParaRPr lang="en-IN" sz="2000" dirty="0" smtClean="0">
              <a:latin typeface="Times New Roman" pitchFamily="18" charset="0"/>
              <a:cs typeface="Times New Roman" pitchFamily="18" charset="0"/>
            </a:endParaRPr>
          </a:p>
          <a:p>
            <a:r>
              <a:rPr lang="en-IN" sz="2000" dirty="0">
                <a:latin typeface="Times New Roman" pitchFamily="18" charset="0"/>
                <a:cs typeface="Times New Roman" pitchFamily="18" charset="0"/>
              </a:rPr>
              <a:t>The most popular estimation techniques are estimation by analogy, Delphi estimation, algorithmic cost </a:t>
            </a:r>
            <a:r>
              <a:rPr lang="en-IN" sz="2000" dirty="0" smtClean="0">
                <a:latin typeface="Times New Roman" pitchFamily="18" charset="0"/>
                <a:cs typeface="Times New Roman" pitchFamily="18" charset="0"/>
              </a:rPr>
              <a:t>modelling, </a:t>
            </a:r>
            <a:r>
              <a:rPr lang="en-IN" sz="2000" dirty="0">
                <a:latin typeface="Times New Roman" pitchFamily="18" charset="0"/>
                <a:cs typeface="Times New Roman" pitchFamily="18" charset="0"/>
              </a:rPr>
              <a:t>and analytical technique. </a:t>
            </a:r>
            <a:r>
              <a:rPr lang="en-IN" sz="2000" dirty="0" smtClean="0">
                <a:latin typeface="Times New Roman" pitchFamily="18" charset="0"/>
                <a:cs typeface="Times New Roman" pitchFamily="18" charset="0"/>
              </a:rPr>
              <a:t>Project scheduling is an important responsibility performed by project managers in order to complete the project in a successful manner. </a:t>
            </a:r>
          </a:p>
          <a:p>
            <a:r>
              <a:rPr lang="en-IN" sz="2000" dirty="0" smtClean="0">
                <a:latin typeface="Times New Roman" pitchFamily="18" charset="0"/>
                <a:cs typeface="Times New Roman" pitchFamily="18" charset="0"/>
              </a:rPr>
              <a:t>Each activity and process of project development is planned before execution. </a:t>
            </a:r>
          </a:p>
          <a:p>
            <a:r>
              <a:rPr lang="en-IN" sz="2000" dirty="0" smtClean="0">
                <a:latin typeface="Times New Roman" pitchFamily="18" charset="0"/>
                <a:cs typeface="Times New Roman" pitchFamily="18" charset="0"/>
              </a:rPr>
              <a:t>These plans are the selection of the development life cycle, configuration management plan, risk management plan, quality assurance plan, system testing plan, and deployment plan.</a:t>
            </a:r>
          </a:p>
          <a:p>
            <a:endParaRPr lang="en-IN" sz="2000" dirty="0" smtClean="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0C087B72-CC60-4FF0-9C96-8509CDF76D05}" type="slidenum">
              <a:rPr lang="en-IN" smtClean="0"/>
              <a:pPr/>
              <a:t>98</a:t>
            </a:fld>
            <a:endParaRPr lang="en-IN"/>
          </a:p>
        </p:txBody>
      </p:sp>
    </p:spTree>
    <p:extLst>
      <p:ext uri="{BB962C8B-B14F-4D97-AF65-F5344CB8AC3E}">
        <p14:creationId xmlns:p14="http://schemas.microsoft.com/office/powerpoint/2010/main" xmlns="" val="93093368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753</TotalTime>
  <Words>7796</Words>
  <Application>Microsoft Office PowerPoint</Application>
  <PresentationFormat>On-screen Show (4:3)</PresentationFormat>
  <Paragraphs>1311</Paragraphs>
  <Slides>98</Slides>
  <Notes>0</Notes>
  <HiddenSlides>0</HiddenSlides>
  <MMClips>0</MMClips>
  <ScaleCrop>false</ScaleCrop>
  <HeadingPairs>
    <vt:vector size="4" baseType="variant">
      <vt:variant>
        <vt:lpstr>Theme</vt:lpstr>
      </vt:variant>
      <vt:variant>
        <vt:i4>1</vt:i4>
      </vt:variant>
      <vt:variant>
        <vt:lpstr>Slide Titles</vt:lpstr>
      </vt:variant>
      <vt:variant>
        <vt:i4>98</vt:i4>
      </vt:variant>
    </vt:vector>
  </HeadingPairs>
  <TitlesOfParts>
    <vt:vector size="99" baseType="lpstr">
      <vt:lpstr>Office Theme</vt:lpstr>
      <vt:lpstr>Project Planning and Estimation </vt:lpstr>
      <vt:lpstr>Introduction</vt:lpstr>
      <vt:lpstr>Introduction</vt:lpstr>
      <vt:lpstr>Project Planning Activities</vt:lpstr>
      <vt:lpstr>Project Planning Activities</vt:lpstr>
      <vt:lpstr>Project Planning Activities</vt:lpstr>
      <vt:lpstr>Project Planning Activities</vt:lpstr>
      <vt:lpstr>Project Planning Activities</vt:lpstr>
      <vt:lpstr>Project Planning Activities</vt:lpstr>
      <vt:lpstr>Project Planning Activities</vt:lpstr>
      <vt:lpstr>Project Planning Activities</vt:lpstr>
      <vt:lpstr>Project Planning Activities</vt:lpstr>
      <vt:lpstr>Project Planning Activities</vt:lpstr>
      <vt:lpstr>Project Planning Activities</vt:lpstr>
      <vt:lpstr>Software Metrics and Measurements</vt:lpstr>
      <vt:lpstr>Software Metrics and Measurements</vt:lpstr>
      <vt:lpstr>Software Metrics and Measurements</vt:lpstr>
      <vt:lpstr>Project Size Estimation</vt:lpstr>
      <vt:lpstr>Project Size Estimation</vt:lpstr>
      <vt:lpstr>Project Size Estimation</vt:lpstr>
      <vt:lpstr>Project Size Estimation</vt:lpstr>
      <vt:lpstr>Project Size Estimation</vt:lpstr>
      <vt:lpstr>Project Size Estimation</vt:lpstr>
      <vt:lpstr>Project Size Estimation</vt:lpstr>
      <vt:lpstr>Project Size Estimation</vt:lpstr>
      <vt:lpstr>Project Size Estimation</vt:lpstr>
      <vt:lpstr>Project Size Estimation</vt:lpstr>
      <vt:lpstr>Project Size Estimation</vt:lpstr>
      <vt:lpstr>Project Size Estimation</vt:lpstr>
      <vt:lpstr>Project Size Estimation</vt:lpstr>
      <vt:lpstr>Project Size Estimation</vt:lpstr>
      <vt:lpstr>Project Size Estimation</vt:lpstr>
      <vt:lpstr>Effort Estimation</vt:lpstr>
      <vt:lpstr>Effort Estimation Approaches</vt:lpstr>
      <vt:lpstr>Effort Estimation Approaches</vt:lpstr>
      <vt:lpstr>Effort Estimation Techniques</vt:lpstr>
      <vt:lpstr>Effort Estimation Techniques</vt:lpstr>
      <vt:lpstr>Effort Estimation Techniques</vt:lpstr>
      <vt:lpstr>Effort Estimation Techniques</vt:lpstr>
      <vt:lpstr>Effort Estimation Techniques</vt:lpstr>
      <vt:lpstr>Effort Estimation Techniques</vt:lpstr>
      <vt:lpstr>Effort Estimation Techniques</vt:lpstr>
      <vt:lpstr>Effort Estimation Techniques</vt:lpstr>
      <vt:lpstr>Effort Estimation Techniques</vt:lpstr>
      <vt:lpstr>Effort Estimation Techniques</vt:lpstr>
      <vt:lpstr>Effort Estimation Techniques</vt:lpstr>
      <vt:lpstr>Basic COCOMO Model</vt:lpstr>
      <vt:lpstr>Basic COCOMO Model</vt:lpstr>
      <vt:lpstr>Effort Estimation Techniques</vt:lpstr>
      <vt:lpstr>Effort Estimation Techniques</vt:lpstr>
      <vt:lpstr>Intermediate COCOMO Model</vt:lpstr>
      <vt:lpstr>Intermediate COCOMO Model</vt:lpstr>
      <vt:lpstr>Intermediate COCOMO Model</vt:lpstr>
      <vt:lpstr>Effort Estimation Techniques</vt:lpstr>
      <vt:lpstr>Effort Estimation Techniques</vt:lpstr>
      <vt:lpstr>Detailed COCOMO Model</vt:lpstr>
      <vt:lpstr>Detailed COCOMO Model</vt:lpstr>
      <vt:lpstr>Detailed COCOMO Model</vt:lpstr>
      <vt:lpstr>Effort Estimation Techniques</vt:lpstr>
      <vt:lpstr>Effort Estimation Techniques</vt:lpstr>
      <vt:lpstr>Effort Estimation Techniques</vt:lpstr>
      <vt:lpstr>Effort Estimation Techniques</vt:lpstr>
      <vt:lpstr>Effort Estimation Techniques</vt:lpstr>
      <vt:lpstr>Effort Estimation Techniques</vt:lpstr>
      <vt:lpstr>Effort Estimation Techniques</vt:lpstr>
      <vt:lpstr>Effort Estimation Techniques</vt:lpstr>
      <vt:lpstr>Effort Estimation Techniques</vt:lpstr>
      <vt:lpstr>Effort Estimation Techniques</vt:lpstr>
      <vt:lpstr>Staffing and Personnel Planning</vt:lpstr>
      <vt:lpstr>Staffing and Personnel Planning</vt:lpstr>
      <vt:lpstr>Staffing and Personnel Planning</vt:lpstr>
      <vt:lpstr>Staffing and Personnel Planning</vt:lpstr>
      <vt:lpstr>Project Scheduling and Milestones</vt:lpstr>
      <vt:lpstr>Project Scheduling and Milestones</vt:lpstr>
      <vt:lpstr>Project Scheduling and Milestones</vt:lpstr>
      <vt:lpstr>Project Scheduling and Milestones</vt:lpstr>
      <vt:lpstr>Project Scheduling and Milestones</vt:lpstr>
      <vt:lpstr>Project Scheduling and Milestones</vt:lpstr>
      <vt:lpstr>Project Scheduling and Milestones</vt:lpstr>
      <vt:lpstr>Project Scheduling and Milestones</vt:lpstr>
      <vt:lpstr>Project Scheduling and Milestones</vt:lpstr>
      <vt:lpstr>Project Scheduling and Milestones</vt:lpstr>
      <vt:lpstr>Project Scheduling and Milestones</vt:lpstr>
      <vt:lpstr>Project Scheduling and Milestones</vt:lpstr>
      <vt:lpstr>Project Scheduling and Milestones</vt:lpstr>
      <vt:lpstr>Project Scheduling and Milestones</vt:lpstr>
      <vt:lpstr>Project Scheduling and Milestones</vt:lpstr>
      <vt:lpstr>Project Scheduling and Milestones</vt:lpstr>
      <vt:lpstr>Project Scheduling and Milestones</vt:lpstr>
      <vt:lpstr>Project Scheduling and Milestones</vt:lpstr>
      <vt:lpstr>Project Scheduling and Milestones</vt:lpstr>
      <vt:lpstr>Project Scheduling and Milestones</vt:lpstr>
      <vt:lpstr>Project Scheduling and Milestones</vt:lpstr>
      <vt:lpstr>Project Scheduling and Milestones</vt:lpstr>
      <vt:lpstr>Project Scheduling and Milestones</vt:lpstr>
      <vt:lpstr>Project Scheduling and Milestones</vt:lpstr>
      <vt:lpstr>Miscellaneous Plans</vt:lpstr>
      <vt:lpstr>Summary</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Planning and Estimation</dc:title>
  <dc:creator>Sapna</dc:creator>
  <cp:lastModifiedBy>admin</cp:lastModifiedBy>
  <cp:revision>153</cp:revision>
  <dcterms:created xsi:type="dcterms:W3CDTF">2013-08-06T08:04:41Z</dcterms:created>
  <dcterms:modified xsi:type="dcterms:W3CDTF">2013-08-12T13:39:37Z</dcterms:modified>
</cp:coreProperties>
</file>