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2883-1861-2D49-8779-6B9CB2D0153D}"/>
              </a:ext>
            </a:extLst>
          </p:cNvPr>
          <p:cNvSpPr>
            <a:spLocks noGrp="1"/>
          </p:cNvSpPr>
          <p:nvPr>
            <p:ph type="ctrTitle"/>
          </p:nvPr>
        </p:nvSpPr>
        <p:spPr/>
        <p:txBody>
          <a:bodyPr>
            <a:normAutofit fontScale="90000"/>
          </a:bodyPr>
          <a:lstStyle/>
          <a:p>
            <a:pPr marL="0" marR="0">
              <a:lnSpc>
                <a:spcPct val="200000"/>
              </a:lnSpc>
              <a:spcBef>
                <a:spcPts val="0"/>
              </a:spcBef>
              <a:spcAft>
                <a:spcPts val="0"/>
              </a:spcAft>
            </a:pPr>
            <a:r>
              <a:rPr lang="en-US" sz="2700" b="1" i="1" dirty="0">
                <a:effectLst/>
                <a:latin typeface="Arial" panose="020B0604020202020204" pitchFamily="34" charset="0"/>
                <a:ea typeface="Times New Roman" panose="02020603050405020304" pitchFamily="18" charset="0"/>
                <a:cs typeface="Arial" panose="020B0604020202020204" pitchFamily="34" charset="0"/>
              </a:rPr>
              <a:t>MANA 5344-003 Evidence-Based Management</a:t>
            </a:r>
            <a:br>
              <a:rPr lang="en-US" sz="2700" b="1" i="1" dirty="0">
                <a:effectLst/>
                <a:latin typeface="Arial" panose="020B0604020202020204" pitchFamily="34" charset="0"/>
                <a:ea typeface="Times New Roman" panose="02020603050405020304" pitchFamily="18" charset="0"/>
                <a:cs typeface="Arial" panose="020B0604020202020204" pitchFamily="34" charset="0"/>
              </a:rPr>
            </a:br>
            <a:r>
              <a:rPr lang="en-US" sz="2700" b="1" i="1" dirty="0">
                <a:effectLst/>
                <a:latin typeface="Arial" panose="020B0604020202020204" pitchFamily="34" charset="0"/>
                <a:ea typeface="Times New Roman" panose="02020603050405020304" pitchFamily="18" charset="0"/>
                <a:cs typeface="Arial" panose="020B0604020202020204" pitchFamily="34" charset="0"/>
              </a:rPr>
              <a:t>Project Presentation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3F18C97-B25F-6E42-A8EE-FA069F649D02}"/>
              </a:ext>
            </a:extLst>
          </p:cNvPr>
          <p:cNvSpPr>
            <a:spLocks noGrp="1"/>
          </p:cNvSpPr>
          <p:nvPr>
            <p:ph type="subTitle" idx="1"/>
          </p:nvPr>
        </p:nvSpPr>
        <p:spPr>
          <a:xfrm>
            <a:off x="2417779" y="2854918"/>
            <a:ext cx="8637072" cy="977621"/>
          </a:xfrm>
        </p:spPr>
        <p:txBody>
          <a:bodyPr>
            <a:normAutofit fontScale="25000" lnSpcReduction="20000"/>
          </a:bodyPr>
          <a:lstStyle/>
          <a:p>
            <a:pPr marL="0" marR="0" algn="r">
              <a:lnSpc>
                <a:spcPct val="150000"/>
              </a:lnSpc>
              <a:spcBef>
                <a:spcPts val="0"/>
              </a:spcBef>
              <a:spcAft>
                <a:spcPts val="0"/>
              </a:spcAft>
            </a:pPr>
            <a:endParaRPr lang="en-US" sz="6400" i="1" dirty="0">
              <a:effectLst/>
              <a:latin typeface="Arial" panose="020B0604020202020204" pitchFamily="34" charset="0"/>
              <a:ea typeface="Times New Roman" panose="02020603050405020304" pitchFamily="18" charset="0"/>
              <a:cs typeface="Arial" panose="020B0604020202020204" pitchFamily="34" charset="0"/>
            </a:endParaRPr>
          </a:p>
          <a:p>
            <a:pPr marL="0" marR="0" algn="r">
              <a:lnSpc>
                <a:spcPct val="150000"/>
              </a:lnSpc>
              <a:spcBef>
                <a:spcPts val="0"/>
              </a:spcBef>
              <a:spcAft>
                <a:spcPts val="0"/>
              </a:spcAft>
            </a:pPr>
            <a:r>
              <a:rPr lang="en-US" sz="6400" i="1" dirty="0">
                <a:solidFill>
                  <a:srgbClr val="2D3B45"/>
                </a:solidFill>
                <a:effectLst/>
                <a:latin typeface="Arial" panose="020B0604020202020204" pitchFamily="34" charset="0"/>
                <a:ea typeface="Times New Roman" panose="02020603050405020304" pitchFamily="18" charset="0"/>
                <a:cs typeface="Arial" panose="020B0604020202020204" pitchFamily="34" charset="0"/>
              </a:rPr>
              <a:t>Tejesh Varma Rudraraju</a:t>
            </a:r>
            <a:endParaRPr lang="en-US" sz="6400" i="1" dirty="0">
              <a:effectLst/>
              <a:latin typeface="Arial" panose="020B0604020202020204" pitchFamily="34" charset="0"/>
              <a:ea typeface="Times New Roman" panose="02020603050405020304" pitchFamily="18" charset="0"/>
              <a:cs typeface="Arial" panose="020B0604020202020204" pitchFamily="34" charset="0"/>
            </a:endParaRPr>
          </a:p>
          <a:p>
            <a:pPr marL="0" marR="0" algn="r">
              <a:lnSpc>
                <a:spcPct val="150000"/>
              </a:lnSpc>
              <a:spcBef>
                <a:spcPts val="0"/>
              </a:spcBef>
              <a:spcAft>
                <a:spcPts val="0"/>
              </a:spcAft>
            </a:pPr>
            <a:endParaRPr lang="en-US" dirty="0"/>
          </a:p>
        </p:txBody>
      </p:sp>
    </p:spTree>
    <p:extLst>
      <p:ext uri="{BB962C8B-B14F-4D97-AF65-F5344CB8AC3E}">
        <p14:creationId xmlns:p14="http://schemas.microsoft.com/office/powerpoint/2010/main" val="423201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A picture containing outdoor, car, road, parked&#10;&#10;Description automatically generated">
            <a:extLst>
              <a:ext uri="{FF2B5EF4-FFF2-40B4-BE49-F238E27FC236}">
                <a16:creationId xmlns:a16="http://schemas.microsoft.com/office/drawing/2014/main" id="{B6925249-D8DE-1D43-B82E-CB0BFCEEDBDB}"/>
              </a:ext>
            </a:extLst>
          </p:cNvPr>
          <p:cNvPicPr/>
          <p:nvPr/>
        </p:nvPicPr>
        <p:blipFill rotWithShape="1">
          <a:blip r:embed="rId2">
            <a:extLst>
              <a:ext uri="{28A0092B-C50C-407E-A947-70E740481C1C}">
                <a14:useLocalDpi xmlns:a14="http://schemas.microsoft.com/office/drawing/2010/main" val="0"/>
              </a:ext>
            </a:extLst>
          </a:blip>
          <a:srcRect t="4314" r="-1" b="11414"/>
          <a:stretch/>
        </p:blipFill>
        <p:spPr bwMode="auto">
          <a:xfrm>
            <a:off x="2" y="10"/>
            <a:ext cx="12191695" cy="6857990"/>
          </a:xfrm>
          <a:prstGeom prst="rect">
            <a:avLst/>
          </a:prstGeom>
          <a:noFill/>
        </p:spPr>
      </p:pic>
      <p:sp>
        <p:nvSpPr>
          <p:cNvPr id="9" name="Rectangle 8">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45D3D-CBA3-CA46-9496-37B58DDBA2A2}"/>
              </a:ext>
            </a:extLst>
          </p:cNvPr>
          <p:cNvSpPr>
            <a:spLocks noGrp="1"/>
          </p:cNvSpPr>
          <p:nvPr>
            <p:ph type="title"/>
          </p:nvPr>
        </p:nvSpPr>
        <p:spPr>
          <a:xfrm>
            <a:off x="4063421" y="804520"/>
            <a:ext cx="6815731" cy="1049235"/>
          </a:xfrm>
        </p:spPr>
        <p:txBody>
          <a:bodyPr>
            <a:normAutofit/>
          </a:bodyPr>
          <a:lstStyle/>
          <a:p>
            <a:r>
              <a:rPr lang="en-US" b="1" i="1">
                <a:solidFill>
                  <a:srgbClr val="FFFFFE"/>
                </a:solidFill>
                <a:effectLst/>
                <a:latin typeface="Arial" panose="020B0604020202020204" pitchFamily="34" charset="0"/>
                <a:ea typeface="Times New Roman" panose="02020603050405020304" pitchFamily="18" charset="0"/>
              </a:rPr>
              <a:t>ANALYSIS</a:t>
            </a:r>
            <a:br>
              <a:rPr lang="en-US">
                <a:solidFill>
                  <a:srgbClr val="FFFFFE"/>
                </a:solidFill>
                <a:effectLst/>
                <a:latin typeface="Times New Roman" panose="02020603050405020304" pitchFamily="18" charset="0"/>
                <a:ea typeface="Times New Roman" panose="02020603050405020304" pitchFamily="18" charset="0"/>
              </a:rPr>
            </a:br>
            <a:endParaRPr lang="en-US">
              <a:solidFill>
                <a:srgbClr val="FFFFFE"/>
              </a:solidFill>
            </a:endParaRPr>
          </a:p>
        </p:txBody>
      </p:sp>
      <p:cxnSp>
        <p:nvCxnSpPr>
          <p:cNvPr id="11" name="Straight Connector 10">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C2573E"/>
            </a:solidFill>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CBA61C07-BF98-BC40-9E43-09DB2DAA4C63}"/>
              </a:ext>
            </a:extLst>
          </p:cNvPr>
          <p:cNvSpPr>
            <a:spLocks noGrp="1"/>
          </p:cNvSpPr>
          <p:nvPr>
            <p:ph idx="1"/>
          </p:nvPr>
        </p:nvSpPr>
        <p:spPr>
          <a:xfrm>
            <a:off x="4063421" y="2015733"/>
            <a:ext cx="6815731" cy="4021267"/>
          </a:xfrm>
        </p:spPr>
        <p:txBody>
          <a:bodyPr>
            <a:normAutofit/>
          </a:bodyPr>
          <a:lstStyle/>
          <a:p>
            <a:pPr marL="0" marR="0" fontAlgn="base">
              <a:lnSpc>
                <a:spcPct val="110000"/>
              </a:lnSpc>
              <a:spcBef>
                <a:spcPts val="0"/>
              </a:spcBef>
              <a:spcAft>
                <a:spcPts val="0"/>
              </a:spcAft>
              <a:buClr>
                <a:srgbClr val="C2573E"/>
              </a:buClr>
            </a:pPr>
            <a:r>
              <a:rPr lang="en-US" sz="1100">
                <a:solidFill>
                  <a:srgbClr val="FFFFFE"/>
                </a:solidFill>
                <a:effectLst/>
                <a:latin typeface="Arial" panose="020B0604020202020204" pitchFamily="34" charset="0"/>
                <a:ea typeface="Times New Roman" panose="02020603050405020304" pitchFamily="18" charset="0"/>
              </a:rPr>
              <a:t>Data furnished by ABC Auctions management included aggregate human resources, operational, and financial metrics for all 75 auctions in North America. These data from the company were supplemented by an anonymous survey of all front-line employees measuring their attitudes toward the company and their jobs. Each response was then included in a score describing either organizational commitment or employee involvement, and the scores by employees were then averaged for each location.  </a:t>
            </a:r>
            <a:endParaRPr lang="en-US" sz="1100">
              <a:solidFill>
                <a:srgbClr val="FFFFFE"/>
              </a:solidFill>
              <a:effectLst/>
              <a:latin typeface="Times New Roman" panose="02020603050405020304" pitchFamily="18" charset="0"/>
              <a:ea typeface="Times New Roman" panose="02020603050405020304" pitchFamily="18" charset="0"/>
            </a:endParaRPr>
          </a:p>
          <a:p>
            <a:pPr marL="800100" marR="0" indent="0" fontAlgn="base">
              <a:lnSpc>
                <a:spcPct val="110000"/>
              </a:lnSpc>
              <a:spcBef>
                <a:spcPts val="0"/>
              </a:spcBef>
              <a:spcAft>
                <a:spcPts val="0"/>
              </a:spcAft>
              <a:buClr>
                <a:srgbClr val="C2573E"/>
              </a:buClr>
              <a:buNone/>
            </a:pPr>
            <a:r>
              <a:rPr lang="en-US" sz="1100">
                <a:solidFill>
                  <a:srgbClr val="FFFFFE"/>
                </a:solidFill>
                <a:effectLst/>
                <a:latin typeface="Arial" panose="020B0604020202020204" pitchFamily="34" charset="0"/>
                <a:ea typeface="Times New Roman" panose="02020603050405020304" pitchFamily="18" charset="0"/>
              </a:rPr>
              <a:t> </a:t>
            </a:r>
            <a:endParaRPr lang="en-US" sz="1100">
              <a:solidFill>
                <a:srgbClr val="FFFFFE"/>
              </a:solidFill>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buClr>
                <a:srgbClr val="C2573E"/>
              </a:buClr>
            </a:pPr>
            <a:r>
              <a:rPr lang="en-US" sz="1100">
                <a:solidFill>
                  <a:srgbClr val="FFFFFE"/>
                </a:solidFill>
                <a:effectLst/>
                <a:latin typeface="Arial" panose="020B0604020202020204" pitchFamily="34" charset="0"/>
                <a:ea typeface="Times New Roman" panose="02020603050405020304" pitchFamily="18" charset="0"/>
              </a:rPr>
              <a:t>Location profitability was regressed on four operational metrics, revealing statistically significant relationships with three: lot damage, number of OSHA incidents, and full-time turnover. Each one-unit increase in average lot damage was associated with a 10.72-unit decrease in profit, each one-unit increase in OSHA accidents was associated with a 0.955-unit decrease, and each one-unit increase in full-time turnover was associated with a 0.123-unit decrease. </a:t>
            </a:r>
            <a:endParaRPr lang="en-US" sz="1100">
              <a:solidFill>
                <a:srgbClr val="FFFFFE"/>
              </a:solidFill>
              <a:effectLst/>
              <a:latin typeface="Times New Roman" panose="02020603050405020304" pitchFamily="18" charset="0"/>
              <a:ea typeface="Times New Roman" panose="02020603050405020304" pitchFamily="18" charset="0"/>
            </a:endParaRPr>
          </a:p>
          <a:p>
            <a:pPr marL="800100" marR="0" indent="0" fontAlgn="base">
              <a:lnSpc>
                <a:spcPct val="110000"/>
              </a:lnSpc>
              <a:spcBef>
                <a:spcPts val="0"/>
              </a:spcBef>
              <a:spcAft>
                <a:spcPts val="0"/>
              </a:spcAft>
              <a:buClr>
                <a:srgbClr val="C2573E"/>
              </a:buClr>
              <a:buNone/>
            </a:pPr>
            <a:r>
              <a:rPr lang="en-US" sz="1100">
                <a:solidFill>
                  <a:srgbClr val="FFFFFE"/>
                </a:solidFill>
                <a:effectLst/>
                <a:latin typeface="Arial" panose="020B0604020202020204" pitchFamily="34" charset="0"/>
                <a:ea typeface="Times New Roman" panose="02020603050405020304" pitchFamily="18" charset="0"/>
              </a:rPr>
              <a:t> </a:t>
            </a:r>
            <a:endParaRPr lang="en-US" sz="1100">
              <a:solidFill>
                <a:srgbClr val="FFFFFE"/>
              </a:solidFill>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buClr>
                <a:srgbClr val="C2573E"/>
              </a:buClr>
            </a:pPr>
            <a:r>
              <a:rPr lang="en-US" sz="1100">
                <a:solidFill>
                  <a:srgbClr val="FFFFFE"/>
                </a:solidFill>
                <a:effectLst/>
                <a:latin typeface="Arial" panose="020B0604020202020204" pitchFamily="34" charset="0"/>
                <a:ea typeface="Times New Roman" panose="02020603050405020304" pitchFamily="18" charset="0"/>
              </a:rPr>
              <a:t>Concerning lot damage’s strong negative effect on profits, we found support for the intuitive explanation that a damaged vehicle would be less marketable than a clean one. In the ratio of car sales to total car consignments, 22 percent of the variation was related to lot damage and 56 percent correlated with profits. Overall, 60 percent of the variation in profits was related to lot damage.  </a:t>
            </a:r>
            <a:endParaRPr lang="en-US" sz="1100">
              <a:solidFill>
                <a:srgbClr val="FFFFFE"/>
              </a:solidFill>
              <a:effectLst/>
              <a:latin typeface="Times New Roman" panose="02020603050405020304" pitchFamily="18" charset="0"/>
              <a:ea typeface="Times New Roman" panose="02020603050405020304" pitchFamily="18" charset="0"/>
            </a:endParaRPr>
          </a:p>
          <a:p>
            <a:pPr marL="0" marR="0" indent="0" fontAlgn="base">
              <a:lnSpc>
                <a:spcPct val="110000"/>
              </a:lnSpc>
              <a:spcBef>
                <a:spcPts val="0"/>
              </a:spcBef>
              <a:spcAft>
                <a:spcPts val="0"/>
              </a:spcAft>
              <a:buClr>
                <a:srgbClr val="C2573E"/>
              </a:buClr>
              <a:buNone/>
            </a:pPr>
            <a:r>
              <a:rPr lang="en-US" sz="1100">
                <a:solidFill>
                  <a:srgbClr val="FFFFFE"/>
                </a:solidFill>
                <a:effectLst/>
                <a:latin typeface="Arial" panose="020B0604020202020204" pitchFamily="34" charset="0"/>
                <a:ea typeface="Times New Roman" panose="02020603050405020304" pitchFamily="18" charset="0"/>
              </a:rPr>
              <a:t> </a:t>
            </a:r>
            <a:endParaRPr lang="en-US" sz="1100">
              <a:solidFill>
                <a:srgbClr val="FFFFFE"/>
              </a:solidFill>
              <a:effectLst/>
              <a:latin typeface="Times New Roman" panose="02020603050405020304" pitchFamily="18" charset="0"/>
              <a:ea typeface="Times New Roman" panose="02020603050405020304" pitchFamily="18" charset="0"/>
            </a:endParaRPr>
          </a:p>
          <a:p>
            <a:pPr marL="0" marR="0">
              <a:lnSpc>
                <a:spcPct val="110000"/>
              </a:lnSpc>
              <a:spcBef>
                <a:spcPts val="0"/>
              </a:spcBef>
              <a:spcAft>
                <a:spcPts val="0"/>
              </a:spcAft>
              <a:buClr>
                <a:srgbClr val="C2573E"/>
              </a:buClr>
            </a:pPr>
            <a:r>
              <a:rPr lang="en-US" sz="1100">
                <a:solidFill>
                  <a:srgbClr val="FFFFFE"/>
                </a:solidFill>
                <a:effectLst/>
                <a:latin typeface="Times New Roman" panose="02020603050405020304" pitchFamily="18" charset="0"/>
                <a:ea typeface="Times New Roman" panose="02020603050405020304" pitchFamily="18" charset="0"/>
              </a:rPr>
              <a:t> </a:t>
            </a:r>
          </a:p>
          <a:p>
            <a:pPr>
              <a:lnSpc>
                <a:spcPct val="110000"/>
              </a:lnSpc>
              <a:buClr>
                <a:srgbClr val="C2573E"/>
              </a:buClr>
            </a:pPr>
            <a:endParaRPr lang="en-US" sz="1100">
              <a:solidFill>
                <a:srgbClr val="FFFFFE"/>
              </a:solidFill>
            </a:endParaRPr>
          </a:p>
        </p:txBody>
      </p:sp>
    </p:spTree>
    <p:extLst>
      <p:ext uri="{BB962C8B-B14F-4D97-AF65-F5344CB8AC3E}">
        <p14:creationId xmlns:p14="http://schemas.microsoft.com/office/powerpoint/2010/main" val="1746552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picture containing outdoor, car, road, parked&#10;&#10;Description automatically generated">
            <a:extLst>
              <a:ext uri="{FF2B5EF4-FFF2-40B4-BE49-F238E27FC236}">
                <a16:creationId xmlns:a16="http://schemas.microsoft.com/office/drawing/2014/main" id="{C7A4CD3B-C443-0C45-9865-E5AE4CC073F9}"/>
              </a:ext>
            </a:extLst>
          </p:cNvPr>
          <p:cNvPicPr/>
          <p:nvPr/>
        </p:nvPicPr>
        <p:blipFill rotWithShape="1">
          <a:blip r:embed="rId2">
            <a:extLst>
              <a:ext uri="{28A0092B-C50C-407E-A947-70E740481C1C}">
                <a14:useLocalDpi xmlns:a14="http://schemas.microsoft.com/office/drawing/2010/main" val="0"/>
              </a:ext>
            </a:extLst>
          </a:blip>
          <a:srcRect t="4314" r="-1" b="11414"/>
          <a:stretch/>
        </p:blipFill>
        <p:spPr bwMode="auto">
          <a:xfrm>
            <a:off x="2" y="10"/>
            <a:ext cx="12191695" cy="6857990"/>
          </a:xfrm>
          <a:prstGeom prst="rect">
            <a:avLst/>
          </a:prstGeom>
          <a:noFill/>
        </p:spPr>
      </p:pic>
      <p:sp>
        <p:nvSpPr>
          <p:cNvPr id="10" name="Rectangle 9">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C2573E"/>
            </a:solidFill>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55116E85-DC24-FB4D-B8AF-451971188E5D}"/>
              </a:ext>
            </a:extLst>
          </p:cNvPr>
          <p:cNvSpPr>
            <a:spLocks noGrp="1"/>
          </p:cNvSpPr>
          <p:nvPr>
            <p:ph idx="1"/>
          </p:nvPr>
        </p:nvSpPr>
        <p:spPr>
          <a:xfrm>
            <a:off x="4063421" y="2015733"/>
            <a:ext cx="6815731" cy="4021267"/>
          </a:xfrm>
        </p:spPr>
        <p:txBody>
          <a:bodyPr>
            <a:normAutofit/>
          </a:bodyPr>
          <a:lstStyle/>
          <a:p>
            <a:pPr>
              <a:lnSpc>
                <a:spcPct val="110000"/>
              </a:lnSpc>
              <a:buClr>
                <a:srgbClr val="C2573E"/>
              </a:buClr>
            </a:pPr>
            <a:r>
              <a:rPr lang="en-US" sz="1600">
                <a:solidFill>
                  <a:srgbClr val="FFFFFE"/>
                </a:solidFill>
                <a:effectLst/>
                <a:latin typeface="Arial" panose="020B0604020202020204" pitchFamily="34" charset="0"/>
                <a:ea typeface="Times New Roman" panose="02020603050405020304" pitchFamily="18" charset="0"/>
              </a:rPr>
              <a:t>We regressed the average lot damage per car consigned on both attitudes and found them strong predictors. A one-unit increase in organizational commitment was associated with a 0.173-unit decrease in lot damage, and a one-unit increase in employee involvement was associated with a 0.18-unit decrease. </a:t>
            </a:r>
            <a:endParaRPr lang="en-US" sz="1600">
              <a:solidFill>
                <a:srgbClr val="FFFFFE"/>
              </a:solidFill>
              <a:effectLst/>
              <a:latin typeface="Times New Roman" panose="02020603050405020304" pitchFamily="18" charset="0"/>
              <a:ea typeface="Times New Roman" panose="02020603050405020304" pitchFamily="18" charset="0"/>
            </a:endParaRPr>
          </a:p>
          <a:p>
            <a:pPr>
              <a:lnSpc>
                <a:spcPct val="110000"/>
              </a:lnSpc>
              <a:buClr>
                <a:srgbClr val="C2573E"/>
              </a:buClr>
            </a:pPr>
            <a:r>
              <a:rPr lang="en-US" sz="1600">
                <a:solidFill>
                  <a:srgbClr val="FFFFFE"/>
                </a:solidFill>
                <a:effectLst/>
                <a:latin typeface="Arial" panose="020B0604020202020204" pitchFamily="34" charset="0"/>
                <a:ea typeface="Times New Roman" panose="02020603050405020304" pitchFamily="18" charset="0"/>
              </a:rPr>
              <a:t>Average OSHA incidents per 10,000 vehicles decreased by 0.74 units for each one-unit increase in employee involvement (concerning tangible job training and quality of work), but we found no statistically significant relationship to organizational commitment (focused more on the employee’s general fondness for the company).  </a:t>
            </a:r>
            <a:endParaRPr lang="en-US" sz="1600">
              <a:solidFill>
                <a:srgbClr val="FFFFFE"/>
              </a:solidFill>
              <a:effectLst/>
              <a:latin typeface="Times New Roman" panose="02020603050405020304" pitchFamily="18" charset="0"/>
              <a:ea typeface="Times New Roman" panose="02020603050405020304" pitchFamily="18" charset="0"/>
            </a:endParaRPr>
          </a:p>
          <a:p>
            <a:pPr>
              <a:lnSpc>
                <a:spcPct val="110000"/>
              </a:lnSpc>
              <a:buClr>
                <a:srgbClr val="C2573E"/>
              </a:buClr>
            </a:pPr>
            <a:r>
              <a:rPr lang="en-US" sz="1600">
                <a:solidFill>
                  <a:srgbClr val="FFFFFE"/>
                </a:solidFill>
                <a:effectLst/>
                <a:latin typeface="Times New Roman" panose="02020603050405020304" pitchFamily="18" charset="0"/>
                <a:ea typeface="Times New Roman" panose="02020603050405020304" pitchFamily="18" charset="0"/>
              </a:rPr>
              <a:t>Average full-time turnover rates decreased by 7.43 units for each one-unit increase in organizational commitment and by 11.63 units for each one-unit increase in employee involvement. </a:t>
            </a:r>
          </a:p>
          <a:p>
            <a:pPr>
              <a:lnSpc>
                <a:spcPct val="110000"/>
              </a:lnSpc>
              <a:buClr>
                <a:srgbClr val="C2573E"/>
              </a:buClr>
            </a:pPr>
            <a:endParaRPr lang="en-US" sz="1600">
              <a:solidFill>
                <a:srgbClr val="FFFFFE"/>
              </a:solidFill>
            </a:endParaRPr>
          </a:p>
        </p:txBody>
      </p:sp>
    </p:spTree>
    <p:extLst>
      <p:ext uri="{BB962C8B-B14F-4D97-AF65-F5344CB8AC3E}">
        <p14:creationId xmlns:p14="http://schemas.microsoft.com/office/powerpoint/2010/main" val="112284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D76D-A801-A74A-9DEC-5875AF481595}"/>
              </a:ext>
            </a:extLst>
          </p:cNvPr>
          <p:cNvSpPr>
            <a:spLocks noGrp="1"/>
          </p:cNvSpPr>
          <p:nvPr>
            <p:ph type="title"/>
          </p:nvPr>
        </p:nvSpPr>
        <p:spPr/>
        <p:txBody>
          <a:bodyPr>
            <a:normAutofit/>
          </a:bodyPr>
          <a:lstStyle/>
          <a:p>
            <a:r>
              <a:rPr lang="en-US" sz="28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Attitudes </a:t>
            </a:r>
            <a:r>
              <a:rPr lang="en-US" sz="2800" b="1" i="1" dirty="0">
                <a:effectLst/>
                <a:latin typeface="Arial" panose="020B0604020202020204" pitchFamily="34" charset="0"/>
                <a:cs typeface="Arial" panose="020B0604020202020204" pitchFamily="34" charset="0"/>
              </a:rPr>
              <a:t> </a:t>
            </a:r>
            <a:endParaRPr lang="en-US" sz="2800"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B7F8195-B597-C242-B6E0-FC8435C95847}"/>
              </a:ext>
            </a:extLst>
          </p:cNvPr>
          <p:cNvSpPr>
            <a:spLocks noGrp="1"/>
          </p:cNvSpPr>
          <p:nvPr>
            <p:ph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We correlated the attitudes reflected in the employee surveys against the human resources practices identified in the management surveys. The strongest associations for employee involvement were with performance evaluations, followed by internal job postings, followed by training hours (all positive). Organizational commitment was associated most strongly with internal job postings, followed by performance evaluations, followed by formal grievance procedures, then merit raises (all positive associations). The greatest expected payoff is from implementing consistent high-quality practices around performance evaluations.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0220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EAF3-9038-0E4D-91CA-87B1788E515B}"/>
              </a:ext>
            </a:extLst>
          </p:cNvPr>
          <p:cNvSpPr>
            <a:spLocks noGrp="1"/>
          </p:cNvSpPr>
          <p:nvPr>
            <p:ph type="title"/>
          </p:nvPr>
        </p:nvSpPr>
        <p:spPr>
          <a:xfrm>
            <a:off x="1451579" y="804519"/>
            <a:ext cx="9603275" cy="1049235"/>
          </a:xfrm>
        </p:spPr>
        <p:txBody>
          <a:bodyPr>
            <a:normAutofit/>
          </a:bodyPr>
          <a:lstStyle/>
          <a:p>
            <a:r>
              <a:rPr lang="en-US" i="1" dirty="0">
                <a:effectLst/>
                <a:latin typeface="Arial" panose="020B0604020202020204" pitchFamily="34" charset="0"/>
                <a:ea typeface="Times New Roman" panose="02020603050405020304" pitchFamily="18" charset="0"/>
                <a:cs typeface="Arial" panose="020B0604020202020204" pitchFamily="34" charset="0"/>
              </a:rPr>
              <a:t>Method</a:t>
            </a:r>
            <a:r>
              <a:rPr lang="en-US" i="1" dirty="0">
                <a:latin typeface="Arial" panose="020B0604020202020204" pitchFamily="34" charset="0"/>
                <a:ea typeface="Times New Roman" panose="02020603050405020304" pitchFamily="18" charset="0"/>
                <a:cs typeface="Arial" panose="020B0604020202020204" pitchFamily="34" charset="0"/>
              </a:rPr>
              <a:t> &amp; </a:t>
            </a:r>
            <a:r>
              <a:rPr lang="en-US" i="1" dirty="0">
                <a:effectLst/>
                <a:latin typeface="Arial" panose="020B0604020202020204" pitchFamily="34" charset="0"/>
                <a:ea typeface="Times New Roman" panose="02020603050405020304" pitchFamily="18" charset="0"/>
                <a:cs typeface="Arial" panose="020B0604020202020204" pitchFamily="34" charset="0"/>
              </a:rPr>
              <a:t>Type of analysis that conducted </a:t>
            </a:r>
            <a:r>
              <a:rPr lang="en-US" i="1" dirty="0">
                <a:effectLst/>
                <a:latin typeface="Arial" panose="020B0604020202020204" pitchFamily="34" charset="0"/>
                <a:cs typeface="Arial" panose="020B0604020202020204" pitchFamily="34" charset="0"/>
              </a:rPr>
              <a:t> </a:t>
            </a:r>
            <a:endParaRPr lang="en-US"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856B12-7A67-8D47-AE34-400C02AD9494}"/>
              </a:ext>
            </a:extLst>
          </p:cNvPr>
          <p:cNvSpPr>
            <a:spLocks noGrp="1"/>
          </p:cNvSpPr>
          <p:nvPr>
            <p:ph idx="1"/>
          </p:nvPr>
        </p:nvSpPr>
        <p:spPr>
          <a:xfrm>
            <a:off x="1451579" y="2015734"/>
            <a:ext cx="5622284" cy="3450613"/>
          </a:xfrm>
        </p:spPr>
        <p:txBody>
          <a:bodyPr>
            <a:normAutofit/>
          </a:bodyPr>
          <a:lstStyle/>
          <a:p>
            <a:pPr marL="0" marR="0">
              <a:lnSpc>
                <a:spcPct val="110000"/>
              </a:lnSpc>
              <a:spcBef>
                <a:spcPts val="0"/>
              </a:spcBef>
              <a:spcAft>
                <a:spcPts val="0"/>
              </a:spcAft>
            </a:pPr>
            <a:r>
              <a:rPr lang="en-US" sz="1700">
                <a:effectLst/>
                <a:latin typeface="Arial" panose="020B0604020202020204" pitchFamily="34" charset="0"/>
                <a:ea typeface="Times New Roman" panose="02020603050405020304" pitchFamily="18" charset="0"/>
              </a:rPr>
              <a:t>Linkage analysis was performed with linear regressions controlling for auction type (public only, dealer only, or open to both), legacy vs acquired auctions, and the quantity of vehicles sold annually. </a:t>
            </a:r>
            <a:r>
              <a:rPr lang="en-US" sz="1700" b="1" i="1" u="none" strike="noStrike">
                <a:effectLst/>
                <a:latin typeface="Arial" panose="020B0604020202020204" pitchFamily="34" charset="0"/>
                <a:ea typeface="Times New Roman" panose="02020603050405020304" pitchFamily="18" charset="0"/>
              </a:rPr>
              <a:t> </a:t>
            </a:r>
            <a:endParaRPr lang="en-US" sz="1700">
              <a:effectLst/>
              <a:latin typeface="Times New Roman" panose="02020603050405020304" pitchFamily="18" charset="0"/>
              <a:ea typeface="Times New Roman" panose="02020603050405020304" pitchFamily="18" charset="0"/>
            </a:endParaRPr>
          </a:p>
          <a:p>
            <a:pPr marL="0" marR="0">
              <a:lnSpc>
                <a:spcPct val="110000"/>
              </a:lnSpc>
              <a:spcBef>
                <a:spcPts val="0"/>
              </a:spcBef>
              <a:spcAft>
                <a:spcPts val="0"/>
              </a:spcAft>
            </a:pPr>
            <a:r>
              <a:rPr lang="en-US" sz="1700">
                <a:effectLst/>
                <a:latin typeface="Arial" panose="020B0604020202020204" pitchFamily="34" charset="0"/>
                <a:ea typeface="Times New Roman" panose="02020603050405020304" pitchFamily="18" charset="0"/>
              </a:rPr>
              <a:t>Legacy auctions (in blue) were far less numerous than the independent auctions acquired by ABC (in orange), but they exhibited the same patterns: high earnings were associated with low lot damage, organizational commitment and employee involvement attitudes had a strong positive relationship, and higher scores on both attitudes were associated with lower lot damage. </a:t>
            </a:r>
            <a:endParaRPr lang="en-US" sz="1700">
              <a:effectLst/>
              <a:latin typeface="Times New Roman" panose="02020603050405020304" pitchFamily="18" charset="0"/>
              <a:ea typeface="Times New Roman" panose="02020603050405020304" pitchFamily="18" charset="0"/>
            </a:endParaRPr>
          </a:p>
          <a:p>
            <a:pPr>
              <a:lnSpc>
                <a:spcPct val="110000"/>
              </a:lnSpc>
            </a:pPr>
            <a:endParaRPr lang="en-US" sz="1700"/>
          </a:p>
        </p:txBody>
      </p:sp>
      <p:pic>
        <p:nvPicPr>
          <p:cNvPr id="4" name="Picture 3" descr="Chart, scatter chart&#10;&#10;Description automatically generated">
            <a:extLst>
              <a:ext uri="{FF2B5EF4-FFF2-40B4-BE49-F238E27FC236}">
                <a16:creationId xmlns:a16="http://schemas.microsoft.com/office/drawing/2014/main" id="{13ED0369-92B6-A042-97A2-63516F0E105B}"/>
              </a:ext>
            </a:extLst>
          </p:cNvPr>
          <p:cNvPicPr/>
          <p:nvPr/>
        </p:nvPicPr>
        <p:blipFill>
          <a:blip r:embed="rId2">
            <a:extLst>
              <a:ext uri="{28A0092B-C50C-407E-A947-70E740481C1C}">
                <a14:useLocalDpi xmlns:a14="http://schemas.microsoft.com/office/drawing/2010/main" val="0"/>
              </a:ext>
            </a:extLst>
          </a:blip>
          <a:stretch>
            <a:fillRect/>
          </a:stretch>
        </p:blipFill>
        <p:spPr>
          <a:xfrm>
            <a:off x="7554139" y="2095705"/>
            <a:ext cx="3500715" cy="3290671"/>
          </a:xfrm>
          <a:prstGeom prst="rect">
            <a:avLst/>
          </a:prstGeom>
        </p:spPr>
      </p:pic>
    </p:spTree>
    <p:extLst>
      <p:ext uri="{BB962C8B-B14F-4D97-AF65-F5344CB8AC3E}">
        <p14:creationId xmlns:p14="http://schemas.microsoft.com/office/powerpoint/2010/main" val="360347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B845-BC4C-FC40-96F2-669B9BAE52A9}"/>
              </a:ext>
            </a:extLst>
          </p:cNvPr>
          <p:cNvSpPr>
            <a:spLocks noGrp="1"/>
          </p:cNvSpPr>
          <p:nvPr>
            <p:ph type="title"/>
          </p:nvPr>
        </p:nvSpPr>
        <p:spPr/>
        <p:txBody>
          <a:bodyPr>
            <a:normAutofit/>
          </a:bodyPr>
          <a:lstStyle/>
          <a:p>
            <a:r>
              <a:rPr lang="en-US" sz="2800" b="1"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Discussion of limitations </a:t>
            </a:r>
            <a:r>
              <a:rPr lang="en-US" sz="2800" b="1" i="1" dirty="0">
                <a:effectLst/>
                <a:latin typeface="Arial" panose="020B0604020202020204" pitchFamily="34" charset="0"/>
                <a:cs typeface="Arial" panose="020B0604020202020204" pitchFamily="34" charset="0"/>
              </a:rPr>
              <a:t> </a:t>
            </a:r>
            <a:endParaRPr lang="en-US" sz="2800"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33045-3231-8249-A5A3-A5591ABE18B2}"/>
              </a:ext>
            </a:extLst>
          </p:cNvPr>
          <p:cNvSpPr>
            <a:spLocks noGrp="1"/>
          </p:cNvSpPr>
          <p:nvPr>
            <p:ph idx="1"/>
          </p:nvPr>
        </p:nvSpPr>
        <p:spPr/>
        <p:txBody>
          <a:bodyPr/>
          <a:lstStyle/>
          <a:p>
            <a:pPr marL="0" marR="0" fontAlgn="base">
              <a:spcBef>
                <a:spcPts val="0"/>
              </a:spcBef>
              <a:spcAft>
                <a:spcPts val="0"/>
              </a:spcAft>
            </a:pPr>
            <a:r>
              <a:rPr lang="en-US" sz="1800" dirty="0">
                <a:effectLst/>
                <a:latin typeface="Arial" panose="020B0604020202020204" pitchFamily="34" charset="0"/>
                <a:ea typeface="Times New Roman" panose="02020603050405020304" pitchFamily="18" charset="0"/>
              </a:rPr>
              <a:t>Our model is limited by the small sample size (n=75) and does not control for geographic or demographic differences among the various locations. Three of the six location categories are too small to make any statistical conclusions about them (n=0, n=0, and n=3).  </a:t>
            </a:r>
          </a:p>
          <a:p>
            <a:pPr marL="0" marR="0" indent="0" fontAlgn="base">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US" sz="1800" dirty="0">
                <a:effectLst/>
                <a:latin typeface="Arial" panose="020B0604020202020204" pitchFamily="34" charset="0"/>
                <a:ea typeface="Times New Roman" panose="02020603050405020304" pitchFamily="18" charset="0"/>
              </a:rPr>
              <a:t>Our estimates may be inflated or muted by the inclusion of outliers, namely, the most extreme offenders in average lot damage or OSHA incidents.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179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FEC9-2AA3-814D-978B-7FC5C5E02341}"/>
              </a:ext>
            </a:extLst>
          </p:cNvPr>
          <p:cNvSpPr>
            <a:spLocks noGrp="1"/>
          </p:cNvSpPr>
          <p:nvPr>
            <p:ph type="title"/>
          </p:nvPr>
        </p:nvSpPr>
        <p:spPr>
          <a:xfrm>
            <a:off x="1451579" y="804519"/>
            <a:ext cx="9603275" cy="1049235"/>
          </a:xfrm>
        </p:spPr>
        <p:txBody>
          <a:bodyPr>
            <a:normAutofit/>
          </a:bodyPr>
          <a:lstStyle/>
          <a:p>
            <a:r>
              <a:rPr lang="en-US" b="1" i="1">
                <a:effectLst/>
                <a:latin typeface="Arial" panose="020B0604020202020204" pitchFamily="34" charset="0"/>
                <a:ea typeface="Times New Roman" panose="02020603050405020304" pitchFamily="18" charset="0"/>
              </a:rPr>
              <a:t>Recommendations</a:t>
            </a:r>
            <a:br>
              <a:rPr lang="en-US">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F94F177-CE86-7B4B-A264-E5C113A5832C}"/>
              </a:ext>
            </a:extLst>
          </p:cNvPr>
          <p:cNvSpPr>
            <a:spLocks noGrp="1"/>
          </p:cNvSpPr>
          <p:nvPr>
            <p:ph idx="1"/>
          </p:nvPr>
        </p:nvSpPr>
        <p:spPr>
          <a:xfrm>
            <a:off x="1451579" y="2015734"/>
            <a:ext cx="5622284" cy="3450613"/>
          </a:xfrm>
        </p:spPr>
        <p:txBody>
          <a:bodyPr>
            <a:normAutofit/>
          </a:bodyPr>
          <a:lstStyle/>
          <a:p>
            <a:pPr marL="0" marR="0" fontAlgn="base">
              <a:lnSpc>
                <a:spcPct val="110000"/>
              </a:lnSpc>
              <a:spcBef>
                <a:spcPts val="0"/>
              </a:spcBef>
              <a:spcAft>
                <a:spcPts val="0"/>
              </a:spcAft>
            </a:pPr>
            <a:r>
              <a:rPr lang="en-US" sz="800" b="1" dirty="0">
                <a:effectLst/>
                <a:latin typeface="Arial" panose="020B0604020202020204" pitchFamily="34" charset="0"/>
                <a:ea typeface="Times New Roman" panose="02020603050405020304" pitchFamily="18" charset="0"/>
              </a:rPr>
              <a:t>Rationalizations on why an organization should or shouldn't adopt the practices</a:t>
            </a:r>
            <a:r>
              <a:rPr lang="en-US" sz="800" dirty="0">
                <a:effectLst/>
                <a:latin typeface="Arial" panose="020B060402020202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pPr>
            <a:r>
              <a:rPr lang="en-US" sz="800" dirty="0">
                <a:effectLst/>
                <a:latin typeface="Arial" panose="020B060402020202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marR="0" lvl="0" indent="-342900" fontAlgn="base">
              <a:lnSpc>
                <a:spcPct val="110000"/>
              </a:lnSpc>
              <a:spcBef>
                <a:spcPts val="0"/>
              </a:spcBef>
              <a:spcAft>
                <a:spcPts val="0"/>
              </a:spcAft>
              <a:buFont typeface="+mj-lt"/>
              <a:buAutoNum type="arabicParenR"/>
            </a:pPr>
            <a:r>
              <a:rPr lang="en-US" sz="800" b="1" dirty="0">
                <a:effectLst/>
                <a:latin typeface="Arial" panose="020B0604020202020204" pitchFamily="34" charset="0"/>
                <a:ea typeface="Times New Roman" panose="02020603050405020304" pitchFamily="18" charset="0"/>
              </a:rPr>
              <a:t>Organization should: </a:t>
            </a:r>
            <a:r>
              <a:rPr lang="en-US" sz="800" dirty="0">
                <a:effectLst/>
                <a:latin typeface="Arial" panose="020B060402020202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647700" marR="0" fontAlgn="base">
              <a:lnSpc>
                <a:spcPct val="110000"/>
              </a:lnSpc>
              <a:spcBef>
                <a:spcPts val="0"/>
              </a:spcBef>
              <a:spcAft>
                <a:spcPts val="0"/>
              </a:spcAft>
            </a:pPr>
            <a:r>
              <a:rPr lang="en-US" sz="800" dirty="0">
                <a:effectLst/>
                <a:latin typeface="Arial" panose="020B060402020202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marR="0" lvl="0" indent="-342900" fontAlgn="base">
              <a:lnSpc>
                <a:spcPct val="110000"/>
              </a:lnSpc>
              <a:spcBef>
                <a:spcPts val="0"/>
              </a:spcBef>
              <a:spcAft>
                <a:spcPts val="0"/>
              </a:spcAft>
              <a:buFont typeface="Symbol" pitchFamily="2" charset="2"/>
              <a:buChar char=""/>
            </a:pPr>
            <a:r>
              <a:rPr lang="en-US" sz="800" dirty="0">
                <a:effectLst/>
                <a:latin typeface="Arial" panose="020B0604020202020204" pitchFamily="34" charset="0"/>
                <a:ea typeface="Times New Roman" panose="02020603050405020304" pitchFamily="18" charset="0"/>
              </a:rPr>
              <a:t>The company should believe that using ABC Auctions is the greatest approach to conduct business while moving items while also adding value. </a:t>
            </a:r>
            <a:endParaRPr lang="en-US" sz="800" dirty="0">
              <a:effectLst/>
              <a:latin typeface="Times New Roman" panose="02020603050405020304" pitchFamily="18" charset="0"/>
              <a:ea typeface="Times New Roman" panose="02020603050405020304" pitchFamily="18" charset="0"/>
            </a:endParaRPr>
          </a:p>
          <a:p>
            <a:pPr marL="342900" marR="0" lvl="0" indent="-342900" fontAlgn="base">
              <a:lnSpc>
                <a:spcPct val="110000"/>
              </a:lnSpc>
              <a:spcBef>
                <a:spcPts val="0"/>
              </a:spcBef>
              <a:spcAft>
                <a:spcPts val="0"/>
              </a:spcAft>
              <a:buFont typeface="Symbol" pitchFamily="2" charset="2"/>
              <a:buChar char=""/>
            </a:pPr>
            <a:r>
              <a:rPr lang="en-US" sz="800" dirty="0">
                <a:effectLst/>
                <a:latin typeface="Arial" panose="020B0604020202020204" pitchFamily="34" charset="0"/>
                <a:ea typeface="Times New Roman" panose="02020603050405020304" pitchFamily="18" charset="0"/>
              </a:rPr>
              <a:t>Should be done the following Outside Sales, Sales Floors, and Vehicle Sales are the three categories that ABC Auctions uses. </a:t>
            </a:r>
            <a:endParaRPr lang="en-US" sz="800" dirty="0">
              <a:effectLst/>
              <a:latin typeface="Times New Roman" panose="02020603050405020304" pitchFamily="18" charset="0"/>
              <a:ea typeface="Times New Roman" panose="02020603050405020304" pitchFamily="18" charset="0"/>
            </a:endParaRPr>
          </a:p>
          <a:p>
            <a:pPr marL="342900" marR="0" lvl="0" indent="-342900" fontAlgn="base">
              <a:lnSpc>
                <a:spcPct val="110000"/>
              </a:lnSpc>
              <a:spcBef>
                <a:spcPts val="0"/>
              </a:spcBef>
              <a:spcAft>
                <a:spcPts val="0"/>
              </a:spcAft>
              <a:buFont typeface="Symbol" pitchFamily="2" charset="2"/>
              <a:buChar char=""/>
            </a:pPr>
            <a:r>
              <a:rPr lang="en-US" sz="800" dirty="0">
                <a:effectLst/>
                <a:latin typeface="Arial" panose="020B0604020202020204" pitchFamily="34" charset="0"/>
                <a:ea typeface="Times New Roman" panose="02020603050405020304" pitchFamily="18" charset="0"/>
              </a:rPr>
              <a:t>While each of these three divisions should function independently of the others, they all provide the same high-quality services and individualized attention. </a:t>
            </a:r>
            <a:endParaRPr lang="en-US" sz="800" dirty="0">
              <a:effectLst/>
              <a:latin typeface="Times New Roman" panose="02020603050405020304" pitchFamily="18" charset="0"/>
              <a:ea typeface="Times New Roman" panose="02020603050405020304" pitchFamily="18" charset="0"/>
            </a:endParaRPr>
          </a:p>
          <a:p>
            <a:pPr marL="342900" marR="0" lvl="0" indent="-342900" fontAlgn="base">
              <a:lnSpc>
                <a:spcPct val="110000"/>
              </a:lnSpc>
              <a:spcBef>
                <a:spcPts val="0"/>
              </a:spcBef>
              <a:spcAft>
                <a:spcPts val="0"/>
              </a:spcAft>
              <a:buFont typeface="Symbol" pitchFamily="2" charset="2"/>
              <a:buChar char=""/>
            </a:pPr>
            <a:r>
              <a:rPr lang="en-US" sz="800" dirty="0">
                <a:effectLst/>
                <a:latin typeface="Arial" panose="020B0604020202020204" pitchFamily="34" charset="0"/>
                <a:ea typeface="Times New Roman" panose="02020603050405020304" pitchFamily="18" charset="0"/>
              </a:rPr>
              <a:t>Our skilled advertising team should use websites, pamphlets, emails, SMS messages, newspaper ads, and other media in their advertising campaigns. </a:t>
            </a:r>
            <a:endParaRPr lang="en-US" sz="800" dirty="0">
              <a:effectLst/>
              <a:latin typeface="Times New Roman" panose="02020603050405020304" pitchFamily="18" charset="0"/>
              <a:ea typeface="Times New Roman" panose="02020603050405020304" pitchFamily="18" charset="0"/>
            </a:endParaRPr>
          </a:p>
          <a:p>
            <a:pPr>
              <a:lnSpc>
                <a:spcPct val="110000"/>
              </a:lnSpc>
            </a:pPr>
            <a:r>
              <a:rPr lang="en-US" sz="800" dirty="0">
                <a:effectLst/>
                <a:latin typeface="Arial" panose="020B0604020202020204" pitchFamily="34" charset="0"/>
                <a:ea typeface="Times New Roman" panose="02020603050405020304" pitchFamily="18" charset="0"/>
              </a:rPr>
              <a:t>Since auctions lose money when the vehicles on their lot are damaged, which occurs more frequently when EI and OC attitudes are low, we want the client to utilize the HR practices that are most closely tied to this.  </a:t>
            </a:r>
            <a:r>
              <a:rPr lang="en-US" sz="800" dirty="0">
                <a:effectLst/>
              </a:rPr>
              <a:t> </a:t>
            </a:r>
          </a:p>
          <a:p>
            <a:pPr>
              <a:lnSpc>
                <a:spcPct val="110000"/>
              </a:lnSpc>
            </a:pPr>
            <a:endParaRPr lang="en-US" sz="800" dirty="0">
              <a:effectLst/>
            </a:endParaRPr>
          </a:p>
          <a:p>
            <a:pPr marL="342900" marR="0" lvl="0" indent="-342900" fontAlgn="base">
              <a:lnSpc>
                <a:spcPct val="110000"/>
              </a:lnSpc>
              <a:spcBef>
                <a:spcPts val="0"/>
              </a:spcBef>
              <a:spcAft>
                <a:spcPts val="0"/>
              </a:spcAft>
              <a:buFont typeface="+mj-lt"/>
              <a:buAutoNum type="arabicParenR"/>
            </a:pPr>
            <a:r>
              <a:rPr lang="en-US" sz="800" b="1" dirty="0">
                <a:effectLst/>
                <a:latin typeface="Arial" panose="020B0604020202020204" pitchFamily="34" charset="0"/>
                <a:ea typeface="Times New Roman" panose="02020603050405020304" pitchFamily="18" charset="0"/>
              </a:rPr>
              <a:t>Organization should not:</a:t>
            </a:r>
            <a:endParaRPr lang="en-US" sz="800" dirty="0">
              <a:effectLst/>
              <a:latin typeface="Times New Roman" panose="02020603050405020304" pitchFamily="18" charset="0"/>
              <a:ea typeface="Times New Roman" panose="02020603050405020304" pitchFamily="18" charset="0"/>
            </a:endParaRPr>
          </a:p>
          <a:p>
            <a:pPr marL="647700" marR="0" fontAlgn="base">
              <a:lnSpc>
                <a:spcPct val="110000"/>
              </a:lnSpc>
              <a:spcBef>
                <a:spcPts val="0"/>
              </a:spcBef>
              <a:spcAft>
                <a:spcPts val="0"/>
              </a:spcAft>
            </a:pPr>
            <a:r>
              <a:rPr lang="en-US" sz="800" b="1" dirty="0">
                <a:effectLst/>
                <a:latin typeface="Arial" panose="020B0604020202020204" pitchFamily="34" charset="0"/>
                <a:ea typeface="Times New Roman" panose="02020603050405020304" pitchFamily="18" charset="0"/>
              </a:rPr>
              <a:t> </a:t>
            </a:r>
            <a:r>
              <a:rPr lang="en-US" sz="800" dirty="0">
                <a:effectLst/>
                <a:latin typeface="Arial" panose="020B060402020202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marR="0" lvl="0" indent="-342900" fontAlgn="base">
              <a:lnSpc>
                <a:spcPct val="110000"/>
              </a:lnSpc>
              <a:spcBef>
                <a:spcPts val="0"/>
              </a:spcBef>
              <a:spcAft>
                <a:spcPts val="0"/>
              </a:spcAft>
              <a:buFont typeface="Symbol" pitchFamily="2" charset="2"/>
              <a:buChar char=""/>
            </a:pPr>
            <a:r>
              <a:rPr lang="en-US" sz="800" dirty="0">
                <a:effectLst/>
                <a:latin typeface="Arial" panose="020B0604020202020204" pitchFamily="34" charset="0"/>
                <a:ea typeface="Times New Roman" panose="02020603050405020304" pitchFamily="18" charset="0"/>
              </a:rPr>
              <a:t>ABC Auctions is aware of the material value and should not do any personal significance that you could attach to the items that have been committed to us. </a:t>
            </a:r>
            <a:endParaRPr lang="en-US" sz="800" dirty="0">
              <a:effectLst/>
              <a:latin typeface="Times New Roman" panose="02020603050405020304" pitchFamily="18" charset="0"/>
              <a:ea typeface="Times New Roman" panose="02020603050405020304" pitchFamily="18" charset="0"/>
            </a:endParaRPr>
          </a:p>
          <a:p>
            <a:pPr marL="342900" marR="0" lvl="0" indent="-342900" fontAlgn="base">
              <a:lnSpc>
                <a:spcPct val="110000"/>
              </a:lnSpc>
              <a:spcBef>
                <a:spcPts val="0"/>
              </a:spcBef>
              <a:spcAft>
                <a:spcPts val="0"/>
              </a:spcAft>
              <a:buFont typeface="Symbol" pitchFamily="2" charset="2"/>
              <a:buChar char=""/>
            </a:pPr>
            <a:r>
              <a:rPr lang="en-US" sz="800" dirty="0">
                <a:effectLst/>
                <a:latin typeface="Arial" panose="020B0604020202020204" pitchFamily="34" charset="0"/>
                <a:ea typeface="Times New Roman" panose="02020603050405020304" pitchFamily="18" charset="0"/>
              </a:rPr>
              <a:t>ABC Auctions should not be aware of the personal as well as economic worth</a:t>
            </a:r>
            <a:r>
              <a:rPr lang="en-US" sz="800" dirty="0">
                <a:effectLst/>
                <a:latin typeface="Times New Roman" panose="02020603050405020304" pitchFamily="18" charset="0"/>
                <a:ea typeface="Times New Roman" panose="02020603050405020304" pitchFamily="18" charset="0"/>
              </a:rPr>
              <a:t>. </a:t>
            </a:r>
          </a:p>
          <a:p>
            <a:pPr>
              <a:lnSpc>
                <a:spcPct val="110000"/>
              </a:lnSpc>
            </a:pPr>
            <a:endParaRPr lang="en-US" sz="800" dirty="0"/>
          </a:p>
        </p:txBody>
      </p:sp>
    </p:spTree>
    <p:extLst>
      <p:ext uri="{BB962C8B-B14F-4D97-AF65-F5344CB8AC3E}">
        <p14:creationId xmlns:p14="http://schemas.microsoft.com/office/powerpoint/2010/main" val="215087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09A9-17E2-134A-A57D-98FF8100327C}"/>
              </a:ext>
            </a:extLst>
          </p:cNvPr>
          <p:cNvSpPr>
            <a:spLocks noGrp="1"/>
          </p:cNvSpPr>
          <p:nvPr>
            <p:ph type="title"/>
          </p:nvPr>
        </p:nvSpPr>
        <p:spPr/>
        <p:txBody>
          <a:bodyPr/>
          <a:lstStyle/>
          <a:p>
            <a:r>
              <a:rPr lang="en-US" sz="2800" b="1" i="1" dirty="0">
                <a:solidFill>
                  <a:srgbClr val="2D3B45"/>
                </a:solidFill>
                <a:effectLst/>
                <a:latin typeface="Arial" panose="020B0604020202020204" pitchFamily="34" charset="0"/>
                <a:ea typeface="Times New Roman" panose="02020603050405020304" pitchFamily="18" charset="0"/>
              </a:rPr>
              <a:t>INTRODUCTION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C20C527-691E-A548-AE71-EC9CB7576DCB}"/>
              </a:ext>
            </a:extLst>
          </p:cNvPr>
          <p:cNvSpPr>
            <a:spLocks noGrp="1"/>
          </p:cNvSpPr>
          <p:nvPr>
            <p:ph idx="1"/>
          </p:nvPr>
        </p:nvSpPr>
        <p:spPr/>
        <p:txBody>
          <a:bodyPr>
            <a:normAutofit fontScale="92500"/>
          </a:bodyPr>
          <a:lstStyle/>
          <a:p>
            <a:r>
              <a:rPr lang="vi-VN" sz="1700" dirty="0">
                <a:solidFill>
                  <a:srgbClr val="000000"/>
                </a:solidFill>
                <a:effectLst/>
                <a:ea typeface="Times New Roman" panose="02020603050405020304" pitchFamily="18" charset="0"/>
              </a:rPr>
              <a:t>We are a MAV Consulting firm that provides management and technology consulting services for the world’s leading life sciences, consumer products, and retail companies. We focus on delivering brilliant client service combined with our sought-after consulting talent differentiates us from other consulting firms. We leverage decades of industry experience and client commitment to deliver solutions that work for your business and your people, no matter the challenge. we offer a broad set of customized consulting services created by our team of exceptional industry leaders. Everything we do is designed to deliver business value.  Currently we are being approached by ABC auctions which is a well-established wholesale vehicle auction company to analyze the data to see whether employee attitudes are related to employee behaviors and auction performance. We were asked to run few models and present a report of findings at ABC’s annual meeting and make a set of recommendations on investments that could be beneficial towards HR practices.</a:t>
            </a:r>
            <a:r>
              <a:rPr lang="en-US" sz="1700" dirty="0">
                <a:solidFill>
                  <a:srgbClr val="000000"/>
                </a:solidFill>
                <a:effectLst/>
                <a:ea typeface="Times New Roman" panose="02020603050405020304" pitchFamily="18" charset="0"/>
              </a:rPr>
              <a:t> </a:t>
            </a:r>
            <a:endParaRPr lang="en-US" sz="17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418518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6A5B-F1C9-8749-9BAD-689A9EE6005D}"/>
              </a:ext>
            </a:extLst>
          </p:cNvPr>
          <p:cNvSpPr>
            <a:spLocks noGrp="1"/>
          </p:cNvSpPr>
          <p:nvPr>
            <p:ph type="title"/>
          </p:nvPr>
        </p:nvSpPr>
        <p:spPr/>
        <p:txBody>
          <a:bodyPr/>
          <a:lstStyle/>
          <a:p>
            <a:r>
              <a:rPr lang="en-US" sz="2800" b="1" i="1" u="sng" dirty="0">
                <a:solidFill>
                  <a:srgbClr val="2D3B45"/>
                </a:solidFill>
                <a:effectLst/>
                <a:latin typeface="Arial" panose="020B0604020202020204" pitchFamily="34" charset="0"/>
                <a:ea typeface="Times New Roman" panose="02020603050405020304" pitchFamily="18" charset="0"/>
              </a:rPr>
              <a:t>BACKGROUND</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8659FA8-0450-7840-A4C2-5CEEA7DE47B3}"/>
              </a:ext>
            </a:extLst>
          </p:cNvPr>
          <p:cNvSpPr>
            <a:spLocks noGrp="1"/>
          </p:cNvSpPr>
          <p:nvPr>
            <p:ph idx="1"/>
          </p:nvPr>
        </p:nvSpPr>
        <p:spPr/>
        <p:txBody>
          <a:bodyPr>
            <a:normAutofit fontScale="62500" lnSpcReduction="20000"/>
          </a:bodyPr>
          <a:lstStyle/>
          <a:p>
            <a:pPr marL="0" marR="0" fontAlgn="base">
              <a:spcBef>
                <a:spcPts val="0"/>
              </a:spcBef>
              <a:spcAft>
                <a:spcPts val="0"/>
              </a:spcAft>
            </a:pPr>
            <a:r>
              <a:rPr lang="en-US" sz="2300" dirty="0">
                <a:effectLst/>
                <a:latin typeface="Arial" panose="020B0604020202020204" pitchFamily="34" charset="0"/>
                <a:ea typeface="Times New Roman" panose="02020603050405020304" pitchFamily="18" charset="0"/>
                <a:cs typeface="Arial" panose="020B0604020202020204" pitchFamily="34" charset="0"/>
              </a:rPr>
              <a:t>ABC Auctions began as a wholesale vehicle auction more than 50 years ago. Nowadays it employs 20,000 people in 100 locations around the world. At over 75 auctions in North America and 11,000 full-time employees, they manage half a million cars. They garner a billion dollars in revenue each year and are frequented by over 75,000 car dealers each month. </a:t>
            </a:r>
          </a:p>
          <a:p>
            <a:pPr marL="0" marR="0" fontAlgn="base">
              <a:spcBef>
                <a:spcPts val="0"/>
              </a:spcBef>
              <a:spcAft>
                <a:spcPts val="0"/>
              </a:spcAft>
            </a:pPr>
            <a:r>
              <a:rPr lang="en-US" sz="2300" dirty="0">
                <a:effectLst/>
                <a:latin typeface="Arial" panose="020B0604020202020204" pitchFamily="34" charset="0"/>
                <a:ea typeface="Times New Roman" panose="02020603050405020304" pitchFamily="18" charset="0"/>
                <a:cs typeface="Arial" panose="020B0604020202020204" pitchFamily="34" charset="0"/>
              </a:rPr>
              <a:t> ABC's original auction in Cherry Hill, New Jersey, began in 1952 and grew to become the largest wholesale auto auction in the United States. ABC began rapidly expanding in the 1980s, primarily through the acquisition of existing auto actions. Independent wholesale auto auctions were available in most major cities, and ABC planned to expand by purchasing out original owners. </a:t>
            </a:r>
          </a:p>
          <a:p>
            <a:pPr marL="0" marR="0" fontAlgn="base">
              <a:spcBef>
                <a:spcPts val="0"/>
              </a:spcBef>
              <a:spcAft>
                <a:spcPts val="0"/>
              </a:spcAft>
            </a:pPr>
            <a:r>
              <a:rPr lang="en-US" sz="2300" dirty="0">
                <a:effectLst/>
                <a:latin typeface="Arial" panose="020B0604020202020204" pitchFamily="34" charset="0"/>
                <a:ea typeface="Times New Roman" panose="02020603050405020304" pitchFamily="18" charset="0"/>
                <a:cs typeface="Arial" panose="020B0604020202020204" pitchFamily="34" charset="0"/>
              </a:rPr>
              <a:t> When ABC took over an auction, it frequently retained key managers and adhered to old business practices. Individual auctions were given a lot of incentive by corporate headquarters in New Jersey if they were profitable. The auctions are all operate as separate businesses, with considerable performance incentives for the senior managers. As a result, there was a significant amount of variation in HR procedures and management approaches. </a:t>
            </a:r>
          </a:p>
          <a:p>
            <a:pPr marL="0" marR="0" fontAlgn="base">
              <a:spcBef>
                <a:spcPts val="0"/>
              </a:spcBef>
              <a:spcAft>
                <a:spcPts val="0"/>
              </a:spcAft>
            </a:pPr>
            <a:r>
              <a:rPr lang="en-US" sz="2300" dirty="0">
                <a:effectLst/>
                <a:latin typeface="Arial" panose="020B0604020202020204" pitchFamily="34" charset="0"/>
                <a:ea typeface="Times New Roman" panose="02020603050405020304" pitchFamily="18" charset="0"/>
                <a:cs typeface="Arial" panose="020B0604020202020204" pitchFamily="34" charset="0"/>
              </a:rPr>
              <a:t>The corporate human resources manager initiated a major action plan to drive some consistency in auction practices and share best practices. The effort began with research into current HR practices and auction performance. </a:t>
            </a:r>
          </a:p>
          <a:p>
            <a:endParaRPr lang="en-US" dirty="0"/>
          </a:p>
        </p:txBody>
      </p:sp>
    </p:spTree>
    <p:extLst>
      <p:ext uri="{BB962C8B-B14F-4D97-AF65-F5344CB8AC3E}">
        <p14:creationId xmlns:p14="http://schemas.microsoft.com/office/powerpoint/2010/main" val="30327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7500-854A-2941-AF05-D24F9BD6821F}"/>
              </a:ext>
            </a:extLst>
          </p:cNvPr>
          <p:cNvSpPr>
            <a:spLocks noGrp="1"/>
          </p:cNvSpPr>
          <p:nvPr>
            <p:ph type="title"/>
          </p:nvPr>
        </p:nvSpPr>
        <p:spPr>
          <a:xfrm>
            <a:off x="1451579" y="804519"/>
            <a:ext cx="9603275" cy="1049235"/>
          </a:xfrm>
        </p:spPr>
        <p:txBody>
          <a:bodyPr>
            <a:normAutofit/>
          </a:bodyPr>
          <a:lstStyle/>
          <a:p>
            <a:r>
              <a:rPr lang="en-US" b="1" i="1">
                <a:effectLst/>
                <a:latin typeface="Arial" panose="020B0604020202020204" pitchFamily="34" charset="0"/>
                <a:ea typeface="Times New Roman" panose="02020603050405020304" pitchFamily="18" charset="0"/>
              </a:rPr>
              <a:t>DATA DESCRIPTION</a:t>
            </a:r>
            <a:br>
              <a:rPr lang="en-US">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78C80E1-9435-494A-A0C7-E8F329456CCF}"/>
              </a:ext>
            </a:extLst>
          </p:cNvPr>
          <p:cNvSpPr>
            <a:spLocks noGrp="1"/>
          </p:cNvSpPr>
          <p:nvPr>
            <p:ph idx="1"/>
          </p:nvPr>
        </p:nvSpPr>
        <p:spPr>
          <a:xfrm>
            <a:off x="1451579" y="2015734"/>
            <a:ext cx="4162555" cy="3450613"/>
          </a:xfrm>
        </p:spPr>
        <p:txBody>
          <a:bodyPr>
            <a:normAutofit/>
          </a:bodyPr>
          <a:lstStyle/>
          <a:p>
            <a:r>
              <a:rPr lang="en-US">
                <a:effectLst/>
                <a:latin typeface="Arial" panose="020B0604020202020204" pitchFamily="34" charset="0"/>
                <a:ea typeface="Times New Roman" panose="02020603050405020304" pitchFamily="18" charset="0"/>
              </a:rPr>
              <a:t>The data set consist of 76 rows and 38 columns. </a:t>
            </a:r>
          </a:p>
          <a:p>
            <a:endParaRPr lang="en-US" dirty="0"/>
          </a:p>
        </p:txBody>
      </p:sp>
      <p:pic>
        <p:nvPicPr>
          <p:cNvPr id="5" name="Picture 4" descr="Background pattern&#10;&#10;Description automatically generated">
            <a:extLst>
              <a:ext uri="{FF2B5EF4-FFF2-40B4-BE49-F238E27FC236}">
                <a16:creationId xmlns:a16="http://schemas.microsoft.com/office/drawing/2014/main" id="{096AD732-AF1B-474A-A2C2-5E468E82AE4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00725" y="2257426"/>
            <a:ext cx="5254129" cy="3208922"/>
          </a:xfrm>
          <a:prstGeom prst="rect">
            <a:avLst/>
          </a:prstGeom>
        </p:spPr>
      </p:pic>
    </p:spTree>
    <p:extLst>
      <p:ext uri="{BB962C8B-B14F-4D97-AF65-F5344CB8AC3E}">
        <p14:creationId xmlns:p14="http://schemas.microsoft.com/office/powerpoint/2010/main" val="58509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38CBB2-04B5-4ED2-92CA-ABA779049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9ECE436-E5C5-4600-9DAE-6A66A788E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9B27944-377A-9D4C-99BC-ECD5F6DE9219}"/>
              </a:ext>
            </a:extLst>
          </p:cNvPr>
          <p:cNvSpPr>
            <a:spLocks noGrp="1"/>
          </p:cNvSpPr>
          <p:nvPr>
            <p:ph type="title"/>
          </p:nvPr>
        </p:nvSpPr>
        <p:spPr>
          <a:xfrm>
            <a:off x="1451579" y="804519"/>
            <a:ext cx="5550357" cy="1049235"/>
          </a:xfrm>
        </p:spPr>
        <p:txBody>
          <a:bodyPr>
            <a:normAutofit/>
          </a:bodyPr>
          <a:lstStyle/>
          <a:p>
            <a:r>
              <a:rPr lang="en-US" b="1" i="1">
                <a:effectLst/>
                <a:latin typeface="Arial" panose="020B0604020202020204" pitchFamily="34" charset="0"/>
                <a:ea typeface="Times New Roman" panose="02020603050405020304" pitchFamily="18" charset="0"/>
              </a:rPr>
              <a:t>DATA VISUALIZATION</a:t>
            </a:r>
            <a:br>
              <a:rPr lang="en-US">
                <a:effectLst/>
                <a:latin typeface="Times New Roman" panose="02020603050405020304" pitchFamily="18" charset="0"/>
                <a:ea typeface="Times New Roman" panose="02020603050405020304" pitchFamily="18" charset="0"/>
              </a:rPr>
            </a:br>
            <a:endParaRPr lang="en-US" dirty="0"/>
          </a:p>
        </p:txBody>
      </p:sp>
      <p:sp>
        <p:nvSpPr>
          <p:cNvPr id="14" name="Rectangle 13">
            <a:extLst>
              <a:ext uri="{FF2B5EF4-FFF2-40B4-BE49-F238E27FC236}">
                <a16:creationId xmlns:a16="http://schemas.microsoft.com/office/drawing/2014/main" id="{A81BF76C-52E4-494B-86F2-4CBAC20E3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0CEFE87-4BD7-0045-817C-B6B3C14F99C5}"/>
              </a:ext>
            </a:extLst>
          </p:cNvPr>
          <p:cNvSpPr>
            <a:spLocks noGrp="1"/>
          </p:cNvSpPr>
          <p:nvPr>
            <p:ph idx="1"/>
          </p:nvPr>
        </p:nvSpPr>
        <p:spPr>
          <a:xfrm>
            <a:off x="1451579" y="2015732"/>
            <a:ext cx="5550357" cy="3450613"/>
          </a:xfrm>
        </p:spPr>
        <p:txBody>
          <a:bodyPr>
            <a:normAutofit/>
          </a:bodyPr>
          <a:lstStyle/>
          <a:p>
            <a:pPr marL="0" marR="0" fontAlgn="base">
              <a:lnSpc>
                <a:spcPct val="110000"/>
              </a:lnSpc>
              <a:spcBef>
                <a:spcPts val="0"/>
              </a:spcBef>
              <a:spcAft>
                <a:spcPts val="0"/>
              </a:spcAft>
            </a:pPr>
            <a:r>
              <a:rPr lang="en-US" sz="1300" dirty="0">
                <a:effectLst/>
                <a:latin typeface="Arial" panose="020B0604020202020204" pitchFamily="34" charset="0"/>
                <a:ea typeface="Times New Roman" panose="02020603050405020304" pitchFamily="18" charset="0"/>
              </a:rPr>
              <a:t>We utilized the Tableau tool to create graphs that visualize data. After reviewing the data, we used a bar graph to compare the attributes like average Lot damage each year and the auction unit's name.  </a:t>
            </a:r>
            <a:endParaRPr lang="en-US" sz="1300" dirty="0">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pPr>
            <a:r>
              <a:rPr lang="en-US" sz="1300" dirty="0">
                <a:effectLst/>
                <a:latin typeface="Arial" panose="020B0604020202020204" pitchFamily="34" charset="0"/>
                <a:ea typeface="Times New Roman" panose="02020603050405020304" pitchFamily="18" charset="0"/>
              </a:rPr>
              <a:t>As for 332,214 lot damages annually, Boston has the most, as shown in the graph above, while Saskatoon has the fewest (3,824). </a:t>
            </a:r>
            <a:endParaRPr lang="en-US" sz="1300" dirty="0">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pPr>
            <a:r>
              <a:rPr lang="en-US" sz="1300" dirty="0">
                <a:effectLst/>
                <a:latin typeface="Arial" panose="020B0604020202020204" pitchFamily="34" charset="0"/>
                <a:ea typeface="Times New Roman" panose="02020603050405020304" pitchFamily="18" charset="0"/>
              </a:rPr>
              <a:t>We used two attributes in the graph above, sold (the total number of cars sold) and auction type, which includes three types:  </a:t>
            </a:r>
            <a:endParaRPr lang="en-US" sz="1300" dirty="0">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pPr>
            <a:r>
              <a:rPr lang="en-US" sz="1300" dirty="0">
                <a:effectLst/>
                <a:latin typeface="Arial" panose="020B0604020202020204" pitchFamily="34" charset="0"/>
                <a:ea typeface="Times New Roman" panose="02020603050405020304" pitchFamily="18" charset="0"/>
              </a:rPr>
              <a:t>1 = Public </a:t>
            </a:r>
            <a:endParaRPr lang="en-US" sz="1300" dirty="0">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pPr>
            <a:r>
              <a:rPr lang="en-US" sz="1300" dirty="0">
                <a:effectLst/>
                <a:latin typeface="Arial" panose="020B0604020202020204" pitchFamily="34" charset="0"/>
                <a:ea typeface="Times New Roman" panose="02020603050405020304" pitchFamily="18" charset="0"/>
              </a:rPr>
              <a:t>2 = Dealer </a:t>
            </a:r>
            <a:endParaRPr lang="en-US" sz="1300" dirty="0">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pPr>
            <a:r>
              <a:rPr lang="en-US" sz="1300" dirty="0">
                <a:effectLst/>
                <a:latin typeface="Arial" panose="020B0604020202020204" pitchFamily="34" charset="0"/>
                <a:ea typeface="Times New Roman" panose="02020603050405020304" pitchFamily="18" charset="0"/>
              </a:rPr>
              <a:t>3 = Both public and dealer  </a:t>
            </a:r>
            <a:endParaRPr lang="en-US" sz="1300" dirty="0">
              <a:effectLst/>
              <a:latin typeface="Times New Roman" panose="02020603050405020304" pitchFamily="18" charset="0"/>
              <a:ea typeface="Times New Roman" panose="02020603050405020304" pitchFamily="18" charset="0"/>
            </a:endParaRPr>
          </a:p>
          <a:p>
            <a:pPr marL="0" marR="0" fontAlgn="base">
              <a:lnSpc>
                <a:spcPct val="110000"/>
              </a:lnSpc>
              <a:spcBef>
                <a:spcPts val="0"/>
              </a:spcBef>
              <a:spcAft>
                <a:spcPts val="0"/>
              </a:spcAft>
            </a:pPr>
            <a:r>
              <a:rPr lang="en-US" sz="1300" dirty="0">
                <a:effectLst/>
                <a:latin typeface="Arial" panose="020B0604020202020204" pitchFamily="34" charset="0"/>
                <a:ea typeface="Times New Roman" panose="02020603050405020304" pitchFamily="18" charset="0"/>
              </a:rPr>
              <a:t>In the graph to the right, type 3—which includes both public and dealer sales—has the most cars sold (47,776), however when compared to types 1 (public) and 2 (dealer), dealer sales are higher (33,111) than public sales. </a:t>
            </a:r>
            <a:endParaRPr lang="en-US" sz="1300" dirty="0">
              <a:effectLst/>
              <a:latin typeface="Times New Roman" panose="02020603050405020304" pitchFamily="18" charset="0"/>
              <a:ea typeface="Times New Roman" panose="02020603050405020304" pitchFamily="18" charset="0"/>
            </a:endParaRPr>
          </a:p>
          <a:p>
            <a:pPr>
              <a:lnSpc>
                <a:spcPct val="110000"/>
              </a:lnSpc>
            </a:pPr>
            <a:endParaRPr lang="en-US" sz="1300" dirty="0"/>
          </a:p>
        </p:txBody>
      </p:sp>
      <p:grpSp>
        <p:nvGrpSpPr>
          <p:cNvPr id="16" name="Group 15">
            <a:extLst>
              <a:ext uri="{FF2B5EF4-FFF2-40B4-BE49-F238E27FC236}">
                <a16:creationId xmlns:a16="http://schemas.microsoft.com/office/drawing/2014/main" id="{CD0703AE-95DE-4C43-8272-BB33A5AD4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7" name="Rectangle 16">
              <a:extLst>
                <a:ext uri="{FF2B5EF4-FFF2-40B4-BE49-F238E27FC236}">
                  <a16:creationId xmlns:a16="http://schemas.microsoft.com/office/drawing/2014/main" id="{2FF4B413-F360-4A9A-8F55-79C396170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29C2B7-6BA1-4DC0-8ED1-044AFBE47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Graphical user interface&#10;&#10;Description automatically generated">
            <a:extLst>
              <a:ext uri="{FF2B5EF4-FFF2-40B4-BE49-F238E27FC236}">
                <a16:creationId xmlns:a16="http://schemas.microsoft.com/office/drawing/2014/main" id="{705B8AD1-561A-2E43-B1C4-ECB776261D85}"/>
              </a:ext>
            </a:extLst>
          </p:cNvPr>
          <p:cNvPicPr/>
          <p:nvPr/>
        </p:nvPicPr>
        <p:blipFill rotWithShape="1">
          <a:blip r:embed="rId2">
            <a:extLst>
              <a:ext uri="{28A0092B-C50C-407E-A947-70E740481C1C}">
                <a14:useLocalDpi xmlns:a14="http://schemas.microsoft.com/office/drawing/2010/main" val="0"/>
              </a:ext>
            </a:extLst>
          </a:blip>
          <a:srcRect l="7927" r="5111" b="1"/>
          <a:stretch/>
        </p:blipFill>
        <p:spPr bwMode="auto">
          <a:xfrm>
            <a:off x="8116373" y="1116344"/>
            <a:ext cx="2799103" cy="1850789"/>
          </a:xfrm>
          <a:prstGeom prst="rect">
            <a:avLst/>
          </a:prstGeom>
          <a:noFill/>
        </p:spPr>
      </p:pic>
      <p:pic>
        <p:nvPicPr>
          <p:cNvPr id="5" name="Picture 4" descr="Chart, bubble chart&#10;&#10;Description automatically generated">
            <a:extLst>
              <a:ext uri="{FF2B5EF4-FFF2-40B4-BE49-F238E27FC236}">
                <a16:creationId xmlns:a16="http://schemas.microsoft.com/office/drawing/2014/main" id="{8D7903ED-A95E-1145-8B5C-D4E24E183678}"/>
              </a:ext>
            </a:extLst>
          </p:cNvPr>
          <p:cNvPicPr/>
          <p:nvPr/>
        </p:nvPicPr>
        <p:blipFill rotWithShape="1">
          <a:blip r:embed="rId3">
            <a:extLst>
              <a:ext uri="{28A0092B-C50C-407E-A947-70E740481C1C}">
                <a14:useLocalDpi xmlns:a14="http://schemas.microsoft.com/office/drawing/2010/main" val="0"/>
              </a:ext>
            </a:extLst>
          </a:blip>
          <a:srcRect r="5474" b="-2"/>
          <a:stretch/>
        </p:blipFill>
        <p:spPr bwMode="auto">
          <a:xfrm>
            <a:off x="8116373" y="3131726"/>
            <a:ext cx="2799103" cy="1850790"/>
          </a:xfrm>
          <a:prstGeom prst="rect">
            <a:avLst/>
          </a:prstGeom>
          <a:noFill/>
        </p:spPr>
      </p:pic>
      <p:pic>
        <p:nvPicPr>
          <p:cNvPr id="20" name="Picture 19">
            <a:extLst>
              <a:ext uri="{FF2B5EF4-FFF2-40B4-BE49-F238E27FC236}">
                <a16:creationId xmlns:a16="http://schemas.microsoft.com/office/drawing/2014/main" id="{0C24E7C2-F39B-4280-9B81-F15BBD93C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F381DAA9-C4BA-4BB3-8F4B-3BC4B43EB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35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6548-76C9-1D4D-9D3D-8F467E5E2366}"/>
              </a:ext>
            </a:extLst>
          </p:cNvPr>
          <p:cNvSpPr>
            <a:spLocks noGrp="1"/>
          </p:cNvSpPr>
          <p:nvPr>
            <p:ph type="title"/>
          </p:nvPr>
        </p:nvSpPr>
        <p:spPr>
          <a:xfrm>
            <a:off x="1451579" y="804519"/>
            <a:ext cx="9603275" cy="1049235"/>
          </a:xfrm>
        </p:spPr>
        <p:txBody>
          <a:bodyPr>
            <a:normAutofit/>
          </a:bodyPr>
          <a:lstStyle/>
          <a:p>
            <a:r>
              <a:rPr lang="en-US" b="1" i="1">
                <a:latin typeface="Arial" panose="020B0604020202020204" pitchFamily="34" charset="0"/>
                <a:cs typeface="Arial" panose="020B0604020202020204" pitchFamily="34" charset="0"/>
              </a:rPr>
              <a:t>OLS Regression</a:t>
            </a:r>
          </a:p>
        </p:txBody>
      </p:sp>
      <p:sp>
        <p:nvSpPr>
          <p:cNvPr id="3" name="Content Placeholder 2">
            <a:extLst>
              <a:ext uri="{FF2B5EF4-FFF2-40B4-BE49-F238E27FC236}">
                <a16:creationId xmlns:a16="http://schemas.microsoft.com/office/drawing/2014/main" id="{01DFA441-15CF-FD49-9825-D86632C01592}"/>
              </a:ext>
            </a:extLst>
          </p:cNvPr>
          <p:cNvSpPr>
            <a:spLocks noGrp="1"/>
          </p:cNvSpPr>
          <p:nvPr>
            <p:ph idx="1"/>
          </p:nvPr>
        </p:nvSpPr>
        <p:spPr>
          <a:xfrm>
            <a:off x="1451579" y="2015732"/>
            <a:ext cx="4174339" cy="3450613"/>
          </a:xfrm>
        </p:spPr>
        <p:txBody>
          <a:bodyPr>
            <a:normAutofit/>
          </a:bodyPr>
          <a:lstStyle/>
          <a:p>
            <a:r>
              <a:rPr lang="en-US" dirty="0"/>
              <a:t>PROFIT Model</a:t>
            </a:r>
          </a:p>
          <a:p>
            <a:r>
              <a:rPr lang="en-US" dirty="0"/>
              <a:t>FT Turn Model </a:t>
            </a:r>
          </a:p>
        </p:txBody>
      </p:sp>
      <p:pic>
        <p:nvPicPr>
          <p:cNvPr id="11" name="Picture 10" descr="Diagram&#10;&#10;Description automatically generated">
            <a:extLst>
              <a:ext uri="{FF2B5EF4-FFF2-40B4-BE49-F238E27FC236}">
                <a16:creationId xmlns:a16="http://schemas.microsoft.com/office/drawing/2014/main" id="{DD35E2D8-B483-F14D-A912-CF277401849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668757" y="2015732"/>
            <a:ext cx="2960767" cy="3731745"/>
          </a:xfrm>
          <a:prstGeom prst="rect">
            <a:avLst/>
          </a:prstGeom>
        </p:spPr>
      </p:pic>
      <p:pic>
        <p:nvPicPr>
          <p:cNvPr id="12" name="Picture 11" descr="A screenshot of a computer&#10;&#10;Description automatically generated with low confidence">
            <a:extLst>
              <a:ext uri="{FF2B5EF4-FFF2-40B4-BE49-F238E27FC236}">
                <a16:creationId xmlns:a16="http://schemas.microsoft.com/office/drawing/2014/main" id="{D640E46A-597C-A243-A315-D7488FBDF2F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143875" y="2026118"/>
            <a:ext cx="2699534" cy="3731745"/>
          </a:xfrm>
          <a:prstGeom prst="rect">
            <a:avLst/>
          </a:prstGeom>
        </p:spPr>
      </p:pic>
    </p:spTree>
    <p:extLst>
      <p:ext uri="{BB962C8B-B14F-4D97-AF65-F5344CB8AC3E}">
        <p14:creationId xmlns:p14="http://schemas.microsoft.com/office/powerpoint/2010/main" val="26324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4B7EB-9396-3A4A-BB04-4D660AAA97A3}"/>
              </a:ext>
            </a:extLst>
          </p:cNvPr>
          <p:cNvSpPr>
            <a:spLocks noGrp="1"/>
          </p:cNvSpPr>
          <p:nvPr>
            <p:ph idx="1"/>
          </p:nvPr>
        </p:nvSpPr>
        <p:spPr/>
        <p:txBody>
          <a:bodyPr/>
          <a:lstStyle/>
          <a:p>
            <a:r>
              <a:rPr lang="en-US" dirty="0"/>
              <a:t>PT Turn Model</a:t>
            </a:r>
          </a:p>
          <a:p>
            <a:r>
              <a:rPr lang="en-US" dirty="0"/>
              <a:t>OSHA Model </a:t>
            </a:r>
          </a:p>
        </p:txBody>
      </p:sp>
      <p:pic>
        <p:nvPicPr>
          <p:cNvPr id="4" name="Picture 3" descr="Diagram&#10;&#10;Description automatically generated">
            <a:extLst>
              <a:ext uri="{FF2B5EF4-FFF2-40B4-BE49-F238E27FC236}">
                <a16:creationId xmlns:a16="http://schemas.microsoft.com/office/drawing/2014/main" id="{2003588F-23D6-014B-BDA0-6C002141B4E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52457" y="2015732"/>
            <a:ext cx="3215323" cy="3899293"/>
          </a:xfrm>
          <a:prstGeom prst="rect">
            <a:avLst/>
          </a:prstGeom>
        </p:spPr>
      </p:pic>
      <p:pic>
        <p:nvPicPr>
          <p:cNvPr id="5" name="Picture 4" descr="Diagram&#10;&#10;Description automatically generated">
            <a:extLst>
              <a:ext uri="{FF2B5EF4-FFF2-40B4-BE49-F238E27FC236}">
                <a16:creationId xmlns:a16="http://schemas.microsoft.com/office/drawing/2014/main" id="{39E39D61-3DC1-D14C-9031-D29C899ADC10}"/>
              </a:ext>
            </a:extLst>
          </p:cNvPr>
          <p:cNvPicPr/>
          <p:nvPr/>
        </p:nvPicPr>
        <p:blipFill>
          <a:blip r:embed="rId3">
            <a:extLst>
              <a:ext uri="{28A0092B-C50C-407E-A947-70E740481C1C}">
                <a14:useLocalDpi xmlns:a14="http://schemas.microsoft.com/office/drawing/2010/main" val="0"/>
              </a:ext>
            </a:extLst>
          </a:blip>
          <a:stretch>
            <a:fillRect/>
          </a:stretch>
        </p:blipFill>
        <p:spPr>
          <a:xfrm>
            <a:off x="7939544" y="2015732"/>
            <a:ext cx="3215323" cy="3899293"/>
          </a:xfrm>
          <a:prstGeom prst="rect">
            <a:avLst/>
          </a:prstGeom>
        </p:spPr>
      </p:pic>
    </p:spTree>
    <p:extLst>
      <p:ext uri="{BB962C8B-B14F-4D97-AF65-F5344CB8AC3E}">
        <p14:creationId xmlns:p14="http://schemas.microsoft.com/office/powerpoint/2010/main" val="138676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FF5DC17-4010-4B44-B0F1-FF8C1347D33C}"/>
              </a:ext>
            </a:extLst>
          </p:cNvPr>
          <p:cNvSpPr>
            <a:spLocks noGrp="1"/>
          </p:cNvSpPr>
          <p:nvPr>
            <p:ph idx="1"/>
          </p:nvPr>
        </p:nvSpPr>
        <p:spPr>
          <a:xfrm>
            <a:off x="1451581" y="2015732"/>
            <a:ext cx="4172212" cy="3450613"/>
          </a:xfrm>
        </p:spPr>
        <p:txBody>
          <a:bodyPr>
            <a:normAutofit/>
          </a:bodyPr>
          <a:lstStyle/>
          <a:p>
            <a:r>
              <a:rPr lang="en-US" dirty="0"/>
              <a:t>Damage model </a:t>
            </a:r>
          </a:p>
        </p:txBody>
      </p:sp>
      <p:pic>
        <p:nvPicPr>
          <p:cNvPr id="4" name="Picture 3" descr="Diagram&#10;&#10;Description automatically generated">
            <a:extLst>
              <a:ext uri="{FF2B5EF4-FFF2-40B4-BE49-F238E27FC236}">
                <a16:creationId xmlns:a16="http://schemas.microsoft.com/office/drawing/2014/main" id="{675819AE-7F4F-4B4B-BEDA-D43746116709}"/>
              </a:ext>
            </a:extLst>
          </p:cNvPr>
          <p:cNvPicPr/>
          <p:nvPr/>
        </p:nvPicPr>
        <p:blipFill>
          <a:blip r:embed="rId2">
            <a:extLst>
              <a:ext uri="{28A0092B-C50C-407E-A947-70E740481C1C}">
                <a14:useLocalDpi xmlns:a14="http://schemas.microsoft.com/office/drawing/2010/main" val="0"/>
              </a:ext>
            </a:extLst>
          </a:blip>
          <a:stretch>
            <a:fillRect/>
          </a:stretch>
        </p:blipFill>
        <p:spPr>
          <a:xfrm>
            <a:off x="6457950" y="805583"/>
            <a:ext cx="4629150" cy="4660762"/>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07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ABA642E-E086-4542-B4F6-5DD55D3EF5EB}"/>
              </a:ext>
            </a:extLst>
          </p:cNvPr>
          <p:cNvSpPr>
            <a:spLocks noGrp="1"/>
          </p:cNvSpPr>
          <p:nvPr>
            <p:ph type="title"/>
          </p:nvPr>
        </p:nvSpPr>
        <p:spPr>
          <a:xfrm>
            <a:off x="1451580" y="804520"/>
            <a:ext cx="4176511" cy="1049235"/>
          </a:xfrm>
        </p:spPr>
        <p:txBody>
          <a:bodyPr>
            <a:normAutofit/>
          </a:bodyPr>
          <a:lstStyle/>
          <a:p>
            <a:r>
              <a:rPr lang="en-US" b="1" i="1">
                <a:latin typeface="Arial" panose="020B0604020202020204" pitchFamily="34" charset="0"/>
                <a:cs typeface="Arial" panose="020B0604020202020204" pitchFamily="34" charset="0"/>
              </a:rPr>
              <a:t>Correlation</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D7E18E6-B437-A549-82CF-448550758005}"/>
              </a:ext>
            </a:extLst>
          </p:cNvPr>
          <p:cNvSpPr>
            <a:spLocks noGrp="1"/>
          </p:cNvSpPr>
          <p:nvPr>
            <p:ph idx="1"/>
          </p:nvPr>
        </p:nvSpPr>
        <p:spPr>
          <a:xfrm>
            <a:off x="1451581" y="2015732"/>
            <a:ext cx="4172212" cy="3450613"/>
          </a:xfrm>
        </p:spPr>
        <p:txBody>
          <a:bodyPr>
            <a:normAutofit/>
          </a:bodyPr>
          <a:lstStyle/>
          <a:p>
            <a:r>
              <a:rPr lang="en-US">
                <a:effectLst/>
                <a:latin typeface="Arial" panose="020B0604020202020204" pitchFamily="34" charset="0"/>
                <a:ea typeface="Times New Roman" panose="02020603050405020304" pitchFamily="18" charset="0"/>
              </a:rPr>
              <a:t>The Correlations among average lot damage per car consigned, percentage of cars sold, and earnings as a percentage of gross revenue. </a:t>
            </a:r>
            <a:endParaRPr lang="en-US">
              <a:effectLst/>
              <a:latin typeface="Times New Roman" panose="02020603050405020304" pitchFamily="18" charset="0"/>
              <a:ea typeface="Times New Roman" panose="02020603050405020304" pitchFamily="18" charset="0"/>
            </a:endParaRPr>
          </a:p>
          <a:p>
            <a:endParaRPr lang="en-US" dirty="0"/>
          </a:p>
        </p:txBody>
      </p:sp>
      <p:pic>
        <p:nvPicPr>
          <p:cNvPr id="4" name="Picture 3" descr="Chart, scatter chart&#10;&#10;Description automatically generated">
            <a:extLst>
              <a:ext uri="{FF2B5EF4-FFF2-40B4-BE49-F238E27FC236}">
                <a16:creationId xmlns:a16="http://schemas.microsoft.com/office/drawing/2014/main" id="{2A5FD826-4743-9B44-91A5-0D9F6D898542}"/>
              </a:ext>
            </a:extLst>
          </p:cNvPr>
          <p:cNvPicPr/>
          <p:nvPr/>
        </p:nvPicPr>
        <p:blipFill>
          <a:blip r:embed="rId2">
            <a:extLst>
              <a:ext uri="{28A0092B-C50C-407E-A947-70E740481C1C}">
                <a14:useLocalDpi xmlns:a14="http://schemas.microsoft.com/office/drawing/2010/main" val="0"/>
              </a:ext>
            </a:extLst>
          </a:blip>
          <a:stretch>
            <a:fillRect/>
          </a:stretch>
        </p:blipFill>
        <p:spPr>
          <a:xfrm>
            <a:off x="6826846" y="805583"/>
            <a:ext cx="3495571" cy="4660762"/>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2450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1477</Words>
  <Application>Microsoft Macintosh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Symbol</vt:lpstr>
      <vt:lpstr>Times New Roman</vt:lpstr>
      <vt:lpstr>Gallery</vt:lpstr>
      <vt:lpstr>MANA 5344-003 Evidence-Based Management Project Presentation </vt:lpstr>
      <vt:lpstr>INTRODUCTION </vt:lpstr>
      <vt:lpstr>BACKGROUND </vt:lpstr>
      <vt:lpstr>DATA DESCRIPTION </vt:lpstr>
      <vt:lpstr>DATA VISUALIZATION </vt:lpstr>
      <vt:lpstr>OLS Regression</vt:lpstr>
      <vt:lpstr>PowerPoint Presentation</vt:lpstr>
      <vt:lpstr>PowerPoint Presentation</vt:lpstr>
      <vt:lpstr>Correlation</vt:lpstr>
      <vt:lpstr>ANALYSIS </vt:lpstr>
      <vt:lpstr>PowerPoint Presentation</vt:lpstr>
      <vt:lpstr> Attitudes  </vt:lpstr>
      <vt:lpstr>Method &amp; Type of analysis that conducted  </vt:lpstr>
      <vt:lpstr>Discussion of limitations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 5344-003 Evidence-Based Management Group 4 Project Presentation </dc:title>
  <dc:creator>Rudraraju, Tejesh Varma</dc:creator>
  <cp:lastModifiedBy>Rudraraju, Tejesh Varma</cp:lastModifiedBy>
  <cp:revision>2</cp:revision>
  <dcterms:created xsi:type="dcterms:W3CDTF">2022-12-14T17:32:05Z</dcterms:created>
  <dcterms:modified xsi:type="dcterms:W3CDTF">2024-01-23T20:22:32Z</dcterms:modified>
</cp:coreProperties>
</file>