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sldIdLst>
    <p:sldId id="256" r:id="rId3"/>
    <p:sldId id="272" r:id="rId4"/>
    <p:sldId id="257" r:id="rId5"/>
    <p:sldId id="258" r:id="rId6"/>
    <p:sldId id="27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4" r:id="rId15"/>
    <p:sldId id="266" r:id="rId16"/>
    <p:sldId id="267" r:id="rId17"/>
    <p:sldId id="268" r:id="rId18"/>
    <p:sldId id="269" r:id="rId19"/>
    <p:sldId id="271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A244E4-485C-487E-8F4A-9E9A4FED5C40}">
          <p14:sldIdLst>
            <p14:sldId id="256"/>
            <p14:sldId id="272"/>
            <p14:sldId id="257"/>
            <p14:sldId id="258"/>
            <p14:sldId id="273"/>
            <p14:sldId id="259"/>
            <p14:sldId id="260"/>
            <p14:sldId id="261"/>
            <p14:sldId id="262"/>
            <p14:sldId id="263"/>
            <p14:sldId id="264"/>
            <p14:sldId id="265"/>
            <p14:sldId id="274"/>
            <p14:sldId id="266"/>
            <p14:sldId id="267"/>
            <p14:sldId id="268"/>
            <p14:sldId id="269"/>
            <p14:sldId id="271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255DD-F979-4A03-AC6C-D2554527440A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5A5AF6-E962-46C0-9CF1-93D8B5DF2192}">
      <dgm:prSet phldrT="[Text]"/>
      <dgm:spPr/>
      <dgm:t>
        <a:bodyPr/>
        <a:lstStyle/>
        <a:p>
          <a:r>
            <a:rPr lang="en-IN" dirty="0" smtClean="0"/>
            <a:t>THANK YOU</a:t>
          </a:r>
          <a:endParaRPr lang="en-IN" dirty="0"/>
        </a:p>
      </dgm:t>
    </dgm:pt>
    <dgm:pt modelId="{6FC3EA02-0859-4E55-AC1D-40BBF455AD79}" type="parTrans" cxnId="{02416AA4-EF58-4CA0-AFBB-E4C595920A83}">
      <dgm:prSet/>
      <dgm:spPr/>
      <dgm:t>
        <a:bodyPr/>
        <a:lstStyle/>
        <a:p>
          <a:endParaRPr lang="en-IN"/>
        </a:p>
      </dgm:t>
    </dgm:pt>
    <dgm:pt modelId="{48D97BCF-EA51-41B3-B443-C375951110C4}" type="sibTrans" cxnId="{02416AA4-EF58-4CA0-AFBB-E4C595920A83}">
      <dgm:prSet/>
      <dgm:spPr/>
      <dgm:t>
        <a:bodyPr/>
        <a:lstStyle/>
        <a:p>
          <a:endParaRPr lang="en-IN"/>
        </a:p>
      </dgm:t>
    </dgm:pt>
    <dgm:pt modelId="{77FB6FA3-DA97-4E82-A73E-B3593D686BD7}" type="pres">
      <dgm:prSet presAssocID="{FB5255DD-F979-4A03-AC6C-D2554527440A}" presName="Name0" presStyleCnt="0">
        <dgm:presLayoutVars>
          <dgm:chMax/>
          <dgm:chPref/>
          <dgm:dir/>
        </dgm:presLayoutVars>
      </dgm:prSet>
      <dgm:spPr/>
    </dgm:pt>
    <dgm:pt modelId="{076D1855-E4C0-4EA7-8394-104917723336}" type="pres">
      <dgm:prSet presAssocID="{CF5A5AF6-E962-46C0-9CF1-93D8B5DF2192}" presName="composite" presStyleCnt="0">
        <dgm:presLayoutVars>
          <dgm:chMax/>
          <dgm:chPref/>
        </dgm:presLayoutVars>
      </dgm:prSet>
      <dgm:spPr/>
    </dgm:pt>
    <dgm:pt modelId="{4F5AD16F-7A4F-47D3-BA34-31CCFF1DD9F9}" type="pres">
      <dgm:prSet presAssocID="{CF5A5AF6-E962-46C0-9CF1-93D8B5DF2192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C8BEB291-712A-49BB-9303-69EB07814081}" type="pres">
      <dgm:prSet presAssocID="{CF5A5AF6-E962-46C0-9CF1-93D8B5DF2192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E50399DB-31C3-468D-93C7-BD6E59268214}" type="pres">
      <dgm:prSet presAssocID="{CF5A5AF6-E962-46C0-9CF1-93D8B5DF2192}" presName="tlFrame" presStyleLbl="node1" presStyleIdx="0" presStyleCnt="4"/>
      <dgm:spPr/>
    </dgm:pt>
    <dgm:pt modelId="{11850741-D439-478D-BAC9-FBC16EA42C43}" type="pres">
      <dgm:prSet presAssocID="{CF5A5AF6-E962-46C0-9CF1-93D8B5DF2192}" presName="trFrame" presStyleLbl="node1" presStyleIdx="1" presStyleCnt="4"/>
      <dgm:spPr/>
    </dgm:pt>
    <dgm:pt modelId="{7FE0EF1D-F0AE-41FF-9151-E7F506581016}" type="pres">
      <dgm:prSet presAssocID="{CF5A5AF6-E962-46C0-9CF1-93D8B5DF2192}" presName="blFrame" presStyleLbl="node1" presStyleIdx="2" presStyleCnt="4"/>
      <dgm:spPr/>
    </dgm:pt>
    <dgm:pt modelId="{D9100DA5-FB1F-4D31-8206-BBD3A2860304}" type="pres">
      <dgm:prSet presAssocID="{CF5A5AF6-E962-46C0-9CF1-93D8B5DF2192}" presName="brFrame" presStyleLbl="node1" presStyleIdx="3" presStyleCnt="4"/>
      <dgm:spPr/>
    </dgm:pt>
  </dgm:ptLst>
  <dgm:cxnLst>
    <dgm:cxn modelId="{AFEA2DDD-D924-4420-96BD-1007C5C10AAD}" type="presOf" srcId="{FB5255DD-F979-4A03-AC6C-D2554527440A}" destId="{77FB6FA3-DA97-4E82-A73E-B3593D686BD7}" srcOrd="0" destOrd="0" presId="urn:microsoft.com/office/officeart/2009/3/layout/FramedTextPicture"/>
    <dgm:cxn modelId="{02416AA4-EF58-4CA0-AFBB-E4C595920A83}" srcId="{FB5255DD-F979-4A03-AC6C-D2554527440A}" destId="{CF5A5AF6-E962-46C0-9CF1-93D8B5DF2192}" srcOrd="0" destOrd="0" parTransId="{6FC3EA02-0859-4E55-AC1D-40BBF455AD79}" sibTransId="{48D97BCF-EA51-41B3-B443-C375951110C4}"/>
    <dgm:cxn modelId="{3AB5DB52-7005-45DE-A62C-1C64B42C4A50}" type="presOf" srcId="{CF5A5AF6-E962-46C0-9CF1-93D8B5DF2192}" destId="{C8BEB291-712A-49BB-9303-69EB07814081}" srcOrd="0" destOrd="0" presId="urn:microsoft.com/office/officeart/2009/3/layout/FramedTextPicture"/>
    <dgm:cxn modelId="{479CA6B7-0B1C-42E8-9ACA-D991C983D8BF}" type="presParOf" srcId="{77FB6FA3-DA97-4E82-A73E-B3593D686BD7}" destId="{076D1855-E4C0-4EA7-8394-104917723336}" srcOrd="0" destOrd="0" presId="urn:microsoft.com/office/officeart/2009/3/layout/FramedTextPicture"/>
    <dgm:cxn modelId="{B4B6AF73-F562-4A51-90DE-760C8C704F19}" type="presParOf" srcId="{076D1855-E4C0-4EA7-8394-104917723336}" destId="{4F5AD16F-7A4F-47D3-BA34-31CCFF1DD9F9}" srcOrd="0" destOrd="0" presId="urn:microsoft.com/office/officeart/2009/3/layout/FramedTextPicture"/>
    <dgm:cxn modelId="{D68D629F-F90A-475B-9DE2-4F439EE7794A}" type="presParOf" srcId="{076D1855-E4C0-4EA7-8394-104917723336}" destId="{C8BEB291-712A-49BB-9303-69EB07814081}" srcOrd="1" destOrd="0" presId="urn:microsoft.com/office/officeart/2009/3/layout/FramedTextPicture"/>
    <dgm:cxn modelId="{8C8382A6-1779-4AAA-8FFE-D26678301327}" type="presParOf" srcId="{076D1855-E4C0-4EA7-8394-104917723336}" destId="{E50399DB-31C3-468D-93C7-BD6E59268214}" srcOrd="2" destOrd="0" presId="urn:microsoft.com/office/officeart/2009/3/layout/FramedTextPicture"/>
    <dgm:cxn modelId="{7D3E75C1-F115-4DFF-92E5-E4E2CD4280B0}" type="presParOf" srcId="{076D1855-E4C0-4EA7-8394-104917723336}" destId="{11850741-D439-478D-BAC9-FBC16EA42C43}" srcOrd="3" destOrd="0" presId="urn:microsoft.com/office/officeart/2009/3/layout/FramedTextPicture"/>
    <dgm:cxn modelId="{FFAF784D-2D11-48BE-B60F-5A40ADC9DEC9}" type="presParOf" srcId="{076D1855-E4C0-4EA7-8394-104917723336}" destId="{7FE0EF1D-F0AE-41FF-9151-E7F506581016}" srcOrd="4" destOrd="0" presId="urn:microsoft.com/office/officeart/2009/3/layout/FramedTextPicture"/>
    <dgm:cxn modelId="{A3C3F142-DAB2-4BFC-B227-5CF575F46191}" type="presParOf" srcId="{076D1855-E4C0-4EA7-8394-104917723336}" destId="{D9100DA5-FB1F-4D31-8206-BBD3A2860304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D16F-7A4F-47D3-BA34-31CCFF1DD9F9}">
      <dsp:nvSpPr>
        <dsp:cNvPr id="0" name=""/>
        <dsp:cNvSpPr/>
      </dsp:nvSpPr>
      <dsp:spPr>
        <a:xfrm>
          <a:off x="0" y="215471"/>
          <a:ext cx="2523394" cy="1682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EB291-712A-49BB-9303-69EB07814081}">
      <dsp:nvSpPr>
        <dsp:cNvPr id="0" name=""/>
        <dsp:cNvSpPr/>
      </dsp:nvSpPr>
      <dsp:spPr>
        <a:xfrm>
          <a:off x="2628753" y="2002922"/>
          <a:ext cx="3575026" cy="220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THANK YOU</a:t>
          </a:r>
          <a:endParaRPr lang="en-IN" sz="6500" kern="1200" dirty="0"/>
        </a:p>
      </dsp:txBody>
      <dsp:txXfrm>
        <a:off x="2628753" y="2002922"/>
        <a:ext cx="3575026" cy="2208230"/>
      </dsp:txXfrm>
    </dsp:sp>
    <dsp:sp modelId="{E50399DB-31C3-468D-93C7-BD6E59268214}">
      <dsp:nvSpPr>
        <dsp:cNvPr id="0" name=""/>
        <dsp:cNvSpPr/>
      </dsp:nvSpPr>
      <dsp:spPr>
        <a:xfrm>
          <a:off x="2313329" y="1687769"/>
          <a:ext cx="858582" cy="858804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50741-D439-478D-BAC9-FBC16EA42C43}">
      <dsp:nvSpPr>
        <dsp:cNvPr id="0" name=""/>
        <dsp:cNvSpPr/>
      </dsp:nvSpPr>
      <dsp:spPr>
        <a:xfrm rot="5400000">
          <a:off x="5685378" y="1687880"/>
          <a:ext cx="858804" cy="85858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0EF1D-F0AE-41FF-9151-E7F506581016}">
      <dsp:nvSpPr>
        <dsp:cNvPr id="0" name=""/>
        <dsp:cNvSpPr/>
      </dsp:nvSpPr>
      <dsp:spPr>
        <a:xfrm rot="16200000">
          <a:off x="2313218" y="3668045"/>
          <a:ext cx="858804" cy="85858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00DA5-FB1F-4D31-8206-BBD3A2860304}">
      <dsp:nvSpPr>
        <dsp:cNvPr id="0" name=""/>
        <dsp:cNvSpPr/>
      </dsp:nvSpPr>
      <dsp:spPr>
        <a:xfrm rot="10800000">
          <a:off x="5685489" y="3667934"/>
          <a:ext cx="858582" cy="858804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4C2DC-72B1-4ADB-AC4D-817CE6E04D5F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FEDF-B77E-459D-8427-C3F8AA936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50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FEDF-B77E-459D-8427-C3F8AA936B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8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FEDF-B77E-459D-8427-C3F8AA936B2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0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FEDF-B77E-459D-8427-C3F8AA936B2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2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FEDF-B77E-459D-8427-C3F8AA936B2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12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FEDF-B77E-459D-8427-C3F8AA936B2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0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FEDF-B77E-459D-8427-C3F8AA936B2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87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EFEDF-B77E-459D-8427-C3F8AA936B2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6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94A3F3F-10D4-4358-A2DD-D6AF93BFB5AE}" type="datetimeFigureOut">
              <a:rPr lang="en-IN" smtClean="0"/>
              <a:t>12-10-2016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D1B28E4-2F0C-420B-B130-743FCBF40549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6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microsoft.com/office/2007/relationships/hdphoto" Target="../media/hdphoto9.wdp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James E. Smith, Gurindar S. Sohi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Microarchitecture of Superscalar Processor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228184" y="6309320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by,    </a:t>
            </a:r>
            <a:r>
              <a:rPr lang="en-IN" dirty="0" smtClean="0"/>
              <a:t>TEJESHWARA </a:t>
            </a:r>
            <a:r>
              <a:rPr lang="en-IN" dirty="0"/>
              <a:t>B 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9512" y="6309320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24</a:t>
            </a:r>
            <a:r>
              <a:rPr lang="en-IN" baseline="30000" dirty="0"/>
              <a:t>th</a:t>
            </a:r>
            <a:r>
              <a:rPr lang="en-IN" dirty="0"/>
              <a:t> October 2016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2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 Instruction Issuing and Parallel Execution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90" y="1268760"/>
            <a:ext cx="546783" cy="648071"/>
          </a:xfr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6984776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28184" y="2613749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 smtClean="0">
                <a:latin typeface="Arial Narrow" panose="020B0606020202030204" pitchFamily="34" charset="0"/>
              </a:rPr>
              <a:t>Constraints</a:t>
            </a:r>
            <a:r>
              <a:rPr lang="en-IN" sz="1200" dirty="0" smtClean="0">
                <a:latin typeface="Arial Narrow" panose="020B0606020202030204" pitchFamily="34" charset="0"/>
              </a:rPr>
              <a:t>:</a:t>
            </a:r>
          </a:p>
          <a:p>
            <a:endParaRPr lang="en-IN" sz="1200" dirty="0" smtClean="0">
              <a:latin typeface="Arial Narrow" panose="020B0606020202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Arial Narrow" panose="020B0606020202030204" pitchFamily="34" charset="0"/>
              </a:rPr>
              <a:t>Execution </a:t>
            </a:r>
            <a:r>
              <a:rPr lang="en-IN" sz="1200" dirty="0">
                <a:latin typeface="Arial Narrow" panose="020B0606020202030204" pitchFamily="34" charset="0"/>
              </a:rPr>
              <a:t>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Arial Narrow" panose="020B0606020202030204" pitchFamily="34" charset="0"/>
              </a:rPr>
              <a:t>Interconnect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Arial Narrow" panose="020B0606020202030204" pitchFamily="34" charset="0"/>
              </a:rPr>
              <a:t>Register </a:t>
            </a:r>
            <a:r>
              <a:rPr lang="en-IN" sz="1200" dirty="0" smtClean="0">
                <a:latin typeface="Arial Narrow" panose="020B0606020202030204" pitchFamily="34" charset="0"/>
              </a:rPr>
              <a:t>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Arial Narrow" panose="020B0606020202030204" pitchFamily="34" charset="0"/>
              </a:rPr>
              <a:t>Issue buffer</a:t>
            </a:r>
            <a:endParaRPr lang="en-IN" sz="1200" dirty="0">
              <a:latin typeface="Arial Narrow" panose="020B0606020202030204" pitchFamily="34" charset="0"/>
            </a:endParaRP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33" y="1947641"/>
            <a:ext cx="2592288" cy="22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6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1601" y="849823"/>
            <a:ext cx="2952328" cy="5349464"/>
          </a:xfrm>
        </p:spPr>
        <p:txBody>
          <a:bodyPr>
            <a:normAutofit/>
          </a:bodyPr>
          <a:lstStyle/>
          <a:p>
            <a:r>
              <a:rPr lang="en-IN" dirty="0" smtClean="0"/>
              <a:t>Single Queue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 smtClean="0"/>
              <a:t>out-of-order issue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 smtClean="0"/>
              <a:t>register renaming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 smtClean="0"/>
              <a:t>reservation bits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Multiple queue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 smtClean="0"/>
              <a:t>FP instruction Q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 smtClean="0"/>
              <a:t>INT instruction Q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 smtClean="0"/>
              <a:t>LD/ST instruction Q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IN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IN" sz="1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36712"/>
            <a:ext cx="44291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08720"/>
            <a:ext cx="3200400" cy="559726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4032448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4008" y="1916832"/>
            <a:ext cx="3200400" cy="3605212"/>
          </a:xfrm>
        </p:spPr>
        <p:txBody>
          <a:bodyPr/>
          <a:lstStyle/>
          <a:p>
            <a:r>
              <a:rPr lang="en-IN" dirty="0"/>
              <a:t>Reservation Stations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smtClean="0"/>
              <a:t>no strict FIFO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smtClean="0"/>
              <a:t>uses pointers instead of source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 smtClean="0"/>
              <a:t>Proposed in </a:t>
            </a:r>
            <a:r>
              <a:rPr lang="en-IN" sz="1600" dirty="0" err="1" smtClean="0"/>
              <a:t>Tomasulo’s</a:t>
            </a:r>
            <a:r>
              <a:rPr lang="en-IN" sz="1600" dirty="0" smtClean="0"/>
              <a:t> algorithm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075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4. Handling Memory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Address translation</a:t>
            </a:r>
          </a:p>
          <a:p>
            <a:r>
              <a:rPr lang="en-IN" dirty="0" smtClean="0"/>
              <a:t>Translation lookaside buffer (TLB)</a:t>
            </a:r>
          </a:p>
          <a:p>
            <a:r>
              <a:rPr lang="en-IN" dirty="0" smtClean="0"/>
              <a:t>Rename</a:t>
            </a:r>
          </a:p>
          <a:p>
            <a:r>
              <a:rPr lang="en-IN" dirty="0" smtClean="0"/>
              <a:t>Multiported</a:t>
            </a:r>
          </a:p>
          <a:p>
            <a:r>
              <a:rPr lang="en-IN" dirty="0" smtClean="0"/>
              <a:t>Store address buffer</a:t>
            </a:r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3092772"/>
            <a:ext cx="3200400" cy="165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3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1640" y="1124744"/>
            <a:ext cx="2939521" cy="820208"/>
          </a:xfrm>
        </p:spPr>
        <p:txBody>
          <a:bodyPr/>
          <a:lstStyle/>
          <a:p>
            <a:r>
              <a:rPr lang="en-IN" dirty="0" smtClean="0"/>
              <a:t>5. Committing state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32040" y="1124744"/>
            <a:ext cx="2944368" cy="822960"/>
          </a:xfrm>
        </p:spPr>
        <p:txBody>
          <a:bodyPr/>
          <a:lstStyle/>
          <a:p>
            <a:r>
              <a:rPr lang="en-IN" dirty="0" smtClean="0"/>
              <a:t>6. Role of Software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98448" y="1988840"/>
            <a:ext cx="3227832" cy="3735304"/>
          </a:xfrm>
        </p:spPr>
        <p:txBody>
          <a:bodyPr>
            <a:normAutofit/>
          </a:bodyPr>
          <a:lstStyle/>
          <a:p>
            <a:r>
              <a:rPr lang="en-IN" sz="2200" dirty="0" smtClean="0"/>
              <a:t>Sequential execution</a:t>
            </a:r>
          </a:p>
          <a:p>
            <a:r>
              <a:rPr lang="en-IN" sz="2200" dirty="0" smtClean="0"/>
              <a:t>Precise state</a:t>
            </a:r>
          </a:p>
          <a:p>
            <a:r>
              <a:rPr lang="en-IN" sz="2200" dirty="0" smtClean="0"/>
              <a:t>Techniques of recovery</a:t>
            </a:r>
          </a:p>
          <a:p>
            <a:pPr lvl="1"/>
            <a:r>
              <a:rPr lang="en-IN" sz="1900" dirty="0" smtClean="0"/>
              <a:t>Checkpoint/history buffer</a:t>
            </a:r>
          </a:p>
          <a:p>
            <a:pPr lvl="1"/>
            <a:r>
              <a:rPr lang="en-IN" sz="1900" dirty="0" smtClean="0"/>
              <a:t>Physical state</a:t>
            </a:r>
          </a:p>
          <a:p>
            <a:pPr marL="365760" lvl="1" indent="0">
              <a:buNone/>
            </a:pPr>
            <a:r>
              <a:rPr lang="en-IN" sz="1900" dirty="0" smtClean="0"/>
              <a:t>   Logical/architectural state (reordered buffer, register renaming)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5151" y="1988840"/>
            <a:ext cx="3227832" cy="3735749"/>
          </a:xfrm>
        </p:spPr>
        <p:txBody>
          <a:bodyPr/>
          <a:lstStyle/>
          <a:p>
            <a:r>
              <a:rPr lang="en-IN" sz="2000" dirty="0" smtClean="0"/>
              <a:t>Software Scheduling</a:t>
            </a:r>
          </a:p>
          <a:p>
            <a:pPr lvl="1"/>
            <a:r>
              <a:rPr lang="en-IN" sz="2000" dirty="0" smtClean="0"/>
              <a:t>Group of instruction should issued more</a:t>
            </a:r>
          </a:p>
          <a:p>
            <a:pPr lvl="1"/>
            <a:r>
              <a:rPr lang="en-IN" sz="2000" dirty="0" smtClean="0"/>
              <a:t>Dependency of </a:t>
            </a:r>
            <a:r>
              <a:rPr lang="en-IN" sz="2000" dirty="0" err="1" smtClean="0"/>
              <a:t>prev</a:t>
            </a:r>
            <a:r>
              <a:rPr lang="en-IN" sz="2000" dirty="0" smtClean="0"/>
              <a:t> instruction should make minimum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5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MIPS R10000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3675" y="2351765"/>
            <a:ext cx="6196013" cy="313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3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144570"/>
              </p:ext>
            </p:extLst>
          </p:nvPr>
        </p:nvGraphicFramePr>
        <p:xfrm>
          <a:off x="1259632" y="980728"/>
          <a:ext cx="6696744" cy="49005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44118"/>
                <a:gridCol w="1868859"/>
                <a:gridCol w="1628172"/>
                <a:gridCol w="1755595"/>
              </a:tblGrid>
              <a:tr h="6914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endParaRPr lang="en-IN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MIPS R10000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Alpha 21164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AMD K5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</a:tr>
              <a:tr h="4488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Theme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4 - way superscalar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4 - way superscalar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variable length instruction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</a:tr>
              <a:tr h="2425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Pre-decode bits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</a:tr>
              <a:tr h="485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Branch prediction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resume cache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branch history entry  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(2 bits)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using pointers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</a:tr>
              <a:tr h="15768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Functional unit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1 - address adder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1 - FP adder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1 - FP M/D/Sqrt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2 - interger ALU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1 - FP adder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1 - FP Multiplier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2 - interger ALU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1 - FP unit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1 - branch unit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2 - interger ALU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2 - LD/ST units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</a:tr>
              <a:tr h="14555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Features 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* Branch snapshot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* physical </a:t>
                      </a:r>
                      <a:r>
                        <a:rPr lang="en-IN" sz="1200" u="none" strike="noStrike" dirty="0" err="1">
                          <a:effectLst/>
                        </a:rPr>
                        <a:t>reg</a:t>
                      </a:r>
                      <a:r>
                        <a:rPr lang="en-IN" sz="1200" u="none" strike="noStrike" dirty="0">
                          <a:effectLst/>
                        </a:rPr>
                        <a:t> = 2 x Logical </a:t>
                      </a:r>
                      <a:r>
                        <a:rPr lang="en-IN" sz="1200" u="none" strike="noStrike" dirty="0" err="1">
                          <a:effectLst/>
                        </a:rPr>
                        <a:t>reg</a:t>
                      </a:r>
                      <a:r>
                        <a:rPr lang="en-IN" sz="1200" u="none" strike="noStrike" dirty="0">
                          <a:effectLst/>
                        </a:rPr>
                        <a:t/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* exception handling - </a:t>
                      </a:r>
                      <a:r>
                        <a:rPr lang="en-IN" sz="1200" u="none" strike="noStrike" dirty="0" err="1">
                          <a:effectLst/>
                        </a:rPr>
                        <a:t>reorderbuffer</a:t>
                      </a:r>
                      <a:r>
                        <a:rPr lang="en-IN" sz="1200" u="none" strike="noStrike" dirty="0">
                          <a:effectLst/>
                        </a:rPr>
                        <a:t/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* 4 commits at a time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* high clock rate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* miss address file(MAF) - 6 entry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* Bypass in reorderbuffer</a:t>
                      </a:r>
                      <a:br>
                        <a:rPr lang="en-IN" sz="1200" u="none" strike="noStrike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* No out-of-order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2" marR="9312" marT="931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7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Alpha 21164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8562" y="2119313"/>
            <a:ext cx="5686239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7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AMD K5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3675" y="2580580"/>
            <a:ext cx="6196013" cy="268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3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Limitation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N" dirty="0" smtClean="0"/>
              <a:t>Conditional branches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N" dirty="0" smtClean="0"/>
              <a:t>Complexity in simultaneous issuing instruction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N" dirty="0" smtClean="0"/>
              <a:t>Gap btw processor &amp; main memory</a:t>
            </a:r>
          </a:p>
          <a:p>
            <a:pPr lvl="2"/>
            <a:r>
              <a:rPr lang="en-IN" dirty="0" smtClean="0"/>
              <a:t>Sophisticated data cache</a:t>
            </a:r>
          </a:p>
          <a:p>
            <a:pPr lvl="2"/>
            <a:r>
              <a:rPr lang="en-IN" dirty="0" smtClean="0"/>
              <a:t>Better cache prefetch method</a:t>
            </a:r>
          </a:p>
          <a:p>
            <a:pPr lvl="2"/>
            <a:r>
              <a:rPr lang="en-IN" dirty="0" smtClean="0"/>
              <a:t>More developed memory hierarchy</a:t>
            </a:r>
          </a:p>
          <a:p>
            <a:pPr lvl="2"/>
            <a:r>
              <a:rPr lang="en-IN" dirty="0" smtClean="0"/>
              <a:t>Memory chip design</a:t>
            </a:r>
          </a:p>
          <a:p>
            <a:pPr lvl="2"/>
            <a:r>
              <a:rPr lang="en-IN" dirty="0" smtClean="0"/>
              <a:t>8-way superscalar </a:t>
            </a:r>
          </a:p>
          <a:p>
            <a:pPr marL="36576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32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Elements of High Performance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Fetch multiple instructions.</a:t>
            </a:r>
          </a:p>
          <a:p>
            <a:r>
              <a:rPr lang="en-IN" sz="2000" dirty="0"/>
              <a:t>Methods for determining true </a:t>
            </a:r>
            <a:r>
              <a:rPr lang="en-IN" sz="2000" dirty="0" smtClean="0"/>
              <a:t>dependences, during execution.</a:t>
            </a:r>
          </a:p>
          <a:p>
            <a:r>
              <a:rPr lang="en-IN" sz="2000" dirty="0" smtClean="0"/>
              <a:t>Initiating</a:t>
            </a:r>
            <a:r>
              <a:rPr lang="en-IN" sz="2000" dirty="0"/>
              <a:t>, or issuing, multiple instructions in </a:t>
            </a:r>
            <a:r>
              <a:rPr lang="en-IN" sz="2000" dirty="0" smtClean="0"/>
              <a:t>parallel.</a:t>
            </a:r>
          </a:p>
          <a:p>
            <a:r>
              <a:rPr lang="en-IN" sz="2000" dirty="0" smtClean="0"/>
              <a:t>Communicating </a:t>
            </a:r>
            <a:r>
              <a:rPr lang="en-IN" sz="2000" dirty="0"/>
              <a:t>data values through memory via load and store </a:t>
            </a:r>
            <a:r>
              <a:rPr lang="en-IN" sz="2000" dirty="0" smtClean="0"/>
              <a:t>instructions.</a:t>
            </a:r>
          </a:p>
          <a:p>
            <a:r>
              <a:rPr lang="en-IN" sz="2000" dirty="0" smtClean="0"/>
              <a:t>Committing </a:t>
            </a:r>
            <a:r>
              <a:rPr lang="en-IN" sz="2000" dirty="0"/>
              <a:t>the process state in correct </a:t>
            </a:r>
            <a:r>
              <a:rPr lang="en-IN" sz="2000" dirty="0" smtClean="0"/>
              <a:t>order.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1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next ….?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smtClean="0"/>
              <a:t>VLIW</a:t>
            </a:r>
            <a:r>
              <a:rPr lang="en-IN" dirty="0" smtClean="0"/>
              <a:t> : It’s collection of several independent operations, which can all be executed in parallel.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IN" dirty="0" smtClean="0"/>
              <a:t>s/w being responsible for analysing dependency &amp; creating execution schedule.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IN" dirty="0" smtClean="0"/>
              <a:t>Hardware utilisation is lesser &amp; simpler to implement.</a:t>
            </a:r>
          </a:p>
          <a:p>
            <a:r>
              <a:rPr lang="en-IN" b="1" dirty="0" smtClean="0"/>
              <a:t>Multiprocessor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IN" dirty="0" smtClean="0"/>
              <a:t>Inter processor synchronization &amp; communication overhead extremely low.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IN" dirty="0" smtClean="0"/>
              <a:t>Flow control mechanism.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1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745890"/>
              </p:ext>
            </p:extLst>
          </p:nvPr>
        </p:nvGraphicFramePr>
        <p:xfrm>
          <a:off x="1115617" y="980729"/>
          <a:ext cx="6544072" cy="4742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8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60" y="1150938"/>
            <a:ext cx="3019243" cy="4625975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 rot="-60000">
            <a:off x="1124465" y="912489"/>
            <a:ext cx="3048891" cy="4811865"/>
          </a:xfrm>
        </p:spPr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dependency constraints</a:t>
            </a:r>
          </a:p>
          <a:p>
            <a:endParaRPr lang="en-IN" sz="1200" dirty="0" smtClean="0"/>
          </a:p>
          <a:p>
            <a:r>
              <a:rPr lang="en-IN" sz="1200" dirty="0" smtClean="0"/>
              <a:t>When </a:t>
            </a:r>
            <a:r>
              <a:rPr lang="en-IN" sz="1200" dirty="0"/>
              <a:t>there is a conditional branch or jump</a:t>
            </a:r>
            <a:r>
              <a:rPr lang="en-IN" sz="1200" dirty="0" smtClean="0"/>
              <a:t>, </a:t>
            </a:r>
            <a:r>
              <a:rPr lang="en-IN" sz="1200" dirty="0"/>
              <a:t>the program counter may be updated to a non-consecutive address. An instruction is said to be control dependent on its preceding dynamic instruction(s</a:t>
            </a:r>
            <a:r>
              <a:rPr lang="en-IN" sz="1200" dirty="0" smtClean="0"/>
              <a:t>).</a:t>
            </a:r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endParaRPr lang="en-IN" sz="1200" dirty="0" smtClean="0"/>
          </a:p>
          <a:p>
            <a:endParaRPr lang="en-IN" sz="1200" dirty="0"/>
          </a:p>
          <a:p>
            <a:r>
              <a:rPr lang="en-IN" sz="1200" dirty="0" smtClean="0"/>
              <a:t>To overcome from control dependency, a </a:t>
            </a:r>
            <a:r>
              <a:rPr lang="en-IN" sz="1200" dirty="0"/>
              <a:t>method for </a:t>
            </a:r>
            <a:r>
              <a:rPr lang="en-IN" sz="1200" dirty="0" smtClean="0"/>
              <a:t>is </a:t>
            </a:r>
            <a:r>
              <a:rPr lang="en-IN" sz="1200" dirty="0"/>
              <a:t>to predict the outcome of a conditional branch and </a:t>
            </a:r>
            <a:r>
              <a:rPr lang="en-IN" sz="1400" b="1" dirty="0"/>
              <a:t>speculatively fetch</a:t>
            </a:r>
            <a:r>
              <a:rPr lang="en-IN" sz="1400" b="1" dirty="0">
                <a:solidFill>
                  <a:srgbClr val="C00000"/>
                </a:solidFill>
              </a:rPr>
              <a:t> </a:t>
            </a:r>
            <a:r>
              <a:rPr lang="en-IN" sz="1200" dirty="0"/>
              <a:t>and execute instructions from the </a:t>
            </a:r>
            <a:r>
              <a:rPr lang="en-IN" sz="1200" b="1" dirty="0"/>
              <a:t>predicted path</a:t>
            </a:r>
            <a:r>
              <a:rPr lang="en-I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5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40968"/>
            <a:ext cx="5113338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43608" y="764704"/>
            <a:ext cx="68407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u="sng" dirty="0" smtClean="0"/>
              <a:t>Speculative </a:t>
            </a:r>
            <a:r>
              <a:rPr lang="en-IN" sz="1600" u="sng" dirty="0"/>
              <a:t>execution </a:t>
            </a:r>
            <a:endParaRPr lang="en-IN" sz="1600" u="sng" dirty="0" smtClean="0"/>
          </a:p>
          <a:p>
            <a:r>
              <a:rPr lang="en-IN" sz="1400" dirty="0" smtClean="0"/>
              <a:t>means </a:t>
            </a:r>
            <a:r>
              <a:rPr lang="en-IN" sz="1400" dirty="0"/>
              <a:t>that some instructions </a:t>
            </a:r>
            <a:r>
              <a:rPr lang="en-IN" sz="1400" dirty="0" smtClean="0"/>
              <a:t>may </a:t>
            </a:r>
            <a:r>
              <a:rPr lang="en-IN" sz="1400" dirty="0"/>
              <a:t>complete execution </a:t>
            </a:r>
            <a:endParaRPr lang="en-IN" sz="1400" dirty="0" smtClean="0"/>
          </a:p>
          <a:p>
            <a:r>
              <a:rPr lang="en-IN" sz="1400" dirty="0" smtClean="0"/>
              <a:t>when </a:t>
            </a:r>
            <a:r>
              <a:rPr lang="en-IN" sz="1400" dirty="0"/>
              <a:t>they would not have executed at all had the sequential model been followed </a:t>
            </a:r>
            <a:endParaRPr lang="en-IN" sz="1400" dirty="0" smtClean="0"/>
          </a:p>
          <a:p>
            <a:endParaRPr lang="en-IN" sz="1600" dirty="0"/>
          </a:p>
          <a:p>
            <a:endParaRPr lang="en-IN" sz="1600" u="sng" dirty="0" smtClean="0"/>
          </a:p>
          <a:p>
            <a:endParaRPr lang="en-IN" sz="1600" u="sng" dirty="0" smtClean="0"/>
          </a:p>
          <a:p>
            <a:r>
              <a:rPr lang="en-IN" sz="1600" u="sng" dirty="0" smtClean="0"/>
              <a:t>Architectural storage</a:t>
            </a:r>
            <a:r>
              <a:rPr lang="en-IN" sz="1600" dirty="0"/>
              <a:t> </a:t>
            </a:r>
            <a:r>
              <a:rPr lang="en-IN" sz="1400" dirty="0" smtClean="0"/>
              <a:t>(the </a:t>
            </a:r>
            <a:r>
              <a:rPr lang="en-IN" sz="1400" dirty="0"/>
              <a:t>storage that is outwardly visible) </a:t>
            </a:r>
            <a:endParaRPr lang="en-IN" sz="1400" dirty="0" smtClean="0"/>
          </a:p>
          <a:p>
            <a:r>
              <a:rPr lang="en-IN" sz="1400" dirty="0" smtClean="0"/>
              <a:t>It cannot </a:t>
            </a:r>
            <a:r>
              <a:rPr lang="en-IN" sz="1400" dirty="0"/>
              <a:t>be updated immediately when instructions complete execution. </a:t>
            </a:r>
            <a:endParaRPr lang="en-IN" sz="1400" dirty="0" smtClean="0"/>
          </a:p>
          <a:p>
            <a:r>
              <a:rPr lang="en-IN" sz="1400" dirty="0" smtClean="0"/>
              <a:t>Rather</a:t>
            </a:r>
            <a:r>
              <a:rPr lang="en-IN" sz="1400" dirty="0"/>
              <a:t>, the results of an instruction must be held in a </a:t>
            </a:r>
            <a:endParaRPr lang="en-IN" sz="1400" dirty="0" smtClean="0"/>
          </a:p>
          <a:p>
            <a:r>
              <a:rPr lang="en-IN" sz="1400" dirty="0" smtClean="0"/>
              <a:t>temporary </a:t>
            </a:r>
            <a:r>
              <a:rPr lang="en-IN" sz="1400" dirty="0"/>
              <a:t>status until the architectural state can be updated.</a:t>
            </a:r>
          </a:p>
        </p:txBody>
      </p:sp>
    </p:spTree>
    <p:extLst>
      <p:ext uri="{BB962C8B-B14F-4D97-AF65-F5344CB8AC3E}">
        <p14:creationId xmlns:p14="http://schemas.microsoft.com/office/powerpoint/2010/main" val="414876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23117" y="935397"/>
            <a:ext cx="3064827" cy="886384"/>
          </a:xfrm>
        </p:spPr>
        <p:txBody>
          <a:bodyPr/>
          <a:lstStyle/>
          <a:p>
            <a:r>
              <a:rPr lang="en-IN" dirty="0" smtClean="0"/>
              <a:t>Data dependency constraints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45024"/>
            <a:ext cx="2390775" cy="149770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33867" y="1989849"/>
            <a:ext cx="3048891" cy="373442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 smtClean="0"/>
              <a:t>TRUE dependency : RAW</a:t>
            </a:r>
          </a:p>
          <a:p>
            <a:pPr algn="l"/>
            <a:endParaRPr lang="en-IN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 smtClean="0"/>
              <a:t>Artificial dependency : WAW, WAR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4"/>
          <a:stretch/>
        </p:blipFill>
        <p:spPr>
          <a:xfrm>
            <a:off x="4788024" y="1916832"/>
            <a:ext cx="3257550" cy="298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Organisation of Superscalar Processor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3675" y="2351765"/>
            <a:ext cx="6196013" cy="313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0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IF and Branch Prediction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046047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Instruction cache</a:t>
            </a:r>
          </a:p>
          <a:p>
            <a:r>
              <a:rPr lang="en-IN" dirty="0" smtClean="0"/>
              <a:t>Data cache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1. Recognizing </a:t>
            </a:r>
            <a:r>
              <a:rPr lang="en-IN" dirty="0"/>
              <a:t>conditional </a:t>
            </a:r>
            <a:r>
              <a:rPr lang="en-IN" dirty="0" smtClean="0"/>
              <a:t>branches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pre-decode </a:t>
            </a:r>
          </a:p>
          <a:p>
            <a:pPr marL="0" indent="0">
              <a:buNone/>
            </a:pPr>
            <a:r>
              <a:rPr lang="en-IN" dirty="0" smtClean="0"/>
              <a:t>2. Determining </a:t>
            </a:r>
            <a:r>
              <a:rPr lang="en-IN" dirty="0"/>
              <a:t>the branch </a:t>
            </a:r>
            <a:r>
              <a:rPr lang="en-IN" dirty="0" smtClean="0"/>
              <a:t>outcome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static information : loops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dynamic information : branch history,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       dynamic table, speculation </a:t>
            </a:r>
          </a:p>
          <a:p>
            <a:pPr marL="0" indent="0">
              <a:buNone/>
            </a:pPr>
            <a:r>
              <a:rPr lang="en-IN" dirty="0" smtClean="0"/>
              <a:t>3. Computing </a:t>
            </a:r>
            <a:r>
              <a:rPr lang="en-IN" dirty="0"/>
              <a:t>branch </a:t>
            </a:r>
            <a:r>
              <a:rPr lang="en-IN" dirty="0" smtClean="0"/>
              <a:t>targets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PC (uses offset value) </a:t>
            </a:r>
          </a:p>
          <a:p>
            <a:pPr marL="0" indent="0">
              <a:buNone/>
            </a:pPr>
            <a:r>
              <a:rPr lang="en-IN" dirty="0" smtClean="0"/>
              <a:t>4. Transferring control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stockpile – mask the delay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buffers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 rot="20794779">
            <a:off x="5559845" y="1851615"/>
            <a:ext cx="3472487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dirty="0" smtClean="0"/>
              <a:t>                   :Stockpile :</a:t>
            </a:r>
          </a:p>
          <a:p>
            <a:r>
              <a:rPr lang="en-IN" sz="1600" dirty="0" smtClean="0"/>
              <a:t>An instruction buffer </a:t>
            </a:r>
            <a:r>
              <a:rPr lang="en-IN" sz="1600" dirty="0"/>
              <a:t>to hold a number of fetched instructions. </a:t>
            </a:r>
            <a:r>
              <a:rPr lang="en-IN" sz="1600" dirty="0" smtClean="0"/>
              <a:t>The </a:t>
            </a:r>
            <a:r>
              <a:rPr lang="en-IN" sz="1600" dirty="0"/>
              <a:t>fetch mechanism can build up a "stockpile"</a:t>
            </a:r>
          </a:p>
        </p:txBody>
      </p:sp>
    </p:spTree>
    <p:extLst>
      <p:ext uri="{BB962C8B-B14F-4D97-AF65-F5344CB8AC3E}">
        <p14:creationId xmlns:p14="http://schemas.microsoft.com/office/powerpoint/2010/main" val="9754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916833"/>
            <a:ext cx="619601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2. Decoding, Renaming &amp; Dispatch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3608" y="5547295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This phase includes </a:t>
            </a:r>
            <a:r>
              <a:rPr lang="en-IN" sz="1600" b="1" dirty="0"/>
              <a:t>detection</a:t>
            </a:r>
            <a:r>
              <a:rPr lang="en-IN" sz="1600" dirty="0"/>
              <a:t> of </a:t>
            </a:r>
            <a:r>
              <a:rPr lang="en-IN" sz="1600" dirty="0" smtClean="0"/>
              <a:t>true </a:t>
            </a:r>
            <a:r>
              <a:rPr lang="en-IN" sz="1600" dirty="0"/>
              <a:t>data dependences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6016" y="554729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Resolution</a:t>
            </a:r>
            <a:r>
              <a:rPr lang="en-IN" sz="1600" dirty="0" smtClean="0"/>
              <a:t> </a:t>
            </a:r>
            <a:r>
              <a:rPr lang="en-IN" sz="1600" dirty="0"/>
              <a:t>of other register hazards, </a:t>
            </a:r>
            <a:endParaRPr lang="en-IN" sz="1600" dirty="0" smtClean="0"/>
          </a:p>
          <a:p>
            <a:r>
              <a:rPr lang="en-IN" sz="1600" dirty="0" smtClean="0"/>
              <a:t>e.g</a:t>
            </a:r>
            <a:r>
              <a:rPr lang="en-IN" sz="1600" dirty="0"/>
              <a:t>. WAW and WAR</a:t>
            </a:r>
          </a:p>
        </p:txBody>
      </p:sp>
    </p:spTree>
    <p:extLst>
      <p:ext uri="{BB962C8B-B14F-4D97-AF65-F5344CB8AC3E}">
        <p14:creationId xmlns:p14="http://schemas.microsoft.com/office/powerpoint/2010/main" val="27907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789040"/>
            <a:ext cx="4464496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53" y="974432"/>
            <a:ext cx="45624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22334" y="119675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AutoNum type="arabicPeriod"/>
            </a:pPr>
            <a:r>
              <a:rPr lang="en-IN" sz="1600" dirty="0"/>
              <a:t>Register </a:t>
            </a:r>
            <a:r>
              <a:rPr lang="en-IN" sz="1600" dirty="0" smtClean="0"/>
              <a:t>renaming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      - logical register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      - physical register</a:t>
            </a:r>
          </a:p>
          <a:p>
            <a:endParaRPr lang="en-IN" sz="1600" dirty="0"/>
          </a:p>
          <a:p>
            <a:r>
              <a:rPr lang="en-IN" sz="1600" dirty="0" smtClean="0"/>
              <a:t>2. Reordered buffer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       - FIFO</a:t>
            </a:r>
          </a:p>
          <a:p>
            <a:endParaRPr lang="en-IN" dirty="0" smtClean="0"/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687616" y="4005064"/>
            <a:ext cx="2700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R</a:t>
            </a:r>
            <a:r>
              <a:rPr lang="en-IN" sz="1600" dirty="0" smtClean="0"/>
              <a:t>egister </a:t>
            </a:r>
            <a:r>
              <a:rPr lang="en-IN" sz="1600" dirty="0"/>
              <a:t>renaming eliminates artificial dependences due to WAW and WAR </a:t>
            </a:r>
            <a:r>
              <a:rPr lang="en-IN" sz="1600" dirty="0" smtClean="0"/>
              <a:t>hazards.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 smtClean="0"/>
              <a:t>Leaving </a:t>
            </a:r>
            <a:r>
              <a:rPr lang="en-IN" sz="1600" dirty="0"/>
              <a:t>only the true RAW register dependences.</a:t>
            </a:r>
          </a:p>
        </p:txBody>
      </p:sp>
    </p:spTree>
    <p:extLst>
      <p:ext uri="{BB962C8B-B14F-4D97-AF65-F5344CB8AC3E}">
        <p14:creationId xmlns:p14="http://schemas.microsoft.com/office/powerpoint/2010/main" val="19439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Pushp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3036</TotalTime>
  <Words>590</Words>
  <Application>Microsoft Office PowerPoint</Application>
  <PresentationFormat>On-screen Show (4:3)</PresentationFormat>
  <Paragraphs>157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Pushpin</vt:lpstr>
      <vt:lpstr>Civic</vt:lpstr>
      <vt:lpstr>Microarchitecture of Superscalar Processor </vt:lpstr>
      <vt:lpstr>Elements of High Performance Processing</vt:lpstr>
      <vt:lpstr>PowerPoint Presentation</vt:lpstr>
      <vt:lpstr>PowerPoint Presentation</vt:lpstr>
      <vt:lpstr>Data dependency constraints</vt:lpstr>
      <vt:lpstr>Organisation of Superscalar Processor</vt:lpstr>
      <vt:lpstr>1. IF and Branch Prediction</vt:lpstr>
      <vt:lpstr>2. Decoding, Renaming &amp; Dispatch</vt:lpstr>
      <vt:lpstr>PowerPoint Presentation</vt:lpstr>
      <vt:lpstr>3. Instruction Issuing and Parallel Execution</vt:lpstr>
      <vt:lpstr>PowerPoint Presentation</vt:lpstr>
      <vt:lpstr>PowerPoint Presentation</vt:lpstr>
      <vt:lpstr>4. Handling Memory Operation</vt:lpstr>
      <vt:lpstr>PowerPoint Presentation</vt:lpstr>
      <vt:lpstr>MIPS R10000</vt:lpstr>
      <vt:lpstr>PowerPoint Presentation</vt:lpstr>
      <vt:lpstr>Alpha 21164</vt:lpstr>
      <vt:lpstr>AMD K5</vt:lpstr>
      <vt:lpstr>Conclusion</vt:lpstr>
      <vt:lpstr>What next ….?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Microarchitecture of Superscalar Processor</dc:title>
  <dc:creator>lenovo</dc:creator>
  <cp:lastModifiedBy>lenovo</cp:lastModifiedBy>
  <cp:revision>46</cp:revision>
  <dcterms:created xsi:type="dcterms:W3CDTF">2016-10-01T12:48:02Z</dcterms:created>
  <dcterms:modified xsi:type="dcterms:W3CDTF">2016-10-12T14:32:31Z</dcterms:modified>
</cp:coreProperties>
</file>