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63" r:id="rId3"/>
    <p:sldId id="257" r:id="rId4"/>
    <p:sldId id="264" r:id="rId5"/>
    <p:sldId id="265" r:id="rId6"/>
    <p:sldId id="258" r:id="rId7"/>
    <p:sldId id="267" r:id="rId8"/>
    <p:sldId id="268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0B46C-0A6C-4AEE-9756-13EAD61CB088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7173E-908D-41A8-9555-07AF6EBEF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05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7173E-908D-41A8-9555-07AF6EBEF77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15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297C8BA-DAAB-4E30-8DD7-BF93BDD664A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1B864CB-3D38-4040-925E-89782C588B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97C8BA-DAAB-4E30-8DD7-BF93BDD664A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B864CB-3D38-4040-925E-89782C588B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297C8BA-DAAB-4E30-8DD7-BF93BDD664A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1B864CB-3D38-4040-925E-89782C588B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97C8BA-DAAB-4E30-8DD7-BF93BDD664A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B864CB-3D38-4040-925E-89782C588B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297C8BA-DAAB-4E30-8DD7-BF93BDD664A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1B864CB-3D38-4040-925E-89782C588B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97C8BA-DAAB-4E30-8DD7-BF93BDD664A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B864CB-3D38-4040-925E-89782C588B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97C8BA-DAAB-4E30-8DD7-BF93BDD664A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B864CB-3D38-4040-925E-89782C588B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97C8BA-DAAB-4E30-8DD7-BF93BDD664A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B864CB-3D38-4040-925E-89782C588B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297C8BA-DAAB-4E30-8DD7-BF93BDD664A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B864CB-3D38-4040-925E-89782C588B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97C8BA-DAAB-4E30-8DD7-BF93BDD664A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B864CB-3D38-4040-925E-89782C588B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97C8BA-DAAB-4E30-8DD7-BF93BDD664A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B864CB-3D38-4040-925E-89782C588B8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297C8BA-DAAB-4E30-8DD7-BF93BDD664A5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1B864CB-3D38-4040-925E-89782C588B8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347864" y="332656"/>
            <a:ext cx="5105400" cy="2868168"/>
          </a:xfrm>
          <a:prstGeom prst="snip2SameRect">
            <a:avLst/>
          </a:prstGeom>
        </p:spPr>
        <p:txBody>
          <a:bodyPr>
            <a:noAutofit/>
          </a:bodyPr>
          <a:lstStyle/>
          <a:p>
            <a:r>
              <a:rPr lang="en-US" sz="3600" cap="none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SQL Capstone project</a:t>
            </a:r>
            <a:endParaRPr lang="en-IN" sz="3600" cap="none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5776" y="3861048"/>
            <a:ext cx="6345492" cy="1101248"/>
          </a:xfrm>
        </p:spPr>
        <p:txBody>
          <a:bodyPr>
            <a:normAutofit fontScale="25000" lnSpcReduction="20000"/>
          </a:bodyPr>
          <a:lstStyle/>
          <a:p>
            <a:endParaRPr lang="en-US" sz="36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9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Project Title: </a:t>
            </a:r>
          </a:p>
          <a:p>
            <a:pPr algn="ctr"/>
            <a:r>
              <a:rPr lang="en-US" sz="9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Analysis of Amazon Sales Data</a:t>
            </a:r>
          </a:p>
          <a:p>
            <a:pPr algn="ctr"/>
            <a:endParaRPr lang="en-US" sz="9600" dirty="0" smtClean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  <a:p>
            <a:pPr algn="ctr"/>
            <a:r>
              <a:rPr lang="en-US" sz="56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                                                                                        ----  </a:t>
            </a:r>
            <a:r>
              <a:rPr lang="en-US" sz="6400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Presented by: P  Tejeswani</a:t>
            </a:r>
            <a:endParaRPr lang="en-IN" sz="6400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-819472"/>
            <a:ext cx="6396203" cy="33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-1193924"/>
            <a:ext cx="8784976" cy="512698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2195736" y="2996952"/>
            <a:ext cx="4464496" cy="1872208"/>
          </a:xfrm>
          <a:prstGeom prst="wedgeRoundRectCallo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orizontal Scroll 5"/>
          <p:cNvSpPr/>
          <p:nvPr/>
        </p:nvSpPr>
        <p:spPr>
          <a:xfrm>
            <a:off x="2051720" y="2463582"/>
            <a:ext cx="4248472" cy="2448272"/>
          </a:xfrm>
          <a:prstGeom prst="horizontalScroll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Thank You</a:t>
            </a:r>
            <a:endParaRPr lang="en-IN" sz="4800" dirty="0">
              <a:solidFill>
                <a:schemeClr val="tx2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4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980728"/>
            <a:ext cx="1368938" cy="986184"/>
          </a:xfrm>
        </p:spPr>
        <p:txBody>
          <a:bodyPr>
            <a:normAutofit/>
          </a:bodyPr>
          <a:lstStyle/>
          <a:p>
            <a:r>
              <a:rPr lang="en-US" sz="2800" b="0" cap="none" dirty="0" smtClean="0">
                <a:solidFill>
                  <a:schemeClr val="accent5">
                    <a:lumMod val="50000"/>
                  </a:schemeClr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Agenda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:</a:t>
            </a:r>
            <a:endParaRPr lang="en-IN" sz="2400" b="1" dirty="0">
              <a:solidFill>
                <a:schemeClr val="accent5">
                  <a:lumMod val="50000"/>
                </a:schemeClr>
              </a:solidFill>
              <a:latin typeface="Cambria" pitchFamily="18" charset="0"/>
              <a:ea typeface="Cambria" pitchFamily="18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407517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latin typeface="Cambria" pitchFamily="18" charset="0"/>
                <a:ea typeface="Cambria" pitchFamily="18" charset="0"/>
              </a:rPr>
              <a:t>Project Objective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latin typeface="Cambria" pitchFamily="18" charset="0"/>
                <a:ea typeface="Cambria" pitchFamily="18" charset="0"/>
              </a:rPr>
              <a:t>Data Overview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latin typeface="Cambria" pitchFamily="18" charset="0"/>
                <a:ea typeface="Cambria" pitchFamily="18" charset="0"/>
              </a:rPr>
              <a:t>Product Performance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latin typeface="Cambria" pitchFamily="18" charset="0"/>
                <a:ea typeface="Cambria" pitchFamily="18" charset="0"/>
              </a:rPr>
              <a:t>Sales Trends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latin typeface="Cambria" pitchFamily="18" charset="0"/>
                <a:ea typeface="Cambria" pitchFamily="18" charset="0"/>
              </a:rPr>
              <a:t>Customer Insights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>
                <a:latin typeface="Cambria" pitchFamily="18" charset="0"/>
                <a:ea typeface="Cambria" pitchFamily="18" charset="0"/>
              </a:rPr>
              <a:t>Key Findings &amp; Recommendations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Conclusion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-963488"/>
            <a:ext cx="6396203" cy="33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8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oudy Old Style" pitchFamily="18" charset="0"/>
              </a:rPr>
              <a:t/>
            </a:r>
            <a:br>
              <a:rPr lang="en-US" sz="2400" u="sng" cap="none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Goudy Old Style" pitchFamily="18" charset="0"/>
              </a:rPr>
            </a:br>
            <a:endParaRPr lang="en-US" sz="2400" u="sng" cap="none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Goudy Old Style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3568" y="2780928"/>
            <a:ext cx="6701156" cy="2232248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The major aim of this project is to gain insight into the sales data of Amazon to understand the different factors that affect sales of the different branches.</a:t>
            </a:r>
            <a:endParaRPr lang="en-IN" sz="2400" dirty="0">
              <a:latin typeface="Cambria" pitchFamily="18" charset="0"/>
              <a:ea typeface="Cambria" pitchFamily="18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-963488"/>
            <a:ext cx="6396203" cy="33752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0914" y="1888019"/>
            <a:ext cx="30836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Project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Objective:</a:t>
            </a:r>
            <a:endParaRPr lang="en-IN" sz="2800" dirty="0">
              <a:solidFill>
                <a:schemeClr val="accent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7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2400" u="sng" dirty="0" smtClean="0">
                <a:ln w="500">
                  <a:noFill/>
                </a:ln>
                <a:solidFill>
                  <a:schemeClr val="bg1"/>
                </a:solidFill>
              </a:rPr>
              <a:t>Data overview</a:t>
            </a:r>
            <a:endParaRPr lang="en-IN" sz="2400" u="sng" dirty="0">
              <a:ln w="500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255552"/>
            <a:ext cx="7869560" cy="407517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v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Source : Amazon Sales Dataset (Capstone project).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The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dataset covers the period from January to March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2019.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400" b="1" dirty="0">
                <a:latin typeface="Calibri" pitchFamily="34" charset="0"/>
                <a:cs typeface="Calibri" pitchFamily="34" charset="0"/>
              </a:rPr>
              <a:t>Key fields: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Product_line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Quantity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Unit_price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Customer_type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cogs etc.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Dataset size : The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data contains 17 columns and 1000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rows.</a:t>
            </a:r>
          </a:p>
          <a:p>
            <a:pPr marL="342900" indent="-342900" algn="l">
              <a:buFont typeface="Wingdings" pitchFamily="2" charset="2"/>
              <a:buChar char="v"/>
            </a:pPr>
            <a:r>
              <a:rPr lang="en-IN" sz="2400" b="1" dirty="0">
                <a:latin typeface="Calibri" pitchFamily="34" charset="0"/>
                <a:cs typeface="Calibri" pitchFamily="34" charset="0"/>
              </a:rPr>
              <a:t>Tools </a:t>
            </a:r>
            <a:r>
              <a:rPr lang="en-IN" sz="2400" b="1" dirty="0" smtClean="0">
                <a:latin typeface="Calibri" pitchFamily="34" charset="0"/>
                <a:cs typeface="Calibri" pitchFamily="34" charset="0"/>
              </a:rPr>
              <a:t>Used : </a:t>
            </a:r>
            <a:endParaRPr lang="en-IN" sz="2400" b="1" dirty="0">
              <a:latin typeface="Calibri" pitchFamily="34" charset="0"/>
              <a:cs typeface="Calibri" pitchFamily="34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endParaRPr lang="en-US" dirty="0" smtClean="0"/>
          </a:p>
          <a:p>
            <a:pPr marL="342900" indent="-342900" algn="l">
              <a:buFont typeface="Wingdings" pitchFamily="2" charset="2"/>
              <a:buChar char="v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05" y="4941168"/>
            <a:ext cx="2304256" cy="12455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73" y="-963488"/>
            <a:ext cx="6396203" cy="33752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0289" y="1465936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Data Overview :</a:t>
            </a:r>
            <a:endParaRPr lang="en-IN" sz="28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9020" y="1890410"/>
            <a:ext cx="6968229" cy="43951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Step1:  Created amazon_sales table</a:t>
            </a:r>
          </a:p>
          <a:p>
            <a:pPr marL="0" indent="0"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Step2:  Added new columns: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Timeofday (Morning, Afternoon, Evening) :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To identify on which part of the day most sales are made.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Dayname (Mon–Fri) : 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To identify in which weekday the busiest branch.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Monthname (Jan, Feb, Mar) : </a:t>
            </a:r>
            <a:r>
              <a:rPr lang="en-US" sz="20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Determine which month of the year has the most sales and profit.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79" y="-963488"/>
            <a:ext cx="6396203" cy="33752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544" y="1835123"/>
            <a:ext cx="307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Data Wrangling :</a:t>
            </a:r>
            <a:endParaRPr lang="en-IN" sz="2800" b="1" dirty="0">
              <a:solidFill>
                <a:schemeClr val="tx2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07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24744"/>
            <a:ext cx="8507288" cy="3265797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en-US" sz="3800" dirty="0" smtClean="0">
                <a:latin typeface="Cambria" pitchFamily="18" charset="0"/>
                <a:ea typeface="Cambria" pitchFamily="18" charset="0"/>
                <a:cs typeface="Calibri" pitchFamily="34" charset="0"/>
              </a:rPr>
              <a:t>Revenue generated by each productline :</a:t>
            </a:r>
          </a:p>
          <a:p>
            <a:pPr marL="0" indent="0" algn="l">
              <a:buNone/>
            </a:pPr>
            <a:endParaRPr lang="en-US" dirty="0" smtClean="0">
              <a:latin typeface="Cambria" pitchFamily="18" charset="0"/>
              <a:ea typeface="Cambria" pitchFamily="18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Cambria" pitchFamily="18" charset="0"/>
                <a:ea typeface="Cambria" pitchFamily="18" charset="0"/>
                <a:cs typeface="Calibri" pitchFamily="34" charset="0"/>
              </a:rPr>
              <a:t> </a:t>
            </a:r>
            <a:r>
              <a:rPr lang="en-US" sz="4000" b="1" dirty="0" smtClean="0">
                <a:latin typeface="Cambria" pitchFamily="18" charset="0"/>
                <a:ea typeface="Cambria" pitchFamily="18" charset="0"/>
              </a:rPr>
              <a:t>Food </a:t>
            </a:r>
            <a:r>
              <a:rPr lang="en-US" sz="4000" b="1" dirty="0">
                <a:latin typeface="Cambria" pitchFamily="18" charset="0"/>
                <a:ea typeface="Cambria" pitchFamily="18" charset="0"/>
              </a:rPr>
              <a:t>and Beverages</a:t>
            </a:r>
            <a:r>
              <a:rPr lang="en-US" sz="4000" dirty="0">
                <a:latin typeface="Cambria" pitchFamily="18" charset="0"/>
                <a:ea typeface="Cambria" pitchFamily="18" charset="0"/>
              </a:rPr>
              <a:t> – </a:t>
            </a:r>
            <a:r>
              <a:rPr lang="en-US" sz="40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56,144.84</a:t>
            </a:r>
            <a:endParaRPr lang="en-US" sz="4000" dirty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4000" b="1" dirty="0">
                <a:latin typeface="Cambria" pitchFamily="18" charset="0"/>
                <a:ea typeface="Cambria" pitchFamily="18" charset="0"/>
              </a:rPr>
              <a:t>Sports and Travel</a:t>
            </a:r>
            <a:r>
              <a:rPr lang="en-US" sz="4000" dirty="0">
                <a:latin typeface="Cambria" pitchFamily="18" charset="0"/>
                <a:ea typeface="Cambria" pitchFamily="18" charset="0"/>
              </a:rPr>
              <a:t> – </a:t>
            </a:r>
            <a:r>
              <a:rPr lang="en-US" sz="40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40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55,122.83</a:t>
            </a:r>
            <a:endParaRPr lang="en-US" sz="4000" dirty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4000" b="1" dirty="0">
                <a:latin typeface="Cambria" pitchFamily="18" charset="0"/>
                <a:ea typeface="Cambria" pitchFamily="18" charset="0"/>
              </a:rPr>
              <a:t>Electronic Accessories</a:t>
            </a:r>
            <a:r>
              <a:rPr lang="en-US" sz="4000" dirty="0">
                <a:latin typeface="Cambria" pitchFamily="18" charset="0"/>
                <a:ea typeface="Cambria" pitchFamily="18" charset="0"/>
              </a:rPr>
              <a:t> – </a:t>
            </a:r>
            <a:r>
              <a:rPr lang="en-US" sz="40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54,337.53</a:t>
            </a:r>
            <a:endParaRPr lang="en-US" sz="4000" dirty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4000" b="1" dirty="0">
                <a:latin typeface="Cambria" pitchFamily="18" charset="0"/>
                <a:ea typeface="Cambria" pitchFamily="18" charset="0"/>
              </a:rPr>
              <a:t>Fashion Accessories</a:t>
            </a:r>
            <a:r>
              <a:rPr lang="en-US" sz="4000" dirty="0">
                <a:latin typeface="Cambria" pitchFamily="18" charset="0"/>
                <a:ea typeface="Cambria" pitchFamily="18" charset="0"/>
              </a:rPr>
              <a:t> – </a:t>
            </a:r>
            <a:r>
              <a:rPr lang="en-US" sz="40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54,305.90</a:t>
            </a:r>
            <a:endParaRPr lang="en-US" sz="4000" dirty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4000" b="1" dirty="0">
                <a:latin typeface="Cambria" pitchFamily="18" charset="0"/>
                <a:ea typeface="Cambria" pitchFamily="18" charset="0"/>
              </a:rPr>
              <a:t>Home and Lifestyle</a:t>
            </a:r>
            <a:r>
              <a:rPr lang="en-US" sz="4000" dirty="0">
                <a:latin typeface="Cambria" pitchFamily="18" charset="0"/>
                <a:ea typeface="Cambria" pitchFamily="18" charset="0"/>
              </a:rPr>
              <a:t> – </a:t>
            </a:r>
            <a:r>
              <a:rPr lang="en-US" sz="40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53,861.91</a:t>
            </a:r>
            <a:endParaRPr lang="en-US" sz="4000" dirty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4000" b="1" dirty="0">
                <a:latin typeface="Cambria" pitchFamily="18" charset="0"/>
                <a:ea typeface="Cambria" pitchFamily="18" charset="0"/>
              </a:rPr>
              <a:t>Health and Beauty</a:t>
            </a:r>
            <a:r>
              <a:rPr lang="en-US" sz="4000" dirty="0">
                <a:latin typeface="Cambria" pitchFamily="18" charset="0"/>
                <a:ea typeface="Cambria" pitchFamily="18" charset="0"/>
              </a:rPr>
              <a:t> – </a:t>
            </a:r>
            <a:r>
              <a:rPr lang="en-US" sz="40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49,193.74</a:t>
            </a:r>
          </a:p>
          <a:p>
            <a:pPr>
              <a:buFont typeface="Wingdings" pitchFamily="2" charset="2"/>
              <a:buChar char="Ø"/>
            </a:pPr>
            <a:endParaRPr lang="en-US" sz="2300" dirty="0" smtClean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 marL="0" indent="0" algn="l">
              <a:buNone/>
            </a:pPr>
            <a:endParaRPr lang="en-US" sz="2400" u="sng" dirty="0" smtClean="0">
              <a:latin typeface="Calibri" pitchFamily="34" charset="0"/>
              <a:cs typeface="Calibri" pitchFamily="34" charset="0"/>
            </a:endParaRPr>
          </a:p>
          <a:p>
            <a:pPr marL="0" indent="0" algn="l">
              <a:buNone/>
            </a:pPr>
            <a:endParaRPr lang="en-US" sz="1600" dirty="0" smtClean="0">
              <a:latin typeface="Constantia" pitchFamily="18" charset="0"/>
            </a:endParaRPr>
          </a:p>
          <a:p>
            <a:pPr marL="0" indent="0" algn="l">
              <a:buNone/>
            </a:pPr>
            <a:endParaRPr lang="en-US" sz="1600" dirty="0">
              <a:latin typeface="Constantia" pitchFamily="18" charset="0"/>
            </a:endParaRPr>
          </a:p>
          <a:p>
            <a:pPr marL="0" indent="0" algn="l">
              <a:buNone/>
            </a:pPr>
            <a:r>
              <a:rPr lang="en-US" sz="1600" dirty="0" smtClean="0">
                <a:latin typeface="Constantia" pitchFamily="18" charset="0"/>
              </a:rPr>
              <a:t>                                                                 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512" y="625398"/>
            <a:ext cx="3312368" cy="432048"/>
          </a:xfrm>
        </p:spPr>
        <p:txBody>
          <a:bodyPr>
            <a:noAutofit/>
          </a:bodyPr>
          <a:lstStyle/>
          <a:p>
            <a:r>
              <a:rPr lang="en-US" sz="2800" b="0" cap="none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Product Analysis :</a:t>
            </a:r>
            <a:endParaRPr lang="en-IN" sz="2800" b="0" cap="none" dirty="0">
              <a:solidFill>
                <a:schemeClr val="accent1">
                  <a:lumMod val="50000"/>
                </a:schemeClr>
              </a:solidFill>
              <a:latin typeface="Cambria" pitchFamily="18" charset="0"/>
              <a:ea typeface="Cambria" pitchFamily="18" charset="0"/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-613571"/>
            <a:ext cx="5040560" cy="24968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2996952"/>
            <a:ext cx="79928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1600" b="1" dirty="0" smtClean="0">
                <a:latin typeface="Cambria" pitchFamily="18" charset="0"/>
                <a:ea typeface="Cambria" pitchFamily="18" charset="0"/>
              </a:rPr>
              <a:t>Top 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Performer: </a:t>
            </a:r>
            <a:r>
              <a:rPr lang="en-US" sz="1600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 smtClean="0">
                <a:latin typeface="Cambria" pitchFamily="18" charset="0"/>
                <a:ea typeface="Cambria" pitchFamily="18" charset="0"/>
              </a:rPr>
              <a:t>Food 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and Beverages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latin typeface="Cambria" pitchFamily="18" charset="0"/>
                <a:ea typeface="Cambria" pitchFamily="18" charset="0"/>
              </a:rPr>
              <a:t>Generated the 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highest total revenue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at approximately </a:t>
            </a:r>
            <a:r>
              <a:rPr lang="en-US" sz="1600" b="1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56,145</a:t>
            </a:r>
            <a:r>
              <a:rPr lang="en-US" sz="1600" dirty="0">
                <a:latin typeface="Calibri" pitchFamily="34" charset="0"/>
                <a:ea typeface="Cambria" pitchFamily="18" charset="0"/>
                <a:cs typeface="Calibri" pitchFamily="34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latin typeface="Cambria" pitchFamily="18" charset="0"/>
                <a:ea typeface="Cambria" pitchFamily="18" charset="0"/>
              </a:rPr>
              <a:t>Received the 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highest customer satisfaction rating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with an average score of 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7.11 out of 10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latin typeface="Cambria" pitchFamily="18" charset="0"/>
                <a:ea typeface="Cambria" pitchFamily="18" charset="0"/>
              </a:rPr>
              <a:t>Contributed the 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largest VAT amount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, totaling </a:t>
            </a:r>
            <a:r>
              <a:rPr lang="en-US" sz="1600" b="1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2,673.56</a:t>
            </a:r>
            <a:r>
              <a:rPr lang="en-US" sz="1400" dirty="0">
                <a:latin typeface="Calibri" pitchFamily="34" charset="0"/>
                <a:ea typeface="Cambria" pitchFamily="18" charset="0"/>
                <a:cs typeface="Calibri" pitchFamily="34" charset="0"/>
              </a:rPr>
              <a:t>.</a:t>
            </a:r>
          </a:p>
          <a:p>
            <a:r>
              <a:rPr lang="en-US" sz="1600" b="1" dirty="0">
                <a:latin typeface="Cambria" pitchFamily="18" charset="0"/>
                <a:ea typeface="Cambria" pitchFamily="18" charset="0"/>
              </a:rPr>
              <a:t>Key Insight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: Strong performer across all metrics. Consider prioritizing this line in marketing, stocking, and promotions</a:t>
            </a:r>
            <a:r>
              <a:rPr lang="en-US" sz="16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endParaRPr lang="en-US" sz="1600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sz="1600" b="1" dirty="0" smtClean="0">
                <a:latin typeface="Cambria" pitchFamily="18" charset="0"/>
                <a:ea typeface="Cambria" pitchFamily="18" charset="0"/>
              </a:rPr>
              <a:t>Underperformer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: 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Health and Beauty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latin typeface="Cambria" pitchFamily="18" charset="0"/>
                <a:ea typeface="Cambria" pitchFamily="18" charset="0"/>
              </a:rPr>
              <a:t>Recorded the 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lowest total revenue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of approximately </a:t>
            </a:r>
            <a:r>
              <a:rPr lang="en-US" sz="1600" b="1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49,194</a:t>
            </a:r>
            <a:r>
              <a:rPr lang="en-US" sz="1600" dirty="0">
                <a:latin typeface="Calibri" pitchFamily="34" charset="0"/>
                <a:ea typeface="Cambria" pitchFamily="18" charset="0"/>
                <a:cs typeface="Calibri" pitchFamily="34" charset="0"/>
              </a:rPr>
              <a:t>, 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falling below the average.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600" dirty="0">
                <a:latin typeface="Cambria" pitchFamily="18" charset="0"/>
                <a:ea typeface="Cambria" pitchFamily="18" charset="0"/>
              </a:rPr>
              <a:t>Despite a respectable average rating of 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7.00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, this product line was classified as 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“Bad”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based on overall revenue performance.</a:t>
            </a:r>
          </a:p>
          <a:p>
            <a:r>
              <a:rPr lang="en-US" sz="1600" b="1" dirty="0">
                <a:latin typeface="Cambria" pitchFamily="18" charset="0"/>
                <a:ea typeface="Cambria" pitchFamily="18" charset="0"/>
              </a:rPr>
              <a:t>Recommendation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: Requires attention — consider revisiting pricing, packaging, visibility on platform, or targeted promotions to boost engagement</a:t>
            </a:r>
            <a:r>
              <a:rPr lang="en-US" dirty="0">
                <a:latin typeface="Cambria" pitchFamily="18" charset="0"/>
                <a:ea typeface="Cambria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6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683" y="908720"/>
            <a:ext cx="8507288" cy="259228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latin typeface="Cambria" pitchFamily="18" charset="0"/>
                <a:ea typeface="Cambria" pitchFamily="18" charset="0"/>
              </a:rPr>
              <a:t>Monthly Revenue</a:t>
            </a:r>
          </a:p>
          <a:p>
            <a:pPr>
              <a:buFont typeface="Wingdings" pitchFamily="2" charset="2"/>
              <a:buChar char="§"/>
            </a:pPr>
            <a:r>
              <a:rPr lang="en-US" sz="6400" b="1" dirty="0">
                <a:latin typeface="Cambria" pitchFamily="18" charset="0"/>
                <a:ea typeface="Cambria" pitchFamily="18" charset="0"/>
              </a:rPr>
              <a:t>January</a:t>
            </a:r>
            <a:r>
              <a:rPr lang="en-US" sz="6400" dirty="0">
                <a:latin typeface="Cambria" pitchFamily="18" charset="0"/>
                <a:ea typeface="Cambria" pitchFamily="18" charset="0"/>
              </a:rPr>
              <a:t>: </a:t>
            </a:r>
            <a:r>
              <a:rPr lang="en-US" sz="6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64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116,291.87</a:t>
            </a:r>
            <a:r>
              <a:rPr lang="en-US" sz="64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6400" dirty="0">
                <a:latin typeface="Cambria" pitchFamily="18" charset="0"/>
                <a:ea typeface="Cambria" pitchFamily="18" charset="0"/>
              </a:rPr>
              <a:t>— </a:t>
            </a:r>
            <a:r>
              <a:rPr lang="en-US" sz="6400" b="1" dirty="0" smtClean="0">
                <a:latin typeface="Cambria" pitchFamily="18" charset="0"/>
                <a:ea typeface="Cambria" pitchFamily="18" charset="0"/>
              </a:rPr>
              <a:t>Highest </a:t>
            </a:r>
            <a:r>
              <a:rPr lang="en-US" sz="6400" b="1" dirty="0">
                <a:latin typeface="Cambria" pitchFamily="18" charset="0"/>
                <a:ea typeface="Cambria" pitchFamily="18" charset="0"/>
              </a:rPr>
              <a:t>revenue month</a:t>
            </a:r>
            <a:endParaRPr lang="en-US" sz="6400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6400" b="1" dirty="0">
                <a:latin typeface="Cambria" pitchFamily="18" charset="0"/>
                <a:ea typeface="Cambria" pitchFamily="18" charset="0"/>
              </a:rPr>
              <a:t>March</a:t>
            </a:r>
            <a:r>
              <a:rPr lang="en-US" sz="6400" dirty="0" smtClean="0">
                <a:latin typeface="Cambria" pitchFamily="18" charset="0"/>
                <a:ea typeface="Cambria" pitchFamily="18" charset="0"/>
              </a:rPr>
              <a:t>:      </a:t>
            </a:r>
            <a:r>
              <a:rPr lang="en-US" sz="64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109455.74</a:t>
            </a:r>
            <a:r>
              <a:rPr lang="en-US" sz="6400" dirty="0" smtClean="0">
                <a:latin typeface="Cambria" pitchFamily="18" charset="0"/>
                <a:ea typeface="Cambria" pitchFamily="18" charset="0"/>
              </a:rPr>
              <a:t> —  </a:t>
            </a:r>
            <a:r>
              <a:rPr lang="en-US" sz="6400" dirty="0">
                <a:latin typeface="Cambria" pitchFamily="18" charset="0"/>
                <a:ea typeface="Cambria" pitchFamily="18" charset="0"/>
              </a:rPr>
              <a:t>Strong performance</a:t>
            </a:r>
          </a:p>
          <a:p>
            <a:pPr>
              <a:buFont typeface="Wingdings" pitchFamily="2" charset="2"/>
              <a:buChar char="§"/>
            </a:pPr>
            <a:r>
              <a:rPr lang="en-US" sz="6400" b="1" dirty="0">
                <a:latin typeface="Cambria" pitchFamily="18" charset="0"/>
                <a:ea typeface="Cambria" pitchFamily="18" charset="0"/>
              </a:rPr>
              <a:t>February</a:t>
            </a:r>
            <a:r>
              <a:rPr lang="en-US" sz="6400" dirty="0">
                <a:latin typeface="Cambria" pitchFamily="18" charset="0"/>
                <a:ea typeface="Cambria" pitchFamily="18" charset="0"/>
              </a:rPr>
              <a:t>: </a:t>
            </a:r>
            <a:r>
              <a:rPr lang="en-US" sz="64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97,219.58</a:t>
            </a:r>
            <a:r>
              <a:rPr lang="en-US" sz="6400" dirty="0" smtClean="0">
                <a:latin typeface="Cambria" pitchFamily="18" charset="0"/>
                <a:ea typeface="Cambria" pitchFamily="18" charset="0"/>
              </a:rPr>
              <a:t> —  </a:t>
            </a:r>
            <a:r>
              <a:rPr lang="en-US" sz="6400" dirty="0">
                <a:latin typeface="Cambria" pitchFamily="18" charset="0"/>
                <a:ea typeface="Cambria" pitchFamily="18" charset="0"/>
              </a:rPr>
              <a:t>Slightly lower sales, possibly due to fewer </a:t>
            </a:r>
            <a:r>
              <a:rPr lang="en-US" sz="6400" dirty="0" smtClean="0">
                <a:latin typeface="Cambria" pitchFamily="18" charset="0"/>
                <a:ea typeface="Cambria" pitchFamily="18" charset="0"/>
              </a:rPr>
              <a:t>days</a:t>
            </a:r>
            <a:endParaRPr lang="en-US" sz="6400" dirty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endParaRPr lang="en-US" sz="6400" b="1" dirty="0" smtClean="0">
              <a:latin typeface="Cambria" pitchFamily="18" charset="0"/>
              <a:ea typeface="Cambria" pitchFamily="18" charset="0"/>
            </a:endParaRPr>
          </a:p>
          <a:p>
            <a:pPr marL="0" indent="0">
              <a:buNone/>
            </a:pPr>
            <a:r>
              <a:rPr lang="en-US" sz="6400" b="1" dirty="0" smtClean="0">
                <a:latin typeface="Cambria" pitchFamily="18" charset="0"/>
                <a:ea typeface="Cambria" pitchFamily="18" charset="0"/>
              </a:rPr>
              <a:t>Sales </a:t>
            </a:r>
            <a:r>
              <a:rPr lang="en-US" sz="6400" b="1" dirty="0">
                <a:latin typeface="Cambria" pitchFamily="18" charset="0"/>
                <a:ea typeface="Cambria" pitchFamily="18" charset="0"/>
              </a:rPr>
              <a:t>by Time of Day</a:t>
            </a:r>
          </a:p>
          <a:p>
            <a:pPr>
              <a:buFont typeface="Wingdings" pitchFamily="2" charset="2"/>
              <a:buChar char="§"/>
            </a:pPr>
            <a:r>
              <a:rPr lang="en-US" sz="6400" b="1" dirty="0">
                <a:latin typeface="Cambria" pitchFamily="18" charset="0"/>
                <a:ea typeface="Cambria" pitchFamily="18" charset="0"/>
              </a:rPr>
              <a:t>Afternoon</a:t>
            </a:r>
            <a:r>
              <a:rPr lang="en-US" sz="6400" dirty="0">
                <a:latin typeface="Cambria" pitchFamily="18" charset="0"/>
                <a:ea typeface="Cambria" pitchFamily="18" charset="0"/>
              </a:rPr>
              <a:t>: </a:t>
            </a:r>
            <a:r>
              <a:rPr lang="en-US" sz="6400" dirty="0">
                <a:latin typeface="Calibri" pitchFamily="34" charset="0"/>
                <a:ea typeface="Cambria" pitchFamily="18" charset="0"/>
                <a:cs typeface="Calibri" pitchFamily="34" charset="0"/>
              </a:rPr>
              <a:t>454</a:t>
            </a:r>
            <a:r>
              <a:rPr lang="en-US" sz="6400" dirty="0">
                <a:latin typeface="Cambria" pitchFamily="18" charset="0"/>
                <a:ea typeface="Cambria" pitchFamily="18" charset="0"/>
              </a:rPr>
              <a:t> sales </a:t>
            </a:r>
            <a:r>
              <a:rPr lang="en-US" sz="6400" dirty="0" smtClean="0">
                <a:latin typeface="Cambria" pitchFamily="18" charset="0"/>
                <a:ea typeface="Cambria" pitchFamily="18" charset="0"/>
              </a:rPr>
              <a:t>— Peak sales peroid</a:t>
            </a:r>
            <a:endParaRPr lang="en-US" sz="6400" dirty="0">
              <a:latin typeface="Cambria" pitchFamily="18" charset="0"/>
              <a:ea typeface="Cambria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6400" b="1" dirty="0">
                <a:latin typeface="Cambria" pitchFamily="18" charset="0"/>
                <a:ea typeface="Cambria" pitchFamily="18" charset="0"/>
              </a:rPr>
              <a:t>Evening</a:t>
            </a:r>
            <a:r>
              <a:rPr lang="en-US" sz="6400" dirty="0">
                <a:latin typeface="Cambria" pitchFamily="18" charset="0"/>
                <a:ea typeface="Cambria" pitchFamily="18" charset="0"/>
              </a:rPr>
              <a:t>: </a:t>
            </a:r>
            <a:r>
              <a:rPr lang="en-US" sz="6400" dirty="0">
                <a:latin typeface="Calibri" pitchFamily="34" charset="0"/>
                <a:ea typeface="Cambria" pitchFamily="18" charset="0"/>
                <a:cs typeface="Calibri" pitchFamily="34" charset="0"/>
              </a:rPr>
              <a:t>355 </a:t>
            </a:r>
            <a:r>
              <a:rPr lang="en-US" sz="6400" dirty="0" smtClean="0">
                <a:latin typeface="Cambria" pitchFamily="18" charset="0"/>
                <a:ea typeface="Cambria" pitchFamily="18" charset="0"/>
              </a:rPr>
              <a:t>sales </a:t>
            </a:r>
            <a:r>
              <a:rPr lang="en-US" sz="6400" dirty="0">
                <a:latin typeface="Cambria" pitchFamily="18" charset="0"/>
                <a:ea typeface="Cambria" pitchFamily="18" charset="0"/>
              </a:rPr>
              <a:t>— Steady performance</a:t>
            </a:r>
          </a:p>
          <a:p>
            <a:pPr>
              <a:buFont typeface="Wingdings" pitchFamily="2" charset="2"/>
              <a:buChar char="§"/>
            </a:pPr>
            <a:r>
              <a:rPr lang="en-US" sz="6400" b="1" dirty="0">
                <a:latin typeface="Cambria" pitchFamily="18" charset="0"/>
                <a:ea typeface="Cambria" pitchFamily="18" charset="0"/>
              </a:rPr>
              <a:t>Morning</a:t>
            </a:r>
            <a:r>
              <a:rPr lang="en-US" sz="6400" dirty="0">
                <a:latin typeface="Cambria" pitchFamily="18" charset="0"/>
                <a:ea typeface="Cambria" pitchFamily="18" charset="0"/>
              </a:rPr>
              <a:t>: </a:t>
            </a:r>
            <a:r>
              <a:rPr lang="en-US" sz="6400" dirty="0">
                <a:latin typeface="Calibri" pitchFamily="34" charset="0"/>
                <a:ea typeface="Cambria" pitchFamily="18" charset="0"/>
                <a:cs typeface="Calibri" pitchFamily="34" charset="0"/>
              </a:rPr>
              <a:t>191 </a:t>
            </a:r>
            <a:r>
              <a:rPr lang="en-US" sz="6400" dirty="0">
                <a:latin typeface="Cambria" pitchFamily="18" charset="0"/>
                <a:ea typeface="Cambria" pitchFamily="18" charset="0"/>
              </a:rPr>
              <a:t>sales — Lowest activity</a:t>
            </a:r>
          </a:p>
          <a:p>
            <a:pPr>
              <a:buFont typeface="Wingdings" pitchFamily="2" charset="2"/>
              <a:buChar char="Ø"/>
            </a:pPr>
            <a:endParaRPr lang="en-US" sz="2300" dirty="0" smtClean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 marL="0" indent="0" algn="l">
              <a:buNone/>
            </a:pPr>
            <a:endParaRPr lang="en-US" sz="2400" u="sng" dirty="0" smtClean="0">
              <a:latin typeface="Calibri" pitchFamily="34" charset="0"/>
              <a:cs typeface="Calibri" pitchFamily="34" charset="0"/>
            </a:endParaRPr>
          </a:p>
          <a:p>
            <a:pPr marL="0" indent="0" algn="l">
              <a:buNone/>
            </a:pPr>
            <a:endParaRPr lang="en-US" sz="1600" dirty="0" smtClean="0">
              <a:latin typeface="Constantia" pitchFamily="18" charset="0"/>
            </a:endParaRPr>
          </a:p>
          <a:p>
            <a:pPr marL="0" indent="0" algn="l">
              <a:buNone/>
            </a:pPr>
            <a:endParaRPr lang="en-US" sz="1600" dirty="0">
              <a:latin typeface="Constantia" pitchFamily="18" charset="0"/>
            </a:endParaRPr>
          </a:p>
          <a:p>
            <a:pPr marL="0" indent="0" algn="l">
              <a:buNone/>
            </a:pPr>
            <a:r>
              <a:rPr lang="en-US" sz="1600" dirty="0" smtClean="0">
                <a:latin typeface="Constantia" pitchFamily="18" charset="0"/>
              </a:rPr>
              <a:t>                                                                 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512" y="418823"/>
            <a:ext cx="3312368" cy="432048"/>
          </a:xfrm>
        </p:spPr>
        <p:txBody>
          <a:bodyPr>
            <a:noAutofit/>
          </a:bodyPr>
          <a:lstStyle/>
          <a:p>
            <a:r>
              <a:rPr lang="en-US" sz="2800" b="0" cap="none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Sales Analysis :</a:t>
            </a:r>
            <a:endParaRPr lang="en-IN" sz="2800" b="0" cap="none" dirty="0">
              <a:solidFill>
                <a:schemeClr val="accent1">
                  <a:lumMod val="50000"/>
                </a:schemeClr>
              </a:solidFill>
              <a:latin typeface="Cambria" pitchFamily="18" charset="0"/>
              <a:ea typeface="Cambria" pitchFamily="18" charset="0"/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-613571"/>
            <a:ext cx="5040560" cy="24968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242" y="5085136"/>
            <a:ext cx="79208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mbria" pitchFamily="18" charset="0"/>
                <a:ea typeface="Cambria" pitchFamily="18" charset="0"/>
              </a:rPr>
              <a:t>Naypyitaw</a:t>
            </a:r>
            <a:r>
              <a:rPr lang="en-US" sz="16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generated the 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highest revenue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among the cities, making it the 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top market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.</a:t>
            </a:r>
          </a:p>
          <a:p>
            <a:r>
              <a:rPr lang="en-US" sz="1600" b="1" dirty="0">
                <a:latin typeface="Cambria" pitchFamily="18" charset="0"/>
                <a:ea typeface="Cambria" pitchFamily="18" charset="0"/>
              </a:rPr>
              <a:t>Yangon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and 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Mandalay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followed but trailed behind, showing steady but slightly lower contributions.</a:t>
            </a:r>
          </a:p>
          <a:p>
            <a:r>
              <a:rPr lang="en-US" sz="1600" b="1" dirty="0" smtClean="0">
                <a:latin typeface="Cambria" pitchFamily="18" charset="0"/>
                <a:ea typeface="Cambria" pitchFamily="18" charset="0"/>
              </a:rPr>
              <a:t>Action </a:t>
            </a:r>
            <a:r>
              <a:rPr lang="en-US" sz="1600" b="1" dirty="0">
                <a:latin typeface="Cambria" pitchFamily="18" charset="0"/>
                <a:ea typeface="Cambria" pitchFamily="18" charset="0"/>
              </a:rPr>
              <a:t>Point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: Naypyitaw could be prioritized for new product launches or loyalty programs. Underperforming cities might benefit from local engagement efforts or targeted advertising.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3429000"/>
            <a:ext cx="640871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>
                <a:latin typeface="Cambria" pitchFamily="18" charset="0"/>
                <a:ea typeface="Cambria" pitchFamily="18" charset="0"/>
              </a:rPr>
              <a:t>Sales </a:t>
            </a:r>
            <a:r>
              <a:rPr lang="en-US" u="sng" dirty="0">
                <a:latin typeface="Cambria" pitchFamily="18" charset="0"/>
                <a:ea typeface="Cambria" pitchFamily="18" charset="0"/>
              </a:rPr>
              <a:t>by City </a:t>
            </a:r>
            <a:r>
              <a:rPr lang="en-US" u="sng" dirty="0" smtClean="0">
                <a:latin typeface="Cambria" pitchFamily="18" charset="0"/>
                <a:ea typeface="Cambria" pitchFamily="18" charset="0"/>
              </a:rPr>
              <a:t>:</a:t>
            </a:r>
            <a:endParaRPr lang="en-US" u="sng" dirty="0">
              <a:latin typeface="Cambria" pitchFamily="18" charset="0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Cambria" pitchFamily="18" charset="0"/>
                <a:ea typeface="Cambria" pitchFamily="18" charset="0"/>
              </a:rPr>
              <a:t>City</a:t>
            </a:r>
            <a:r>
              <a:rPr lang="en-US" sz="1600" dirty="0" smtClean="0">
                <a:latin typeface="Cambria" pitchFamily="18" charset="0"/>
                <a:ea typeface="Cambria" pitchFamily="18" charset="0"/>
              </a:rPr>
              <a:t>             </a:t>
            </a:r>
            <a:r>
              <a:rPr lang="en-US" sz="1600" b="1" dirty="0" smtClean="0">
                <a:latin typeface="Cambria" pitchFamily="18" charset="0"/>
                <a:ea typeface="Cambria" pitchFamily="18" charset="0"/>
              </a:rPr>
              <a:t>Total Revenue</a:t>
            </a:r>
          </a:p>
          <a:p>
            <a:r>
              <a:rPr lang="en-IN" sz="1600" dirty="0" smtClean="0">
                <a:latin typeface="Cambria" pitchFamily="18" charset="0"/>
                <a:ea typeface="Cambria" pitchFamily="18" charset="0"/>
              </a:rPr>
              <a:t>Naypyitaw</a:t>
            </a:r>
            <a:r>
              <a:rPr lang="en-IN" sz="1600" dirty="0">
                <a:latin typeface="Cambria" pitchFamily="18" charset="0"/>
                <a:ea typeface="Cambria" pitchFamily="18" charset="0"/>
              </a:rPr>
              <a:t> </a:t>
            </a:r>
            <a:r>
              <a:rPr lang="en-IN" sz="1600" dirty="0" smtClean="0">
                <a:latin typeface="Cambria" pitchFamily="18" charset="0"/>
                <a:ea typeface="Cambria" pitchFamily="18" charset="0"/>
              </a:rPr>
              <a:t>   </a:t>
            </a:r>
            <a:r>
              <a:rPr lang="en-IN" sz="16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110568.86</a:t>
            </a:r>
          </a:p>
          <a:p>
            <a:r>
              <a:rPr lang="en-IN" sz="1600" dirty="0" smtClean="0">
                <a:latin typeface="Cambria" pitchFamily="18" charset="0"/>
                <a:ea typeface="Cambria" pitchFamily="18" charset="0"/>
              </a:rPr>
              <a:t>Yangon          </a:t>
            </a:r>
            <a:r>
              <a:rPr lang="en-IN" sz="16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106200.57</a:t>
            </a:r>
          </a:p>
          <a:p>
            <a:r>
              <a:rPr lang="en-IN" sz="1600" dirty="0" smtClean="0">
                <a:latin typeface="Cambria" pitchFamily="18" charset="0"/>
                <a:ea typeface="Cambria" pitchFamily="18" charset="0"/>
              </a:rPr>
              <a:t>Mandalay      </a:t>
            </a:r>
            <a:r>
              <a:rPr lang="en-IN" sz="1600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106198.00</a:t>
            </a:r>
            <a:endParaRPr lang="en-IN" sz="1600" dirty="0">
              <a:latin typeface="Calibri" pitchFamily="34" charset="0"/>
              <a:ea typeface="Cambria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1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7683" y="908720"/>
            <a:ext cx="8507288" cy="25922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sz="2300" dirty="0" smtClean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pPr marL="0" indent="0" algn="l">
              <a:buNone/>
            </a:pPr>
            <a:endParaRPr lang="en-US" sz="2400" u="sng" dirty="0" smtClean="0">
              <a:latin typeface="Calibri" pitchFamily="34" charset="0"/>
              <a:cs typeface="Calibri" pitchFamily="34" charset="0"/>
            </a:endParaRPr>
          </a:p>
          <a:p>
            <a:pPr marL="0" indent="0" algn="l">
              <a:buNone/>
            </a:pPr>
            <a:endParaRPr lang="en-US" sz="1600" dirty="0" smtClean="0">
              <a:latin typeface="Constantia" pitchFamily="18" charset="0"/>
            </a:endParaRPr>
          </a:p>
          <a:p>
            <a:pPr marL="0" indent="0" algn="l">
              <a:buNone/>
            </a:pPr>
            <a:endParaRPr lang="en-US" sz="1600" dirty="0">
              <a:latin typeface="Constantia" pitchFamily="18" charset="0"/>
            </a:endParaRPr>
          </a:p>
          <a:p>
            <a:pPr marL="0" indent="0" algn="l">
              <a:buNone/>
            </a:pPr>
            <a:r>
              <a:rPr lang="en-US" sz="1600" dirty="0" smtClean="0">
                <a:latin typeface="Constantia" pitchFamily="18" charset="0"/>
              </a:rPr>
              <a:t>                                                                 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512" y="418823"/>
            <a:ext cx="3312368" cy="432048"/>
          </a:xfrm>
        </p:spPr>
        <p:txBody>
          <a:bodyPr>
            <a:noAutofit/>
          </a:bodyPr>
          <a:lstStyle/>
          <a:p>
            <a:r>
              <a:rPr lang="en-US" sz="2800" b="0" cap="none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  <a:cs typeface="Calibri" pitchFamily="34" charset="0"/>
              </a:rPr>
              <a:t>Customer Analysis :</a:t>
            </a:r>
            <a:endParaRPr lang="en-IN" sz="2800" b="0" cap="none" dirty="0">
              <a:solidFill>
                <a:schemeClr val="accent1">
                  <a:lumMod val="50000"/>
                </a:schemeClr>
              </a:solidFill>
              <a:latin typeface="Cambria" pitchFamily="18" charset="0"/>
              <a:ea typeface="Cambria" pitchFamily="18" charset="0"/>
              <a:cs typeface="Calibr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-613571"/>
            <a:ext cx="5040560" cy="24968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242" y="3933056"/>
            <a:ext cx="77121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latin typeface="Cambria" pitchFamily="18" charset="0"/>
                <a:ea typeface="Cambria" pitchFamily="18" charset="0"/>
              </a:rPr>
              <a:t>Purchase Behaviour</a:t>
            </a:r>
            <a:endParaRPr lang="en-US" u="sng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b="1" dirty="0" smtClean="0">
                <a:latin typeface="Cambria" pitchFamily="18" charset="0"/>
                <a:ea typeface="Cambria" pitchFamily="18" charset="0"/>
              </a:rPr>
              <a:t>Metric                                                     Most frequent  segment</a:t>
            </a:r>
            <a:endParaRPr lang="en-US" b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US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Highest Revenue                                              Member customers</a:t>
            </a:r>
            <a:endParaRPr lang="en-US" dirty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Highest </a:t>
            </a:r>
            <a:r>
              <a:rPr lang="en-US" dirty="0">
                <a:latin typeface="Calibri" pitchFamily="34" charset="0"/>
                <a:ea typeface="Cambria" pitchFamily="18" charset="0"/>
                <a:cs typeface="Calibri" pitchFamily="34" charset="0"/>
              </a:rPr>
              <a:t>Purchase frequency  </a:t>
            </a:r>
            <a:r>
              <a:rPr lang="en-US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                         Normal  customers</a:t>
            </a:r>
            <a:endParaRPr lang="en-US" dirty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Most common customer type </a:t>
            </a:r>
            <a:r>
              <a:rPr lang="en-US" dirty="0">
                <a:latin typeface="Calibri" pitchFamily="34" charset="0"/>
                <a:ea typeface="Cambria" pitchFamily="18" charset="0"/>
                <a:cs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                      Normal  customers</a:t>
            </a:r>
            <a:endParaRPr lang="en-US" dirty="0" smtClean="0">
              <a:latin typeface="Calibri" pitchFamily="34" charset="0"/>
              <a:ea typeface="Cambria" pitchFamily="18" charset="0"/>
              <a:cs typeface="Calibri" pitchFamily="34" charset="0"/>
            </a:endParaRPr>
          </a:p>
          <a:p>
            <a:endParaRPr lang="en-US" b="1" dirty="0">
              <a:latin typeface="Cambria" pitchFamily="18" charset="0"/>
              <a:ea typeface="Cambria" pitchFamily="18" charset="0"/>
            </a:endParaRPr>
          </a:p>
          <a:p>
            <a:r>
              <a:rPr lang="en-US" b="1" dirty="0">
                <a:latin typeface="Cambria" pitchFamily="18" charset="0"/>
                <a:ea typeface="Cambria" pitchFamily="18" charset="0"/>
              </a:rPr>
              <a:t>I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nsight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Normal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customers</a:t>
            </a:r>
            <a:r>
              <a:rPr lang="en-US" dirty="0">
                <a:latin typeface="Cambria" pitchFamily="18" charset="0"/>
                <a:ea typeface="Cambria" pitchFamily="18" charset="0"/>
              </a:rPr>
              <a:t> make more purchases.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itchFamily="18" charset="0"/>
                <a:ea typeface="Cambria" pitchFamily="18" charset="0"/>
              </a:rPr>
              <a:t>But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Members contribute more per purchase</a:t>
            </a:r>
            <a:r>
              <a:rPr lang="en-US" dirty="0">
                <a:latin typeface="Cambria" pitchFamily="18" charset="0"/>
                <a:ea typeface="Cambria" pitchFamily="18" charset="0"/>
              </a:rPr>
              <a:t>, indicating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higher average transaction value</a:t>
            </a:r>
            <a:r>
              <a:rPr lang="en-US" dirty="0">
                <a:latin typeface="Cambria" pitchFamily="18" charset="0"/>
                <a:ea typeface="Cambria" pitchFamily="18" charset="0"/>
              </a:rPr>
              <a:t>.</a:t>
            </a:r>
          </a:p>
          <a:p>
            <a:endParaRPr lang="en-US" dirty="0" smtClean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906" y="778379"/>
            <a:ext cx="768846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 smtClean="0">
                <a:latin typeface="Cambria" pitchFamily="18" charset="0"/>
                <a:ea typeface="Cambria" pitchFamily="18" charset="0"/>
              </a:rPr>
              <a:t>Customer  Type  Breakdown :</a:t>
            </a:r>
            <a:endParaRPr lang="en-US" u="sng" dirty="0">
              <a:latin typeface="Cambria" pitchFamily="18" charset="0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Customer Type      Total Revenue     Total VAT     </a:t>
            </a:r>
            <a:r>
              <a:rPr lang="en-IN" b="1" dirty="0" smtClean="0">
                <a:latin typeface="Cambria" pitchFamily="18" charset="0"/>
                <a:ea typeface="Cambria" pitchFamily="18" charset="0"/>
              </a:rPr>
              <a:t>Purchase Frequency </a:t>
            </a:r>
            <a:endParaRPr lang="en-US" b="1" dirty="0" smtClean="0">
              <a:latin typeface="Cambria" pitchFamily="18" charset="0"/>
              <a:ea typeface="Cambria" pitchFamily="18" charset="0"/>
            </a:endParaRPr>
          </a:p>
          <a:p>
            <a:r>
              <a:rPr lang="en-IN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Member                          </a:t>
            </a:r>
            <a:r>
              <a:rPr lang="en-IN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 164223.81         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733.64                     501</a:t>
            </a:r>
          </a:p>
          <a:p>
            <a:r>
              <a:rPr lang="en-IN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Normal                             </a:t>
            </a:r>
            <a:r>
              <a:rPr lang="en-IN" dirty="0" smtClean="0">
                <a:latin typeface="Calibri" pitchFamily="34" charset="0"/>
                <a:cs typeface="Calibri" pitchFamily="34" charset="0"/>
              </a:rPr>
              <a:t>15,8743.62         705.72                     499</a:t>
            </a:r>
          </a:p>
          <a:p>
            <a:r>
              <a:rPr lang="en-US" dirty="0" smtClean="0">
                <a:latin typeface="Calibri" pitchFamily="34" charset="0"/>
                <a:ea typeface="Cambria" pitchFamily="18" charset="0"/>
                <a:cs typeface="Calibri" pitchFamily="34" charset="0"/>
              </a:rPr>
              <a:t>I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nsight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Normal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customers</a:t>
            </a:r>
            <a:r>
              <a:rPr lang="en-US" dirty="0">
                <a:latin typeface="Cambria" pitchFamily="18" charset="0"/>
                <a:ea typeface="Cambria" pitchFamily="18" charset="0"/>
              </a:rPr>
              <a:t> make more purchases.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Members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>
                <a:latin typeface="Cambria" pitchFamily="18" charset="0"/>
                <a:ea typeface="Cambria" pitchFamily="18" charset="0"/>
              </a:rPr>
              <a:t>generated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more revenue</a:t>
            </a:r>
            <a:r>
              <a:rPr lang="en-US" dirty="0">
                <a:latin typeface="Cambria" pitchFamily="18" charset="0"/>
                <a:ea typeface="Cambria" pitchFamily="18" charset="0"/>
              </a:rPr>
              <a:t> and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VAT</a:t>
            </a:r>
            <a:r>
              <a:rPr lang="en-US" dirty="0">
                <a:latin typeface="Cambria" pitchFamily="18" charset="0"/>
                <a:ea typeface="Cambria" pitchFamily="18" charset="0"/>
              </a:rPr>
              <a:t>, even with slightly fewer purchases.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latin typeface="Cambria" pitchFamily="18" charset="0"/>
                <a:ea typeface="Cambria" pitchFamily="18" charset="0"/>
              </a:rPr>
              <a:t>This implies that members tend to buy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higher-value products</a:t>
            </a:r>
            <a:r>
              <a:rPr lang="en-US" dirty="0">
                <a:latin typeface="Cambria" pitchFamily="18" charset="0"/>
                <a:ea typeface="Cambria" pitchFamily="18" charset="0"/>
              </a:rPr>
              <a:t>, making them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premium customers</a:t>
            </a:r>
            <a:r>
              <a:rPr lang="en-US" dirty="0">
                <a:latin typeface="Cambria" pitchFamily="18" charset="0"/>
                <a:ea typeface="Cambria" pitchFamily="18" charset="0"/>
              </a:rPr>
              <a:t>.</a:t>
            </a:r>
          </a:p>
          <a:p>
            <a:endParaRPr lang="en-IN" sz="1600" dirty="0">
              <a:latin typeface="Calibri" pitchFamily="34" charset="0"/>
              <a:ea typeface="Cambria" pitchFamily="18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91580" y="2268438"/>
            <a:ext cx="6408712" cy="419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In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this analysis,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we have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examined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 the Amazon sales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trends across product lines, assessed the performance of each line, and identified areas for improvement. </a:t>
            </a:r>
            <a:endParaRPr lang="en-US" sz="2000" dirty="0" smtClean="0">
              <a:latin typeface="Cambria" pitchFamily="18" charset="0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+mj-lt"/>
              </a:rPr>
              <a:t> </a:t>
            </a:r>
            <a:endParaRPr lang="en-US" sz="20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We also segmented our customers and compared their purchase frequencies to uncover which group drives the most sales. These insights will inform strategic actions to optimize product offerings and target high-value customer segments.</a:t>
            </a:r>
            <a:endParaRPr lang="en-IN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260648" y="1414352"/>
            <a:ext cx="7056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Conclusion :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-673272"/>
            <a:ext cx="5040560" cy="294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6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938</TotalTime>
  <Words>658</Words>
  <Application>Microsoft Office PowerPoint</Application>
  <PresentationFormat>On-screen Show (4:3)</PresentationFormat>
  <Paragraphs>112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SQL Capstone project</vt:lpstr>
      <vt:lpstr>Agenda:</vt:lpstr>
      <vt:lpstr> </vt:lpstr>
      <vt:lpstr>Data overview</vt:lpstr>
      <vt:lpstr>PowerPoint Presentation</vt:lpstr>
      <vt:lpstr>Product Analysis :</vt:lpstr>
      <vt:lpstr>Sales Analysis :</vt:lpstr>
      <vt:lpstr>Customer Analysis 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Objective --&gt;</dc:title>
  <dc:creator>USER</dc:creator>
  <cp:lastModifiedBy>USER</cp:lastModifiedBy>
  <cp:revision>82</cp:revision>
  <dcterms:created xsi:type="dcterms:W3CDTF">2025-05-10T16:59:08Z</dcterms:created>
  <dcterms:modified xsi:type="dcterms:W3CDTF">2025-06-04T04:02:19Z</dcterms:modified>
</cp:coreProperties>
</file>