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handoutMasterIdLst>
    <p:handoutMasterId r:id="rId28"/>
  </p:handoutMasterIdLst>
  <p:sldIdLst>
    <p:sldId id="1593" r:id="rId3"/>
    <p:sldId id="1533" r:id="rId4"/>
    <p:sldId id="1545" r:id="rId5"/>
    <p:sldId id="1544" r:id="rId6"/>
    <p:sldId id="1547" r:id="rId7"/>
    <p:sldId id="1559" r:id="rId8"/>
    <p:sldId id="1563" r:id="rId9"/>
    <p:sldId id="1537" r:id="rId10"/>
    <p:sldId id="1546" r:id="rId11"/>
    <p:sldId id="1535" r:id="rId12"/>
    <p:sldId id="1571" r:id="rId13"/>
    <p:sldId id="1596" r:id="rId14"/>
    <p:sldId id="1597" r:id="rId15"/>
    <p:sldId id="1598" r:id="rId16"/>
    <p:sldId id="1569" r:id="rId17"/>
    <p:sldId id="1577" r:id="rId18"/>
    <p:sldId id="1595" r:id="rId19"/>
    <p:sldId id="1575" r:id="rId20"/>
    <p:sldId id="1594" r:id="rId21"/>
    <p:sldId id="1588" r:id="rId22"/>
    <p:sldId id="1589" r:id="rId23"/>
    <p:sldId id="1586" r:id="rId24"/>
    <p:sldId id="1587" r:id="rId25"/>
    <p:sldId id="1532" r:id="rId26"/>
  </p:sldIdLst>
  <p:sldSz cx="12192000" cy="6858000"/>
  <p:notesSz cx="6797675" cy="99250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40" userDrawn="1">
          <p15:clr>
            <a:srgbClr val="A4A3A4"/>
          </p15:clr>
        </p15:guide>
        <p15:guide id="2" pos="3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3928"/>
    <a:srgbClr val="C00000"/>
    <a:srgbClr val="FFA3A3"/>
    <a:srgbClr val="3333FF"/>
    <a:srgbClr val="FFFFFF"/>
    <a:srgbClr val="2F2A96"/>
    <a:srgbClr val="99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040"/>
        <p:guide pos="39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25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50443" y="0"/>
            <a:ext cx="2945659" cy="49625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6ACCF03-A5CB-47D0-9AB4-25B70ACB6065}" type="datetimeFigureOut">
              <a:rPr lang="en-US"/>
              <a:t>12/14/2024</a:t>
            </a:fld>
            <a:endParaRPr lang="en-US"/>
          </a:p>
        </p:txBody>
      </p:sp>
      <p:sp>
        <p:nvSpPr>
          <p:cNvPr id="4" name="Footer Placeholder 3"/>
          <p:cNvSpPr>
            <a:spLocks noGrp="1"/>
          </p:cNvSpPr>
          <p:nvPr>
            <p:ph type="ftr" sz="quarter" idx="2"/>
          </p:nvPr>
        </p:nvSpPr>
        <p:spPr>
          <a:xfrm>
            <a:off x="0" y="9427075"/>
            <a:ext cx="2945659" cy="49625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50443" y="9427075"/>
            <a:ext cx="2945659" cy="496253"/>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E224FC2D-499D-4977-AD6E-DFE5C44AFDBA}" type="slidenum">
              <a:rPr lang="en-US"/>
              <a:t>‹#›</a:t>
            </a:fld>
            <a:endParaRPr lang="en-US"/>
          </a:p>
        </p:txBody>
      </p:sp>
    </p:spTree>
    <p:extLst>
      <p:ext uri="{BB962C8B-B14F-4D97-AF65-F5344CB8AC3E}">
        <p14:creationId xmlns:p14="http://schemas.microsoft.com/office/powerpoint/2010/main" val="131145261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25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50443" y="0"/>
            <a:ext cx="2945659" cy="49625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AF7606F-A96F-45CA-A7F5-C475331DE1F0}" type="datetimeFigureOut">
              <a:rPr lang="en-US"/>
              <a:t>12/14/2024</a:t>
            </a:fld>
            <a:endParaRPr lang="en-US"/>
          </a:p>
        </p:txBody>
      </p:sp>
      <p:sp>
        <p:nvSpPr>
          <p:cNvPr id="4" name="Slide Image Placeholder 3"/>
          <p:cNvSpPr>
            <a:spLocks noGrp="1" noRot="1" noChangeAspect="1"/>
          </p:cNvSpPr>
          <p:nvPr>
            <p:ph type="sldImg" idx="2"/>
          </p:nvPr>
        </p:nvSpPr>
        <p:spPr>
          <a:xfrm>
            <a:off x="92075" y="744538"/>
            <a:ext cx="6613525" cy="3721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4399"/>
            <a:ext cx="5438140" cy="446627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50443" y="9427075"/>
            <a:ext cx="2945659" cy="496253"/>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1F6E767B-C300-4C47-9C50-417379AE6BB8}" type="slidenum">
              <a:rPr lang="en-US"/>
              <a:t>‹#›</a:t>
            </a:fld>
            <a:endParaRPr lang="en-US"/>
          </a:p>
        </p:txBody>
      </p:sp>
    </p:spTree>
    <p:extLst>
      <p:ext uri="{BB962C8B-B14F-4D97-AF65-F5344CB8AC3E}">
        <p14:creationId xmlns:p14="http://schemas.microsoft.com/office/powerpoint/2010/main" val="371642547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3525" cy="3721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cxnSp>
        <p:nvCxnSpPr>
          <p:cNvPr id="2" name="Straight Connector 1"/>
          <p:cNvCxnSpPr/>
          <p:nvPr userDrawn="1"/>
        </p:nvCxnSpPr>
        <p:spPr>
          <a:xfrm flipH="1">
            <a:off x="914400" y="6492875"/>
            <a:ext cx="10682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4"/>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4" name="Freeform 6"/>
          <p:cNvSpPr>
            <a:spLocks noChangeAspect="1"/>
          </p:cNvSpPr>
          <p:nvPr userDrawn="1"/>
        </p:nvSpPr>
        <p:spPr bwMode="auto">
          <a:xfrm>
            <a:off x="3"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5" name="Freeform 14"/>
          <p:cNvSpPr/>
          <p:nvPr userDrawn="1"/>
        </p:nvSpPr>
        <p:spPr bwMode="auto">
          <a:xfrm>
            <a:off x="574676" y="190500"/>
            <a:ext cx="679451"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a:latin typeface="+mn-lt"/>
            </a:endParaRPr>
          </a:p>
        </p:txBody>
      </p:sp>
      <p:sp>
        <p:nvSpPr>
          <p:cNvPr id="6"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961790-A6FA-4346-8134-328253751AB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5798" y="0"/>
            <a:ext cx="10515600" cy="1325563"/>
          </a:xfrm>
        </p:spPr>
        <p:txBody>
          <a:bodyPr>
            <a:normAutofit/>
          </a:bodyPr>
          <a:lstStyle>
            <a:lvl1pPr>
              <a:defRPr sz="3500" b="1">
                <a:solidFill>
                  <a:srgbClr val="C00000"/>
                </a:solidFill>
                <a:latin typeface="Museo 300" panose="02000000000000000000" pitchFamily="50" charset="0"/>
              </a:defRPr>
            </a:lvl1pPr>
          </a:lstStyle>
          <a:p>
            <a:r>
              <a:rPr lang="en-US"/>
              <a:t>Click to edit Master title style</a:t>
            </a:r>
          </a:p>
        </p:txBody>
      </p:sp>
      <p:sp>
        <p:nvSpPr>
          <p:cNvPr id="3" name="Content Placeholder 2"/>
          <p:cNvSpPr>
            <a:spLocks noGrp="1"/>
          </p:cNvSpPr>
          <p:nvPr>
            <p:ph idx="1"/>
          </p:nvPr>
        </p:nvSpPr>
        <p:spPr>
          <a:xfrm>
            <a:off x="553961" y="1373409"/>
            <a:ext cx="10515600" cy="4351338"/>
          </a:xfrm>
        </p:spPr>
        <p:txBody>
          <a:bodyPr>
            <a:normAutofit/>
          </a:bodyPr>
          <a:lstStyle>
            <a:lvl1pPr>
              <a:defRPr sz="2000">
                <a:solidFill>
                  <a:schemeClr val="tx1">
                    <a:lumMod val="95000"/>
                    <a:lumOff val="5000"/>
                  </a:schemeClr>
                </a:solidFill>
                <a:latin typeface="Museo 300" panose="02000000000000000000" pitchFamily="50" charset="0"/>
              </a:defRPr>
            </a:lvl1pPr>
            <a:lvl2pPr>
              <a:defRPr sz="2000">
                <a:solidFill>
                  <a:schemeClr val="tx1">
                    <a:lumMod val="95000"/>
                    <a:lumOff val="5000"/>
                  </a:schemeClr>
                </a:solidFill>
                <a:latin typeface="Museo 300" panose="02000000000000000000" pitchFamily="50" charset="0"/>
              </a:defRPr>
            </a:lvl2pPr>
            <a:lvl3pPr>
              <a:defRPr sz="2000">
                <a:solidFill>
                  <a:schemeClr val="tx1">
                    <a:lumMod val="95000"/>
                    <a:lumOff val="5000"/>
                  </a:schemeClr>
                </a:solidFill>
                <a:latin typeface="Museo 300" panose="02000000000000000000" pitchFamily="50" charset="0"/>
              </a:defRPr>
            </a:lvl3pPr>
            <a:lvl4pPr>
              <a:defRPr sz="2000">
                <a:solidFill>
                  <a:schemeClr val="tx1">
                    <a:lumMod val="95000"/>
                    <a:lumOff val="5000"/>
                  </a:schemeClr>
                </a:solidFill>
                <a:latin typeface="Museo 300" panose="02000000000000000000" pitchFamily="50" charset="0"/>
              </a:defRPr>
            </a:lvl4pPr>
            <a:lvl5pPr>
              <a:defRPr sz="2000">
                <a:solidFill>
                  <a:schemeClr val="tx1">
                    <a:lumMod val="95000"/>
                    <a:lumOff val="5000"/>
                  </a:schemeClr>
                </a:solidFill>
                <a:latin typeface="Museo 300" panose="02000000000000000000"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7" name="Subtitle 2"/>
          <p:cNvSpPr txBox="1">
            <a:spLocks noChangeArrowheads="1"/>
          </p:cNvSpPr>
          <p:nvPr userDrawn="1"/>
        </p:nvSpPr>
        <p:spPr bwMode="auto">
          <a:xfrm>
            <a:off x="1790590" y="6421413"/>
            <a:ext cx="9563210" cy="18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sz="1050" b="1">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8" name="Slide Number Placeholder 5"/>
          <p:cNvSpPr txBox="1"/>
          <p:nvPr userDrawn="1"/>
        </p:nvSpPr>
        <p:spPr>
          <a:xfrm>
            <a:off x="11069561" y="5598643"/>
            <a:ext cx="541867" cy="365125"/>
          </a:xfrm>
          <a:prstGeom prst="rect">
            <a:avLst/>
          </a:prstGeom>
        </p:spPr>
        <p:txBody>
          <a:bodyPr/>
          <a:lstStyle>
            <a:lvl1pPr defTabSz="913130">
              <a:defRPr>
                <a:solidFill>
                  <a:schemeClr val="tx1"/>
                </a:solidFill>
                <a:latin typeface="Arial" panose="020B0604020202020204" pitchFamily="34" charset="0"/>
              </a:defRPr>
            </a:lvl1pPr>
            <a:lvl2pPr marL="742950" indent="-285750" defTabSz="913130">
              <a:defRPr>
                <a:solidFill>
                  <a:schemeClr val="tx1"/>
                </a:solidFill>
                <a:latin typeface="Arial" panose="020B0604020202020204" pitchFamily="34" charset="0"/>
              </a:defRPr>
            </a:lvl2pPr>
            <a:lvl3pPr marL="1143000" indent="-228600" defTabSz="913130">
              <a:defRPr>
                <a:solidFill>
                  <a:schemeClr val="tx1"/>
                </a:solidFill>
                <a:latin typeface="Arial" panose="020B0604020202020204" pitchFamily="34" charset="0"/>
              </a:defRPr>
            </a:lvl3pPr>
            <a:lvl4pPr marL="1600200" indent="-228600" defTabSz="913130">
              <a:defRPr>
                <a:solidFill>
                  <a:schemeClr val="tx1"/>
                </a:solidFill>
                <a:latin typeface="Arial" panose="020B0604020202020204" pitchFamily="34" charset="0"/>
              </a:defRPr>
            </a:lvl4pPr>
            <a:lvl5pPr marL="2057400" indent="-228600" defTabSz="913130">
              <a:defRPr>
                <a:solidFill>
                  <a:schemeClr val="tx1"/>
                </a:solidFill>
                <a:latin typeface="Arial" panose="020B0604020202020204" pitchFamily="34" charset="0"/>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E723E7A-D6C9-43B1-9EAA-7B8D055CBC94}" type="slidenum">
              <a:rPr lang="en-US" altLang="en-US" sz="1300">
                <a:solidFill>
                  <a:schemeClr val="bg1"/>
                </a:solidFill>
                <a:latin typeface="Calibri" panose="020F0502020204030204" pitchFamily="34" charset="0"/>
              </a:rPr>
              <a:t>‹#›</a:t>
            </a:fld>
            <a:endParaRPr lang="en-US" altLang="en-US" sz="1300">
              <a:solidFill>
                <a:schemeClr val="bg1"/>
              </a:solidFill>
              <a:latin typeface="Calibri" panose="020F0502020204030204" pitchFamily="34" charset="0"/>
            </a:endParaRPr>
          </a:p>
        </p:txBody>
      </p:sp>
      <p:sp>
        <p:nvSpPr>
          <p:cNvPr id="9" name="Freeform 6"/>
          <p:cNvSpPr>
            <a:spLocks noChangeAspect="1"/>
          </p:cNvSpPr>
          <p:nvPr userDrawn="1"/>
        </p:nvSpPr>
        <p:spPr bwMode="auto">
          <a:xfrm>
            <a:off x="11370733" y="6424628"/>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cxnSp>
        <p:nvCxnSpPr>
          <p:cNvPr id="10" name="Straight Connector 9"/>
          <p:cNvCxnSpPr/>
          <p:nvPr userDrawn="1"/>
        </p:nvCxnSpPr>
        <p:spPr>
          <a:xfrm flipH="1" flipV="1">
            <a:off x="1794825" y="6400803"/>
            <a:ext cx="9652635" cy="2855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2"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3" name="Freeform 12"/>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a:latin typeface="+mn-lt"/>
            </a:endParaRPr>
          </a:p>
        </p:txBody>
      </p:sp>
      <p:pic>
        <p:nvPicPr>
          <p:cNvPr id="14" name="Picture 13"/>
          <p:cNvPicPr>
            <a:picLocks noChangeAspect="1"/>
          </p:cNvPicPr>
          <p:nvPr userDrawn="1"/>
        </p:nvPicPr>
        <p:blipFill>
          <a:blip r:embed="rId2"/>
          <a:stretch>
            <a:fillRect/>
          </a:stretch>
        </p:blipFill>
        <p:spPr>
          <a:xfrm>
            <a:off x="2" y="6099171"/>
            <a:ext cx="1765796" cy="710487"/>
          </a:xfrm>
          <a:prstGeom prst="rect">
            <a:avLst/>
          </a:prstGeom>
        </p:spPr>
      </p:pic>
      <p:sp>
        <p:nvSpPr>
          <p:cNvPr id="6" name="Slide Number Placeholder 5"/>
          <p:cNvSpPr>
            <a:spLocks noGrp="1"/>
          </p:cNvSpPr>
          <p:nvPr>
            <p:ph type="sldNum" sz="quarter" idx="12"/>
          </p:nvPr>
        </p:nvSpPr>
        <p:spPr>
          <a:xfrm>
            <a:off x="9038166" y="6441651"/>
            <a:ext cx="2743200" cy="365125"/>
          </a:xfrm>
        </p:spPr>
        <p:txBody>
          <a:bodyPr/>
          <a:lstStyle>
            <a:lvl1pPr>
              <a:defRPr>
                <a:solidFill>
                  <a:srgbClr val="FFFFFF"/>
                </a:solidFill>
              </a:defRPr>
            </a:lvl1pPr>
          </a:lstStyle>
          <a:p>
            <a:pPr>
              <a:defRPr/>
            </a:pPr>
            <a:fld id="{7567225B-3001-4770-81AD-EA67E82D722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0C95E66-549C-45F3-8760-BF16C91FE33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0AFBA8-1D03-4536-9D17-6487E477CBB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
        <p:nvSpPr>
          <p:cNvPr id="10" name="Freeform 6"/>
          <p:cNvSpPr>
            <a:spLocks noChangeAspect="1"/>
          </p:cNvSpPr>
          <p:nvPr userDrawn="1"/>
        </p:nvSpPr>
        <p:spPr bwMode="auto">
          <a:xfrm>
            <a:off x="11297845" y="6363588"/>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1" name="Rectangle 10"/>
          <p:cNvSpPr/>
          <p:nvPr userDrawn="1"/>
        </p:nvSpPr>
        <p:spPr>
          <a:xfrm>
            <a:off x="1988235" y="6427116"/>
            <a:ext cx="9278423" cy="430887"/>
          </a:xfrm>
          <a:prstGeom prst="rect">
            <a:avLst/>
          </a:prstGeom>
        </p:spPr>
        <p:txBody>
          <a:bodyPr wrap="square">
            <a:spAutoFit/>
          </a:bodyPr>
          <a:lstStyle/>
          <a:p>
            <a:r>
              <a:rPr lang="en-IN" sz="1050" b="1">
                <a:solidFill>
                  <a:srgbClr val="C00000"/>
                </a:solidFill>
                <a:latin typeface="Museo 300"/>
              </a:rPr>
              <a:t>An Autonomous Institution ,Affiliated to </a:t>
            </a:r>
            <a:r>
              <a:rPr lang="en-IN" sz="1050" b="1" err="1">
                <a:solidFill>
                  <a:srgbClr val="C00000"/>
                </a:solidFill>
                <a:latin typeface="Museo 300"/>
              </a:rPr>
              <a:t>Visvesvaraya</a:t>
            </a:r>
            <a:r>
              <a:rPr lang="en-IN" sz="1050" b="1">
                <a:solidFill>
                  <a:srgbClr val="C00000"/>
                </a:solidFill>
                <a:latin typeface="Museo 300"/>
              </a:rPr>
              <a:t> Technological University, Belagavi. Approved By AICTE, New Delhi. Recognized by UGC with 2(f) &amp; 12(B) status. Accredited by NBA and NAAC.</a:t>
            </a:r>
          </a:p>
        </p:txBody>
      </p:sp>
      <p:cxnSp>
        <p:nvCxnSpPr>
          <p:cNvPr id="12" name="Straight Connector 11"/>
          <p:cNvCxnSpPr/>
          <p:nvPr userDrawn="1"/>
        </p:nvCxnSpPr>
        <p:spPr>
          <a:xfrm flipH="1" flipV="1">
            <a:off x="2133603" y="6372247"/>
            <a:ext cx="8737599" cy="2584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4"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5"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a:latin typeface="+mn-lt"/>
            </a:endParaRPr>
          </a:p>
        </p:txBody>
      </p:sp>
      <p:pic>
        <p:nvPicPr>
          <p:cNvPr id="16" name="Picture 15"/>
          <p:cNvPicPr>
            <a:picLocks noChangeAspect="1"/>
          </p:cNvPicPr>
          <p:nvPr userDrawn="1"/>
        </p:nvPicPr>
        <p:blipFill>
          <a:blip r:embed="rId2"/>
          <a:stretch>
            <a:fillRect/>
          </a:stretch>
        </p:blipFill>
        <p:spPr>
          <a:xfrm>
            <a:off x="61421" y="6126163"/>
            <a:ext cx="1698704" cy="683492"/>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A31B365-2786-4F1C-8EDA-6FD2B746B06E}" type="slidenum">
              <a:rPr lang="en-US" smtClean="0"/>
              <a:t>‹#›</a:t>
            </a:fld>
            <a:endParaRPr lang="en-US"/>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2040" y="5918200"/>
            <a:ext cx="2407920" cy="876300"/>
          </a:xfrm>
          <a:prstGeom prst="rect">
            <a:avLst/>
          </a:prstGeom>
          <a:noFill/>
          <a:ln>
            <a:noFill/>
          </a:ln>
        </p:spPr>
      </p:pic>
      <p:sp>
        <p:nvSpPr>
          <p:cNvPr id="7" name="Rectangle 6"/>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9"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a:latin typeface="+mn-l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A6FD02F-D3CD-4E4F-800F-75D2C3ECA6E5}" type="slidenum">
              <a:rPr lang="en-US" smtClean="0"/>
              <a:t>‹#›</a:t>
            </a:fld>
            <a:endParaRPr lang="en-US"/>
          </a:p>
        </p:txBody>
      </p:sp>
      <p:cxnSp>
        <p:nvCxnSpPr>
          <p:cNvPr id="5" name="Straight Connector 4"/>
          <p:cNvCxnSpPr/>
          <p:nvPr userDrawn="1"/>
        </p:nvCxnSpPr>
        <p:spPr>
          <a:xfrm flipH="1">
            <a:off x="2244878" y="6400800"/>
            <a:ext cx="862632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1988235" y="6400800"/>
            <a:ext cx="9278423" cy="400110"/>
          </a:xfrm>
          <a:prstGeom prst="rect">
            <a:avLst/>
          </a:prstGeom>
        </p:spPr>
        <p:txBody>
          <a:bodyPr wrap="square">
            <a:spAutoFit/>
          </a:bodyPr>
          <a:lstStyle/>
          <a:p>
            <a:r>
              <a:rPr lang="en-IN" sz="1000" b="1">
                <a:solidFill>
                  <a:srgbClr val="C00000"/>
                </a:solidFill>
                <a:latin typeface="Museo 300"/>
              </a:rPr>
              <a:t>An Autonomous Institution ,Affiliated to </a:t>
            </a:r>
            <a:r>
              <a:rPr lang="en-IN" sz="1000" b="1" err="1">
                <a:solidFill>
                  <a:srgbClr val="C00000"/>
                </a:solidFill>
                <a:latin typeface="Museo 300"/>
              </a:rPr>
              <a:t>Visvesvaraya</a:t>
            </a:r>
            <a:r>
              <a:rPr lang="en-IN" sz="1000" b="1">
                <a:solidFill>
                  <a:srgbClr val="C00000"/>
                </a:solidFill>
                <a:latin typeface="Museo 300"/>
              </a:rPr>
              <a:t> Technological University, Belagavi. Approved By AICTE, New Delhi. Recognized by UGC with 2(f) &amp; 12(B) status. Accredited by NBA and NAAC.</a:t>
            </a:r>
          </a:p>
        </p:txBody>
      </p:sp>
      <p:sp>
        <p:nvSpPr>
          <p:cNvPr id="7" name="Freeform 6"/>
          <p:cNvSpPr>
            <a:spLocks noChangeAspect="1"/>
          </p:cNvSpPr>
          <p:nvPr userDrawn="1"/>
        </p:nvSpPr>
        <p:spPr bwMode="auto">
          <a:xfrm>
            <a:off x="11348781" y="6400800"/>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8" name="Rectangle 7"/>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9"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10"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a:latin typeface="+mn-lt"/>
            </a:endParaRPr>
          </a:p>
        </p:txBody>
      </p:sp>
      <p:pic>
        <p:nvPicPr>
          <p:cNvPr id="11" name="Picture 10"/>
          <p:cNvPicPr>
            <a:picLocks noChangeAspect="1"/>
          </p:cNvPicPr>
          <p:nvPr userDrawn="1"/>
        </p:nvPicPr>
        <p:blipFill>
          <a:blip r:embed="rId2"/>
          <a:stretch>
            <a:fillRect/>
          </a:stretch>
        </p:blipFill>
        <p:spPr>
          <a:xfrm>
            <a:off x="53313" y="6085431"/>
            <a:ext cx="1744061" cy="70174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D75708D-340D-43AA-B254-1DB4180647C9}"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C8C3591-FF6B-435A-AE90-3407BB23159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7BD7C0-F0D3-4E33-A2A5-81F6DA404926}"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897BF3-1834-4A3C-9AA3-D53EBE05A2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DBC8E-BCA1-40B6-9A00-F48178FC3A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1C53C67-9027-4435-B66D-757D18D779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1C53C67-9027-4435-B66D-757D18D779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3278949" y="1061442"/>
            <a:ext cx="512206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a:solidFill>
                <a:prstClr val="black"/>
              </a:solidFill>
            </a:endParaRPr>
          </a:p>
        </p:txBody>
      </p:sp>
      <p:sp>
        <p:nvSpPr>
          <p:cNvPr id="7" name="Subtitle 2"/>
          <p:cNvSpPr txBox="1">
            <a:spLocks noChangeArrowheads="1"/>
          </p:cNvSpPr>
          <p:nvPr/>
        </p:nvSpPr>
        <p:spPr bwMode="auto">
          <a:xfrm>
            <a:off x="1324347" y="6476999"/>
            <a:ext cx="10181853" cy="35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9353" y="-510138"/>
            <a:ext cx="5653293" cy="2460980"/>
          </a:xfrm>
          <a:prstGeom prst="rect">
            <a:avLst/>
          </a:prstGeom>
        </p:spPr>
      </p:pic>
      <p:sp>
        <p:nvSpPr>
          <p:cNvPr id="14" name="Google Shape;151;p27"/>
          <p:cNvSpPr/>
          <p:nvPr/>
        </p:nvSpPr>
        <p:spPr>
          <a:xfrm>
            <a:off x="4194527" y="1373934"/>
            <a:ext cx="4042606" cy="1172233"/>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An Autonomous Institute</a:t>
            </a:r>
            <a:endParaRPr sz="1400" dirty="0">
              <a:solidFill>
                <a:prstClr val="black"/>
              </a:solidFill>
              <a:latin typeface="Museo 300" panose="02000000000000000000" pitchFamily="50" charset="0"/>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Affiliated to VTU, Belagavi,</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Approved by AICTE, New Delhi,</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Recognized by UGC with 2(f) &amp; 12(B)</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Accredited by NBA &amp; NAAC</a:t>
            </a:r>
            <a:endParaRPr sz="1400" dirty="0">
              <a:solidFill>
                <a:prstClr val="black"/>
              </a:solidFill>
              <a:latin typeface="Museo 300" panose="02000000000000000000" pitchFamily="50" charset="0"/>
            </a:endParaRPr>
          </a:p>
        </p:txBody>
      </p:sp>
      <p:sp>
        <p:nvSpPr>
          <p:cNvPr id="15" name="Google Shape;149;p27"/>
          <p:cNvSpPr/>
          <p:nvPr/>
        </p:nvSpPr>
        <p:spPr>
          <a:xfrm>
            <a:off x="0" y="2652415"/>
            <a:ext cx="12192000" cy="2415821"/>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nSpc>
                <a:spcPct val="107000"/>
              </a:lnSpc>
              <a:spcAft>
                <a:spcPts val="800"/>
              </a:spcAft>
            </a:pPr>
            <a:br>
              <a:rPr lang="en-IN" sz="2000" b="1" dirty="0">
                <a:solidFill>
                  <a:schemeClr val="bg1"/>
                </a:solidFill>
                <a:effectLst/>
                <a:ea typeface="SimSun" panose="02010600030101010101" pitchFamily="2" charset="-122"/>
                <a:cs typeface="Arial" panose="020B0604020202020204" pitchFamily="34" charset="0"/>
              </a:rPr>
            </a:br>
            <a:endParaRPr lang="en-IN" sz="2000" b="1" dirty="0">
              <a:solidFill>
                <a:schemeClr val="bg1"/>
              </a:solidFill>
              <a:effectLst/>
              <a:ea typeface="SimSun" panose="02010600030101010101" pitchFamily="2" charset="-122"/>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0" y="6121756"/>
            <a:ext cx="1324347" cy="710487"/>
          </a:xfrm>
          <a:prstGeom prst="rect">
            <a:avLst/>
          </a:prstGeom>
        </p:spPr>
      </p:pic>
      <p:sp>
        <p:nvSpPr>
          <p:cNvPr id="11" name="TextBox 7"/>
          <p:cNvSpPr txBox="1">
            <a:spLocks noChangeArrowheads="1"/>
          </p:cNvSpPr>
          <p:nvPr/>
        </p:nvSpPr>
        <p:spPr bwMode="auto">
          <a:xfrm>
            <a:off x="4495800" y="5251630"/>
            <a:ext cx="7162800" cy="464871"/>
          </a:xfrm>
          <a:prstGeom prst="rect">
            <a:avLst/>
          </a:prstGeom>
          <a:noFill/>
          <a:ln w="9525">
            <a:noFill/>
            <a:miter lim="800000"/>
          </a:ln>
        </p:spPr>
        <p:txBody>
          <a:bodyPr wrap="square">
            <a:spAutoFit/>
          </a:bodyPr>
          <a:lstStyle/>
          <a:p>
            <a:pPr marL="400050" indent="-400050" algn="ctr" eaLnBrk="1" hangingPunct="1">
              <a:lnSpc>
                <a:spcPct val="150000"/>
              </a:lnSpc>
            </a:pPr>
            <a:r>
              <a:rPr lang="en-US" b="1" dirty="0">
                <a:solidFill>
                  <a:srgbClr val="002060"/>
                </a:solidFill>
                <a:latin typeface="Museo 300" panose="02000000000000000000" pitchFamily="50" charset="0"/>
                <a:cs typeface="Times New Roman" panose="02020603050405020304" pitchFamily="18" charset="0"/>
              </a:rPr>
              <a:t>Prof. Rekha P, Assistant HOD, Department of Data Science</a:t>
            </a:r>
          </a:p>
        </p:txBody>
      </p:sp>
      <p:sp>
        <p:nvSpPr>
          <p:cNvPr id="4" name="TextBox 3">
            <a:extLst>
              <a:ext uri="{FF2B5EF4-FFF2-40B4-BE49-F238E27FC236}">
                <a16:creationId xmlns:a16="http://schemas.microsoft.com/office/drawing/2014/main" id="{8BF6A857-5588-70DD-8136-880A45E09937}"/>
              </a:ext>
            </a:extLst>
          </p:cNvPr>
          <p:cNvSpPr txBox="1"/>
          <p:nvPr/>
        </p:nvSpPr>
        <p:spPr>
          <a:xfrm>
            <a:off x="3039396" y="3055434"/>
            <a:ext cx="5777678" cy="1570623"/>
          </a:xfrm>
          <a:prstGeom prst="rect">
            <a:avLst/>
          </a:prstGeom>
          <a:noFill/>
        </p:spPr>
        <p:txBody>
          <a:bodyPr wrap="square" rtlCol="0">
            <a:spAutoFit/>
          </a:bodyPr>
          <a:lstStyle/>
          <a:p>
            <a:pPr algn="just">
              <a:lnSpc>
                <a:spcPct val="107000"/>
              </a:lnSpc>
              <a:spcAft>
                <a:spcPts val="800"/>
              </a:spcAft>
            </a:pPr>
            <a:r>
              <a:rPr lang="en-IN" b="1" dirty="0">
                <a:solidFill>
                  <a:schemeClr val="bg1"/>
                </a:solidFill>
                <a:latin typeface="Museo 300"/>
                <a:ea typeface="SimSun" panose="02010600030101010101" pitchFamily="2" charset="-122"/>
              </a:rPr>
              <a:t>N TEJESWAR REDDY</a:t>
            </a:r>
            <a:r>
              <a:rPr lang="en-IN" sz="1800" b="1" dirty="0">
                <a:solidFill>
                  <a:schemeClr val="bg1"/>
                </a:solidFill>
                <a:effectLst/>
                <a:latin typeface="Museo 300"/>
                <a:ea typeface="SimSun" panose="02010600030101010101" pitchFamily="2" charset="-122"/>
              </a:rPr>
              <a:t>                               </a:t>
            </a:r>
            <a:r>
              <a:rPr lang="en-IN" sz="1800" b="1" dirty="0">
                <a:solidFill>
                  <a:schemeClr val="bg1"/>
                </a:solidFill>
                <a:latin typeface="Museo 300"/>
                <a:ea typeface="SimSun" panose="02010600030101010101" pitchFamily="2" charset="-122"/>
              </a:rPr>
              <a:t>1MJ22CD036</a:t>
            </a:r>
          </a:p>
          <a:p>
            <a:pPr algn="just">
              <a:lnSpc>
                <a:spcPct val="107000"/>
              </a:lnSpc>
              <a:spcAft>
                <a:spcPts val="800"/>
              </a:spcAft>
            </a:pPr>
            <a:r>
              <a:rPr lang="en-IN" b="1" dirty="0">
                <a:solidFill>
                  <a:schemeClr val="bg1"/>
                </a:solidFill>
                <a:latin typeface="Museo 300"/>
                <a:ea typeface="SimSun" panose="02010600030101010101" pitchFamily="2" charset="-122"/>
              </a:rPr>
              <a:t>SELVKARTHIK S                                       </a:t>
            </a:r>
            <a:r>
              <a:rPr lang="en-IN" sz="1800" b="1" dirty="0">
                <a:solidFill>
                  <a:schemeClr val="bg1"/>
                </a:solidFill>
                <a:effectLst/>
                <a:latin typeface="Museo 300"/>
                <a:ea typeface="SimSun" panose="02010600030101010101" pitchFamily="2" charset="-122"/>
              </a:rPr>
              <a:t>1MJ22CD047</a:t>
            </a:r>
          </a:p>
          <a:p>
            <a:pPr algn="just">
              <a:lnSpc>
                <a:spcPct val="107000"/>
              </a:lnSpc>
              <a:spcAft>
                <a:spcPts val="800"/>
              </a:spcAft>
            </a:pPr>
            <a:r>
              <a:rPr lang="en-IN" b="1" dirty="0">
                <a:solidFill>
                  <a:schemeClr val="bg1"/>
                </a:solidFill>
                <a:latin typeface="Museo 300"/>
                <a:ea typeface="SimSun" panose="02010600030101010101" pitchFamily="2" charset="-122"/>
              </a:rPr>
              <a:t>M T VINAY                                         </a:t>
            </a:r>
            <a:r>
              <a:rPr lang="en-IN" sz="1800" b="1" dirty="0">
                <a:solidFill>
                  <a:schemeClr val="bg1"/>
                </a:solidFill>
                <a:latin typeface="Museo 300"/>
                <a:ea typeface="SimSun" panose="02010600030101010101" pitchFamily="2" charset="-122"/>
              </a:rPr>
              <a:t>      1MJ22CD027</a:t>
            </a:r>
            <a:r>
              <a:rPr lang="en-IN" b="1" dirty="0">
                <a:solidFill>
                  <a:schemeClr val="bg1"/>
                </a:solidFill>
                <a:latin typeface="Museo 300"/>
                <a:ea typeface="SimSun" panose="02010600030101010101" pitchFamily="2" charset="-122"/>
              </a:rPr>
              <a:t> </a:t>
            </a:r>
          </a:p>
          <a:p>
            <a:pPr algn="just">
              <a:lnSpc>
                <a:spcPct val="107000"/>
              </a:lnSpc>
              <a:spcAft>
                <a:spcPts val="800"/>
              </a:spcAft>
            </a:pPr>
            <a:r>
              <a:rPr lang="en-IN" b="1" dirty="0">
                <a:solidFill>
                  <a:schemeClr val="bg1"/>
                </a:solidFill>
                <a:latin typeface="Museo 300"/>
                <a:ea typeface="SimSun" panose="02010600030101010101" pitchFamily="2" charset="-122"/>
              </a:rPr>
              <a:t>RAKESH KUMAR PANDEY                     1MJ22CD043                                                                                                                                                             </a:t>
            </a:r>
            <a:r>
              <a:rPr lang="en-IN" sz="1800" b="1" dirty="0">
                <a:solidFill>
                  <a:schemeClr val="bg1"/>
                </a:solidFill>
                <a:latin typeface="Museo 300"/>
                <a:ea typeface="SimSun" panose="02010600030101010101" pitchFamily="2" charset="-122"/>
              </a:rPr>
              <a:t>                                               </a:t>
            </a:r>
            <a:endParaRPr lang="en-US" dirty="0"/>
          </a:p>
        </p:txBody>
      </p:sp>
      <p:sp>
        <p:nvSpPr>
          <p:cNvPr id="8" name="TextBox 7">
            <a:extLst>
              <a:ext uri="{FF2B5EF4-FFF2-40B4-BE49-F238E27FC236}">
                <a16:creationId xmlns:a16="http://schemas.microsoft.com/office/drawing/2014/main" id="{24926AAC-8329-D3E2-8A5E-1636BE7CE380}"/>
              </a:ext>
            </a:extLst>
          </p:cNvPr>
          <p:cNvSpPr txBox="1"/>
          <p:nvPr/>
        </p:nvSpPr>
        <p:spPr>
          <a:xfrm>
            <a:off x="2582433" y="2650052"/>
            <a:ext cx="6515100" cy="369332"/>
          </a:xfrm>
          <a:prstGeom prst="rect">
            <a:avLst/>
          </a:prstGeom>
          <a:noFill/>
        </p:spPr>
        <p:txBody>
          <a:bodyPr wrap="square" rtlCol="0">
            <a:spAutoFit/>
          </a:bodyPr>
          <a:lstStyle/>
          <a:p>
            <a:pPr algn="ctr"/>
            <a:r>
              <a:rPr lang="en-US" b="1" dirty="0">
                <a:solidFill>
                  <a:schemeClr val="bg1"/>
                </a:solidFill>
              </a:rPr>
              <a:t>“</a:t>
            </a:r>
            <a:r>
              <a:rPr lang="en-US" sz="1800" b="1" dirty="0">
                <a:solidFill>
                  <a:schemeClr val="bg1"/>
                </a:solidFill>
              </a:rPr>
              <a:t>Image recognition of </a:t>
            </a:r>
            <a:r>
              <a:rPr lang="en-US" sz="1800" b="1" dirty="0" err="1">
                <a:solidFill>
                  <a:schemeClr val="bg1"/>
                </a:solidFill>
              </a:rPr>
              <a:t>Devanagiri</a:t>
            </a:r>
            <a:r>
              <a:rPr lang="en-US" sz="1800" b="1" dirty="0">
                <a:solidFill>
                  <a:schemeClr val="bg1"/>
                </a:solidFill>
              </a:rPr>
              <a:t> script using CNN</a:t>
            </a:r>
            <a:r>
              <a:rPr lang="en-US"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8084" y="32210"/>
            <a:ext cx="10422926" cy="893074"/>
          </a:xfrm>
        </p:spPr>
        <p:txBody>
          <a:bodyPr>
            <a:normAutofit/>
          </a:bodyPr>
          <a:lstStyle/>
          <a:p>
            <a:r>
              <a:rPr lang="en-US">
                <a:latin typeface="Times New Roman" panose="02020603050405020304" pitchFamily="18" charset="0"/>
                <a:cs typeface="Times New Roman" panose="02020603050405020304" pitchFamily="18" charset="0"/>
              </a:rPr>
              <a:t>MODULES IDENTIFIED</a:t>
            </a:r>
          </a:p>
        </p:txBody>
      </p:sp>
      <p:sp>
        <p:nvSpPr>
          <p:cNvPr id="2" name="Slide Number Placeholder 1"/>
          <p:cNvSpPr>
            <a:spLocks noGrp="1"/>
          </p:cNvSpPr>
          <p:nvPr>
            <p:ph type="sldNum" sz="quarter" idx="12"/>
          </p:nvPr>
        </p:nvSpPr>
        <p:spPr/>
        <p:txBody>
          <a:bodyPr/>
          <a:lstStyle/>
          <a:p>
            <a:pPr>
              <a:defRPr/>
            </a:pPr>
            <a:fld id="{DA6FD02F-D3CD-4E4F-800F-75D2C3ECA6E5}" type="slidenum">
              <a:rPr lang="en-US" dirty="0" smtClean="0"/>
              <a:t>10</a:t>
            </a:fld>
            <a:endParaRPr lang="en-US"/>
          </a:p>
        </p:txBody>
      </p:sp>
      <p:sp>
        <p:nvSpPr>
          <p:cNvPr id="5" name="Content Placeholder 4">
            <a:extLst>
              <a:ext uri="{FF2B5EF4-FFF2-40B4-BE49-F238E27FC236}">
                <a16:creationId xmlns:a16="http://schemas.microsoft.com/office/drawing/2014/main" id="{0EF57AA4-17B3-3E50-2977-069F49632119}"/>
              </a:ext>
            </a:extLst>
          </p:cNvPr>
          <p:cNvSpPr>
            <a:spLocks noGrp="1"/>
          </p:cNvSpPr>
          <p:nvPr>
            <p:ph idx="1"/>
          </p:nvPr>
        </p:nvSpPr>
        <p:spPr/>
        <p:txBody>
          <a:bodyPr/>
          <a:lstStyle/>
          <a:p>
            <a:r>
              <a:rPr lang="en-US" dirty="0"/>
              <a:t>Handwritten Characters</a:t>
            </a:r>
          </a:p>
          <a:p>
            <a:r>
              <a:rPr lang="en-US" dirty="0"/>
              <a:t>Decoding the Dataset</a:t>
            </a:r>
          </a:p>
          <a:p>
            <a:r>
              <a:rPr lang="en-US" dirty="0"/>
              <a:t>Preprocessing</a:t>
            </a:r>
          </a:p>
          <a:p>
            <a:r>
              <a:rPr lang="en-US" dirty="0"/>
              <a:t>Hyperparameter tuning</a:t>
            </a:r>
          </a:p>
          <a:p>
            <a:r>
              <a:rPr lang="en-US" dirty="0"/>
              <a:t>Training the model</a:t>
            </a:r>
          </a:p>
          <a:p>
            <a:r>
              <a:rPr lang="en-US" dirty="0"/>
              <a:t>Evaluating the model</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981F-47B5-3473-BBD2-A73C1639199F}"/>
              </a:ext>
            </a:extLst>
          </p:cNvPr>
          <p:cNvSpPr>
            <a:spLocks noGrp="1"/>
          </p:cNvSpPr>
          <p:nvPr>
            <p:ph type="title"/>
          </p:nvPr>
        </p:nvSpPr>
        <p:spPr>
          <a:xfrm>
            <a:off x="1532573" y="-326394"/>
            <a:ext cx="10659427" cy="1602009"/>
          </a:xfrm>
        </p:spPr>
        <p:txBody>
          <a:bodyPr/>
          <a:lstStyle/>
          <a:p>
            <a:r>
              <a:rPr lang="en-US">
                <a:latin typeface="Times New Roman" panose="02020603050405020304" pitchFamily="18" charset="0"/>
                <a:cs typeface="Times New Roman" panose="02020603050405020304" pitchFamily="18" charset="0"/>
              </a:rPr>
              <a:t>Algorithm Used:</a:t>
            </a:r>
            <a:endParaRPr lang="en-IN">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01A7CA-181F-B794-6369-D112DE0E6718}"/>
              </a:ext>
            </a:extLst>
          </p:cNvPr>
          <p:cNvSpPr>
            <a:spLocks noGrp="1"/>
          </p:cNvSpPr>
          <p:nvPr>
            <p:ph type="sldNum" sz="quarter" idx="12"/>
          </p:nvPr>
        </p:nvSpPr>
        <p:spPr/>
        <p:txBody>
          <a:bodyPr/>
          <a:lstStyle/>
          <a:p>
            <a:pPr>
              <a:defRPr/>
            </a:pPr>
            <a:fld id="{7567225B-3001-4770-81AD-EA67E82D7225}" type="slidenum">
              <a:rPr lang="en-US" smtClean="0"/>
              <a:t>11</a:t>
            </a:fld>
            <a:endParaRPr lang="en-US"/>
          </a:p>
        </p:txBody>
      </p:sp>
      <p:sp>
        <p:nvSpPr>
          <p:cNvPr id="8" name="Content Placeholder 7">
            <a:extLst>
              <a:ext uri="{FF2B5EF4-FFF2-40B4-BE49-F238E27FC236}">
                <a16:creationId xmlns:a16="http://schemas.microsoft.com/office/drawing/2014/main" id="{A5B3924C-DD0E-7576-D3B1-288D14A92A08}"/>
              </a:ext>
            </a:extLst>
          </p:cNvPr>
          <p:cNvSpPr>
            <a:spLocks noGrp="1"/>
          </p:cNvSpPr>
          <p:nvPr>
            <p:ph idx="1"/>
          </p:nvPr>
        </p:nvSpPr>
        <p:spPr>
          <a:xfrm>
            <a:off x="665722" y="1181221"/>
            <a:ext cx="10595428" cy="4090680"/>
          </a:xfrm>
        </p:spPr>
        <p:txBody>
          <a:bodyPr>
            <a:normAutofit fontScale="92500" lnSpcReduction="20000"/>
          </a:bodyPr>
          <a:lstStyle/>
          <a:p>
            <a:pPr marL="0" indent="0" algn="just">
              <a:buNone/>
            </a:pPr>
            <a:r>
              <a:rPr lang="en-US" b="1" dirty="0">
                <a:latin typeface="Times New Roman" panose="02020603050405020304" pitchFamily="18" charset="0"/>
                <a:cs typeface="Times New Roman" panose="02020603050405020304" pitchFamily="18" charset="0"/>
              </a:rPr>
              <a:t>CNN</a:t>
            </a:r>
          </a:p>
          <a:p>
            <a:pPr marL="0" indent="0" algn="just">
              <a:buNone/>
            </a:pPr>
            <a:r>
              <a:rPr lang="en-US" dirty="0"/>
              <a:t>A Convolutional Neural Network (CNN) is a type of deep learning model specifically designed for processing structured grid data, such as images.</a:t>
            </a:r>
          </a:p>
          <a:p>
            <a:pPr marL="0" indent="0">
              <a:lnSpc>
                <a:spcPts val="1425"/>
              </a:lnSpc>
              <a:buNone/>
            </a:pPr>
            <a:r>
              <a:rPr lang="en-IN" b="0" dirty="0">
                <a:solidFill>
                  <a:schemeClr val="tx1"/>
                </a:solidFill>
                <a:effectLst/>
                <a:latin typeface="Consolas" panose="020B0609020204030204" pitchFamily="49" charset="0"/>
              </a:rPr>
              <a:t>model = </a:t>
            </a:r>
            <a:r>
              <a:rPr lang="en-IN" b="0" dirty="0" err="1">
                <a:solidFill>
                  <a:schemeClr val="tx1"/>
                </a:solidFill>
                <a:effectLst/>
                <a:latin typeface="Consolas" panose="020B0609020204030204" pitchFamily="49" charset="0"/>
              </a:rPr>
              <a:t>models.Sequential</a:t>
            </a:r>
            <a:r>
              <a:rPr lang="en-IN" b="0" dirty="0">
                <a:solidFill>
                  <a:schemeClr val="tx1"/>
                </a:solidFill>
                <a:effectLst/>
                <a:latin typeface="Consolas" panose="020B0609020204030204" pitchFamily="49" charset="0"/>
              </a:rPr>
              <a:t>()</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(layers.Conv2D(32, (3, 3), activation='</a:t>
            </a:r>
            <a:r>
              <a:rPr lang="en-IN" b="0" dirty="0" err="1">
                <a:solidFill>
                  <a:schemeClr val="tx1"/>
                </a:solidFill>
                <a:effectLst/>
                <a:latin typeface="Consolas" panose="020B0609020204030204" pitchFamily="49" charset="0"/>
              </a:rPr>
              <a:t>relu</a:t>
            </a:r>
            <a:r>
              <a:rPr lang="en-IN" b="0" dirty="0">
                <a:solidFill>
                  <a:schemeClr val="tx1"/>
                </a:solidFill>
                <a:effectLst/>
                <a:latin typeface="Consolas" panose="020B0609020204030204" pitchFamily="49" charset="0"/>
              </a:rPr>
              <a:t>', </a:t>
            </a:r>
            <a:r>
              <a:rPr lang="en-IN" b="0" dirty="0" err="1">
                <a:solidFill>
                  <a:schemeClr val="tx1"/>
                </a:solidFill>
                <a:effectLst/>
                <a:latin typeface="Consolas" panose="020B0609020204030204" pitchFamily="49" charset="0"/>
              </a:rPr>
              <a:t>input_shape</a:t>
            </a:r>
            <a:r>
              <a:rPr lang="en-IN" b="0" dirty="0">
                <a:solidFill>
                  <a:schemeClr val="tx1"/>
                </a:solidFill>
                <a:effectLst/>
                <a:latin typeface="Consolas" panose="020B0609020204030204" pitchFamily="49" charset="0"/>
              </a:rPr>
              <a:t>=</a:t>
            </a:r>
            <a:r>
              <a:rPr lang="en-IN" b="0" dirty="0" err="1">
                <a:solidFill>
                  <a:schemeClr val="tx1"/>
                </a:solidFill>
                <a:effectLst/>
                <a:latin typeface="Consolas" panose="020B0609020204030204" pitchFamily="49" charset="0"/>
              </a:rPr>
              <a:t>x_train.shape</a:t>
            </a:r>
            <a:r>
              <a:rPr lang="en-IN" b="0" dirty="0">
                <a:solidFill>
                  <a:schemeClr val="tx1"/>
                </a:solidFill>
                <a:effectLst/>
                <a:latin typeface="Consolas" panose="020B0609020204030204" pitchFamily="49" charset="0"/>
              </a:rPr>
              <a:t>[1:]))</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(layers.MaxPooling2D((2, 2)))</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(layers.Conv2D(64, (3, 3), activation='</a:t>
            </a:r>
            <a:r>
              <a:rPr lang="en-IN" b="0" dirty="0" err="1">
                <a:solidFill>
                  <a:schemeClr val="tx1"/>
                </a:solidFill>
                <a:effectLst/>
                <a:latin typeface="Consolas" panose="020B0609020204030204" pitchFamily="49" charset="0"/>
              </a:rPr>
              <a:t>relu</a:t>
            </a:r>
            <a:r>
              <a:rPr lang="en-IN" b="0" dirty="0">
                <a:solidFill>
                  <a:schemeClr val="tx1"/>
                </a:solidFill>
                <a:effectLst/>
                <a:latin typeface="Consolas" panose="020B0609020204030204" pitchFamily="49" charset="0"/>
              </a:rPr>
              <a:t>'))</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(layers.MaxPooling2D((2, 2)))</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(layers.Conv2D(128, (3, 3), activation='</a:t>
            </a:r>
            <a:r>
              <a:rPr lang="en-IN" b="0" dirty="0" err="1">
                <a:solidFill>
                  <a:schemeClr val="tx1"/>
                </a:solidFill>
                <a:effectLst/>
                <a:latin typeface="Consolas" panose="020B0609020204030204" pitchFamily="49" charset="0"/>
              </a:rPr>
              <a:t>relu</a:t>
            </a:r>
            <a:r>
              <a:rPr lang="en-IN" b="0" dirty="0">
                <a:solidFill>
                  <a:schemeClr val="tx1"/>
                </a:solidFill>
                <a:effectLst/>
                <a:latin typeface="Consolas" panose="020B0609020204030204" pitchFamily="49" charset="0"/>
              </a:rPr>
              <a:t>'))</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(layers.MaxPooling2D((2, 2)))</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a:t>
            </a:r>
            <a:r>
              <a:rPr lang="en-IN" b="0" dirty="0" err="1">
                <a:solidFill>
                  <a:schemeClr val="tx1"/>
                </a:solidFill>
                <a:effectLst/>
                <a:latin typeface="Consolas" panose="020B0609020204030204" pitchFamily="49" charset="0"/>
              </a:rPr>
              <a:t>layers.Flatten</a:t>
            </a:r>
            <a:r>
              <a:rPr lang="en-IN" b="0" dirty="0">
                <a:solidFill>
                  <a:schemeClr val="tx1"/>
                </a:solidFill>
                <a:effectLst/>
                <a:latin typeface="Consolas" panose="020B0609020204030204" pitchFamily="49" charset="0"/>
              </a:rPr>
              <a:t>())</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a:t>
            </a:r>
            <a:r>
              <a:rPr lang="en-IN" b="0" dirty="0" err="1">
                <a:solidFill>
                  <a:schemeClr val="tx1"/>
                </a:solidFill>
                <a:effectLst/>
                <a:latin typeface="Consolas" panose="020B0609020204030204" pitchFamily="49" charset="0"/>
              </a:rPr>
              <a:t>layers.Dense</a:t>
            </a:r>
            <a:r>
              <a:rPr lang="en-IN" b="0" dirty="0">
                <a:solidFill>
                  <a:schemeClr val="tx1"/>
                </a:solidFill>
                <a:effectLst/>
                <a:latin typeface="Consolas" panose="020B0609020204030204" pitchFamily="49" charset="0"/>
              </a:rPr>
              <a:t>(128, activation='</a:t>
            </a:r>
            <a:r>
              <a:rPr lang="en-IN" b="0" dirty="0" err="1">
                <a:solidFill>
                  <a:schemeClr val="tx1"/>
                </a:solidFill>
                <a:effectLst/>
                <a:latin typeface="Consolas" panose="020B0609020204030204" pitchFamily="49" charset="0"/>
              </a:rPr>
              <a:t>relu</a:t>
            </a:r>
            <a:r>
              <a:rPr lang="en-IN" b="0" dirty="0">
                <a:solidFill>
                  <a:schemeClr val="tx1"/>
                </a:solidFill>
                <a:effectLst/>
                <a:latin typeface="Consolas" panose="020B0609020204030204" pitchFamily="49" charset="0"/>
              </a:rPr>
              <a:t>'))</a:t>
            </a:r>
          </a:p>
          <a:p>
            <a:pPr marL="0" indent="0">
              <a:lnSpc>
                <a:spcPts val="1425"/>
              </a:lnSpc>
              <a:buNone/>
            </a:pPr>
            <a:r>
              <a:rPr lang="en-IN" b="0" dirty="0" err="1">
                <a:solidFill>
                  <a:schemeClr val="tx1"/>
                </a:solidFill>
                <a:effectLst/>
                <a:latin typeface="Consolas" panose="020B0609020204030204" pitchFamily="49" charset="0"/>
              </a:rPr>
              <a:t>model.add</a:t>
            </a:r>
            <a:r>
              <a:rPr lang="en-IN" b="0" dirty="0">
                <a:solidFill>
                  <a:schemeClr val="tx1"/>
                </a:solidFill>
                <a:effectLst/>
                <a:latin typeface="Consolas" panose="020B0609020204030204" pitchFamily="49" charset="0"/>
              </a:rPr>
              <a:t>(</a:t>
            </a:r>
            <a:r>
              <a:rPr lang="en-IN" b="0" dirty="0" err="1">
                <a:solidFill>
                  <a:schemeClr val="tx1"/>
                </a:solidFill>
                <a:effectLst/>
                <a:latin typeface="Consolas" panose="020B0609020204030204" pitchFamily="49" charset="0"/>
              </a:rPr>
              <a:t>layers.Dense</a:t>
            </a:r>
            <a:r>
              <a:rPr lang="en-IN" b="0" dirty="0">
                <a:solidFill>
                  <a:schemeClr val="tx1"/>
                </a:solidFill>
                <a:effectLst/>
                <a:latin typeface="Consolas" panose="020B0609020204030204" pitchFamily="49" charset="0"/>
              </a:rPr>
              <a:t>(</a:t>
            </a:r>
            <a:r>
              <a:rPr lang="en-IN" b="0" dirty="0" err="1">
                <a:solidFill>
                  <a:schemeClr val="tx1"/>
                </a:solidFill>
                <a:effectLst/>
                <a:latin typeface="Consolas" panose="020B0609020204030204" pitchFamily="49" charset="0"/>
              </a:rPr>
              <a:t>num_classes</a:t>
            </a:r>
            <a:r>
              <a:rPr lang="en-IN" b="0" dirty="0">
                <a:solidFill>
                  <a:schemeClr val="tx1"/>
                </a:solidFill>
                <a:effectLst/>
                <a:latin typeface="Consolas" panose="020B0609020204030204" pitchFamily="49" charset="0"/>
              </a:rPr>
              <a:t>, activation='</a:t>
            </a:r>
            <a:r>
              <a:rPr lang="en-IN" b="0" dirty="0" err="1">
                <a:solidFill>
                  <a:schemeClr val="tx1"/>
                </a:solidFill>
                <a:effectLst/>
                <a:latin typeface="Consolas" panose="020B0609020204030204" pitchFamily="49" charset="0"/>
              </a:rPr>
              <a:t>softmax</a:t>
            </a:r>
            <a:r>
              <a:rPr lang="en-IN" b="0" dirty="0">
                <a:solidFill>
                  <a:schemeClr val="tx1"/>
                </a:solidFill>
                <a:effectLst/>
                <a:latin typeface="Consolas" panose="020B0609020204030204" pitchFamily="49" charset="0"/>
              </a:rPr>
              <a:t>'))</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53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3102-B231-44F8-8734-8E72BD3AE094}"/>
              </a:ext>
            </a:extLst>
          </p:cNvPr>
          <p:cNvSpPr>
            <a:spLocks noGrp="1"/>
          </p:cNvSpPr>
          <p:nvPr>
            <p:ph type="title"/>
          </p:nvPr>
        </p:nvSpPr>
        <p:spPr/>
        <p:txBody>
          <a:bodyPr/>
          <a:lstStyle/>
          <a:p>
            <a:r>
              <a:rPr lang="en-US" dirty="0"/>
              <a:t>CNN</a:t>
            </a:r>
            <a:endParaRPr lang="en-IN" dirty="0"/>
          </a:p>
        </p:txBody>
      </p:sp>
      <p:pic>
        <p:nvPicPr>
          <p:cNvPr id="6" name="Content Placeholder 5">
            <a:extLst>
              <a:ext uri="{FF2B5EF4-FFF2-40B4-BE49-F238E27FC236}">
                <a16:creationId xmlns:a16="http://schemas.microsoft.com/office/drawing/2014/main" id="{A002D323-77B6-2585-6F62-32DA54B5B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798" y="1472990"/>
            <a:ext cx="6985010" cy="4320625"/>
          </a:xfrm>
        </p:spPr>
      </p:pic>
      <p:sp>
        <p:nvSpPr>
          <p:cNvPr id="4" name="Slide Number Placeholder 3">
            <a:extLst>
              <a:ext uri="{FF2B5EF4-FFF2-40B4-BE49-F238E27FC236}">
                <a16:creationId xmlns:a16="http://schemas.microsoft.com/office/drawing/2014/main" id="{0E26CF77-F69C-782F-2747-92D931932F48}"/>
              </a:ext>
            </a:extLst>
          </p:cNvPr>
          <p:cNvSpPr>
            <a:spLocks noGrp="1"/>
          </p:cNvSpPr>
          <p:nvPr>
            <p:ph type="sldNum" sz="quarter" idx="12"/>
          </p:nvPr>
        </p:nvSpPr>
        <p:spPr/>
        <p:txBody>
          <a:bodyPr/>
          <a:lstStyle/>
          <a:p>
            <a:pPr>
              <a:defRPr/>
            </a:pPr>
            <a:fld id="{7567225B-3001-4770-81AD-EA67E82D7225}" type="slidenum">
              <a:rPr lang="en-US" smtClean="0"/>
              <a:t>12</a:t>
            </a:fld>
            <a:endParaRPr lang="en-US"/>
          </a:p>
        </p:txBody>
      </p:sp>
    </p:spTree>
    <p:extLst>
      <p:ext uri="{BB962C8B-B14F-4D97-AF65-F5344CB8AC3E}">
        <p14:creationId xmlns:p14="http://schemas.microsoft.com/office/powerpoint/2010/main" val="356765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2A11-AB4D-3CB5-7D42-22F8FEA6FF6F}"/>
              </a:ext>
            </a:extLst>
          </p:cNvPr>
          <p:cNvSpPr>
            <a:spLocks noGrp="1"/>
          </p:cNvSpPr>
          <p:nvPr>
            <p:ph type="title"/>
          </p:nvPr>
        </p:nvSpPr>
        <p:spPr/>
        <p:txBody>
          <a:bodyPr/>
          <a:lstStyle/>
          <a:p>
            <a:r>
              <a:rPr lang="en-US" dirty="0"/>
              <a:t>HYPERPARAMETER TUNING</a:t>
            </a:r>
            <a:endParaRPr lang="en-IN" dirty="0"/>
          </a:p>
        </p:txBody>
      </p:sp>
      <p:sp>
        <p:nvSpPr>
          <p:cNvPr id="4" name="Slide Number Placeholder 3">
            <a:extLst>
              <a:ext uri="{FF2B5EF4-FFF2-40B4-BE49-F238E27FC236}">
                <a16:creationId xmlns:a16="http://schemas.microsoft.com/office/drawing/2014/main" id="{7A4E58A9-5644-D364-4069-951DFD8BE4DC}"/>
              </a:ext>
            </a:extLst>
          </p:cNvPr>
          <p:cNvSpPr>
            <a:spLocks noGrp="1"/>
          </p:cNvSpPr>
          <p:nvPr>
            <p:ph type="sldNum" sz="quarter" idx="12"/>
          </p:nvPr>
        </p:nvSpPr>
        <p:spPr/>
        <p:txBody>
          <a:bodyPr/>
          <a:lstStyle/>
          <a:p>
            <a:pPr>
              <a:defRPr/>
            </a:pPr>
            <a:fld id="{7567225B-3001-4770-81AD-EA67E82D7225}" type="slidenum">
              <a:rPr lang="en-US" smtClean="0"/>
              <a:t>13</a:t>
            </a:fld>
            <a:endParaRPr lang="en-US"/>
          </a:p>
        </p:txBody>
      </p:sp>
      <p:sp>
        <p:nvSpPr>
          <p:cNvPr id="14" name="TextBox 13">
            <a:extLst>
              <a:ext uri="{FF2B5EF4-FFF2-40B4-BE49-F238E27FC236}">
                <a16:creationId xmlns:a16="http://schemas.microsoft.com/office/drawing/2014/main" id="{E7681500-0375-C5CF-C82F-0BC073E7B2A6}"/>
              </a:ext>
            </a:extLst>
          </p:cNvPr>
          <p:cNvSpPr txBox="1"/>
          <p:nvPr/>
        </p:nvSpPr>
        <p:spPr>
          <a:xfrm>
            <a:off x="1765798" y="1443841"/>
            <a:ext cx="10015568" cy="3416320"/>
          </a:xfrm>
          <a:prstGeom prst="rect">
            <a:avLst/>
          </a:prstGeom>
          <a:noFill/>
        </p:spPr>
        <p:txBody>
          <a:bodyPr wrap="square">
            <a:spAutoFit/>
          </a:bodyPr>
          <a:lstStyle/>
          <a:p>
            <a:r>
              <a:rPr lang="en-IN" dirty="0"/>
              <a:t>from </a:t>
            </a:r>
            <a:r>
              <a:rPr lang="en-IN" dirty="0" err="1"/>
              <a:t>kerastuner</a:t>
            </a:r>
            <a:r>
              <a:rPr lang="en-IN" dirty="0"/>
              <a:t> import </a:t>
            </a:r>
            <a:r>
              <a:rPr lang="en-IN" dirty="0" err="1"/>
              <a:t>Hyperbanddef</a:t>
            </a:r>
            <a:r>
              <a:rPr lang="en-IN" dirty="0"/>
              <a:t> </a:t>
            </a:r>
            <a:r>
              <a:rPr lang="en-IN" dirty="0" err="1"/>
              <a:t>build_model</a:t>
            </a:r>
            <a:r>
              <a:rPr lang="en-IN" dirty="0"/>
              <a:t>(hp):    model=</a:t>
            </a:r>
            <a:r>
              <a:rPr lang="en-IN" dirty="0" err="1"/>
              <a:t>models.Sequential</a:t>
            </a:r>
            <a:r>
              <a:rPr lang="en-IN" dirty="0"/>
              <a:t>()    </a:t>
            </a:r>
            <a:r>
              <a:rPr lang="en-IN" dirty="0" err="1"/>
              <a:t>model.add</a:t>
            </a:r>
            <a:r>
              <a:rPr lang="en-IN" dirty="0"/>
              <a:t>(layers.Conv2D(filters=</a:t>
            </a:r>
            <a:r>
              <a:rPr lang="en-IN" dirty="0" err="1"/>
              <a:t>hp.Choice</a:t>
            </a:r>
            <a:r>
              <a:rPr lang="en-IN" dirty="0"/>
              <a:t>('conv_1_filter',values=[32,64,128]),</a:t>
            </a:r>
            <a:r>
              <a:rPr lang="en-IN" dirty="0" err="1"/>
              <a:t>kernel_size</a:t>
            </a:r>
            <a:r>
              <a:rPr lang="en-IN" dirty="0"/>
              <a:t>=</a:t>
            </a:r>
            <a:r>
              <a:rPr lang="en-IN" dirty="0" err="1"/>
              <a:t>hp.Choice</a:t>
            </a:r>
            <a:r>
              <a:rPr lang="en-IN" dirty="0"/>
              <a:t>('conv_1_kernel',values=[3,5]),activation='</a:t>
            </a:r>
            <a:r>
              <a:rPr lang="en-IN" dirty="0" err="1"/>
              <a:t>relu</a:t>
            </a:r>
            <a:r>
              <a:rPr lang="en-IN" dirty="0"/>
              <a:t>',</a:t>
            </a:r>
            <a:r>
              <a:rPr lang="en-IN" dirty="0" err="1"/>
              <a:t>input_shape</a:t>
            </a:r>
            <a:r>
              <a:rPr lang="en-IN" dirty="0"/>
              <a:t>=</a:t>
            </a:r>
            <a:r>
              <a:rPr lang="en-IN" dirty="0" err="1"/>
              <a:t>x_train.shape</a:t>
            </a:r>
            <a:r>
              <a:rPr lang="en-IN" dirty="0"/>
              <a:t>[1:]))    </a:t>
            </a:r>
            <a:r>
              <a:rPr lang="en-IN" dirty="0" err="1"/>
              <a:t>model.add</a:t>
            </a:r>
            <a:r>
              <a:rPr lang="en-IN" dirty="0"/>
              <a:t>(layers.MaxPooling2D((2,2)))    </a:t>
            </a:r>
            <a:r>
              <a:rPr lang="en-IN" dirty="0" err="1"/>
              <a:t>model.add</a:t>
            </a:r>
            <a:r>
              <a:rPr lang="en-IN" dirty="0"/>
              <a:t>(layers.Conv2D(filters=</a:t>
            </a:r>
            <a:r>
              <a:rPr lang="en-IN" dirty="0" err="1"/>
              <a:t>hp.Choice</a:t>
            </a:r>
            <a:r>
              <a:rPr lang="en-IN" dirty="0"/>
              <a:t>('conv_2_filter',values=[32,64,128]),</a:t>
            </a:r>
            <a:r>
              <a:rPr lang="en-IN" dirty="0" err="1"/>
              <a:t>kernel_size</a:t>
            </a:r>
            <a:r>
              <a:rPr lang="en-IN" dirty="0"/>
              <a:t>=</a:t>
            </a:r>
            <a:r>
              <a:rPr lang="en-IN" dirty="0" err="1"/>
              <a:t>hp.Choice</a:t>
            </a:r>
            <a:r>
              <a:rPr lang="en-IN" dirty="0"/>
              <a:t>('conv_2_kernel',values=[3,5]),activation='</a:t>
            </a:r>
            <a:r>
              <a:rPr lang="en-IN" dirty="0" err="1"/>
              <a:t>relu</a:t>
            </a:r>
            <a:r>
              <a:rPr lang="en-IN" dirty="0"/>
              <a:t>'))    </a:t>
            </a:r>
            <a:r>
              <a:rPr lang="en-IN" dirty="0" err="1"/>
              <a:t>model.add</a:t>
            </a:r>
            <a:r>
              <a:rPr lang="en-IN" dirty="0"/>
              <a:t>(layers.MaxPooling2D((2,2)))    </a:t>
            </a:r>
            <a:r>
              <a:rPr lang="en-IN" dirty="0" err="1"/>
              <a:t>model.add</a:t>
            </a:r>
            <a:r>
              <a:rPr lang="en-IN" dirty="0"/>
              <a:t>(</a:t>
            </a:r>
            <a:r>
              <a:rPr lang="en-IN" dirty="0" err="1"/>
              <a:t>layers.Dropout</a:t>
            </a:r>
            <a:r>
              <a:rPr lang="en-IN" dirty="0"/>
              <a:t>(</a:t>
            </a:r>
            <a:r>
              <a:rPr lang="en-IN" dirty="0" err="1"/>
              <a:t>hp.Choice</a:t>
            </a:r>
            <a:r>
              <a:rPr lang="en-IN" dirty="0"/>
              <a:t>('</a:t>
            </a:r>
            <a:r>
              <a:rPr lang="en-IN" dirty="0" err="1"/>
              <a:t>dropout_rate',values</a:t>
            </a:r>
            <a:r>
              <a:rPr lang="en-IN" dirty="0"/>
              <a:t>=[0.2,0.3,0.5])))        </a:t>
            </a:r>
            <a:r>
              <a:rPr lang="en-IN" dirty="0" err="1"/>
              <a:t>model.add</a:t>
            </a:r>
            <a:r>
              <a:rPr lang="en-IN" dirty="0"/>
              <a:t>(</a:t>
            </a:r>
            <a:r>
              <a:rPr lang="en-IN" dirty="0" err="1"/>
              <a:t>layers.Flatten</a:t>
            </a:r>
            <a:r>
              <a:rPr lang="en-IN" dirty="0"/>
              <a:t>())    </a:t>
            </a:r>
            <a:r>
              <a:rPr lang="en-IN" dirty="0" err="1"/>
              <a:t>model.add</a:t>
            </a:r>
            <a:r>
              <a:rPr lang="en-IN" dirty="0"/>
              <a:t>(</a:t>
            </a:r>
            <a:r>
              <a:rPr lang="en-IN" dirty="0" err="1"/>
              <a:t>layers.Dense</a:t>
            </a:r>
            <a:r>
              <a:rPr lang="en-IN" dirty="0"/>
              <a:t>(units=</a:t>
            </a:r>
            <a:r>
              <a:rPr lang="en-IN" dirty="0" err="1"/>
              <a:t>hp.Choice</a:t>
            </a:r>
            <a:r>
              <a:rPr lang="en-IN" dirty="0"/>
              <a:t>('</a:t>
            </a:r>
            <a:r>
              <a:rPr lang="en-IN" dirty="0" err="1"/>
              <a:t>dense_units',values</a:t>
            </a:r>
            <a:r>
              <a:rPr lang="en-IN" dirty="0"/>
              <a:t>=[128,256,512]),activation='</a:t>
            </a:r>
            <a:r>
              <a:rPr lang="en-IN" dirty="0" err="1"/>
              <a:t>relu</a:t>
            </a:r>
            <a:r>
              <a:rPr lang="en-IN" dirty="0"/>
              <a:t>'))    </a:t>
            </a:r>
            <a:r>
              <a:rPr lang="en-IN" dirty="0" err="1"/>
              <a:t>model.add</a:t>
            </a:r>
            <a:r>
              <a:rPr lang="en-IN" dirty="0"/>
              <a:t>(</a:t>
            </a:r>
            <a:r>
              <a:rPr lang="en-IN" dirty="0" err="1"/>
              <a:t>layers.Dense</a:t>
            </a:r>
            <a:r>
              <a:rPr lang="en-IN" dirty="0"/>
              <a:t>(</a:t>
            </a:r>
            <a:r>
              <a:rPr lang="en-IN" dirty="0" err="1"/>
              <a:t>num_classes,activation</a:t>
            </a:r>
            <a:r>
              <a:rPr lang="en-IN" dirty="0"/>
              <a:t>='</a:t>
            </a:r>
            <a:r>
              <a:rPr lang="en-IN" dirty="0" err="1"/>
              <a:t>softmax</a:t>
            </a:r>
            <a:r>
              <a:rPr lang="en-IN" dirty="0"/>
              <a:t>'))    </a:t>
            </a:r>
            <a:r>
              <a:rPr lang="en-IN" dirty="0" err="1"/>
              <a:t>model.compile</a:t>
            </a:r>
            <a:r>
              <a:rPr lang="en-IN" dirty="0"/>
              <a:t>(optimizer=</a:t>
            </a:r>
            <a:r>
              <a:rPr lang="en-IN" dirty="0" err="1"/>
              <a:t>hp.Choice</a:t>
            </a:r>
            <a:r>
              <a:rPr lang="en-IN" dirty="0"/>
              <a:t>('</a:t>
            </a:r>
            <a:r>
              <a:rPr lang="en-IN" dirty="0" err="1"/>
              <a:t>optimizer',values</a:t>
            </a:r>
            <a:r>
              <a:rPr lang="en-IN" dirty="0"/>
              <a:t>=['</a:t>
            </a:r>
            <a:r>
              <a:rPr lang="en-IN" dirty="0" err="1"/>
              <a:t>adam</a:t>
            </a:r>
            <a:r>
              <a:rPr lang="en-IN" dirty="0"/>
              <a:t>','</a:t>
            </a:r>
            <a:r>
              <a:rPr lang="en-IN" dirty="0" err="1"/>
              <a:t>sgd</a:t>
            </a:r>
            <a:r>
              <a:rPr lang="en-IN" dirty="0"/>
              <a:t>']),loss='categorical_</a:t>
            </a:r>
            <a:r>
              <a:rPr lang="en-IN" dirty="0" err="1"/>
              <a:t>crossentropy</a:t>
            </a:r>
            <a:r>
              <a:rPr lang="en-IN" dirty="0"/>
              <a:t>',metrics=['accuracy'])    return model</a:t>
            </a:r>
          </a:p>
        </p:txBody>
      </p:sp>
    </p:spTree>
    <p:extLst>
      <p:ext uri="{BB962C8B-B14F-4D97-AF65-F5344CB8AC3E}">
        <p14:creationId xmlns:p14="http://schemas.microsoft.com/office/powerpoint/2010/main" val="3417796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B2687-F6A9-2200-CB6D-3DAF45D6B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15420C-C791-2B68-83FB-051D864EB853}"/>
              </a:ext>
            </a:extLst>
          </p:cNvPr>
          <p:cNvSpPr>
            <a:spLocks noGrp="1"/>
          </p:cNvSpPr>
          <p:nvPr>
            <p:ph type="title"/>
          </p:nvPr>
        </p:nvSpPr>
        <p:spPr/>
        <p:txBody>
          <a:bodyPr/>
          <a:lstStyle/>
          <a:p>
            <a:r>
              <a:rPr lang="en-US" dirty="0"/>
              <a:t>HYPERPARAMETER TUNING</a:t>
            </a:r>
            <a:endParaRPr lang="en-IN" dirty="0"/>
          </a:p>
        </p:txBody>
      </p:sp>
      <p:pic>
        <p:nvPicPr>
          <p:cNvPr id="6" name="Content Placeholder 5">
            <a:extLst>
              <a:ext uri="{FF2B5EF4-FFF2-40B4-BE49-F238E27FC236}">
                <a16:creationId xmlns:a16="http://schemas.microsoft.com/office/drawing/2014/main" id="{5D0291CF-396E-A118-C4A3-683D7850D2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293" y="1747958"/>
            <a:ext cx="5506305" cy="3113724"/>
          </a:xfrm>
        </p:spPr>
      </p:pic>
      <p:sp>
        <p:nvSpPr>
          <p:cNvPr id="4" name="Slide Number Placeholder 3">
            <a:extLst>
              <a:ext uri="{FF2B5EF4-FFF2-40B4-BE49-F238E27FC236}">
                <a16:creationId xmlns:a16="http://schemas.microsoft.com/office/drawing/2014/main" id="{A037DE44-CC26-6DF0-2071-B2B89C91B045}"/>
              </a:ext>
            </a:extLst>
          </p:cNvPr>
          <p:cNvSpPr>
            <a:spLocks noGrp="1"/>
          </p:cNvSpPr>
          <p:nvPr>
            <p:ph type="sldNum" sz="quarter" idx="12"/>
          </p:nvPr>
        </p:nvSpPr>
        <p:spPr/>
        <p:txBody>
          <a:bodyPr/>
          <a:lstStyle/>
          <a:p>
            <a:pPr>
              <a:defRPr/>
            </a:pPr>
            <a:fld id="{7567225B-3001-4770-81AD-EA67E82D7225}" type="slidenum">
              <a:rPr lang="en-US" smtClean="0"/>
              <a:t>14</a:t>
            </a:fld>
            <a:endParaRPr lang="en-US"/>
          </a:p>
        </p:txBody>
      </p:sp>
      <p:pic>
        <p:nvPicPr>
          <p:cNvPr id="8" name="Picture 7">
            <a:extLst>
              <a:ext uri="{FF2B5EF4-FFF2-40B4-BE49-F238E27FC236}">
                <a16:creationId xmlns:a16="http://schemas.microsoft.com/office/drawing/2014/main" id="{B368E133-9146-7C55-806C-C653641583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097" y="1052894"/>
            <a:ext cx="3663887" cy="1994824"/>
          </a:xfrm>
          <a:prstGeom prst="rect">
            <a:avLst/>
          </a:prstGeom>
        </p:spPr>
      </p:pic>
      <p:pic>
        <p:nvPicPr>
          <p:cNvPr id="10" name="Picture 9">
            <a:extLst>
              <a:ext uri="{FF2B5EF4-FFF2-40B4-BE49-F238E27FC236}">
                <a16:creationId xmlns:a16="http://schemas.microsoft.com/office/drawing/2014/main" id="{95239E9F-6649-8C76-70BF-E091AFE504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8094" y="3304820"/>
            <a:ext cx="3663890" cy="1994825"/>
          </a:xfrm>
          <a:prstGeom prst="rect">
            <a:avLst/>
          </a:prstGeom>
        </p:spPr>
      </p:pic>
    </p:spTree>
    <p:extLst>
      <p:ext uri="{BB962C8B-B14F-4D97-AF65-F5344CB8AC3E}">
        <p14:creationId xmlns:p14="http://schemas.microsoft.com/office/powerpoint/2010/main" val="358160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981F-47B5-3473-BBD2-A73C1639199F}"/>
              </a:ext>
            </a:extLst>
          </p:cNvPr>
          <p:cNvSpPr>
            <a:spLocks noGrp="1"/>
          </p:cNvSpPr>
          <p:nvPr>
            <p:ph type="title"/>
          </p:nvPr>
        </p:nvSpPr>
        <p:spPr>
          <a:xfrm>
            <a:off x="1526313" y="-206827"/>
            <a:ext cx="10515600" cy="2096588"/>
          </a:xfrm>
        </p:spPr>
        <p:txBody>
          <a:bodyPr>
            <a:normAutofit/>
          </a:bodyPr>
          <a:lstStyle/>
          <a:p>
            <a:r>
              <a:rPr lang="en-US">
                <a:latin typeface="Times New Roman" panose="02020603050405020304" pitchFamily="18" charset="0"/>
                <a:cs typeface="Times New Roman" panose="02020603050405020304" pitchFamily="18" charset="0"/>
              </a:rPr>
              <a:t>Implementation Code</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sz="2400" b="0">
                <a:solidFill>
                  <a:schemeClr val="tx1">
                    <a:lumMod val="95000"/>
                    <a:lumOff val="5000"/>
                  </a:schemeClr>
                </a:solidFill>
                <a:latin typeface="Times New Roman" panose="02020603050405020304" pitchFamily="18" charset="0"/>
                <a:cs typeface="Times New Roman" panose="02020603050405020304" pitchFamily="18" charset="0"/>
              </a:rPr>
              <a:t>Text Summary:</a:t>
            </a:r>
            <a:endParaRPr lang="en-IN">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01A7CA-181F-B794-6369-D112DE0E6718}"/>
              </a:ext>
            </a:extLst>
          </p:cNvPr>
          <p:cNvSpPr>
            <a:spLocks noGrp="1"/>
          </p:cNvSpPr>
          <p:nvPr>
            <p:ph type="sldNum" sz="quarter" idx="12"/>
          </p:nvPr>
        </p:nvSpPr>
        <p:spPr/>
        <p:txBody>
          <a:bodyPr/>
          <a:lstStyle/>
          <a:p>
            <a:pPr>
              <a:defRPr/>
            </a:pPr>
            <a:fld id="{7567225B-3001-4770-81AD-EA67E82D7225}" type="slidenum">
              <a:rPr lang="en-US" smtClean="0"/>
              <a:t>15</a:t>
            </a:fld>
            <a:endParaRPr lang="en-US"/>
          </a:p>
        </p:txBody>
      </p:sp>
      <p:pic>
        <p:nvPicPr>
          <p:cNvPr id="7" name="Picture 6">
            <a:extLst>
              <a:ext uri="{FF2B5EF4-FFF2-40B4-BE49-F238E27FC236}">
                <a16:creationId xmlns:a16="http://schemas.microsoft.com/office/drawing/2014/main" id="{59C163FA-BE49-B33F-01CA-2667A0606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673" y="1516211"/>
            <a:ext cx="7451767" cy="4843143"/>
          </a:xfrm>
          <a:prstGeom prst="rect">
            <a:avLst/>
          </a:prstGeom>
        </p:spPr>
      </p:pic>
    </p:spTree>
    <p:extLst>
      <p:ext uri="{BB962C8B-B14F-4D97-AF65-F5344CB8AC3E}">
        <p14:creationId xmlns:p14="http://schemas.microsoft.com/office/powerpoint/2010/main" val="408291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01A7CA-181F-B794-6369-D112DE0E6718}"/>
              </a:ext>
            </a:extLst>
          </p:cNvPr>
          <p:cNvSpPr>
            <a:spLocks noGrp="1"/>
          </p:cNvSpPr>
          <p:nvPr>
            <p:ph type="sldNum" sz="quarter" idx="12"/>
          </p:nvPr>
        </p:nvSpPr>
        <p:spPr/>
        <p:txBody>
          <a:bodyPr/>
          <a:lstStyle/>
          <a:p>
            <a:pPr>
              <a:defRPr/>
            </a:pPr>
            <a:fld id="{7567225B-3001-4770-81AD-EA67E82D7225}" type="slidenum">
              <a:rPr lang="en-US" smtClean="0"/>
              <a:t>16</a:t>
            </a:fld>
            <a:endParaRPr lang="en-US"/>
          </a:p>
        </p:txBody>
      </p:sp>
      <p:sp>
        <p:nvSpPr>
          <p:cNvPr id="6" name="Title 5">
            <a:extLst>
              <a:ext uri="{FF2B5EF4-FFF2-40B4-BE49-F238E27FC236}">
                <a16:creationId xmlns:a16="http://schemas.microsoft.com/office/drawing/2014/main" id="{AED0AD15-1C57-090B-BB3D-E72E7E05066B}"/>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B90FADBD-F026-5A7F-290E-91DA20F47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798" y="1325563"/>
            <a:ext cx="7469642" cy="5072814"/>
          </a:xfrm>
          <a:prstGeom prst="rect">
            <a:avLst/>
          </a:prstGeom>
        </p:spPr>
      </p:pic>
    </p:spTree>
    <p:extLst>
      <p:ext uri="{BB962C8B-B14F-4D97-AF65-F5344CB8AC3E}">
        <p14:creationId xmlns:p14="http://schemas.microsoft.com/office/powerpoint/2010/main" val="70566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D3EE3-9B04-1BBA-A429-76FAE23C7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23280-1698-437B-B005-248041D830E7}"/>
              </a:ext>
            </a:extLst>
          </p:cNvPr>
          <p:cNvSpPr>
            <a:spLocks noGrp="1"/>
          </p:cNvSpPr>
          <p:nvPr>
            <p:ph type="title"/>
          </p:nvPr>
        </p:nvSpPr>
        <p:spPr>
          <a:xfrm>
            <a:off x="1544578" y="223987"/>
            <a:ext cx="4857070" cy="1047464"/>
          </a:xfrm>
        </p:spPr>
        <p:txBody>
          <a:bodyPr>
            <a:normAutofit fontScale="90000"/>
          </a:bodyPr>
          <a:lstStyle/>
          <a:p>
            <a:r>
              <a:rPr lang="en-US" sz="3900" dirty="0">
                <a:latin typeface="Times New Roman" panose="02020603050405020304" pitchFamily="18" charset="0"/>
                <a:cs typeface="Times New Roman" panose="02020603050405020304" pitchFamily="18" charset="0"/>
              </a:rPr>
              <a:t>Implementation Code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sz="1600" b="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4C6E15-3C69-D70F-B77B-BE16BF84CE87}"/>
              </a:ext>
            </a:extLst>
          </p:cNvPr>
          <p:cNvSpPr>
            <a:spLocks noGrp="1"/>
          </p:cNvSpPr>
          <p:nvPr>
            <p:ph type="sldNum" sz="quarter" idx="12"/>
          </p:nvPr>
        </p:nvSpPr>
        <p:spPr/>
        <p:txBody>
          <a:bodyPr/>
          <a:lstStyle/>
          <a:p>
            <a:pPr>
              <a:defRPr/>
            </a:pPr>
            <a:fld id="{7567225B-3001-4770-81AD-EA67E82D7225}" type="slidenum">
              <a:rPr lang="en-US" smtClean="0"/>
              <a:t>17</a:t>
            </a:fld>
            <a:endParaRPr lang="en-US"/>
          </a:p>
        </p:txBody>
      </p:sp>
      <p:pic>
        <p:nvPicPr>
          <p:cNvPr id="9" name="Picture 8">
            <a:extLst>
              <a:ext uri="{FF2B5EF4-FFF2-40B4-BE49-F238E27FC236}">
                <a16:creationId xmlns:a16="http://schemas.microsoft.com/office/drawing/2014/main" id="{5D2D4F2E-7852-0838-F4A4-CFD3D04BC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515" y="960120"/>
            <a:ext cx="7454214" cy="5452368"/>
          </a:xfrm>
          <a:prstGeom prst="rect">
            <a:avLst/>
          </a:prstGeom>
        </p:spPr>
      </p:pic>
    </p:spTree>
    <p:extLst>
      <p:ext uri="{BB962C8B-B14F-4D97-AF65-F5344CB8AC3E}">
        <p14:creationId xmlns:p14="http://schemas.microsoft.com/office/powerpoint/2010/main" val="3649657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981F-47B5-3473-BBD2-A73C1639199F}"/>
              </a:ext>
            </a:extLst>
          </p:cNvPr>
          <p:cNvSpPr>
            <a:spLocks noGrp="1"/>
          </p:cNvSpPr>
          <p:nvPr>
            <p:ph type="title"/>
          </p:nvPr>
        </p:nvSpPr>
        <p:spPr>
          <a:xfrm>
            <a:off x="1544578" y="223987"/>
            <a:ext cx="4857070" cy="1047464"/>
          </a:xfrm>
        </p:spPr>
        <p:txBody>
          <a:bodyPr>
            <a:normAutofit fontScale="90000"/>
          </a:bodyPr>
          <a:lstStyle/>
          <a:p>
            <a:r>
              <a:rPr lang="en-US" sz="3900" dirty="0">
                <a:latin typeface="Times New Roman" panose="02020603050405020304" pitchFamily="18" charset="0"/>
                <a:cs typeface="Times New Roman" panose="02020603050405020304" pitchFamily="18" charset="0"/>
              </a:rPr>
              <a:t>Implementation Code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sz="1600" b="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01A7CA-181F-B794-6369-D112DE0E6718}"/>
              </a:ext>
            </a:extLst>
          </p:cNvPr>
          <p:cNvSpPr>
            <a:spLocks noGrp="1"/>
          </p:cNvSpPr>
          <p:nvPr>
            <p:ph type="sldNum" sz="quarter" idx="12"/>
          </p:nvPr>
        </p:nvSpPr>
        <p:spPr/>
        <p:txBody>
          <a:bodyPr/>
          <a:lstStyle/>
          <a:p>
            <a:pPr>
              <a:defRPr/>
            </a:pPr>
            <a:fld id="{7567225B-3001-4770-81AD-EA67E82D7225}" type="slidenum">
              <a:rPr lang="en-US" smtClean="0"/>
              <a:t>18</a:t>
            </a:fld>
            <a:endParaRPr lang="en-US"/>
          </a:p>
        </p:txBody>
      </p:sp>
      <p:pic>
        <p:nvPicPr>
          <p:cNvPr id="9" name="Picture 8">
            <a:extLst>
              <a:ext uri="{FF2B5EF4-FFF2-40B4-BE49-F238E27FC236}">
                <a16:creationId xmlns:a16="http://schemas.microsoft.com/office/drawing/2014/main" id="{3D77DEC6-7614-EEAE-9426-6D556B8AB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237" y="999182"/>
            <a:ext cx="7814676" cy="5442469"/>
          </a:xfrm>
          <a:prstGeom prst="rect">
            <a:avLst/>
          </a:prstGeom>
        </p:spPr>
      </p:pic>
    </p:spTree>
    <p:extLst>
      <p:ext uri="{BB962C8B-B14F-4D97-AF65-F5344CB8AC3E}">
        <p14:creationId xmlns:p14="http://schemas.microsoft.com/office/powerpoint/2010/main" val="62700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FD1B4-8AE6-0C37-397D-7584AB4EBE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213B2-E017-0CDA-245C-D0FA0BC75156}"/>
              </a:ext>
            </a:extLst>
          </p:cNvPr>
          <p:cNvSpPr>
            <a:spLocks noGrp="1"/>
          </p:cNvSpPr>
          <p:nvPr>
            <p:ph type="title"/>
          </p:nvPr>
        </p:nvSpPr>
        <p:spPr>
          <a:xfrm>
            <a:off x="1544578" y="223987"/>
            <a:ext cx="4857070" cy="1047464"/>
          </a:xfrm>
        </p:spPr>
        <p:txBody>
          <a:bodyPr>
            <a:normAutofit fontScale="90000"/>
          </a:bodyPr>
          <a:lstStyle/>
          <a:p>
            <a:r>
              <a:rPr lang="en-US" sz="3900" dirty="0">
                <a:latin typeface="Times New Roman" panose="02020603050405020304" pitchFamily="18" charset="0"/>
                <a:cs typeface="Times New Roman" panose="02020603050405020304" pitchFamily="18" charset="0"/>
              </a:rPr>
              <a:t>Implementation Code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sz="1600" b="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BE6CCF-8FD2-1F14-CEFF-934FBAC0B023}"/>
              </a:ext>
            </a:extLst>
          </p:cNvPr>
          <p:cNvSpPr>
            <a:spLocks noGrp="1"/>
          </p:cNvSpPr>
          <p:nvPr>
            <p:ph type="sldNum" sz="quarter" idx="12"/>
          </p:nvPr>
        </p:nvSpPr>
        <p:spPr/>
        <p:txBody>
          <a:bodyPr/>
          <a:lstStyle/>
          <a:p>
            <a:pPr>
              <a:defRPr/>
            </a:pPr>
            <a:fld id="{7567225B-3001-4770-81AD-EA67E82D7225}" type="slidenum">
              <a:rPr lang="en-US" smtClean="0"/>
              <a:t>19</a:t>
            </a:fld>
            <a:endParaRPr lang="en-US"/>
          </a:p>
        </p:txBody>
      </p:sp>
      <p:pic>
        <p:nvPicPr>
          <p:cNvPr id="9" name="Picture 8">
            <a:extLst>
              <a:ext uri="{FF2B5EF4-FFF2-40B4-BE49-F238E27FC236}">
                <a16:creationId xmlns:a16="http://schemas.microsoft.com/office/drawing/2014/main" id="{7A3A6B5A-E90A-B182-FE30-BB9781B8E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792" y="596604"/>
            <a:ext cx="7770417" cy="5845047"/>
          </a:xfrm>
          <a:prstGeom prst="rect">
            <a:avLst/>
          </a:prstGeom>
        </p:spPr>
      </p:pic>
    </p:spTree>
    <p:extLst>
      <p:ext uri="{BB962C8B-B14F-4D97-AF65-F5344CB8AC3E}">
        <p14:creationId xmlns:p14="http://schemas.microsoft.com/office/powerpoint/2010/main" val="267599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6250" y="51224"/>
            <a:ext cx="2647407" cy="889301"/>
          </a:xfrm>
        </p:spPr>
        <p:txBody>
          <a:bodyPr/>
          <a:lstStyle/>
          <a:p>
            <a:pPr algn="ctr"/>
            <a:r>
              <a:rPr lang="en-US">
                <a:latin typeface="Times New Roman"/>
                <a:cs typeface="Times New Roman"/>
              </a:rPr>
              <a:t>CONTENTS</a:t>
            </a:r>
          </a:p>
        </p:txBody>
      </p:sp>
      <p:sp>
        <p:nvSpPr>
          <p:cNvPr id="4" name="Content Placeholder 3"/>
          <p:cNvSpPr>
            <a:spLocks noGrp="1"/>
          </p:cNvSpPr>
          <p:nvPr>
            <p:ph idx="1"/>
          </p:nvPr>
        </p:nvSpPr>
        <p:spPr>
          <a:xfrm>
            <a:off x="553961" y="914400"/>
            <a:ext cx="4436050" cy="5124823"/>
          </a:xfrm>
        </p:spPr>
        <p:txBody>
          <a:bodyPr vert="horz" lIns="91440" tIns="45720" rIns="91440" bIns="45720" rtlCol="0" anchor="t">
            <a:normAutofit fontScale="85000" lnSpcReduction="10000"/>
          </a:bodyPr>
          <a:lstStyle/>
          <a:p>
            <a:pPr>
              <a:lnSpc>
                <a:spcPct val="150000"/>
              </a:lnSpc>
            </a:pPr>
            <a:r>
              <a:rPr lang="en-US" sz="2400" dirty="0">
                <a:latin typeface="Times New Roman" panose="02020603050405020304" pitchFamily="18" charset="0"/>
                <a:cs typeface="Times New Roman" panose="02020603050405020304" pitchFamily="18" charset="0"/>
              </a:rPr>
              <a:t>Abstract</a:t>
            </a:r>
          </a:p>
          <a:p>
            <a:pPr>
              <a:lnSpc>
                <a:spcPct val="150000"/>
              </a:lnSpc>
            </a:pPr>
            <a:r>
              <a:rPr lang="en-US" sz="2400" dirty="0">
                <a:latin typeface="Times New Roman" panose="02020603050405020304" pitchFamily="18" charset="0"/>
                <a:cs typeface="Times New Roman" panose="02020603050405020304" pitchFamily="18" charset="0"/>
              </a:rPr>
              <a:t>Introduction</a:t>
            </a:r>
          </a:p>
          <a:p>
            <a:pPr>
              <a:lnSpc>
                <a:spcPct val="150000"/>
              </a:lnSpc>
            </a:pPr>
            <a:r>
              <a:rPr lang="en-US" sz="2400" dirty="0">
                <a:latin typeface="Times New Roman" panose="02020603050405020304" pitchFamily="18" charset="0"/>
                <a:cs typeface="Times New Roman" panose="02020603050405020304" pitchFamily="18" charset="0"/>
              </a:rPr>
              <a:t>Literature Survey</a:t>
            </a:r>
          </a:p>
          <a:p>
            <a:pPr>
              <a:lnSpc>
                <a:spcPct val="150000"/>
              </a:lnSpc>
            </a:pPr>
            <a:r>
              <a:rPr lang="en-US" sz="2400" dirty="0">
                <a:latin typeface="Times New Roman" panose="02020603050405020304" pitchFamily="18" charset="0"/>
                <a:cs typeface="Times New Roman" panose="02020603050405020304" pitchFamily="18" charset="0"/>
              </a:rPr>
              <a:t>Existing System and Proposed System</a:t>
            </a:r>
          </a:p>
          <a:p>
            <a:pPr>
              <a:lnSpc>
                <a:spcPct val="150000"/>
              </a:lnSpc>
            </a:pPr>
            <a:r>
              <a:rPr lang="en-US" sz="2400" dirty="0">
                <a:latin typeface="Times New Roman" panose="02020603050405020304" pitchFamily="18" charset="0"/>
                <a:cs typeface="Times New Roman" panose="02020603050405020304" pitchFamily="18" charset="0"/>
              </a:rPr>
              <a:t>Data-flow Diagrams</a:t>
            </a:r>
          </a:p>
          <a:p>
            <a:pPr>
              <a:lnSpc>
                <a:spcPct val="150000"/>
              </a:lnSpc>
            </a:pPr>
            <a:r>
              <a:rPr lang="en-US" sz="2400" dirty="0">
                <a:latin typeface="Times New Roman" panose="02020603050405020304" pitchFamily="18" charset="0"/>
                <a:cs typeface="Times New Roman" panose="02020603050405020304" pitchFamily="18" charset="0"/>
              </a:rPr>
              <a:t>Algorithms Used</a:t>
            </a:r>
          </a:p>
          <a:p>
            <a:pPr>
              <a:lnSpc>
                <a:spcPct val="150000"/>
              </a:lnSpc>
            </a:pPr>
            <a:r>
              <a:rPr lang="en-US" sz="2400" dirty="0">
                <a:latin typeface="Times New Roman" panose="02020603050405020304" pitchFamily="18" charset="0"/>
                <a:cs typeface="Times New Roman" panose="02020603050405020304" pitchFamily="18" charset="0"/>
              </a:rPr>
              <a:t>Implementation Code</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Requirements Specification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Modules Identified</a:t>
            </a:r>
          </a:p>
          <a:p>
            <a:pPr>
              <a:lnSpc>
                <a:spcPct val="150000"/>
              </a:lnSpc>
            </a:pPr>
            <a:endParaRPr lang="en-US" sz="2400" dirty="0">
              <a:latin typeface="Times New Roman" panose="02020603050405020304" pitchFamily="18" charset="0"/>
              <a:cs typeface="Times New Roman" panose="02020603050405020304" pitchFamily="18" charset="0"/>
            </a:endParaRPr>
          </a:p>
          <a:p>
            <a:endParaRPr lang="en-US" sz="1900"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DA6FD02F-D3CD-4E4F-800F-75D2C3ECA6E5}"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5A9F-6346-6247-F14C-01423EE20CD3}"/>
              </a:ext>
            </a:extLst>
          </p:cNvPr>
          <p:cNvSpPr>
            <a:spLocks noGrp="1"/>
          </p:cNvSpPr>
          <p:nvPr>
            <p:ph type="title"/>
          </p:nvPr>
        </p:nvSpPr>
        <p:spPr>
          <a:xfrm>
            <a:off x="1494892" y="0"/>
            <a:ext cx="9941775" cy="1045028"/>
          </a:xfrm>
        </p:spPr>
        <p:txBody>
          <a:bodyPr>
            <a:noAutofit/>
          </a:bodyPr>
          <a:lstStyle/>
          <a:p>
            <a:r>
              <a:rPr lang="en-US" dirty="0">
                <a:solidFill>
                  <a:srgbClr val="C73928"/>
                </a:solidFill>
                <a:latin typeface="Times New Roman"/>
                <a:cs typeface="Times New Roman"/>
              </a:rPr>
              <a:t>Outcomes:</a:t>
            </a:r>
          </a:p>
        </p:txBody>
      </p:sp>
      <p:sp>
        <p:nvSpPr>
          <p:cNvPr id="4" name="Slide Number Placeholder 3">
            <a:extLst>
              <a:ext uri="{FF2B5EF4-FFF2-40B4-BE49-F238E27FC236}">
                <a16:creationId xmlns:a16="http://schemas.microsoft.com/office/drawing/2014/main" id="{8A90816F-3822-370B-D125-17E56ED79322}"/>
              </a:ext>
            </a:extLst>
          </p:cNvPr>
          <p:cNvSpPr>
            <a:spLocks noGrp="1"/>
          </p:cNvSpPr>
          <p:nvPr>
            <p:ph type="sldNum" sz="quarter" idx="12"/>
          </p:nvPr>
        </p:nvSpPr>
        <p:spPr/>
        <p:txBody>
          <a:bodyPr/>
          <a:lstStyle/>
          <a:p>
            <a:pPr>
              <a:defRPr/>
            </a:pPr>
            <a:fld id="{7567225B-3001-4770-81AD-EA67E82D7225}" type="slidenum">
              <a:rPr lang="en-US" smtClean="0"/>
              <a:t>20</a:t>
            </a:fld>
            <a:endParaRPr lang="en-US"/>
          </a:p>
        </p:txBody>
      </p:sp>
      <p:pic>
        <p:nvPicPr>
          <p:cNvPr id="9" name="Content Placeholder 8">
            <a:extLst>
              <a:ext uri="{FF2B5EF4-FFF2-40B4-BE49-F238E27FC236}">
                <a16:creationId xmlns:a16="http://schemas.microsoft.com/office/drawing/2014/main" id="{C59D5548-4104-9EDB-4E1F-2884828B9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26" y="1253331"/>
            <a:ext cx="5535374" cy="4351337"/>
          </a:xfrm>
        </p:spPr>
      </p:pic>
      <p:pic>
        <p:nvPicPr>
          <p:cNvPr id="13" name="Picture 12">
            <a:extLst>
              <a:ext uri="{FF2B5EF4-FFF2-40B4-BE49-F238E27FC236}">
                <a16:creationId xmlns:a16="http://schemas.microsoft.com/office/drawing/2014/main" id="{4EFF37A2-0131-CD70-8038-535064AB6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019" y="1222652"/>
            <a:ext cx="5420537" cy="4400907"/>
          </a:xfrm>
          <a:prstGeom prst="rect">
            <a:avLst/>
          </a:prstGeom>
        </p:spPr>
      </p:pic>
    </p:spTree>
    <p:extLst>
      <p:ext uri="{BB962C8B-B14F-4D97-AF65-F5344CB8AC3E}">
        <p14:creationId xmlns:p14="http://schemas.microsoft.com/office/powerpoint/2010/main" val="125406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266B-EAB2-36B5-C1E1-A5C9B966DF41}"/>
              </a:ext>
            </a:extLst>
          </p:cNvPr>
          <p:cNvSpPr>
            <a:spLocks noGrp="1"/>
          </p:cNvSpPr>
          <p:nvPr>
            <p:ph type="title"/>
          </p:nvPr>
        </p:nvSpPr>
        <p:spPr>
          <a:xfrm>
            <a:off x="1574209" y="-191588"/>
            <a:ext cx="10515600" cy="1325563"/>
          </a:xfrm>
        </p:spPr>
        <p:txBody>
          <a:bodyPr>
            <a:noAutofit/>
          </a:bodyPr>
          <a:lstStyle/>
          <a:p>
            <a:r>
              <a:rPr lang="en-US" dirty="0">
                <a:solidFill>
                  <a:srgbClr val="C73928"/>
                </a:solidFill>
                <a:latin typeface="Times New Roman"/>
                <a:cs typeface="Times New Roman"/>
              </a:rPr>
              <a:t>Outcomes:</a:t>
            </a:r>
          </a:p>
        </p:txBody>
      </p:sp>
      <p:sp>
        <p:nvSpPr>
          <p:cNvPr id="4" name="Slide Number Placeholder 3">
            <a:extLst>
              <a:ext uri="{FF2B5EF4-FFF2-40B4-BE49-F238E27FC236}">
                <a16:creationId xmlns:a16="http://schemas.microsoft.com/office/drawing/2014/main" id="{D688FE5B-7F68-69C3-DE5A-0CAA0EBAF6C9}"/>
              </a:ext>
            </a:extLst>
          </p:cNvPr>
          <p:cNvSpPr>
            <a:spLocks noGrp="1"/>
          </p:cNvSpPr>
          <p:nvPr>
            <p:ph type="sldNum" sz="quarter" idx="12"/>
          </p:nvPr>
        </p:nvSpPr>
        <p:spPr/>
        <p:txBody>
          <a:bodyPr/>
          <a:lstStyle/>
          <a:p>
            <a:pPr>
              <a:defRPr/>
            </a:pPr>
            <a:fld id="{7567225B-3001-4770-81AD-EA67E82D7225}" type="slidenum">
              <a:rPr lang="en-US" smtClean="0"/>
              <a:t>21</a:t>
            </a:fld>
            <a:endParaRPr lang="en-US"/>
          </a:p>
        </p:txBody>
      </p:sp>
      <p:pic>
        <p:nvPicPr>
          <p:cNvPr id="5" name="Picture 4">
            <a:extLst>
              <a:ext uri="{FF2B5EF4-FFF2-40B4-BE49-F238E27FC236}">
                <a16:creationId xmlns:a16="http://schemas.microsoft.com/office/drawing/2014/main" id="{8395090C-E3EC-0329-A4D9-FDFC3BC2A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879" y="1446475"/>
            <a:ext cx="5265585" cy="3965049"/>
          </a:xfrm>
          <a:prstGeom prst="rect">
            <a:avLst/>
          </a:prstGeom>
        </p:spPr>
      </p:pic>
    </p:spTree>
    <p:extLst>
      <p:ext uri="{BB962C8B-B14F-4D97-AF65-F5344CB8AC3E}">
        <p14:creationId xmlns:p14="http://schemas.microsoft.com/office/powerpoint/2010/main" val="125103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4CF2-DC2C-4EB9-08F4-EF2A6AFB76D2}"/>
              </a:ext>
            </a:extLst>
          </p:cNvPr>
          <p:cNvSpPr>
            <a:spLocks noGrp="1"/>
          </p:cNvSpPr>
          <p:nvPr>
            <p:ph type="title"/>
          </p:nvPr>
        </p:nvSpPr>
        <p:spPr/>
        <p:txBody>
          <a:bodyPr/>
          <a:lstStyle/>
          <a:p>
            <a:r>
              <a:rPr lang="en-US">
                <a:latin typeface="Times New Roman"/>
                <a:cs typeface="Times New Roman"/>
              </a:rPr>
              <a:t>Conclusion</a:t>
            </a:r>
          </a:p>
        </p:txBody>
      </p:sp>
      <p:sp>
        <p:nvSpPr>
          <p:cNvPr id="3" name="Content Placeholder 2">
            <a:extLst>
              <a:ext uri="{FF2B5EF4-FFF2-40B4-BE49-F238E27FC236}">
                <a16:creationId xmlns:a16="http://schemas.microsoft.com/office/drawing/2014/main" id="{5FB936B9-228D-FDD6-913A-D5773D3C96C6}"/>
              </a:ext>
            </a:extLst>
          </p:cNvPr>
          <p:cNvSpPr>
            <a:spLocks noGrp="1"/>
          </p:cNvSpPr>
          <p:nvPr>
            <p:ph idx="1"/>
          </p:nvPr>
        </p:nvSpPr>
        <p:spPr>
          <a:xfrm>
            <a:off x="838200" y="1628536"/>
            <a:ext cx="10515600" cy="3600927"/>
          </a:xfrm>
        </p:spPr>
        <p:txBody>
          <a:bodyPr vert="horz" lIns="91440" tIns="45720" rIns="91440" bIns="45720" rtlCol="0" anchor="t">
            <a:normAutofit fontScale="92500" lnSpcReduction="10000"/>
          </a:bodyPr>
          <a:lstStyle/>
          <a:p>
            <a:pPr marL="0" indent="0" algn="just">
              <a:buNone/>
            </a:pPr>
            <a:r>
              <a:rPr lang="en-US" dirty="0">
                <a:solidFill>
                  <a:schemeClr val="tx1"/>
                </a:solidFill>
                <a:latin typeface="Times New Roman"/>
                <a:cs typeface="Times New Roman"/>
              </a:rPr>
              <a:t>In conclusion, our project on Devanagari handwritten script recognition using convolutional neural networks (CNN) demonstrates significant advancements in accurately classifying handwritten characters. By leveraging deep learning techniques, we have achieved high classification accuracy, surpassing previous methods. This work not only contributes to the field of optical character recognition but also opens up new avenues for research and application in multilingual text processing.</a:t>
            </a:r>
          </a:p>
          <a:p>
            <a:pPr marL="0" indent="0" algn="just">
              <a:buNone/>
            </a:pPr>
            <a:r>
              <a:rPr lang="en-US" dirty="0">
                <a:solidFill>
                  <a:schemeClr val="tx1"/>
                </a:solidFill>
                <a:latin typeface="Times New Roman"/>
                <a:cs typeface="Times New Roman"/>
              </a:rPr>
              <a:t>Key Findings:</a:t>
            </a:r>
          </a:p>
          <a:p>
            <a:pPr marL="0" indent="0" algn="just">
              <a:buNone/>
            </a:pPr>
            <a:r>
              <a:rPr lang="en-US" dirty="0">
                <a:solidFill>
                  <a:schemeClr val="tx1"/>
                </a:solidFill>
                <a:latin typeface="Times New Roman"/>
                <a:cs typeface="Times New Roman"/>
              </a:rPr>
              <a:t>High Accuracy: The CNN model achieved an accuracy rate of over 95% on the test dataset, indicating its effectiveness in recognizing Devanagari characters.</a:t>
            </a:r>
          </a:p>
          <a:p>
            <a:pPr marL="0" indent="0" algn="just">
              <a:buNone/>
            </a:pPr>
            <a:r>
              <a:rPr lang="en-US" dirty="0">
                <a:solidFill>
                  <a:schemeClr val="tx1"/>
                </a:solidFill>
                <a:latin typeface="Times New Roman"/>
                <a:cs typeface="Times New Roman"/>
              </a:rPr>
              <a:t>Robustness: The model demonstrated robustness against variations in handwriting styles, showcasing its potential for real-world applications.</a:t>
            </a:r>
          </a:p>
          <a:p>
            <a:pPr marL="0" indent="0" algn="just">
              <a:buNone/>
            </a:pPr>
            <a:r>
              <a:rPr lang="en-US" dirty="0">
                <a:solidFill>
                  <a:schemeClr val="tx1"/>
                </a:solidFill>
                <a:latin typeface="Times New Roman"/>
                <a:cs typeface="Times New Roman"/>
              </a:rPr>
              <a:t>Scalability: The architecture can be scaled to include additional characters or scripts, making it adaptable for future projects</a:t>
            </a:r>
          </a:p>
        </p:txBody>
      </p:sp>
      <p:sp>
        <p:nvSpPr>
          <p:cNvPr id="4" name="Slide Number Placeholder 3">
            <a:extLst>
              <a:ext uri="{FF2B5EF4-FFF2-40B4-BE49-F238E27FC236}">
                <a16:creationId xmlns:a16="http://schemas.microsoft.com/office/drawing/2014/main" id="{132AD095-9ADA-6370-B91E-DCF2DE2D5630}"/>
              </a:ext>
            </a:extLst>
          </p:cNvPr>
          <p:cNvSpPr>
            <a:spLocks noGrp="1"/>
          </p:cNvSpPr>
          <p:nvPr>
            <p:ph type="sldNum" sz="quarter" idx="12"/>
          </p:nvPr>
        </p:nvSpPr>
        <p:spPr/>
        <p:txBody>
          <a:bodyPr/>
          <a:lstStyle/>
          <a:p>
            <a:pPr>
              <a:defRPr/>
            </a:pPr>
            <a:fld id="{7567225B-3001-4770-81AD-EA67E82D7225}" type="slidenum">
              <a:rPr lang="en-US" smtClean="0"/>
              <a:t>22</a:t>
            </a:fld>
            <a:endParaRPr lang="en-US"/>
          </a:p>
        </p:txBody>
      </p:sp>
    </p:spTree>
    <p:extLst>
      <p:ext uri="{BB962C8B-B14F-4D97-AF65-F5344CB8AC3E}">
        <p14:creationId xmlns:p14="http://schemas.microsoft.com/office/powerpoint/2010/main" val="110891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6971-1597-785F-8753-C46E988B321B}"/>
              </a:ext>
            </a:extLst>
          </p:cNvPr>
          <p:cNvSpPr>
            <a:spLocks noGrp="1"/>
          </p:cNvSpPr>
          <p:nvPr>
            <p:ph type="title"/>
          </p:nvPr>
        </p:nvSpPr>
        <p:spPr>
          <a:xfrm>
            <a:off x="1600335" y="-160021"/>
            <a:ext cx="10515600" cy="1325563"/>
          </a:xfrm>
        </p:spPr>
        <p:txBody>
          <a:bodyPr/>
          <a:lstStyle/>
          <a:p>
            <a:r>
              <a:rPr lang="en-US" dirty="0">
                <a:latin typeface="Times New Roman" panose="02020603050405020304" pitchFamily="18" charset="0"/>
                <a:cs typeface="Times New Roman" panose="02020603050405020304" pitchFamily="18" charset="0"/>
              </a:rPr>
              <a:t>FUTURE USE</a:t>
            </a:r>
          </a:p>
        </p:txBody>
      </p:sp>
      <p:sp>
        <p:nvSpPr>
          <p:cNvPr id="3" name="Content Placeholder 2">
            <a:extLst>
              <a:ext uri="{FF2B5EF4-FFF2-40B4-BE49-F238E27FC236}">
                <a16:creationId xmlns:a16="http://schemas.microsoft.com/office/drawing/2014/main" id="{29420D6D-798D-A226-E89D-486158CEABB2}"/>
              </a:ext>
            </a:extLst>
          </p:cNvPr>
          <p:cNvSpPr>
            <a:spLocks noGrp="1"/>
          </p:cNvSpPr>
          <p:nvPr>
            <p:ph idx="1"/>
          </p:nvPr>
        </p:nvSpPr>
        <p:spPr>
          <a:xfrm>
            <a:off x="536545" y="1077318"/>
            <a:ext cx="10515600" cy="4351338"/>
          </a:xfrm>
        </p:spPr>
        <p:txBody>
          <a:bodyPr vert="horz" lIns="91440" tIns="45720" rIns="91440" bIns="45720" rtlCol="0" anchor="t">
            <a:normAutofit/>
          </a:bodyPr>
          <a:lstStyle/>
          <a:p>
            <a:pPr marL="0" indent="0">
              <a:buNone/>
            </a:pPr>
            <a:r>
              <a:rPr lang="en-US" sz="2400" dirty="0">
                <a:solidFill>
                  <a:srgbClr val="0D0D0D"/>
                </a:solidFill>
                <a:latin typeface="Calibri"/>
                <a:cs typeface="Calibri"/>
              </a:rPr>
              <a:t>Future Directions:</a:t>
            </a:r>
          </a:p>
          <a:p>
            <a:r>
              <a:rPr lang="en-US" sz="2400" dirty="0">
                <a:solidFill>
                  <a:srgbClr val="0D0D0D"/>
                </a:solidFill>
                <a:latin typeface="Calibri"/>
                <a:cs typeface="Calibri"/>
              </a:rPr>
              <a:t>Integration with Mobile Applications: We plan to explore the integration of this recognition system into mobile applications for real-time text recognition.</a:t>
            </a:r>
          </a:p>
          <a:p>
            <a:r>
              <a:rPr lang="en-US" sz="2400" dirty="0">
                <a:solidFill>
                  <a:srgbClr val="0D0D0D"/>
                </a:solidFill>
                <a:latin typeface="Calibri"/>
                <a:cs typeface="Calibri"/>
              </a:rPr>
              <a:t>Expansion to Other Scripts: Future work will involve extending the model to recognize other Indian scripts, enhancing its utility across different languages.</a:t>
            </a:r>
          </a:p>
          <a:p>
            <a:r>
              <a:rPr lang="en-US" sz="2400" dirty="0">
                <a:solidFill>
                  <a:srgbClr val="0D0D0D"/>
                </a:solidFill>
                <a:latin typeface="Calibri"/>
                <a:cs typeface="Calibri"/>
              </a:rPr>
              <a:t>User Feedback Mechanism: Implementing a feedback loop from users to continuously improve the model's accuracy and adaptability.</a:t>
            </a:r>
            <a:endParaRPr lang="en-IN" sz="2400" dirty="0">
              <a:solidFill>
                <a:srgbClr val="0D0D0D"/>
              </a:solidFill>
              <a:latin typeface="Calibri"/>
              <a:cs typeface="Calibri"/>
            </a:endParaRPr>
          </a:p>
        </p:txBody>
      </p:sp>
      <p:sp>
        <p:nvSpPr>
          <p:cNvPr id="4" name="Slide Number Placeholder 3">
            <a:extLst>
              <a:ext uri="{FF2B5EF4-FFF2-40B4-BE49-F238E27FC236}">
                <a16:creationId xmlns:a16="http://schemas.microsoft.com/office/drawing/2014/main" id="{EAA91C5D-5A96-9B34-0761-2335B78C4D02}"/>
              </a:ext>
            </a:extLst>
          </p:cNvPr>
          <p:cNvSpPr>
            <a:spLocks noGrp="1"/>
          </p:cNvSpPr>
          <p:nvPr>
            <p:ph type="sldNum" sz="quarter" idx="12"/>
          </p:nvPr>
        </p:nvSpPr>
        <p:spPr/>
        <p:txBody>
          <a:bodyPr/>
          <a:lstStyle/>
          <a:p>
            <a:pPr>
              <a:defRPr/>
            </a:pPr>
            <a:fld id="{7567225B-3001-4770-81AD-EA67E82D7225}" type="slidenum">
              <a:rPr lang="en-US" smtClean="0"/>
              <a:t>23</a:t>
            </a:fld>
            <a:endParaRPr lang="en-US"/>
          </a:p>
        </p:txBody>
      </p:sp>
    </p:spTree>
    <p:extLst>
      <p:ext uri="{BB962C8B-B14F-4D97-AF65-F5344CB8AC3E}">
        <p14:creationId xmlns:p14="http://schemas.microsoft.com/office/powerpoint/2010/main" val="428601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961" y="1262743"/>
            <a:ext cx="10515600" cy="3864428"/>
          </a:xfrm>
        </p:spPr>
        <p:txBody>
          <a:bodyPr>
            <a:normAutofit fontScale="92500"/>
          </a:bodyPr>
          <a:lstStyle/>
          <a:p>
            <a:pPr marL="0" indent="0" algn="ctr">
              <a:buNone/>
            </a:pPr>
            <a:endParaRPr lang="en-IN" sz="5400" b="1" dirty="0"/>
          </a:p>
          <a:p>
            <a:pPr marL="0" indent="0" algn="ctr">
              <a:buNone/>
            </a:pPr>
            <a:r>
              <a:rPr lang="en-IN" sz="13800" b="1" dirty="0">
                <a:solidFill>
                  <a:srgbClr val="C00000"/>
                </a:solidFill>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pPr>
              <a:defRPr/>
            </a:pPr>
            <a:fld id="{7567225B-3001-4770-81AD-EA67E82D7225}" type="slidenum">
              <a:rPr lang="en-US" dirty="0" smtClean="0"/>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650999" y="77350"/>
            <a:ext cx="3452224" cy="697713"/>
          </a:xfrm>
        </p:spPr>
        <p:txBody>
          <a:bodyPr anchor="b">
            <a:normAutofit/>
          </a:bodyPr>
          <a:lstStyle/>
          <a:p>
            <a:r>
              <a:rPr lang="en-US">
                <a:latin typeface="Times New Roman"/>
                <a:cs typeface="Times New Roman"/>
              </a:rPr>
              <a:t>ABSTRACT</a:t>
            </a:r>
          </a:p>
        </p:txBody>
      </p:sp>
      <p:sp>
        <p:nvSpPr>
          <p:cNvPr id="38" name="Content Placeholder 3"/>
          <p:cNvSpPr>
            <a:spLocks noGrp="1"/>
          </p:cNvSpPr>
          <p:nvPr>
            <p:ph idx="1"/>
          </p:nvPr>
        </p:nvSpPr>
        <p:spPr>
          <a:xfrm>
            <a:off x="343818" y="1195122"/>
            <a:ext cx="11504364" cy="4519878"/>
          </a:xfrm>
        </p:spPr>
        <p:txBody>
          <a:bodyPr vert="horz" lIns="91440" tIns="45720" rIns="91440" bIns="45720" rtlCol="0" anchor="t">
            <a:noAutofit/>
          </a:bodyPr>
          <a:lstStyle/>
          <a:p>
            <a:pPr algn="just">
              <a:lnSpc>
                <a:spcPct val="100000"/>
              </a:lnSpc>
            </a:pPr>
            <a:r>
              <a:rPr lang="en-US" dirty="0">
                <a:latin typeface="Times New Roman" panose="02020603050405020304" pitchFamily="18" charset="0"/>
                <a:cs typeface="Times New Roman" panose="02020603050405020304" pitchFamily="18" charset="0"/>
              </a:rPr>
              <a:t>This project explores the application of Convolutional Neural Networks (CNNs) for the image recognition of Devanagari script, a widely used writing system in languages such as Hindi, Marathi, and Sanskrit. The primary objective is to develop a robust model capable of accurately identifying and classifying characters from images of handwritten and printed Devanagari text. The project begins with the collection and preprocessing of a diverse dataset comprising various styles and sizes of Devanagari characters to ensure the model's generalizability. We employ a CNN architecture, leveraging its hierarchical feature extraction capabilities to capture the intricate patterns and structures inherent in the script. The model is trained and validated using accuracy to assess its effectiveness. Additionally, we implement data augmentation techniques to enhance the model's robustness against variations in character representation. The results demonstrate a significant improvement in recognition accuracy compared to traditional methods, highlighting the potential of deep learning approaches in optical character recognition (OCR) tasks. This project not only contributes to the field of automated text recognition but also facilitates the digitization and accessibility of Devanagari script in various applications, including educational tools and language processing system.</a:t>
            </a:r>
            <a:endParaRPr lang="en-IN" sz="2400" dirty="0">
              <a:latin typeface="Times New Roman"/>
              <a:cs typeface="Times New Roman"/>
            </a:endParaRPr>
          </a:p>
        </p:txBody>
      </p:sp>
      <p:sp>
        <p:nvSpPr>
          <p:cNvPr id="2" name="Slide Number Placeholder 1"/>
          <p:cNvSpPr>
            <a:spLocks noGrp="1"/>
          </p:cNvSpPr>
          <p:nvPr>
            <p:ph type="sldNum" sz="quarter" idx="12"/>
          </p:nvPr>
        </p:nvSpPr>
        <p:spPr>
          <a:xfrm>
            <a:off x="8610600" y="6356350"/>
            <a:ext cx="2743200" cy="365125"/>
          </a:xfrm>
        </p:spPr>
        <p:txBody>
          <a:bodyPr>
            <a:normAutofit/>
          </a:bodyPr>
          <a:lstStyle/>
          <a:p>
            <a:pPr>
              <a:spcAft>
                <a:spcPts val="600"/>
              </a:spcAft>
              <a:defRPr/>
            </a:pPr>
            <a:fld id="{DA6FD02F-D3CD-4E4F-800F-75D2C3ECA6E5}" type="slidenum">
              <a:rPr lang="en-US" smtClean="0"/>
              <a:pPr>
                <a:spcAft>
                  <a:spcPts val="600"/>
                </a:spcAft>
                <a:defRPr/>
              </a:pPr>
              <a:t>3</a:t>
            </a:fld>
            <a:endParaRPr lang="en-US"/>
          </a:p>
        </p:txBody>
      </p:sp>
      <p:grpSp>
        <p:nvGrpSpPr>
          <p:cNvPr id="39" name="Group 3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981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6296" y="136259"/>
            <a:ext cx="4275532" cy="831027"/>
          </a:xfrm>
        </p:spPr>
        <p:txBody>
          <a:bodyPr/>
          <a:lstStyle/>
          <a:p>
            <a:r>
              <a:rPr lang="en-US">
                <a:latin typeface="Times New Roman"/>
                <a:cs typeface="Times New Roman"/>
              </a:rPr>
              <a:t>INTRODUCTION</a:t>
            </a:r>
          </a:p>
        </p:txBody>
      </p:sp>
      <p:sp>
        <p:nvSpPr>
          <p:cNvPr id="4" name="Content Placeholder 3"/>
          <p:cNvSpPr>
            <a:spLocks noGrp="1"/>
          </p:cNvSpPr>
          <p:nvPr>
            <p:ph idx="1"/>
          </p:nvPr>
        </p:nvSpPr>
        <p:spPr>
          <a:xfrm>
            <a:off x="269675" y="551772"/>
            <a:ext cx="8371406" cy="5754455"/>
          </a:xfrm>
        </p:spPr>
        <p:txBody>
          <a:bodyPr vert="horz" lIns="91440" tIns="45720" rIns="91440" bIns="45720" rtlCol="0" anchor="ctr">
            <a:normAutofit/>
          </a:bodyPr>
          <a:lstStyle/>
          <a:p>
            <a:pPr algn="just">
              <a:lnSpc>
                <a:spcPct val="100000"/>
              </a:lnSpc>
            </a:pPr>
            <a:r>
              <a:rPr lang="en-US" dirty="0">
                <a:latin typeface="Times New Roman" panose="02020603050405020304" pitchFamily="18" charset="0"/>
                <a:cs typeface="Times New Roman" panose="02020603050405020304" pitchFamily="18" charset="0"/>
              </a:rPr>
              <a:t>Handwriting identification is one of the challenging research domains in computer vision. the handwritten recognition in non-English is difficult due to complex shapes. Many Indian Languages like Hindi, Sanskrit, Nepali, Marathi, Sindhi, and Konkani uses Devanagari script.</a:t>
            </a:r>
          </a:p>
          <a:p>
            <a:pPr algn="just">
              <a:lnSpc>
                <a:spcPct val="100000"/>
              </a:lnSpc>
            </a:pPr>
            <a:r>
              <a:rPr lang="en-US" dirty="0">
                <a:latin typeface="Times New Roman" panose="02020603050405020304" pitchFamily="18" charset="0"/>
                <a:cs typeface="Times New Roman" panose="02020603050405020304" pitchFamily="18" charset="0"/>
              </a:rPr>
              <a:t>Recognition of Devanagari is particularly challenging due to many groups of similar characters. For example, Figure shows similarity is visible between character 04 and character 07, also between character 05 and character 13. Several researchers have proposed handcrafted features for recognition of strokes. Building a robust set of features for Devanagari is challenging due to the complex shape of characters.</a:t>
            </a:r>
          </a:p>
          <a:p>
            <a:pPr algn="just">
              <a:lnSpc>
                <a:spcPct val="100000"/>
              </a:lnSpc>
            </a:pPr>
            <a:r>
              <a:rPr lang="en-US" dirty="0">
                <a:latin typeface="Times New Roman" panose="02020603050405020304" pitchFamily="18" charset="0"/>
                <a:cs typeface="Times New Roman" panose="02020603050405020304" pitchFamily="18" charset="0"/>
              </a:rPr>
              <a:t>In recent years, Deep Learning has gained popularity in computer vision and pattern recognition primarily due to Deep Convolution Neural Network</a:t>
            </a:r>
            <a:r>
              <a:rPr lang="en-IN" dirty="0"/>
              <a:t> (DCNN)</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In this paper, we present Transfer learning, which is a deep learning technique that uses a pre-developed model for a task as a starting point.</a:t>
            </a:r>
          </a:p>
        </p:txBody>
      </p:sp>
      <p:sp>
        <p:nvSpPr>
          <p:cNvPr id="2" name="Slide Number Placeholder 1"/>
          <p:cNvSpPr>
            <a:spLocks noGrp="1"/>
          </p:cNvSpPr>
          <p:nvPr>
            <p:ph type="sldNum" sz="quarter" idx="12"/>
          </p:nvPr>
        </p:nvSpPr>
        <p:spPr/>
        <p:txBody>
          <a:bodyPr/>
          <a:lstStyle/>
          <a:p>
            <a:pPr>
              <a:defRPr/>
            </a:pPr>
            <a:fld id="{DA6FD02F-D3CD-4E4F-800F-75D2C3ECA6E5}" type="slidenum">
              <a:rPr lang="en-US" smtClean="0"/>
              <a:t>4</a:t>
            </a:fld>
            <a:endParaRPr lang="en-US"/>
          </a:p>
        </p:txBody>
      </p:sp>
      <p:pic>
        <p:nvPicPr>
          <p:cNvPr id="6" name="Picture 5">
            <a:extLst>
              <a:ext uri="{FF2B5EF4-FFF2-40B4-BE49-F238E27FC236}">
                <a16:creationId xmlns:a16="http://schemas.microsoft.com/office/drawing/2014/main" id="{3639D9FC-50B5-444B-A57B-1D2CE8822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2231" y="2311294"/>
            <a:ext cx="2164432" cy="2900786"/>
          </a:xfrm>
          <a:prstGeom prst="rect">
            <a:avLst/>
          </a:prstGeom>
        </p:spPr>
      </p:pic>
    </p:spTree>
    <p:extLst>
      <p:ext uri="{BB962C8B-B14F-4D97-AF65-F5344CB8AC3E}">
        <p14:creationId xmlns:p14="http://schemas.microsoft.com/office/powerpoint/2010/main" val="180903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1136B-CDE7-CDA4-98B5-463304709657}"/>
              </a:ext>
            </a:extLst>
          </p:cNvPr>
          <p:cNvSpPr>
            <a:spLocks noGrp="1"/>
          </p:cNvSpPr>
          <p:nvPr>
            <p:ph idx="1"/>
          </p:nvPr>
        </p:nvSpPr>
        <p:spPr>
          <a:xfrm>
            <a:off x="457200" y="1046838"/>
            <a:ext cx="10612361" cy="2730577"/>
          </a:xfrm>
        </p:spPr>
        <p:txBody>
          <a:bodyPr vert="horz" lIns="91440" tIns="45720" rIns="91440" bIns="45720" rtlCol="0" anchor="t">
            <a:noAutofit/>
          </a:bodyPr>
          <a:lstStyle/>
          <a:p>
            <a:pPr marL="342900" indent="-342900" algn="just">
              <a:lnSpc>
                <a:spcPct val="150000"/>
              </a:lnSpc>
            </a:pPr>
            <a:r>
              <a:rPr lang="en-US" dirty="0"/>
              <a:t>. The alphabets of Devanagari Handwritten Character Dataset (DHCD) is shown in below Figure.</a:t>
            </a:r>
            <a:endParaRPr lang="en-US" sz="2400" dirty="0">
              <a:latin typeface="Times New Roman"/>
              <a:cs typeface="Times New Roman"/>
            </a:endParaRPr>
          </a:p>
        </p:txBody>
      </p:sp>
      <p:sp>
        <p:nvSpPr>
          <p:cNvPr id="4" name="Slide Number Placeholder 3">
            <a:extLst>
              <a:ext uri="{FF2B5EF4-FFF2-40B4-BE49-F238E27FC236}">
                <a16:creationId xmlns:a16="http://schemas.microsoft.com/office/drawing/2014/main" id="{D1E10413-5DB2-5858-8F5D-49ED3C0D6FD8}"/>
              </a:ext>
            </a:extLst>
          </p:cNvPr>
          <p:cNvSpPr>
            <a:spLocks noGrp="1"/>
          </p:cNvSpPr>
          <p:nvPr>
            <p:ph type="sldNum" sz="quarter" idx="12"/>
          </p:nvPr>
        </p:nvSpPr>
        <p:spPr/>
        <p:txBody>
          <a:bodyPr/>
          <a:lstStyle/>
          <a:p>
            <a:pPr>
              <a:defRPr/>
            </a:pPr>
            <a:fld id="{7567225B-3001-4770-81AD-EA67E82D7225}" type="slidenum">
              <a:rPr lang="en-US" smtClean="0"/>
              <a:t>5</a:t>
            </a:fld>
            <a:endParaRPr lang="en-US"/>
          </a:p>
        </p:txBody>
      </p:sp>
      <p:pic>
        <p:nvPicPr>
          <p:cNvPr id="5" name="Picture 4">
            <a:extLst>
              <a:ext uri="{FF2B5EF4-FFF2-40B4-BE49-F238E27FC236}">
                <a16:creationId xmlns:a16="http://schemas.microsoft.com/office/drawing/2014/main" id="{99BD4B4E-FECC-C743-CB4F-2744D5115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944" y="1876331"/>
            <a:ext cx="3251194" cy="3500341"/>
          </a:xfrm>
          <a:prstGeom prst="rect">
            <a:avLst/>
          </a:prstGeom>
        </p:spPr>
      </p:pic>
    </p:spTree>
    <p:extLst>
      <p:ext uri="{BB962C8B-B14F-4D97-AF65-F5344CB8AC3E}">
        <p14:creationId xmlns:p14="http://schemas.microsoft.com/office/powerpoint/2010/main" val="393154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E99D-88BD-301E-4E10-63F70F1135B7}"/>
              </a:ext>
            </a:extLst>
          </p:cNvPr>
          <p:cNvSpPr>
            <a:spLocks noGrp="1"/>
          </p:cNvSpPr>
          <p:nvPr>
            <p:ph type="title"/>
          </p:nvPr>
        </p:nvSpPr>
        <p:spPr>
          <a:xfrm>
            <a:off x="1601042" y="0"/>
            <a:ext cx="10680356" cy="985752"/>
          </a:xfrm>
        </p:spPr>
        <p:txBody>
          <a:bodyPr/>
          <a:lstStyle/>
          <a:p>
            <a:r>
              <a:rPr lang="en-US">
                <a:latin typeface="Times New Roman"/>
              </a:rPr>
              <a:t>LITERATURE SURVEY</a:t>
            </a:r>
            <a:r>
              <a:rPr lang="en-US" sz="3500" b="1" baseline="0">
                <a:solidFill>
                  <a:srgbClr val="C00000"/>
                </a:solidFill>
                <a:latin typeface="Times New Roman"/>
              </a:rPr>
              <a:t> </a:t>
            </a:r>
            <a:endParaRPr lang="en-US"/>
          </a:p>
        </p:txBody>
      </p:sp>
      <p:graphicFrame>
        <p:nvGraphicFramePr>
          <p:cNvPr id="14" name="Content Placeholder 13">
            <a:extLst>
              <a:ext uri="{FF2B5EF4-FFF2-40B4-BE49-F238E27FC236}">
                <a16:creationId xmlns:a16="http://schemas.microsoft.com/office/drawing/2014/main" id="{12B4E7E7-78DC-1065-2111-FD38C4E204AB}"/>
              </a:ext>
            </a:extLst>
          </p:cNvPr>
          <p:cNvGraphicFramePr>
            <a:graphicFrameLocks noGrp="1"/>
          </p:cNvGraphicFramePr>
          <p:nvPr>
            <p:ph idx="1"/>
            <p:extLst>
              <p:ext uri="{D42A27DB-BD31-4B8C-83A1-F6EECF244321}">
                <p14:modId xmlns:p14="http://schemas.microsoft.com/office/powerpoint/2010/main" val="2874895131"/>
              </p:ext>
            </p:extLst>
          </p:nvPr>
        </p:nvGraphicFramePr>
        <p:xfrm>
          <a:off x="2156295" y="1025528"/>
          <a:ext cx="7879410" cy="4806944"/>
        </p:xfrm>
        <a:graphic>
          <a:graphicData uri="http://schemas.openxmlformats.org/drawingml/2006/table">
            <a:tbl>
              <a:tblPr firstRow="1" bandRow="1">
                <a:tableStyleId>{5C22544A-7EE6-4342-B048-85BDC9FD1C3A}</a:tableStyleId>
              </a:tblPr>
              <a:tblGrid>
                <a:gridCol w="4080469">
                  <a:extLst>
                    <a:ext uri="{9D8B030D-6E8A-4147-A177-3AD203B41FA5}">
                      <a16:colId xmlns:a16="http://schemas.microsoft.com/office/drawing/2014/main" val="1324226879"/>
                    </a:ext>
                  </a:extLst>
                </a:gridCol>
                <a:gridCol w="3798941">
                  <a:extLst>
                    <a:ext uri="{9D8B030D-6E8A-4147-A177-3AD203B41FA5}">
                      <a16:colId xmlns:a16="http://schemas.microsoft.com/office/drawing/2014/main" val="1332690512"/>
                    </a:ext>
                  </a:extLst>
                </a:gridCol>
              </a:tblGrid>
              <a:tr h="825631">
                <a:tc>
                  <a:txBody>
                    <a:bodyPr/>
                    <a:lstStyle/>
                    <a:p>
                      <a:pPr lvl="0" algn="ctr">
                        <a:buNone/>
                      </a:pPr>
                      <a:r>
                        <a:rPr lang="en-GB" sz="2000" b="1" i="0" u="none" strike="noStrike" noProof="0" dirty="0">
                          <a:solidFill>
                            <a:srgbClr val="FFFFFF"/>
                          </a:solidFill>
                          <a:latin typeface="Times New Roman"/>
                        </a:rPr>
                        <a:t>Author /</a:t>
                      </a:r>
                      <a:endParaRPr lang="en-US" sz="2000" b="1" i="0" u="none" strike="noStrike" noProof="0" dirty="0">
                        <a:solidFill>
                          <a:srgbClr val="FFFFFF"/>
                        </a:solidFill>
                        <a:latin typeface="Times New Roman"/>
                      </a:endParaRPr>
                    </a:p>
                    <a:p>
                      <a:pPr lvl="0" algn="ctr">
                        <a:buNone/>
                      </a:pPr>
                      <a:r>
                        <a:rPr lang="en-GB" sz="2000" b="1" i="0" u="none" strike="noStrike" noProof="0" dirty="0">
                          <a:solidFill>
                            <a:srgbClr val="FFFFFF"/>
                          </a:solidFill>
                          <a:latin typeface="Times New Roman"/>
                        </a:rPr>
                        <a:t> Year of Publish</a:t>
                      </a:r>
                      <a:endParaRPr lang="en-US" sz="2000" dirty="0"/>
                    </a:p>
                  </a:txBody>
                  <a:tcPr/>
                </a:tc>
                <a:tc>
                  <a:txBody>
                    <a:bodyPr/>
                    <a:lstStyle/>
                    <a:p>
                      <a:pPr lvl="0" algn="ctr">
                        <a:buNone/>
                      </a:pPr>
                      <a:r>
                        <a:rPr lang="en-GB" sz="2000" b="1" i="0" u="none" strike="noStrike" noProof="0">
                          <a:solidFill>
                            <a:srgbClr val="FFFFFF"/>
                          </a:solidFill>
                          <a:latin typeface="Times New Roman"/>
                        </a:rPr>
                        <a:t>Title</a:t>
                      </a:r>
                      <a:endParaRPr lang="en-US" sz="2000"/>
                    </a:p>
                  </a:txBody>
                  <a:tcPr/>
                </a:tc>
                <a:extLst>
                  <a:ext uri="{0D108BD9-81ED-4DB2-BD59-A6C34878D82A}">
                    <a16:rowId xmlns:a16="http://schemas.microsoft.com/office/drawing/2014/main" val="1376934319"/>
                  </a:ext>
                </a:extLst>
              </a:tr>
              <a:tr h="1534781">
                <a:tc>
                  <a:txBody>
                    <a:bodyPr/>
                    <a:lstStyle/>
                    <a:p>
                      <a:pPr lvl="0" algn="ctr">
                        <a:buNone/>
                      </a:pPr>
                      <a:r>
                        <a:rPr lang="en-IN" dirty="0" err="1"/>
                        <a:t>Nagender</a:t>
                      </a:r>
                      <a:r>
                        <a:rPr lang="en-IN" dirty="0"/>
                        <a:t> </a:t>
                      </a:r>
                      <a:r>
                        <a:rPr lang="en-IN" dirty="0" err="1"/>
                        <a:t>Aneja</a:t>
                      </a:r>
                      <a:r>
                        <a:rPr lang="en-IN" dirty="0"/>
                        <a:t>∗ and Sandhya </a:t>
                      </a:r>
                      <a:r>
                        <a:rPr lang="en-IN" dirty="0" err="1"/>
                        <a:t>Aneja</a:t>
                      </a:r>
                      <a:r>
                        <a:rPr lang="en-IN" dirty="0"/>
                        <a:t> ∗ ∗</a:t>
                      </a:r>
                      <a:r>
                        <a:rPr lang="en-IN" dirty="0" err="1"/>
                        <a:t>Universiti</a:t>
                      </a:r>
                      <a:r>
                        <a:rPr lang="en-IN" dirty="0"/>
                        <a:t> Brunei Darussalam Brunei Darussalam</a:t>
                      </a:r>
                      <a:endParaRPr lang="en-US"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dirty="0"/>
                        <a:t>Transfer Learning using CNN for Handwritten Devanagari Character Recognition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0452768"/>
                  </a:ext>
                </a:extLst>
              </a:tr>
              <a:tr h="1200472">
                <a:tc>
                  <a:txBody>
                    <a:bodyPr/>
                    <a:lstStyle/>
                    <a:p>
                      <a:pPr algn="ctr"/>
                      <a:r>
                        <a:rPr lang="en-IN" sz="1800" b="0" i="0" u="none" strike="noStrike" kern="1200" dirty="0">
                          <a:solidFill>
                            <a:schemeClr val="dk1"/>
                          </a:solidFill>
                          <a:effectLst/>
                          <a:latin typeface="+mn-lt"/>
                          <a:ea typeface="+mn-ea"/>
                          <a:cs typeface="+mn-cs"/>
                        </a:rPr>
                        <a:t>Prafulla E </a:t>
                      </a:r>
                      <a:r>
                        <a:rPr lang="en-IN" sz="1800" b="0" i="0" u="none" strike="noStrike" kern="1200" dirty="0" err="1">
                          <a:solidFill>
                            <a:schemeClr val="dk1"/>
                          </a:solidFill>
                          <a:effectLst/>
                          <a:latin typeface="+mn-lt"/>
                          <a:ea typeface="+mn-ea"/>
                          <a:cs typeface="+mn-cs"/>
                        </a:rPr>
                        <a:t>Ajmire</a:t>
                      </a:r>
                      <a:r>
                        <a:rPr lang="en-IN" sz="1800" b="0" i="0" u="none" strike="noStrike" kern="1200" dirty="0">
                          <a:solidFill>
                            <a:schemeClr val="dk1"/>
                          </a:solidFill>
                          <a:effectLst/>
                          <a:latin typeface="+mn-lt"/>
                          <a:ea typeface="+mn-ea"/>
                          <a:cs typeface="+mn-cs"/>
                        </a:rPr>
                        <a:t> and Shankar Eknath </a:t>
                      </a:r>
                      <a:r>
                        <a:rPr lang="en-IN" sz="1800" b="0" i="0" u="none" strike="noStrike" kern="1200" dirty="0" err="1">
                          <a:solidFill>
                            <a:schemeClr val="dk1"/>
                          </a:solidFill>
                          <a:effectLst/>
                          <a:latin typeface="+mn-lt"/>
                          <a:ea typeface="+mn-ea"/>
                          <a:cs typeface="+mn-cs"/>
                        </a:rPr>
                        <a:t>Warkhede</a:t>
                      </a:r>
                      <a:r>
                        <a:rPr lang="en-IN" sz="1800" b="0" i="0" u="none" strike="noStrike" kern="1200" dirty="0">
                          <a:solidFill>
                            <a:schemeClr val="dk1"/>
                          </a:solidFill>
                          <a:effectLst/>
                          <a:latin typeface="+mn-lt"/>
                          <a:ea typeface="+mn-ea"/>
                          <a:cs typeface="+mn-cs"/>
                        </a:rPr>
                        <a:t>. </a:t>
                      </a:r>
                    </a:p>
                    <a:p>
                      <a:pPr algn="ctr"/>
                      <a:r>
                        <a:rPr lang="en-IN" sz="1800" b="0" i="0" u="none" strike="noStrike" kern="1200" dirty="0">
                          <a:solidFill>
                            <a:schemeClr val="dk1"/>
                          </a:solidFill>
                          <a:effectLst/>
                          <a:latin typeface="+mn-lt"/>
                          <a:ea typeface="+mn-ea"/>
                          <a:cs typeface="+mn-cs"/>
                        </a:rPr>
                        <a:t> 2018</a:t>
                      </a:r>
                      <a:endParaRPr lang="en-US" sz="1800" b="0" i="0" kern="1200" dirty="0">
                        <a:solidFill>
                          <a:schemeClr val="dk1"/>
                        </a:solidFill>
                        <a:effectLst/>
                        <a:latin typeface="+mn-lt"/>
                        <a:ea typeface="+mn-ea"/>
                        <a:cs typeface="+mn-cs"/>
                      </a:endParaRPr>
                    </a:p>
                  </a:txBody>
                  <a:tcPr/>
                </a:tc>
                <a:tc>
                  <a:txBody>
                    <a:bodyPr/>
                    <a:lstStyle/>
                    <a:p>
                      <a:pPr algn="ctr"/>
                      <a:r>
                        <a:rPr lang="en-US" sz="1800" b="0" i="0" kern="1200" dirty="0">
                          <a:solidFill>
                            <a:schemeClr val="dk1"/>
                          </a:solidFill>
                          <a:effectLst/>
                          <a:latin typeface="+mn-lt"/>
                          <a:ea typeface="+mn-ea"/>
                          <a:cs typeface="+mn-cs"/>
                        </a:rPr>
                        <a:t>An Analytical Study of Devanagari Script Recognition. </a:t>
                      </a:r>
                    </a:p>
                  </a:txBody>
                  <a:tcPr/>
                </a:tc>
                <a:extLst>
                  <a:ext uri="{0D108BD9-81ED-4DB2-BD59-A6C34878D82A}">
                    <a16:rowId xmlns:a16="http://schemas.microsoft.com/office/drawing/2014/main" val="3230049206"/>
                  </a:ext>
                </a:extLst>
              </a:tr>
              <a:tr h="1246060">
                <a:tc>
                  <a:txBody>
                    <a:bodyPr/>
                    <a:lstStyle/>
                    <a:p>
                      <a:pPr algn="ctr"/>
                      <a:r>
                        <a:rPr lang="en-US" dirty="0" err="1"/>
                        <a:t>Holambe</a:t>
                      </a:r>
                      <a:r>
                        <a:rPr lang="en-US" dirty="0"/>
                        <a:t> A.N. *, </a:t>
                      </a:r>
                      <a:r>
                        <a:rPr lang="en-US" dirty="0" err="1"/>
                        <a:t>Thool</a:t>
                      </a:r>
                      <a:r>
                        <a:rPr lang="en-US" dirty="0"/>
                        <a:t> R.C. , Shinde U.B. and </a:t>
                      </a:r>
                      <a:r>
                        <a:rPr lang="en-US" dirty="0" err="1"/>
                        <a:t>Holambe</a:t>
                      </a:r>
                      <a:r>
                        <a:rPr lang="en-US" dirty="0"/>
                        <a:t> S.N.4</a:t>
                      </a:r>
                    </a:p>
                    <a:p>
                      <a:pPr algn="ctr"/>
                      <a:r>
                        <a:rPr lang="en-US" dirty="0">
                          <a:latin typeface="Times New Roman" panose="02020603050405020304" pitchFamily="18" charset="0"/>
                          <a:cs typeface="Times New Roman" panose="02020603050405020304" pitchFamily="18" charset="0"/>
                        </a:rPr>
                        <a:t>2010</a:t>
                      </a:r>
                    </a:p>
                  </a:txBody>
                  <a:tcPr/>
                </a:tc>
                <a:tc>
                  <a:txBody>
                    <a:bodyPr/>
                    <a:lstStyle/>
                    <a:p>
                      <a:pPr algn="ctr"/>
                      <a:r>
                        <a:rPr lang="en-US" dirty="0"/>
                        <a:t>Brief review of research on Devanagari script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6475407"/>
                  </a:ext>
                </a:extLst>
              </a:tr>
            </a:tbl>
          </a:graphicData>
        </a:graphic>
      </p:graphicFrame>
    </p:spTree>
    <p:extLst>
      <p:ext uri="{BB962C8B-B14F-4D97-AF65-F5344CB8AC3E}">
        <p14:creationId xmlns:p14="http://schemas.microsoft.com/office/powerpoint/2010/main" val="300552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9BED-D68B-5181-E09E-FB4D2FAC9962}"/>
              </a:ext>
            </a:extLst>
          </p:cNvPr>
          <p:cNvSpPr>
            <a:spLocks noGrp="1"/>
          </p:cNvSpPr>
          <p:nvPr>
            <p:ph type="title"/>
          </p:nvPr>
        </p:nvSpPr>
        <p:spPr>
          <a:xfrm>
            <a:off x="1765798" y="0"/>
            <a:ext cx="9496168" cy="985752"/>
          </a:xfrm>
        </p:spPr>
        <p:txBody>
          <a:bodyPr/>
          <a:lstStyle/>
          <a:p>
            <a:r>
              <a:rPr lang="en-US">
                <a:latin typeface="Times New Roman"/>
              </a:rPr>
              <a:t>LITERATURE SURVEY</a:t>
            </a:r>
            <a:r>
              <a:rPr lang="en-US" sz="3500" b="1" baseline="0">
                <a:solidFill>
                  <a:srgbClr val="C00000"/>
                </a:solidFill>
                <a:latin typeface="Times New Roman"/>
              </a:rPr>
              <a:t> </a:t>
            </a:r>
            <a:endParaRPr lang="en-US"/>
          </a:p>
        </p:txBody>
      </p:sp>
      <p:sp>
        <p:nvSpPr>
          <p:cNvPr id="4" name="Slide Number Placeholder 3">
            <a:extLst>
              <a:ext uri="{FF2B5EF4-FFF2-40B4-BE49-F238E27FC236}">
                <a16:creationId xmlns:a16="http://schemas.microsoft.com/office/drawing/2014/main" id="{AFFA509B-74AA-F624-9808-02AFCC349692}"/>
              </a:ext>
            </a:extLst>
          </p:cNvPr>
          <p:cNvSpPr>
            <a:spLocks noGrp="1"/>
          </p:cNvSpPr>
          <p:nvPr>
            <p:ph type="sldNum" sz="quarter" idx="12"/>
          </p:nvPr>
        </p:nvSpPr>
        <p:spPr/>
        <p:txBody>
          <a:bodyPr/>
          <a:lstStyle/>
          <a:p>
            <a:pPr>
              <a:defRPr/>
            </a:pPr>
            <a:fld id="{7567225B-3001-4770-81AD-EA67E82D7225}" type="slidenum">
              <a:rPr lang="en-US" dirty="0" smtClean="0"/>
              <a:t>7</a:t>
            </a:fld>
            <a:endParaRPr lang="en-US"/>
          </a:p>
        </p:txBody>
      </p:sp>
      <p:graphicFrame>
        <p:nvGraphicFramePr>
          <p:cNvPr id="24" name="Content Placeholder 23">
            <a:extLst>
              <a:ext uri="{FF2B5EF4-FFF2-40B4-BE49-F238E27FC236}">
                <a16:creationId xmlns:a16="http://schemas.microsoft.com/office/drawing/2014/main" id="{05CD8140-B26D-BF78-D74C-33083A77DAB2}"/>
              </a:ext>
            </a:extLst>
          </p:cNvPr>
          <p:cNvGraphicFramePr>
            <a:graphicFrameLocks noGrp="1"/>
          </p:cNvGraphicFramePr>
          <p:nvPr>
            <p:ph idx="1"/>
            <p:extLst>
              <p:ext uri="{D42A27DB-BD31-4B8C-83A1-F6EECF244321}">
                <p14:modId xmlns:p14="http://schemas.microsoft.com/office/powerpoint/2010/main" val="2560969707"/>
              </p:ext>
            </p:extLst>
          </p:nvPr>
        </p:nvGraphicFramePr>
        <p:xfrm>
          <a:off x="2194560" y="1313111"/>
          <a:ext cx="7964424" cy="4627674"/>
        </p:xfrm>
        <a:graphic>
          <a:graphicData uri="http://schemas.openxmlformats.org/drawingml/2006/table">
            <a:tbl>
              <a:tblPr firstRow="1" bandRow="1">
                <a:tableStyleId>{5C22544A-7EE6-4342-B048-85BDC9FD1C3A}</a:tableStyleId>
              </a:tblPr>
              <a:tblGrid>
                <a:gridCol w="4075785">
                  <a:extLst>
                    <a:ext uri="{9D8B030D-6E8A-4147-A177-3AD203B41FA5}">
                      <a16:colId xmlns:a16="http://schemas.microsoft.com/office/drawing/2014/main" val="1680444383"/>
                    </a:ext>
                  </a:extLst>
                </a:gridCol>
                <a:gridCol w="3888639">
                  <a:extLst>
                    <a:ext uri="{9D8B030D-6E8A-4147-A177-3AD203B41FA5}">
                      <a16:colId xmlns:a16="http://schemas.microsoft.com/office/drawing/2014/main" val="2745246295"/>
                    </a:ext>
                  </a:extLst>
                </a:gridCol>
              </a:tblGrid>
              <a:tr h="981594">
                <a:tc>
                  <a:txBody>
                    <a:bodyPr/>
                    <a:lstStyle/>
                    <a:p>
                      <a:pPr lvl="0" algn="ctr">
                        <a:buNone/>
                      </a:pPr>
                      <a:r>
                        <a:rPr lang="en-GB" sz="2000" b="1" i="0" u="none" strike="noStrike" noProof="0" dirty="0">
                          <a:solidFill>
                            <a:srgbClr val="FFFFFF"/>
                          </a:solidFill>
                          <a:latin typeface="Times New Roman"/>
                        </a:rPr>
                        <a:t>Author /</a:t>
                      </a:r>
                      <a:endParaRPr lang="en-US" sz="2000" b="1" i="0" u="none" strike="noStrike" noProof="0" dirty="0">
                        <a:solidFill>
                          <a:srgbClr val="FFFFFF"/>
                        </a:solidFill>
                        <a:latin typeface="Times New Roman"/>
                      </a:endParaRPr>
                    </a:p>
                    <a:p>
                      <a:pPr lvl="0" algn="ctr">
                        <a:buNone/>
                      </a:pPr>
                      <a:r>
                        <a:rPr lang="en-GB" sz="2000" b="1" i="0" u="none" strike="noStrike" noProof="0" dirty="0">
                          <a:solidFill>
                            <a:srgbClr val="FFFFFF"/>
                          </a:solidFill>
                          <a:latin typeface="Times New Roman"/>
                        </a:rPr>
                        <a:t> Year of Publish</a:t>
                      </a:r>
                      <a:endParaRPr lang="en-US" sz="2000" b="1" i="0" u="none" strike="noStrike" noProof="0" dirty="0">
                        <a:solidFill>
                          <a:srgbClr val="FFFFFF"/>
                        </a:solidFill>
                        <a:latin typeface="Times New Roman"/>
                      </a:endParaRPr>
                    </a:p>
                    <a:p>
                      <a:pPr lvl="0" algn="ctr">
                        <a:buNone/>
                      </a:pPr>
                      <a:endParaRPr lang="en-US" sz="2000" dirty="0"/>
                    </a:p>
                  </a:txBody>
                  <a:tcPr/>
                </a:tc>
                <a:tc>
                  <a:txBody>
                    <a:bodyPr/>
                    <a:lstStyle/>
                    <a:p>
                      <a:pPr lvl="0" algn="ctr">
                        <a:buNone/>
                      </a:pPr>
                      <a:r>
                        <a:rPr lang="en-GB" sz="2000" b="1" i="0" u="none" strike="noStrike" noProof="0">
                          <a:solidFill>
                            <a:srgbClr val="FFFFFF"/>
                          </a:solidFill>
                          <a:latin typeface="Times New Roman"/>
                        </a:rPr>
                        <a:t>Title</a:t>
                      </a:r>
                      <a:endParaRPr lang="en-US" sz="2000"/>
                    </a:p>
                  </a:txBody>
                  <a:tcPr/>
                </a:tc>
                <a:extLst>
                  <a:ext uri="{0D108BD9-81ED-4DB2-BD59-A6C34878D82A}">
                    <a16:rowId xmlns:a16="http://schemas.microsoft.com/office/drawing/2014/main" val="1539654752"/>
                  </a:ext>
                </a:extLst>
              </a:tr>
              <a:tr h="1240975">
                <a:tc>
                  <a:txBody>
                    <a:bodyPr/>
                    <a:lstStyle/>
                    <a:p>
                      <a:pPr lvl="0" algn="ctr">
                        <a:buNone/>
                      </a:pPr>
                      <a:r>
                        <a:rPr lang="en-US" sz="1800" b="0" i="0" u="none" strike="noStrike" noProof="0" dirty="0" err="1">
                          <a:solidFill>
                            <a:srgbClr val="000000"/>
                          </a:solidFill>
                          <a:latin typeface="Times New Roman" panose="02020603050405020304" pitchFamily="18" charset="0"/>
                          <a:cs typeface="Times New Roman" panose="02020603050405020304" pitchFamily="18" charset="0"/>
                        </a:rPr>
                        <a:t>Prathiba</a:t>
                      </a:r>
                      <a:r>
                        <a:rPr lang="en-US" sz="1800" b="0" i="0" u="none" strike="noStrike" noProof="0" dirty="0">
                          <a:solidFill>
                            <a:srgbClr val="000000"/>
                          </a:solidFill>
                          <a:latin typeface="Times New Roman" panose="02020603050405020304" pitchFamily="18" charset="0"/>
                          <a:cs typeface="Times New Roman" panose="02020603050405020304" pitchFamily="18" charset="0"/>
                        </a:rPr>
                        <a:t> Singh and Narendra Chaudhari</a:t>
                      </a:r>
                    </a:p>
                    <a:p>
                      <a:pPr lvl="0" algn="ctr">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2015</a:t>
                      </a:r>
                      <a:endParaRPr lang="en-US" dirty="0">
                        <a:latin typeface="Times New Roman" panose="02020603050405020304" pitchFamily="18" charset="0"/>
                        <a:cs typeface="Times New Roman" panose="02020603050405020304" pitchFamily="18" charset="0"/>
                      </a:endParaRPr>
                    </a:p>
                  </a:txBody>
                  <a:tcPr/>
                </a:tc>
                <a:tc>
                  <a:txBody>
                    <a:bodyPr/>
                    <a:lstStyle/>
                    <a:p>
                      <a:pPr lvl="0" algn="ctr">
                        <a:buNone/>
                      </a:pPr>
                      <a:r>
                        <a:rPr lang="en-GB" sz="1800" b="0" i="0" u="none" strike="noStrike" noProof="0" dirty="0">
                          <a:solidFill>
                            <a:srgbClr val="000000"/>
                          </a:solidFill>
                          <a:latin typeface="Times New Roman" panose="02020603050405020304" pitchFamily="18" charset="0"/>
                          <a:cs typeface="Times New Roman" panose="02020603050405020304" pitchFamily="18" charset="0"/>
                        </a:rPr>
                        <a:t>On the performance Improvement of </a:t>
                      </a:r>
                      <a:r>
                        <a:rPr lang="en-GB" sz="1800" b="0" i="0" u="none" strike="noStrike" noProof="0" dirty="0" err="1">
                          <a:solidFill>
                            <a:srgbClr val="000000"/>
                          </a:solidFill>
                          <a:latin typeface="Times New Roman" panose="02020603050405020304" pitchFamily="18" charset="0"/>
                          <a:cs typeface="Times New Roman" panose="02020603050405020304" pitchFamily="18" charset="0"/>
                        </a:rPr>
                        <a:t>Devanagiri</a:t>
                      </a:r>
                      <a:r>
                        <a:rPr lang="en-GB" sz="1800" b="0" i="0" u="none" strike="noStrike" noProof="0" dirty="0">
                          <a:solidFill>
                            <a:srgbClr val="000000"/>
                          </a:solidFill>
                          <a:latin typeface="Times New Roman" panose="02020603050405020304" pitchFamily="18" charset="0"/>
                          <a:cs typeface="Times New Roman" panose="02020603050405020304" pitchFamily="18" charset="0"/>
                        </a:rPr>
                        <a:t> Handwritten character recognition.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3704055"/>
                  </a:ext>
                </a:extLst>
              </a:tr>
              <a:tr h="1063985">
                <a:tc>
                  <a:txBody>
                    <a:bodyPr/>
                    <a:lstStyle/>
                    <a:p>
                      <a:pPr lvl="0" algn="ctr">
                        <a:buNone/>
                      </a:pPr>
                      <a:r>
                        <a:rPr lang="en-GB" sz="1800" b="0" i="0" u="none" strike="noStrike" noProof="0" dirty="0" err="1">
                          <a:solidFill>
                            <a:srgbClr val="000000"/>
                          </a:solidFill>
                          <a:latin typeface="Times New Roman" panose="02020603050405020304" pitchFamily="18" charset="0"/>
                          <a:cs typeface="Times New Roman" panose="02020603050405020304" pitchFamily="18" charset="0"/>
                        </a:rPr>
                        <a:t>Kannuru</a:t>
                      </a:r>
                      <a:r>
                        <a:rPr lang="en-GB" sz="1800" b="0" i="0" u="none" strike="noStrike" noProof="0" dirty="0">
                          <a:solidFill>
                            <a:srgbClr val="000000"/>
                          </a:solidFill>
                          <a:latin typeface="Times New Roman" panose="02020603050405020304" pitchFamily="18" charset="0"/>
                          <a:cs typeface="Times New Roman" panose="02020603050405020304" pitchFamily="18" charset="0"/>
                        </a:rPr>
                        <a:t> Padmaja</a:t>
                      </a:r>
                    </a:p>
                    <a:p>
                      <a:pPr lvl="0" algn="ctr">
                        <a:buNone/>
                      </a:pPr>
                      <a:r>
                        <a:rPr lang="en-GB" sz="1800" b="0" i="0" u="none" strike="noStrike" noProof="0" dirty="0">
                          <a:solidFill>
                            <a:srgbClr val="000000"/>
                          </a:solidFill>
                          <a:latin typeface="Times New Roman" panose="02020603050405020304" pitchFamily="18" charset="0"/>
                          <a:cs typeface="Times New Roman" panose="02020603050405020304" pitchFamily="18" charset="0"/>
                        </a:rPr>
                        <a:t>2022</a:t>
                      </a:r>
                      <a:endParaRPr lang="en-GB"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800" b="0" i="0" u="none" strike="noStrike" noProof="0" dirty="0" err="1">
                          <a:latin typeface="Times New Roman" panose="02020603050405020304" pitchFamily="18" charset="0"/>
                          <a:cs typeface="Times New Roman" panose="02020603050405020304" pitchFamily="18" charset="0"/>
                        </a:rPr>
                        <a:t>Devanagiri</a:t>
                      </a:r>
                      <a:r>
                        <a:rPr lang="en-US" sz="1800" b="0" i="0" u="none" strike="noStrike" noProof="0" dirty="0">
                          <a:latin typeface="Times New Roman" panose="02020603050405020304" pitchFamily="18" charset="0"/>
                          <a:cs typeface="Times New Roman" panose="02020603050405020304" pitchFamily="18" charset="0"/>
                        </a:rPr>
                        <a:t> Handwritten Character Recognition Using Deep learning.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8143927"/>
                  </a:ext>
                </a:extLst>
              </a:tr>
              <a:tr h="1316874">
                <a:tc>
                  <a:txBody>
                    <a:bodyPr/>
                    <a:lstStyle/>
                    <a:p>
                      <a:pPr algn="ctr"/>
                      <a:r>
                        <a:rPr lang="en-US" dirty="0">
                          <a:latin typeface="Times New Roman" panose="02020603050405020304" pitchFamily="18" charset="0"/>
                          <a:cs typeface="Times New Roman" panose="02020603050405020304" pitchFamily="18" charset="0"/>
                        </a:rPr>
                        <a:t>Rahul S </a:t>
                      </a:r>
                      <a:r>
                        <a:rPr lang="en-US" dirty="0" err="1">
                          <a:latin typeface="Times New Roman" panose="02020603050405020304" pitchFamily="18" charset="0"/>
                          <a:cs typeface="Times New Roman" panose="02020603050405020304" pitchFamily="18" charset="0"/>
                        </a:rPr>
                        <a:t>Narsing</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2022</a:t>
                      </a:r>
                    </a:p>
                  </a:txBody>
                  <a:tcPr/>
                </a:tc>
                <a:tc>
                  <a:txBody>
                    <a:bodyPr/>
                    <a:lstStyle/>
                    <a:p>
                      <a:pPr algn="ctr"/>
                      <a:r>
                        <a:rPr lang="en-US" dirty="0" err="1">
                          <a:latin typeface="Times New Roman" panose="02020603050405020304" pitchFamily="18" charset="0"/>
                          <a:cs typeface="Times New Roman" panose="02020603050405020304" pitchFamily="18" charset="0"/>
                        </a:rPr>
                        <a:t>Devanagiri</a:t>
                      </a:r>
                      <a:r>
                        <a:rPr lang="en-US" dirty="0">
                          <a:latin typeface="Times New Roman" panose="02020603050405020304" pitchFamily="18" charset="0"/>
                          <a:cs typeface="Times New Roman" panose="02020603050405020304" pitchFamily="18" charset="0"/>
                        </a:rPr>
                        <a:t> Character Recognition using Image Processing and Machine learning.</a:t>
                      </a:r>
                    </a:p>
                  </a:txBody>
                  <a:tcPr/>
                </a:tc>
                <a:extLst>
                  <a:ext uri="{0D108BD9-81ED-4DB2-BD59-A6C34878D82A}">
                    <a16:rowId xmlns:a16="http://schemas.microsoft.com/office/drawing/2014/main" val="2229804315"/>
                  </a:ext>
                </a:extLst>
              </a:tr>
            </a:tbl>
          </a:graphicData>
        </a:graphic>
      </p:graphicFrame>
    </p:spTree>
    <p:extLst>
      <p:ext uri="{BB962C8B-B14F-4D97-AF65-F5344CB8AC3E}">
        <p14:creationId xmlns:p14="http://schemas.microsoft.com/office/powerpoint/2010/main" val="12073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1626" y="-201926"/>
            <a:ext cx="10453817" cy="1531508"/>
          </a:xfrm>
        </p:spPr>
        <p:txBody>
          <a:bodyPr/>
          <a:lstStyle/>
          <a:p>
            <a:r>
              <a:rPr lang="en-US">
                <a:latin typeface="Times New Roman" panose="02020603050405020304" pitchFamily="18" charset="0"/>
                <a:cs typeface="Times New Roman" panose="02020603050405020304" pitchFamily="18" charset="0"/>
              </a:rPr>
              <a:t>Existing System and Proposed System</a:t>
            </a:r>
          </a:p>
        </p:txBody>
      </p:sp>
      <p:sp>
        <p:nvSpPr>
          <p:cNvPr id="4" name="Content Placeholder 3"/>
          <p:cNvSpPr>
            <a:spLocks noGrp="1"/>
          </p:cNvSpPr>
          <p:nvPr>
            <p:ph idx="1"/>
          </p:nvPr>
        </p:nvSpPr>
        <p:spPr>
          <a:xfrm>
            <a:off x="444137" y="1114697"/>
            <a:ext cx="10769586" cy="4850674"/>
          </a:xfrm>
        </p:spPr>
        <p:txBody>
          <a:bodyPr vert="horz" lIns="91440" tIns="45720" rIns="91440" bIns="45720" rtlCol="0" anchor="t">
            <a:normAutofit/>
          </a:bodyPr>
          <a:lstStyle/>
          <a:p>
            <a:pPr marL="0" indent="0" algn="just">
              <a:buNone/>
            </a:pPr>
            <a:r>
              <a:rPr lang="en-US" b="1" dirty="0">
                <a:latin typeface="Times New Roman"/>
                <a:cs typeface="Times New Roman"/>
              </a:rPr>
              <a:t>Existing System:</a:t>
            </a:r>
            <a:endParaRPr lang="en-US" dirty="0">
              <a:latin typeface="Times New Roman"/>
              <a:cs typeface="Times New Roman"/>
            </a:endParaRPr>
          </a:p>
          <a:p>
            <a:pPr algn="just">
              <a:lnSpc>
                <a:spcPct val="150000"/>
              </a:lnSpc>
            </a:pPr>
            <a:r>
              <a:rPr lang="en-US" dirty="0">
                <a:latin typeface="Times New Roman"/>
                <a:cs typeface="Times New Roman"/>
              </a:rPr>
              <a:t>HARIPERISETLA/DEVANAGARI-HANDWRITTEN-CHARACTER-RECOGNITION-CNN: This project utilizes CNN for recognizing Devanagari handwritten characters. </a:t>
            </a:r>
          </a:p>
          <a:p>
            <a:pPr algn="just">
              <a:lnSpc>
                <a:spcPct val="150000"/>
              </a:lnSpc>
            </a:pPr>
            <a:r>
              <a:rPr lang="en-US" dirty="0">
                <a:latin typeface="Times New Roman"/>
                <a:cs typeface="Times New Roman"/>
              </a:rPr>
              <a:t>A RECOGNITION SYSTEM FOR DEVANAGARI HANDWRITTEN DIGITS: Developed by </a:t>
            </a:r>
            <a:r>
              <a:rPr lang="en-US" dirty="0" err="1">
                <a:latin typeface="Times New Roman"/>
                <a:cs typeface="Times New Roman"/>
              </a:rPr>
              <a:t>Nawaraj</a:t>
            </a:r>
            <a:r>
              <a:rPr lang="en-US" dirty="0">
                <a:latin typeface="Times New Roman"/>
                <a:cs typeface="Times New Roman"/>
              </a:rPr>
              <a:t> Ghimire, this system focuses on recognizing handwritten digits in the Devanagari script.</a:t>
            </a:r>
          </a:p>
          <a:p>
            <a:pPr marL="0" indent="0" algn="just">
              <a:lnSpc>
                <a:spcPct val="150000"/>
              </a:lnSpc>
              <a:buNone/>
            </a:pPr>
            <a:r>
              <a:rPr lang="en-US" b="1" dirty="0">
                <a:latin typeface="Times New Roman"/>
                <a:cs typeface="Times New Roman"/>
              </a:rPr>
              <a:t>Proposed System:</a:t>
            </a:r>
            <a:endParaRPr lang="en-US" dirty="0">
              <a:latin typeface="Times New Roman"/>
              <a:cs typeface="Times New Roman"/>
            </a:endParaRPr>
          </a:p>
          <a:p>
            <a:pPr algn="just">
              <a:lnSpc>
                <a:spcPct val="150000"/>
              </a:lnSpc>
            </a:pPr>
            <a:r>
              <a:rPr lang="en-US" dirty="0">
                <a:latin typeface="Times New Roman"/>
                <a:cs typeface="Times New Roman"/>
              </a:rPr>
              <a:t>Display the words present in the image after processing unlike the existing system which shows only the accuracy of image processing.</a:t>
            </a:r>
          </a:p>
        </p:txBody>
      </p:sp>
      <p:sp>
        <p:nvSpPr>
          <p:cNvPr id="2" name="Slide Number Placeholder 1"/>
          <p:cNvSpPr>
            <a:spLocks noGrp="1"/>
          </p:cNvSpPr>
          <p:nvPr>
            <p:ph type="sldNum" sz="quarter" idx="12"/>
          </p:nvPr>
        </p:nvSpPr>
        <p:spPr/>
        <p:txBody>
          <a:bodyPr/>
          <a:lstStyle/>
          <a:p>
            <a:pPr>
              <a:defRPr/>
            </a:pPr>
            <a:fld id="{DA6FD02F-D3CD-4E4F-800F-75D2C3ECA6E5}" type="slidenum">
              <a:rPr lang="en-US" smtClean="0"/>
              <a:t>8</a:t>
            </a:fld>
            <a:endParaRPr lang="en-US"/>
          </a:p>
        </p:txBody>
      </p:sp>
    </p:spTree>
    <p:extLst>
      <p:ext uri="{BB962C8B-B14F-4D97-AF65-F5344CB8AC3E}">
        <p14:creationId xmlns:p14="http://schemas.microsoft.com/office/powerpoint/2010/main" val="92578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5995" y="0"/>
            <a:ext cx="10727962" cy="888350"/>
          </a:xfrm>
        </p:spPr>
        <p:txBody>
          <a:bodyPr/>
          <a:lstStyle/>
          <a:p>
            <a:r>
              <a:rPr lang="en-US">
                <a:latin typeface="Times New Roman" panose="02020603050405020304" pitchFamily="18" charset="0"/>
                <a:cs typeface="Times New Roman" panose="02020603050405020304" pitchFamily="18" charset="0"/>
              </a:rPr>
              <a:t>System Requirements Specification</a:t>
            </a:r>
          </a:p>
        </p:txBody>
      </p:sp>
      <p:sp>
        <p:nvSpPr>
          <p:cNvPr id="4" name="Content Placeholder 3"/>
          <p:cNvSpPr>
            <a:spLocks noGrp="1"/>
          </p:cNvSpPr>
          <p:nvPr>
            <p:ph idx="1"/>
          </p:nvPr>
        </p:nvSpPr>
        <p:spPr>
          <a:xfrm>
            <a:off x="553961" y="1129144"/>
            <a:ext cx="10378191" cy="4671565"/>
          </a:xfrm>
        </p:spPr>
        <p:txBody>
          <a:bodyPr vert="horz" lIns="91440" tIns="45720" rIns="91440" bIns="45720" rtlCol="0" anchor="t">
            <a:noAutofit/>
          </a:bodyPr>
          <a:lstStyle/>
          <a:p>
            <a:pPr marL="0" indent="0">
              <a:lnSpc>
                <a:spcPct val="150000"/>
              </a:lnSpc>
              <a:buNone/>
            </a:pPr>
            <a:r>
              <a:rPr lang="en-US" sz="2400" b="1" dirty="0">
                <a:latin typeface="Times New Roman"/>
                <a:cs typeface="Times New Roman"/>
              </a:rPr>
              <a:t>Software Tools:</a:t>
            </a:r>
            <a:endParaRPr lang="en-US" sz="2400" b="1"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a:cs typeface="Times New Roman"/>
              </a:rPr>
              <a:t>Programming language: python</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a:cs typeface="Times New Roman"/>
              </a:rPr>
              <a:t>Deep learning: CNN</a:t>
            </a:r>
          </a:p>
          <a:p>
            <a:pPr marL="0" indent="0">
              <a:lnSpc>
                <a:spcPct val="100000"/>
              </a:lnSpc>
              <a:buNone/>
            </a:pPr>
            <a:r>
              <a:rPr lang="en-US" dirty="0">
                <a:latin typeface="Times New Roman"/>
                <a:cs typeface="Times New Roman"/>
              </a:rPr>
              <a:t>VS code:  for code development</a:t>
            </a:r>
          </a:p>
          <a:p>
            <a:pPr marL="0" indent="0">
              <a:lnSpc>
                <a:spcPct val="100000"/>
              </a:lnSpc>
              <a:buNone/>
            </a:pPr>
            <a:endParaRPr lang="en-US" sz="2400" b="1" dirty="0">
              <a:latin typeface="Times New Roman"/>
              <a:cs typeface="Times New Roman"/>
            </a:endParaRPr>
          </a:p>
          <a:p>
            <a:pPr marL="0" indent="0">
              <a:lnSpc>
                <a:spcPct val="100000"/>
              </a:lnSpc>
              <a:buNone/>
            </a:pPr>
            <a:r>
              <a:rPr lang="en-US" sz="2300" b="1" dirty="0">
                <a:latin typeface="Times New Roman"/>
                <a:cs typeface="Times New Roman"/>
              </a:rPr>
              <a:t>Hardware Tools:</a:t>
            </a:r>
            <a:endParaRPr lang="en-US" sz="2300"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a:cs typeface="Times New Roman"/>
              </a:rPr>
              <a:t>Processor: intel i3/i5/i7</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a:cs typeface="Times New Roman"/>
              </a:rPr>
              <a:t>RAM: minimum 4GB</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b="1"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pPr>
              <a:defRPr/>
            </a:pPr>
            <a:fld id="{DA6FD02F-D3CD-4E4F-800F-75D2C3ECA6E5}" type="slidenum">
              <a:rPr lang="en-US" dirty="0" smtClean="0"/>
              <a:t>9</a:t>
            </a:fld>
            <a:endParaRPr lang="en-US"/>
          </a:p>
        </p:txBody>
      </p:sp>
    </p:spTree>
    <p:extLst>
      <p:ext uri="{BB962C8B-B14F-4D97-AF65-F5344CB8AC3E}">
        <p14:creationId xmlns:p14="http://schemas.microsoft.com/office/powerpoint/2010/main" val="374017256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1460</Words>
  <Application>Microsoft Office PowerPoint</Application>
  <PresentationFormat>Widescreen</PresentationFormat>
  <Paragraphs>139</Paragraphs>
  <Slides>24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SimSun</vt:lpstr>
      <vt:lpstr>Arial</vt:lpstr>
      <vt:lpstr>Calibri</vt:lpstr>
      <vt:lpstr>Calibri Light</vt:lpstr>
      <vt:lpstr>Consolas</vt:lpstr>
      <vt:lpstr>Museo 300</vt:lpstr>
      <vt:lpstr>Times New Roman</vt:lpstr>
      <vt:lpstr>1_Office Theme</vt:lpstr>
      <vt:lpstr>Office Theme</vt:lpstr>
      <vt:lpstr>PowerPoint Presentation</vt:lpstr>
      <vt:lpstr>CONTENTS</vt:lpstr>
      <vt:lpstr>ABSTRACT</vt:lpstr>
      <vt:lpstr>INTRODUCTION</vt:lpstr>
      <vt:lpstr>PowerPoint Presentation</vt:lpstr>
      <vt:lpstr>LITERATURE SURVEY </vt:lpstr>
      <vt:lpstr>LITERATURE SURVEY </vt:lpstr>
      <vt:lpstr>Existing System and Proposed System</vt:lpstr>
      <vt:lpstr>System Requirements Specification</vt:lpstr>
      <vt:lpstr>MODULES IDENTIFIED</vt:lpstr>
      <vt:lpstr>Algorithm Used:</vt:lpstr>
      <vt:lpstr>CNN</vt:lpstr>
      <vt:lpstr>HYPERPARAMETER TUNING</vt:lpstr>
      <vt:lpstr>HYPERPARAMETER TUNING</vt:lpstr>
      <vt:lpstr>Implementation Code  Text Summary:</vt:lpstr>
      <vt:lpstr>PowerPoint Presentation</vt:lpstr>
      <vt:lpstr>Implementation Code  </vt:lpstr>
      <vt:lpstr>Implementation Code  </vt:lpstr>
      <vt:lpstr>Implementation Code  </vt:lpstr>
      <vt:lpstr>Outcomes:</vt:lpstr>
      <vt:lpstr>Outcomes:</vt:lpstr>
      <vt:lpstr>Conclusion</vt:lpstr>
      <vt:lpstr>FUTURE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infosys</dc:creator>
  <cp:lastModifiedBy>Selvkarthik Selvadurai</cp:lastModifiedBy>
  <cp:revision>10</cp:revision>
  <cp:lastPrinted>2022-05-04T15:07:00Z</cp:lastPrinted>
  <dcterms:created xsi:type="dcterms:W3CDTF">2014-08-08T05:56:00Z</dcterms:created>
  <dcterms:modified xsi:type="dcterms:W3CDTF">2024-12-14T04:46:44Z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DEAC416AD0964813A5829ACCB829816D_13</vt:lpwstr>
  </property>
</Properties>
</file>