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13D19-3FE7-4839-9F1A-15029DA05A6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31E"/>
    <a:srgbClr val="F3C892"/>
    <a:srgbClr val="CC704B"/>
    <a:srgbClr val="98B4AA"/>
    <a:srgbClr val="827397"/>
    <a:srgbClr val="E5E3C9"/>
    <a:srgbClr val="789395"/>
    <a:srgbClr val="4D4C7D"/>
    <a:srgbClr val="15133C"/>
    <a:srgbClr val="82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sur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oleObject" Target="file:///E:\Insurance.xlsx" TargetMode="External"/><Relationship Id="rId5" Type="http://schemas.microsoft.com/office/2011/relationships/chartColorStyle" Target="colors2.xml"/><Relationship Id="rId4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[Insurance.xlsx]InvoiceBrokrage!PivotTable1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1" u="none" strike="noStrike" cap="all" baseline="0">
                <a:effectLst/>
              </a:rPr>
              <a:t>No of Invoice by Account Executive</a:t>
            </a:r>
            <a:endParaRPr lang="en-US" b="1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4.553734061930783E-2"/>
              <c:y val="-5.3984456853795021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6429872495446269E-2"/>
              <c:y val="5.88928150765606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6.3752276867030971E-2"/>
              <c:y val="-5.889281507656012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8.1967213114754092E-2"/>
              <c:y val="-5.88928150765617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1839708561020025"/>
              <c:y val="-5.88928150765606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4875531268973891"/>
              <c:y val="-1.1778563015312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8214936247723132"/>
              <c:y val="-1.1778563015312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30358227079538541"/>
              <c:y val="-1.76678445229681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4.553734061930783E-2"/>
              <c:y val="-5.3984456853795021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6429872495446269E-2"/>
              <c:y val="5.88928150765606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6.3752276867030971E-2"/>
              <c:y val="-5.889281507656012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8.1967213114754092E-2"/>
              <c:y val="-5.88928150765617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1839708561020025"/>
              <c:y val="-5.88928150765606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4875531268973891"/>
              <c:y val="-1.1778563015312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8214936247723132"/>
              <c:y val="-1.1778563015312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30358227079538541"/>
              <c:y val="-1.76678445229681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4.553734061930783E-2"/>
              <c:y val="-5.3984456853795021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6429872495446269E-2"/>
              <c:y val="5.88928150765606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6.3752276867030971E-2"/>
              <c:y val="-5.889281507656012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8.1967213114754092E-2"/>
              <c:y val="-5.88928150765617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1839708561020025"/>
              <c:y val="-5.88928150765606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4875531268973891"/>
              <c:y val="-1.1778563015312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18214936247723132"/>
              <c:y val="-1.1778563015312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0.30358227079538541"/>
              <c:y val="-1.76678445229681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InvoiceBrokrage!$P$1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4F3-4D66-B2C0-BB867228F0D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4F3-4D66-B2C0-BB867228F0D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4F3-4D66-B2C0-BB867228F0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4F3-4D66-B2C0-BB867228F0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B4F3-4D66-B2C0-BB867228F0D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B4F3-4D66-B2C0-BB867228F0D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B4F3-4D66-B2C0-BB867228F0D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B4F3-4D66-B2C0-BB867228F0D3}"/>
              </c:ext>
            </c:extLst>
          </c:dPt>
          <c:dLbls>
            <c:dLbl>
              <c:idx val="0"/>
              <c:layout>
                <c:manualLayout>
                  <c:x val="4.553734061930783E-2"/>
                  <c:y val="-5.398445685379502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F3-4D66-B2C0-BB867228F0D3}"/>
                </c:ext>
              </c:extLst>
            </c:dLbl>
            <c:dLbl>
              <c:idx val="1"/>
              <c:layout>
                <c:manualLayout>
                  <c:x val="3.6429872495446269E-2"/>
                  <c:y val="5.88928150765606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F3-4D66-B2C0-BB867228F0D3}"/>
                </c:ext>
              </c:extLst>
            </c:dLbl>
            <c:dLbl>
              <c:idx val="2"/>
              <c:layout>
                <c:manualLayout>
                  <c:x val="6.3752276867030971E-2"/>
                  <c:y val="-5.88928150765601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F3-4D66-B2C0-BB867228F0D3}"/>
                </c:ext>
              </c:extLst>
            </c:dLbl>
            <c:dLbl>
              <c:idx val="3"/>
              <c:layout>
                <c:manualLayout>
                  <c:x val="8.1967213114754092E-2"/>
                  <c:y val="-5.88928150765617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F3-4D66-B2C0-BB867228F0D3}"/>
                </c:ext>
              </c:extLst>
            </c:dLbl>
            <c:dLbl>
              <c:idx val="4"/>
              <c:layout>
                <c:manualLayout>
                  <c:x val="0.11839708561020025"/>
                  <c:y val="-5.88928150765606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4F3-4D66-B2C0-BB867228F0D3}"/>
                </c:ext>
              </c:extLst>
            </c:dLbl>
            <c:dLbl>
              <c:idx val="5"/>
              <c:layout>
                <c:manualLayout>
                  <c:x val="0.14875531268973891"/>
                  <c:y val="-1.1778563015312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4F3-4D66-B2C0-BB867228F0D3}"/>
                </c:ext>
              </c:extLst>
            </c:dLbl>
            <c:dLbl>
              <c:idx val="6"/>
              <c:layout>
                <c:manualLayout>
                  <c:x val="0.18214936247723132"/>
                  <c:y val="-1.1778563015312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4F3-4D66-B2C0-BB867228F0D3}"/>
                </c:ext>
              </c:extLst>
            </c:dLbl>
            <c:dLbl>
              <c:idx val="7"/>
              <c:layout>
                <c:manualLayout>
                  <c:x val="0.30358227079538541"/>
                  <c:y val="-1.7667844522968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F3-4D66-B2C0-BB867228F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InvoiceBrokrage!$O$2:$O$10</c:f>
              <c:strCache>
                <c:ptCount val="8"/>
                <c:pt idx="0">
                  <c:v>Neel Jain</c:v>
                </c:pt>
                <c:pt idx="1">
                  <c:v>Gautam Murkunde</c:v>
                </c:pt>
                <c:pt idx="2">
                  <c:v>Nishant Sharma</c:v>
                </c:pt>
                <c:pt idx="3">
                  <c:v>Shobhit Agarwal</c:v>
                </c:pt>
                <c:pt idx="4">
                  <c:v>Vidit Shah</c:v>
                </c:pt>
                <c:pt idx="5">
                  <c:v>Shloka Shelat</c:v>
                </c:pt>
                <c:pt idx="6">
                  <c:v>Ankita Shah</c:v>
                </c:pt>
                <c:pt idx="7">
                  <c:v>Divya Dhingra</c:v>
                </c:pt>
              </c:strCache>
            </c:strRef>
          </c:cat>
          <c:val>
            <c:numRef>
              <c:f>InvoiceBrokrage!$P$2:$P$10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14</c:v>
                </c:pt>
                <c:pt idx="4">
                  <c:v>27</c:v>
                </c:pt>
                <c:pt idx="5">
                  <c:v>30</c:v>
                </c:pt>
                <c:pt idx="6">
                  <c:v>36</c:v>
                </c:pt>
                <c:pt idx="7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4F3-4D66-B2C0-BB867228F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74182208"/>
        <c:axId val="1874203008"/>
        <c:axId val="0"/>
      </c:bar3DChart>
      <c:catAx>
        <c:axId val="187418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endParaRPr lang="en-US"/>
          </a:p>
        </c:txPr>
        <c:crossAx val="1874203008"/>
        <c:crosses val="autoZero"/>
        <c:auto val="1"/>
        <c:lblAlgn val="ctr"/>
        <c:lblOffset val="100"/>
        <c:noMultiLvlLbl val="0"/>
      </c:catAx>
      <c:valAx>
        <c:axId val="187420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endParaRPr lang="en-US"/>
          </a:p>
        </c:txPr>
        <c:crossAx val="187418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'brokerage_202001231040 (2)'!$S$4:$S$7</cx:f>
        <cx:lvl ptCount="4">
          <cx:pt idx="0">Inception</cx:pt>
          <cx:pt idx="1">Renewal</cx:pt>
          <cx:pt idx="2">Endorsement</cx:pt>
          <cx:pt idx="3">Lapse</cx:pt>
        </cx:lvl>
      </cx:strDim>
      <cx:numDim type="val">
        <cx:f>'brokerage_202001231040 (2)'!$T$4:$T$7</cx:f>
        <cx:lvl ptCount="4" formatCode="General">
          <cx:pt idx="0">653</cx:pt>
          <cx:pt idx="1">139</cx:pt>
          <cx:pt idx="2">115</cx:pt>
          <cx:pt idx="3">54</cx:pt>
        </cx:lvl>
      </cx:numDim>
    </cx:data>
  </cx:chartData>
  <cx:chart>
    <cx:title pos="t" align="ctr" overlay="0">
      <cx:tx>
        <cx:txData>
          <cx:v>Stage Funnel by Revenue</cx:v>
        </cx:txData>
      </cx:tx>
      <cx:spPr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cx:spPr>
      <cx:txPr>
        <a:bodyPr spcFirstLastPara="1" vertOverflow="ellipsis" horzOverflow="overflow" wrap="square" lIns="0" tIns="0" rIns="0" bIns="0" anchor="ctr" anchorCtr="1"/>
        <a:lstStyle/>
        <a:p>
          <a:pPr rtl="0">
            <a:defRPr b="1" i="1"/>
          </a:pPr>
          <a:r>
            <a:rPr b="1" i="1">
              <a:solidFill>
                <a:schemeClr val="lt1"/>
              </a:solidFill>
              <a:latin typeface="+mn-lt"/>
              <a:ea typeface="+mn-ea"/>
              <a:cs typeface="+mn-cs"/>
            </a:rPr>
            <a:t>Stage Funnel by Revenue</a:t>
          </a:r>
        </a:p>
      </cx:txPr>
    </cx:title>
    <cx:plotArea>
      <cx:plotAreaRegion>
        <cx:series layoutId="funnel" uniqueId="{DE0682EF-AF9A-4F1E-9C04-C3DE54770E73}">
          <cx:dataPt idx="0">
            <cx:spPr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cx:spPr>
          </cx:dataPt>
          <cx:dataPt idx="1">
            <cx:spPr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cx:spPr>
          </cx:dataPt>
          <cx:dataPt idx="2">
            <cx:spPr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cx:spPr>
          </cx:dataPt>
          <cx:dataPt idx="3">
            <cx:spPr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 b="1" i="0" baseline="0">
                    <a:solidFill>
                      <a:schemeClr val="tx1"/>
                    </a:solidFill>
                    <a:latin typeface="Bell MT" panose="02020503060305020303" pitchFamily="18" charset="0"/>
                  </a:defRPr>
                </a:pPr>
                <a:endParaRPr lang="en-US" sz="950" b="1" i="0" u="none" strike="noStrike" baseline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50" b="1" i="0" baseline="0">
                <a:latin typeface="Bell MT" panose="02020503060305020303" pitchFamily="18" charset="0"/>
              </a:defRPr>
            </a:pPr>
            <a:endParaRPr lang="en-US" sz="95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Bell MT" panose="02020503060305020303" pitchFamily="18" charset="0"/>
            </a:endParaRPr>
          </a:p>
        </cx:txPr>
      </cx:axis>
    </cx:plotArea>
  </cx:chart>
  <cx:spPr>
    <a:solidFill>
      <a:schemeClr val="bg2"/>
    </a:solidFill>
    <a:ln>
      <a:solidFill>
        <a:sysClr val="windowText" lastClr="000000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 custT="1"/>
      <dgm:spPr>
        <a:gradFill rotWithShape="0">
          <a:gsLst>
            <a:gs pos="0">
              <a:srgbClr val="F3C892"/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Objective</a:t>
          </a:r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Insurance data analysis aims to track Account Executives, Customers, Improvements for more reliable claims and more informed decision making, increase in revenue etc.</a:t>
          </a:r>
        </a:p>
      </dgm:t>
      <dgm:extLst>
        <a:ext uri="{E40237B7-FDA0-4F09-8148-C483321AD2D9}">
          <dgm14:cNvPr xmlns:dgm14="http://schemas.microsoft.com/office/drawing/2010/diagram" id="0" name="" title="Graphic sample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At the business level, it can identify top executives and simplify internal operations. Moreover insurance organizations and practitioners can get detailed models for optimum costs and best benefits.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 custT="1"/>
      <dgm:spPr>
        <a:gradFill rotWithShape="0">
          <a:gsLst>
            <a:gs pos="0">
              <a:srgbClr val="F3C892"/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Role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Collect or mine data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Build predictive models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 custT="1"/>
      <dgm:spPr>
        <a:gradFill rotWithShape="0">
          <a:gsLst>
            <a:gs pos="0">
              <a:srgbClr val="F3C892"/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Outcome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Improves efficiency in all fronts.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D64BAC2F-4FED-48DA-8A5E-1FAA65BC848B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Evaluate raw data</a:t>
          </a:r>
        </a:p>
      </dgm:t>
    </dgm:pt>
    <dgm:pt modelId="{CCE6A9D1-2383-46F9-AADF-3B4603B9BD89}" type="parTrans" cxnId="{4DC69802-5838-4401-AF8A-143103E1FC86}">
      <dgm:prSet/>
      <dgm:spPr/>
      <dgm:t>
        <a:bodyPr/>
        <a:lstStyle/>
        <a:p>
          <a:endParaRPr lang="en-US"/>
        </a:p>
      </dgm:t>
    </dgm:pt>
    <dgm:pt modelId="{4AE40FF6-8195-4666-97DD-938B4C9C7E92}" type="sibTrans" cxnId="{4DC69802-5838-4401-AF8A-143103E1FC86}">
      <dgm:prSet/>
      <dgm:spPr/>
      <dgm:t>
        <a:bodyPr/>
        <a:lstStyle/>
        <a:p>
          <a:endParaRPr lang="en-US"/>
        </a:p>
      </dgm:t>
    </dgm:pt>
    <dgm:pt modelId="{A6AB6CB7-344C-4A4D-A754-B2CD013F507C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Automate reports</a:t>
          </a:r>
        </a:p>
      </dgm:t>
    </dgm:pt>
    <dgm:pt modelId="{7892E0FA-A31D-4BAD-8848-3292E49691E7}" type="parTrans" cxnId="{30444C32-D46D-4800-913D-8630D7001401}">
      <dgm:prSet/>
      <dgm:spPr/>
      <dgm:t>
        <a:bodyPr/>
        <a:lstStyle/>
        <a:p>
          <a:endParaRPr lang="en-US"/>
        </a:p>
      </dgm:t>
    </dgm:pt>
    <dgm:pt modelId="{2AE1EAC0-94A8-43E0-9207-B80901AFDABA}" type="sibTrans" cxnId="{30444C32-D46D-4800-913D-8630D7001401}">
      <dgm:prSet/>
      <dgm:spPr/>
      <dgm:t>
        <a:bodyPr/>
        <a:lstStyle/>
        <a:p>
          <a:endParaRPr lang="en-US"/>
        </a:p>
      </dgm:t>
    </dgm:pt>
    <dgm:pt modelId="{6FF6A62C-70B8-42A1-B682-7A2544CB036C}">
      <dgm:prSet phldrT="[Text]"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Better data leads to better business</a:t>
          </a:r>
          <a:r>
            <a:rPr lang="en-US" sz="1400" dirty="0">
              <a:latin typeface="Bell MT" panose="02020503060305020303" pitchFamily="18" charset="0"/>
            </a:rPr>
            <a:t>.</a:t>
          </a:r>
        </a:p>
      </dgm:t>
    </dgm:pt>
    <dgm:pt modelId="{1726EBA6-85E7-47CA-94BF-AA677D52213C}" type="parTrans" cxnId="{0A63B556-DD57-41BC-B544-3E2AD1867692}">
      <dgm:prSet/>
      <dgm:spPr/>
      <dgm:t>
        <a:bodyPr/>
        <a:lstStyle/>
        <a:p>
          <a:endParaRPr lang="en-US"/>
        </a:p>
      </dgm:t>
    </dgm:pt>
    <dgm:pt modelId="{3848E764-CAE0-4A26-80D9-62EB2D803315}" type="sibTrans" cxnId="{0A63B556-DD57-41BC-B544-3E2AD1867692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 custScaleY="100001" custLinFactNeighborX="-7030" custLinFactNeighborY="11457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 custScaleY="10008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 custLinFactNeighborX="-4384" custLinFactNeighborY="28549">
        <dgm:presLayoutVars>
          <dgm:bulletEnabled val="1"/>
        </dgm:presLayoutVars>
      </dgm:prSet>
      <dgm:spPr/>
    </dgm:pt>
  </dgm:ptLst>
  <dgm:cxnLst>
    <dgm:cxn modelId="{4DC69802-5838-4401-AF8A-143103E1FC86}" srcId="{3929B1E1-4BC4-4C73-ABE8-27CEF96A3652}" destId="{D64BAC2F-4FED-48DA-8A5E-1FAA65BC848B}" srcOrd="1" destOrd="0" parTransId="{CCE6A9D1-2383-46F9-AADF-3B4603B9BD89}" sibTransId="{4AE40FF6-8195-4666-97DD-938B4C9C7E92}"/>
    <dgm:cxn modelId="{AB11C402-8141-485D-B790-895B9271E5B4}" type="presOf" srcId="{EFF2750D-B4B3-474C-8B62-8B638DC31F7E}" destId="{80259B02-529C-422B-91BE-D70198BA9F6C}" srcOrd="0" destOrd="0" presId="urn:microsoft.com/office/officeart/2005/8/layout/list1"/>
    <dgm:cxn modelId="{C9804B06-A9E3-4BDB-B1EF-3CC47CFC352A}" type="presOf" srcId="{60CDF8D0-D4FC-4467-A51E-79C5A58B0B2C}" destId="{864CB39B-29F9-473D-90E5-0686D86E278F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BFD0F30-EA0A-4B0D-915B-E57548E18F87}" type="presOf" srcId="{50629C12-7464-4473-ADEF-1A284F8A9957}" destId="{964E6811-5072-4466-B721-689C35A65029}" srcOrd="0" destOrd="0" presId="urn:microsoft.com/office/officeart/2005/8/layout/list1"/>
    <dgm:cxn modelId="{30444C32-D46D-4800-913D-8630D7001401}" srcId="{3929B1E1-4BC4-4C73-ABE8-27CEF96A3652}" destId="{A6AB6CB7-344C-4A4D-A754-B2CD013F507C}" srcOrd="3" destOrd="0" parTransId="{7892E0FA-A31D-4BAD-8848-3292E49691E7}" sibTransId="{2AE1EAC0-94A8-43E0-9207-B80901AFDABA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666B4C4C-005C-45A1-8647-C175854FF6E3}" type="presOf" srcId="{A6AB6CB7-344C-4A4D-A754-B2CD013F507C}" destId="{5282638F-EFF2-4770-BB1A-21455422E45D}" srcOrd="0" destOrd="3" presId="urn:microsoft.com/office/officeart/2005/8/layout/list1"/>
    <dgm:cxn modelId="{A398FE50-7843-45C9-B332-8E37410FFE58}" type="presOf" srcId="{D64BAC2F-4FED-48DA-8A5E-1FAA65BC848B}" destId="{5282638F-EFF2-4770-BB1A-21455422E45D}" srcOrd="0" destOrd="1" presId="urn:microsoft.com/office/officeart/2005/8/layout/list1"/>
    <dgm:cxn modelId="{95F71454-BB51-4A95-AA7C-E7E7CECEAC8F}" type="presOf" srcId="{3929B1E1-4BC4-4C73-ABE8-27CEF96A3652}" destId="{21EEBBE2-729F-4D85-8CAE-C2B30FF126D2}" srcOrd="1" destOrd="0" presId="urn:microsoft.com/office/officeart/2005/8/layout/list1"/>
    <dgm:cxn modelId="{0A63B556-DD57-41BC-B544-3E2AD1867692}" srcId="{60CDF8D0-D4FC-4467-A51E-79C5A58B0B2C}" destId="{6FF6A62C-70B8-42A1-B682-7A2544CB036C}" srcOrd="1" destOrd="0" parTransId="{1726EBA6-85E7-47CA-94BF-AA677D52213C}" sibTransId="{3848E764-CAE0-4A26-80D9-62EB2D803315}"/>
    <dgm:cxn modelId="{F95E357C-C352-4109-864F-7633B8C924A7}" type="presOf" srcId="{6FF6A62C-70B8-42A1-B682-7A2544CB036C}" destId="{964E6811-5072-4466-B721-689C35A65029}" srcOrd="0" destOrd="1" presId="urn:microsoft.com/office/officeart/2005/8/layout/list1"/>
    <dgm:cxn modelId="{C43C0B7E-5D6D-4DBE-9B64-B59919FE9A0F}" type="presOf" srcId="{789CD6DB-3A68-4A41-90BD-4F0CBB3617D1}" destId="{80259B02-529C-422B-91BE-D70198BA9F6C}" srcOrd="0" destOrd="1" presId="urn:microsoft.com/office/officeart/2005/8/layout/list1"/>
    <dgm:cxn modelId="{10E58288-105A-4B4A-A1E2-772C895B21AD}" type="presOf" srcId="{0791135C-9DAB-47F6-BE9C-A3E56A2DDA50}" destId="{5282638F-EFF2-4770-BB1A-21455422E45D}" srcOrd="0" destOrd="2" presId="urn:microsoft.com/office/officeart/2005/8/layout/list1"/>
    <dgm:cxn modelId="{194A4D8A-B444-4A0E-929B-37E569FFF894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1C216094-CD96-464B-A594-984CEEA41C92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2" destOrd="0" parTransId="{D6057E63-9793-4991-97C1-30FC405E95A5}" sibTransId="{B670C2A7-83CB-4F4C-BC19-A3A7C066A822}"/>
    <dgm:cxn modelId="{1BC47D9B-10CA-4A9A-B902-556C7E28A1A9}" type="presOf" srcId="{4DF9FE7B-F642-4898-A360-D4E3814E1A3D}" destId="{7E290D25-335D-4339-A8E8-B036E46B5EB5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56C33A3-D95B-479D-9375-29743E0E54C8}" type="presOf" srcId="{99E0600D-9954-43F4-8926-13B8777FAAA1}" destId="{5282638F-EFF2-4770-BB1A-21455422E45D}" srcOrd="0" destOrd="0" presId="urn:microsoft.com/office/officeart/2005/8/layout/list1"/>
    <dgm:cxn modelId="{6005D6BB-17C1-4E0A-88F9-32F66A98D3B7}" type="presOf" srcId="{3F442EA2-39BA-4C9A-AD59-755D4917D532}" destId="{E6A445EE-D086-4B01-B491-D67950A5A065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A2A3B6E9-232B-4C4E-AB84-93E34B656F81}" type="presOf" srcId="{60CDF8D0-D4FC-4467-A51E-79C5A58B0B2C}" destId="{5B203A22-00AF-46E7-9415-C6DAFD7E01CC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BF3D7A43-4839-4C7E-8B21-5C1EBABD4710}" type="presParOf" srcId="{E6A445EE-D086-4B01-B491-D67950A5A065}" destId="{6D3A9625-D3EB-4CA1-AB05-34452283708A}" srcOrd="0" destOrd="0" presId="urn:microsoft.com/office/officeart/2005/8/layout/list1"/>
    <dgm:cxn modelId="{078A1DEC-75BB-4F4D-B303-17073EF55C3C}" type="presParOf" srcId="{6D3A9625-D3EB-4CA1-AB05-34452283708A}" destId="{7E290D25-335D-4339-A8E8-B036E46B5EB5}" srcOrd="0" destOrd="0" presId="urn:microsoft.com/office/officeart/2005/8/layout/list1"/>
    <dgm:cxn modelId="{BE735655-FBA1-4DA0-B8F8-EE5DDF9A07CD}" type="presParOf" srcId="{6D3A9625-D3EB-4CA1-AB05-34452283708A}" destId="{674922F1-7266-4681-AD4F-1C618A5FFF23}" srcOrd="1" destOrd="0" presId="urn:microsoft.com/office/officeart/2005/8/layout/list1"/>
    <dgm:cxn modelId="{36229DD8-C1A0-4E32-98F2-C722D0C263EC}" type="presParOf" srcId="{E6A445EE-D086-4B01-B491-D67950A5A065}" destId="{96C29850-0672-4B77-B5DE-2E1563038631}" srcOrd="1" destOrd="0" presId="urn:microsoft.com/office/officeart/2005/8/layout/list1"/>
    <dgm:cxn modelId="{5F58B1CB-03C3-4B3C-90DE-CD1541F54267}" type="presParOf" srcId="{E6A445EE-D086-4B01-B491-D67950A5A065}" destId="{80259B02-529C-422B-91BE-D70198BA9F6C}" srcOrd="2" destOrd="0" presId="urn:microsoft.com/office/officeart/2005/8/layout/list1"/>
    <dgm:cxn modelId="{5A722DEC-1B49-4705-958E-7BE8013D8E5C}" type="presParOf" srcId="{E6A445EE-D086-4B01-B491-D67950A5A065}" destId="{E53EFB4E-D3DB-42E1-82AC-148F7D29254F}" srcOrd="3" destOrd="0" presId="urn:microsoft.com/office/officeart/2005/8/layout/list1"/>
    <dgm:cxn modelId="{F7C5A2F4-8F31-4D39-8A30-E58B97821203}" type="presParOf" srcId="{E6A445EE-D086-4B01-B491-D67950A5A065}" destId="{07AC1C38-F728-4390-9C76-57A49ED97DBB}" srcOrd="4" destOrd="0" presId="urn:microsoft.com/office/officeart/2005/8/layout/list1"/>
    <dgm:cxn modelId="{7242F5E3-15A8-4577-A044-8A56004F57ED}" type="presParOf" srcId="{07AC1C38-F728-4390-9C76-57A49ED97DBB}" destId="{D0037F0D-DB9A-4BA4-97B4-D939B26E14DA}" srcOrd="0" destOrd="0" presId="urn:microsoft.com/office/officeart/2005/8/layout/list1"/>
    <dgm:cxn modelId="{53A3D704-0488-4774-886C-94B0A94C471A}" type="presParOf" srcId="{07AC1C38-F728-4390-9C76-57A49ED97DBB}" destId="{21EEBBE2-729F-4D85-8CAE-C2B30FF126D2}" srcOrd="1" destOrd="0" presId="urn:microsoft.com/office/officeart/2005/8/layout/list1"/>
    <dgm:cxn modelId="{6BCE3D8B-064A-45F0-B2C0-6C1B77895F5B}" type="presParOf" srcId="{E6A445EE-D086-4B01-B491-D67950A5A065}" destId="{AACB3FAF-C320-430D-84D4-71BA6D1761D1}" srcOrd="5" destOrd="0" presId="urn:microsoft.com/office/officeart/2005/8/layout/list1"/>
    <dgm:cxn modelId="{4F910AA0-6006-40B2-AB5C-8BA0A1C17042}" type="presParOf" srcId="{E6A445EE-D086-4B01-B491-D67950A5A065}" destId="{5282638F-EFF2-4770-BB1A-21455422E45D}" srcOrd="6" destOrd="0" presId="urn:microsoft.com/office/officeart/2005/8/layout/list1"/>
    <dgm:cxn modelId="{589D3694-485C-4685-8F80-A970B71FE926}" type="presParOf" srcId="{E6A445EE-D086-4B01-B491-D67950A5A065}" destId="{8CE827AA-77D8-4146-A665-00110A17769E}" srcOrd="7" destOrd="0" presId="urn:microsoft.com/office/officeart/2005/8/layout/list1"/>
    <dgm:cxn modelId="{1628B2B4-C31D-44CC-BD32-F3B11065EEF3}" type="presParOf" srcId="{E6A445EE-D086-4B01-B491-D67950A5A065}" destId="{34C9EE47-81AF-461E-8292-AB107AA0D367}" srcOrd="8" destOrd="0" presId="urn:microsoft.com/office/officeart/2005/8/layout/list1"/>
    <dgm:cxn modelId="{B1784484-35A9-4F1F-9E67-62F27FF89508}" type="presParOf" srcId="{34C9EE47-81AF-461E-8292-AB107AA0D367}" destId="{864CB39B-29F9-473D-90E5-0686D86E278F}" srcOrd="0" destOrd="0" presId="urn:microsoft.com/office/officeart/2005/8/layout/list1"/>
    <dgm:cxn modelId="{FB5D643F-DB5F-4204-A9AB-C35873A1EC3A}" type="presParOf" srcId="{34C9EE47-81AF-461E-8292-AB107AA0D367}" destId="{5B203A22-00AF-46E7-9415-C6DAFD7E01CC}" srcOrd="1" destOrd="0" presId="urn:microsoft.com/office/officeart/2005/8/layout/list1"/>
    <dgm:cxn modelId="{0B41C6D2-6571-4845-8BBC-CE4F76350B86}" type="presParOf" srcId="{E6A445EE-D086-4B01-B491-D67950A5A065}" destId="{DF9C1F84-81DE-4E5D-9537-C2D1A211B8B6}" srcOrd="9" destOrd="0" presId="urn:microsoft.com/office/officeart/2005/8/layout/list1"/>
    <dgm:cxn modelId="{545B88B9-CC9B-48C2-AE66-7A07BDB020F8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05858"/>
          <a:ext cx="8522562" cy="2232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446" tIns="249936" rIns="6614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Insurance data analysis aims to track Account Executives, Customers, Improvements for more reliable claims and more informed decision making, increase in revenue etc.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At the business level, it can identify top executives and simplify internal operations. Moreover insurance organizations and practitioners can get detailed models for optimum costs and best benefits.</a:t>
          </a:r>
        </a:p>
      </dsp:txBody>
      <dsp:txXfrm>
        <a:off x="0" y="205858"/>
        <a:ext cx="8522562" cy="2232073"/>
      </dsp:txXfrm>
    </dsp:sp>
    <dsp:sp modelId="{674922F1-7266-4681-AD4F-1C618A5FFF23}">
      <dsp:nvSpPr>
        <dsp:cNvPr id="0" name=""/>
        <dsp:cNvSpPr/>
      </dsp:nvSpPr>
      <dsp:spPr>
        <a:xfrm>
          <a:off x="396171" y="69319"/>
          <a:ext cx="5965793" cy="354243"/>
        </a:xfrm>
        <a:prstGeom prst="roundRect">
          <a:avLst/>
        </a:prstGeom>
        <a:gradFill rotWithShape="0">
          <a:gsLst>
            <a:gs pos="0">
              <a:srgbClr val="F3C892"/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493" tIns="0" rIns="2254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Objective</a:t>
          </a:r>
        </a:p>
      </dsp:txBody>
      <dsp:txXfrm>
        <a:off x="413464" y="86612"/>
        <a:ext cx="5931207" cy="319657"/>
      </dsp:txXfrm>
    </dsp:sp>
    <dsp:sp modelId="{5282638F-EFF2-4770-BB1A-21455422E45D}">
      <dsp:nvSpPr>
        <dsp:cNvPr id="0" name=""/>
        <dsp:cNvSpPr/>
      </dsp:nvSpPr>
      <dsp:spPr>
        <a:xfrm>
          <a:off x="0" y="2679851"/>
          <a:ext cx="8522562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446" tIns="249936" rIns="6614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Collect or mine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Evaluate raw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Build predictive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Automate reports</a:t>
          </a:r>
        </a:p>
      </dsp:txBody>
      <dsp:txXfrm>
        <a:off x="0" y="2679851"/>
        <a:ext cx="8522562" cy="1549800"/>
      </dsp:txXfrm>
    </dsp:sp>
    <dsp:sp modelId="{21EEBBE2-729F-4D85-8CAE-C2B30FF126D2}">
      <dsp:nvSpPr>
        <dsp:cNvPr id="0" name=""/>
        <dsp:cNvSpPr/>
      </dsp:nvSpPr>
      <dsp:spPr>
        <a:xfrm>
          <a:off x="426128" y="2502731"/>
          <a:ext cx="5965793" cy="354240"/>
        </a:xfrm>
        <a:prstGeom prst="roundRect">
          <a:avLst/>
        </a:prstGeom>
        <a:gradFill rotWithShape="0">
          <a:gsLst>
            <a:gs pos="0">
              <a:srgbClr val="F3C892"/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493" tIns="0" rIns="2254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Role</a:t>
          </a:r>
        </a:p>
      </dsp:txBody>
      <dsp:txXfrm>
        <a:off x="443421" y="2520024"/>
        <a:ext cx="5931207" cy="319654"/>
      </dsp:txXfrm>
    </dsp:sp>
    <dsp:sp modelId="{964E6811-5072-4466-B721-689C35A65029}">
      <dsp:nvSpPr>
        <dsp:cNvPr id="0" name=""/>
        <dsp:cNvSpPr/>
      </dsp:nvSpPr>
      <dsp:spPr>
        <a:xfrm>
          <a:off x="0" y="4500306"/>
          <a:ext cx="8522562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446" tIns="249936" rIns="6614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Improves efficiency in all fronts.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ell MT" panose="02020503060305020303" pitchFamily="18" charset="0"/>
            </a:rPr>
            <a:t>Better data leads to better business</a:t>
          </a:r>
          <a:r>
            <a:rPr lang="en-US" sz="1400" kern="1200" dirty="0">
              <a:latin typeface="Bell MT" panose="02020503060305020303" pitchFamily="18" charset="0"/>
            </a:rPr>
            <a:t>.</a:t>
          </a:r>
        </a:p>
      </dsp:txBody>
      <dsp:txXfrm>
        <a:off x="0" y="4500306"/>
        <a:ext cx="8522562" cy="963900"/>
      </dsp:txXfrm>
    </dsp:sp>
    <dsp:sp modelId="{5B203A22-00AF-46E7-9415-C6DAFD7E01CC}">
      <dsp:nvSpPr>
        <dsp:cNvPr id="0" name=""/>
        <dsp:cNvSpPr/>
      </dsp:nvSpPr>
      <dsp:spPr>
        <a:xfrm>
          <a:off x="426128" y="4294451"/>
          <a:ext cx="5965793" cy="354240"/>
        </a:xfrm>
        <a:prstGeom prst="roundRect">
          <a:avLst/>
        </a:prstGeom>
        <a:gradFill rotWithShape="0">
          <a:gsLst>
            <a:gs pos="0">
              <a:srgbClr val="F3C892"/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493" tIns="0" rIns="2254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Outcome</a:t>
          </a:r>
        </a:p>
      </dsp:txBody>
      <dsp:txXfrm>
        <a:off x="443421" y="4311744"/>
        <a:ext cx="593120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A5517-1978-4E70-8740-D69A055FA57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92B80-EE94-4B3B-9853-D176F2D2C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BCF8-66DA-DDB3-BAFD-CC0513C2E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5F5D2-10FD-51ED-3572-5266C832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BD01-E078-F101-C647-016AAF1E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2545-3CDB-466B-B3D3-41C3480168F9}" type="datetime1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147B-A143-4D55-A4BE-FB03CF09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C606-7930-5803-7A09-2ABD7532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E903-4A53-72F1-5A4E-EC10A2D0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5C87-5E8A-E157-514C-4ADFAC419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1D96-B1CD-ABAF-96C8-994693BE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135-1E08-48A1-B8A0-0A4457C041C8}" type="datetime1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C035-7395-9687-0B12-051E88CF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F2ED-98A2-7885-1309-E7363447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CDF48-8787-013F-EA84-40C599694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488C1-328F-7D53-5C9C-A3BC1512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4A7E-80B2-1334-7E16-A9F83DEF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563-0CE2-45B4-8403-195A250D1FB9}" type="datetime1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CC51-932E-BD1D-869B-6DC2429A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F33A-AFF7-C5E3-8633-2B785F78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1C1F-CD6D-0D9F-6DDB-5CB1011E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8311-AB10-3725-1D87-F6214677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D956-3D7F-8BF7-8BC8-3136BC1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16AA-E8C2-4734-AE69-2B8FADBD9750}" type="datetime1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0FD6F-407F-8166-C483-8B11426F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9596-F376-932C-0D1B-1E9B43C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8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B03B-1101-846B-0C5F-80685D55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7823-EE3E-0F6F-B876-9F7FD6A8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60D1-C85C-A5ED-967F-FCA2AC0A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098-AD31-4D3C-8A46-EB19378E606E}" type="datetime1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6156-0D55-0A83-78A8-7F3E08D0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216-594C-4E30-A950-57709361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1070-BC63-9D30-6CE0-121D71B9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B302-2FFB-25C1-475C-8E8102DA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FD3C1-4E4F-2288-6DC9-EF310201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0658-1954-CA3C-FCB2-02709CC3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458-93F5-4B75-A7E2-494C68D23CD7}" type="datetime1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2F99D-780A-7620-1A80-F6F02962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A6E1-68A1-A514-8D24-802DB385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2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3C03-3C27-3337-70B0-8FCE1237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FFC3-7830-8201-E75F-8E175B32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3BA5-B73E-67EB-0AEF-7F17008B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1A133-95F4-6D59-1FEE-E4AFB58D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1298-764D-B318-720A-7B75A9EC3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1BCA1-A4D0-B807-E5DC-E267DA14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65D-DC73-4FB5-B432-4B51843D71B6}" type="datetime1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E1BCC-46C1-9679-CF63-7AECCB6D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42D2E-434B-FEDD-A0C3-4279034E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8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464F-3264-F1D4-9695-A7B5A9F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74AE7-34CE-9D56-6038-A1649EA9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8C3-A2BE-4F5C-8B1A-DC7B4EBFF9EA}" type="datetime1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5A2A5-0550-3BC4-168B-AFC7DFBD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CBF-4430-B53F-7F35-12C0ECB5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6588C-B52C-AECF-F48F-6888DE90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0DD-1C7C-43D3-ADAD-2983AC0708CC}" type="datetime1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1CC72-6EC7-F41B-1BE6-07303C80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317B0-BB6C-7596-26EE-0CCEDF0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2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2164-CBC0-46FB-B902-EDB6020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682D-E751-C440-DDB5-58B00DB5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9CA24-2A36-5A90-5B8D-49B15F631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26735-B372-239B-B4BC-0BAA8B3F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0CB-3122-45CE-897C-4907974AEC74}" type="datetime1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CE99-3155-2372-C08B-29C7D4EE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E444-098E-802B-89CA-28E6BB89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9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49E5-8CE0-5EBA-FEA6-FF06C52E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81756-FFF4-CFAF-0B11-329D403E3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36CD0-9611-ECEF-3A75-E3F61B36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7191-7579-66A7-7051-8B3A17FC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3015-D5B7-4D05-9C78-665131231BF3}" type="datetime1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E5F7A-6935-14C4-AB8D-BEF7B05A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7A869-567F-85C7-5807-BFCF3BA1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89395"/>
            </a:gs>
            <a:gs pos="100000">
              <a:srgbClr val="98B4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471FE-2D7C-6FF5-88B3-C87BECCE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9890-B34F-61B4-72DC-8755D391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6E66-84A4-4863-2BE6-0F7B00247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7B15-1044-479C-BE63-F79EA99CEEAA}" type="datetime1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4E4E-9A6E-EB75-10FB-C7B65D79C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33E0-0F7F-8653-2709-CF87F27C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027F-F855-4FD7-83B9-5C3DA3E4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CCBD7-2049-63AF-352D-0BFEA30E17F3}"/>
              </a:ext>
            </a:extLst>
          </p:cNvPr>
          <p:cNvSpPr txBox="1"/>
          <p:nvPr/>
        </p:nvSpPr>
        <p:spPr>
          <a:xfrm flipH="1">
            <a:off x="3032449" y="39957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5133C"/>
                </a:solidFill>
                <a:latin typeface="Bell MT" panose="02020503060305020303" pitchFamily="18" charset="0"/>
              </a:rPr>
              <a:t>Insurance Analysis</a:t>
            </a:r>
            <a:endParaRPr lang="en-IN" sz="4000" b="1" dirty="0">
              <a:solidFill>
                <a:srgbClr val="15133C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0E2C7-4855-4F91-5DB5-E0ACB563D51F}"/>
              </a:ext>
            </a:extLst>
          </p:cNvPr>
          <p:cNvSpPr txBox="1"/>
          <p:nvPr/>
        </p:nvSpPr>
        <p:spPr>
          <a:xfrm>
            <a:off x="4701540" y="3004457"/>
            <a:ext cx="27889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5133C"/>
                </a:solidFill>
                <a:latin typeface="Bell MT" panose="02020503060305020303" pitchFamily="18" charset="0"/>
              </a:rPr>
              <a:t>By</a:t>
            </a:r>
          </a:p>
          <a:p>
            <a:pPr algn="ctr"/>
            <a:r>
              <a:rPr lang="en-US" sz="2800" b="1" dirty="0">
                <a:solidFill>
                  <a:srgbClr val="15133C"/>
                </a:solidFill>
                <a:latin typeface="Bell MT" panose="02020503060305020303" pitchFamily="18" charset="0"/>
              </a:rPr>
              <a:t>Group2</a:t>
            </a:r>
          </a:p>
          <a:p>
            <a:pPr algn="ctr"/>
            <a:r>
              <a:rPr lang="en-US" sz="2800" b="1" dirty="0">
                <a:solidFill>
                  <a:srgbClr val="15133C"/>
                </a:solidFill>
                <a:latin typeface="Bell MT" panose="02020503060305020303" pitchFamily="18" charset="0"/>
              </a:rPr>
              <a:t> Under the Guidance of </a:t>
            </a:r>
          </a:p>
          <a:p>
            <a:pPr algn="ctr"/>
            <a:r>
              <a:rPr lang="en-US" sz="2800" b="1" dirty="0" err="1">
                <a:solidFill>
                  <a:srgbClr val="15133C"/>
                </a:solidFill>
                <a:latin typeface="Bell MT" panose="02020503060305020303" pitchFamily="18" charset="0"/>
              </a:rPr>
              <a:t>Mahendra</a:t>
            </a:r>
            <a:r>
              <a:rPr lang="en-US" sz="2800" b="1" dirty="0">
                <a:solidFill>
                  <a:srgbClr val="15133C"/>
                </a:solidFill>
                <a:latin typeface="Bell MT" panose="02020503060305020303" pitchFamily="18" charset="0"/>
              </a:rPr>
              <a:t> Singh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31D7AE-6FF3-B236-48F1-4B9F8D7B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8" y="70166"/>
            <a:ext cx="4064788" cy="2131858"/>
          </a:xfrm>
          <a:prstGeom prst="rect">
            <a:avLst/>
          </a:prstGeom>
        </p:spPr>
      </p:pic>
      <p:pic>
        <p:nvPicPr>
          <p:cNvPr id="7" name="Picture 6" descr="Certified Data Scientist Training Program In Delhi">
            <a:extLst>
              <a:ext uri="{FF2B5EF4-FFF2-40B4-BE49-F238E27FC236}">
                <a16:creationId xmlns:a16="http://schemas.microsoft.com/office/drawing/2014/main" id="{74D44363-28E7-CD9B-99C2-F8DC8133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4" y="372384"/>
            <a:ext cx="2675863" cy="73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35C9F-FDD6-F652-E897-0F6DC0A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59057-8F0A-45B3-674A-4962ECC23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4" y="3004457"/>
            <a:ext cx="4353985" cy="34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7B8EE4-F34C-1811-EA23-9F996E9F62A8}"/>
              </a:ext>
            </a:extLst>
          </p:cNvPr>
          <p:cNvSpPr/>
          <p:nvPr/>
        </p:nvSpPr>
        <p:spPr>
          <a:xfrm>
            <a:off x="247907" y="208085"/>
            <a:ext cx="1136342" cy="75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KPI-5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8A994-C5BC-21CC-8B30-F03493B52E0C}"/>
              </a:ext>
            </a:extLst>
          </p:cNvPr>
          <p:cNvSpPr txBox="1"/>
          <p:nvPr/>
        </p:nvSpPr>
        <p:spPr>
          <a:xfrm>
            <a:off x="3657600" y="2872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Top Open Opportunity </a:t>
            </a:r>
            <a:endParaRPr lang="en-IN" sz="3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ACB47-42FE-DB8E-8E65-A2F29739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8" y="1457697"/>
            <a:ext cx="10530348" cy="511302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67-5E19-9446-2D7F-C8BEE4CC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2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C729C5-F5B3-4979-E77B-38DA232F3BCE}"/>
              </a:ext>
            </a:extLst>
          </p:cNvPr>
          <p:cNvSpPr txBox="1"/>
          <p:nvPr/>
        </p:nvSpPr>
        <p:spPr>
          <a:xfrm>
            <a:off x="3205316" y="2872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D21F0-5360-9D9B-BCAF-E39010E63D2B}"/>
              </a:ext>
            </a:extLst>
          </p:cNvPr>
          <p:cNvSpPr txBox="1"/>
          <p:nvPr/>
        </p:nvSpPr>
        <p:spPr>
          <a:xfrm>
            <a:off x="825909" y="1188459"/>
            <a:ext cx="107269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Analysis from the above dashboards, which uses current data helps to gain insights at macro and micro level in the insurance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Supports decision making at both the consumers and business level.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836FA-76CD-535B-7402-BCE7090A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6EFB1-B8E5-8E31-25AE-713BA5727B59}"/>
              </a:ext>
            </a:extLst>
          </p:cNvPr>
          <p:cNvSpPr txBox="1"/>
          <p:nvPr/>
        </p:nvSpPr>
        <p:spPr>
          <a:xfrm>
            <a:off x="3175819" y="69040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Thank you</a:t>
            </a:r>
            <a:endParaRPr lang="en-IN" sz="6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8C916-E2B1-B97D-9B3E-9DC3EEDE2B55}"/>
              </a:ext>
            </a:extLst>
          </p:cNvPr>
          <p:cNvSpPr txBox="1"/>
          <p:nvPr/>
        </p:nvSpPr>
        <p:spPr>
          <a:xfrm>
            <a:off x="3048000" y="2415796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indent="0"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Members:</a:t>
            </a:r>
          </a:p>
          <a:p>
            <a:pPr marL="137160" indent="0" algn="ctr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Ankita Agarwal</a:t>
            </a:r>
          </a:p>
          <a:p>
            <a:pPr marL="137160" indent="0" algn="ctr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Mounika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Gandepalli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137160" algn="ctr"/>
            <a:r>
              <a:rPr lang="en-IN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Nagajun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Ati</a:t>
            </a:r>
          </a:p>
          <a:p>
            <a:pPr marL="137160" algn="ctr"/>
            <a:r>
              <a:rPr lang="en-IN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Sakshi Modi </a:t>
            </a:r>
          </a:p>
          <a:p>
            <a:pPr marL="137160" algn="ctr"/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Siddesh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Prakash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Dhanve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137160" indent="0" algn="ctr">
              <a:buNone/>
            </a:pPr>
            <a:r>
              <a:rPr lang="en-IN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Tejeswini</a:t>
            </a:r>
            <a:endParaRPr lang="en-IN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137160" indent="0" algn="ctr">
              <a:buNone/>
            </a:pPr>
            <a:r>
              <a:rPr lang="en-IN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Yugandhar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Suresh </a:t>
            </a:r>
            <a:r>
              <a:rPr lang="en-IN" sz="32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Bhokare</a:t>
            </a:r>
            <a:endParaRPr lang="en-IN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2B97C-2D24-1BAE-07DA-77163022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4704594"/>
            <a:ext cx="2619375" cy="17430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85ADEB-8FE7-5F5A-FAB4-EBEC671E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2D44A-9AA2-B121-19E0-EE83D335B1E4}"/>
              </a:ext>
            </a:extLst>
          </p:cNvPr>
          <p:cNvSpPr txBox="1"/>
          <p:nvPr/>
        </p:nvSpPr>
        <p:spPr>
          <a:xfrm>
            <a:off x="2696547" y="121298"/>
            <a:ext cx="647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About the project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CEA57-A452-C71A-013B-F684E0535E6F}"/>
              </a:ext>
            </a:extLst>
          </p:cNvPr>
          <p:cNvSpPr txBox="1"/>
          <p:nvPr/>
        </p:nvSpPr>
        <p:spPr>
          <a:xfrm>
            <a:off x="520959" y="829184"/>
            <a:ext cx="110024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Domain : Insurance Domain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Dataset type : csv Data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Data set size : Each csv file has 250+ records.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Each data set having columns like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Invoice Number,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Invoice Date,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Revenue Transaction</a:t>
            </a:r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Type,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Branch Name,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Solution Group,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Account Executive,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Income Class,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Client Name,</a:t>
            </a:r>
            <a:r>
              <a:rPr lang="en-US" sz="3200" dirty="0">
                <a:latin typeface="Bell MT" panose="02020503060305020303" pitchFamily="18" charset="0"/>
              </a:rPr>
              <a:t>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Policy Number</a:t>
            </a:r>
            <a:r>
              <a:rPr lang="en-US" sz="3200" dirty="0">
                <a:latin typeface="Bell MT" panose="02020503060305020303" pitchFamily="18" charset="0"/>
              </a:rPr>
              <a:t>  etc.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Bell MT" panose="0202050306030502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Tools used for analysis : </a:t>
            </a:r>
            <a:endParaRPr lang="en-IN" sz="3200" dirty="0">
              <a:latin typeface="Bell MT" panose="02020503060305020303" pitchFamily="18" charset="0"/>
            </a:endParaRPr>
          </a:p>
        </p:txBody>
      </p:sp>
      <p:pic>
        <p:nvPicPr>
          <p:cNvPr id="5" name="Picture 4" descr="Download Excel HQ PNG Image | FreePNGImg">
            <a:extLst>
              <a:ext uri="{FF2B5EF4-FFF2-40B4-BE49-F238E27FC236}">
                <a16:creationId xmlns:a16="http://schemas.microsoft.com/office/drawing/2014/main" id="{557BB5C8-0DD0-4E18-1BDE-1849EDA30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72" y="4661330"/>
            <a:ext cx="634752" cy="634752"/>
          </a:xfrm>
          <a:prstGeom prst="rect">
            <a:avLst/>
          </a:prstGeom>
        </p:spPr>
      </p:pic>
      <p:pic>
        <p:nvPicPr>
          <p:cNvPr id="8" name="Picture 7" descr="Tableau Square Logo | When using this image please provide p… | Flickr">
            <a:extLst>
              <a:ext uri="{FF2B5EF4-FFF2-40B4-BE49-F238E27FC236}">
                <a16:creationId xmlns:a16="http://schemas.microsoft.com/office/drawing/2014/main" id="{B773444E-49AF-5288-C09F-6DF5F8B38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86" y="4661330"/>
            <a:ext cx="615254" cy="584093"/>
          </a:xfrm>
          <a:prstGeom prst="rect">
            <a:avLst/>
          </a:prstGeom>
        </p:spPr>
      </p:pic>
      <p:pic>
        <p:nvPicPr>
          <p:cNvPr id="9" name="Picture 8" descr="Power BI可视化入门（一） - 天善智能：专注于商业智能BI和数据分析、大数据领域的垂直社区平台">
            <a:extLst>
              <a:ext uri="{FF2B5EF4-FFF2-40B4-BE49-F238E27FC236}">
                <a16:creationId xmlns:a16="http://schemas.microsoft.com/office/drawing/2014/main" id="{473C2CA1-8830-0652-A40C-BA99EBD103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02" y="4647985"/>
            <a:ext cx="742024" cy="5974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124A1-C4B5-0855-02CA-F558AEB4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4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8" title="SmartArt sample">
            <a:extLst>
              <a:ext uri="{FF2B5EF4-FFF2-40B4-BE49-F238E27FC236}">
                <a16:creationId xmlns:a16="http://schemas.microsoft.com/office/drawing/2014/main" id="{2EE32495-0EFA-647B-5394-FC250A005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14057"/>
              </p:ext>
            </p:extLst>
          </p:nvPr>
        </p:nvGraphicFramePr>
        <p:xfrm>
          <a:off x="1834719" y="696897"/>
          <a:ext cx="8522562" cy="546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3F9B9-8C4F-24B2-C790-8621BF8A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5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57258-9BA5-68A8-8A29-20EF58164DC8}"/>
              </a:ext>
            </a:extLst>
          </p:cNvPr>
          <p:cNvSpPr txBox="1"/>
          <p:nvPr/>
        </p:nvSpPr>
        <p:spPr>
          <a:xfrm>
            <a:off x="3018503" y="88491"/>
            <a:ext cx="615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Requirements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9ABF7-4B10-02EA-7E35-9BC3E5CC9809}"/>
              </a:ext>
            </a:extLst>
          </p:cNvPr>
          <p:cNvSpPr txBox="1"/>
          <p:nvPr/>
        </p:nvSpPr>
        <p:spPr>
          <a:xfrm>
            <a:off x="481779" y="995486"/>
            <a:ext cx="81017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Bell MT" panose="02020503060305020303" pitchFamily="18" charset="0"/>
              </a:rPr>
              <a:t>Deployment Environment.</a:t>
            </a:r>
          </a:p>
          <a:p>
            <a:pPr marL="594360" indent="-457200">
              <a:buFont typeface="Wingdings" panose="05000000000000000000" pitchFamily="2" charset="2"/>
              <a:buChar char="§"/>
            </a:pPr>
            <a:endParaRPr lang="en-US" sz="32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Bell MT" panose="02020503060305020303" pitchFamily="18" charset="0"/>
              </a:rPr>
              <a:t>Building of predictive healthcare models.</a:t>
            </a:r>
          </a:p>
          <a:p>
            <a:pPr marL="594360" indent="-457200">
              <a:buFont typeface="Wingdings" panose="05000000000000000000" pitchFamily="2" charset="2"/>
              <a:buChar char="§"/>
            </a:pPr>
            <a:endParaRPr lang="en-US" sz="32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Bell MT" panose="02020503060305020303" pitchFamily="18" charset="0"/>
              </a:rPr>
              <a:t>Use of various analytical methods: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E431E"/>
                </a:solidFill>
                <a:latin typeface="Bell MT" panose="02020503060305020303" pitchFamily="18" charset="0"/>
              </a:rPr>
              <a:t>  </a:t>
            </a:r>
            <a:r>
              <a:rPr lang="en-IN" sz="3200" dirty="0">
                <a:solidFill>
                  <a:srgbClr val="AE431E"/>
                </a:solidFill>
                <a:latin typeface="Bell MT" panose="02020503060305020303" pitchFamily="18" charset="0"/>
              </a:rPr>
              <a:t>Descriptive Analytics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AE431E"/>
                </a:solidFill>
                <a:latin typeface="Bell MT" panose="02020503060305020303" pitchFamily="18" charset="0"/>
              </a:rPr>
              <a:t>  Diagnostic  Analytics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AE431E"/>
                </a:solidFill>
                <a:latin typeface="Bell MT" panose="02020503060305020303" pitchFamily="18" charset="0"/>
              </a:rPr>
              <a:t>  Predictive   Analytics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AE431E"/>
                </a:solidFill>
                <a:latin typeface="Bell MT" panose="02020503060305020303" pitchFamily="18" charset="0"/>
              </a:rPr>
              <a:t>  Prescriptive 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F7C9-F551-1182-FB48-303AA424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C510E-3F7C-B8B1-0CBB-BAE178A83FCC}"/>
              </a:ext>
            </a:extLst>
          </p:cNvPr>
          <p:cNvSpPr txBox="1"/>
          <p:nvPr/>
        </p:nvSpPr>
        <p:spPr>
          <a:xfrm>
            <a:off x="3274142" y="2381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Problem overview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B02EE-48F8-AA33-785B-54695AB876D7}"/>
              </a:ext>
            </a:extLst>
          </p:cNvPr>
          <p:cNvSpPr txBox="1"/>
          <p:nvPr/>
        </p:nvSpPr>
        <p:spPr>
          <a:xfrm>
            <a:off x="216310" y="884452"/>
            <a:ext cx="1166105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Identify the right Key Performance indicator(KPI) which helps the healthcare organizations to build a robust framework and deliver improved business performance.</a:t>
            </a:r>
          </a:p>
          <a:p>
            <a:r>
              <a:rPr lang="en-US" sz="2000" dirty="0">
                <a:latin typeface="Bell MT" panose="02020503060305020303" pitchFamily="18" charset="0"/>
              </a:rPr>
              <a:t>		</a:t>
            </a:r>
          </a:p>
          <a:p>
            <a:r>
              <a:rPr lang="en-US" sz="2000" dirty="0">
                <a:latin typeface="Bell MT" panose="02020503060305020303" pitchFamily="18" charset="0"/>
              </a:rPr>
              <a:t>		</a:t>
            </a:r>
            <a:r>
              <a:rPr lang="en-US" sz="5400" dirty="0">
                <a:latin typeface="Bell MT" panose="02020503060305020303" pitchFamily="18" charset="0"/>
              </a:rPr>
              <a:t>Number of invoice by executives</a:t>
            </a:r>
          </a:p>
          <a:p>
            <a:r>
              <a:rPr lang="en-US" sz="5400" dirty="0">
                <a:latin typeface="Bell MT" panose="02020503060305020303" pitchFamily="18" charset="0"/>
              </a:rPr>
              <a:t>		Number of meetings</a:t>
            </a:r>
          </a:p>
          <a:p>
            <a:r>
              <a:rPr lang="en-US" sz="5400" dirty="0">
                <a:latin typeface="Bell MT" panose="02020503060305020303" pitchFamily="18" charset="0"/>
              </a:rPr>
              <a:t>		Target Vs Actual</a:t>
            </a:r>
          </a:p>
          <a:p>
            <a:r>
              <a:rPr lang="en-US" sz="5400" dirty="0">
                <a:latin typeface="Bell MT" panose="02020503060305020303" pitchFamily="18" charset="0"/>
              </a:rPr>
              <a:t>		Renewal Status</a:t>
            </a:r>
          </a:p>
          <a:p>
            <a:r>
              <a:rPr lang="en-US" sz="5400" dirty="0">
                <a:latin typeface="Bell MT" panose="02020503060305020303" pitchFamily="18" charset="0"/>
              </a:rPr>
              <a:t>		Top Open Opportunity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0D7F6-79C0-60ED-7F49-6294EC30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24" y="99399"/>
            <a:ext cx="3755922" cy="88382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071F7-4947-719A-3620-89C96A4A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700B5BF-002D-BF09-0EBF-AAD04F23D9A4}"/>
              </a:ext>
            </a:extLst>
          </p:cNvPr>
          <p:cNvSpPr/>
          <p:nvPr/>
        </p:nvSpPr>
        <p:spPr>
          <a:xfrm>
            <a:off x="356061" y="198252"/>
            <a:ext cx="1136342" cy="75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KPI-1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DC839-9D48-D245-2E7B-E9ED1600CC7E}"/>
              </a:ext>
            </a:extLst>
          </p:cNvPr>
          <p:cNvSpPr txBox="1"/>
          <p:nvPr/>
        </p:nvSpPr>
        <p:spPr>
          <a:xfrm>
            <a:off x="3048000" y="1982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Number of Invoice by Executive </a:t>
            </a:r>
            <a:endParaRPr lang="en-IN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D10403-6EAD-EC96-3D2D-3426702AC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944263"/>
              </p:ext>
            </p:extLst>
          </p:nvPr>
        </p:nvGraphicFramePr>
        <p:xfrm>
          <a:off x="914400" y="1179871"/>
          <a:ext cx="10363200" cy="533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7A77-82C4-6EC5-DB5B-C8670557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0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510D56-4341-88BC-A3CC-94DA44789829}"/>
              </a:ext>
            </a:extLst>
          </p:cNvPr>
          <p:cNvSpPr/>
          <p:nvPr/>
        </p:nvSpPr>
        <p:spPr>
          <a:xfrm>
            <a:off x="621532" y="276910"/>
            <a:ext cx="1136342" cy="75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KPI-2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D176F-1D5F-5FC1-A472-BDC86832A3BD}"/>
              </a:ext>
            </a:extLst>
          </p:cNvPr>
          <p:cNvSpPr txBox="1"/>
          <p:nvPr/>
        </p:nvSpPr>
        <p:spPr>
          <a:xfrm>
            <a:off x="3048000" y="27691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Number of Executive Meetings </a:t>
            </a:r>
            <a:endParaRPr lang="en-IN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24AA8-F3F5-EE4C-D84F-A946560A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2" y="1349230"/>
            <a:ext cx="10892042" cy="523185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50B6-67C7-4CF4-7D06-7B4A3F49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9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7EA996-C092-4B7F-2062-AE3BFBD12E06}"/>
              </a:ext>
            </a:extLst>
          </p:cNvPr>
          <p:cNvSpPr/>
          <p:nvPr/>
        </p:nvSpPr>
        <p:spPr>
          <a:xfrm>
            <a:off x="297068" y="188420"/>
            <a:ext cx="1136342" cy="75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KPI-3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3155D-E06B-F9B6-03B2-5207CA3DDBBA}"/>
              </a:ext>
            </a:extLst>
          </p:cNvPr>
          <p:cNvSpPr txBox="1"/>
          <p:nvPr/>
        </p:nvSpPr>
        <p:spPr>
          <a:xfrm>
            <a:off x="3048000" y="3008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Target vs Actual </a:t>
            </a:r>
            <a:endParaRPr lang="en-IN" sz="3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617BA-1041-0594-6EC1-20ACF88E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8" y="1451726"/>
            <a:ext cx="10658167" cy="5105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B5EB-CF41-B6DD-788E-A7A7DA74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C6F741-2FE6-505E-CFE2-453A2DCE84CB}"/>
              </a:ext>
            </a:extLst>
          </p:cNvPr>
          <p:cNvSpPr/>
          <p:nvPr/>
        </p:nvSpPr>
        <p:spPr>
          <a:xfrm>
            <a:off x="267571" y="306408"/>
            <a:ext cx="1136342" cy="75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KPI-4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19B04-F2AB-13F5-C4EE-6EA174D69FA0}"/>
              </a:ext>
            </a:extLst>
          </p:cNvPr>
          <p:cNvSpPr txBox="1"/>
          <p:nvPr/>
        </p:nvSpPr>
        <p:spPr>
          <a:xfrm>
            <a:off x="3048000" y="3064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Renewal Status </a:t>
            </a:r>
            <a:endParaRPr lang="en-IN" sz="3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0E5AF3D-5E6D-49B1-B151-4EB67AFEF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3235374"/>
                  </p:ext>
                </p:extLst>
              </p:nvPr>
            </p:nvGraphicFramePr>
            <p:xfrm>
              <a:off x="835742" y="1396181"/>
              <a:ext cx="10500852" cy="51554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0E5AF3D-5E6D-49B1-B151-4EB67AFEFA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742" y="1396181"/>
                <a:ext cx="10500852" cy="5155411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23F7-8B46-AE2B-7169-E682CD0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27F-F855-4FD7-83B9-5C3DA3E44C2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0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 nagarjun</dc:creator>
  <cp:lastModifiedBy>ati nagarjun</cp:lastModifiedBy>
  <cp:revision>8</cp:revision>
  <dcterms:created xsi:type="dcterms:W3CDTF">2022-06-17T06:33:40Z</dcterms:created>
  <dcterms:modified xsi:type="dcterms:W3CDTF">2022-06-18T12:34:41Z</dcterms:modified>
</cp:coreProperties>
</file>