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2" r:id="rId47"/>
  </p:sldIdLst>
  <p:sldSz cx="9144000" cy="5715000" type="screen16x10"/>
  <p:notesSz cx="6858000" cy="9144000"/>
  <p:embeddedFontLst>
    <p:embeddedFont>
      <p:font typeface="Garamond" pitchFamily="18" charset="0"/>
      <p:regular r:id="rId49"/>
      <p:bold r:id="rId50"/>
      <p:italic r:id="rId51"/>
    </p:embeddedFont>
    <p:embeddedFont>
      <p:font typeface="Calibri" pitchFamily="34" charset="0"/>
      <p:regular r:id="rId52"/>
      <p:bold r:id="rId53"/>
      <p:italic r:id="rId54"/>
      <p:boldItalic r:id="rId55"/>
    </p:embeddedFont>
    <p:embeddedFont>
      <p:font typeface="Helvetica Neue"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A4A3A4"/>
          </p15:clr>
        </p15:guide>
        <p15:guide id="2" pos="2880">
          <p15:clr>
            <a:srgbClr val="A4A3A4"/>
          </p15:clr>
        </p15:guide>
        <p15:guide id="3" orient="horz" pos="180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1" roundtripDataSignature="AMtx7mjQWM3Iafmg2ntJTsxrx+o9zAuI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1156" y="-212"/>
      </p:cViewPr>
      <p:guideLst>
        <p:guide orient="horz" pos="2160"/>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61"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271619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1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2: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1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4: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6: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7: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8: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9: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2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2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22: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2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4: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6: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27: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28: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29: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3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3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32: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3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34: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3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36: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37: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38: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39: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4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4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42: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4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44: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4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6" name="Google Shape;356;p46: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7: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8: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9: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8"/>
          <p:cNvSpPr txBox="1">
            <a:spLocks noGrp="1"/>
          </p:cNvSpPr>
          <p:nvPr>
            <p:ph type="ctrTitle"/>
          </p:nvPr>
        </p:nvSpPr>
        <p:spPr>
          <a:xfrm>
            <a:off x="685800" y="1775361"/>
            <a:ext cx="7772400" cy="1225021"/>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8"/>
          <p:cNvSpPr txBox="1">
            <a:spLocks noGrp="1"/>
          </p:cNvSpPr>
          <p:nvPr>
            <p:ph type="subTitle" idx="1"/>
          </p:nvPr>
        </p:nvSpPr>
        <p:spPr>
          <a:xfrm>
            <a:off x="1371600" y="3238500"/>
            <a:ext cx="6400800" cy="14605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48"/>
          <p:cNvSpPr txBox="1">
            <a:spLocks noGrp="1"/>
          </p:cNvSpPr>
          <p:nvPr>
            <p:ph type="dt" idx="10"/>
          </p:nvPr>
        </p:nvSpPr>
        <p:spPr>
          <a:xfrm>
            <a:off x="457200" y="5296965"/>
            <a:ext cx="2133600" cy="30427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8"/>
          <p:cNvSpPr txBox="1">
            <a:spLocks noGrp="1"/>
          </p:cNvSpPr>
          <p:nvPr>
            <p:ph type="ftr" idx="11"/>
          </p:nvPr>
        </p:nvSpPr>
        <p:spPr>
          <a:xfrm>
            <a:off x="3124200" y="5296965"/>
            <a:ext cx="2895600" cy="30427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48"/>
          <p:cNvSpPr txBox="1">
            <a:spLocks noGrp="1"/>
          </p:cNvSpPr>
          <p:nvPr>
            <p:ph type="sldNum" idx="12"/>
          </p:nvPr>
        </p:nvSpPr>
        <p:spPr>
          <a:xfrm>
            <a:off x="6553200" y="5296965"/>
            <a:ext cx="2133600" cy="30427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57"/>
          <p:cNvSpPr txBox="1">
            <a:spLocks noGrp="1"/>
          </p:cNvSpPr>
          <p:nvPr>
            <p:ph type="title"/>
          </p:nvPr>
        </p:nvSpPr>
        <p:spPr>
          <a:xfrm>
            <a:off x="457200" y="228866"/>
            <a:ext cx="8229600" cy="9525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57"/>
          <p:cNvSpPr txBox="1">
            <a:spLocks noGrp="1"/>
          </p:cNvSpPr>
          <p:nvPr>
            <p:ph type="body" idx="1"/>
          </p:nvPr>
        </p:nvSpPr>
        <p:spPr>
          <a:xfrm rot="5400000">
            <a:off x="2686182" y="-895481"/>
            <a:ext cx="3771636"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57"/>
          <p:cNvSpPr txBox="1">
            <a:spLocks noGrp="1"/>
          </p:cNvSpPr>
          <p:nvPr>
            <p:ph type="dt" idx="10"/>
          </p:nvPr>
        </p:nvSpPr>
        <p:spPr>
          <a:xfrm>
            <a:off x="457200" y="5296965"/>
            <a:ext cx="2133600" cy="30427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57"/>
          <p:cNvSpPr txBox="1">
            <a:spLocks noGrp="1"/>
          </p:cNvSpPr>
          <p:nvPr>
            <p:ph type="ftr" idx="11"/>
          </p:nvPr>
        </p:nvSpPr>
        <p:spPr>
          <a:xfrm>
            <a:off x="3124200" y="5296965"/>
            <a:ext cx="2895600" cy="30427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7"/>
          <p:cNvSpPr txBox="1">
            <a:spLocks noGrp="1"/>
          </p:cNvSpPr>
          <p:nvPr>
            <p:ph type="sldNum" idx="12"/>
          </p:nvPr>
        </p:nvSpPr>
        <p:spPr>
          <a:xfrm>
            <a:off x="6553200" y="5296965"/>
            <a:ext cx="2133600" cy="30427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58"/>
          <p:cNvSpPr txBox="1">
            <a:spLocks noGrp="1"/>
          </p:cNvSpPr>
          <p:nvPr>
            <p:ph type="title"/>
          </p:nvPr>
        </p:nvSpPr>
        <p:spPr>
          <a:xfrm rot="5400000">
            <a:off x="5219964" y="1638307"/>
            <a:ext cx="4876271"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58"/>
          <p:cNvSpPr txBox="1">
            <a:spLocks noGrp="1"/>
          </p:cNvSpPr>
          <p:nvPr>
            <p:ph type="body" idx="1"/>
          </p:nvPr>
        </p:nvSpPr>
        <p:spPr>
          <a:xfrm rot="5400000">
            <a:off x="1028965" y="-342892"/>
            <a:ext cx="4876271"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58"/>
          <p:cNvSpPr txBox="1">
            <a:spLocks noGrp="1"/>
          </p:cNvSpPr>
          <p:nvPr>
            <p:ph type="dt" idx="10"/>
          </p:nvPr>
        </p:nvSpPr>
        <p:spPr>
          <a:xfrm>
            <a:off x="457200" y="5296965"/>
            <a:ext cx="2133600" cy="30427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58"/>
          <p:cNvSpPr txBox="1">
            <a:spLocks noGrp="1"/>
          </p:cNvSpPr>
          <p:nvPr>
            <p:ph type="ftr" idx="11"/>
          </p:nvPr>
        </p:nvSpPr>
        <p:spPr>
          <a:xfrm>
            <a:off x="3124200" y="5296965"/>
            <a:ext cx="2895600" cy="30427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8"/>
          <p:cNvSpPr txBox="1">
            <a:spLocks noGrp="1"/>
          </p:cNvSpPr>
          <p:nvPr>
            <p:ph type="sldNum" idx="12"/>
          </p:nvPr>
        </p:nvSpPr>
        <p:spPr>
          <a:xfrm>
            <a:off x="6553200" y="5296965"/>
            <a:ext cx="2133600" cy="30427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9"/>
          <p:cNvSpPr txBox="1">
            <a:spLocks noGrp="1"/>
          </p:cNvSpPr>
          <p:nvPr>
            <p:ph type="title"/>
          </p:nvPr>
        </p:nvSpPr>
        <p:spPr>
          <a:xfrm>
            <a:off x="457200" y="228866"/>
            <a:ext cx="8229600" cy="9525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600"/>
              <a:buFont typeface="Times New Roman"/>
              <a:buNone/>
              <a:defRPr sz="3600">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9"/>
          <p:cNvSpPr txBox="1">
            <a:spLocks noGrp="1"/>
          </p:cNvSpPr>
          <p:nvPr>
            <p:ph type="body" idx="1"/>
          </p:nvPr>
        </p:nvSpPr>
        <p:spPr>
          <a:xfrm>
            <a:off x="457200" y="1333501"/>
            <a:ext cx="8229600" cy="3771636"/>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atin typeface="Times New Roman"/>
                <a:ea typeface="Times New Roman"/>
                <a:cs typeface="Times New Roman"/>
                <a:sym typeface="Times New Roman"/>
              </a:defRPr>
            </a:lvl1pPr>
            <a:lvl2pPr marL="914400" lvl="1" indent="-381000" algn="l">
              <a:spcBef>
                <a:spcPts val="480"/>
              </a:spcBef>
              <a:spcAft>
                <a:spcPts val="0"/>
              </a:spcAft>
              <a:buClr>
                <a:schemeClr val="dk1"/>
              </a:buClr>
              <a:buSzPts val="2400"/>
              <a:buChar char="–"/>
              <a:defRPr sz="2400">
                <a:latin typeface="Times New Roman"/>
                <a:ea typeface="Times New Roman"/>
                <a:cs typeface="Times New Roman"/>
                <a:sym typeface="Times New Roman"/>
              </a:defRPr>
            </a:lvl2pPr>
            <a:lvl3pPr marL="1371600" lvl="2" indent="-355600" algn="l">
              <a:spcBef>
                <a:spcPts val="400"/>
              </a:spcBef>
              <a:spcAft>
                <a:spcPts val="0"/>
              </a:spcAft>
              <a:buClr>
                <a:schemeClr val="dk1"/>
              </a:buClr>
              <a:buSzPts val="2000"/>
              <a:buChar char="•"/>
              <a:defRPr sz="2000">
                <a:latin typeface="Times New Roman"/>
                <a:ea typeface="Times New Roman"/>
                <a:cs typeface="Times New Roman"/>
                <a:sym typeface="Times New Roman"/>
              </a:defRPr>
            </a:lvl3pPr>
            <a:lvl4pPr marL="1828800" lvl="3" indent="-342900" algn="l">
              <a:spcBef>
                <a:spcPts val="360"/>
              </a:spcBef>
              <a:spcAft>
                <a:spcPts val="0"/>
              </a:spcAft>
              <a:buClr>
                <a:schemeClr val="dk1"/>
              </a:buClr>
              <a:buSzPts val="1800"/>
              <a:buChar char="–"/>
              <a:defRPr sz="1800">
                <a:latin typeface="Times New Roman"/>
                <a:ea typeface="Times New Roman"/>
                <a:cs typeface="Times New Roman"/>
                <a:sym typeface="Times New Roman"/>
              </a:defRPr>
            </a:lvl4pPr>
            <a:lvl5pPr marL="2286000" lvl="4" indent="-342900" algn="l">
              <a:spcBef>
                <a:spcPts val="360"/>
              </a:spcBef>
              <a:spcAft>
                <a:spcPts val="0"/>
              </a:spcAft>
              <a:buClr>
                <a:schemeClr val="dk1"/>
              </a:buClr>
              <a:buSzPts val="1800"/>
              <a:buChar char="»"/>
              <a:defRPr sz="1800">
                <a:latin typeface="Times New Roman"/>
                <a:ea typeface="Times New Roman"/>
                <a:cs typeface="Times New Roman"/>
                <a:sym typeface="Times New Roman"/>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9"/>
          <p:cNvSpPr txBox="1">
            <a:spLocks noGrp="1"/>
          </p:cNvSpPr>
          <p:nvPr>
            <p:ph type="dt" idx="10"/>
          </p:nvPr>
        </p:nvSpPr>
        <p:spPr>
          <a:xfrm>
            <a:off x="457200" y="5296965"/>
            <a:ext cx="2133600" cy="30427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9"/>
          <p:cNvSpPr txBox="1">
            <a:spLocks noGrp="1"/>
          </p:cNvSpPr>
          <p:nvPr>
            <p:ph type="ftr" idx="11"/>
          </p:nvPr>
        </p:nvSpPr>
        <p:spPr>
          <a:xfrm>
            <a:off x="3124200" y="5296965"/>
            <a:ext cx="2895600" cy="30427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9"/>
          <p:cNvSpPr txBox="1">
            <a:spLocks noGrp="1"/>
          </p:cNvSpPr>
          <p:nvPr>
            <p:ph type="sldNum" idx="12"/>
          </p:nvPr>
        </p:nvSpPr>
        <p:spPr>
          <a:xfrm>
            <a:off x="6553200" y="5296965"/>
            <a:ext cx="2133600" cy="30427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0"/>
          <p:cNvSpPr txBox="1">
            <a:spLocks noGrp="1"/>
          </p:cNvSpPr>
          <p:nvPr>
            <p:ph type="title"/>
          </p:nvPr>
        </p:nvSpPr>
        <p:spPr>
          <a:xfrm>
            <a:off x="722313" y="3672418"/>
            <a:ext cx="7772400" cy="1135062"/>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0"/>
          <p:cNvSpPr txBox="1">
            <a:spLocks noGrp="1"/>
          </p:cNvSpPr>
          <p:nvPr>
            <p:ph type="body" idx="1"/>
          </p:nvPr>
        </p:nvSpPr>
        <p:spPr>
          <a:xfrm>
            <a:off x="722313" y="2422261"/>
            <a:ext cx="7772400" cy="1250156"/>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0"/>
          <p:cNvSpPr txBox="1">
            <a:spLocks noGrp="1"/>
          </p:cNvSpPr>
          <p:nvPr>
            <p:ph type="dt" idx="10"/>
          </p:nvPr>
        </p:nvSpPr>
        <p:spPr>
          <a:xfrm>
            <a:off x="457200" y="5296965"/>
            <a:ext cx="2133600" cy="30427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0"/>
          <p:cNvSpPr txBox="1">
            <a:spLocks noGrp="1"/>
          </p:cNvSpPr>
          <p:nvPr>
            <p:ph type="ftr" idx="11"/>
          </p:nvPr>
        </p:nvSpPr>
        <p:spPr>
          <a:xfrm>
            <a:off x="3124200" y="5296965"/>
            <a:ext cx="2895600" cy="30427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0"/>
          <p:cNvSpPr txBox="1">
            <a:spLocks noGrp="1"/>
          </p:cNvSpPr>
          <p:nvPr>
            <p:ph type="sldNum" idx="12"/>
          </p:nvPr>
        </p:nvSpPr>
        <p:spPr>
          <a:xfrm>
            <a:off x="6553200" y="5296965"/>
            <a:ext cx="2133600" cy="30427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1"/>
          <p:cNvSpPr txBox="1">
            <a:spLocks noGrp="1"/>
          </p:cNvSpPr>
          <p:nvPr>
            <p:ph type="title"/>
          </p:nvPr>
        </p:nvSpPr>
        <p:spPr>
          <a:xfrm>
            <a:off x="457200" y="228866"/>
            <a:ext cx="8229600" cy="9525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1"/>
          <p:cNvSpPr txBox="1">
            <a:spLocks noGrp="1"/>
          </p:cNvSpPr>
          <p:nvPr>
            <p:ph type="body" idx="1"/>
          </p:nvPr>
        </p:nvSpPr>
        <p:spPr>
          <a:xfrm>
            <a:off x="457200" y="1333501"/>
            <a:ext cx="4038600" cy="3771636"/>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51"/>
          <p:cNvSpPr txBox="1">
            <a:spLocks noGrp="1"/>
          </p:cNvSpPr>
          <p:nvPr>
            <p:ph type="body" idx="2"/>
          </p:nvPr>
        </p:nvSpPr>
        <p:spPr>
          <a:xfrm>
            <a:off x="4648200" y="1333501"/>
            <a:ext cx="4038600" cy="3771636"/>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51"/>
          <p:cNvSpPr txBox="1">
            <a:spLocks noGrp="1"/>
          </p:cNvSpPr>
          <p:nvPr>
            <p:ph type="dt" idx="10"/>
          </p:nvPr>
        </p:nvSpPr>
        <p:spPr>
          <a:xfrm>
            <a:off x="457200" y="5296965"/>
            <a:ext cx="2133600" cy="30427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1"/>
          <p:cNvSpPr txBox="1">
            <a:spLocks noGrp="1"/>
          </p:cNvSpPr>
          <p:nvPr>
            <p:ph type="ftr" idx="11"/>
          </p:nvPr>
        </p:nvSpPr>
        <p:spPr>
          <a:xfrm>
            <a:off x="3124200" y="5296965"/>
            <a:ext cx="2895600" cy="30427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1"/>
          <p:cNvSpPr txBox="1">
            <a:spLocks noGrp="1"/>
          </p:cNvSpPr>
          <p:nvPr>
            <p:ph type="sldNum" idx="12"/>
          </p:nvPr>
        </p:nvSpPr>
        <p:spPr>
          <a:xfrm>
            <a:off x="6553200" y="5296965"/>
            <a:ext cx="2133600" cy="30427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52"/>
          <p:cNvSpPr txBox="1">
            <a:spLocks noGrp="1"/>
          </p:cNvSpPr>
          <p:nvPr>
            <p:ph type="title"/>
          </p:nvPr>
        </p:nvSpPr>
        <p:spPr>
          <a:xfrm>
            <a:off x="457200" y="228866"/>
            <a:ext cx="8229600" cy="9525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52"/>
          <p:cNvSpPr txBox="1">
            <a:spLocks noGrp="1"/>
          </p:cNvSpPr>
          <p:nvPr>
            <p:ph type="body" idx="1"/>
          </p:nvPr>
        </p:nvSpPr>
        <p:spPr>
          <a:xfrm>
            <a:off x="457200" y="1279261"/>
            <a:ext cx="4040188" cy="53313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52"/>
          <p:cNvSpPr txBox="1">
            <a:spLocks noGrp="1"/>
          </p:cNvSpPr>
          <p:nvPr>
            <p:ph type="body" idx="2"/>
          </p:nvPr>
        </p:nvSpPr>
        <p:spPr>
          <a:xfrm>
            <a:off x="457200" y="1812396"/>
            <a:ext cx="4040188" cy="3292740"/>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52"/>
          <p:cNvSpPr txBox="1">
            <a:spLocks noGrp="1"/>
          </p:cNvSpPr>
          <p:nvPr>
            <p:ph type="body" idx="3"/>
          </p:nvPr>
        </p:nvSpPr>
        <p:spPr>
          <a:xfrm>
            <a:off x="4645033" y="1279261"/>
            <a:ext cx="4041775" cy="53313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52"/>
          <p:cNvSpPr txBox="1">
            <a:spLocks noGrp="1"/>
          </p:cNvSpPr>
          <p:nvPr>
            <p:ph type="body" idx="4"/>
          </p:nvPr>
        </p:nvSpPr>
        <p:spPr>
          <a:xfrm>
            <a:off x="4645033" y="1812396"/>
            <a:ext cx="4041775" cy="3292740"/>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52"/>
          <p:cNvSpPr txBox="1">
            <a:spLocks noGrp="1"/>
          </p:cNvSpPr>
          <p:nvPr>
            <p:ph type="dt" idx="10"/>
          </p:nvPr>
        </p:nvSpPr>
        <p:spPr>
          <a:xfrm>
            <a:off x="457200" y="5296965"/>
            <a:ext cx="2133600" cy="30427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2"/>
          <p:cNvSpPr txBox="1">
            <a:spLocks noGrp="1"/>
          </p:cNvSpPr>
          <p:nvPr>
            <p:ph type="ftr" idx="11"/>
          </p:nvPr>
        </p:nvSpPr>
        <p:spPr>
          <a:xfrm>
            <a:off x="3124200" y="5296965"/>
            <a:ext cx="2895600" cy="30427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2"/>
          <p:cNvSpPr txBox="1">
            <a:spLocks noGrp="1"/>
          </p:cNvSpPr>
          <p:nvPr>
            <p:ph type="sldNum" idx="12"/>
          </p:nvPr>
        </p:nvSpPr>
        <p:spPr>
          <a:xfrm>
            <a:off x="6553200" y="5296965"/>
            <a:ext cx="2133600" cy="30427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53"/>
          <p:cNvSpPr txBox="1">
            <a:spLocks noGrp="1"/>
          </p:cNvSpPr>
          <p:nvPr>
            <p:ph type="title"/>
          </p:nvPr>
        </p:nvSpPr>
        <p:spPr>
          <a:xfrm>
            <a:off x="457200" y="228866"/>
            <a:ext cx="8229600" cy="9525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53"/>
          <p:cNvSpPr txBox="1">
            <a:spLocks noGrp="1"/>
          </p:cNvSpPr>
          <p:nvPr>
            <p:ph type="dt" idx="10"/>
          </p:nvPr>
        </p:nvSpPr>
        <p:spPr>
          <a:xfrm>
            <a:off x="457200" y="5296965"/>
            <a:ext cx="2133600" cy="30427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3"/>
          <p:cNvSpPr txBox="1">
            <a:spLocks noGrp="1"/>
          </p:cNvSpPr>
          <p:nvPr>
            <p:ph type="ftr" idx="11"/>
          </p:nvPr>
        </p:nvSpPr>
        <p:spPr>
          <a:xfrm>
            <a:off x="3124200" y="5296965"/>
            <a:ext cx="2895600" cy="30427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3"/>
          <p:cNvSpPr txBox="1">
            <a:spLocks noGrp="1"/>
          </p:cNvSpPr>
          <p:nvPr>
            <p:ph type="sldNum" idx="12"/>
          </p:nvPr>
        </p:nvSpPr>
        <p:spPr>
          <a:xfrm>
            <a:off x="6553200" y="5296965"/>
            <a:ext cx="2133600" cy="30427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54"/>
          <p:cNvSpPr txBox="1">
            <a:spLocks noGrp="1"/>
          </p:cNvSpPr>
          <p:nvPr>
            <p:ph type="dt" idx="10"/>
          </p:nvPr>
        </p:nvSpPr>
        <p:spPr>
          <a:xfrm>
            <a:off x="457200" y="5296965"/>
            <a:ext cx="2133600" cy="30427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4"/>
          <p:cNvSpPr txBox="1">
            <a:spLocks noGrp="1"/>
          </p:cNvSpPr>
          <p:nvPr>
            <p:ph type="ftr" idx="11"/>
          </p:nvPr>
        </p:nvSpPr>
        <p:spPr>
          <a:xfrm>
            <a:off x="3124200" y="5296965"/>
            <a:ext cx="2895600" cy="30427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4"/>
          <p:cNvSpPr txBox="1">
            <a:spLocks noGrp="1"/>
          </p:cNvSpPr>
          <p:nvPr>
            <p:ph type="sldNum" idx="12"/>
          </p:nvPr>
        </p:nvSpPr>
        <p:spPr>
          <a:xfrm>
            <a:off x="6553200" y="5296965"/>
            <a:ext cx="2133600" cy="30427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55"/>
          <p:cNvSpPr txBox="1">
            <a:spLocks noGrp="1"/>
          </p:cNvSpPr>
          <p:nvPr>
            <p:ph type="title"/>
          </p:nvPr>
        </p:nvSpPr>
        <p:spPr>
          <a:xfrm>
            <a:off x="457214" y="227541"/>
            <a:ext cx="3008313" cy="96837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55"/>
          <p:cNvSpPr txBox="1">
            <a:spLocks noGrp="1"/>
          </p:cNvSpPr>
          <p:nvPr>
            <p:ph type="body" idx="1"/>
          </p:nvPr>
        </p:nvSpPr>
        <p:spPr>
          <a:xfrm>
            <a:off x="3575050" y="227546"/>
            <a:ext cx="5111750" cy="4877594"/>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55"/>
          <p:cNvSpPr txBox="1">
            <a:spLocks noGrp="1"/>
          </p:cNvSpPr>
          <p:nvPr>
            <p:ph type="body" idx="2"/>
          </p:nvPr>
        </p:nvSpPr>
        <p:spPr>
          <a:xfrm>
            <a:off x="457214" y="1195920"/>
            <a:ext cx="3008313" cy="3909219"/>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55"/>
          <p:cNvSpPr txBox="1">
            <a:spLocks noGrp="1"/>
          </p:cNvSpPr>
          <p:nvPr>
            <p:ph type="dt" idx="10"/>
          </p:nvPr>
        </p:nvSpPr>
        <p:spPr>
          <a:xfrm>
            <a:off x="457200" y="5296965"/>
            <a:ext cx="2133600" cy="30427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55"/>
          <p:cNvSpPr txBox="1">
            <a:spLocks noGrp="1"/>
          </p:cNvSpPr>
          <p:nvPr>
            <p:ph type="ftr" idx="11"/>
          </p:nvPr>
        </p:nvSpPr>
        <p:spPr>
          <a:xfrm>
            <a:off x="3124200" y="5296965"/>
            <a:ext cx="2895600" cy="30427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55"/>
          <p:cNvSpPr txBox="1">
            <a:spLocks noGrp="1"/>
          </p:cNvSpPr>
          <p:nvPr>
            <p:ph type="sldNum" idx="12"/>
          </p:nvPr>
        </p:nvSpPr>
        <p:spPr>
          <a:xfrm>
            <a:off x="6553200" y="5296965"/>
            <a:ext cx="2133600" cy="30427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56"/>
          <p:cNvSpPr txBox="1">
            <a:spLocks noGrp="1"/>
          </p:cNvSpPr>
          <p:nvPr>
            <p:ph type="title"/>
          </p:nvPr>
        </p:nvSpPr>
        <p:spPr>
          <a:xfrm>
            <a:off x="1792288" y="4000500"/>
            <a:ext cx="5486400" cy="47228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56"/>
          <p:cNvSpPr>
            <a:spLocks noGrp="1"/>
          </p:cNvSpPr>
          <p:nvPr>
            <p:ph type="pic" idx="2"/>
          </p:nvPr>
        </p:nvSpPr>
        <p:spPr>
          <a:xfrm>
            <a:off x="1792288" y="510646"/>
            <a:ext cx="5486400" cy="34290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56"/>
          <p:cNvSpPr txBox="1">
            <a:spLocks noGrp="1"/>
          </p:cNvSpPr>
          <p:nvPr>
            <p:ph type="body" idx="1"/>
          </p:nvPr>
        </p:nvSpPr>
        <p:spPr>
          <a:xfrm>
            <a:off x="1792288" y="4472788"/>
            <a:ext cx="5486400" cy="670719"/>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56"/>
          <p:cNvSpPr txBox="1">
            <a:spLocks noGrp="1"/>
          </p:cNvSpPr>
          <p:nvPr>
            <p:ph type="dt" idx="10"/>
          </p:nvPr>
        </p:nvSpPr>
        <p:spPr>
          <a:xfrm>
            <a:off x="457200" y="5296965"/>
            <a:ext cx="2133600" cy="30427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56"/>
          <p:cNvSpPr txBox="1">
            <a:spLocks noGrp="1"/>
          </p:cNvSpPr>
          <p:nvPr>
            <p:ph type="ftr" idx="11"/>
          </p:nvPr>
        </p:nvSpPr>
        <p:spPr>
          <a:xfrm>
            <a:off x="3124200" y="5296965"/>
            <a:ext cx="2895600" cy="30427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56"/>
          <p:cNvSpPr txBox="1">
            <a:spLocks noGrp="1"/>
          </p:cNvSpPr>
          <p:nvPr>
            <p:ph type="sldNum" idx="12"/>
          </p:nvPr>
        </p:nvSpPr>
        <p:spPr>
          <a:xfrm>
            <a:off x="6553200" y="5296965"/>
            <a:ext cx="2133600" cy="30427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457200" y="228866"/>
            <a:ext cx="8229600" cy="9525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7"/>
          <p:cNvSpPr txBox="1">
            <a:spLocks noGrp="1"/>
          </p:cNvSpPr>
          <p:nvPr>
            <p:ph type="body" idx="1"/>
          </p:nvPr>
        </p:nvSpPr>
        <p:spPr>
          <a:xfrm>
            <a:off x="457200" y="1333501"/>
            <a:ext cx="8229600" cy="3771636"/>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47"/>
          <p:cNvSpPr txBox="1">
            <a:spLocks noGrp="1"/>
          </p:cNvSpPr>
          <p:nvPr>
            <p:ph type="dt" idx="10"/>
          </p:nvPr>
        </p:nvSpPr>
        <p:spPr>
          <a:xfrm>
            <a:off x="457200" y="5296965"/>
            <a:ext cx="2133600" cy="30427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7"/>
          <p:cNvSpPr txBox="1">
            <a:spLocks noGrp="1"/>
          </p:cNvSpPr>
          <p:nvPr>
            <p:ph type="ftr" idx="11"/>
          </p:nvPr>
        </p:nvSpPr>
        <p:spPr>
          <a:xfrm>
            <a:off x="3124200" y="5296965"/>
            <a:ext cx="2895600" cy="304271"/>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7"/>
          <p:cNvSpPr txBox="1">
            <a:spLocks noGrp="1"/>
          </p:cNvSpPr>
          <p:nvPr>
            <p:ph type="sldNum" idx="12"/>
          </p:nvPr>
        </p:nvSpPr>
        <p:spPr>
          <a:xfrm>
            <a:off x="6553200" y="5296965"/>
            <a:ext cx="2133600" cy="304271"/>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code.google.com/archive/p/word2vec/"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paralleldots.com/sentiment-analysi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translate.google.co.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
          <p:cNvPicPr preferRelativeResize="0"/>
          <p:nvPr/>
        </p:nvPicPr>
        <p:blipFill rotWithShape="1">
          <a:blip r:embed="rId3">
            <a:alphaModFix/>
          </a:blip>
          <a:srcRect t="14897"/>
          <a:stretch/>
        </p:blipFill>
        <p:spPr>
          <a:xfrm>
            <a:off x="0" y="1485899"/>
            <a:ext cx="9144000" cy="3325349"/>
          </a:xfrm>
          <a:prstGeom prst="rect">
            <a:avLst/>
          </a:prstGeom>
          <a:noFill/>
          <a:ln>
            <a:noFill/>
          </a:ln>
        </p:spPr>
      </p:pic>
      <p:sp>
        <p:nvSpPr>
          <p:cNvPr id="90" name="Google Shape;90;p1"/>
          <p:cNvSpPr txBox="1"/>
          <p:nvPr/>
        </p:nvSpPr>
        <p:spPr>
          <a:xfrm>
            <a:off x="1181100" y="716458"/>
            <a:ext cx="6781800"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400" b="0" i="0" u="none" strike="noStrike" cap="none">
                <a:solidFill>
                  <a:srgbClr val="5F497A"/>
                </a:solidFill>
                <a:latin typeface="Garamond"/>
                <a:ea typeface="Garamond"/>
                <a:cs typeface="Garamond"/>
                <a:sym typeface="Garamond"/>
              </a:rPr>
              <a:t>Natural Language Processing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10"/>
          <p:cNvPicPr preferRelativeResize="0"/>
          <p:nvPr/>
        </p:nvPicPr>
        <p:blipFill rotWithShape="1">
          <a:blip r:embed="rId3">
            <a:alphaModFix/>
          </a:blip>
          <a:srcRect/>
          <a:stretch/>
        </p:blipFill>
        <p:spPr>
          <a:xfrm>
            <a:off x="0" y="0"/>
            <a:ext cx="7729141" cy="571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11"/>
          <p:cNvPicPr preferRelativeResize="0"/>
          <p:nvPr/>
        </p:nvPicPr>
        <p:blipFill rotWithShape="1">
          <a:blip r:embed="rId3">
            <a:alphaModFix/>
          </a:blip>
          <a:srcRect/>
          <a:stretch/>
        </p:blipFill>
        <p:spPr>
          <a:xfrm>
            <a:off x="0" y="0"/>
            <a:ext cx="7729141" cy="571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2"/>
          <p:cNvSpPr txBox="1"/>
          <p:nvPr/>
        </p:nvSpPr>
        <p:spPr>
          <a:xfrm>
            <a:off x="1018174" y="2542029"/>
            <a:ext cx="7107651" cy="6309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500">
                <a:solidFill>
                  <a:srgbClr val="FF6700"/>
                </a:solidFill>
                <a:latin typeface="Garamond"/>
                <a:ea typeface="Garamond"/>
                <a:cs typeface="Garamond"/>
                <a:sym typeface="Garamond"/>
              </a:rPr>
              <a:t>Transforming Text into Data Structures</a:t>
            </a:r>
            <a:endParaRPr sz="3500">
              <a:solidFill>
                <a:srgbClr val="FF6700"/>
              </a:solidFill>
              <a:latin typeface="Garamond"/>
              <a:ea typeface="Garamond"/>
              <a:cs typeface="Garamond"/>
              <a:sym typeface="Garamon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3"/>
          <p:cNvSpPr/>
          <p:nvPr/>
        </p:nvSpPr>
        <p:spPr>
          <a:xfrm>
            <a:off x="0" y="0"/>
            <a:ext cx="2790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500">
                <a:solidFill>
                  <a:srgbClr val="FF6700"/>
                </a:solidFill>
                <a:latin typeface="Garamond"/>
                <a:ea typeface="Garamond"/>
                <a:cs typeface="Garamond"/>
                <a:sym typeface="Garamond"/>
              </a:rPr>
              <a:t>Tokenization</a:t>
            </a:r>
            <a:endParaRPr/>
          </a:p>
        </p:txBody>
      </p:sp>
      <p:sp>
        <p:nvSpPr>
          <p:cNvPr id="160" name="Google Shape;160;p13"/>
          <p:cNvSpPr txBox="1"/>
          <p:nvPr/>
        </p:nvSpPr>
        <p:spPr>
          <a:xfrm>
            <a:off x="76200" y="952500"/>
            <a:ext cx="8839200" cy="470898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dirty="0">
                <a:solidFill>
                  <a:schemeClr val="dk1"/>
                </a:solidFill>
                <a:latin typeface="Garamond"/>
                <a:ea typeface="Garamond"/>
                <a:cs typeface="Garamond"/>
                <a:sym typeface="Garamond"/>
              </a:rPr>
              <a:t>Tokenization is one of the fundamental things to do in any text-processing activity.</a:t>
            </a:r>
            <a:endParaRPr dirty="0"/>
          </a:p>
          <a:p>
            <a:pPr marL="0" marR="0" lvl="0" indent="0" algn="l" rtl="0">
              <a:spcBef>
                <a:spcPts val="0"/>
              </a:spcBef>
              <a:spcAft>
                <a:spcPts val="0"/>
              </a:spcAft>
              <a:buNone/>
            </a:pPr>
            <a:r>
              <a:rPr lang="en-IN" sz="2000" dirty="0">
                <a:solidFill>
                  <a:schemeClr val="dk1"/>
                </a:solidFill>
                <a:latin typeface="Garamond"/>
                <a:ea typeface="Garamond"/>
                <a:cs typeface="Garamond"/>
                <a:sym typeface="Garamond"/>
              </a:rPr>
              <a:t>Tokenization is breaking the documents or sentences into chunks called tokens. Each token carries a semantic meaning associated with it. </a:t>
            </a:r>
            <a:endParaRPr dirty="0"/>
          </a:p>
          <a:p>
            <a:pPr marL="0" marR="0" lvl="0" indent="0" algn="l" rtl="0">
              <a:spcBef>
                <a:spcPts val="0"/>
              </a:spcBef>
              <a:spcAft>
                <a:spcPts val="0"/>
              </a:spcAft>
              <a:buNone/>
            </a:pPr>
            <a:endParaRPr sz="20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IN" sz="2000" dirty="0">
                <a:solidFill>
                  <a:schemeClr val="dk1"/>
                </a:solidFill>
                <a:latin typeface="Garamond"/>
                <a:ea typeface="Garamond"/>
                <a:cs typeface="Garamond"/>
                <a:sym typeface="Garamond"/>
              </a:rPr>
              <a:t>Tokenization can be thought of as a segmentation technique wherein you are trying to</a:t>
            </a:r>
            <a:endParaRPr dirty="0"/>
          </a:p>
          <a:p>
            <a:pPr marL="0" marR="0" lvl="0" indent="0" algn="l" rtl="0">
              <a:spcBef>
                <a:spcPts val="0"/>
              </a:spcBef>
              <a:spcAft>
                <a:spcPts val="0"/>
              </a:spcAft>
              <a:buNone/>
            </a:pPr>
            <a:r>
              <a:rPr lang="en-IN" sz="2000" dirty="0">
                <a:solidFill>
                  <a:schemeClr val="dk1"/>
                </a:solidFill>
                <a:latin typeface="Garamond"/>
                <a:ea typeface="Garamond"/>
                <a:cs typeface="Garamond"/>
                <a:sym typeface="Garamond"/>
              </a:rPr>
              <a:t>break down larger pieces of text chunks into smaller meaningful ones. </a:t>
            </a:r>
            <a:endParaRPr dirty="0"/>
          </a:p>
          <a:p>
            <a:pPr marL="0" marR="0" lvl="0" indent="0" algn="l" rtl="0">
              <a:spcBef>
                <a:spcPts val="0"/>
              </a:spcBef>
              <a:spcAft>
                <a:spcPts val="0"/>
              </a:spcAft>
              <a:buNone/>
            </a:pPr>
            <a:endParaRPr sz="20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IN" sz="2000" dirty="0">
                <a:solidFill>
                  <a:schemeClr val="dk1"/>
                </a:solidFill>
                <a:latin typeface="Garamond"/>
                <a:ea typeface="Garamond"/>
                <a:cs typeface="Garamond"/>
                <a:sym typeface="Garamond"/>
              </a:rPr>
              <a:t>Tokens generally comprise words and numbers, but they can be extended to include punctuation marks, symbols, and, at times, understandable emoticons</a:t>
            </a:r>
            <a:endParaRPr dirty="0"/>
          </a:p>
          <a:p>
            <a:pPr marL="0" marR="0" lvl="0" indent="0" algn="l" rtl="0">
              <a:spcBef>
                <a:spcPts val="0"/>
              </a:spcBef>
              <a:spcAft>
                <a:spcPts val="0"/>
              </a:spcAft>
              <a:buNone/>
            </a:pPr>
            <a:endParaRPr sz="20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IN" sz="2000" dirty="0">
                <a:solidFill>
                  <a:schemeClr val="accent2"/>
                </a:solidFill>
                <a:latin typeface="Garamond"/>
                <a:ea typeface="Garamond"/>
                <a:cs typeface="Garamond"/>
                <a:sym typeface="Garamond"/>
              </a:rPr>
              <a:t>Sentence = "The capital of China is </a:t>
            </a:r>
            <a:r>
              <a:rPr lang="en-IN" sz="2000" dirty="0" smtClean="0">
                <a:solidFill>
                  <a:schemeClr val="accent2"/>
                </a:solidFill>
                <a:latin typeface="Garamond"/>
                <a:ea typeface="Garamond"/>
                <a:cs typeface="Garamond"/>
                <a:sym typeface="Garamond"/>
              </a:rPr>
              <a:t>Beijing.”</a:t>
            </a:r>
            <a:endParaRPr dirty="0"/>
          </a:p>
          <a:p>
            <a:pPr marL="0" marR="0" lvl="0" indent="0" algn="l" rtl="0">
              <a:spcBef>
                <a:spcPts val="0"/>
              </a:spcBef>
              <a:spcAft>
                <a:spcPts val="0"/>
              </a:spcAft>
              <a:buNone/>
            </a:pPr>
            <a:endParaRPr sz="2000" dirty="0">
              <a:solidFill>
                <a:schemeClr val="accent2"/>
              </a:solidFill>
              <a:latin typeface="Garamond"/>
              <a:ea typeface="Garamond"/>
              <a:cs typeface="Garamond"/>
              <a:sym typeface="Garamond"/>
            </a:endParaRPr>
          </a:p>
          <a:p>
            <a:pPr marL="0" marR="0" lvl="0" indent="0" algn="l" rtl="0">
              <a:spcBef>
                <a:spcPts val="0"/>
              </a:spcBef>
              <a:spcAft>
                <a:spcPts val="0"/>
              </a:spcAft>
              <a:buNone/>
            </a:pPr>
            <a:r>
              <a:rPr lang="en-IN" sz="2000" dirty="0">
                <a:solidFill>
                  <a:schemeClr val="accent2"/>
                </a:solidFill>
                <a:latin typeface="Garamond"/>
                <a:ea typeface="Garamond"/>
                <a:cs typeface="Garamond"/>
                <a:sym typeface="Garamond"/>
              </a:rPr>
              <a:t>Tokenization: ['The', 'capital', 'of', 'China', 'is', </a:t>
            </a:r>
            <a:r>
              <a:rPr lang="en-IN" sz="2000" dirty="0" smtClean="0">
                <a:solidFill>
                  <a:schemeClr val="accent2"/>
                </a:solidFill>
                <a:latin typeface="Garamond"/>
                <a:ea typeface="Garamond"/>
                <a:cs typeface="Garamond"/>
                <a:sym typeface="Garamond"/>
              </a:rPr>
              <a:t>'Beijing‘. ‘.’]</a:t>
            </a:r>
            <a:endParaRPr dirty="0"/>
          </a:p>
          <a:p>
            <a:pPr marL="0" marR="0" lvl="0" indent="0" algn="l" rtl="0">
              <a:spcBef>
                <a:spcPts val="0"/>
              </a:spcBef>
              <a:spcAft>
                <a:spcPts val="0"/>
              </a:spcAft>
              <a:buNone/>
            </a:pPr>
            <a:endParaRPr sz="2000" dirty="0">
              <a:solidFill>
                <a:schemeClr val="accent2"/>
              </a:solidFill>
              <a:latin typeface="Garamond"/>
              <a:ea typeface="Garamond"/>
              <a:cs typeface="Garamond"/>
              <a:sym typeface="Garamond"/>
            </a:endParaRPr>
          </a:p>
          <a:p>
            <a:pPr marL="0" marR="0" lvl="0" indent="0" algn="l" rtl="0">
              <a:spcBef>
                <a:spcPts val="0"/>
              </a:spcBef>
              <a:spcAft>
                <a:spcPts val="0"/>
              </a:spcAft>
              <a:buNone/>
            </a:pPr>
            <a:endParaRPr sz="2000" dirty="0">
              <a:solidFill>
                <a:schemeClr val="dk1"/>
              </a:solidFill>
              <a:latin typeface="Garamond"/>
              <a:ea typeface="Garamond"/>
              <a:cs typeface="Garamond"/>
              <a:sym typeface="Garamon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14"/>
          <p:cNvPicPr preferRelativeResize="0"/>
          <p:nvPr/>
        </p:nvPicPr>
        <p:blipFill rotWithShape="1">
          <a:blip r:embed="rId3">
            <a:alphaModFix/>
          </a:blip>
          <a:srcRect/>
          <a:stretch/>
        </p:blipFill>
        <p:spPr>
          <a:xfrm>
            <a:off x="0" y="0"/>
            <a:ext cx="8010853" cy="5715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15"/>
          <p:cNvPicPr preferRelativeResize="0"/>
          <p:nvPr/>
        </p:nvPicPr>
        <p:blipFill rotWithShape="1">
          <a:blip r:embed="rId3">
            <a:alphaModFix/>
          </a:blip>
          <a:srcRect/>
          <a:stretch/>
        </p:blipFill>
        <p:spPr>
          <a:xfrm>
            <a:off x="0" y="-1800"/>
            <a:ext cx="8013376" cy="5716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16"/>
          <p:cNvPicPr preferRelativeResize="0"/>
          <p:nvPr/>
        </p:nvPicPr>
        <p:blipFill rotWithShape="1">
          <a:blip r:embed="rId3">
            <a:alphaModFix/>
          </a:blip>
          <a:srcRect/>
          <a:stretch/>
        </p:blipFill>
        <p:spPr>
          <a:xfrm>
            <a:off x="0" y="0"/>
            <a:ext cx="8010853" cy="5715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180" name="Google Shape;180;p17"/>
          <p:cNvPicPr preferRelativeResize="0"/>
          <p:nvPr/>
        </p:nvPicPr>
        <p:blipFill rotWithShape="1">
          <a:blip r:embed="rId3">
            <a:alphaModFix/>
          </a:blip>
          <a:srcRect l="1870" r="7454" b="11333"/>
          <a:stretch/>
        </p:blipFill>
        <p:spPr>
          <a:xfrm>
            <a:off x="9525" y="0"/>
            <a:ext cx="7391401" cy="5067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18"/>
          <p:cNvPicPr preferRelativeResize="0"/>
          <p:nvPr/>
        </p:nvPicPr>
        <p:blipFill rotWithShape="1">
          <a:blip r:embed="rId3">
            <a:alphaModFix/>
          </a:blip>
          <a:srcRect b="27333"/>
          <a:stretch/>
        </p:blipFill>
        <p:spPr>
          <a:xfrm>
            <a:off x="0" y="0"/>
            <a:ext cx="8151395" cy="4152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9"/>
          <p:cNvSpPr txBox="1"/>
          <p:nvPr/>
        </p:nvSpPr>
        <p:spPr>
          <a:xfrm>
            <a:off x="2323083" y="2542029"/>
            <a:ext cx="4497834" cy="6309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500">
                <a:solidFill>
                  <a:srgbClr val="FF6700"/>
                </a:solidFill>
                <a:latin typeface="Garamond"/>
                <a:ea typeface="Garamond"/>
                <a:cs typeface="Garamond"/>
                <a:sym typeface="Garamond"/>
              </a:rPr>
              <a:t>NLP: Feature Extraction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p:nvPr/>
        </p:nvSpPr>
        <p:spPr>
          <a:xfrm>
            <a:off x="304800" y="571500"/>
            <a:ext cx="6124575" cy="378565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Arial"/>
              <a:buChar char="•"/>
            </a:pPr>
            <a:r>
              <a:rPr lang="en-IN" sz="2000">
                <a:solidFill>
                  <a:schemeClr val="dk1"/>
                </a:solidFill>
                <a:latin typeface="Garamond"/>
                <a:ea typeface="Garamond"/>
                <a:cs typeface="Garamond"/>
                <a:sym typeface="Garamond"/>
              </a:rPr>
              <a:t>What is Text Mining /NLP</a:t>
            </a:r>
            <a:endParaRPr/>
          </a:p>
          <a:p>
            <a:pPr marL="285750" marR="0" lvl="0" indent="-285750" algn="l" rtl="0">
              <a:spcBef>
                <a:spcPts val="0"/>
              </a:spcBef>
              <a:spcAft>
                <a:spcPts val="0"/>
              </a:spcAft>
              <a:buClr>
                <a:schemeClr val="dk1"/>
              </a:buClr>
              <a:buSzPts val="2000"/>
              <a:buFont typeface="Arial"/>
              <a:buChar char="•"/>
            </a:pPr>
            <a:r>
              <a:rPr lang="en-IN" sz="2000">
                <a:solidFill>
                  <a:schemeClr val="dk1"/>
                </a:solidFill>
                <a:latin typeface="Garamond"/>
                <a:ea typeface="Garamond"/>
                <a:cs typeface="Garamond"/>
                <a:sym typeface="Garamond"/>
              </a:rPr>
              <a:t>Why NLP is relevant?</a:t>
            </a:r>
            <a:endParaRPr/>
          </a:p>
          <a:p>
            <a:pPr marL="285750" marR="0" lvl="0" indent="-285750" algn="l" rtl="0">
              <a:spcBef>
                <a:spcPts val="0"/>
              </a:spcBef>
              <a:spcAft>
                <a:spcPts val="0"/>
              </a:spcAft>
              <a:buClr>
                <a:schemeClr val="dk1"/>
              </a:buClr>
              <a:buSzPts val="2000"/>
              <a:buFont typeface="Arial"/>
              <a:buChar char="•"/>
            </a:pPr>
            <a:r>
              <a:rPr lang="en-IN" sz="2000">
                <a:solidFill>
                  <a:schemeClr val="dk1"/>
                </a:solidFill>
                <a:latin typeface="Garamond"/>
                <a:ea typeface="Garamond"/>
                <a:cs typeface="Garamond"/>
                <a:sym typeface="Garamond"/>
              </a:rPr>
              <a:t>Applications</a:t>
            </a:r>
            <a:endParaRPr/>
          </a:p>
          <a:p>
            <a:pPr marL="285750" marR="0" lvl="0" indent="-285750" algn="l" rtl="0">
              <a:spcBef>
                <a:spcPts val="0"/>
              </a:spcBef>
              <a:spcAft>
                <a:spcPts val="0"/>
              </a:spcAft>
              <a:buClr>
                <a:schemeClr val="dk1"/>
              </a:buClr>
              <a:buSzPts val="2000"/>
              <a:buFont typeface="Arial"/>
              <a:buChar char="•"/>
            </a:pPr>
            <a:r>
              <a:rPr lang="en-IN" sz="2000">
                <a:solidFill>
                  <a:schemeClr val="dk1"/>
                </a:solidFill>
                <a:latin typeface="Garamond"/>
                <a:ea typeface="Garamond"/>
                <a:cs typeface="Garamond"/>
                <a:sym typeface="Garamond"/>
              </a:rPr>
              <a:t>Complexity of unstructured text</a:t>
            </a:r>
            <a:endParaRPr/>
          </a:p>
          <a:p>
            <a:pPr marL="285750" marR="0" lvl="0" indent="-285750" algn="l" rtl="0">
              <a:spcBef>
                <a:spcPts val="0"/>
              </a:spcBef>
              <a:spcAft>
                <a:spcPts val="0"/>
              </a:spcAft>
              <a:buClr>
                <a:schemeClr val="dk1"/>
              </a:buClr>
              <a:buSzPts val="2000"/>
              <a:buFont typeface="Arial"/>
              <a:buChar char="•"/>
            </a:pPr>
            <a:r>
              <a:rPr lang="en-IN" sz="2000">
                <a:solidFill>
                  <a:schemeClr val="dk1"/>
                </a:solidFill>
                <a:latin typeface="Garamond"/>
                <a:ea typeface="Garamond"/>
                <a:cs typeface="Garamond"/>
                <a:sym typeface="Garamond"/>
              </a:rPr>
              <a:t>Structured representation of text</a:t>
            </a:r>
            <a:endParaRPr/>
          </a:p>
          <a:p>
            <a:pPr marL="742950" marR="0" lvl="1" indent="-285750" algn="l" rtl="0">
              <a:spcBef>
                <a:spcPts val="0"/>
              </a:spcBef>
              <a:spcAft>
                <a:spcPts val="0"/>
              </a:spcAft>
              <a:buClr>
                <a:schemeClr val="dk1"/>
              </a:buClr>
              <a:buSzPts val="2000"/>
              <a:buFont typeface="Arial"/>
              <a:buChar char="•"/>
            </a:pPr>
            <a:r>
              <a:rPr lang="en-IN" sz="2000" b="0" i="0" u="none" strike="noStrike" cap="none">
                <a:solidFill>
                  <a:schemeClr val="dk1"/>
                </a:solidFill>
                <a:latin typeface="Garamond"/>
                <a:ea typeface="Garamond"/>
                <a:cs typeface="Garamond"/>
                <a:sym typeface="Garamond"/>
              </a:rPr>
              <a:t>  Bag of Words</a:t>
            </a:r>
            <a:endParaRPr/>
          </a:p>
          <a:p>
            <a:pPr marL="742950" marR="0" lvl="1" indent="-285750" algn="l" rtl="0">
              <a:spcBef>
                <a:spcPts val="0"/>
              </a:spcBef>
              <a:spcAft>
                <a:spcPts val="0"/>
              </a:spcAft>
              <a:buClr>
                <a:schemeClr val="dk1"/>
              </a:buClr>
              <a:buSzPts val="2000"/>
              <a:buFont typeface="Arial"/>
              <a:buChar char="•"/>
            </a:pPr>
            <a:r>
              <a:rPr lang="en-IN" sz="2000" b="0" i="0" u="none" strike="noStrike" cap="none">
                <a:solidFill>
                  <a:schemeClr val="dk1"/>
                </a:solidFill>
                <a:latin typeface="Garamond"/>
                <a:ea typeface="Garamond"/>
                <a:cs typeface="Garamond"/>
                <a:sym typeface="Garamond"/>
              </a:rPr>
              <a:t>  Vector Space Model</a:t>
            </a:r>
            <a:endParaRPr/>
          </a:p>
          <a:p>
            <a:pPr marL="285750" marR="0" lvl="0" indent="-285750" algn="l" rtl="0">
              <a:spcBef>
                <a:spcPts val="0"/>
              </a:spcBef>
              <a:spcAft>
                <a:spcPts val="0"/>
              </a:spcAft>
              <a:buClr>
                <a:schemeClr val="dk1"/>
              </a:buClr>
              <a:buSzPts val="2000"/>
              <a:buFont typeface="Arial"/>
              <a:buChar char="•"/>
            </a:pPr>
            <a:r>
              <a:rPr lang="en-IN" sz="2000">
                <a:solidFill>
                  <a:schemeClr val="dk1"/>
                </a:solidFill>
                <a:latin typeface="Garamond"/>
                <a:ea typeface="Garamond"/>
                <a:cs typeface="Garamond"/>
                <a:sym typeface="Garamond"/>
              </a:rPr>
              <a:t>Feature Extractions</a:t>
            </a:r>
            <a:endParaRPr/>
          </a:p>
          <a:p>
            <a:pPr marL="742950" marR="0" lvl="1" indent="-285750" algn="l" rtl="0">
              <a:spcBef>
                <a:spcPts val="0"/>
              </a:spcBef>
              <a:spcAft>
                <a:spcPts val="0"/>
              </a:spcAft>
              <a:buClr>
                <a:schemeClr val="dk1"/>
              </a:buClr>
              <a:buSzPts val="2000"/>
              <a:buFont typeface="Arial"/>
              <a:buChar char="•"/>
            </a:pPr>
            <a:r>
              <a:rPr lang="en-IN" sz="2000" b="0" i="0" u="none" strike="noStrike" cap="none">
                <a:solidFill>
                  <a:schemeClr val="dk1"/>
                </a:solidFill>
                <a:latin typeface="Garamond"/>
                <a:ea typeface="Garamond"/>
                <a:cs typeface="Garamond"/>
                <a:sym typeface="Garamond"/>
              </a:rPr>
              <a:t>   BoW</a:t>
            </a:r>
            <a:endParaRPr sz="2000" b="0" i="0" u="none" strike="noStrike" cap="none">
              <a:solidFill>
                <a:schemeClr val="dk1"/>
              </a:solidFill>
              <a:latin typeface="Garamond"/>
              <a:ea typeface="Garamond"/>
              <a:cs typeface="Garamond"/>
              <a:sym typeface="Garamond"/>
            </a:endParaRPr>
          </a:p>
          <a:p>
            <a:pPr marL="742950" marR="0" lvl="1" indent="-285750" algn="l" rtl="0">
              <a:spcBef>
                <a:spcPts val="0"/>
              </a:spcBef>
              <a:spcAft>
                <a:spcPts val="0"/>
              </a:spcAft>
              <a:buClr>
                <a:schemeClr val="dk1"/>
              </a:buClr>
              <a:buSzPts val="2000"/>
              <a:buFont typeface="Arial"/>
              <a:buChar char="•"/>
            </a:pPr>
            <a:r>
              <a:rPr lang="en-IN" sz="2000" b="0" i="0" u="none" strike="noStrike" cap="none">
                <a:solidFill>
                  <a:schemeClr val="dk1"/>
                </a:solidFill>
                <a:latin typeface="Garamond"/>
                <a:ea typeface="Garamond"/>
                <a:cs typeface="Garamond"/>
                <a:sym typeface="Garamond"/>
              </a:rPr>
              <a:t>   TF</a:t>
            </a:r>
            <a:endParaRPr/>
          </a:p>
          <a:p>
            <a:pPr marL="742950" marR="0" lvl="1" indent="-285750" algn="l" rtl="0">
              <a:spcBef>
                <a:spcPts val="0"/>
              </a:spcBef>
              <a:spcAft>
                <a:spcPts val="0"/>
              </a:spcAft>
              <a:buClr>
                <a:schemeClr val="dk1"/>
              </a:buClr>
              <a:buSzPts val="2000"/>
              <a:buFont typeface="Arial"/>
              <a:buChar char="•"/>
            </a:pPr>
            <a:r>
              <a:rPr lang="en-IN" sz="2000" b="0" i="0" u="none" strike="noStrike" cap="none">
                <a:solidFill>
                  <a:schemeClr val="dk1"/>
                </a:solidFill>
                <a:latin typeface="Garamond"/>
                <a:ea typeface="Garamond"/>
                <a:cs typeface="Garamond"/>
                <a:sym typeface="Garamond"/>
              </a:rPr>
              <a:t>   TF-IDF</a:t>
            </a:r>
            <a:endParaRPr/>
          </a:p>
          <a:p>
            <a:pPr marL="742950" marR="0" lvl="1" indent="-285750" algn="l" rtl="0">
              <a:spcBef>
                <a:spcPts val="0"/>
              </a:spcBef>
              <a:spcAft>
                <a:spcPts val="0"/>
              </a:spcAft>
              <a:buClr>
                <a:schemeClr val="dk1"/>
              </a:buClr>
              <a:buSzPts val="2000"/>
              <a:buFont typeface="Arial"/>
              <a:buChar char="•"/>
            </a:pPr>
            <a:r>
              <a:rPr lang="en-IN" sz="2000" b="0" i="0" u="none" strike="noStrike" cap="none">
                <a:solidFill>
                  <a:schemeClr val="dk1"/>
                </a:solidFill>
                <a:latin typeface="Garamond"/>
                <a:ea typeface="Garamond"/>
                <a:cs typeface="Garamond"/>
                <a:sym typeface="Garamond"/>
              </a:rPr>
              <a:t>   Word Embeddings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0"/>
          <p:cNvSpPr/>
          <p:nvPr/>
        </p:nvSpPr>
        <p:spPr>
          <a:xfrm>
            <a:off x="0" y="723900"/>
            <a:ext cx="8991600"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chemeClr val="dk1"/>
                </a:solidFill>
                <a:latin typeface="Garamond"/>
                <a:ea typeface="Garamond"/>
                <a:cs typeface="Garamond"/>
                <a:sym typeface="Garamond"/>
              </a:rPr>
              <a:t>Text data offers a very unique proposition by not providing any direct representation available for it in terms of numbers. Machines only understand numbers. </a:t>
            </a:r>
            <a:endParaRPr dirty="0"/>
          </a:p>
          <a:p>
            <a:pPr marL="0" marR="0" lvl="0" indent="0" algn="l" rtl="0">
              <a:spcBef>
                <a:spcPts val="0"/>
              </a:spcBef>
              <a:spcAft>
                <a:spcPts val="0"/>
              </a:spcAft>
              <a:buNone/>
            </a:pPr>
            <a:endParaRPr sz="18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IN" sz="1800" dirty="0">
                <a:solidFill>
                  <a:schemeClr val="dk1"/>
                </a:solidFill>
                <a:latin typeface="Garamond"/>
                <a:ea typeface="Garamond"/>
                <a:cs typeface="Garamond"/>
                <a:sym typeface="Garamond"/>
              </a:rPr>
              <a:t>Representing text using numbers is a challenge. At the same time, it is an opportunity to invent and try out approaches to represent text so that the maximum information can be captured in the process.</a:t>
            </a:r>
            <a:endParaRPr dirty="0"/>
          </a:p>
          <a:p>
            <a:pPr marL="0" marR="0" lvl="0" indent="0" algn="l" rtl="0">
              <a:spcBef>
                <a:spcPts val="0"/>
              </a:spcBef>
              <a:spcAft>
                <a:spcPts val="0"/>
              </a:spcAft>
              <a:buNone/>
            </a:pPr>
            <a:endParaRPr sz="18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IN" sz="1800" dirty="0">
                <a:solidFill>
                  <a:schemeClr val="dk1"/>
                </a:solidFill>
                <a:latin typeface="Garamond"/>
                <a:ea typeface="Garamond"/>
                <a:cs typeface="Garamond"/>
                <a:sym typeface="Garamond"/>
              </a:rPr>
              <a:t>Steps toward transforming text data into mathematical data structures that will provide insights on how to actually represent text using numbers and, consequently, build Natural Language Processing (NLP) models.</a:t>
            </a:r>
            <a:endParaRPr dirty="0"/>
          </a:p>
          <a:p>
            <a:pPr marL="0" marR="0" lvl="0" indent="0" algn="l" rtl="0">
              <a:spcBef>
                <a:spcPts val="0"/>
              </a:spcBef>
              <a:spcAft>
                <a:spcPts val="0"/>
              </a:spcAft>
              <a:buNone/>
            </a:pPr>
            <a:endParaRPr sz="1800" dirty="0">
              <a:solidFill>
                <a:schemeClr val="dk1"/>
              </a:solidFill>
              <a:latin typeface="Garamond"/>
              <a:ea typeface="Garamond"/>
              <a:cs typeface="Garamond"/>
              <a:sym typeface="Garamond"/>
            </a:endParaRPr>
          </a:p>
          <a:p>
            <a:pPr marL="0" marR="0" lvl="0" indent="0" algn="l" rtl="0">
              <a:spcBef>
                <a:spcPts val="0"/>
              </a:spcBef>
              <a:spcAft>
                <a:spcPts val="0"/>
              </a:spcAft>
              <a:buNone/>
            </a:pPr>
            <a:endParaRPr sz="1800" dirty="0">
              <a:solidFill>
                <a:schemeClr val="dk1"/>
              </a:solidFill>
              <a:latin typeface="Garamond"/>
              <a:ea typeface="Garamond"/>
              <a:cs typeface="Garamond"/>
              <a:sym typeface="Garamond"/>
            </a:endParaRPr>
          </a:p>
          <a:p>
            <a:pPr marL="214313" marR="0" lvl="0" indent="-214313" algn="l" rtl="0">
              <a:spcBef>
                <a:spcPts val="0"/>
              </a:spcBef>
              <a:spcAft>
                <a:spcPts val="0"/>
              </a:spcAft>
              <a:buClr>
                <a:schemeClr val="dk1"/>
              </a:buClr>
              <a:buSzPts val="1800"/>
              <a:buFont typeface="Arial"/>
              <a:buChar char="•"/>
            </a:pPr>
            <a:r>
              <a:rPr lang="en-IN" sz="1800" dirty="0">
                <a:solidFill>
                  <a:schemeClr val="dk1"/>
                </a:solidFill>
                <a:latin typeface="Garamond"/>
                <a:ea typeface="Garamond"/>
                <a:cs typeface="Garamond"/>
                <a:sym typeface="Garamond"/>
              </a:rPr>
              <a:t>Binary Weights</a:t>
            </a:r>
            <a:endParaRPr dirty="0"/>
          </a:p>
          <a:p>
            <a:pPr marL="214313" marR="0" lvl="0" indent="-214313" algn="l" rtl="0">
              <a:spcBef>
                <a:spcPts val="0"/>
              </a:spcBef>
              <a:spcAft>
                <a:spcPts val="0"/>
              </a:spcAft>
              <a:buClr>
                <a:schemeClr val="dk1"/>
              </a:buClr>
              <a:buSzPts val="1800"/>
              <a:buFont typeface="Arial"/>
              <a:buChar char="•"/>
            </a:pPr>
            <a:r>
              <a:rPr lang="en-IN" sz="1800" dirty="0">
                <a:solidFill>
                  <a:schemeClr val="dk1"/>
                </a:solidFill>
                <a:latin typeface="Garamond"/>
                <a:ea typeface="Garamond"/>
                <a:cs typeface="Garamond"/>
                <a:sym typeface="Garamond"/>
              </a:rPr>
              <a:t>Exploring the Bag-of-Words (</a:t>
            </a:r>
            <a:r>
              <a:rPr lang="en-IN" sz="1800" dirty="0" err="1">
                <a:solidFill>
                  <a:schemeClr val="dk1"/>
                </a:solidFill>
                <a:latin typeface="Garamond"/>
                <a:ea typeface="Garamond"/>
                <a:cs typeface="Garamond"/>
                <a:sym typeface="Garamond"/>
              </a:rPr>
              <a:t>BoW</a:t>
            </a:r>
            <a:r>
              <a:rPr lang="en-IN" sz="1800" dirty="0">
                <a:solidFill>
                  <a:schemeClr val="dk1"/>
                </a:solidFill>
                <a:latin typeface="Garamond"/>
                <a:ea typeface="Garamond"/>
                <a:cs typeface="Garamond"/>
                <a:sym typeface="Garamond"/>
              </a:rPr>
              <a:t>) architecture</a:t>
            </a:r>
            <a:endParaRPr dirty="0"/>
          </a:p>
          <a:p>
            <a:pPr marL="214313" marR="0" lvl="0" indent="-214313" algn="l" rtl="0">
              <a:spcBef>
                <a:spcPts val="0"/>
              </a:spcBef>
              <a:spcAft>
                <a:spcPts val="0"/>
              </a:spcAft>
              <a:buClr>
                <a:schemeClr val="dk1"/>
              </a:buClr>
              <a:buSzPts val="1800"/>
              <a:buFont typeface="Arial"/>
              <a:buChar char="•"/>
            </a:pPr>
            <a:r>
              <a:rPr lang="en-IN" sz="1800" dirty="0">
                <a:solidFill>
                  <a:schemeClr val="dk1"/>
                </a:solidFill>
                <a:latin typeface="Garamond"/>
                <a:ea typeface="Garamond"/>
                <a:cs typeface="Garamond"/>
                <a:sym typeface="Garamond"/>
              </a:rPr>
              <a:t>TF-IDF vectors</a:t>
            </a:r>
            <a:endParaRPr dirty="0"/>
          </a:p>
          <a:p>
            <a:pPr marL="214313" marR="0" lvl="0" indent="-214313" algn="l" rtl="0">
              <a:spcBef>
                <a:spcPts val="0"/>
              </a:spcBef>
              <a:spcAft>
                <a:spcPts val="0"/>
              </a:spcAft>
              <a:buClr>
                <a:schemeClr val="dk1"/>
              </a:buClr>
              <a:buSzPts val="1800"/>
              <a:buFont typeface="Arial"/>
              <a:buChar char="•"/>
            </a:pPr>
            <a:r>
              <a:rPr lang="en-IN" sz="1800" dirty="0">
                <a:solidFill>
                  <a:schemeClr val="dk1"/>
                </a:solidFill>
                <a:latin typeface="Garamond"/>
                <a:ea typeface="Garamond"/>
                <a:cs typeface="Garamond"/>
                <a:sym typeface="Garamond"/>
              </a:rPr>
              <a:t>N-grams</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21"/>
          <p:cNvPicPr preferRelativeResize="0"/>
          <p:nvPr/>
        </p:nvPicPr>
        <p:blipFill rotWithShape="1">
          <a:blip r:embed="rId3">
            <a:alphaModFix/>
          </a:blip>
          <a:srcRect/>
          <a:stretch/>
        </p:blipFill>
        <p:spPr>
          <a:xfrm>
            <a:off x="0" y="0"/>
            <a:ext cx="7729141" cy="5715000"/>
          </a:xfrm>
          <a:prstGeom prst="rect">
            <a:avLst/>
          </a:prstGeom>
          <a:noFill/>
          <a:ln>
            <a:noFill/>
          </a:ln>
        </p:spPr>
      </p:pic>
      <p:sp>
        <p:nvSpPr>
          <p:cNvPr id="2" name="TextBox 1"/>
          <p:cNvSpPr txBox="1"/>
          <p:nvPr/>
        </p:nvSpPr>
        <p:spPr>
          <a:xfrm>
            <a:off x="706170" y="3874883"/>
            <a:ext cx="4903907" cy="523220"/>
          </a:xfrm>
          <a:prstGeom prst="rect">
            <a:avLst/>
          </a:prstGeom>
          <a:noFill/>
        </p:spPr>
        <p:txBody>
          <a:bodyPr wrap="none" rtlCol="0">
            <a:spAutoFit/>
          </a:bodyPr>
          <a:lstStyle/>
          <a:p>
            <a:r>
              <a:rPr lang="en-US" dirty="0" smtClean="0"/>
              <a:t>This is India. I live in </a:t>
            </a:r>
            <a:r>
              <a:rPr lang="en-US" dirty="0" err="1" smtClean="0"/>
              <a:t>india</a:t>
            </a:r>
            <a:r>
              <a:rPr lang="en-US" dirty="0" smtClean="0"/>
              <a:t>. </a:t>
            </a:r>
          </a:p>
          <a:p>
            <a:r>
              <a:rPr lang="en-US" dirty="0" smtClean="0"/>
              <a:t>Tokenization = [‘this’, ‘is’, ‘</a:t>
            </a:r>
            <a:r>
              <a:rPr lang="en-US" dirty="0" err="1" smtClean="0"/>
              <a:t>india</a:t>
            </a:r>
            <a:r>
              <a:rPr lang="en-US" dirty="0" smtClean="0"/>
              <a:t>’, i, ‘live’, ‘in’] = 6 dimensional</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p22"/>
          <p:cNvPicPr preferRelativeResize="0"/>
          <p:nvPr/>
        </p:nvPicPr>
        <p:blipFill rotWithShape="1">
          <a:blip r:embed="rId3">
            <a:alphaModFix/>
          </a:blip>
          <a:srcRect/>
          <a:stretch/>
        </p:blipFill>
        <p:spPr>
          <a:xfrm>
            <a:off x="0" y="0"/>
            <a:ext cx="7729141" cy="5715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0" name="Google Shape;210;p23"/>
          <p:cNvPicPr preferRelativeResize="0"/>
          <p:nvPr/>
        </p:nvPicPr>
        <p:blipFill rotWithShape="1">
          <a:blip r:embed="rId3">
            <a:alphaModFix/>
          </a:blip>
          <a:srcRect b="54000"/>
          <a:stretch/>
        </p:blipFill>
        <p:spPr>
          <a:xfrm>
            <a:off x="0" y="0"/>
            <a:ext cx="7729141" cy="2628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p24"/>
          <p:cNvPicPr preferRelativeResize="0"/>
          <p:nvPr/>
        </p:nvPicPr>
        <p:blipFill rotWithShape="1">
          <a:blip r:embed="rId3">
            <a:alphaModFix/>
          </a:blip>
          <a:srcRect t="14222"/>
          <a:stretch/>
        </p:blipFill>
        <p:spPr>
          <a:xfrm>
            <a:off x="0" y="1028700"/>
            <a:ext cx="7091796" cy="4339788"/>
          </a:xfrm>
          <a:prstGeom prst="rect">
            <a:avLst/>
          </a:prstGeom>
          <a:noFill/>
          <a:ln>
            <a:noFill/>
          </a:ln>
        </p:spPr>
      </p:pic>
      <p:sp>
        <p:nvSpPr>
          <p:cNvPr id="216" name="Google Shape;216;p24"/>
          <p:cNvSpPr txBox="1"/>
          <p:nvPr/>
        </p:nvSpPr>
        <p:spPr>
          <a:xfrm>
            <a:off x="0" y="0"/>
            <a:ext cx="3022687" cy="4385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500">
                <a:solidFill>
                  <a:srgbClr val="FF6700"/>
                </a:solidFill>
                <a:latin typeface="Garamond"/>
                <a:ea typeface="Garamond"/>
                <a:cs typeface="Garamond"/>
                <a:sym typeface="Garamond"/>
              </a:rPr>
              <a:t>What are the features??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5"/>
          <p:cNvSpPr txBox="1"/>
          <p:nvPr/>
        </p:nvSpPr>
        <p:spPr>
          <a:xfrm>
            <a:off x="0" y="0"/>
            <a:ext cx="1833515" cy="4385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500">
                <a:solidFill>
                  <a:srgbClr val="FF6700"/>
                </a:solidFill>
                <a:latin typeface="Garamond"/>
                <a:ea typeface="Garamond"/>
                <a:cs typeface="Garamond"/>
                <a:sym typeface="Garamond"/>
              </a:rPr>
              <a:t>Binary Weight</a:t>
            </a:r>
            <a:endParaRPr sz="3500">
              <a:solidFill>
                <a:srgbClr val="FF6700"/>
              </a:solidFill>
              <a:latin typeface="Garamond"/>
              <a:ea typeface="Garamond"/>
              <a:cs typeface="Garamond"/>
              <a:sym typeface="Garamond"/>
            </a:endParaRPr>
          </a:p>
        </p:txBody>
      </p:sp>
      <p:pic>
        <p:nvPicPr>
          <p:cNvPr id="222" name="Google Shape;222;p25"/>
          <p:cNvPicPr preferRelativeResize="0"/>
          <p:nvPr/>
        </p:nvPicPr>
        <p:blipFill rotWithShape="1">
          <a:blip r:embed="rId3">
            <a:alphaModFix/>
          </a:blip>
          <a:srcRect/>
          <a:stretch/>
        </p:blipFill>
        <p:spPr>
          <a:xfrm>
            <a:off x="0" y="1085850"/>
            <a:ext cx="7486650" cy="3543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26"/>
          <p:cNvPicPr preferRelativeResize="0"/>
          <p:nvPr/>
        </p:nvPicPr>
        <p:blipFill rotWithShape="1">
          <a:blip r:embed="rId3">
            <a:alphaModFix/>
          </a:blip>
          <a:srcRect/>
          <a:stretch/>
        </p:blipFill>
        <p:spPr>
          <a:xfrm>
            <a:off x="0" y="0"/>
            <a:ext cx="7729141" cy="5715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7"/>
          <p:cNvSpPr/>
          <p:nvPr/>
        </p:nvSpPr>
        <p:spPr>
          <a:xfrm>
            <a:off x="162962" y="0"/>
            <a:ext cx="4979406" cy="6309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500" dirty="0">
                <a:solidFill>
                  <a:srgbClr val="FF6700"/>
                </a:solidFill>
                <a:latin typeface="Garamond"/>
                <a:ea typeface="Garamond"/>
                <a:cs typeface="Garamond"/>
                <a:sym typeface="Garamond"/>
              </a:rPr>
              <a:t>Bag-of-Words architecture</a:t>
            </a:r>
            <a:endParaRPr dirty="0"/>
          </a:p>
        </p:txBody>
      </p:sp>
      <p:sp>
        <p:nvSpPr>
          <p:cNvPr id="233" name="Google Shape;233;p27"/>
          <p:cNvSpPr/>
          <p:nvPr/>
        </p:nvSpPr>
        <p:spPr>
          <a:xfrm>
            <a:off x="0" y="748295"/>
            <a:ext cx="8055864" cy="53553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chemeClr val="dk1"/>
                </a:solidFill>
                <a:latin typeface="Garamond"/>
                <a:ea typeface="Garamond"/>
                <a:cs typeface="Garamond"/>
                <a:sym typeface="Garamond"/>
              </a:rPr>
              <a:t>Each sentence can be represented as a vector. The length of this vector would be equal to the size of the vocabulary. Each entry in the vector would correspond to a term in the vocabulary, and the number in that particular entry would be the frequency of the term in the sentence under consideration. The lower limit for this number would be 0.</a:t>
            </a:r>
            <a:endParaRPr dirty="0"/>
          </a:p>
          <a:p>
            <a:pPr marL="0" marR="0" lvl="0" indent="0" algn="l" rtl="0">
              <a:spcBef>
                <a:spcPts val="0"/>
              </a:spcBef>
              <a:spcAft>
                <a:spcPts val="0"/>
              </a:spcAft>
              <a:buNone/>
            </a:pPr>
            <a:endParaRPr sz="18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IN" sz="1800" dirty="0">
                <a:solidFill>
                  <a:schemeClr val="dk1"/>
                </a:solidFill>
                <a:latin typeface="Garamond"/>
                <a:ea typeface="Garamond"/>
                <a:cs typeface="Garamond"/>
                <a:sym typeface="Garamond"/>
              </a:rPr>
              <a:t>["We are reading about Natural Language Processing Here",</a:t>
            </a:r>
            <a:endParaRPr dirty="0"/>
          </a:p>
          <a:p>
            <a:pPr marL="0" marR="0" lvl="0" indent="0" algn="l" rtl="0">
              <a:spcBef>
                <a:spcPts val="0"/>
              </a:spcBef>
              <a:spcAft>
                <a:spcPts val="0"/>
              </a:spcAft>
              <a:buNone/>
            </a:pPr>
            <a:r>
              <a:rPr lang="en-IN" sz="1800" dirty="0">
                <a:solidFill>
                  <a:schemeClr val="dk1"/>
                </a:solidFill>
                <a:latin typeface="Garamond"/>
                <a:ea typeface="Garamond"/>
                <a:cs typeface="Garamond"/>
                <a:sym typeface="Garamond"/>
              </a:rPr>
              <a:t>"Natural Language Processing making computers comprehend language data",</a:t>
            </a:r>
            <a:endParaRPr dirty="0"/>
          </a:p>
          <a:p>
            <a:pPr marL="0" marR="0" lvl="0" indent="0" algn="l" rtl="0">
              <a:spcBef>
                <a:spcPts val="0"/>
              </a:spcBef>
              <a:spcAft>
                <a:spcPts val="0"/>
              </a:spcAft>
              <a:buNone/>
            </a:pPr>
            <a:r>
              <a:rPr lang="en-IN" sz="1800" dirty="0">
                <a:solidFill>
                  <a:schemeClr val="dk1"/>
                </a:solidFill>
                <a:latin typeface="Garamond"/>
                <a:ea typeface="Garamond"/>
                <a:cs typeface="Garamond"/>
                <a:sym typeface="Garamond"/>
              </a:rPr>
              <a:t>"The field of Natural Language Processing is evolving everyday"]</a:t>
            </a:r>
            <a:endParaRPr dirty="0"/>
          </a:p>
          <a:p>
            <a:pPr marL="0" marR="0" lvl="0" indent="0" algn="l" rtl="0">
              <a:spcBef>
                <a:spcPts val="0"/>
              </a:spcBef>
              <a:spcAft>
                <a:spcPts val="0"/>
              </a:spcAft>
              <a:buNone/>
            </a:pPr>
            <a:endParaRPr sz="18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IN" sz="1800" dirty="0">
                <a:solidFill>
                  <a:schemeClr val="dk1"/>
                </a:solidFill>
                <a:latin typeface="Garamond"/>
                <a:ea typeface="Garamond"/>
                <a:cs typeface="Garamond"/>
                <a:sym typeface="Garamond"/>
              </a:rPr>
              <a:t>Processed data:</a:t>
            </a:r>
            <a:endParaRPr dirty="0"/>
          </a:p>
          <a:p>
            <a:pPr marL="0" marR="0" lvl="0" indent="0" algn="l" rtl="0">
              <a:spcBef>
                <a:spcPts val="0"/>
              </a:spcBef>
              <a:spcAft>
                <a:spcPts val="0"/>
              </a:spcAft>
              <a:buNone/>
            </a:pPr>
            <a:r>
              <a:rPr lang="en-IN" sz="1800" dirty="0">
                <a:solidFill>
                  <a:schemeClr val="dk1"/>
                </a:solidFill>
                <a:latin typeface="Garamond"/>
                <a:ea typeface="Garamond"/>
                <a:cs typeface="Garamond"/>
                <a:sym typeface="Garamond"/>
              </a:rPr>
              <a:t>['read', 'natural', 'language', 'computers', 'everyday', 'data',</a:t>
            </a:r>
            <a:endParaRPr dirty="0"/>
          </a:p>
          <a:p>
            <a:pPr marL="0" marR="0" lvl="0" indent="0" algn="l" rtl="0">
              <a:spcBef>
                <a:spcPts val="0"/>
              </a:spcBef>
              <a:spcAft>
                <a:spcPts val="0"/>
              </a:spcAft>
              <a:buNone/>
            </a:pPr>
            <a:r>
              <a:rPr lang="en-IN" sz="1800" dirty="0">
                <a:solidFill>
                  <a:schemeClr val="dk1"/>
                </a:solidFill>
                <a:latin typeface="Garamond"/>
                <a:ea typeface="Garamond"/>
                <a:cs typeface="Garamond"/>
                <a:sym typeface="Garamond"/>
              </a:rPr>
              <a:t>'evolve', 'field', 'process', 'comprehend', 'make’]</a:t>
            </a:r>
            <a:endParaRPr dirty="0"/>
          </a:p>
          <a:p>
            <a:pPr marL="0" marR="0" lvl="0" indent="0" algn="l" rtl="0">
              <a:spcBef>
                <a:spcPts val="0"/>
              </a:spcBef>
              <a:spcAft>
                <a:spcPts val="0"/>
              </a:spcAft>
              <a:buNone/>
            </a:pPr>
            <a:endParaRPr sz="18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IN" sz="1800" dirty="0">
                <a:solidFill>
                  <a:schemeClr val="dk1"/>
                </a:solidFill>
                <a:latin typeface="Garamond"/>
                <a:ea typeface="Garamond"/>
                <a:cs typeface="Garamond"/>
                <a:sym typeface="Garamond"/>
              </a:rPr>
              <a:t>BOW matrix:</a:t>
            </a:r>
            <a:endParaRPr dirty="0"/>
          </a:p>
          <a:p>
            <a:pPr marL="0" marR="0" lvl="0" indent="0" algn="l" rtl="0">
              <a:spcBef>
                <a:spcPts val="0"/>
              </a:spcBef>
              <a:spcAft>
                <a:spcPts val="0"/>
              </a:spcAft>
              <a:buNone/>
            </a:pPr>
            <a:r>
              <a:rPr lang="en-IN" sz="1800" dirty="0">
                <a:solidFill>
                  <a:schemeClr val="dk1"/>
                </a:solidFill>
                <a:latin typeface="Garamond"/>
                <a:ea typeface="Garamond"/>
                <a:cs typeface="Garamond"/>
                <a:sym typeface="Garamond"/>
              </a:rPr>
              <a:t>array([[1., 1., 1., 0., 0., 0., 0., 0., 1., 0., 0.],</a:t>
            </a:r>
            <a:endParaRPr dirty="0"/>
          </a:p>
          <a:p>
            <a:pPr marL="0" marR="0" lvl="0" indent="0" algn="l" rtl="0">
              <a:spcBef>
                <a:spcPts val="0"/>
              </a:spcBef>
              <a:spcAft>
                <a:spcPts val="0"/>
              </a:spcAft>
              <a:buNone/>
            </a:pPr>
            <a:r>
              <a:rPr lang="en-IN" sz="1800" dirty="0">
                <a:solidFill>
                  <a:schemeClr val="dk1"/>
                </a:solidFill>
                <a:latin typeface="Garamond"/>
                <a:ea typeface="Garamond"/>
                <a:cs typeface="Garamond"/>
                <a:sym typeface="Garamond"/>
              </a:rPr>
              <a:t>[0., 1., 2., 1., 0., 1., 0., 0., 1., 1., 1.],</a:t>
            </a:r>
            <a:endParaRPr dirty="0"/>
          </a:p>
          <a:p>
            <a:pPr marL="0" marR="0" lvl="0" indent="0" algn="l" rtl="0">
              <a:spcBef>
                <a:spcPts val="0"/>
              </a:spcBef>
              <a:spcAft>
                <a:spcPts val="0"/>
              </a:spcAft>
              <a:buNone/>
            </a:pPr>
            <a:r>
              <a:rPr lang="en-IN" sz="1800" dirty="0">
                <a:solidFill>
                  <a:schemeClr val="dk1"/>
                </a:solidFill>
                <a:latin typeface="Garamond"/>
                <a:ea typeface="Garamond"/>
                <a:cs typeface="Garamond"/>
                <a:sym typeface="Garamond"/>
              </a:rPr>
              <a:t>[0., 1., 1., 0., 1., 0., 1., 1., 1., 0., 0.]])</a:t>
            </a:r>
            <a:endParaRPr dirty="0"/>
          </a:p>
          <a:p>
            <a:pPr marL="0" marR="0" lvl="0" indent="0" algn="l" rtl="0">
              <a:spcBef>
                <a:spcPts val="0"/>
              </a:spcBef>
              <a:spcAft>
                <a:spcPts val="0"/>
              </a:spcAft>
              <a:buNone/>
            </a:pPr>
            <a:endParaRPr sz="1800" dirty="0">
              <a:solidFill>
                <a:schemeClr val="dk1"/>
              </a:solidFill>
              <a:latin typeface="Garamond"/>
              <a:ea typeface="Garamond"/>
              <a:cs typeface="Garamond"/>
              <a:sym typeface="Garamond"/>
            </a:endParaRPr>
          </a:p>
          <a:p>
            <a:pPr marL="0" marR="0" lvl="0" indent="0" algn="l" rtl="0">
              <a:spcBef>
                <a:spcPts val="0"/>
              </a:spcBef>
              <a:spcAft>
                <a:spcPts val="0"/>
              </a:spcAft>
              <a:buNone/>
            </a:pPr>
            <a:endParaRPr sz="1800" dirty="0">
              <a:solidFill>
                <a:schemeClr val="dk1"/>
              </a:solidFill>
              <a:latin typeface="Garamond"/>
              <a:ea typeface="Garamond"/>
              <a:cs typeface="Garamond"/>
              <a:sym typeface="Garamon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8"/>
          <p:cNvSpPr/>
          <p:nvPr/>
        </p:nvSpPr>
        <p:spPr>
          <a:xfrm>
            <a:off x="0" y="0"/>
            <a:ext cx="5269117" cy="6309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500" dirty="0" err="1">
                <a:solidFill>
                  <a:srgbClr val="FF6700"/>
                </a:solidFill>
                <a:latin typeface="Garamond"/>
                <a:ea typeface="Garamond"/>
                <a:cs typeface="Garamond"/>
                <a:sym typeface="Garamond"/>
              </a:rPr>
              <a:t>BoW</a:t>
            </a:r>
            <a:r>
              <a:rPr lang="en-IN" sz="3500" dirty="0">
                <a:solidFill>
                  <a:srgbClr val="FF6700"/>
                </a:solidFill>
                <a:latin typeface="Garamond"/>
                <a:ea typeface="Garamond"/>
                <a:cs typeface="Garamond"/>
                <a:sym typeface="Garamond"/>
              </a:rPr>
              <a:t> / </a:t>
            </a:r>
            <a:r>
              <a:rPr lang="en-IN" sz="3500" dirty="0" err="1">
                <a:solidFill>
                  <a:srgbClr val="FF6700"/>
                </a:solidFill>
                <a:latin typeface="Garamond"/>
                <a:ea typeface="Garamond"/>
                <a:cs typeface="Garamond"/>
                <a:sym typeface="Garamond"/>
              </a:rPr>
              <a:t>CountVectorizer</a:t>
            </a:r>
            <a:endParaRPr sz="3500" dirty="0">
              <a:solidFill>
                <a:srgbClr val="FF6700"/>
              </a:solidFill>
              <a:latin typeface="Garamond"/>
              <a:ea typeface="Garamond"/>
              <a:cs typeface="Garamond"/>
              <a:sym typeface="Garamond"/>
            </a:endParaRPr>
          </a:p>
        </p:txBody>
      </p:sp>
      <p:sp>
        <p:nvSpPr>
          <p:cNvPr id="239" name="Google Shape;239;p28"/>
          <p:cNvSpPr/>
          <p:nvPr/>
        </p:nvSpPr>
        <p:spPr>
          <a:xfrm>
            <a:off x="155448" y="1266940"/>
            <a:ext cx="7946136" cy="39702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err="1">
                <a:solidFill>
                  <a:schemeClr val="dk1"/>
                </a:solidFill>
                <a:latin typeface="Garamond"/>
                <a:ea typeface="Garamond"/>
                <a:cs typeface="Garamond"/>
                <a:sym typeface="Garamond"/>
              </a:rPr>
              <a:t>CountVectorizer</a:t>
            </a:r>
            <a:r>
              <a:rPr lang="en-IN" sz="1800" dirty="0">
                <a:solidFill>
                  <a:schemeClr val="dk1"/>
                </a:solidFill>
                <a:latin typeface="Garamond"/>
                <a:ea typeface="Garamond"/>
                <a:cs typeface="Garamond"/>
                <a:sym typeface="Garamond"/>
              </a:rPr>
              <a:t> is a tool provided by the </a:t>
            </a:r>
            <a:r>
              <a:rPr lang="en-IN" sz="1800" dirty="0" err="1">
                <a:solidFill>
                  <a:schemeClr val="dk1"/>
                </a:solidFill>
                <a:latin typeface="Garamond"/>
                <a:ea typeface="Garamond"/>
                <a:cs typeface="Garamond"/>
                <a:sym typeface="Garamond"/>
              </a:rPr>
              <a:t>sklearn</a:t>
            </a:r>
            <a:r>
              <a:rPr lang="en-IN" sz="1800" dirty="0">
                <a:solidFill>
                  <a:schemeClr val="dk1"/>
                </a:solidFill>
                <a:latin typeface="Garamond"/>
                <a:ea typeface="Garamond"/>
                <a:cs typeface="Garamond"/>
                <a:sym typeface="Garamond"/>
              </a:rPr>
              <a:t> or </a:t>
            </a:r>
            <a:r>
              <a:rPr lang="en-IN" sz="1800" dirty="0" err="1">
                <a:solidFill>
                  <a:schemeClr val="dk1"/>
                </a:solidFill>
                <a:latin typeface="Garamond"/>
                <a:ea typeface="Garamond"/>
                <a:cs typeface="Garamond"/>
                <a:sym typeface="Garamond"/>
              </a:rPr>
              <a:t>scikit</a:t>
            </a:r>
            <a:r>
              <a:rPr lang="en-IN" sz="1800" dirty="0">
                <a:solidFill>
                  <a:schemeClr val="dk1"/>
                </a:solidFill>
                <a:latin typeface="Garamond"/>
                <a:ea typeface="Garamond"/>
                <a:cs typeface="Garamond"/>
                <a:sym typeface="Garamond"/>
              </a:rPr>
              <a:t>-learn library in Python that provides application programming interfaces (APIs) that would conveniently help in building a </a:t>
            </a:r>
            <a:r>
              <a:rPr lang="en-IN" sz="1800" dirty="0" err="1">
                <a:solidFill>
                  <a:schemeClr val="dk1"/>
                </a:solidFill>
                <a:latin typeface="Garamond"/>
                <a:ea typeface="Garamond"/>
                <a:cs typeface="Garamond"/>
                <a:sym typeface="Garamond"/>
              </a:rPr>
              <a:t>BoW</a:t>
            </a:r>
            <a:r>
              <a:rPr lang="en-IN" sz="1800" dirty="0">
                <a:solidFill>
                  <a:schemeClr val="dk1"/>
                </a:solidFill>
                <a:latin typeface="Garamond"/>
                <a:ea typeface="Garamond"/>
                <a:cs typeface="Garamond"/>
                <a:sym typeface="Garamond"/>
              </a:rPr>
              <a:t> model.</a:t>
            </a:r>
            <a:endParaRPr dirty="0"/>
          </a:p>
          <a:p>
            <a:pPr marL="0" marR="0" lvl="0" indent="0" algn="l" rtl="0">
              <a:spcBef>
                <a:spcPts val="0"/>
              </a:spcBef>
              <a:spcAft>
                <a:spcPts val="0"/>
              </a:spcAft>
              <a:buNone/>
            </a:pPr>
            <a:endParaRPr sz="18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IN" sz="1800" dirty="0">
                <a:solidFill>
                  <a:schemeClr val="dk1"/>
                </a:solidFill>
                <a:latin typeface="Garamond"/>
                <a:ea typeface="Garamond"/>
                <a:cs typeface="Garamond"/>
                <a:sym typeface="Garamond"/>
              </a:rPr>
              <a:t>It converts a list of text documents into a matrix such that each entry in the matrix </a:t>
            </a:r>
            <a:r>
              <a:rPr lang="en-IN" sz="1800" dirty="0" smtClean="0">
                <a:solidFill>
                  <a:schemeClr val="dk1"/>
                </a:solidFill>
                <a:latin typeface="Garamond"/>
                <a:ea typeface="Garamond"/>
                <a:cs typeface="Garamond"/>
                <a:sym typeface="Garamond"/>
              </a:rPr>
              <a:t>would correspond </a:t>
            </a:r>
            <a:r>
              <a:rPr lang="en-IN" sz="1800" dirty="0">
                <a:solidFill>
                  <a:schemeClr val="dk1"/>
                </a:solidFill>
                <a:latin typeface="Garamond"/>
                <a:ea typeface="Garamond"/>
                <a:cs typeface="Garamond"/>
                <a:sym typeface="Garamond"/>
              </a:rPr>
              <a:t>to the count of a particular token in the respective sentences</a:t>
            </a:r>
            <a:endParaRPr dirty="0"/>
          </a:p>
          <a:p>
            <a:pPr marL="0" marR="0" lvl="0" indent="0" algn="l" rtl="0">
              <a:spcBef>
                <a:spcPts val="0"/>
              </a:spcBef>
              <a:spcAft>
                <a:spcPts val="0"/>
              </a:spcAft>
              <a:buNone/>
            </a:pPr>
            <a:endParaRPr sz="1800" dirty="0">
              <a:solidFill>
                <a:schemeClr val="dk1"/>
              </a:solidFill>
              <a:latin typeface="Garamond"/>
              <a:ea typeface="Garamond"/>
              <a:cs typeface="Garamond"/>
              <a:sym typeface="Garamond"/>
            </a:endParaRPr>
          </a:p>
          <a:p>
            <a:pPr marL="0" marR="0" lvl="0" indent="0" algn="l" rtl="0">
              <a:spcBef>
                <a:spcPts val="0"/>
              </a:spcBef>
              <a:spcAft>
                <a:spcPts val="0"/>
              </a:spcAft>
              <a:buNone/>
            </a:pPr>
            <a:endParaRPr sz="18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IN" sz="1800" dirty="0" err="1">
                <a:solidFill>
                  <a:schemeClr val="dk1"/>
                </a:solidFill>
                <a:latin typeface="Garamond"/>
                <a:ea typeface="Garamond"/>
                <a:cs typeface="Garamond"/>
                <a:sym typeface="Garamond"/>
              </a:rPr>
              <a:t>CountVectorizer</a:t>
            </a:r>
            <a:r>
              <a:rPr lang="en-IN" sz="1800" dirty="0">
                <a:solidFill>
                  <a:schemeClr val="dk1"/>
                </a:solidFill>
                <a:latin typeface="Garamond"/>
                <a:ea typeface="Garamond"/>
                <a:cs typeface="Garamond"/>
                <a:sym typeface="Garamond"/>
              </a:rPr>
              <a:t> offers a lot of flexibility in terms of using a prebuilt dictionary of words instead of creating a dictionary based on the data. It provides options to tokenize text as well, along with the removal of </a:t>
            </a:r>
            <a:r>
              <a:rPr lang="en-IN" sz="1800" dirty="0" err="1">
                <a:solidFill>
                  <a:schemeClr val="dk1"/>
                </a:solidFill>
                <a:latin typeface="Garamond"/>
                <a:ea typeface="Garamond"/>
                <a:cs typeface="Garamond"/>
                <a:sym typeface="Garamond"/>
              </a:rPr>
              <a:t>stopwords</a:t>
            </a:r>
            <a:r>
              <a:rPr lang="en-IN" sz="1800" dirty="0">
                <a:solidFill>
                  <a:schemeClr val="dk1"/>
                </a:solidFill>
                <a:latin typeface="Garamond"/>
                <a:ea typeface="Garamond"/>
                <a:cs typeface="Garamond"/>
                <a:sym typeface="Garamond"/>
              </a:rPr>
              <a:t>. The </a:t>
            </a:r>
            <a:r>
              <a:rPr lang="en-IN" sz="1800" dirty="0" err="1">
                <a:solidFill>
                  <a:schemeClr val="dk1"/>
                </a:solidFill>
                <a:latin typeface="Garamond"/>
                <a:ea typeface="Garamond"/>
                <a:cs typeface="Garamond"/>
                <a:sym typeface="Garamond"/>
              </a:rPr>
              <a:t>CountVectorizer</a:t>
            </a:r>
            <a:r>
              <a:rPr lang="en-IN" sz="1800" dirty="0">
                <a:solidFill>
                  <a:schemeClr val="dk1"/>
                </a:solidFill>
                <a:latin typeface="Garamond"/>
                <a:ea typeface="Garamond"/>
                <a:cs typeface="Garamond"/>
                <a:sym typeface="Garamond"/>
              </a:rPr>
              <a:t> module provides the ability to do that without explicitly writing code, using an attribute named </a:t>
            </a:r>
            <a:r>
              <a:rPr lang="en-IN" sz="1800" dirty="0" err="1">
                <a:solidFill>
                  <a:schemeClr val="dk1"/>
                </a:solidFill>
                <a:latin typeface="Garamond"/>
                <a:ea typeface="Garamond"/>
                <a:cs typeface="Garamond"/>
                <a:sym typeface="Garamond"/>
              </a:rPr>
              <a:t>ngram_range</a:t>
            </a:r>
            <a:endParaRPr sz="1800" dirty="0">
              <a:solidFill>
                <a:schemeClr val="dk1"/>
              </a:solidFill>
              <a:latin typeface="Garamond"/>
              <a:ea typeface="Garamond"/>
              <a:cs typeface="Garamond"/>
              <a:sym typeface="Garamond"/>
            </a:endParaRPr>
          </a:p>
          <a:p>
            <a:pPr marL="0" marR="0" lvl="0" indent="0" algn="l" rtl="0">
              <a:spcBef>
                <a:spcPts val="0"/>
              </a:spcBef>
              <a:spcAft>
                <a:spcPts val="0"/>
              </a:spcAft>
              <a:buNone/>
            </a:pPr>
            <a:endParaRPr sz="1800" dirty="0">
              <a:solidFill>
                <a:schemeClr val="dk1"/>
              </a:solidFill>
              <a:latin typeface="Garamond"/>
              <a:ea typeface="Garamond"/>
              <a:cs typeface="Garamond"/>
              <a:sym typeface="Garamon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29"/>
          <p:cNvPicPr preferRelativeResize="0"/>
          <p:nvPr/>
        </p:nvPicPr>
        <p:blipFill rotWithShape="1">
          <a:blip r:embed="rId3">
            <a:alphaModFix/>
          </a:blip>
          <a:srcRect/>
          <a:stretch/>
        </p:blipFill>
        <p:spPr>
          <a:xfrm>
            <a:off x="110728" y="1178575"/>
            <a:ext cx="8317163" cy="2853929"/>
          </a:xfrm>
          <a:prstGeom prst="rect">
            <a:avLst/>
          </a:prstGeom>
          <a:noFill/>
          <a:ln>
            <a:noFill/>
          </a:ln>
        </p:spPr>
      </p:pic>
      <p:sp>
        <p:nvSpPr>
          <p:cNvPr id="245" name="Google Shape;245;p29"/>
          <p:cNvSpPr txBox="1"/>
          <p:nvPr/>
        </p:nvSpPr>
        <p:spPr>
          <a:xfrm>
            <a:off x="0" y="0"/>
            <a:ext cx="7138301" cy="6309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500">
                <a:solidFill>
                  <a:srgbClr val="FF6700"/>
                </a:solidFill>
                <a:latin typeface="Garamond"/>
                <a:ea typeface="Garamond"/>
                <a:cs typeface="Garamond"/>
                <a:sym typeface="Garamond"/>
              </a:rPr>
              <a:t>BoW: Unigrams ,Bi grams and Trigrams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p:nvPr/>
        </p:nvSpPr>
        <p:spPr>
          <a:xfrm>
            <a:off x="152400" y="571500"/>
            <a:ext cx="8211312"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Garamond"/>
                <a:ea typeface="Garamond"/>
                <a:cs typeface="Garamond"/>
                <a:sym typeface="Garamond"/>
              </a:rPr>
              <a:t>The research on how to make computers understand and manipulate natural languages draws from several fields, including computer science, math, linguistics, and neuroscience, and the resulting interdisciplinary area of research is called NLP</a:t>
            </a:r>
            <a:endParaRPr/>
          </a:p>
        </p:txBody>
      </p:sp>
      <p:pic>
        <p:nvPicPr>
          <p:cNvPr id="101" name="Google Shape;101;p3"/>
          <p:cNvPicPr preferRelativeResize="0"/>
          <p:nvPr/>
        </p:nvPicPr>
        <p:blipFill rotWithShape="1">
          <a:blip r:embed="rId3">
            <a:alphaModFix/>
          </a:blip>
          <a:srcRect/>
          <a:stretch/>
        </p:blipFill>
        <p:spPr>
          <a:xfrm>
            <a:off x="2057400" y="1714500"/>
            <a:ext cx="4124230" cy="354043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0"/>
          <p:cNvSpPr txBox="1"/>
          <p:nvPr/>
        </p:nvSpPr>
        <p:spPr>
          <a:xfrm>
            <a:off x="0" y="0"/>
            <a:ext cx="6889500" cy="438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500">
                <a:solidFill>
                  <a:srgbClr val="FF6700"/>
                </a:solidFill>
                <a:latin typeface="Garamond"/>
                <a:ea typeface="Garamond"/>
                <a:cs typeface="Garamond"/>
                <a:sym typeface="Garamond"/>
              </a:rPr>
              <a:t>BoW: Curse of dimensionality</a:t>
            </a:r>
            <a:endParaRPr/>
          </a:p>
        </p:txBody>
      </p:sp>
      <p:sp>
        <p:nvSpPr>
          <p:cNvPr id="251" name="Google Shape;251;p30"/>
          <p:cNvSpPr txBox="1"/>
          <p:nvPr/>
        </p:nvSpPr>
        <p:spPr>
          <a:xfrm>
            <a:off x="173736" y="563253"/>
            <a:ext cx="8366760"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chemeClr val="dk1"/>
                </a:solidFill>
                <a:latin typeface="Garamond"/>
                <a:ea typeface="Garamond"/>
                <a:cs typeface="Garamond"/>
                <a:sym typeface="Garamond"/>
              </a:rPr>
              <a:t>An extremely important thing to keep in mind while building a </a:t>
            </a:r>
            <a:r>
              <a:rPr lang="en-IN" sz="1800" dirty="0" err="1">
                <a:solidFill>
                  <a:schemeClr val="dk1"/>
                </a:solidFill>
                <a:latin typeface="Garamond"/>
                <a:ea typeface="Garamond"/>
                <a:cs typeface="Garamond"/>
                <a:sym typeface="Garamond"/>
              </a:rPr>
              <a:t>BoW</a:t>
            </a:r>
            <a:r>
              <a:rPr lang="en-IN" sz="1800" dirty="0">
                <a:solidFill>
                  <a:schemeClr val="dk1"/>
                </a:solidFill>
                <a:latin typeface="Garamond"/>
                <a:ea typeface="Garamond"/>
                <a:cs typeface="Garamond"/>
                <a:sym typeface="Garamond"/>
              </a:rPr>
              <a:t> model is to ensure that the vocabulary does not shoot up and become excessively large. This is because this would increase the dimensionality of the model largely, and a very big dimensionality does not convert into a very good model; rather, it can hamper the model's inference ability. </a:t>
            </a:r>
            <a:endParaRPr dirty="0"/>
          </a:p>
          <a:p>
            <a:pPr marL="0" marR="0" lvl="0" indent="0" algn="l" rtl="0">
              <a:spcBef>
                <a:spcPts val="0"/>
              </a:spcBef>
              <a:spcAft>
                <a:spcPts val="0"/>
              </a:spcAft>
              <a:buNone/>
            </a:pPr>
            <a:endParaRPr sz="18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IN" sz="1800" dirty="0">
                <a:solidFill>
                  <a:schemeClr val="dk1"/>
                </a:solidFill>
                <a:latin typeface="Garamond"/>
                <a:ea typeface="Garamond"/>
                <a:cs typeface="Garamond"/>
                <a:sym typeface="Garamond"/>
              </a:rPr>
              <a:t>This is referred to as the curse of dimensionality and it can potentially lead to a condition</a:t>
            </a:r>
            <a:endParaRPr dirty="0"/>
          </a:p>
          <a:p>
            <a:pPr marL="0" marR="0" lvl="0" indent="0" algn="l" rtl="0">
              <a:spcBef>
                <a:spcPts val="0"/>
              </a:spcBef>
              <a:spcAft>
                <a:spcPts val="0"/>
              </a:spcAft>
              <a:buNone/>
            </a:pPr>
            <a:r>
              <a:rPr lang="en-IN" sz="1800" dirty="0">
                <a:solidFill>
                  <a:schemeClr val="dk1"/>
                </a:solidFill>
                <a:latin typeface="Garamond"/>
                <a:ea typeface="Garamond"/>
                <a:cs typeface="Garamond"/>
                <a:sym typeface="Garamond"/>
              </a:rPr>
              <a:t>called </a:t>
            </a:r>
            <a:r>
              <a:rPr lang="en-IN" sz="1800" dirty="0" err="1">
                <a:solidFill>
                  <a:schemeClr val="dk1"/>
                </a:solidFill>
                <a:latin typeface="Garamond"/>
                <a:ea typeface="Garamond"/>
                <a:cs typeface="Garamond"/>
                <a:sym typeface="Garamond"/>
              </a:rPr>
              <a:t>overfitting</a:t>
            </a:r>
            <a:r>
              <a:rPr lang="en-IN" sz="1800" dirty="0">
                <a:solidFill>
                  <a:schemeClr val="dk1"/>
                </a:solidFill>
                <a:latin typeface="Garamond"/>
                <a:ea typeface="Garamond"/>
                <a:cs typeface="Garamond"/>
                <a:sym typeface="Garamond"/>
              </a:rPr>
              <a:t>.</a:t>
            </a:r>
            <a:endParaRPr sz="1800" dirty="0">
              <a:solidFill>
                <a:schemeClr val="dk1"/>
              </a:solidFill>
              <a:latin typeface="Garamond"/>
              <a:ea typeface="Garamond"/>
              <a:cs typeface="Garamond"/>
              <a:sym typeface="Garamond"/>
            </a:endParaRPr>
          </a:p>
          <a:p>
            <a:pPr marL="0" marR="0" lvl="0" indent="0" algn="l" rtl="0">
              <a:spcBef>
                <a:spcPts val="0"/>
              </a:spcBef>
              <a:spcAft>
                <a:spcPts val="0"/>
              </a:spcAft>
              <a:buNone/>
            </a:pPr>
            <a:endParaRPr sz="18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IN" sz="1800" i="1" dirty="0" err="1">
                <a:solidFill>
                  <a:schemeClr val="accent2"/>
                </a:solidFill>
                <a:latin typeface="Garamond"/>
                <a:ea typeface="Garamond"/>
                <a:cs typeface="Garamond"/>
                <a:sym typeface="Garamond"/>
              </a:rPr>
              <a:t>Max_features</a:t>
            </a:r>
            <a:r>
              <a:rPr lang="en-IN" sz="1800" i="1" dirty="0">
                <a:solidFill>
                  <a:schemeClr val="accent2"/>
                </a:solidFill>
                <a:latin typeface="Garamond"/>
                <a:ea typeface="Garamond"/>
                <a:cs typeface="Garamond"/>
                <a:sym typeface="Garamond"/>
              </a:rPr>
              <a:t>:</a:t>
            </a:r>
            <a:endParaRPr dirty="0"/>
          </a:p>
          <a:p>
            <a:pPr marL="0" marR="0" lvl="0" indent="0" algn="l" rtl="0">
              <a:spcBef>
                <a:spcPts val="0"/>
              </a:spcBef>
              <a:spcAft>
                <a:spcPts val="0"/>
              </a:spcAft>
              <a:buNone/>
            </a:pPr>
            <a:r>
              <a:rPr lang="en-IN" sz="1800" dirty="0">
                <a:solidFill>
                  <a:schemeClr val="dk1"/>
                </a:solidFill>
                <a:latin typeface="Garamond"/>
                <a:ea typeface="Garamond"/>
                <a:cs typeface="Garamond"/>
                <a:sym typeface="Garamond"/>
              </a:rPr>
              <a:t>The </a:t>
            </a:r>
            <a:r>
              <a:rPr lang="en-IN" sz="1800" dirty="0" err="1">
                <a:solidFill>
                  <a:schemeClr val="dk1"/>
                </a:solidFill>
                <a:latin typeface="Garamond"/>
                <a:ea typeface="Garamond"/>
                <a:cs typeface="Garamond"/>
                <a:sym typeface="Garamond"/>
              </a:rPr>
              <a:t>CountVectorizer</a:t>
            </a:r>
            <a:r>
              <a:rPr lang="en-IN" sz="1800" dirty="0">
                <a:solidFill>
                  <a:schemeClr val="dk1"/>
                </a:solidFill>
                <a:latin typeface="Garamond"/>
                <a:ea typeface="Garamond"/>
                <a:cs typeface="Garamond"/>
                <a:sym typeface="Garamond"/>
              </a:rPr>
              <a:t> functionality provides a parameter called </a:t>
            </a:r>
            <a:r>
              <a:rPr lang="en-IN" sz="1800" dirty="0" err="1">
                <a:solidFill>
                  <a:schemeClr val="dk1"/>
                </a:solidFill>
                <a:latin typeface="Garamond"/>
                <a:ea typeface="Garamond"/>
                <a:cs typeface="Garamond"/>
                <a:sym typeface="Garamond"/>
              </a:rPr>
              <a:t>max_features</a:t>
            </a:r>
            <a:r>
              <a:rPr lang="en-IN" sz="1800" dirty="0">
                <a:solidFill>
                  <a:schemeClr val="dk1"/>
                </a:solidFill>
                <a:latin typeface="Garamond"/>
                <a:ea typeface="Garamond"/>
                <a:cs typeface="Garamond"/>
                <a:sym typeface="Garamond"/>
              </a:rPr>
              <a:t> that will build a vocabulary such that the size of the vocabulary would be less than or equal to </a:t>
            </a:r>
            <a:r>
              <a:rPr lang="en-IN" sz="1800" dirty="0" err="1">
                <a:solidFill>
                  <a:schemeClr val="dk1"/>
                </a:solidFill>
                <a:latin typeface="Garamond"/>
                <a:ea typeface="Garamond"/>
                <a:cs typeface="Garamond"/>
                <a:sym typeface="Garamond"/>
              </a:rPr>
              <a:t>max_features</a:t>
            </a:r>
            <a:r>
              <a:rPr lang="en-IN" sz="1800" dirty="0">
                <a:solidFill>
                  <a:schemeClr val="dk1"/>
                </a:solidFill>
                <a:latin typeface="Garamond"/>
                <a:ea typeface="Garamond"/>
                <a:cs typeface="Garamond"/>
                <a:sym typeface="Garamond"/>
              </a:rPr>
              <a:t> ordered by the frequency of tokens occurring</a:t>
            </a:r>
            <a:endParaRPr dirty="0"/>
          </a:p>
          <a:p>
            <a:pPr marL="0" marR="0" lvl="0" indent="0" algn="l" rtl="0">
              <a:spcBef>
                <a:spcPts val="0"/>
              </a:spcBef>
              <a:spcAft>
                <a:spcPts val="0"/>
              </a:spcAft>
              <a:buNone/>
            </a:pPr>
            <a:r>
              <a:rPr lang="en-IN" sz="1800" dirty="0">
                <a:solidFill>
                  <a:schemeClr val="dk1"/>
                </a:solidFill>
                <a:latin typeface="Garamond"/>
                <a:ea typeface="Garamond"/>
                <a:cs typeface="Garamond"/>
                <a:sym typeface="Garamond"/>
              </a:rPr>
              <a:t>in a corpus</a:t>
            </a:r>
            <a:endParaRPr dirty="0"/>
          </a:p>
          <a:p>
            <a:pPr marL="0" marR="0" lvl="0" indent="0" algn="l" rtl="0">
              <a:spcBef>
                <a:spcPts val="0"/>
              </a:spcBef>
              <a:spcAft>
                <a:spcPts val="0"/>
              </a:spcAft>
              <a:buNone/>
            </a:pPr>
            <a:endParaRPr sz="1800" dirty="0">
              <a:solidFill>
                <a:schemeClr val="dk1"/>
              </a:solidFill>
              <a:latin typeface="Garamond"/>
              <a:ea typeface="Garamond"/>
              <a:cs typeface="Garamond"/>
              <a:sym typeface="Garamond"/>
            </a:endParaRPr>
          </a:p>
        </p:txBody>
      </p:sp>
      <p:pic>
        <p:nvPicPr>
          <p:cNvPr id="252" name="Google Shape;252;p30"/>
          <p:cNvPicPr preferRelativeResize="0"/>
          <p:nvPr/>
        </p:nvPicPr>
        <p:blipFill rotWithShape="1">
          <a:blip r:embed="rId3">
            <a:alphaModFix/>
          </a:blip>
          <a:srcRect/>
          <a:stretch/>
        </p:blipFill>
        <p:spPr>
          <a:xfrm>
            <a:off x="173735" y="4762500"/>
            <a:ext cx="7048177" cy="790575"/>
          </a:xfrm>
          <a:prstGeom prst="rect">
            <a:avLst/>
          </a:prstGeom>
          <a:noFill/>
          <a:ln>
            <a:noFill/>
          </a:ln>
        </p:spPr>
      </p:pic>
      <p:sp>
        <p:nvSpPr>
          <p:cNvPr id="253" name="Google Shape;253;p30"/>
          <p:cNvSpPr/>
          <p:nvPr/>
        </p:nvSpPr>
        <p:spPr>
          <a:xfrm>
            <a:off x="173735" y="4381243"/>
            <a:ext cx="1526380" cy="3000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350">
                <a:solidFill>
                  <a:schemeClr val="dk1"/>
                </a:solidFill>
                <a:latin typeface="Helvetica Neue"/>
                <a:ea typeface="Helvetica Neue"/>
                <a:cs typeface="Helvetica Neue"/>
                <a:sym typeface="Helvetica Neue"/>
              </a:rPr>
              <a:t>max_features = 6</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1"/>
          <p:cNvSpPr txBox="1"/>
          <p:nvPr/>
        </p:nvSpPr>
        <p:spPr>
          <a:xfrm>
            <a:off x="0" y="0"/>
            <a:ext cx="5989140" cy="116955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500">
                <a:solidFill>
                  <a:srgbClr val="FF6700"/>
                </a:solidFill>
                <a:latin typeface="Garamond"/>
                <a:ea typeface="Garamond"/>
                <a:cs typeface="Garamond"/>
                <a:sym typeface="Garamond"/>
              </a:rPr>
              <a:t>BoW: High frequency words and </a:t>
            </a:r>
            <a:endParaRPr/>
          </a:p>
          <a:p>
            <a:pPr marL="0" marR="0" lvl="0" indent="0" algn="l" rtl="0">
              <a:spcBef>
                <a:spcPts val="0"/>
              </a:spcBef>
              <a:spcAft>
                <a:spcPts val="0"/>
              </a:spcAft>
              <a:buNone/>
            </a:pPr>
            <a:r>
              <a:rPr lang="en-IN" sz="3500">
                <a:solidFill>
                  <a:srgbClr val="FF6700"/>
                </a:solidFill>
                <a:latin typeface="Garamond"/>
                <a:ea typeface="Garamond"/>
                <a:cs typeface="Garamond"/>
                <a:sym typeface="Garamond"/>
              </a:rPr>
              <a:t>Low frequency Words</a:t>
            </a:r>
            <a:endParaRPr/>
          </a:p>
        </p:txBody>
      </p:sp>
      <p:sp>
        <p:nvSpPr>
          <p:cNvPr id="259" name="Google Shape;259;p31"/>
          <p:cNvSpPr txBox="1"/>
          <p:nvPr/>
        </p:nvSpPr>
        <p:spPr>
          <a:xfrm>
            <a:off x="182880" y="1337310"/>
            <a:ext cx="8622792" cy="3139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chemeClr val="dk1"/>
                </a:solidFill>
                <a:latin typeface="Garamond"/>
                <a:ea typeface="Garamond"/>
                <a:cs typeface="Garamond"/>
                <a:sym typeface="Garamond"/>
              </a:rPr>
              <a:t>A few Terms or phrases that have occurred very frequently in the text corpus. These phrases might occur very frequently in an individual document or may be present in almost all documents in the corpus and may not carry any pattern. One approach we have discussed so far to remove such terms is the removal of stop words.</a:t>
            </a:r>
            <a:endParaRPr dirty="0"/>
          </a:p>
          <a:p>
            <a:pPr marL="0" marR="0" lvl="0" indent="0" algn="l" rtl="0">
              <a:spcBef>
                <a:spcPts val="0"/>
              </a:spcBef>
              <a:spcAft>
                <a:spcPts val="0"/>
              </a:spcAft>
              <a:buNone/>
            </a:pPr>
            <a:endParaRPr sz="18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IN" sz="1800" dirty="0">
                <a:solidFill>
                  <a:schemeClr val="dk1"/>
                </a:solidFill>
                <a:latin typeface="Garamond"/>
                <a:ea typeface="Garamond"/>
                <a:cs typeface="Garamond"/>
                <a:sym typeface="Garamond"/>
              </a:rPr>
              <a:t>Convenient technique that comes along with </a:t>
            </a:r>
            <a:r>
              <a:rPr lang="en-IN" sz="1800" dirty="0" err="1">
                <a:solidFill>
                  <a:schemeClr val="dk1"/>
                </a:solidFill>
                <a:latin typeface="Garamond"/>
                <a:ea typeface="Garamond"/>
                <a:cs typeface="Garamond"/>
                <a:sym typeface="Garamond"/>
              </a:rPr>
              <a:t>CountVectorizer</a:t>
            </a:r>
            <a:r>
              <a:rPr lang="en-IN" sz="1800" dirty="0">
                <a:solidFill>
                  <a:schemeClr val="dk1"/>
                </a:solidFill>
                <a:latin typeface="Garamond"/>
                <a:ea typeface="Garamond"/>
                <a:cs typeface="Garamond"/>
                <a:sym typeface="Garamond"/>
              </a:rPr>
              <a:t> is </a:t>
            </a:r>
            <a:r>
              <a:rPr lang="en-IN" sz="1800" dirty="0" err="1">
                <a:solidFill>
                  <a:schemeClr val="dk1"/>
                </a:solidFill>
                <a:latin typeface="Garamond"/>
                <a:ea typeface="Garamond"/>
                <a:cs typeface="Garamond"/>
                <a:sym typeface="Garamond"/>
              </a:rPr>
              <a:t>max_df</a:t>
            </a:r>
            <a:r>
              <a:rPr lang="en-IN" sz="1800" dirty="0">
                <a:solidFill>
                  <a:schemeClr val="dk1"/>
                </a:solidFill>
                <a:latin typeface="Garamond"/>
                <a:ea typeface="Garamond"/>
                <a:cs typeface="Garamond"/>
                <a:sym typeface="Garamond"/>
              </a:rPr>
              <a:t>, which will ignore terms having a document frequency higher than a provided threshold mentioned as part of the </a:t>
            </a:r>
            <a:r>
              <a:rPr lang="en-IN" sz="1800" dirty="0" err="1">
                <a:solidFill>
                  <a:schemeClr val="dk1"/>
                </a:solidFill>
                <a:latin typeface="Garamond"/>
                <a:ea typeface="Garamond"/>
                <a:cs typeface="Garamond"/>
                <a:sym typeface="Garamond"/>
              </a:rPr>
              <a:t>max_df</a:t>
            </a:r>
            <a:r>
              <a:rPr lang="en-IN" sz="1800" dirty="0">
                <a:solidFill>
                  <a:schemeClr val="dk1"/>
                </a:solidFill>
                <a:latin typeface="Garamond"/>
                <a:ea typeface="Garamond"/>
                <a:cs typeface="Garamond"/>
                <a:sym typeface="Garamond"/>
              </a:rPr>
              <a:t> parameter. Similarly, we can remove rarely occurring terms that occur fewer times in a document than a given threshold, using a </a:t>
            </a:r>
            <a:r>
              <a:rPr lang="en-IN" sz="1800" dirty="0" err="1">
                <a:solidFill>
                  <a:schemeClr val="dk1"/>
                </a:solidFill>
                <a:latin typeface="Garamond"/>
                <a:ea typeface="Garamond"/>
                <a:cs typeface="Garamond"/>
                <a:sym typeface="Garamond"/>
              </a:rPr>
              <a:t>min_df</a:t>
            </a:r>
            <a:r>
              <a:rPr lang="en-IN" sz="1800" dirty="0">
                <a:solidFill>
                  <a:schemeClr val="dk1"/>
                </a:solidFill>
                <a:latin typeface="Garamond"/>
                <a:ea typeface="Garamond"/>
                <a:cs typeface="Garamond"/>
                <a:sym typeface="Garamond"/>
              </a:rPr>
              <a:t> parameter.</a:t>
            </a:r>
            <a:endParaRPr dirty="0"/>
          </a:p>
          <a:p>
            <a:pPr marL="0" marR="0" lvl="0" indent="0" algn="l" rtl="0">
              <a:spcBef>
                <a:spcPts val="0"/>
              </a:spcBef>
              <a:spcAft>
                <a:spcPts val="0"/>
              </a:spcAft>
              <a:buNone/>
            </a:pPr>
            <a:endParaRPr sz="1800" dirty="0">
              <a:solidFill>
                <a:schemeClr val="dk1"/>
              </a:solidFill>
              <a:latin typeface="Garamond"/>
              <a:ea typeface="Garamond"/>
              <a:cs typeface="Garamond"/>
              <a:sym typeface="Garamond"/>
            </a:endParaRPr>
          </a:p>
          <a:p>
            <a:pPr marL="0" marR="0" lvl="0" indent="0" algn="l" rtl="0">
              <a:spcBef>
                <a:spcPts val="0"/>
              </a:spcBef>
              <a:spcAft>
                <a:spcPts val="0"/>
              </a:spcAft>
              <a:buNone/>
            </a:pPr>
            <a:endParaRPr sz="1800" dirty="0">
              <a:solidFill>
                <a:schemeClr val="dk1"/>
              </a:solidFill>
              <a:latin typeface="Garamond"/>
              <a:ea typeface="Garamond"/>
              <a:cs typeface="Garamond"/>
              <a:sym typeface="Garamon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2"/>
          <p:cNvSpPr/>
          <p:nvPr/>
        </p:nvSpPr>
        <p:spPr>
          <a:xfrm>
            <a:off x="-100819" y="0"/>
            <a:ext cx="7868691" cy="6309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500" dirty="0">
                <a:solidFill>
                  <a:srgbClr val="FF6700"/>
                </a:solidFill>
                <a:latin typeface="Garamond"/>
                <a:ea typeface="Garamond"/>
                <a:cs typeface="Garamond"/>
                <a:sym typeface="Garamond"/>
              </a:rPr>
              <a:t>Limitations of the </a:t>
            </a:r>
            <a:r>
              <a:rPr lang="en-IN" sz="3500" dirty="0" err="1">
                <a:solidFill>
                  <a:srgbClr val="FF6700"/>
                </a:solidFill>
                <a:latin typeface="Garamond"/>
                <a:ea typeface="Garamond"/>
                <a:cs typeface="Garamond"/>
                <a:sym typeface="Garamond"/>
              </a:rPr>
              <a:t>BoW</a:t>
            </a:r>
            <a:r>
              <a:rPr lang="en-IN" sz="3500" dirty="0">
                <a:solidFill>
                  <a:srgbClr val="FF6700"/>
                </a:solidFill>
                <a:latin typeface="Garamond"/>
                <a:ea typeface="Garamond"/>
                <a:cs typeface="Garamond"/>
                <a:sym typeface="Garamond"/>
              </a:rPr>
              <a:t> representation</a:t>
            </a:r>
            <a:endParaRPr dirty="0"/>
          </a:p>
        </p:txBody>
      </p:sp>
      <p:sp>
        <p:nvSpPr>
          <p:cNvPr id="265" name="Google Shape;265;p32"/>
          <p:cNvSpPr txBox="1"/>
          <p:nvPr/>
        </p:nvSpPr>
        <p:spPr>
          <a:xfrm>
            <a:off x="0" y="1104900"/>
            <a:ext cx="8814816" cy="403187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dirty="0">
                <a:solidFill>
                  <a:schemeClr val="dk1"/>
                </a:solidFill>
                <a:latin typeface="Garamond"/>
                <a:ea typeface="Garamond"/>
                <a:cs typeface="Garamond"/>
                <a:sym typeface="Garamond"/>
              </a:rPr>
              <a:t>The </a:t>
            </a:r>
            <a:r>
              <a:rPr lang="en-IN" sz="1600" dirty="0" err="1">
                <a:solidFill>
                  <a:schemeClr val="dk1"/>
                </a:solidFill>
                <a:latin typeface="Garamond"/>
                <a:ea typeface="Garamond"/>
                <a:cs typeface="Garamond"/>
                <a:sym typeface="Garamond"/>
              </a:rPr>
              <a:t>BoW</a:t>
            </a:r>
            <a:r>
              <a:rPr lang="en-IN" sz="1600" dirty="0">
                <a:solidFill>
                  <a:schemeClr val="dk1"/>
                </a:solidFill>
                <a:latin typeface="Garamond"/>
                <a:ea typeface="Garamond"/>
                <a:cs typeface="Garamond"/>
                <a:sym typeface="Garamond"/>
              </a:rPr>
              <a:t> model provides a mechanism for representing text data using numbers. However, there are certain limitations to it. The model only relies on the count of terms in a document. This might work well for certain tasks or use cases with a limited vocabulary, but it would not scale to large vocabularies efficiently</a:t>
            </a:r>
            <a:endParaRPr dirty="0"/>
          </a:p>
          <a:p>
            <a:pPr marL="0" marR="0" lvl="0" indent="0" algn="l" rtl="0">
              <a:spcBef>
                <a:spcPts val="0"/>
              </a:spcBef>
              <a:spcAft>
                <a:spcPts val="0"/>
              </a:spcAft>
              <a:buNone/>
            </a:pPr>
            <a:endParaRPr sz="16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IN" sz="1600" dirty="0">
                <a:solidFill>
                  <a:schemeClr val="dk1"/>
                </a:solidFill>
                <a:latin typeface="Garamond"/>
                <a:ea typeface="Garamond"/>
                <a:cs typeface="Garamond"/>
                <a:sym typeface="Garamond"/>
              </a:rPr>
              <a:t>The </a:t>
            </a:r>
            <a:r>
              <a:rPr lang="en-IN" sz="1600" dirty="0" err="1">
                <a:solidFill>
                  <a:schemeClr val="dk1"/>
                </a:solidFill>
                <a:latin typeface="Garamond"/>
                <a:ea typeface="Garamond"/>
                <a:cs typeface="Garamond"/>
                <a:sym typeface="Garamond"/>
              </a:rPr>
              <a:t>BoW</a:t>
            </a:r>
            <a:r>
              <a:rPr lang="en-IN" sz="1600" dirty="0">
                <a:solidFill>
                  <a:schemeClr val="dk1"/>
                </a:solidFill>
                <a:latin typeface="Garamond"/>
                <a:ea typeface="Garamond"/>
                <a:cs typeface="Garamond"/>
                <a:sym typeface="Garamond"/>
              </a:rPr>
              <a:t> model also intrinsically provides possibilities for eliminating or reducing the significance of tokens or phrases that occur very rarely. These phrases might be present in a very small number of documents, but they can be very important in the representation of those documents. The </a:t>
            </a:r>
            <a:r>
              <a:rPr lang="en-IN" sz="1600" dirty="0" err="1">
                <a:solidFill>
                  <a:schemeClr val="dk1"/>
                </a:solidFill>
                <a:latin typeface="Garamond"/>
                <a:ea typeface="Garamond"/>
                <a:cs typeface="Garamond"/>
                <a:sym typeface="Garamond"/>
              </a:rPr>
              <a:t>BoW</a:t>
            </a:r>
            <a:r>
              <a:rPr lang="en-IN" sz="1600" dirty="0">
                <a:solidFill>
                  <a:schemeClr val="dk1"/>
                </a:solidFill>
                <a:latin typeface="Garamond"/>
                <a:ea typeface="Garamond"/>
                <a:cs typeface="Garamond"/>
                <a:sym typeface="Garamond"/>
              </a:rPr>
              <a:t> model does not support such possibilities.</a:t>
            </a:r>
            <a:endParaRPr dirty="0"/>
          </a:p>
          <a:p>
            <a:pPr marL="0" marR="0" lvl="0" indent="0" algn="l" rtl="0">
              <a:spcBef>
                <a:spcPts val="0"/>
              </a:spcBef>
              <a:spcAft>
                <a:spcPts val="0"/>
              </a:spcAft>
              <a:buNone/>
            </a:pPr>
            <a:endParaRPr sz="16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IN" sz="1600" dirty="0">
                <a:solidFill>
                  <a:schemeClr val="dk1"/>
                </a:solidFill>
                <a:latin typeface="Garamond"/>
                <a:ea typeface="Garamond"/>
                <a:cs typeface="Garamond"/>
                <a:sym typeface="Garamond"/>
              </a:rPr>
              <a:t>The </a:t>
            </a:r>
            <a:r>
              <a:rPr lang="en-IN" sz="1600" dirty="0" err="1">
                <a:solidFill>
                  <a:schemeClr val="dk1"/>
                </a:solidFill>
                <a:latin typeface="Garamond"/>
                <a:ea typeface="Garamond"/>
                <a:cs typeface="Garamond"/>
                <a:sym typeface="Garamond"/>
              </a:rPr>
              <a:t>BoW</a:t>
            </a:r>
            <a:r>
              <a:rPr lang="en-IN" sz="1600" dirty="0">
                <a:solidFill>
                  <a:schemeClr val="dk1"/>
                </a:solidFill>
                <a:latin typeface="Garamond"/>
                <a:ea typeface="Garamond"/>
                <a:cs typeface="Garamond"/>
                <a:sym typeface="Garamond"/>
              </a:rPr>
              <a:t> model can also get extremely huge in terms of the vocabulary for a large text corpus. This can lead to vectors of huge sizes representing every document, which might cause a deterioration in the model's performance.</a:t>
            </a:r>
            <a:endParaRPr dirty="0"/>
          </a:p>
          <a:p>
            <a:pPr marL="0" marR="0" lvl="0" indent="0" algn="l" rtl="0">
              <a:spcBef>
                <a:spcPts val="0"/>
              </a:spcBef>
              <a:spcAft>
                <a:spcPts val="0"/>
              </a:spcAft>
              <a:buNone/>
            </a:pPr>
            <a:endParaRPr sz="16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IN" sz="1600" dirty="0">
                <a:solidFill>
                  <a:schemeClr val="dk1"/>
                </a:solidFill>
                <a:latin typeface="Garamond"/>
                <a:ea typeface="Garamond"/>
                <a:cs typeface="Garamond"/>
                <a:sym typeface="Garamond"/>
              </a:rPr>
              <a:t>These models do not consider semantics or meanings associated with a token or phrases in a document. It ignores the possibility of capturing features from the </a:t>
            </a:r>
            <a:r>
              <a:rPr lang="en-IN" sz="1600" dirty="0" err="1">
                <a:solidFill>
                  <a:schemeClr val="dk1"/>
                </a:solidFill>
                <a:latin typeface="Garamond"/>
                <a:ea typeface="Garamond"/>
                <a:cs typeface="Garamond"/>
                <a:sym typeface="Garamond"/>
              </a:rPr>
              <a:t>neighborhood</a:t>
            </a:r>
            <a:r>
              <a:rPr lang="en-IN" sz="1600" dirty="0">
                <a:solidFill>
                  <a:schemeClr val="dk1"/>
                </a:solidFill>
                <a:latin typeface="Garamond"/>
                <a:ea typeface="Garamond"/>
                <a:cs typeface="Garamond"/>
                <a:sym typeface="Garamond"/>
              </a:rPr>
              <a:t> of a phrase that can hint at the context in which a word or phrase is being used. Therefore, it completely ignores the context involved.</a:t>
            </a:r>
            <a:endParaRPr sz="1600" dirty="0">
              <a:solidFill>
                <a:schemeClr val="dk1"/>
              </a:solidFill>
              <a:latin typeface="Garamond"/>
              <a:ea typeface="Garamond"/>
              <a:cs typeface="Garamond"/>
              <a:sym typeface="Garamon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3"/>
          <p:cNvSpPr/>
          <p:nvPr/>
        </p:nvSpPr>
        <p:spPr>
          <a:xfrm>
            <a:off x="3084509" y="2542029"/>
            <a:ext cx="2974982" cy="6309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500" dirty="0">
                <a:solidFill>
                  <a:srgbClr val="FF6700"/>
                </a:solidFill>
                <a:latin typeface="Garamond"/>
                <a:ea typeface="Garamond"/>
                <a:cs typeface="Garamond"/>
                <a:sym typeface="Garamond"/>
              </a:rPr>
              <a:t>TF-IDF vectors</a:t>
            </a: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4"/>
          <p:cNvSpPr/>
          <p:nvPr/>
        </p:nvSpPr>
        <p:spPr>
          <a:xfrm>
            <a:off x="0" y="930354"/>
            <a:ext cx="9070848" cy="17774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dirty="0">
                <a:solidFill>
                  <a:schemeClr val="dk1"/>
                </a:solidFill>
                <a:latin typeface="Garamond"/>
                <a:ea typeface="Garamond"/>
                <a:cs typeface="Garamond"/>
                <a:sym typeface="Garamond"/>
              </a:rPr>
              <a:t>The TF-IDF approach follows a weight scheme based on the high / low frequency of words for in a text corpus. </a:t>
            </a:r>
            <a:endParaRPr dirty="0"/>
          </a:p>
          <a:p>
            <a:pPr marL="0" marR="0" lvl="0" indent="0" algn="l" rtl="0">
              <a:spcBef>
                <a:spcPts val="0"/>
              </a:spcBef>
              <a:spcAft>
                <a:spcPts val="0"/>
              </a:spcAft>
              <a:buNone/>
            </a:pPr>
            <a:endParaRPr sz="16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IN" sz="1600" dirty="0">
                <a:solidFill>
                  <a:schemeClr val="dk1"/>
                </a:solidFill>
                <a:latin typeface="Garamond"/>
                <a:ea typeface="Garamond"/>
                <a:cs typeface="Garamond"/>
                <a:sym typeface="Garamond"/>
              </a:rPr>
              <a:t>The TF-IDF approach is by far the most commonly used approach for weighing terms. It is found in applications, in search engines, information retrieval, and text mining systems, among others. TF-IDF is also an occurrence-based method for </a:t>
            </a:r>
            <a:r>
              <a:rPr lang="en-IN" sz="1600" dirty="0" err="1">
                <a:solidFill>
                  <a:schemeClr val="dk1"/>
                </a:solidFill>
                <a:latin typeface="Garamond"/>
                <a:ea typeface="Garamond"/>
                <a:cs typeface="Garamond"/>
                <a:sym typeface="Garamond"/>
              </a:rPr>
              <a:t>vectorizing</a:t>
            </a:r>
            <a:r>
              <a:rPr lang="en-IN" sz="1600" dirty="0">
                <a:solidFill>
                  <a:schemeClr val="dk1"/>
                </a:solidFill>
                <a:latin typeface="Garamond"/>
                <a:ea typeface="Garamond"/>
                <a:cs typeface="Garamond"/>
                <a:sym typeface="Garamond"/>
              </a:rPr>
              <a:t> text and extracting features out of it. It is a composite of two terms, which are described as follows</a:t>
            </a:r>
            <a:endParaRPr dirty="0"/>
          </a:p>
          <a:p>
            <a:pPr marL="0" marR="0" lvl="0" indent="0" algn="l" rtl="0">
              <a:spcBef>
                <a:spcPts val="0"/>
              </a:spcBef>
              <a:spcAft>
                <a:spcPts val="0"/>
              </a:spcAft>
              <a:buNone/>
            </a:pPr>
            <a:endParaRPr sz="1350" dirty="0">
              <a:solidFill>
                <a:schemeClr val="dk1"/>
              </a:solidFill>
              <a:latin typeface="Helvetica Neue"/>
              <a:ea typeface="Helvetica Neue"/>
              <a:cs typeface="Helvetica Neue"/>
              <a:sym typeface="Helvetica Neue"/>
            </a:endParaRPr>
          </a:p>
        </p:txBody>
      </p:sp>
      <p:pic>
        <p:nvPicPr>
          <p:cNvPr id="276" name="Google Shape;276;p34"/>
          <p:cNvPicPr preferRelativeResize="0"/>
          <p:nvPr/>
        </p:nvPicPr>
        <p:blipFill rotWithShape="1">
          <a:blip r:embed="rId3">
            <a:alphaModFix/>
          </a:blip>
          <a:srcRect/>
          <a:stretch/>
        </p:blipFill>
        <p:spPr>
          <a:xfrm>
            <a:off x="165165" y="2838964"/>
            <a:ext cx="3621024" cy="331148"/>
          </a:xfrm>
          <a:prstGeom prst="rect">
            <a:avLst/>
          </a:prstGeom>
          <a:noFill/>
          <a:ln>
            <a:noFill/>
          </a:ln>
        </p:spPr>
      </p:pic>
      <p:pic>
        <p:nvPicPr>
          <p:cNvPr id="277" name="Google Shape;277;p34"/>
          <p:cNvPicPr preferRelativeResize="0"/>
          <p:nvPr/>
        </p:nvPicPr>
        <p:blipFill rotWithShape="1">
          <a:blip r:embed="rId4">
            <a:alphaModFix/>
          </a:blip>
          <a:srcRect/>
          <a:stretch/>
        </p:blipFill>
        <p:spPr>
          <a:xfrm>
            <a:off x="5348288" y="2857500"/>
            <a:ext cx="3236119" cy="320822"/>
          </a:xfrm>
          <a:prstGeom prst="rect">
            <a:avLst/>
          </a:prstGeom>
          <a:noFill/>
          <a:ln>
            <a:noFill/>
          </a:ln>
        </p:spPr>
      </p:pic>
      <p:pic>
        <p:nvPicPr>
          <p:cNvPr id="278" name="Google Shape;278;p34"/>
          <p:cNvPicPr preferRelativeResize="0"/>
          <p:nvPr/>
        </p:nvPicPr>
        <p:blipFill rotWithShape="1">
          <a:blip r:embed="rId5">
            <a:alphaModFix/>
          </a:blip>
          <a:srcRect/>
          <a:stretch/>
        </p:blipFill>
        <p:spPr>
          <a:xfrm>
            <a:off x="3276600" y="3432513"/>
            <a:ext cx="2732485" cy="209459"/>
          </a:xfrm>
          <a:prstGeom prst="rect">
            <a:avLst/>
          </a:prstGeom>
          <a:noFill/>
          <a:ln>
            <a:noFill/>
          </a:ln>
        </p:spPr>
      </p:pic>
      <p:sp>
        <p:nvSpPr>
          <p:cNvPr id="279" name="Google Shape;279;p34"/>
          <p:cNvSpPr/>
          <p:nvPr/>
        </p:nvSpPr>
        <p:spPr>
          <a:xfrm>
            <a:off x="19050" y="4122926"/>
            <a:ext cx="882015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Garamond"/>
                <a:ea typeface="Garamond"/>
                <a:cs typeface="Garamond"/>
                <a:sym typeface="Garamond"/>
              </a:rPr>
              <a:t>The weight of word </a:t>
            </a:r>
            <a:r>
              <a:rPr lang="en-IN" sz="1600">
                <a:solidFill>
                  <a:schemeClr val="accent2"/>
                </a:solidFill>
                <a:latin typeface="Garamond"/>
                <a:ea typeface="Garamond"/>
                <a:cs typeface="Garamond"/>
                <a:sym typeface="Garamond"/>
              </a:rPr>
              <a:t>w </a:t>
            </a:r>
            <a:r>
              <a:rPr lang="en-IN" sz="1600">
                <a:solidFill>
                  <a:schemeClr val="dk1"/>
                </a:solidFill>
                <a:latin typeface="Garamond"/>
                <a:ea typeface="Garamond"/>
                <a:cs typeface="Garamond"/>
                <a:sym typeface="Garamond"/>
              </a:rPr>
              <a:t>in document </a:t>
            </a:r>
            <a:r>
              <a:rPr lang="en-IN" sz="1600">
                <a:solidFill>
                  <a:schemeClr val="accent2"/>
                </a:solidFill>
                <a:latin typeface="Garamond"/>
                <a:ea typeface="Garamond"/>
                <a:cs typeface="Garamond"/>
                <a:sym typeface="Garamond"/>
              </a:rPr>
              <a:t>d</a:t>
            </a:r>
            <a:r>
              <a:rPr lang="en-IN" sz="1600">
                <a:solidFill>
                  <a:schemeClr val="dk1"/>
                </a:solidFill>
                <a:latin typeface="Garamond"/>
                <a:ea typeface="Garamond"/>
                <a:cs typeface="Garamond"/>
                <a:sym typeface="Garamond"/>
              </a:rPr>
              <a:t> is a product of the TF of word </a:t>
            </a:r>
            <a:r>
              <a:rPr lang="en-IN" sz="1600">
                <a:solidFill>
                  <a:schemeClr val="accent2"/>
                </a:solidFill>
                <a:latin typeface="Garamond"/>
                <a:ea typeface="Garamond"/>
                <a:cs typeface="Garamond"/>
                <a:sym typeface="Garamond"/>
              </a:rPr>
              <a:t>w</a:t>
            </a:r>
            <a:r>
              <a:rPr lang="en-IN" sz="1600">
                <a:solidFill>
                  <a:schemeClr val="dk1"/>
                </a:solidFill>
                <a:latin typeface="Garamond"/>
                <a:ea typeface="Garamond"/>
                <a:cs typeface="Garamond"/>
                <a:sym typeface="Garamond"/>
              </a:rPr>
              <a:t> in document </a:t>
            </a:r>
            <a:r>
              <a:rPr lang="en-IN" sz="1600">
                <a:solidFill>
                  <a:schemeClr val="accent2"/>
                </a:solidFill>
                <a:latin typeface="Garamond"/>
                <a:ea typeface="Garamond"/>
                <a:cs typeface="Garamond"/>
                <a:sym typeface="Garamond"/>
              </a:rPr>
              <a:t>d</a:t>
            </a:r>
            <a:r>
              <a:rPr lang="en-IN" sz="1600">
                <a:solidFill>
                  <a:schemeClr val="dk1"/>
                </a:solidFill>
                <a:latin typeface="Garamond"/>
                <a:ea typeface="Garamond"/>
                <a:cs typeface="Garamond"/>
                <a:sym typeface="Garamond"/>
              </a:rPr>
              <a:t> and the IDF of word </a:t>
            </a:r>
            <a:r>
              <a:rPr lang="en-IN" sz="1600">
                <a:solidFill>
                  <a:schemeClr val="accent2"/>
                </a:solidFill>
                <a:latin typeface="Garamond"/>
                <a:ea typeface="Garamond"/>
                <a:cs typeface="Garamond"/>
                <a:sym typeface="Garamond"/>
              </a:rPr>
              <a:t>w</a:t>
            </a:r>
            <a:r>
              <a:rPr lang="en-IN" sz="1600">
                <a:solidFill>
                  <a:schemeClr val="dk1"/>
                </a:solidFill>
                <a:latin typeface="Garamond"/>
                <a:ea typeface="Garamond"/>
                <a:cs typeface="Garamond"/>
                <a:sym typeface="Garamond"/>
              </a:rPr>
              <a:t> across the text corpus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5"/>
          <p:cNvSpPr/>
          <p:nvPr/>
        </p:nvSpPr>
        <p:spPr>
          <a:xfrm>
            <a:off x="0" y="960768"/>
            <a:ext cx="8064436"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BA2121"/>
                </a:solidFill>
                <a:latin typeface="Garamond"/>
                <a:ea typeface="Garamond"/>
                <a:cs typeface="Garamond"/>
                <a:sym typeface="Garamond"/>
              </a:rPr>
              <a:t>"We are reading about Natural Language Processing Here”.</a:t>
            </a:r>
            <a:endParaRPr sz="2000">
              <a:solidFill>
                <a:schemeClr val="dk1"/>
              </a:solidFill>
              <a:latin typeface="Garamond"/>
              <a:ea typeface="Garamond"/>
              <a:cs typeface="Garamond"/>
              <a:sym typeface="Garamond"/>
            </a:endParaRPr>
          </a:p>
          <a:p>
            <a:pPr marL="0" marR="0" lvl="0" indent="0" algn="l" rtl="0">
              <a:spcBef>
                <a:spcPts val="0"/>
              </a:spcBef>
              <a:spcAft>
                <a:spcPts val="0"/>
              </a:spcAft>
              <a:buNone/>
            </a:pPr>
            <a:r>
              <a:rPr lang="en-IN" sz="2000">
                <a:solidFill>
                  <a:srgbClr val="BA2121"/>
                </a:solidFill>
                <a:latin typeface="Garamond"/>
                <a:ea typeface="Garamond"/>
                <a:cs typeface="Garamond"/>
                <a:sym typeface="Garamond"/>
              </a:rPr>
              <a:t>"Natural Language Processing making computers comprehend language data”.</a:t>
            </a:r>
            <a:r>
              <a:rPr lang="en-IN" sz="2000">
                <a:solidFill>
                  <a:schemeClr val="dk1"/>
                </a:solidFill>
                <a:latin typeface="Garamond"/>
                <a:ea typeface="Garamond"/>
                <a:cs typeface="Garamond"/>
                <a:sym typeface="Garamond"/>
              </a:rPr>
              <a:t> </a:t>
            </a:r>
            <a:endParaRPr/>
          </a:p>
          <a:p>
            <a:pPr marL="0" marR="0" lvl="0" indent="0" algn="l" rtl="0">
              <a:spcBef>
                <a:spcPts val="0"/>
              </a:spcBef>
              <a:spcAft>
                <a:spcPts val="0"/>
              </a:spcAft>
              <a:buNone/>
            </a:pPr>
            <a:r>
              <a:rPr lang="en-IN" sz="2000">
                <a:solidFill>
                  <a:srgbClr val="BA2121"/>
                </a:solidFill>
                <a:latin typeface="Garamond"/>
                <a:ea typeface="Garamond"/>
                <a:cs typeface="Garamond"/>
                <a:sym typeface="Garamond"/>
              </a:rPr>
              <a:t>"The field of Natural Language Processing is evolving everyday"</a:t>
            </a:r>
            <a:endParaRPr sz="2000">
              <a:solidFill>
                <a:schemeClr val="dk1"/>
              </a:solidFill>
              <a:latin typeface="Garamond"/>
              <a:ea typeface="Garamond"/>
              <a:cs typeface="Garamond"/>
              <a:sym typeface="Garamond"/>
            </a:endParaRPr>
          </a:p>
        </p:txBody>
      </p:sp>
      <p:pic>
        <p:nvPicPr>
          <p:cNvPr id="285" name="Google Shape;285;p35"/>
          <p:cNvPicPr preferRelativeResize="0"/>
          <p:nvPr/>
        </p:nvPicPr>
        <p:blipFill rotWithShape="1">
          <a:blip r:embed="rId3">
            <a:alphaModFix/>
          </a:blip>
          <a:srcRect/>
          <a:stretch/>
        </p:blipFill>
        <p:spPr>
          <a:xfrm>
            <a:off x="152400" y="3162300"/>
            <a:ext cx="7912036" cy="158240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6"/>
          <p:cNvSpPr/>
          <p:nvPr/>
        </p:nvSpPr>
        <p:spPr>
          <a:xfrm>
            <a:off x="10045" y="0"/>
            <a:ext cx="4314707" cy="4385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500">
                <a:solidFill>
                  <a:srgbClr val="FF6700"/>
                </a:solidFill>
                <a:latin typeface="Garamond"/>
                <a:ea typeface="Garamond"/>
                <a:cs typeface="Garamond"/>
                <a:sym typeface="Garamond"/>
              </a:rPr>
              <a:t>L1 and L2 norm in TF-IDF vectorizer</a:t>
            </a:r>
            <a:endParaRPr/>
          </a:p>
        </p:txBody>
      </p:sp>
      <p:sp>
        <p:nvSpPr>
          <p:cNvPr id="291" name="Google Shape;291;p36"/>
          <p:cNvSpPr/>
          <p:nvPr/>
        </p:nvSpPr>
        <p:spPr>
          <a:xfrm>
            <a:off x="0" y="1068727"/>
            <a:ext cx="70104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Garamond"/>
                <a:ea typeface="Garamond"/>
                <a:cs typeface="Garamond"/>
                <a:sym typeface="Garamond"/>
              </a:rPr>
              <a:t>L1 Norm :  The sum of absolute values of the vector elements is 1.</a:t>
            </a:r>
            <a:endParaRPr/>
          </a:p>
        </p:txBody>
      </p:sp>
      <p:pic>
        <p:nvPicPr>
          <p:cNvPr id="292" name="Google Shape;292;p36"/>
          <p:cNvPicPr preferRelativeResize="0"/>
          <p:nvPr/>
        </p:nvPicPr>
        <p:blipFill rotWithShape="1">
          <a:blip r:embed="rId3">
            <a:alphaModFix/>
          </a:blip>
          <a:srcRect/>
          <a:stretch/>
        </p:blipFill>
        <p:spPr>
          <a:xfrm>
            <a:off x="152400" y="1660665"/>
            <a:ext cx="6400800" cy="1658178"/>
          </a:xfrm>
          <a:prstGeom prst="rect">
            <a:avLst/>
          </a:prstGeom>
          <a:noFill/>
          <a:ln>
            <a:noFill/>
          </a:ln>
        </p:spPr>
      </p:pic>
      <p:sp>
        <p:nvSpPr>
          <p:cNvPr id="293" name="Google Shape;293;p36"/>
          <p:cNvSpPr txBox="1"/>
          <p:nvPr/>
        </p:nvSpPr>
        <p:spPr>
          <a:xfrm>
            <a:off x="0" y="3447990"/>
            <a:ext cx="752757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Garamond"/>
                <a:ea typeface="Garamond"/>
                <a:cs typeface="Garamond"/>
                <a:sym typeface="Garamond"/>
              </a:rPr>
              <a:t>L2 norm, wherein the sum of squares of the vector elements is equal to 1</a:t>
            </a:r>
            <a:endParaRPr sz="2000">
              <a:solidFill>
                <a:schemeClr val="dk1"/>
              </a:solidFill>
              <a:latin typeface="Garamond"/>
              <a:ea typeface="Garamond"/>
              <a:cs typeface="Garamond"/>
              <a:sym typeface="Garamond"/>
            </a:endParaRPr>
          </a:p>
        </p:txBody>
      </p:sp>
      <p:pic>
        <p:nvPicPr>
          <p:cNvPr id="294" name="Google Shape;294;p36"/>
          <p:cNvPicPr preferRelativeResize="0"/>
          <p:nvPr/>
        </p:nvPicPr>
        <p:blipFill rotWithShape="1">
          <a:blip r:embed="rId4">
            <a:alphaModFix/>
          </a:blip>
          <a:srcRect/>
          <a:stretch/>
        </p:blipFill>
        <p:spPr>
          <a:xfrm>
            <a:off x="10045" y="3848100"/>
            <a:ext cx="7941152" cy="164743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7"/>
          <p:cNvSpPr txBox="1"/>
          <p:nvPr/>
        </p:nvSpPr>
        <p:spPr>
          <a:xfrm>
            <a:off x="0" y="0"/>
            <a:ext cx="710425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rgbClr val="FF6700"/>
                </a:solidFill>
                <a:latin typeface="Garamond"/>
                <a:ea typeface="Garamond"/>
                <a:cs typeface="Garamond"/>
                <a:sym typeface="Garamond"/>
              </a:rPr>
              <a:t>N-grams and maximum features in the TF-IDF vectorizer</a:t>
            </a:r>
            <a:endParaRPr sz="2400">
              <a:solidFill>
                <a:srgbClr val="FF6700"/>
              </a:solidFill>
              <a:latin typeface="Garamond"/>
              <a:ea typeface="Garamond"/>
              <a:cs typeface="Garamond"/>
              <a:sym typeface="Garamond"/>
            </a:endParaRPr>
          </a:p>
        </p:txBody>
      </p:sp>
      <p:sp>
        <p:nvSpPr>
          <p:cNvPr id="300" name="Google Shape;300;p37"/>
          <p:cNvSpPr txBox="1"/>
          <p:nvPr/>
        </p:nvSpPr>
        <p:spPr>
          <a:xfrm>
            <a:off x="96440" y="1364322"/>
            <a:ext cx="8895159"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Garamond"/>
                <a:ea typeface="Garamond"/>
                <a:cs typeface="Garamond"/>
                <a:sym typeface="Garamond"/>
              </a:rPr>
              <a:t>Similar to our BoW  CountVectorizer, the TF-IDF vectorizer offers the capability of using n-grams and max_features to limit our vocabulary</a:t>
            </a:r>
            <a:endParaRPr sz="2000">
              <a:solidFill>
                <a:schemeClr val="dk1"/>
              </a:solidFill>
              <a:latin typeface="Garamond"/>
              <a:ea typeface="Garamond"/>
              <a:cs typeface="Garamond"/>
              <a:sym typeface="Garamond"/>
            </a:endParaRPr>
          </a:p>
        </p:txBody>
      </p:sp>
      <p:pic>
        <p:nvPicPr>
          <p:cNvPr id="301" name="Google Shape;301;p37"/>
          <p:cNvPicPr preferRelativeResize="0"/>
          <p:nvPr/>
        </p:nvPicPr>
        <p:blipFill rotWithShape="1">
          <a:blip r:embed="rId3">
            <a:alphaModFix/>
          </a:blip>
          <a:srcRect/>
          <a:stretch/>
        </p:blipFill>
        <p:spPr>
          <a:xfrm>
            <a:off x="96440" y="3390900"/>
            <a:ext cx="8735561" cy="1429970"/>
          </a:xfrm>
          <a:prstGeom prst="rect">
            <a:avLst/>
          </a:prstGeom>
          <a:noFill/>
          <a:ln>
            <a:noFill/>
          </a:ln>
        </p:spPr>
      </p:pic>
      <p:sp>
        <p:nvSpPr>
          <p:cNvPr id="302" name="Google Shape;302;p37"/>
          <p:cNvSpPr/>
          <p:nvPr/>
        </p:nvSpPr>
        <p:spPr>
          <a:xfrm>
            <a:off x="143447" y="2437180"/>
            <a:ext cx="657755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Garamond"/>
                <a:ea typeface="Garamond"/>
                <a:cs typeface="Garamond"/>
                <a:sym typeface="Garamond"/>
              </a:rPr>
              <a:t>norm="l2",ngram_range=(1,3), max_features = 6</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8"/>
          <p:cNvSpPr/>
          <p:nvPr/>
        </p:nvSpPr>
        <p:spPr>
          <a:xfrm>
            <a:off x="117872" y="1340636"/>
            <a:ext cx="847606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dirty="0">
                <a:solidFill>
                  <a:schemeClr val="dk1"/>
                </a:solidFill>
                <a:latin typeface="Garamond"/>
                <a:ea typeface="Garamond"/>
                <a:cs typeface="Garamond"/>
                <a:sym typeface="Garamond"/>
              </a:rPr>
              <a:t>The TF-IDF </a:t>
            </a:r>
            <a:r>
              <a:rPr lang="en-IN" sz="2000" dirty="0" err="1">
                <a:solidFill>
                  <a:schemeClr val="dk1"/>
                </a:solidFill>
                <a:latin typeface="Garamond"/>
                <a:ea typeface="Garamond"/>
                <a:cs typeface="Garamond"/>
                <a:sym typeface="Garamond"/>
              </a:rPr>
              <a:t>vectorizer</a:t>
            </a:r>
            <a:r>
              <a:rPr lang="en-IN" sz="2000" dirty="0">
                <a:solidFill>
                  <a:schemeClr val="dk1"/>
                </a:solidFill>
                <a:latin typeface="Garamond"/>
                <a:ea typeface="Garamond"/>
                <a:cs typeface="Garamond"/>
                <a:sym typeface="Garamond"/>
              </a:rPr>
              <a:t> offers an improvement over (</a:t>
            </a:r>
            <a:r>
              <a:rPr lang="en-IN" sz="2000" dirty="0" err="1">
                <a:solidFill>
                  <a:schemeClr val="dk1"/>
                </a:solidFill>
                <a:latin typeface="Garamond"/>
                <a:ea typeface="Garamond"/>
                <a:cs typeface="Garamond"/>
                <a:sym typeface="Garamond"/>
              </a:rPr>
              <a:t>BoW</a:t>
            </a:r>
            <a:r>
              <a:rPr lang="en-IN" sz="2000" dirty="0">
                <a:solidFill>
                  <a:schemeClr val="dk1"/>
                </a:solidFill>
                <a:latin typeface="Garamond"/>
                <a:ea typeface="Garamond"/>
                <a:cs typeface="Garamond"/>
                <a:sym typeface="Garamond"/>
              </a:rPr>
              <a:t>) </a:t>
            </a:r>
            <a:r>
              <a:rPr lang="en-IN" sz="2000" dirty="0" err="1">
                <a:solidFill>
                  <a:schemeClr val="dk1"/>
                </a:solidFill>
                <a:latin typeface="Garamond"/>
                <a:ea typeface="Garamond"/>
                <a:cs typeface="Garamond"/>
                <a:sym typeface="Garamond"/>
              </a:rPr>
              <a:t>CountVectorizer</a:t>
            </a:r>
            <a:r>
              <a:rPr lang="en-IN" sz="2000" dirty="0">
                <a:solidFill>
                  <a:schemeClr val="dk1"/>
                </a:solidFill>
                <a:latin typeface="Garamond"/>
                <a:ea typeface="Garamond"/>
                <a:cs typeface="Garamond"/>
                <a:sym typeface="Garamond"/>
              </a:rPr>
              <a:t> by scaling the weights of the less frequently occurring terms as well as by using the IDF component. It is also computationally fast.</a:t>
            </a:r>
            <a:endParaRPr dirty="0"/>
          </a:p>
          <a:p>
            <a:pPr marL="0" marR="0" lvl="0" indent="0" algn="l" rtl="0">
              <a:spcBef>
                <a:spcPts val="0"/>
              </a:spcBef>
              <a:spcAft>
                <a:spcPts val="0"/>
              </a:spcAft>
              <a:buNone/>
            </a:pPr>
            <a:endParaRPr sz="20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IN" sz="2000" dirty="0">
                <a:solidFill>
                  <a:schemeClr val="dk1"/>
                </a:solidFill>
                <a:latin typeface="Garamond"/>
                <a:ea typeface="Garamond"/>
                <a:cs typeface="Garamond"/>
                <a:sym typeface="Garamond"/>
              </a:rPr>
              <a:t>However, it still relies on lexical analysis and does not take into account things such as the co-occurrence of terms, semantics, the context associated with terms, and the position of a term in a document. It is dependent on the vocabulary size, like </a:t>
            </a:r>
            <a:r>
              <a:rPr lang="en-IN" sz="2000" dirty="0" err="1">
                <a:solidFill>
                  <a:schemeClr val="dk1"/>
                </a:solidFill>
                <a:latin typeface="Garamond"/>
                <a:ea typeface="Garamond"/>
                <a:cs typeface="Garamond"/>
                <a:sym typeface="Garamond"/>
              </a:rPr>
              <a:t>CountVectorizer</a:t>
            </a:r>
            <a:r>
              <a:rPr lang="en-IN" sz="2000" dirty="0">
                <a:solidFill>
                  <a:schemeClr val="dk1"/>
                </a:solidFill>
                <a:latin typeface="Garamond"/>
                <a:ea typeface="Garamond"/>
                <a:cs typeface="Garamond"/>
                <a:sym typeface="Garamond"/>
              </a:rPr>
              <a:t>, and will get really slow with large vocabulary sizes.</a:t>
            </a:r>
            <a:endParaRPr dirty="0"/>
          </a:p>
        </p:txBody>
      </p:sp>
      <p:sp>
        <p:nvSpPr>
          <p:cNvPr id="308" name="Google Shape;308;p38"/>
          <p:cNvSpPr txBox="1"/>
          <p:nvPr/>
        </p:nvSpPr>
        <p:spPr>
          <a:xfrm>
            <a:off x="0" y="0"/>
            <a:ext cx="6255687" cy="7848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rgbClr val="FF6700"/>
                </a:solidFill>
                <a:latin typeface="Garamond"/>
                <a:ea typeface="Garamond"/>
                <a:cs typeface="Garamond"/>
                <a:sym typeface="Garamond"/>
              </a:rPr>
              <a:t>Limitations of the TF-IDF vectorizer’s representation</a:t>
            </a:r>
            <a:endParaRPr/>
          </a:p>
          <a:p>
            <a:pPr marL="0" marR="0" lvl="0" indent="0" algn="l" rtl="0">
              <a:spcBef>
                <a:spcPts val="0"/>
              </a:spcBef>
              <a:spcAft>
                <a:spcPts val="0"/>
              </a:spcAft>
              <a:buNone/>
            </a:pPr>
            <a:endParaRPr sz="2400">
              <a:solidFill>
                <a:srgbClr val="FF6700"/>
              </a:solidFill>
              <a:latin typeface="Garamond"/>
              <a:ea typeface="Garamond"/>
              <a:cs typeface="Garamond"/>
              <a:sym typeface="Garamon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Shape 312"/>
        <p:cNvGrpSpPr/>
        <p:nvPr/>
      </p:nvGrpSpPr>
      <p:grpSpPr>
        <a:xfrm>
          <a:off x="0" y="0"/>
          <a:ext cx="0" cy="0"/>
          <a:chOff x="0" y="0"/>
          <a:chExt cx="0" cy="0"/>
        </a:xfrm>
      </p:grpSpPr>
      <p:sp>
        <p:nvSpPr>
          <p:cNvPr id="313" name="Google Shape;313;p39"/>
          <p:cNvSpPr/>
          <p:nvPr/>
        </p:nvSpPr>
        <p:spPr>
          <a:xfrm>
            <a:off x="2840564" y="2542029"/>
            <a:ext cx="3462871" cy="6309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500">
                <a:solidFill>
                  <a:srgbClr val="FF6700"/>
                </a:solidFill>
                <a:latin typeface="Garamond"/>
                <a:ea typeface="Garamond"/>
                <a:cs typeface="Garamond"/>
                <a:sym typeface="Garamond"/>
              </a:rPr>
              <a:t>Word Embeddings</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4"/>
          <p:cNvPicPr preferRelativeResize="0"/>
          <p:nvPr/>
        </p:nvPicPr>
        <p:blipFill rotWithShape="1">
          <a:blip r:embed="rId3">
            <a:alphaModFix/>
          </a:blip>
          <a:srcRect b="20666"/>
          <a:stretch/>
        </p:blipFill>
        <p:spPr>
          <a:xfrm>
            <a:off x="76200" y="266700"/>
            <a:ext cx="8238226" cy="45339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Shape 317"/>
        <p:cNvGrpSpPr/>
        <p:nvPr/>
      </p:nvGrpSpPr>
      <p:grpSpPr>
        <a:xfrm>
          <a:off x="0" y="0"/>
          <a:ext cx="0" cy="0"/>
          <a:chOff x="0" y="0"/>
          <a:chExt cx="0" cy="0"/>
        </a:xfrm>
      </p:grpSpPr>
      <p:sp>
        <p:nvSpPr>
          <p:cNvPr id="318" name="Google Shape;318;p40"/>
          <p:cNvSpPr/>
          <p:nvPr/>
        </p:nvSpPr>
        <p:spPr>
          <a:xfrm>
            <a:off x="70866" y="828616"/>
            <a:ext cx="9002268"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chemeClr val="dk1"/>
                </a:solidFill>
                <a:latin typeface="Garamond"/>
                <a:ea typeface="Garamond"/>
                <a:cs typeface="Garamond"/>
                <a:sym typeface="Garamond"/>
              </a:rPr>
              <a:t>We discussed the bag-of-words and term-frequency and inverse document frequency-based methods to represent text in the form of numbers. These methods mostly rely on the syntactical aspects of a word in terms of its presence or absence in a document or across a text corpus. </a:t>
            </a:r>
            <a:endParaRPr dirty="0"/>
          </a:p>
          <a:p>
            <a:pPr marL="0" marR="0" lvl="0" indent="0" algn="l" rtl="0">
              <a:spcBef>
                <a:spcPts val="0"/>
              </a:spcBef>
              <a:spcAft>
                <a:spcPts val="0"/>
              </a:spcAft>
              <a:buNone/>
            </a:pPr>
            <a:endParaRPr sz="18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IN" sz="1800" dirty="0">
                <a:solidFill>
                  <a:schemeClr val="dk1"/>
                </a:solidFill>
                <a:latin typeface="Garamond"/>
                <a:ea typeface="Garamond"/>
                <a:cs typeface="Garamond"/>
                <a:sym typeface="Garamond"/>
              </a:rPr>
              <a:t>However, information about the neighbourhood of the word, in terms of what words come after or before a word, wasn't taken into account in the approaches we have discussed so far. </a:t>
            </a:r>
            <a:endParaRPr dirty="0"/>
          </a:p>
          <a:p>
            <a:pPr marL="0" marR="0" lvl="0" indent="0" algn="l" rtl="0">
              <a:spcBef>
                <a:spcPts val="0"/>
              </a:spcBef>
              <a:spcAft>
                <a:spcPts val="0"/>
              </a:spcAft>
              <a:buNone/>
            </a:pPr>
            <a:endParaRPr sz="18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IN" sz="1800" dirty="0">
                <a:solidFill>
                  <a:schemeClr val="dk1"/>
                </a:solidFill>
                <a:latin typeface="Garamond"/>
                <a:ea typeface="Garamond"/>
                <a:cs typeface="Garamond"/>
                <a:sym typeface="Garamond"/>
              </a:rPr>
              <a:t>The neighbourhood of a word carries important information in terms of what context the word is carrying in a sentence. The relationship between the word and its neighbourhood tends to define the semantics of a word and its overall positioning and presence in a sentence</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Shape 322"/>
        <p:cNvGrpSpPr/>
        <p:nvPr/>
      </p:nvGrpSpPr>
      <p:grpSpPr>
        <a:xfrm>
          <a:off x="0" y="0"/>
          <a:ext cx="0" cy="0"/>
          <a:chOff x="0" y="0"/>
          <a:chExt cx="0" cy="0"/>
        </a:xfrm>
      </p:grpSpPr>
      <p:sp>
        <p:nvSpPr>
          <p:cNvPr id="323" name="Google Shape;323;p41"/>
          <p:cNvSpPr/>
          <p:nvPr/>
        </p:nvSpPr>
        <p:spPr>
          <a:xfrm>
            <a:off x="152400" y="1028700"/>
            <a:ext cx="8476488" cy="34932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700" dirty="0">
                <a:solidFill>
                  <a:schemeClr val="dk1"/>
                </a:solidFill>
                <a:latin typeface="Garamond"/>
                <a:ea typeface="Garamond"/>
                <a:cs typeface="Garamond"/>
                <a:sym typeface="Garamond"/>
              </a:rPr>
              <a:t>Word embedding is a learned representation of a word wherein each </a:t>
            </a:r>
            <a:r>
              <a:rPr lang="en-IN" sz="1700" b="1" dirty="0">
                <a:solidFill>
                  <a:schemeClr val="dk1"/>
                </a:solidFill>
                <a:latin typeface="Garamond"/>
                <a:ea typeface="Garamond"/>
                <a:cs typeface="Garamond"/>
                <a:sym typeface="Garamond"/>
              </a:rPr>
              <a:t>word is represented</a:t>
            </a:r>
            <a:endParaRPr dirty="0"/>
          </a:p>
          <a:p>
            <a:pPr marL="0" marR="0" lvl="0" indent="0" algn="l" rtl="0">
              <a:spcBef>
                <a:spcPts val="0"/>
              </a:spcBef>
              <a:spcAft>
                <a:spcPts val="0"/>
              </a:spcAft>
              <a:buNone/>
            </a:pPr>
            <a:r>
              <a:rPr lang="en-IN" sz="1700" b="1" dirty="0">
                <a:solidFill>
                  <a:schemeClr val="dk1"/>
                </a:solidFill>
                <a:latin typeface="Garamond"/>
                <a:ea typeface="Garamond"/>
                <a:cs typeface="Garamond"/>
                <a:sym typeface="Garamond"/>
              </a:rPr>
              <a:t>using a vector in n-dimensional space. </a:t>
            </a:r>
            <a:endParaRPr dirty="0"/>
          </a:p>
          <a:p>
            <a:pPr marL="0" marR="0" lvl="0" indent="0" algn="l" rtl="0">
              <a:spcBef>
                <a:spcPts val="0"/>
              </a:spcBef>
              <a:spcAft>
                <a:spcPts val="0"/>
              </a:spcAft>
              <a:buNone/>
            </a:pPr>
            <a:endParaRPr sz="17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IN" sz="1700" dirty="0">
                <a:solidFill>
                  <a:schemeClr val="dk1"/>
                </a:solidFill>
                <a:latin typeface="Garamond"/>
                <a:ea typeface="Garamond"/>
                <a:cs typeface="Garamond"/>
                <a:sym typeface="Garamond"/>
              </a:rPr>
              <a:t>Words with similar meanings should have similar representations. These representations can also help in identifying synonyms, antonyms, and various other relationships between words. </a:t>
            </a:r>
            <a:endParaRPr dirty="0"/>
          </a:p>
          <a:p>
            <a:pPr marL="0" marR="0" lvl="0" indent="0" algn="l" rtl="0">
              <a:spcBef>
                <a:spcPts val="0"/>
              </a:spcBef>
              <a:spcAft>
                <a:spcPts val="0"/>
              </a:spcAft>
              <a:buNone/>
            </a:pPr>
            <a:endParaRPr sz="17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IN" sz="1700" dirty="0">
                <a:solidFill>
                  <a:schemeClr val="dk1"/>
                </a:solidFill>
                <a:latin typeface="Garamond"/>
                <a:ea typeface="Garamond"/>
                <a:cs typeface="Garamond"/>
                <a:sym typeface="Garamond"/>
              </a:rPr>
              <a:t>We mentioned that </a:t>
            </a:r>
            <a:r>
              <a:rPr lang="en-IN" sz="1700" dirty="0" err="1">
                <a:solidFill>
                  <a:schemeClr val="dk1"/>
                </a:solidFill>
                <a:latin typeface="Garamond"/>
                <a:ea typeface="Garamond"/>
                <a:cs typeface="Garamond"/>
                <a:sym typeface="Garamond"/>
              </a:rPr>
              <a:t>embeddings</a:t>
            </a:r>
            <a:r>
              <a:rPr lang="en-IN" sz="1700" dirty="0">
                <a:solidFill>
                  <a:schemeClr val="dk1"/>
                </a:solidFill>
                <a:latin typeface="Garamond"/>
                <a:ea typeface="Garamond"/>
                <a:cs typeface="Garamond"/>
                <a:sym typeface="Garamond"/>
              </a:rPr>
              <a:t> can be built to correspond to individual words; however, this idea can be extended to develop </a:t>
            </a:r>
            <a:r>
              <a:rPr lang="en-IN" sz="1700" dirty="0" err="1">
                <a:solidFill>
                  <a:schemeClr val="dk1"/>
                </a:solidFill>
                <a:latin typeface="Garamond"/>
                <a:ea typeface="Garamond"/>
                <a:cs typeface="Garamond"/>
                <a:sym typeface="Garamond"/>
              </a:rPr>
              <a:t>embeddings</a:t>
            </a:r>
            <a:r>
              <a:rPr lang="en-IN" sz="1700" dirty="0">
                <a:solidFill>
                  <a:schemeClr val="dk1"/>
                </a:solidFill>
                <a:latin typeface="Garamond"/>
                <a:ea typeface="Garamond"/>
                <a:cs typeface="Garamond"/>
                <a:sym typeface="Garamond"/>
              </a:rPr>
              <a:t> for individual sentences, documents, characters, and so on.</a:t>
            </a:r>
            <a:endParaRPr dirty="0"/>
          </a:p>
          <a:p>
            <a:pPr marL="0" marR="0" lvl="0" indent="0" algn="l" rtl="0">
              <a:spcBef>
                <a:spcPts val="0"/>
              </a:spcBef>
              <a:spcAft>
                <a:spcPts val="0"/>
              </a:spcAft>
              <a:buNone/>
            </a:pPr>
            <a:endParaRPr sz="1700" dirty="0">
              <a:solidFill>
                <a:schemeClr val="dk1"/>
              </a:solidFill>
              <a:latin typeface="Garamond"/>
              <a:ea typeface="Garamond"/>
              <a:cs typeface="Garamond"/>
              <a:sym typeface="Garamond"/>
            </a:endParaRPr>
          </a:p>
          <a:p>
            <a:pPr marL="0" marR="0" lvl="0" indent="0" algn="l" rtl="0">
              <a:spcBef>
                <a:spcPts val="0"/>
              </a:spcBef>
              <a:spcAft>
                <a:spcPts val="0"/>
              </a:spcAft>
              <a:buNone/>
            </a:pPr>
            <a:endParaRPr sz="17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IN" sz="1700" dirty="0">
                <a:solidFill>
                  <a:schemeClr val="dk1"/>
                </a:solidFill>
                <a:latin typeface="Garamond"/>
                <a:ea typeface="Garamond"/>
                <a:cs typeface="Garamond"/>
                <a:sym typeface="Garamond"/>
              </a:rPr>
              <a:t>Word2vec captures relationships in text; consequently, similar words have similar representations</a:t>
            </a:r>
            <a:endParaRPr dirty="0"/>
          </a:p>
          <a:p>
            <a:pPr marL="0" marR="0" lvl="0" indent="0" algn="l" rtl="0">
              <a:spcBef>
                <a:spcPts val="0"/>
              </a:spcBef>
              <a:spcAft>
                <a:spcPts val="0"/>
              </a:spcAft>
              <a:buNone/>
            </a:pPr>
            <a:endParaRPr sz="1700" dirty="0">
              <a:solidFill>
                <a:schemeClr val="dk1"/>
              </a:solidFill>
              <a:latin typeface="Garamond"/>
              <a:ea typeface="Garamond"/>
              <a:cs typeface="Garamond"/>
              <a:sym typeface="Garamon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Shape 327"/>
        <p:cNvGrpSpPr/>
        <p:nvPr/>
      </p:nvGrpSpPr>
      <p:grpSpPr>
        <a:xfrm>
          <a:off x="0" y="0"/>
          <a:ext cx="0" cy="0"/>
          <a:chOff x="0" y="0"/>
          <a:chExt cx="0" cy="0"/>
        </a:xfrm>
      </p:grpSpPr>
      <p:sp>
        <p:nvSpPr>
          <p:cNvPr id="328" name="Google Shape;328;p42"/>
          <p:cNvSpPr/>
          <p:nvPr/>
        </p:nvSpPr>
        <p:spPr>
          <a:xfrm>
            <a:off x="0" y="1029923"/>
            <a:ext cx="8439912" cy="424731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500" dirty="0">
                <a:solidFill>
                  <a:schemeClr val="dk1"/>
                </a:solidFill>
                <a:latin typeface="Garamond"/>
                <a:ea typeface="Garamond"/>
                <a:cs typeface="Garamond"/>
                <a:sym typeface="Garamond"/>
              </a:rPr>
              <a:t>How exactly we capture all of this information. It all boils down to the Word2vec algorithm</a:t>
            </a:r>
            <a:endParaRPr dirty="0"/>
          </a:p>
          <a:p>
            <a:pPr marL="0" marR="0" lvl="0" indent="0" algn="l" rtl="0">
              <a:spcBef>
                <a:spcPts val="0"/>
              </a:spcBef>
              <a:spcAft>
                <a:spcPts val="0"/>
              </a:spcAft>
              <a:buNone/>
            </a:pPr>
            <a:endParaRPr sz="15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IN" sz="1500" dirty="0">
                <a:solidFill>
                  <a:schemeClr val="dk1"/>
                </a:solidFill>
                <a:latin typeface="Garamond"/>
                <a:ea typeface="Garamond"/>
                <a:cs typeface="Garamond"/>
                <a:sym typeface="Garamond"/>
              </a:rPr>
              <a:t>"A word is known by the company it keeps."</a:t>
            </a:r>
            <a:endParaRPr dirty="0"/>
          </a:p>
          <a:p>
            <a:pPr marL="0" marR="0" lvl="0" indent="0" algn="l" rtl="0">
              <a:spcBef>
                <a:spcPts val="0"/>
              </a:spcBef>
              <a:spcAft>
                <a:spcPts val="0"/>
              </a:spcAft>
              <a:buNone/>
            </a:pPr>
            <a:endParaRPr sz="1500" dirty="0">
              <a:solidFill>
                <a:schemeClr val="dk1"/>
              </a:solidFill>
              <a:latin typeface="Garamond"/>
              <a:ea typeface="Garamond"/>
              <a:cs typeface="Garamond"/>
              <a:sym typeface="Garamond"/>
            </a:endParaRPr>
          </a:p>
          <a:p>
            <a:pPr marL="0" marR="0" lvl="0" indent="0" algn="l" rtl="0">
              <a:spcBef>
                <a:spcPts val="0"/>
              </a:spcBef>
              <a:spcAft>
                <a:spcPts val="0"/>
              </a:spcAft>
              <a:buNone/>
            </a:pPr>
            <a:endParaRPr sz="15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IN" sz="1500" dirty="0">
                <a:solidFill>
                  <a:schemeClr val="dk1"/>
                </a:solidFill>
                <a:latin typeface="Garamond"/>
                <a:ea typeface="Garamond"/>
                <a:cs typeface="Garamond"/>
                <a:sym typeface="Garamond"/>
              </a:rPr>
              <a:t>It is a model that enables the building of word vectors using contextual information from the </a:t>
            </a:r>
            <a:r>
              <a:rPr lang="en-IN" sz="1500" dirty="0" err="1">
                <a:solidFill>
                  <a:schemeClr val="dk1"/>
                </a:solidFill>
                <a:latin typeface="Garamond"/>
                <a:ea typeface="Garamond"/>
                <a:cs typeface="Garamond"/>
                <a:sym typeface="Garamond"/>
              </a:rPr>
              <a:t>neighborhood</a:t>
            </a:r>
            <a:r>
              <a:rPr lang="en-IN" sz="1500" dirty="0">
                <a:solidFill>
                  <a:schemeClr val="dk1"/>
                </a:solidFill>
                <a:latin typeface="Garamond"/>
                <a:ea typeface="Garamond"/>
                <a:cs typeface="Garamond"/>
                <a:sym typeface="Garamond"/>
              </a:rPr>
              <a:t> of a word. For every word whose embedding is developed, it's based on the words around it. </a:t>
            </a:r>
            <a:r>
              <a:rPr lang="en-IN" sz="1500" b="1" dirty="0">
                <a:solidFill>
                  <a:schemeClr val="dk1"/>
                </a:solidFill>
                <a:latin typeface="Garamond"/>
                <a:ea typeface="Garamond"/>
                <a:cs typeface="Garamond"/>
                <a:sym typeface="Garamond"/>
              </a:rPr>
              <a:t>Word2vec uses a simple neural network to build this architecture.</a:t>
            </a:r>
            <a:endParaRPr dirty="0"/>
          </a:p>
          <a:p>
            <a:pPr marL="0" marR="0" lvl="0" indent="0" algn="l" rtl="0">
              <a:spcBef>
                <a:spcPts val="0"/>
              </a:spcBef>
              <a:spcAft>
                <a:spcPts val="0"/>
              </a:spcAft>
              <a:buNone/>
            </a:pPr>
            <a:endParaRPr sz="1500" dirty="0">
              <a:solidFill>
                <a:schemeClr val="dk1"/>
              </a:solidFill>
              <a:latin typeface="Garamond"/>
              <a:ea typeface="Garamond"/>
              <a:cs typeface="Garamond"/>
              <a:sym typeface="Garamond"/>
            </a:endParaRPr>
          </a:p>
          <a:p>
            <a:pPr marL="0" marR="0" lvl="0" indent="0" algn="l" rtl="0">
              <a:spcBef>
                <a:spcPts val="0"/>
              </a:spcBef>
              <a:spcAft>
                <a:spcPts val="0"/>
              </a:spcAft>
              <a:buNone/>
            </a:pPr>
            <a:endParaRPr sz="15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IN" sz="1500" dirty="0">
                <a:solidFill>
                  <a:schemeClr val="dk1"/>
                </a:solidFill>
                <a:latin typeface="Garamond"/>
                <a:ea typeface="Garamond"/>
                <a:cs typeface="Garamond"/>
                <a:sym typeface="Garamond"/>
              </a:rPr>
              <a:t>Word2vec is an unsupervised methodology for building word </a:t>
            </a:r>
            <a:r>
              <a:rPr lang="en-IN" sz="1500" dirty="0" err="1">
                <a:solidFill>
                  <a:schemeClr val="dk1"/>
                </a:solidFill>
                <a:latin typeface="Garamond"/>
                <a:ea typeface="Garamond"/>
                <a:cs typeface="Garamond"/>
                <a:sym typeface="Garamond"/>
              </a:rPr>
              <a:t>embeddings</a:t>
            </a:r>
            <a:r>
              <a:rPr lang="en-IN" sz="1500" dirty="0">
                <a:solidFill>
                  <a:schemeClr val="dk1"/>
                </a:solidFill>
                <a:latin typeface="Garamond"/>
                <a:ea typeface="Garamond"/>
                <a:cs typeface="Garamond"/>
                <a:sym typeface="Garamond"/>
              </a:rPr>
              <a:t>. In the Word2vec architecture, an attempt is made to do either of the following:</a:t>
            </a:r>
            <a:endParaRPr dirty="0"/>
          </a:p>
          <a:p>
            <a:pPr marL="0" marR="0" lvl="0" indent="0" algn="l" rtl="0">
              <a:spcBef>
                <a:spcPts val="0"/>
              </a:spcBef>
              <a:spcAft>
                <a:spcPts val="0"/>
              </a:spcAft>
              <a:buNone/>
            </a:pPr>
            <a:endParaRPr sz="15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IN" sz="1500" dirty="0">
                <a:solidFill>
                  <a:schemeClr val="dk1"/>
                </a:solidFill>
                <a:latin typeface="Garamond"/>
                <a:ea typeface="Garamond"/>
                <a:cs typeface="Garamond"/>
                <a:sym typeface="Garamond"/>
              </a:rPr>
              <a:t>Predict the target word based on the context </a:t>
            </a:r>
            <a:r>
              <a:rPr lang="en-IN" sz="1500" dirty="0" smtClean="0">
                <a:solidFill>
                  <a:schemeClr val="dk1"/>
                </a:solidFill>
                <a:latin typeface="Garamond"/>
                <a:ea typeface="Garamond"/>
                <a:cs typeface="Garamond"/>
                <a:sym typeface="Garamond"/>
              </a:rPr>
              <a:t>word: CBOW</a:t>
            </a:r>
            <a:endParaRPr dirty="0"/>
          </a:p>
          <a:p>
            <a:pPr marL="0" marR="0" lvl="0" indent="0" algn="l" rtl="0">
              <a:spcBef>
                <a:spcPts val="0"/>
              </a:spcBef>
              <a:spcAft>
                <a:spcPts val="0"/>
              </a:spcAft>
              <a:buNone/>
            </a:pPr>
            <a:r>
              <a:rPr lang="en-IN" sz="1500" dirty="0">
                <a:solidFill>
                  <a:schemeClr val="dk1"/>
                </a:solidFill>
                <a:latin typeface="Garamond"/>
                <a:ea typeface="Garamond"/>
                <a:cs typeface="Garamond"/>
                <a:sym typeface="Garamond"/>
              </a:rPr>
              <a:t>Predict the context word based on the target </a:t>
            </a:r>
            <a:r>
              <a:rPr lang="en-IN" sz="1500" dirty="0" smtClean="0">
                <a:solidFill>
                  <a:schemeClr val="dk1"/>
                </a:solidFill>
                <a:latin typeface="Garamond"/>
                <a:ea typeface="Garamond"/>
                <a:cs typeface="Garamond"/>
                <a:sym typeface="Garamond"/>
              </a:rPr>
              <a:t>word: Skip gram</a:t>
            </a:r>
            <a:endParaRPr dirty="0"/>
          </a:p>
          <a:p>
            <a:pPr marL="0" marR="0" lvl="0" indent="0" algn="l" rtl="0">
              <a:spcBef>
                <a:spcPts val="0"/>
              </a:spcBef>
              <a:spcAft>
                <a:spcPts val="0"/>
              </a:spcAft>
              <a:buNone/>
            </a:pPr>
            <a:endParaRPr sz="15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IN" sz="1500" dirty="0">
                <a:solidFill>
                  <a:schemeClr val="dk1"/>
                </a:solidFill>
                <a:latin typeface="Garamond"/>
                <a:ea typeface="Garamond"/>
                <a:cs typeface="Garamond"/>
                <a:sym typeface="Garamond"/>
              </a:rPr>
              <a:t>Even though words are being predicted, the prediction component or the class attribute itself comes from the text or the corpus. </a:t>
            </a:r>
            <a:endParaRPr dirty="0"/>
          </a:p>
        </p:txBody>
      </p:sp>
      <p:sp>
        <p:nvSpPr>
          <p:cNvPr id="329" name="Google Shape;329;p42"/>
          <p:cNvSpPr txBox="1"/>
          <p:nvPr/>
        </p:nvSpPr>
        <p:spPr>
          <a:xfrm>
            <a:off x="0" y="-822"/>
            <a:ext cx="3731599" cy="6309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500" dirty="0">
                <a:solidFill>
                  <a:srgbClr val="FF6700"/>
                </a:solidFill>
                <a:latin typeface="Garamond"/>
                <a:ea typeface="Garamond"/>
                <a:cs typeface="Garamond"/>
                <a:sym typeface="Garamond"/>
              </a:rPr>
              <a:t>Word2vec algorithm</a:t>
            </a:r>
            <a:endParaRPr sz="3500" dirty="0">
              <a:solidFill>
                <a:srgbClr val="FF6700"/>
              </a:solidFill>
              <a:latin typeface="Garamond"/>
              <a:ea typeface="Garamond"/>
              <a:cs typeface="Garamond"/>
              <a:sym typeface="Garamond"/>
            </a:endParaRPr>
          </a:p>
        </p:txBody>
      </p:sp>
      <p:sp>
        <p:nvSpPr>
          <p:cNvPr id="2" name="TextBox 1"/>
          <p:cNvSpPr txBox="1"/>
          <p:nvPr/>
        </p:nvSpPr>
        <p:spPr>
          <a:xfrm>
            <a:off x="4946333" y="3929203"/>
            <a:ext cx="2473754" cy="307777"/>
          </a:xfrm>
          <a:prstGeom prst="rect">
            <a:avLst/>
          </a:prstGeom>
          <a:noFill/>
        </p:spPr>
        <p:txBody>
          <a:bodyPr wrap="none" rtlCol="0">
            <a:spAutoFit/>
          </a:bodyPr>
          <a:lstStyle/>
          <a:p>
            <a:r>
              <a:rPr lang="en-US" dirty="0" smtClean="0"/>
              <a:t>I live in Delhi and I love food.</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Shape 333"/>
        <p:cNvGrpSpPr/>
        <p:nvPr/>
      </p:nvGrpSpPr>
      <p:grpSpPr>
        <a:xfrm>
          <a:off x="0" y="0"/>
          <a:ext cx="0" cy="0"/>
          <a:chOff x="0" y="0"/>
          <a:chExt cx="0" cy="0"/>
        </a:xfrm>
      </p:grpSpPr>
      <p:sp>
        <p:nvSpPr>
          <p:cNvPr id="334" name="Google Shape;334;p43"/>
          <p:cNvSpPr/>
          <p:nvPr/>
        </p:nvSpPr>
        <p:spPr>
          <a:xfrm>
            <a:off x="0" y="804266"/>
            <a:ext cx="8485632" cy="49398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500" dirty="0">
                <a:solidFill>
                  <a:schemeClr val="dk1"/>
                </a:solidFill>
                <a:latin typeface="Garamond"/>
                <a:ea typeface="Garamond"/>
                <a:cs typeface="Garamond"/>
                <a:sym typeface="Garamond"/>
              </a:rPr>
              <a:t>Once a Word2vec model is built properly and the embedding from it is obtained for these words, the following relationship is frequently obtained, provided that these words are actually a part of the vocabulary</a:t>
            </a:r>
            <a:endParaRPr dirty="0"/>
          </a:p>
          <a:p>
            <a:pPr marL="0" marR="0" lvl="0" indent="0" algn="l" rtl="0">
              <a:spcBef>
                <a:spcPts val="0"/>
              </a:spcBef>
              <a:spcAft>
                <a:spcPts val="0"/>
              </a:spcAft>
              <a:buNone/>
            </a:pPr>
            <a:endParaRPr sz="15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IN" sz="1500" dirty="0">
                <a:solidFill>
                  <a:schemeClr val="dk1"/>
                </a:solidFill>
                <a:latin typeface="Garamond"/>
                <a:ea typeface="Garamond"/>
                <a:cs typeface="Garamond"/>
                <a:sym typeface="Garamond"/>
              </a:rPr>
              <a:t>King, Man, Queen, and Woman</a:t>
            </a:r>
            <a:endParaRPr dirty="0"/>
          </a:p>
          <a:p>
            <a:pPr marL="0" marR="0" lvl="0" indent="0" algn="l" rtl="0">
              <a:spcBef>
                <a:spcPts val="0"/>
              </a:spcBef>
              <a:spcAft>
                <a:spcPts val="0"/>
              </a:spcAft>
              <a:buNone/>
            </a:pPr>
            <a:endParaRPr sz="15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IN" sz="1500" dirty="0">
                <a:solidFill>
                  <a:schemeClr val="dk1"/>
                </a:solidFill>
                <a:latin typeface="Garamond"/>
                <a:ea typeface="Garamond"/>
                <a:cs typeface="Garamond"/>
                <a:sym typeface="Garamond"/>
              </a:rPr>
              <a:t>vector (Man) – vector (King) + vector (Queen) = vector (Woman)</a:t>
            </a:r>
            <a:endParaRPr dirty="0"/>
          </a:p>
          <a:p>
            <a:pPr marL="0" marR="0" lvl="0" indent="0" algn="l" rtl="0">
              <a:spcBef>
                <a:spcPts val="0"/>
              </a:spcBef>
              <a:spcAft>
                <a:spcPts val="0"/>
              </a:spcAft>
              <a:buNone/>
            </a:pPr>
            <a:endParaRPr sz="15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IN" sz="1500" dirty="0">
                <a:solidFill>
                  <a:schemeClr val="dk1"/>
                </a:solidFill>
                <a:latin typeface="Garamond"/>
                <a:ea typeface="Garamond"/>
                <a:cs typeface="Garamond"/>
                <a:sym typeface="Garamond"/>
              </a:rPr>
              <a:t>This equation boils down to the following relationship:</a:t>
            </a:r>
            <a:endParaRPr dirty="0"/>
          </a:p>
          <a:p>
            <a:pPr marL="0" marR="0" lvl="0" indent="0" algn="l" rtl="0">
              <a:spcBef>
                <a:spcPts val="0"/>
              </a:spcBef>
              <a:spcAft>
                <a:spcPts val="0"/>
              </a:spcAft>
              <a:buNone/>
            </a:pPr>
            <a:r>
              <a:rPr lang="en-IN" sz="1500" dirty="0">
                <a:solidFill>
                  <a:schemeClr val="dk1"/>
                </a:solidFill>
                <a:latin typeface="Garamond"/>
                <a:ea typeface="Garamond"/>
                <a:cs typeface="Garamond"/>
                <a:sym typeface="Garamond"/>
              </a:rPr>
              <a:t>vector (Man) + vector (Queen) = vector (King) + vector (Woman)</a:t>
            </a:r>
            <a:endParaRPr dirty="0"/>
          </a:p>
          <a:p>
            <a:pPr marL="0" marR="0" lvl="0" indent="0" algn="l" rtl="0">
              <a:spcBef>
                <a:spcPts val="0"/>
              </a:spcBef>
              <a:spcAft>
                <a:spcPts val="0"/>
              </a:spcAft>
              <a:buNone/>
            </a:pPr>
            <a:endParaRPr sz="15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IN" sz="1500" dirty="0">
                <a:solidFill>
                  <a:schemeClr val="dk1"/>
                </a:solidFill>
                <a:latin typeface="Garamond"/>
                <a:ea typeface="Garamond"/>
                <a:cs typeface="Garamond"/>
                <a:sym typeface="Garamond"/>
              </a:rPr>
              <a:t>The idea here is that the relationship of </a:t>
            </a:r>
            <a:r>
              <a:rPr lang="en-IN" sz="1500" dirty="0" err="1">
                <a:solidFill>
                  <a:schemeClr val="dk1"/>
                </a:solidFill>
                <a:latin typeface="Garamond"/>
                <a:ea typeface="Garamond"/>
                <a:cs typeface="Garamond"/>
                <a:sym typeface="Garamond"/>
              </a:rPr>
              <a:t>Man:King</a:t>
            </a:r>
            <a:r>
              <a:rPr lang="en-IN" sz="1500" dirty="0">
                <a:solidFill>
                  <a:schemeClr val="dk1"/>
                </a:solidFill>
                <a:latin typeface="Garamond"/>
                <a:ea typeface="Garamond"/>
                <a:cs typeface="Garamond"/>
                <a:sym typeface="Garamond"/>
              </a:rPr>
              <a:t> is the same as </a:t>
            </a:r>
            <a:r>
              <a:rPr lang="en-IN" sz="1500" dirty="0" err="1">
                <a:solidFill>
                  <a:schemeClr val="dk1"/>
                </a:solidFill>
                <a:latin typeface="Garamond"/>
                <a:ea typeface="Garamond"/>
                <a:cs typeface="Garamond"/>
                <a:sym typeface="Garamond"/>
              </a:rPr>
              <a:t>Woman:Queen</a:t>
            </a:r>
            <a:r>
              <a:rPr lang="en-IN" sz="1500" dirty="0">
                <a:solidFill>
                  <a:schemeClr val="dk1"/>
                </a:solidFill>
                <a:latin typeface="Garamond"/>
                <a:ea typeface="Garamond"/>
                <a:cs typeface="Garamond"/>
                <a:sym typeface="Garamond"/>
              </a:rPr>
              <a:t>.</a:t>
            </a:r>
            <a:endParaRPr dirty="0"/>
          </a:p>
          <a:p>
            <a:pPr marL="0" marR="0" lvl="0" indent="0" algn="l" rtl="0">
              <a:spcBef>
                <a:spcPts val="0"/>
              </a:spcBef>
              <a:spcAft>
                <a:spcPts val="0"/>
              </a:spcAft>
              <a:buNone/>
            </a:pPr>
            <a:endParaRPr sz="15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IN" sz="1500" dirty="0">
                <a:solidFill>
                  <a:schemeClr val="dk1"/>
                </a:solidFill>
                <a:latin typeface="Garamond"/>
                <a:ea typeface="Garamond"/>
                <a:cs typeface="Garamond"/>
                <a:sym typeface="Garamond"/>
              </a:rPr>
              <a:t>The Word2vec algorithm is able to capture these semantic relationships when it devises an embedding for each of these words.</a:t>
            </a:r>
            <a:endParaRPr dirty="0"/>
          </a:p>
          <a:p>
            <a:pPr marL="0" marR="0" lvl="0" indent="0" algn="l" rtl="0">
              <a:spcBef>
                <a:spcPts val="0"/>
              </a:spcBef>
              <a:spcAft>
                <a:spcPts val="0"/>
              </a:spcAft>
              <a:buNone/>
            </a:pPr>
            <a:endParaRPr sz="1500" dirty="0">
              <a:solidFill>
                <a:schemeClr val="dk1"/>
              </a:solidFill>
              <a:latin typeface="Garamond"/>
              <a:ea typeface="Garamond"/>
              <a:cs typeface="Garamond"/>
              <a:sym typeface="Garamond"/>
            </a:endParaRPr>
          </a:p>
          <a:p>
            <a:pPr marL="0" marR="0" lvl="0" indent="0" algn="l" rtl="0">
              <a:spcBef>
                <a:spcPts val="0"/>
              </a:spcBef>
              <a:spcAft>
                <a:spcPts val="0"/>
              </a:spcAft>
              <a:buNone/>
            </a:pPr>
            <a:endParaRPr sz="15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IN" sz="1500" dirty="0">
                <a:solidFill>
                  <a:schemeClr val="dk1"/>
                </a:solidFill>
                <a:latin typeface="Garamond"/>
                <a:ea typeface="Garamond"/>
                <a:cs typeface="Garamond"/>
                <a:sym typeface="Garamond"/>
              </a:rPr>
              <a:t>vector (France) + vector (Rome) - vector (Italy) = ??</a:t>
            </a:r>
            <a:endParaRPr dirty="0"/>
          </a:p>
          <a:p>
            <a:pPr marL="0" marR="0" lvl="0" indent="0" algn="l" rtl="0">
              <a:spcBef>
                <a:spcPts val="0"/>
              </a:spcBef>
              <a:spcAft>
                <a:spcPts val="0"/>
              </a:spcAft>
              <a:buNone/>
            </a:pPr>
            <a:r>
              <a:rPr lang="en-IN" sz="1500" dirty="0">
                <a:solidFill>
                  <a:schemeClr val="dk1"/>
                </a:solidFill>
                <a:latin typeface="Garamond"/>
                <a:ea typeface="Garamond"/>
                <a:cs typeface="Garamond"/>
                <a:sym typeface="Garamond"/>
              </a:rPr>
              <a:t>The output would be vector (Paris).</a:t>
            </a:r>
            <a:endParaRPr dirty="0"/>
          </a:p>
          <a:p>
            <a:pPr marL="0" marR="0" lvl="0" indent="0" algn="l" rtl="0">
              <a:spcBef>
                <a:spcPts val="0"/>
              </a:spcBef>
              <a:spcAft>
                <a:spcPts val="0"/>
              </a:spcAft>
              <a:buNone/>
            </a:pPr>
            <a:r>
              <a:rPr lang="en-IN" sz="1500" dirty="0">
                <a:solidFill>
                  <a:schemeClr val="dk1"/>
                </a:solidFill>
                <a:latin typeface="Garamond"/>
                <a:ea typeface="Garamond"/>
                <a:cs typeface="Garamond"/>
                <a:sym typeface="Garamond"/>
              </a:rPr>
              <a:t>Similar to the previous example, the analogy here is that the Italy: Rome relationship is</a:t>
            </a:r>
            <a:endParaRPr dirty="0"/>
          </a:p>
          <a:p>
            <a:pPr marL="0" marR="0" lvl="0" indent="0" algn="l" rtl="0">
              <a:spcBef>
                <a:spcPts val="0"/>
              </a:spcBef>
              <a:spcAft>
                <a:spcPts val="0"/>
              </a:spcAft>
              <a:buNone/>
            </a:pPr>
            <a:r>
              <a:rPr lang="en-IN" sz="1500" dirty="0">
                <a:solidFill>
                  <a:schemeClr val="dk1"/>
                </a:solidFill>
                <a:latin typeface="Garamond"/>
                <a:ea typeface="Garamond"/>
                <a:cs typeface="Garamond"/>
                <a:sym typeface="Garamond"/>
              </a:rPr>
              <a:t>the same as the France: Paris relationship.</a:t>
            </a:r>
            <a:endParaRPr dirty="0"/>
          </a:p>
          <a:p>
            <a:pPr marL="0" marR="0" lvl="0" indent="0" algn="l" rtl="0">
              <a:spcBef>
                <a:spcPts val="0"/>
              </a:spcBef>
              <a:spcAft>
                <a:spcPts val="0"/>
              </a:spcAft>
              <a:buNone/>
            </a:pPr>
            <a:endParaRPr sz="1500" dirty="0">
              <a:solidFill>
                <a:schemeClr val="dk1"/>
              </a:solidFill>
              <a:latin typeface="Garamond"/>
              <a:ea typeface="Garamond"/>
              <a:cs typeface="Garamond"/>
              <a:sym typeface="Garamond"/>
            </a:endParaRPr>
          </a:p>
        </p:txBody>
      </p:sp>
      <p:sp>
        <p:nvSpPr>
          <p:cNvPr id="335" name="Google Shape;335;p43"/>
          <p:cNvSpPr txBox="1"/>
          <p:nvPr/>
        </p:nvSpPr>
        <p:spPr>
          <a:xfrm>
            <a:off x="0" y="0"/>
            <a:ext cx="1798890" cy="6309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500">
                <a:solidFill>
                  <a:srgbClr val="FF6700"/>
                </a:solidFill>
                <a:latin typeface="Garamond"/>
                <a:ea typeface="Garamond"/>
                <a:cs typeface="Garamond"/>
                <a:sym typeface="Garamond"/>
              </a:rPr>
              <a:t>Example</a:t>
            </a:r>
            <a:r>
              <a:rPr lang="en-IN" sz="2250">
                <a:solidFill>
                  <a:srgbClr val="FF6700"/>
                </a:solidFill>
                <a:latin typeface="Calibri"/>
                <a:ea typeface="Calibri"/>
                <a:cs typeface="Calibri"/>
                <a:sym typeface="Calibri"/>
              </a:rPr>
              <a:t> </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Shape 339"/>
        <p:cNvGrpSpPr/>
        <p:nvPr/>
      </p:nvGrpSpPr>
      <p:grpSpPr>
        <a:xfrm>
          <a:off x="0" y="0"/>
          <a:ext cx="0" cy="0"/>
          <a:chOff x="0" y="0"/>
          <a:chExt cx="0" cy="0"/>
        </a:xfrm>
      </p:grpSpPr>
      <p:sp>
        <p:nvSpPr>
          <p:cNvPr id="340" name="Google Shape;340;p44"/>
          <p:cNvSpPr/>
          <p:nvPr/>
        </p:nvSpPr>
        <p:spPr>
          <a:xfrm>
            <a:off x="137160" y="1262194"/>
            <a:ext cx="8321040"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chemeClr val="dk1"/>
                </a:solidFill>
                <a:latin typeface="Garamond"/>
                <a:ea typeface="Garamond"/>
                <a:cs typeface="Garamond"/>
                <a:sym typeface="Garamond"/>
              </a:rPr>
              <a:t>The output of the Word2vec algorithm is a |V| * D matrix, where |V| is the size of the</a:t>
            </a:r>
            <a:endParaRPr dirty="0"/>
          </a:p>
          <a:p>
            <a:pPr marL="0" marR="0" lvl="0" indent="0" algn="l" rtl="0">
              <a:spcBef>
                <a:spcPts val="0"/>
              </a:spcBef>
              <a:spcAft>
                <a:spcPts val="0"/>
              </a:spcAft>
              <a:buNone/>
            </a:pPr>
            <a:r>
              <a:rPr lang="en-IN" sz="1800" dirty="0">
                <a:solidFill>
                  <a:schemeClr val="dk1"/>
                </a:solidFill>
                <a:latin typeface="Garamond"/>
                <a:ea typeface="Garamond"/>
                <a:cs typeface="Garamond"/>
                <a:sym typeface="Garamond"/>
              </a:rPr>
              <a:t>vocabulary we want vector representations for and D is the number of dimensions used to</a:t>
            </a:r>
            <a:endParaRPr dirty="0"/>
          </a:p>
          <a:p>
            <a:pPr marL="0" marR="0" lvl="0" indent="0" algn="l" rtl="0">
              <a:spcBef>
                <a:spcPts val="0"/>
              </a:spcBef>
              <a:spcAft>
                <a:spcPts val="0"/>
              </a:spcAft>
              <a:buNone/>
            </a:pPr>
            <a:r>
              <a:rPr lang="en-IN" sz="1800" dirty="0">
                <a:solidFill>
                  <a:schemeClr val="dk1"/>
                </a:solidFill>
                <a:latin typeface="Garamond"/>
                <a:ea typeface="Garamond"/>
                <a:cs typeface="Garamond"/>
                <a:sym typeface="Garamond"/>
              </a:rPr>
              <a:t>represent each word vector. </a:t>
            </a:r>
            <a:endParaRPr dirty="0"/>
          </a:p>
          <a:p>
            <a:pPr marL="0" marR="0" lvl="0" indent="0" algn="l" rtl="0">
              <a:spcBef>
                <a:spcPts val="0"/>
              </a:spcBef>
              <a:spcAft>
                <a:spcPts val="0"/>
              </a:spcAft>
              <a:buNone/>
            </a:pPr>
            <a:endParaRPr sz="18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IN" sz="1800" dirty="0">
                <a:solidFill>
                  <a:schemeClr val="dk1"/>
                </a:solidFill>
                <a:latin typeface="Garamond"/>
                <a:ea typeface="Garamond"/>
                <a:cs typeface="Garamond"/>
                <a:sym typeface="Garamond"/>
              </a:rPr>
              <a:t>As you may have guessed, each row in this matrix carries the embedding for an individual word in the vocabulary. </a:t>
            </a:r>
            <a:endParaRPr dirty="0"/>
          </a:p>
          <a:p>
            <a:pPr marL="0" marR="0" lvl="0" indent="0" algn="l" rtl="0">
              <a:spcBef>
                <a:spcPts val="0"/>
              </a:spcBef>
              <a:spcAft>
                <a:spcPts val="0"/>
              </a:spcAft>
              <a:buNone/>
            </a:pPr>
            <a:endParaRPr sz="18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IN" sz="1800" dirty="0">
                <a:solidFill>
                  <a:schemeClr val="dk1"/>
                </a:solidFill>
                <a:latin typeface="Garamond"/>
                <a:ea typeface="Garamond"/>
                <a:cs typeface="Garamond"/>
                <a:sym typeface="Garamond"/>
              </a:rPr>
              <a:t>The value of D can be changed and played around with depending on several factors, such as the size of the text corpus and the various relationships that need to be captured. Generally, D takes values between 50 and 300 in real-life use cases.</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Shape 344"/>
        <p:cNvGrpSpPr/>
        <p:nvPr/>
      </p:nvGrpSpPr>
      <p:grpSpPr>
        <a:xfrm>
          <a:off x="0" y="0"/>
          <a:ext cx="0" cy="0"/>
          <a:chOff x="0" y="0"/>
          <a:chExt cx="0" cy="0"/>
        </a:xfrm>
      </p:grpSpPr>
      <p:sp>
        <p:nvSpPr>
          <p:cNvPr id="345" name="Google Shape;345;p45"/>
          <p:cNvSpPr/>
          <p:nvPr/>
        </p:nvSpPr>
        <p:spPr>
          <a:xfrm>
            <a:off x="210312" y="1607103"/>
            <a:ext cx="8659368"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chemeClr val="dk1"/>
                </a:solidFill>
                <a:latin typeface="Garamond"/>
                <a:ea typeface="Garamond"/>
                <a:cs typeface="Garamond"/>
                <a:sym typeface="Garamond"/>
              </a:rPr>
              <a:t>There is a </a:t>
            </a:r>
            <a:r>
              <a:rPr lang="en-IN" sz="1800" dirty="0" err="1">
                <a:solidFill>
                  <a:schemeClr val="dk1"/>
                </a:solidFill>
                <a:latin typeface="Garamond"/>
                <a:ea typeface="Garamond"/>
                <a:cs typeface="Garamond"/>
                <a:sym typeface="Garamond"/>
              </a:rPr>
              <a:t>pretrained</a:t>
            </a:r>
            <a:r>
              <a:rPr lang="en-IN" sz="1800" dirty="0">
                <a:solidFill>
                  <a:schemeClr val="dk1"/>
                </a:solidFill>
                <a:latin typeface="Garamond"/>
                <a:ea typeface="Garamond"/>
                <a:cs typeface="Garamond"/>
                <a:sym typeface="Garamond"/>
              </a:rPr>
              <a:t>, globally available Word2vec model that Google trained on Google</a:t>
            </a:r>
            <a:endParaRPr dirty="0"/>
          </a:p>
          <a:p>
            <a:pPr marL="0" marR="0" lvl="0" indent="0" algn="l" rtl="0">
              <a:spcBef>
                <a:spcPts val="0"/>
              </a:spcBef>
              <a:spcAft>
                <a:spcPts val="0"/>
              </a:spcAft>
              <a:buNone/>
            </a:pPr>
            <a:r>
              <a:rPr lang="en-IN" sz="1800" dirty="0">
                <a:solidFill>
                  <a:schemeClr val="dk1"/>
                </a:solidFill>
                <a:latin typeface="Garamond"/>
                <a:ea typeface="Garamond"/>
                <a:cs typeface="Garamond"/>
                <a:sym typeface="Garamond"/>
              </a:rPr>
              <a:t>News dataset. It has a vocabulary size of 3 million words and phrases and each vector has</a:t>
            </a:r>
            <a:endParaRPr dirty="0"/>
          </a:p>
          <a:p>
            <a:pPr marL="0" marR="0" lvl="0" indent="0" algn="l" rtl="0">
              <a:spcBef>
                <a:spcPts val="0"/>
              </a:spcBef>
              <a:spcAft>
                <a:spcPts val="0"/>
              </a:spcAft>
              <a:buNone/>
            </a:pPr>
            <a:r>
              <a:rPr lang="en-IN" sz="1800" dirty="0">
                <a:solidFill>
                  <a:schemeClr val="dk1"/>
                </a:solidFill>
                <a:latin typeface="Garamond"/>
                <a:ea typeface="Garamond"/>
                <a:cs typeface="Garamond"/>
                <a:sym typeface="Garamond"/>
              </a:rPr>
              <a:t>300 dimensions.</a:t>
            </a:r>
            <a:endParaRPr dirty="0"/>
          </a:p>
          <a:p>
            <a:pPr marL="0" marR="0" lvl="0" indent="0" algn="l" rtl="0">
              <a:spcBef>
                <a:spcPts val="0"/>
              </a:spcBef>
              <a:spcAft>
                <a:spcPts val="0"/>
              </a:spcAft>
              <a:buNone/>
            </a:pPr>
            <a:endParaRPr sz="18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IN" sz="1800" dirty="0">
                <a:solidFill>
                  <a:schemeClr val="dk1"/>
                </a:solidFill>
                <a:latin typeface="Garamond"/>
                <a:ea typeface="Garamond"/>
                <a:cs typeface="Garamond"/>
                <a:sym typeface="Garamond"/>
              </a:rPr>
              <a:t>This model is 1.5 GB in size and can be downloaded from </a:t>
            </a:r>
            <a:endParaRPr dirty="0"/>
          </a:p>
          <a:p>
            <a:pPr marL="0" marR="0" lvl="0" indent="0" algn="l" rtl="0">
              <a:spcBef>
                <a:spcPts val="0"/>
              </a:spcBef>
              <a:spcAft>
                <a:spcPts val="0"/>
              </a:spcAft>
              <a:buNone/>
            </a:pPr>
            <a:r>
              <a:rPr lang="en-IN" sz="1800" u="sng" dirty="0">
                <a:solidFill>
                  <a:schemeClr val="dk1"/>
                </a:solidFill>
                <a:latin typeface="Garamond"/>
                <a:ea typeface="Garamond"/>
                <a:cs typeface="Garamond"/>
                <a:sym typeface="Garamond"/>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https://code.google.com/archive/p/word2vec/ </a:t>
            </a:r>
            <a:endParaRPr sz="1800" dirty="0">
              <a:solidFill>
                <a:schemeClr val="dk1"/>
              </a:solidFill>
              <a:latin typeface="Garamond"/>
              <a:ea typeface="Garamond"/>
              <a:cs typeface="Garamond"/>
              <a:sym typeface="Garamond"/>
            </a:endParaRPr>
          </a:p>
          <a:p>
            <a:pPr marL="0" marR="0" lvl="0" indent="0" algn="l" rtl="0">
              <a:spcBef>
                <a:spcPts val="0"/>
              </a:spcBef>
              <a:spcAft>
                <a:spcPts val="0"/>
              </a:spcAft>
              <a:buNone/>
            </a:pPr>
            <a:endParaRPr sz="18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IN" sz="1800" dirty="0">
                <a:solidFill>
                  <a:schemeClr val="dk1"/>
                </a:solidFill>
                <a:latin typeface="Garamond"/>
                <a:ea typeface="Garamond"/>
                <a:cs typeface="Garamond"/>
                <a:sym typeface="Garamond"/>
              </a:rPr>
              <a:t>Python's </a:t>
            </a:r>
            <a:r>
              <a:rPr lang="en-IN" sz="1800" dirty="0" err="1">
                <a:solidFill>
                  <a:schemeClr val="dk1"/>
                </a:solidFill>
                <a:latin typeface="Garamond"/>
                <a:ea typeface="Garamond"/>
                <a:cs typeface="Garamond"/>
                <a:sym typeface="Garamond"/>
              </a:rPr>
              <a:t>gensim</a:t>
            </a:r>
            <a:r>
              <a:rPr lang="en-IN" sz="1800" dirty="0">
                <a:solidFill>
                  <a:schemeClr val="dk1"/>
                </a:solidFill>
                <a:latin typeface="Garamond"/>
                <a:ea typeface="Garamond"/>
                <a:cs typeface="Garamond"/>
                <a:sym typeface="Garamond"/>
              </a:rPr>
              <a:t> library provides various methods to use the </a:t>
            </a:r>
            <a:r>
              <a:rPr lang="en-IN" sz="1800" dirty="0" err="1">
                <a:solidFill>
                  <a:schemeClr val="dk1"/>
                </a:solidFill>
                <a:latin typeface="Garamond"/>
                <a:ea typeface="Garamond"/>
                <a:cs typeface="Garamond"/>
                <a:sym typeface="Garamond"/>
              </a:rPr>
              <a:t>pretrained</a:t>
            </a:r>
            <a:r>
              <a:rPr lang="en-IN" sz="1800" dirty="0">
                <a:solidFill>
                  <a:schemeClr val="dk1"/>
                </a:solidFill>
                <a:latin typeface="Garamond"/>
                <a:ea typeface="Garamond"/>
                <a:cs typeface="Garamond"/>
                <a:sym typeface="Garamond"/>
              </a:rPr>
              <a:t> model directly or to fine-tune it. It also allows the Word2vec model to be built from scratch based on any provided dataset</a:t>
            </a:r>
            <a:endParaRPr dirty="0"/>
          </a:p>
        </p:txBody>
      </p:sp>
      <p:sp>
        <p:nvSpPr>
          <p:cNvPr id="346" name="Google Shape;346;p45"/>
          <p:cNvSpPr txBox="1"/>
          <p:nvPr/>
        </p:nvSpPr>
        <p:spPr>
          <a:xfrm>
            <a:off x="-19050" y="0"/>
            <a:ext cx="3323346" cy="6309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500">
                <a:solidFill>
                  <a:srgbClr val="FF6700"/>
                </a:solidFill>
                <a:latin typeface="Garamond"/>
                <a:ea typeface="Garamond"/>
                <a:cs typeface="Garamond"/>
                <a:sym typeface="Garamond"/>
              </a:rPr>
              <a:t>Pre trained Model</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46"/>
          <p:cNvSpPr txBox="1"/>
          <p:nvPr/>
        </p:nvSpPr>
        <p:spPr>
          <a:xfrm>
            <a:off x="3810000" y="2488168"/>
            <a:ext cx="2133600" cy="6309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500">
                <a:solidFill>
                  <a:srgbClr val="FF6700"/>
                </a:solidFill>
                <a:latin typeface="Garamond"/>
                <a:ea typeface="Garamond"/>
                <a:cs typeface="Garamond"/>
                <a:sym typeface="Garamond"/>
              </a:rPr>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5"/>
          <p:cNvPicPr preferRelativeResize="0"/>
          <p:nvPr/>
        </p:nvPicPr>
        <p:blipFill rotWithShape="1">
          <a:blip r:embed="rId3">
            <a:alphaModFix/>
          </a:blip>
          <a:srcRect/>
          <a:stretch/>
        </p:blipFill>
        <p:spPr>
          <a:xfrm>
            <a:off x="0" y="0"/>
            <a:ext cx="8238226" cy="571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6"/>
          <p:cNvPicPr preferRelativeResize="0"/>
          <p:nvPr/>
        </p:nvPicPr>
        <p:blipFill rotWithShape="1">
          <a:blip r:embed="rId3">
            <a:alphaModFix/>
          </a:blip>
          <a:srcRect/>
          <a:stretch/>
        </p:blipFill>
        <p:spPr>
          <a:xfrm>
            <a:off x="452887" y="0"/>
            <a:ext cx="8238226" cy="571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7"/>
          <p:cNvPicPr preferRelativeResize="0"/>
          <p:nvPr/>
        </p:nvPicPr>
        <p:blipFill rotWithShape="1">
          <a:blip r:embed="rId3">
            <a:alphaModFix/>
          </a:blip>
          <a:srcRect t="15333"/>
          <a:stretch/>
        </p:blipFill>
        <p:spPr>
          <a:xfrm>
            <a:off x="0" y="876300"/>
            <a:ext cx="7729141" cy="4838700"/>
          </a:xfrm>
          <a:prstGeom prst="rect">
            <a:avLst/>
          </a:prstGeom>
          <a:noFill/>
          <a:ln>
            <a:noFill/>
          </a:ln>
        </p:spPr>
      </p:pic>
      <p:sp>
        <p:nvSpPr>
          <p:cNvPr id="122" name="Google Shape;122;p7"/>
          <p:cNvSpPr/>
          <p:nvPr/>
        </p:nvSpPr>
        <p:spPr>
          <a:xfrm>
            <a:off x="0" y="9525"/>
            <a:ext cx="3357650"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500">
                <a:solidFill>
                  <a:srgbClr val="FF6700"/>
                </a:solidFill>
                <a:latin typeface="Garamond"/>
                <a:ea typeface="Garamond"/>
                <a:cs typeface="Garamond"/>
                <a:sym typeface="Garamond"/>
              </a:rPr>
              <a:t>Applications of NLP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8"/>
          <p:cNvSpPr/>
          <p:nvPr/>
        </p:nvSpPr>
        <p:spPr>
          <a:xfrm>
            <a:off x="0" y="9525"/>
            <a:ext cx="3891835" cy="6309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500">
                <a:solidFill>
                  <a:srgbClr val="FF6700"/>
                </a:solidFill>
                <a:latin typeface="Garamond"/>
                <a:ea typeface="Garamond"/>
                <a:cs typeface="Garamond"/>
                <a:sym typeface="Garamond"/>
              </a:rPr>
              <a:t>Applications of NLP</a:t>
            </a:r>
            <a:endParaRPr/>
          </a:p>
        </p:txBody>
      </p:sp>
      <p:sp>
        <p:nvSpPr>
          <p:cNvPr id="128" name="Google Shape;128;p8"/>
          <p:cNvSpPr txBox="1"/>
          <p:nvPr/>
        </p:nvSpPr>
        <p:spPr>
          <a:xfrm>
            <a:off x="76200" y="876300"/>
            <a:ext cx="8028432" cy="455509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Garamond"/>
                <a:ea typeface="Garamond"/>
                <a:cs typeface="Garamond"/>
                <a:sym typeface="Garamond"/>
              </a:rPr>
              <a:t>NLP applications are everywhere, and it is highly unlikely that you have not interacted with any such application over the past few days. </a:t>
            </a:r>
            <a:endParaRPr/>
          </a:p>
          <a:p>
            <a:pPr marL="0" marR="0" lvl="0" indent="0" algn="l" rtl="0">
              <a:spcBef>
                <a:spcPts val="0"/>
              </a:spcBef>
              <a:spcAft>
                <a:spcPts val="0"/>
              </a:spcAft>
              <a:buNone/>
            </a:pPr>
            <a:r>
              <a:rPr lang="en-IN" sz="2000">
                <a:solidFill>
                  <a:schemeClr val="dk1"/>
                </a:solidFill>
                <a:latin typeface="Garamond"/>
                <a:ea typeface="Garamond"/>
                <a:cs typeface="Garamond"/>
                <a:sym typeface="Garamond"/>
              </a:rPr>
              <a:t>The current applications include: </a:t>
            </a:r>
            <a:endParaRPr/>
          </a:p>
          <a:p>
            <a:pPr marL="214313" marR="0" lvl="0" indent="-214313" algn="l" rtl="0">
              <a:lnSpc>
                <a:spcPct val="150000"/>
              </a:lnSpc>
              <a:spcBef>
                <a:spcPts val="0"/>
              </a:spcBef>
              <a:spcAft>
                <a:spcPts val="0"/>
              </a:spcAft>
              <a:buClr>
                <a:schemeClr val="dk1"/>
              </a:buClr>
              <a:buSzPts val="2000"/>
              <a:buFont typeface="Arial"/>
              <a:buChar char="•"/>
            </a:pPr>
            <a:r>
              <a:rPr lang="en-IN" sz="2000">
                <a:solidFill>
                  <a:schemeClr val="dk1"/>
                </a:solidFill>
                <a:latin typeface="Garamond"/>
                <a:ea typeface="Garamond"/>
                <a:cs typeface="Garamond"/>
                <a:sym typeface="Garamond"/>
              </a:rPr>
              <a:t>Virtual assistants (Alexa, Siri, Cortana, and so on), </a:t>
            </a:r>
            <a:endParaRPr/>
          </a:p>
          <a:p>
            <a:pPr marL="214313" marR="0" lvl="0" indent="-214313" algn="l" rtl="0">
              <a:lnSpc>
                <a:spcPct val="150000"/>
              </a:lnSpc>
              <a:spcBef>
                <a:spcPts val="0"/>
              </a:spcBef>
              <a:spcAft>
                <a:spcPts val="0"/>
              </a:spcAft>
              <a:buClr>
                <a:schemeClr val="dk1"/>
              </a:buClr>
              <a:buSzPts val="2000"/>
              <a:buFont typeface="Arial"/>
              <a:buChar char="•"/>
            </a:pPr>
            <a:r>
              <a:rPr lang="en-IN" sz="2000">
                <a:solidFill>
                  <a:schemeClr val="dk1"/>
                </a:solidFill>
                <a:latin typeface="Garamond"/>
                <a:ea typeface="Garamond"/>
                <a:cs typeface="Garamond"/>
                <a:sym typeface="Garamond"/>
              </a:rPr>
              <a:t>Customer support tools (chatbots, email routers/classifiers, and so on), </a:t>
            </a:r>
            <a:endParaRPr/>
          </a:p>
          <a:p>
            <a:pPr marL="214313" marR="0" lvl="0" indent="-214313" algn="l" rtl="0">
              <a:lnSpc>
                <a:spcPct val="150000"/>
              </a:lnSpc>
              <a:spcBef>
                <a:spcPts val="0"/>
              </a:spcBef>
              <a:spcAft>
                <a:spcPts val="0"/>
              </a:spcAft>
              <a:buClr>
                <a:schemeClr val="dk1"/>
              </a:buClr>
              <a:buSzPts val="2000"/>
              <a:buFont typeface="Arial"/>
              <a:buChar char="•"/>
            </a:pPr>
            <a:r>
              <a:rPr lang="en-IN" sz="2000">
                <a:solidFill>
                  <a:schemeClr val="dk1"/>
                </a:solidFill>
                <a:latin typeface="Garamond"/>
                <a:ea typeface="Garamond"/>
                <a:cs typeface="Garamond"/>
                <a:sym typeface="Garamond"/>
              </a:rPr>
              <a:t>Sentiment analysers, </a:t>
            </a:r>
            <a:endParaRPr/>
          </a:p>
          <a:p>
            <a:pPr marL="214313" marR="0" lvl="0" indent="-214313" algn="l" rtl="0">
              <a:lnSpc>
                <a:spcPct val="150000"/>
              </a:lnSpc>
              <a:spcBef>
                <a:spcPts val="0"/>
              </a:spcBef>
              <a:spcAft>
                <a:spcPts val="0"/>
              </a:spcAft>
              <a:buClr>
                <a:schemeClr val="dk1"/>
              </a:buClr>
              <a:buSzPts val="2000"/>
              <a:buFont typeface="Arial"/>
              <a:buChar char="•"/>
            </a:pPr>
            <a:r>
              <a:rPr lang="en-IN" sz="2000">
                <a:solidFill>
                  <a:schemeClr val="dk1"/>
                </a:solidFill>
                <a:latin typeface="Garamond"/>
                <a:ea typeface="Garamond"/>
                <a:cs typeface="Garamond"/>
                <a:sym typeface="Garamond"/>
              </a:rPr>
              <a:t>Translators, and </a:t>
            </a:r>
            <a:endParaRPr/>
          </a:p>
          <a:p>
            <a:pPr marL="214313" marR="0" lvl="0" indent="-214313" algn="l" rtl="0">
              <a:lnSpc>
                <a:spcPct val="150000"/>
              </a:lnSpc>
              <a:spcBef>
                <a:spcPts val="0"/>
              </a:spcBef>
              <a:spcAft>
                <a:spcPts val="0"/>
              </a:spcAft>
              <a:buClr>
                <a:schemeClr val="dk1"/>
              </a:buClr>
              <a:buSzPts val="2000"/>
              <a:buFont typeface="Arial"/>
              <a:buChar char="•"/>
            </a:pPr>
            <a:r>
              <a:rPr lang="en-IN" sz="2000">
                <a:solidFill>
                  <a:schemeClr val="dk1"/>
                </a:solidFill>
                <a:latin typeface="Garamond"/>
                <a:ea typeface="Garamond"/>
                <a:cs typeface="Garamond"/>
                <a:sym typeface="Garamond"/>
              </a:rPr>
              <a:t>Document similarity systems. </a:t>
            </a:r>
            <a:endParaRPr/>
          </a:p>
          <a:p>
            <a:pPr marL="0" marR="0" lvl="0" indent="0" algn="l" rtl="0">
              <a:spcBef>
                <a:spcPts val="0"/>
              </a:spcBef>
              <a:spcAft>
                <a:spcPts val="0"/>
              </a:spcAft>
              <a:buNone/>
            </a:pPr>
            <a:endParaRPr sz="2000">
              <a:solidFill>
                <a:schemeClr val="dk1"/>
              </a:solidFill>
              <a:latin typeface="Garamond"/>
              <a:ea typeface="Garamond"/>
              <a:cs typeface="Garamond"/>
              <a:sym typeface="Garamond"/>
            </a:endParaRPr>
          </a:p>
          <a:p>
            <a:pPr marL="0" marR="0" lvl="0" indent="0" algn="l" rtl="0">
              <a:spcBef>
                <a:spcPts val="0"/>
              </a:spcBef>
              <a:spcAft>
                <a:spcPts val="0"/>
              </a:spcAft>
              <a:buNone/>
            </a:pPr>
            <a:r>
              <a:rPr lang="en-IN" sz="2000">
                <a:solidFill>
                  <a:schemeClr val="dk1"/>
                </a:solidFill>
                <a:latin typeface="Garamond"/>
                <a:ea typeface="Garamond"/>
                <a:cs typeface="Garamond"/>
                <a:sym typeface="Garamond"/>
              </a:rPr>
              <a:t>The adoption of these tools is quickly growing, since the speed and accuracy of these applications have increased manifold over the years.</a:t>
            </a:r>
            <a:endParaRPr/>
          </a:p>
          <a:p>
            <a:pPr marL="0" marR="0" lvl="0" indent="0" algn="l" rtl="0">
              <a:spcBef>
                <a:spcPts val="0"/>
              </a:spcBef>
              <a:spcAft>
                <a:spcPts val="0"/>
              </a:spcAft>
              <a:buNone/>
            </a:pPr>
            <a:endParaRPr sz="2000">
              <a:solidFill>
                <a:schemeClr val="dk1"/>
              </a:solidFill>
              <a:latin typeface="Garamond"/>
              <a:ea typeface="Garamond"/>
              <a:cs typeface="Garamond"/>
              <a:sym typeface="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9"/>
          <p:cNvSpPr/>
          <p:nvPr/>
        </p:nvSpPr>
        <p:spPr>
          <a:xfrm>
            <a:off x="57709" y="1420552"/>
            <a:ext cx="2008883"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Garamond"/>
                <a:ea typeface="Garamond"/>
                <a:cs typeface="Garamond"/>
                <a:sym typeface="Garamond"/>
              </a:rPr>
              <a:t>Sentiment analysis</a:t>
            </a:r>
            <a:endParaRPr/>
          </a:p>
        </p:txBody>
      </p:sp>
      <p:sp>
        <p:nvSpPr>
          <p:cNvPr id="134" name="Google Shape;134;p9"/>
          <p:cNvSpPr/>
          <p:nvPr/>
        </p:nvSpPr>
        <p:spPr>
          <a:xfrm>
            <a:off x="0" y="0"/>
            <a:ext cx="3363165" cy="4385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500">
                <a:solidFill>
                  <a:srgbClr val="FF6700"/>
                </a:solidFill>
                <a:latin typeface="Garamond"/>
                <a:ea typeface="Garamond"/>
                <a:cs typeface="Garamond"/>
                <a:sym typeface="Garamond"/>
              </a:rPr>
              <a:t>Applications of NLP : Demo</a:t>
            </a:r>
            <a:endParaRPr/>
          </a:p>
        </p:txBody>
      </p:sp>
      <p:sp>
        <p:nvSpPr>
          <p:cNvPr id="135" name="Google Shape;135;p9"/>
          <p:cNvSpPr txBox="1"/>
          <p:nvPr/>
        </p:nvSpPr>
        <p:spPr>
          <a:xfrm>
            <a:off x="29134" y="1895058"/>
            <a:ext cx="510409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u="sng" dirty="0">
                <a:solidFill>
                  <a:schemeClr val="dk1"/>
                </a:solidFill>
                <a:latin typeface="Garamond"/>
                <a:ea typeface="Garamond"/>
                <a:cs typeface="Garamond"/>
                <a:sym typeface="Garamond"/>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https://www.paralleldots.com/sentiment-analysis</a:t>
            </a:r>
            <a:endParaRPr sz="2000" dirty="0">
              <a:solidFill>
                <a:schemeClr val="dk1"/>
              </a:solidFill>
              <a:latin typeface="Garamond"/>
              <a:ea typeface="Garamond"/>
              <a:cs typeface="Garamond"/>
              <a:sym typeface="Garamond"/>
            </a:endParaRPr>
          </a:p>
        </p:txBody>
      </p:sp>
      <p:sp>
        <p:nvSpPr>
          <p:cNvPr id="136" name="Google Shape;136;p9"/>
          <p:cNvSpPr/>
          <p:nvPr/>
        </p:nvSpPr>
        <p:spPr>
          <a:xfrm>
            <a:off x="87017" y="2646563"/>
            <a:ext cx="3877056" cy="2862322"/>
          </a:xfrm>
          <a:prstGeom prst="rect">
            <a:avLst/>
          </a:prstGeom>
          <a:noFill/>
          <a:ln>
            <a:noFill/>
          </a:ln>
        </p:spPr>
        <p:txBody>
          <a:bodyPr spcFirstLastPara="1" wrap="square" lIns="91425" tIns="45700" rIns="91425" bIns="45700" anchor="t" anchorCtr="0">
            <a:spAutoFit/>
          </a:bodyPr>
          <a:lstStyle/>
          <a:p>
            <a:pPr marL="214313" marR="0" lvl="0" indent="-214313" algn="l" rtl="0">
              <a:spcBef>
                <a:spcPts val="0"/>
              </a:spcBef>
              <a:spcAft>
                <a:spcPts val="0"/>
              </a:spcAft>
              <a:buClr>
                <a:schemeClr val="dk1"/>
              </a:buClr>
              <a:buSzPts val="2000"/>
              <a:buFont typeface="Arial"/>
              <a:buChar char="•"/>
            </a:pPr>
            <a:r>
              <a:rPr lang="en-IN" sz="2000">
                <a:solidFill>
                  <a:schemeClr val="dk1"/>
                </a:solidFill>
                <a:latin typeface="Garamond"/>
                <a:ea typeface="Garamond"/>
                <a:cs typeface="Garamond"/>
                <a:sym typeface="Garamond"/>
              </a:rPr>
              <a:t>A stock investor scanning news about a company to assess overall market sentiment</a:t>
            </a:r>
            <a:endParaRPr/>
          </a:p>
          <a:p>
            <a:pPr marL="214313" marR="0" lvl="0" indent="-214313" algn="l" rtl="0">
              <a:spcBef>
                <a:spcPts val="0"/>
              </a:spcBef>
              <a:spcAft>
                <a:spcPts val="0"/>
              </a:spcAft>
              <a:buClr>
                <a:schemeClr val="dk1"/>
              </a:buClr>
              <a:buSzPts val="2000"/>
              <a:buFont typeface="Arial"/>
              <a:buChar char="•"/>
            </a:pPr>
            <a:r>
              <a:rPr lang="en-IN" sz="2000">
                <a:solidFill>
                  <a:schemeClr val="dk1"/>
                </a:solidFill>
                <a:latin typeface="Garamond"/>
                <a:ea typeface="Garamond"/>
                <a:cs typeface="Garamond"/>
                <a:sym typeface="Garamond"/>
              </a:rPr>
              <a:t>An individual scanning tweets about the launch of a new phone to decide the prevailing sentiment</a:t>
            </a:r>
            <a:endParaRPr/>
          </a:p>
          <a:p>
            <a:pPr marL="214313" marR="0" lvl="0" indent="-214313" algn="l" rtl="0">
              <a:spcBef>
                <a:spcPts val="0"/>
              </a:spcBef>
              <a:spcAft>
                <a:spcPts val="0"/>
              </a:spcAft>
              <a:buClr>
                <a:schemeClr val="dk1"/>
              </a:buClr>
              <a:buSzPts val="2000"/>
              <a:buFont typeface="Arial"/>
              <a:buChar char="•"/>
            </a:pPr>
            <a:r>
              <a:rPr lang="en-IN" sz="2000">
                <a:solidFill>
                  <a:schemeClr val="dk1"/>
                </a:solidFill>
                <a:latin typeface="Garamond"/>
                <a:ea typeface="Garamond"/>
                <a:cs typeface="Garamond"/>
                <a:sym typeface="Garamond"/>
              </a:rPr>
              <a:t>A political party analysing social media feeds to assess the sentiment regarding their candidate</a:t>
            </a:r>
            <a:endParaRPr/>
          </a:p>
        </p:txBody>
      </p:sp>
      <p:sp>
        <p:nvSpPr>
          <p:cNvPr id="137" name="Google Shape;137;p9"/>
          <p:cNvSpPr/>
          <p:nvPr/>
        </p:nvSpPr>
        <p:spPr>
          <a:xfrm>
            <a:off x="6349441" y="1420552"/>
            <a:ext cx="2149756"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Garamond"/>
                <a:ea typeface="Garamond"/>
                <a:cs typeface="Garamond"/>
                <a:sym typeface="Garamond"/>
              </a:rPr>
              <a:t>Machine translation</a:t>
            </a:r>
            <a:endParaRPr/>
          </a:p>
        </p:txBody>
      </p:sp>
      <p:sp>
        <p:nvSpPr>
          <p:cNvPr id="138" name="Google Shape;138;p9"/>
          <p:cNvSpPr/>
          <p:nvPr/>
        </p:nvSpPr>
        <p:spPr>
          <a:xfrm>
            <a:off x="5908574" y="1895058"/>
            <a:ext cx="320946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u="sng">
                <a:solidFill>
                  <a:schemeClr val="dk1"/>
                </a:solidFill>
                <a:latin typeface="Garamond"/>
                <a:ea typeface="Garamond"/>
                <a:cs typeface="Garamond"/>
                <a:sym typeface="Garamond"/>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https://translate.google.co.in/</a:t>
            </a:r>
            <a:endParaRPr sz="2000">
              <a:solidFill>
                <a:schemeClr val="dk1"/>
              </a:solidFill>
              <a:latin typeface="Garamond"/>
              <a:ea typeface="Garamond"/>
              <a:cs typeface="Garamond"/>
              <a:sym typeface="Garamond"/>
            </a:endParaRPr>
          </a:p>
        </p:txBody>
      </p:sp>
      <p:sp>
        <p:nvSpPr>
          <p:cNvPr id="139" name="Google Shape;139;p9"/>
          <p:cNvSpPr txBox="1"/>
          <p:nvPr/>
        </p:nvSpPr>
        <p:spPr>
          <a:xfrm>
            <a:off x="5001768" y="2646563"/>
            <a:ext cx="3877057" cy="304698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Arial"/>
              <a:buChar char="•"/>
            </a:pPr>
            <a:r>
              <a:rPr lang="en-IN" sz="1600" dirty="0">
                <a:solidFill>
                  <a:schemeClr val="dk1"/>
                </a:solidFill>
                <a:latin typeface="Garamond"/>
                <a:ea typeface="Garamond"/>
                <a:cs typeface="Garamond"/>
                <a:sym typeface="Garamond"/>
              </a:rPr>
              <a:t>The modern NLP approach toward document translation is rooted in DL and pattern</a:t>
            </a:r>
            <a:endParaRPr dirty="0"/>
          </a:p>
          <a:p>
            <a:pPr marL="285750" marR="0" lvl="0" indent="-285750" algn="l" rtl="0">
              <a:spcBef>
                <a:spcPts val="0"/>
              </a:spcBef>
              <a:spcAft>
                <a:spcPts val="0"/>
              </a:spcAft>
              <a:buClr>
                <a:schemeClr val="dk1"/>
              </a:buClr>
              <a:buSzPts val="1600"/>
              <a:buFont typeface="Arial"/>
              <a:buChar char="•"/>
            </a:pPr>
            <a:r>
              <a:rPr lang="en-IN" sz="1600" dirty="0">
                <a:solidFill>
                  <a:schemeClr val="dk1"/>
                </a:solidFill>
                <a:latin typeface="Garamond"/>
                <a:ea typeface="Garamond"/>
                <a:cs typeface="Garamond"/>
                <a:sym typeface="Garamond"/>
              </a:rPr>
              <a:t>detection, which has significantly increased the accuracy of translations. Google Translate</a:t>
            </a:r>
            <a:endParaRPr dirty="0"/>
          </a:p>
          <a:p>
            <a:pPr marL="285750" marR="0" lvl="0" indent="-285750" algn="l" rtl="0">
              <a:spcBef>
                <a:spcPts val="0"/>
              </a:spcBef>
              <a:spcAft>
                <a:spcPts val="0"/>
              </a:spcAft>
              <a:buClr>
                <a:schemeClr val="dk1"/>
              </a:buClr>
              <a:buSzPts val="1600"/>
              <a:buFont typeface="Arial"/>
              <a:buChar char="•"/>
            </a:pPr>
            <a:r>
              <a:rPr lang="en-IN" sz="1600" dirty="0">
                <a:solidFill>
                  <a:schemeClr val="dk1"/>
                </a:solidFill>
                <a:latin typeface="Garamond"/>
                <a:ea typeface="Garamond"/>
                <a:cs typeface="Garamond"/>
                <a:sym typeface="Garamond"/>
              </a:rPr>
              <a:t>(https://translate.google.co.in/ ) supposedly uses an Artificial Neural Network</a:t>
            </a:r>
            <a:endParaRPr dirty="0"/>
          </a:p>
          <a:p>
            <a:pPr marL="285750" marR="0" lvl="0" indent="-285750" algn="l" rtl="0">
              <a:spcBef>
                <a:spcPts val="0"/>
              </a:spcBef>
              <a:spcAft>
                <a:spcPts val="0"/>
              </a:spcAft>
              <a:buClr>
                <a:schemeClr val="dk1"/>
              </a:buClr>
              <a:buSzPts val="1600"/>
              <a:buFont typeface="Arial"/>
              <a:buChar char="•"/>
            </a:pPr>
            <a:r>
              <a:rPr lang="en-IN" sz="1600" dirty="0">
                <a:solidFill>
                  <a:schemeClr val="dk1"/>
                </a:solidFill>
                <a:latin typeface="Garamond"/>
                <a:ea typeface="Garamond"/>
                <a:cs typeface="Garamond"/>
                <a:sym typeface="Garamond"/>
              </a:rPr>
              <a:t>(ANN)-based system that predicts the possible sequence of the translated words.</a:t>
            </a:r>
            <a:endParaRPr dirty="0"/>
          </a:p>
          <a:p>
            <a:pPr marL="285750" marR="0" lvl="0" indent="-184150" algn="l" rtl="0">
              <a:spcBef>
                <a:spcPts val="0"/>
              </a:spcBef>
              <a:spcAft>
                <a:spcPts val="0"/>
              </a:spcAft>
              <a:buClr>
                <a:schemeClr val="dk1"/>
              </a:buClr>
              <a:buSzPts val="1600"/>
              <a:buFont typeface="Arial"/>
              <a:buNone/>
            </a:pPr>
            <a:endParaRPr sz="1600" dirty="0">
              <a:solidFill>
                <a:schemeClr val="dk1"/>
              </a:solidFill>
              <a:latin typeface="Garamond"/>
              <a:ea typeface="Garamond"/>
              <a:cs typeface="Garamond"/>
              <a:sym typeface="Garamon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1502</TotalTime>
  <Words>2467</Words>
  <Application>Microsoft Office PowerPoint</Application>
  <PresentationFormat>On-screen Show (16:10)</PresentationFormat>
  <Paragraphs>198</Paragraphs>
  <Slides>46</Slides>
  <Notes>46</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Garamond</vt:lpstr>
      <vt:lpstr>Times New Roman</vt:lpstr>
      <vt:lpstr>Calibri</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 2</dc:creator>
  <cp:lastModifiedBy>Neha</cp:lastModifiedBy>
  <cp:revision>9</cp:revision>
  <dcterms:created xsi:type="dcterms:W3CDTF">2015-09-01T10:28:05Z</dcterms:created>
  <dcterms:modified xsi:type="dcterms:W3CDTF">2022-04-19T11:27:37Z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10589979</vt:lpwstr>
  </property>
  <property fmtid="{D5CDD505-2E9C-101B-9397-08002B2CF9AE}" pid="3" name="NXPowerLiteSettings">
    <vt:lpwstr>F7000400038000</vt:lpwstr>
  </property>
  <property fmtid="{D5CDD505-2E9C-101B-9397-08002B2CF9AE}" pid="4" name="NXPowerLiteVersion">
    <vt:lpwstr>D7.1.1</vt:lpwstr>
  </property>
</Properties>
</file>