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715000" type="screen16x10"/>
  <p:notesSz cx="6858000" cy="9144000"/>
  <p:embeddedFontLst>
    <p:embeddedFont>
      <p:font typeface="Garamond" pitchFamily="18" charset="0"/>
      <p:regular r:id="rId28"/>
      <p:bold r:id="rId29"/>
      <p:italic r:id="rId30"/>
    </p:embeddedFont>
    <p:embeddedFont>
      <p:font typeface="Calibri"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2880">
          <p15:clr>
            <a:srgbClr val="A4A3A4"/>
          </p15:clr>
        </p15:guide>
        <p15:guide id="3" orient="horz" pos="180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gSApnVbwNny1M0vInHP0IL3jG+1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7E532F8-B62E-4AB0-AC0E-F3D99FD9B0BA}">
  <a:tblStyle styleId="{B7E532F8-B62E-4AB0-AC0E-F3D99FD9B0B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876" y="-48"/>
      </p:cViewPr>
      <p:guideLst>
        <p:guide orient="horz" pos="2160"/>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603792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6: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7: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9: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2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2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2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2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2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7: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9: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7"/>
          <p:cNvSpPr txBox="1">
            <a:spLocks noGrp="1"/>
          </p:cNvSpPr>
          <p:nvPr>
            <p:ph type="ctrTitle"/>
          </p:nvPr>
        </p:nvSpPr>
        <p:spPr>
          <a:xfrm>
            <a:off x="685800" y="1775361"/>
            <a:ext cx="7772400" cy="122502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7"/>
          <p:cNvSpPr txBox="1">
            <a:spLocks noGrp="1"/>
          </p:cNvSpPr>
          <p:nvPr>
            <p:ph type="subTitle" idx="1"/>
          </p:nvPr>
        </p:nvSpPr>
        <p:spPr>
          <a:xfrm>
            <a:off x="1371600" y="3238500"/>
            <a:ext cx="6400800" cy="14605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7"/>
          <p:cNvSpPr txBox="1">
            <a:spLocks noGrp="1"/>
          </p:cNvSpPr>
          <p:nvPr>
            <p:ph type="dt" idx="10"/>
          </p:nvPr>
        </p:nvSpPr>
        <p:spPr>
          <a:xfrm>
            <a:off x="457200" y="5296965"/>
            <a:ext cx="21336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7"/>
          <p:cNvSpPr txBox="1">
            <a:spLocks noGrp="1"/>
          </p:cNvSpPr>
          <p:nvPr>
            <p:ph type="ftr" idx="11"/>
          </p:nvPr>
        </p:nvSpPr>
        <p:spPr>
          <a:xfrm>
            <a:off x="3124200" y="5296965"/>
            <a:ext cx="28956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7"/>
          <p:cNvSpPr txBox="1">
            <a:spLocks noGrp="1"/>
          </p:cNvSpPr>
          <p:nvPr>
            <p:ph type="sldNum" idx="12"/>
          </p:nvPr>
        </p:nvSpPr>
        <p:spPr>
          <a:xfrm>
            <a:off x="6553200" y="5296965"/>
            <a:ext cx="21336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6"/>
          <p:cNvSpPr txBox="1">
            <a:spLocks noGrp="1"/>
          </p:cNvSpPr>
          <p:nvPr>
            <p:ph type="title"/>
          </p:nvPr>
        </p:nvSpPr>
        <p:spPr>
          <a:xfrm>
            <a:off x="457200" y="228866"/>
            <a:ext cx="8229600" cy="9525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6"/>
          <p:cNvSpPr txBox="1">
            <a:spLocks noGrp="1"/>
          </p:cNvSpPr>
          <p:nvPr>
            <p:ph type="body" idx="1"/>
          </p:nvPr>
        </p:nvSpPr>
        <p:spPr>
          <a:xfrm rot="5400000">
            <a:off x="2686182" y="-895481"/>
            <a:ext cx="3771636"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36"/>
          <p:cNvSpPr txBox="1">
            <a:spLocks noGrp="1"/>
          </p:cNvSpPr>
          <p:nvPr>
            <p:ph type="dt" idx="10"/>
          </p:nvPr>
        </p:nvSpPr>
        <p:spPr>
          <a:xfrm>
            <a:off x="457200" y="5296965"/>
            <a:ext cx="21336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6"/>
          <p:cNvSpPr txBox="1">
            <a:spLocks noGrp="1"/>
          </p:cNvSpPr>
          <p:nvPr>
            <p:ph type="ftr" idx="11"/>
          </p:nvPr>
        </p:nvSpPr>
        <p:spPr>
          <a:xfrm>
            <a:off x="3124200" y="5296965"/>
            <a:ext cx="28956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6"/>
          <p:cNvSpPr txBox="1">
            <a:spLocks noGrp="1"/>
          </p:cNvSpPr>
          <p:nvPr>
            <p:ph type="sldNum" idx="12"/>
          </p:nvPr>
        </p:nvSpPr>
        <p:spPr>
          <a:xfrm>
            <a:off x="6553200" y="5296965"/>
            <a:ext cx="21336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7"/>
          <p:cNvSpPr txBox="1">
            <a:spLocks noGrp="1"/>
          </p:cNvSpPr>
          <p:nvPr>
            <p:ph type="title"/>
          </p:nvPr>
        </p:nvSpPr>
        <p:spPr>
          <a:xfrm rot="5400000">
            <a:off x="5219964" y="1638307"/>
            <a:ext cx="4876271"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7"/>
          <p:cNvSpPr txBox="1">
            <a:spLocks noGrp="1"/>
          </p:cNvSpPr>
          <p:nvPr>
            <p:ph type="body" idx="1"/>
          </p:nvPr>
        </p:nvSpPr>
        <p:spPr>
          <a:xfrm rot="5400000">
            <a:off x="1028965" y="-342892"/>
            <a:ext cx="4876271"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37"/>
          <p:cNvSpPr txBox="1">
            <a:spLocks noGrp="1"/>
          </p:cNvSpPr>
          <p:nvPr>
            <p:ph type="dt" idx="10"/>
          </p:nvPr>
        </p:nvSpPr>
        <p:spPr>
          <a:xfrm>
            <a:off x="457200" y="5296965"/>
            <a:ext cx="21336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7"/>
          <p:cNvSpPr txBox="1">
            <a:spLocks noGrp="1"/>
          </p:cNvSpPr>
          <p:nvPr>
            <p:ph type="ftr" idx="11"/>
          </p:nvPr>
        </p:nvSpPr>
        <p:spPr>
          <a:xfrm>
            <a:off x="3124200" y="5296965"/>
            <a:ext cx="28956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7"/>
          <p:cNvSpPr txBox="1">
            <a:spLocks noGrp="1"/>
          </p:cNvSpPr>
          <p:nvPr>
            <p:ph type="sldNum" idx="12"/>
          </p:nvPr>
        </p:nvSpPr>
        <p:spPr>
          <a:xfrm>
            <a:off x="6553200" y="5296965"/>
            <a:ext cx="21336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28"/>
          <p:cNvSpPr txBox="1">
            <a:spLocks noGrp="1"/>
          </p:cNvSpPr>
          <p:nvPr>
            <p:ph type="dt" idx="10"/>
          </p:nvPr>
        </p:nvSpPr>
        <p:spPr>
          <a:xfrm>
            <a:off x="457200" y="5296965"/>
            <a:ext cx="21336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8"/>
          <p:cNvSpPr txBox="1">
            <a:spLocks noGrp="1"/>
          </p:cNvSpPr>
          <p:nvPr>
            <p:ph type="ftr" idx="11"/>
          </p:nvPr>
        </p:nvSpPr>
        <p:spPr>
          <a:xfrm>
            <a:off x="3124200" y="5296965"/>
            <a:ext cx="28956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8"/>
          <p:cNvSpPr txBox="1">
            <a:spLocks noGrp="1"/>
          </p:cNvSpPr>
          <p:nvPr>
            <p:ph type="sldNum" idx="12"/>
          </p:nvPr>
        </p:nvSpPr>
        <p:spPr>
          <a:xfrm>
            <a:off x="6553200" y="5296965"/>
            <a:ext cx="21336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457200" y="228866"/>
            <a:ext cx="8229600" cy="9525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9"/>
          <p:cNvSpPr txBox="1">
            <a:spLocks noGrp="1"/>
          </p:cNvSpPr>
          <p:nvPr>
            <p:ph type="dt" idx="10"/>
          </p:nvPr>
        </p:nvSpPr>
        <p:spPr>
          <a:xfrm>
            <a:off x="457200" y="5296965"/>
            <a:ext cx="21336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9"/>
          <p:cNvSpPr txBox="1">
            <a:spLocks noGrp="1"/>
          </p:cNvSpPr>
          <p:nvPr>
            <p:ph type="ftr" idx="11"/>
          </p:nvPr>
        </p:nvSpPr>
        <p:spPr>
          <a:xfrm>
            <a:off x="3124200" y="5296965"/>
            <a:ext cx="28956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9"/>
          <p:cNvSpPr txBox="1">
            <a:spLocks noGrp="1"/>
          </p:cNvSpPr>
          <p:nvPr>
            <p:ph type="sldNum" idx="12"/>
          </p:nvPr>
        </p:nvSpPr>
        <p:spPr>
          <a:xfrm>
            <a:off x="6553200" y="5296965"/>
            <a:ext cx="21336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457200" y="228866"/>
            <a:ext cx="8229600" cy="9525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600"/>
              <a:buFont typeface="Times New Roman"/>
              <a:buNone/>
              <a:defRPr sz="3600">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333501"/>
            <a:ext cx="8229600" cy="3771636"/>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atin typeface="Times New Roman"/>
                <a:ea typeface="Times New Roman"/>
                <a:cs typeface="Times New Roman"/>
                <a:sym typeface="Times New Roman"/>
              </a:defRPr>
            </a:lvl1pPr>
            <a:lvl2pPr marL="914400" lvl="1" indent="-381000" algn="l">
              <a:spcBef>
                <a:spcPts val="480"/>
              </a:spcBef>
              <a:spcAft>
                <a:spcPts val="0"/>
              </a:spcAft>
              <a:buClr>
                <a:schemeClr val="dk1"/>
              </a:buClr>
              <a:buSzPts val="2400"/>
              <a:buChar char="–"/>
              <a:defRPr sz="2400">
                <a:latin typeface="Times New Roman"/>
                <a:ea typeface="Times New Roman"/>
                <a:cs typeface="Times New Roman"/>
                <a:sym typeface="Times New Roman"/>
              </a:defRPr>
            </a:lvl2pPr>
            <a:lvl3pPr marL="1371600" lvl="2" indent="-355600" algn="l">
              <a:spcBef>
                <a:spcPts val="400"/>
              </a:spcBef>
              <a:spcAft>
                <a:spcPts val="0"/>
              </a:spcAft>
              <a:buClr>
                <a:schemeClr val="dk1"/>
              </a:buClr>
              <a:buSzPts val="2000"/>
              <a:buChar char="•"/>
              <a:defRPr sz="2000">
                <a:latin typeface="Times New Roman"/>
                <a:ea typeface="Times New Roman"/>
                <a:cs typeface="Times New Roman"/>
                <a:sym typeface="Times New Roman"/>
              </a:defRPr>
            </a:lvl3pPr>
            <a:lvl4pPr marL="1828800" lvl="3" indent="-342900" algn="l">
              <a:spcBef>
                <a:spcPts val="360"/>
              </a:spcBef>
              <a:spcAft>
                <a:spcPts val="0"/>
              </a:spcAft>
              <a:buClr>
                <a:schemeClr val="dk1"/>
              </a:buClr>
              <a:buSzPts val="1800"/>
              <a:buChar char="–"/>
              <a:defRPr sz="1800">
                <a:latin typeface="Times New Roman"/>
                <a:ea typeface="Times New Roman"/>
                <a:cs typeface="Times New Roman"/>
                <a:sym typeface="Times New Roman"/>
              </a:defRPr>
            </a:lvl4pPr>
            <a:lvl5pPr marL="2286000" lvl="4" indent="-342900" algn="l">
              <a:spcBef>
                <a:spcPts val="360"/>
              </a:spcBef>
              <a:spcAft>
                <a:spcPts val="0"/>
              </a:spcAft>
              <a:buClr>
                <a:schemeClr val="dk1"/>
              </a:buClr>
              <a:buSzPts val="1800"/>
              <a:buChar char="»"/>
              <a:defRPr sz="1800">
                <a:latin typeface="Times New Roman"/>
                <a:ea typeface="Times New Roman"/>
                <a:cs typeface="Times New Roman"/>
                <a:sym typeface="Times New Roman"/>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30"/>
          <p:cNvSpPr txBox="1">
            <a:spLocks noGrp="1"/>
          </p:cNvSpPr>
          <p:nvPr>
            <p:ph type="dt" idx="10"/>
          </p:nvPr>
        </p:nvSpPr>
        <p:spPr>
          <a:xfrm>
            <a:off x="457200" y="5296965"/>
            <a:ext cx="21336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0"/>
          <p:cNvSpPr txBox="1">
            <a:spLocks noGrp="1"/>
          </p:cNvSpPr>
          <p:nvPr>
            <p:ph type="ftr" idx="11"/>
          </p:nvPr>
        </p:nvSpPr>
        <p:spPr>
          <a:xfrm>
            <a:off x="3124200" y="5296965"/>
            <a:ext cx="28956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0"/>
          <p:cNvSpPr txBox="1">
            <a:spLocks noGrp="1"/>
          </p:cNvSpPr>
          <p:nvPr>
            <p:ph type="sldNum" idx="12"/>
          </p:nvPr>
        </p:nvSpPr>
        <p:spPr>
          <a:xfrm>
            <a:off x="6553200" y="5296965"/>
            <a:ext cx="21336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31"/>
          <p:cNvSpPr txBox="1">
            <a:spLocks noGrp="1"/>
          </p:cNvSpPr>
          <p:nvPr>
            <p:ph type="title"/>
          </p:nvPr>
        </p:nvSpPr>
        <p:spPr>
          <a:xfrm>
            <a:off x="722313" y="3672418"/>
            <a:ext cx="7772400" cy="113506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1"/>
          <p:cNvSpPr txBox="1">
            <a:spLocks noGrp="1"/>
          </p:cNvSpPr>
          <p:nvPr>
            <p:ph type="body" idx="1"/>
          </p:nvPr>
        </p:nvSpPr>
        <p:spPr>
          <a:xfrm>
            <a:off x="722313" y="2422261"/>
            <a:ext cx="7772400" cy="1250156"/>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9" name="Google Shape;39;p31"/>
          <p:cNvSpPr txBox="1">
            <a:spLocks noGrp="1"/>
          </p:cNvSpPr>
          <p:nvPr>
            <p:ph type="dt" idx="10"/>
          </p:nvPr>
        </p:nvSpPr>
        <p:spPr>
          <a:xfrm>
            <a:off x="457200" y="5296965"/>
            <a:ext cx="21336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1"/>
          <p:cNvSpPr txBox="1">
            <a:spLocks noGrp="1"/>
          </p:cNvSpPr>
          <p:nvPr>
            <p:ph type="ftr" idx="11"/>
          </p:nvPr>
        </p:nvSpPr>
        <p:spPr>
          <a:xfrm>
            <a:off x="3124200" y="5296965"/>
            <a:ext cx="28956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1"/>
          <p:cNvSpPr txBox="1">
            <a:spLocks noGrp="1"/>
          </p:cNvSpPr>
          <p:nvPr>
            <p:ph type="sldNum" idx="12"/>
          </p:nvPr>
        </p:nvSpPr>
        <p:spPr>
          <a:xfrm>
            <a:off x="6553200" y="5296965"/>
            <a:ext cx="21336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32"/>
          <p:cNvSpPr txBox="1">
            <a:spLocks noGrp="1"/>
          </p:cNvSpPr>
          <p:nvPr>
            <p:ph type="title"/>
          </p:nvPr>
        </p:nvSpPr>
        <p:spPr>
          <a:xfrm>
            <a:off x="457200" y="228866"/>
            <a:ext cx="8229600" cy="9525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32"/>
          <p:cNvSpPr txBox="1">
            <a:spLocks noGrp="1"/>
          </p:cNvSpPr>
          <p:nvPr>
            <p:ph type="body" idx="1"/>
          </p:nvPr>
        </p:nvSpPr>
        <p:spPr>
          <a:xfrm>
            <a:off x="457200" y="1333501"/>
            <a:ext cx="4038600" cy="3771636"/>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5" name="Google Shape;45;p32"/>
          <p:cNvSpPr txBox="1">
            <a:spLocks noGrp="1"/>
          </p:cNvSpPr>
          <p:nvPr>
            <p:ph type="body" idx="2"/>
          </p:nvPr>
        </p:nvSpPr>
        <p:spPr>
          <a:xfrm>
            <a:off x="4648200" y="1333501"/>
            <a:ext cx="4038600" cy="3771636"/>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6" name="Google Shape;46;p32"/>
          <p:cNvSpPr txBox="1">
            <a:spLocks noGrp="1"/>
          </p:cNvSpPr>
          <p:nvPr>
            <p:ph type="dt" idx="10"/>
          </p:nvPr>
        </p:nvSpPr>
        <p:spPr>
          <a:xfrm>
            <a:off x="457200" y="5296965"/>
            <a:ext cx="21336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2"/>
          <p:cNvSpPr txBox="1">
            <a:spLocks noGrp="1"/>
          </p:cNvSpPr>
          <p:nvPr>
            <p:ph type="ftr" idx="11"/>
          </p:nvPr>
        </p:nvSpPr>
        <p:spPr>
          <a:xfrm>
            <a:off x="3124200" y="5296965"/>
            <a:ext cx="28956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2"/>
          <p:cNvSpPr txBox="1">
            <a:spLocks noGrp="1"/>
          </p:cNvSpPr>
          <p:nvPr>
            <p:ph type="sldNum" idx="12"/>
          </p:nvPr>
        </p:nvSpPr>
        <p:spPr>
          <a:xfrm>
            <a:off x="6553200" y="5296965"/>
            <a:ext cx="21336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33"/>
          <p:cNvSpPr txBox="1">
            <a:spLocks noGrp="1"/>
          </p:cNvSpPr>
          <p:nvPr>
            <p:ph type="title"/>
          </p:nvPr>
        </p:nvSpPr>
        <p:spPr>
          <a:xfrm>
            <a:off x="457200" y="228866"/>
            <a:ext cx="8229600" cy="9525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3"/>
          <p:cNvSpPr txBox="1">
            <a:spLocks noGrp="1"/>
          </p:cNvSpPr>
          <p:nvPr>
            <p:ph type="body" idx="1"/>
          </p:nvPr>
        </p:nvSpPr>
        <p:spPr>
          <a:xfrm>
            <a:off x="457200" y="1279261"/>
            <a:ext cx="4040188" cy="53313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33"/>
          <p:cNvSpPr txBox="1">
            <a:spLocks noGrp="1"/>
          </p:cNvSpPr>
          <p:nvPr>
            <p:ph type="body" idx="2"/>
          </p:nvPr>
        </p:nvSpPr>
        <p:spPr>
          <a:xfrm>
            <a:off x="457200" y="1812396"/>
            <a:ext cx="4040188" cy="329274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33"/>
          <p:cNvSpPr txBox="1">
            <a:spLocks noGrp="1"/>
          </p:cNvSpPr>
          <p:nvPr>
            <p:ph type="body" idx="3"/>
          </p:nvPr>
        </p:nvSpPr>
        <p:spPr>
          <a:xfrm>
            <a:off x="4645033" y="1279261"/>
            <a:ext cx="4041775" cy="53313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4" name="Google Shape;54;p33"/>
          <p:cNvSpPr txBox="1">
            <a:spLocks noGrp="1"/>
          </p:cNvSpPr>
          <p:nvPr>
            <p:ph type="body" idx="4"/>
          </p:nvPr>
        </p:nvSpPr>
        <p:spPr>
          <a:xfrm>
            <a:off x="4645033" y="1812396"/>
            <a:ext cx="4041775" cy="329274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5" name="Google Shape;55;p33"/>
          <p:cNvSpPr txBox="1">
            <a:spLocks noGrp="1"/>
          </p:cNvSpPr>
          <p:nvPr>
            <p:ph type="dt" idx="10"/>
          </p:nvPr>
        </p:nvSpPr>
        <p:spPr>
          <a:xfrm>
            <a:off x="457200" y="5296965"/>
            <a:ext cx="21336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3"/>
          <p:cNvSpPr txBox="1">
            <a:spLocks noGrp="1"/>
          </p:cNvSpPr>
          <p:nvPr>
            <p:ph type="ftr" idx="11"/>
          </p:nvPr>
        </p:nvSpPr>
        <p:spPr>
          <a:xfrm>
            <a:off x="3124200" y="5296965"/>
            <a:ext cx="28956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3"/>
          <p:cNvSpPr txBox="1">
            <a:spLocks noGrp="1"/>
          </p:cNvSpPr>
          <p:nvPr>
            <p:ph type="sldNum" idx="12"/>
          </p:nvPr>
        </p:nvSpPr>
        <p:spPr>
          <a:xfrm>
            <a:off x="6553200" y="5296965"/>
            <a:ext cx="21336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4"/>
          <p:cNvSpPr txBox="1">
            <a:spLocks noGrp="1"/>
          </p:cNvSpPr>
          <p:nvPr>
            <p:ph type="title"/>
          </p:nvPr>
        </p:nvSpPr>
        <p:spPr>
          <a:xfrm>
            <a:off x="457214" y="227541"/>
            <a:ext cx="3008313" cy="96837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4"/>
          <p:cNvSpPr txBox="1">
            <a:spLocks noGrp="1"/>
          </p:cNvSpPr>
          <p:nvPr>
            <p:ph type="body" idx="1"/>
          </p:nvPr>
        </p:nvSpPr>
        <p:spPr>
          <a:xfrm>
            <a:off x="3575050" y="227546"/>
            <a:ext cx="5111750" cy="4877594"/>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34"/>
          <p:cNvSpPr txBox="1">
            <a:spLocks noGrp="1"/>
          </p:cNvSpPr>
          <p:nvPr>
            <p:ph type="body" idx="2"/>
          </p:nvPr>
        </p:nvSpPr>
        <p:spPr>
          <a:xfrm>
            <a:off x="457214" y="1195920"/>
            <a:ext cx="3008313" cy="3909219"/>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34"/>
          <p:cNvSpPr txBox="1">
            <a:spLocks noGrp="1"/>
          </p:cNvSpPr>
          <p:nvPr>
            <p:ph type="dt" idx="10"/>
          </p:nvPr>
        </p:nvSpPr>
        <p:spPr>
          <a:xfrm>
            <a:off x="457200" y="5296965"/>
            <a:ext cx="21336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4"/>
          <p:cNvSpPr txBox="1">
            <a:spLocks noGrp="1"/>
          </p:cNvSpPr>
          <p:nvPr>
            <p:ph type="ftr" idx="11"/>
          </p:nvPr>
        </p:nvSpPr>
        <p:spPr>
          <a:xfrm>
            <a:off x="3124200" y="5296965"/>
            <a:ext cx="28956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4"/>
          <p:cNvSpPr txBox="1">
            <a:spLocks noGrp="1"/>
          </p:cNvSpPr>
          <p:nvPr>
            <p:ph type="sldNum" idx="12"/>
          </p:nvPr>
        </p:nvSpPr>
        <p:spPr>
          <a:xfrm>
            <a:off x="6553200" y="5296965"/>
            <a:ext cx="21336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5"/>
          <p:cNvSpPr txBox="1">
            <a:spLocks noGrp="1"/>
          </p:cNvSpPr>
          <p:nvPr>
            <p:ph type="title"/>
          </p:nvPr>
        </p:nvSpPr>
        <p:spPr>
          <a:xfrm>
            <a:off x="1792288" y="4000500"/>
            <a:ext cx="5486400" cy="47228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5"/>
          <p:cNvSpPr>
            <a:spLocks noGrp="1"/>
          </p:cNvSpPr>
          <p:nvPr>
            <p:ph type="pic" idx="2"/>
          </p:nvPr>
        </p:nvSpPr>
        <p:spPr>
          <a:xfrm>
            <a:off x="1792288" y="510646"/>
            <a:ext cx="5486400" cy="34290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35"/>
          <p:cNvSpPr txBox="1">
            <a:spLocks noGrp="1"/>
          </p:cNvSpPr>
          <p:nvPr>
            <p:ph type="body" idx="1"/>
          </p:nvPr>
        </p:nvSpPr>
        <p:spPr>
          <a:xfrm>
            <a:off x="1792288" y="4472788"/>
            <a:ext cx="5486400" cy="670719"/>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35"/>
          <p:cNvSpPr txBox="1">
            <a:spLocks noGrp="1"/>
          </p:cNvSpPr>
          <p:nvPr>
            <p:ph type="dt" idx="10"/>
          </p:nvPr>
        </p:nvSpPr>
        <p:spPr>
          <a:xfrm>
            <a:off x="457200" y="5296965"/>
            <a:ext cx="21336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5"/>
          <p:cNvSpPr txBox="1">
            <a:spLocks noGrp="1"/>
          </p:cNvSpPr>
          <p:nvPr>
            <p:ph type="ftr" idx="11"/>
          </p:nvPr>
        </p:nvSpPr>
        <p:spPr>
          <a:xfrm>
            <a:off x="3124200" y="5296965"/>
            <a:ext cx="28956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5"/>
          <p:cNvSpPr txBox="1">
            <a:spLocks noGrp="1"/>
          </p:cNvSpPr>
          <p:nvPr>
            <p:ph type="sldNum" idx="12"/>
          </p:nvPr>
        </p:nvSpPr>
        <p:spPr>
          <a:xfrm>
            <a:off x="6553200" y="5296965"/>
            <a:ext cx="21336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457200" y="228866"/>
            <a:ext cx="8229600" cy="9525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6"/>
          <p:cNvSpPr txBox="1">
            <a:spLocks noGrp="1"/>
          </p:cNvSpPr>
          <p:nvPr>
            <p:ph type="body" idx="1"/>
          </p:nvPr>
        </p:nvSpPr>
        <p:spPr>
          <a:xfrm>
            <a:off x="457200" y="1333501"/>
            <a:ext cx="8229600" cy="3771636"/>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6"/>
          <p:cNvSpPr txBox="1">
            <a:spLocks noGrp="1"/>
          </p:cNvSpPr>
          <p:nvPr>
            <p:ph type="dt" idx="10"/>
          </p:nvPr>
        </p:nvSpPr>
        <p:spPr>
          <a:xfrm>
            <a:off x="457200" y="5296965"/>
            <a:ext cx="2133600" cy="30427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6"/>
          <p:cNvSpPr txBox="1">
            <a:spLocks noGrp="1"/>
          </p:cNvSpPr>
          <p:nvPr>
            <p:ph type="ftr" idx="11"/>
          </p:nvPr>
        </p:nvSpPr>
        <p:spPr>
          <a:xfrm>
            <a:off x="3124200" y="5296965"/>
            <a:ext cx="2895600" cy="304271"/>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6"/>
          <p:cNvSpPr txBox="1">
            <a:spLocks noGrp="1"/>
          </p:cNvSpPr>
          <p:nvPr>
            <p:ph type="sldNum" idx="12"/>
          </p:nvPr>
        </p:nvSpPr>
        <p:spPr>
          <a:xfrm>
            <a:off x="6553200" y="5296965"/>
            <a:ext cx="2133600" cy="304271"/>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s://www.nytimes.com/2018/08/13/us/politics/peter-strzok-fired-fbi.html?hp&amp;action=click&amp;pgtype=Homepage&amp;clickSource=story-heading&amp;module=first-column-region&amp;region=top-news&amp;WT.nav=top-news"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hyperlink" Target="https://spacy.io/api/top-level#displacy.render"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Natural_language_processin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spacy.io/" TargetMode="External"/><Relationship Id="rId4" Type="http://schemas.openxmlformats.org/officeDocument/2006/relationships/hyperlink" Target="https://corenlp.run/"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t="14897"/>
          <a:stretch/>
        </p:blipFill>
        <p:spPr>
          <a:xfrm>
            <a:off x="0" y="1485899"/>
            <a:ext cx="9144000" cy="3325349"/>
          </a:xfrm>
          <a:prstGeom prst="rect">
            <a:avLst/>
          </a:prstGeom>
          <a:noFill/>
          <a:ln>
            <a:noFill/>
          </a:ln>
        </p:spPr>
      </p:pic>
      <p:sp>
        <p:nvSpPr>
          <p:cNvPr id="90" name="Google Shape;90;p1"/>
          <p:cNvSpPr txBox="1"/>
          <p:nvPr/>
        </p:nvSpPr>
        <p:spPr>
          <a:xfrm>
            <a:off x="1181100" y="716458"/>
            <a:ext cx="6781800"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400" b="0" i="0" u="none" strike="noStrike" cap="none">
                <a:solidFill>
                  <a:srgbClr val="5F497A"/>
                </a:solidFill>
                <a:latin typeface="Garamond"/>
                <a:ea typeface="Garamond"/>
                <a:cs typeface="Garamond"/>
                <a:sym typeface="Garamond"/>
              </a:rPr>
              <a:t>Natural Language Processing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body" idx="1"/>
          </p:nvPr>
        </p:nvSpPr>
        <p:spPr>
          <a:xfrm>
            <a:off x="152400" y="952500"/>
            <a:ext cx="7886700" cy="685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875"/>
              <a:buNone/>
            </a:pPr>
            <a:r>
              <a:rPr lang="en-IN" sz="1875">
                <a:latin typeface="Garamond"/>
                <a:ea typeface="Garamond"/>
                <a:cs typeface="Garamond"/>
                <a:sym typeface="Garamond"/>
              </a:rPr>
              <a:t>It is the process of marking each word in the sentence to its corresponding parts of speech tag based on it’s context and definition</a:t>
            </a:r>
            <a:endParaRPr sz="1875">
              <a:latin typeface="Garamond"/>
              <a:ea typeface="Garamond"/>
              <a:cs typeface="Garamond"/>
              <a:sym typeface="Garamond"/>
            </a:endParaRPr>
          </a:p>
        </p:txBody>
      </p:sp>
      <p:graphicFrame>
        <p:nvGraphicFramePr>
          <p:cNvPr id="159" name="Google Shape;159;p10"/>
          <p:cNvGraphicFramePr/>
          <p:nvPr/>
        </p:nvGraphicFramePr>
        <p:xfrm>
          <a:off x="1143000" y="1943100"/>
          <a:ext cx="6096000" cy="2987200"/>
        </p:xfrm>
        <a:graphic>
          <a:graphicData uri="http://schemas.openxmlformats.org/drawingml/2006/table">
            <a:tbl>
              <a:tblPr firstRow="1" bandRow="1">
                <a:noFill/>
                <a:tableStyleId>{B7E532F8-B62E-4AB0-AC0E-F3D99FD9B0BA}</a:tableStyleId>
              </a:tblPr>
              <a:tblGrid>
                <a:gridCol w="3048000"/>
                <a:gridCol w="3048000"/>
              </a:tblGrid>
              <a:tr h="278125">
                <a:tc>
                  <a:txBody>
                    <a:bodyPr/>
                    <a:lstStyle/>
                    <a:p>
                      <a:pPr marL="0" marR="0" lvl="0" indent="0" algn="l" rtl="0">
                        <a:spcBef>
                          <a:spcPts val="0"/>
                        </a:spcBef>
                        <a:spcAft>
                          <a:spcPts val="0"/>
                        </a:spcAft>
                        <a:buNone/>
                      </a:pPr>
                      <a:r>
                        <a:rPr lang="en-IN" sz="2000" u="none" strike="noStrike" cap="none">
                          <a:latin typeface="Garamond"/>
                          <a:ea typeface="Garamond"/>
                          <a:cs typeface="Garamond"/>
                          <a:sym typeface="Garamond"/>
                        </a:rPr>
                        <a:t>POS Tag</a:t>
                      </a:r>
                      <a:endParaRPr sz="2000">
                        <a:latin typeface="Garamond"/>
                        <a:ea typeface="Garamond"/>
                        <a:cs typeface="Garamond"/>
                        <a:sym typeface="Garamond"/>
                      </a:endParaRPr>
                    </a:p>
                  </a:txBody>
                  <a:tcPr marL="68575" marR="68575" marT="34300" marB="34300"/>
                </a:tc>
                <a:tc>
                  <a:txBody>
                    <a:bodyPr/>
                    <a:lstStyle/>
                    <a:p>
                      <a:pPr marL="0" marR="0" lvl="0" indent="0" algn="l" rtl="0">
                        <a:spcBef>
                          <a:spcPts val="0"/>
                        </a:spcBef>
                        <a:spcAft>
                          <a:spcPts val="0"/>
                        </a:spcAft>
                        <a:buNone/>
                      </a:pPr>
                      <a:r>
                        <a:rPr lang="en-IN" sz="2000">
                          <a:latin typeface="Garamond"/>
                          <a:ea typeface="Garamond"/>
                          <a:cs typeface="Garamond"/>
                          <a:sym typeface="Garamond"/>
                        </a:rPr>
                        <a:t>Example</a:t>
                      </a:r>
                      <a:endParaRPr sz="2000">
                        <a:latin typeface="Garamond"/>
                        <a:ea typeface="Garamond"/>
                        <a:cs typeface="Garamond"/>
                        <a:sym typeface="Garamond"/>
                      </a:endParaRPr>
                    </a:p>
                  </a:txBody>
                  <a:tcPr marL="68575" marR="68575" marT="34300" marB="34300"/>
                </a:tc>
              </a:tr>
              <a:tr h="278125">
                <a:tc>
                  <a:txBody>
                    <a:bodyPr/>
                    <a:lstStyle/>
                    <a:p>
                      <a:pPr marL="0" marR="0" lvl="0" indent="0" algn="l" rtl="0">
                        <a:spcBef>
                          <a:spcPts val="0"/>
                        </a:spcBef>
                        <a:spcAft>
                          <a:spcPts val="0"/>
                        </a:spcAft>
                        <a:buNone/>
                      </a:pPr>
                      <a:r>
                        <a:rPr lang="en-IN" sz="2000">
                          <a:latin typeface="Garamond"/>
                          <a:ea typeface="Garamond"/>
                          <a:cs typeface="Garamond"/>
                          <a:sym typeface="Garamond"/>
                        </a:rPr>
                        <a:t>PRP ( Personal Pronoun)</a:t>
                      </a:r>
                      <a:endParaRPr sz="2000">
                        <a:latin typeface="Garamond"/>
                        <a:ea typeface="Garamond"/>
                        <a:cs typeface="Garamond"/>
                        <a:sym typeface="Garamond"/>
                      </a:endParaRPr>
                    </a:p>
                  </a:txBody>
                  <a:tcPr marL="68575" marR="68575" marT="34300" marB="34300"/>
                </a:tc>
                <a:tc>
                  <a:txBody>
                    <a:bodyPr/>
                    <a:lstStyle/>
                    <a:p>
                      <a:pPr marL="0" marR="0" lvl="0" indent="0" algn="l" rtl="0">
                        <a:spcBef>
                          <a:spcPts val="0"/>
                        </a:spcBef>
                        <a:spcAft>
                          <a:spcPts val="0"/>
                        </a:spcAft>
                        <a:buNone/>
                      </a:pPr>
                      <a:r>
                        <a:rPr lang="en-IN" sz="2000">
                          <a:latin typeface="Garamond"/>
                          <a:ea typeface="Garamond"/>
                          <a:cs typeface="Garamond"/>
                          <a:sym typeface="Garamond"/>
                        </a:rPr>
                        <a:t>He ,She</a:t>
                      </a:r>
                      <a:endParaRPr sz="2000">
                        <a:latin typeface="Garamond"/>
                        <a:ea typeface="Garamond"/>
                        <a:cs typeface="Garamond"/>
                        <a:sym typeface="Garamond"/>
                      </a:endParaRPr>
                    </a:p>
                  </a:txBody>
                  <a:tcPr marL="68575" marR="68575" marT="34300" marB="34300"/>
                </a:tc>
              </a:tr>
              <a:tr h="278125">
                <a:tc>
                  <a:txBody>
                    <a:bodyPr/>
                    <a:lstStyle/>
                    <a:p>
                      <a:pPr marL="0" marR="0" lvl="0" indent="0" algn="l" rtl="0">
                        <a:spcBef>
                          <a:spcPts val="0"/>
                        </a:spcBef>
                        <a:spcAft>
                          <a:spcPts val="0"/>
                        </a:spcAft>
                        <a:buNone/>
                      </a:pPr>
                      <a:r>
                        <a:rPr lang="en-IN" sz="2000">
                          <a:latin typeface="Garamond"/>
                          <a:ea typeface="Garamond"/>
                          <a:cs typeface="Garamond"/>
                          <a:sym typeface="Garamond"/>
                        </a:rPr>
                        <a:t>PRP (Possessive Pronoun)</a:t>
                      </a:r>
                      <a:endParaRPr sz="2000">
                        <a:latin typeface="Garamond"/>
                        <a:ea typeface="Garamond"/>
                        <a:cs typeface="Garamond"/>
                        <a:sym typeface="Garamond"/>
                      </a:endParaRPr>
                    </a:p>
                  </a:txBody>
                  <a:tcPr marL="68575" marR="68575" marT="34300" marB="34300"/>
                </a:tc>
                <a:tc>
                  <a:txBody>
                    <a:bodyPr/>
                    <a:lstStyle/>
                    <a:p>
                      <a:pPr marL="0" marR="0" lvl="0" indent="0" algn="l" rtl="0">
                        <a:spcBef>
                          <a:spcPts val="0"/>
                        </a:spcBef>
                        <a:spcAft>
                          <a:spcPts val="0"/>
                        </a:spcAft>
                        <a:buNone/>
                      </a:pPr>
                      <a:r>
                        <a:rPr lang="en-IN" sz="2000">
                          <a:latin typeface="Garamond"/>
                          <a:ea typeface="Garamond"/>
                          <a:cs typeface="Garamond"/>
                          <a:sym typeface="Garamond"/>
                        </a:rPr>
                        <a:t>My,his,hers</a:t>
                      </a:r>
                      <a:endParaRPr sz="2000">
                        <a:latin typeface="Garamond"/>
                        <a:ea typeface="Garamond"/>
                        <a:cs typeface="Garamond"/>
                        <a:sym typeface="Garamond"/>
                      </a:endParaRPr>
                    </a:p>
                  </a:txBody>
                  <a:tcPr marL="68575" marR="68575" marT="34300" marB="34300"/>
                </a:tc>
              </a:tr>
              <a:tr h="278125">
                <a:tc>
                  <a:txBody>
                    <a:bodyPr/>
                    <a:lstStyle/>
                    <a:p>
                      <a:pPr marL="0" marR="0" lvl="0" indent="0" algn="l" rtl="0">
                        <a:spcBef>
                          <a:spcPts val="0"/>
                        </a:spcBef>
                        <a:spcAft>
                          <a:spcPts val="0"/>
                        </a:spcAft>
                        <a:buNone/>
                      </a:pPr>
                      <a:r>
                        <a:rPr lang="en-IN" sz="2000">
                          <a:latin typeface="Garamond"/>
                          <a:ea typeface="Garamond"/>
                          <a:cs typeface="Garamond"/>
                          <a:sym typeface="Garamond"/>
                        </a:rPr>
                        <a:t>RB (Adverb)</a:t>
                      </a:r>
                      <a:endParaRPr sz="2000">
                        <a:latin typeface="Garamond"/>
                        <a:ea typeface="Garamond"/>
                        <a:cs typeface="Garamond"/>
                        <a:sym typeface="Garamond"/>
                      </a:endParaRPr>
                    </a:p>
                  </a:txBody>
                  <a:tcPr marL="68575" marR="68575" marT="34300" marB="34300"/>
                </a:tc>
                <a:tc>
                  <a:txBody>
                    <a:bodyPr/>
                    <a:lstStyle/>
                    <a:p>
                      <a:pPr marL="0" marR="0" lvl="0" indent="0" algn="l" rtl="0">
                        <a:spcBef>
                          <a:spcPts val="0"/>
                        </a:spcBef>
                        <a:spcAft>
                          <a:spcPts val="0"/>
                        </a:spcAft>
                        <a:buNone/>
                      </a:pPr>
                      <a:r>
                        <a:rPr lang="en-IN" sz="2000">
                          <a:latin typeface="Garamond"/>
                          <a:ea typeface="Garamond"/>
                          <a:cs typeface="Garamond"/>
                          <a:sym typeface="Garamond"/>
                        </a:rPr>
                        <a:t>Very, Silently</a:t>
                      </a:r>
                      <a:endParaRPr sz="2000">
                        <a:latin typeface="Garamond"/>
                        <a:ea typeface="Garamond"/>
                        <a:cs typeface="Garamond"/>
                        <a:sym typeface="Garamond"/>
                      </a:endParaRPr>
                    </a:p>
                  </a:txBody>
                  <a:tcPr marL="68575" marR="68575" marT="34300" marB="34300"/>
                </a:tc>
              </a:tr>
              <a:tr h="278125">
                <a:tc>
                  <a:txBody>
                    <a:bodyPr/>
                    <a:lstStyle/>
                    <a:p>
                      <a:pPr marL="0" marR="0" lvl="0" indent="0" algn="l" rtl="0">
                        <a:spcBef>
                          <a:spcPts val="0"/>
                        </a:spcBef>
                        <a:spcAft>
                          <a:spcPts val="0"/>
                        </a:spcAft>
                        <a:buNone/>
                      </a:pPr>
                      <a:r>
                        <a:rPr lang="en-IN" sz="2000">
                          <a:latin typeface="Garamond"/>
                          <a:ea typeface="Garamond"/>
                          <a:cs typeface="Garamond"/>
                          <a:sym typeface="Garamond"/>
                        </a:rPr>
                        <a:t>VB ( Verb)</a:t>
                      </a:r>
                      <a:endParaRPr sz="2000">
                        <a:latin typeface="Garamond"/>
                        <a:ea typeface="Garamond"/>
                        <a:cs typeface="Garamond"/>
                        <a:sym typeface="Garamond"/>
                      </a:endParaRPr>
                    </a:p>
                  </a:txBody>
                  <a:tcPr marL="68575" marR="68575" marT="34300" marB="34300"/>
                </a:tc>
                <a:tc>
                  <a:txBody>
                    <a:bodyPr/>
                    <a:lstStyle/>
                    <a:p>
                      <a:pPr marL="0" marR="0" lvl="0" indent="0" algn="l" rtl="0">
                        <a:spcBef>
                          <a:spcPts val="0"/>
                        </a:spcBef>
                        <a:spcAft>
                          <a:spcPts val="0"/>
                        </a:spcAft>
                        <a:buNone/>
                      </a:pPr>
                      <a:r>
                        <a:rPr lang="en-IN" sz="2000">
                          <a:latin typeface="Garamond"/>
                          <a:ea typeface="Garamond"/>
                          <a:cs typeface="Garamond"/>
                          <a:sym typeface="Garamond"/>
                        </a:rPr>
                        <a:t>Take</a:t>
                      </a:r>
                      <a:endParaRPr sz="2000">
                        <a:latin typeface="Garamond"/>
                        <a:ea typeface="Garamond"/>
                        <a:cs typeface="Garamond"/>
                        <a:sym typeface="Garamond"/>
                      </a:endParaRPr>
                    </a:p>
                  </a:txBody>
                  <a:tcPr marL="68575" marR="68575" marT="34300" marB="34300"/>
                </a:tc>
              </a:tr>
              <a:tr h="278125">
                <a:tc>
                  <a:txBody>
                    <a:bodyPr/>
                    <a:lstStyle/>
                    <a:p>
                      <a:pPr marL="0" marR="0" lvl="0" indent="0" algn="l" rtl="0">
                        <a:spcBef>
                          <a:spcPts val="0"/>
                        </a:spcBef>
                        <a:spcAft>
                          <a:spcPts val="0"/>
                        </a:spcAft>
                        <a:buNone/>
                      </a:pPr>
                      <a:r>
                        <a:rPr lang="en-IN" sz="2000">
                          <a:latin typeface="Garamond"/>
                          <a:ea typeface="Garamond"/>
                          <a:cs typeface="Garamond"/>
                          <a:sym typeface="Garamond"/>
                        </a:rPr>
                        <a:t>FW</a:t>
                      </a:r>
                      <a:endParaRPr sz="2000">
                        <a:latin typeface="Garamond"/>
                        <a:ea typeface="Garamond"/>
                        <a:cs typeface="Garamond"/>
                        <a:sym typeface="Garamond"/>
                      </a:endParaRPr>
                    </a:p>
                  </a:txBody>
                  <a:tcPr marL="68575" marR="68575" marT="34300" marB="34300"/>
                </a:tc>
                <a:tc>
                  <a:txBody>
                    <a:bodyPr/>
                    <a:lstStyle/>
                    <a:p>
                      <a:pPr marL="0" marR="0" lvl="0" indent="0" algn="l" rtl="0">
                        <a:spcBef>
                          <a:spcPts val="0"/>
                        </a:spcBef>
                        <a:spcAft>
                          <a:spcPts val="0"/>
                        </a:spcAft>
                        <a:buNone/>
                      </a:pPr>
                      <a:r>
                        <a:rPr lang="en-IN" sz="2000">
                          <a:latin typeface="Garamond"/>
                          <a:ea typeface="Garamond"/>
                          <a:cs typeface="Garamond"/>
                          <a:sym typeface="Garamond"/>
                        </a:rPr>
                        <a:t>Foreign Word</a:t>
                      </a:r>
                      <a:endParaRPr sz="2000">
                        <a:latin typeface="Garamond"/>
                        <a:ea typeface="Garamond"/>
                        <a:cs typeface="Garamond"/>
                        <a:sym typeface="Garamond"/>
                      </a:endParaRPr>
                    </a:p>
                  </a:txBody>
                  <a:tcPr marL="68575" marR="68575" marT="34300" marB="34300"/>
                </a:tc>
              </a:tr>
              <a:tr h="278125">
                <a:tc>
                  <a:txBody>
                    <a:bodyPr/>
                    <a:lstStyle/>
                    <a:p>
                      <a:pPr marL="0" marR="0" lvl="0" indent="0" algn="l" rtl="0">
                        <a:spcBef>
                          <a:spcPts val="0"/>
                        </a:spcBef>
                        <a:spcAft>
                          <a:spcPts val="0"/>
                        </a:spcAft>
                        <a:buNone/>
                      </a:pPr>
                      <a:r>
                        <a:rPr lang="en-IN" sz="2000">
                          <a:latin typeface="Garamond"/>
                          <a:ea typeface="Garamond"/>
                          <a:cs typeface="Garamond"/>
                          <a:sym typeface="Garamond"/>
                        </a:rPr>
                        <a:t>JJ ( Adjective)</a:t>
                      </a:r>
                      <a:endParaRPr sz="2000">
                        <a:latin typeface="Garamond"/>
                        <a:ea typeface="Garamond"/>
                        <a:cs typeface="Garamond"/>
                        <a:sym typeface="Garamond"/>
                      </a:endParaRPr>
                    </a:p>
                  </a:txBody>
                  <a:tcPr marL="68575" marR="68575" marT="34300" marB="34300"/>
                </a:tc>
                <a:tc>
                  <a:txBody>
                    <a:bodyPr/>
                    <a:lstStyle/>
                    <a:p>
                      <a:pPr marL="0" marR="0" lvl="0" indent="0" algn="l" rtl="0">
                        <a:spcBef>
                          <a:spcPts val="0"/>
                        </a:spcBef>
                        <a:spcAft>
                          <a:spcPts val="0"/>
                        </a:spcAft>
                        <a:buNone/>
                      </a:pPr>
                      <a:r>
                        <a:rPr lang="en-IN" sz="2000">
                          <a:latin typeface="Garamond"/>
                          <a:ea typeface="Garamond"/>
                          <a:cs typeface="Garamond"/>
                          <a:sym typeface="Garamond"/>
                        </a:rPr>
                        <a:t>Small</a:t>
                      </a:r>
                      <a:endParaRPr sz="2000">
                        <a:latin typeface="Garamond"/>
                        <a:ea typeface="Garamond"/>
                        <a:cs typeface="Garamond"/>
                        <a:sym typeface="Garamond"/>
                      </a:endParaRPr>
                    </a:p>
                  </a:txBody>
                  <a:tcPr marL="68575" marR="68575" marT="34300" marB="34300"/>
                </a:tc>
              </a:tr>
              <a:tr h="278125">
                <a:tc>
                  <a:txBody>
                    <a:bodyPr/>
                    <a:lstStyle/>
                    <a:p>
                      <a:pPr marL="0" marR="0" lvl="0" indent="0" algn="l" rtl="0">
                        <a:spcBef>
                          <a:spcPts val="0"/>
                        </a:spcBef>
                        <a:spcAft>
                          <a:spcPts val="0"/>
                        </a:spcAft>
                        <a:buNone/>
                      </a:pPr>
                      <a:r>
                        <a:rPr lang="en-IN" sz="2000">
                          <a:latin typeface="Garamond"/>
                          <a:ea typeface="Garamond"/>
                          <a:cs typeface="Garamond"/>
                          <a:sym typeface="Garamond"/>
                        </a:rPr>
                        <a:t>NN( Noun)</a:t>
                      </a:r>
                      <a:endParaRPr sz="2000">
                        <a:latin typeface="Garamond"/>
                        <a:ea typeface="Garamond"/>
                        <a:cs typeface="Garamond"/>
                        <a:sym typeface="Garamond"/>
                      </a:endParaRPr>
                    </a:p>
                  </a:txBody>
                  <a:tcPr marL="68575" marR="68575" marT="34300" marB="34300"/>
                </a:tc>
                <a:tc>
                  <a:txBody>
                    <a:bodyPr/>
                    <a:lstStyle/>
                    <a:p>
                      <a:pPr marL="0" marR="0" lvl="0" indent="0" algn="l" rtl="0">
                        <a:spcBef>
                          <a:spcPts val="0"/>
                        </a:spcBef>
                        <a:spcAft>
                          <a:spcPts val="0"/>
                        </a:spcAft>
                        <a:buNone/>
                      </a:pPr>
                      <a:r>
                        <a:rPr lang="en-IN" sz="2000">
                          <a:latin typeface="Garamond"/>
                          <a:ea typeface="Garamond"/>
                          <a:cs typeface="Garamond"/>
                          <a:sym typeface="Garamond"/>
                        </a:rPr>
                        <a:t>desk</a:t>
                      </a:r>
                      <a:endParaRPr sz="2000">
                        <a:latin typeface="Garamond"/>
                        <a:ea typeface="Garamond"/>
                        <a:cs typeface="Garamond"/>
                        <a:sym typeface="Garamond"/>
                      </a:endParaRPr>
                    </a:p>
                  </a:txBody>
                  <a:tcPr marL="68575" marR="68575" marT="34300" marB="34300"/>
                </a:tc>
              </a:tr>
            </a:tbl>
          </a:graphicData>
        </a:graphic>
      </p:graphicFrame>
      <p:sp>
        <p:nvSpPr>
          <p:cNvPr id="160" name="Google Shape;160;p10"/>
          <p:cNvSpPr/>
          <p:nvPr/>
        </p:nvSpPr>
        <p:spPr>
          <a:xfrm>
            <a:off x="0" y="0"/>
            <a:ext cx="3232087" cy="6309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dirty="0">
                <a:solidFill>
                  <a:srgbClr val="FF6700"/>
                </a:solidFill>
                <a:latin typeface="Garamond"/>
                <a:ea typeface="Garamond"/>
                <a:cs typeface="Garamond"/>
                <a:sym typeface="Garamond"/>
              </a:rPr>
              <a:t>POS Tagging	</a:t>
            </a:r>
            <a:endParaRPr sz="3500" dirty="0">
              <a:solidFill>
                <a:srgbClr val="FF6700"/>
              </a:solidFill>
              <a:latin typeface="Garamond"/>
              <a:ea typeface="Garamond"/>
              <a:cs typeface="Garamond"/>
              <a:sym typeface="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txBox="1"/>
          <p:nvPr/>
        </p:nvSpPr>
        <p:spPr>
          <a:xfrm>
            <a:off x="152400" y="1104900"/>
            <a:ext cx="87630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err="1">
                <a:solidFill>
                  <a:schemeClr val="dk1"/>
                </a:solidFill>
                <a:latin typeface="Garamond"/>
                <a:ea typeface="Garamond"/>
                <a:cs typeface="Garamond"/>
                <a:sym typeface="Garamond"/>
              </a:rPr>
              <a:t>SpaCy</a:t>
            </a:r>
            <a:r>
              <a:rPr lang="en-IN" sz="1800" dirty="0">
                <a:solidFill>
                  <a:schemeClr val="dk1"/>
                </a:solidFill>
                <a:latin typeface="Garamond"/>
                <a:ea typeface="Garamond"/>
                <a:cs typeface="Garamond"/>
                <a:sym typeface="Garamond"/>
              </a:rPr>
              <a:t> is an open-source library for advanced Natural Language Processing in Python. </a:t>
            </a:r>
            <a:endParaRPr dirty="0"/>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It is designed specifically for production use and helps build applications that process and “understand” large volumes  of text. </a:t>
            </a:r>
            <a:endParaRPr dirty="0"/>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It can be used to build information extraction or natural language understanding systems, or to pre-process text for deep learning. Some of the features provided by </a:t>
            </a:r>
            <a:r>
              <a:rPr lang="en-IN" sz="1800" dirty="0" err="1">
                <a:solidFill>
                  <a:schemeClr val="dk1"/>
                </a:solidFill>
                <a:latin typeface="Garamond"/>
                <a:ea typeface="Garamond"/>
                <a:cs typeface="Garamond"/>
                <a:sym typeface="Garamond"/>
              </a:rPr>
              <a:t>spaCy</a:t>
            </a:r>
            <a:r>
              <a:rPr lang="en-IN" sz="1800" dirty="0">
                <a:solidFill>
                  <a:schemeClr val="dk1"/>
                </a:solidFill>
                <a:latin typeface="Garamond"/>
                <a:ea typeface="Garamond"/>
                <a:cs typeface="Garamond"/>
                <a:sym typeface="Garamond"/>
              </a:rPr>
              <a:t> are- Tokenization, Parts-of-Speech (</a:t>
            </a:r>
            <a:r>
              <a:rPr lang="en-IN" sz="1800" dirty="0" err="1">
                <a:solidFill>
                  <a:schemeClr val="dk1"/>
                </a:solidFill>
                <a:latin typeface="Garamond"/>
                <a:ea typeface="Garamond"/>
                <a:cs typeface="Garamond"/>
                <a:sym typeface="Garamond"/>
              </a:rPr>
              <a:t>PoS</a:t>
            </a:r>
            <a:r>
              <a:rPr lang="en-IN" sz="1800" dirty="0">
                <a:solidFill>
                  <a:schemeClr val="dk1"/>
                </a:solidFill>
                <a:latin typeface="Garamond"/>
                <a:ea typeface="Garamond"/>
                <a:cs typeface="Garamond"/>
                <a:sym typeface="Garamond"/>
              </a:rPr>
              <a:t>) Tagging, Text Classification and Named Entity Recognition.</a:t>
            </a:r>
            <a:endParaRPr sz="1800" dirty="0">
              <a:solidFill>
                <a:schemeClr val="dk1"/>
              </a:solidFill>
              <a:latin typeface="Garamond"/>
              <a:ea typeface="Garamond"/>
              <a:cs typeface="Garamond"/>
              <a:sym typeface="Garamond"/>
            </a:endParaRPr>
          </a:p>
        </p:txBody>
      </p:sp>
      <p:sp>
        <p:nvSpPr>
          <p:cNvPr id="166" name="Google Shape;166;p11"/>
          <p:cNvSpPr/>
          <p:nvPr/>
        </p:nvSpPr>
        <p:spPr>
          <a:xfrm>
            <a:off x="0" y="0"/>
            <a:ext cx="5296277" cy="6309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dirty="0">
                <a:solidFill>
                  <a:srgbClr val="FF6700"/>
                </a:solidFill>
                <a:latin typeface="Garamond"/>
                <a:ea typeface="Garamond"/>
                <a:cs typeface="Garamond"/>
                <a:sym typeface="Garamond"/>
              </a:rPr>
              <a:t>Spacy for NER</a:t>
            </a:r>
            <a:endParaRPr sz="3500" dirty="0">
              <a:solidFill>
                <a:srgbClr val="FF6700"/>
              </a:solidFill>
              <a:latin typeface="Garamond"/>
              <a:ea typeface="Garamond"/>
              <a:cs typeface="Garamond"/>
              <a:sym typeface="Garamon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12" descr="Image for post"/>
          <p:cNvPicPr preferRelativeResize="0"/>
          <p:nvPr/>
        </p:nvPicPr>
        <p:blipFill rotWithShape="1">
          <a:blip r:embed="rId3">
            <a:alphaModFix/>
          </a:blip>
          <a:srcRect/>
          <a:stretch/>
        </p:blipFill>
        <p:spPr>
          <a:xfrm>
            <a:off x="280534" y="487487"/>
            <a:ext cx="7170468" cy="5032297"/>
          </a:xfrm>
          <a:prstGeom prst="rect">
            <a:avLst/>
          </a:prstGeom>
          <a:noFill/>
          <a:ln>
            <a:noFill/>
          </a:ln>
        </p:spPr>
      </p:pic>
      <p:sp>
        <p:nvSpPr>
          <p:cNvPr id="172" name="Google Shape;172;p12"/>
          <p:cNvSpPr/>
          <p:nvPr/>
        </p:nvSpPr>
        <p:spPr>
          <a:xfrm>
            <a:off x="0" y="0"/>
            <a:ext cx="2855269"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a:solidFill>
                  <a:srgbClr val="FF6700"/>
                </a:solidFill>
                <a:latin typeface="Garamond"/>
                <a:ea typeface="Garamond"/>
                <a:cs typeface="Garamond"/>
                <a:sym typeface="Garamond"/>
              </a:rPr>
              <a:t>Spacy for NER</a:t>
            </a:r>
            <a:endParaRPr sz="3500">
              <a:solidFill>
                <a:srgbClr val="FF6700"/>
              </a:solidFill>
              <a:latin typeface="Garamond"/>
              <a:ea typeface="Garamond"/>
              <a:cs typeface="Garamond"/>
              <a:sym typeface="Garamon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3"/>
          <p:cNvSpPr/>
          <p:nvPr/>
        </p:nvSpPr>
        <p:spPr>
          <a:xfrm>
            <a:off x="82296" y="1056721"/>
            <a:ext cx="8741664" cy="14196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725" dirty="0">
                <a:solidFill>
                  <a:srgbClr val="292929"/>
                </a:solidFill>
                <a:latin typeface="Garamond"/>
                <a:ea typeface="Garamond"/>
                <a:cs typeface="Garamond"/>
                <a:sym typeface="Garamond"/>
              </a:rPr>
              <a:t>We are using the sentence, “European authorities fined Google a record $5.1 billion on Wednesday for abusing its power in the mobile phone market and ordered the company to alter its practices.”</a:t>
            </a:r>
            <a:endParaRPr dirty="0"/>
          </a:p>
          <a:p>
            <a:pPr marL="0" marR="0" lvl="0" indent="0" algn="l" rtl="0">
              <a:spcBef>
                <a:spcPts val="0"/>
              </a:spcBef>
              <a:spcAft>
                <a:spcPts val="0"/>
              </a:spcAft>
              <a:buNone/>
            </a:pPr>
            <a:endParaRPr sz="1725" dirty="0">
              <a:solidFill>
                <a:srgbClr val="292929"/>
              </a:solidFill>
              <a:latin typeface="Garamond"/>
              <a:ea typeface="Garamond"/>
              <a:cs typeface="Garamond"/>
              <a:sym typeface="Garamond"/>
            </a:endParaRPr>
          </a:p>
          <a:p>
            <a:pPr marL="0" marR="0" lvl="0" indent="0" algn="l" rtl="0">
              <a:spcBef>
                <a:spcPts val="0"/>
              </a:spcBef>
              <a:spcAft>
                <a:spcPts val="0"/>
              </a:spcAft>
              <a:buNone/>
            </a:pPr>
            <a:r>
              <a:rPr lang="en-IN" sz="1725" dirty="0">
                <a:solidFill>
                  <a:srgbClr val="292929"/>
                </a:solidFill>
                <a:latin typeface="Garamond"/>
                <a:ea typeface="Garamond"/>
                <a:cs typeface="Garamond"/>
                <a:sym typeface="Garamond"/>
              </a:rPr>
              <a:t>One of the nice things about Spacy is that we only need to apply </a:t>
            </a:r>
            <a:r>
              <a:rPr lang="en-IN" sz="1725" dirty="0" err="1">
                <a:solidFill>
                  <a:srgbClr val="292929"/>
                </a:solidFill>
                <a:latin typeface="Garamond"/>
                <a:ea typeface="Garamond"/>
                <a:cs typeface="Garamond"/>
                <a:sym typeface="Garamond"/>
              </a:rPr>
              <a:t>nlp</a:t>
            </a:r>
            <a:r>
              <a:rPr lang="en-IN" sz="1725" dirty="0">
                <a:solidFill>
                  <a:srgbClr val="292929"/>
                </a:solidFill>
                <a:latin typeface="Garamond"/>
                <a:ea typeface="Garamond"/>
                <a:cs typeface="Garamond"/>
                <a:sym typeface="Garamond"/>
              </a:rPr>
              <a:t> once, the entire background pipeline will return the objects.</a:t>
            </a:r>
            <a:endParaRPr sz="1725" dirty="0">
              <a:solidFill>
                <a:schemeClr val="dk1"/>
              </a:solidFill>
              <a:latin typeface="Garamond"/>
              <a:ea typeface="Garamond"/>
              <a:cs typeface="Garamond"/>
              <a:sym typeface="Garamond"/>
            </a:endParaRPr>
          </a:p>
        </p:txBody>
      </p:sp>
      <p:pic>
        <p:nvPicPr>
          <p:cNvPr id="178" name="Google Shape;178;p13" descr="Image for post"/>
          <p:cNvPicPr preferRelativeResize="0"/>
          <p:nvPr/>
        </p:nvPicPr>
        <p:blipFill rotWithShape="1">
          <a:blip r:embed="rId3">
            <a:alphaModFix/>
          </a:blip>
          <a:srcRect/>
          <a:stretch/>
        </p:blipFill>
        <p:spPr>
          <a:xfrm>
            <a:off x="82296" y="3116100"/>
            <a:ext cx="4010025" cy="1171575"/>
          </a:xfrm>
          <a:prstGeom prst="rect">
            <a:avLst/>
          </a:prstGeom>
          <a:noFill/>
          <a:ln>
            <a:noFill/>
          </a:ln>
        </p:spPr>
      </p:pic>
      <p:sp>
        <p:nvSpPr>
          <p:cNvPr id="179" name="Google Shape;179;p13"/>
          <p:cNvSpPr/>
          <p:nvPr/>
        </p:nvSpPr>
        <p:spPr>
          <a:xfrm>
            <a:off x="4111371" y="3122287"/>
            <a:ext cx="4572000"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50">
                <a:solidFill>
                  <a:srgbClr val="292929"/>
                </a:solidFill>
                <a:latin typeface="Garamond"/>
                <a:ea typeface="Garamond"/>
                <a:cs typeface="Garamond"/>
                <a:sym typeface="Garamond"/>
              </a:rPr>
              <a:t>European is NORP (nationalities or religious or political groups), Google is an organization, $5.1 billion is monetary value and Wednesday is a date object. </a:t>
            </a:r>
            <a:endParaRPr sz="1650">
              <a:solidFill>
                <a:schemeClr val="dk1"/>
              </a:solidFill>
              <a:latin typeface="Garamond"/>
              <a:ea typeface="Garamond"/>
              <a:cs typeface="Garamond"/>
              <a:sym typeface="Garamond"/>
            </a:endParaRPr>
          </a:p>
        </p:txBody>
      </p:sp>
      <p:sp>
        <p:nvSpPr>
          <p:cNvPr id="180" name="Google Shape;180;p13"/>
          <p:cNvSpPr/>
          <p:nvPr/>
        </p:nvSpPr>
        <p:spPr>
          <a:xfrm>
            <a:off x="0" y="0"/>
            <a:ext cx="4254691"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dirty="0">
                <a:solidFill>
                  <a:srgbClr val="FF6700"/>
                </a:solidFill>
                <a:latin typeface="Garamond"/>
                <a:ea typeface="Garamond"/>
                <a:cs typeface="Garamond"/>
                <a:sym typeface="Garamond"/>
              </a:rPr>
              <a:t>Spacy for NER : Entity</a:t>
            </a:r>
            <a:endParaRPr sz="3500" dirty="0">
              <a:solidFill>
                <a:srgbClr val="FF6700"/>
              </a:solidFill>
              <a:latin typeface="Garamond"/>
              <a:ea typeface="Garamond"/>
              <a:cs typeface="Garamond"/>
              <a:sym typeface="Garamon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p:nvPr/>
        </p:nvSpPr>
        <p:spPr>
          <a:xfrm>
            <a:off x="0" y="944337"/>
            <a:ext cx="8695944"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500">
                <a:solidFill>
                  <a:srgbClr val="292929"/>
                </a:solidFill>
                <a:latin typeface="Garamond"/>
                <a:ea typeface="Garamond"/>
                <a:cs typeface="Garamond"/>
                <a:sym typeface="Garamond"/>
              </a:rPr>
              <a:t>During the above example, we were working on entity level, in the following example, we are demonstrating token-level entity annotation using the BILUO tagging scheme to describe the entity boundaries.</a:t>
            </a:r>
            <a:endParaRPr sz="1500">
              <a:solidFill>
                <a:schemeClr val="dk1"/>
              </a:solidFill>
              <a:latin typeface="Garamond"/>
              <a:ea typeface="Garamond"/>
              <a:cs typeface="Garamond"/>
              <a:sym typeface="Garamond"/>
            </a:endParaRPr>
          </a:p>
        </p:txBody>
      </p:sp>
      <p:pic>
        <p:nvPicPr>
          <p:cNvPr id="186" name="Google Shape;186;p14" descr="Image for post"/>
          <p:cNvPicPr preferRelativeResize="0"/>
          <p:nvPr/>
        </p:nvPicPr>
        <p:blipFill rotWithShape="1">
          <a:blip r:embed="rId3">
            <a:alphaModFix/>
          </a:blip>
          <a:srcRect/>
          <a:stretch/>
        </p:blipFill>
        <p:spPr>
          <a:xfrm>
            <a:off x="165094" y="2041398"/>
            <a:ext cx="4798434" cy="2532507"/>
          </a:xfrm>
          <a:prstGeom prst="rect">
            <a:avLst/>
          </a:prstGeom>
          <a:noFill/>
          <a:ln>
            <a:noFill/>
          </a:ln>
        </p:spPr>
      </p:pic>
      <p:pic>
        <p:nvPicPr>
          <p:cNvPr id="187" name="Google Shape;187;p14" descr="Image for post"/>
          <p:cNvPicPr preferRelativeResize="0"/>
          <p:nvPr/>
        </p:nvPicPr>
        <p:blipFill rotWithShape="1">
          <a:blip r:embed="rId4">
            <a:alphaModFix/>
          </a:blip>
          <a:srcRect/>
          <a:stretch/>
        </p:blipFill>
        <p:spPr>
          <a:xfrm>
            <a:off x="4277297" y="1644381"/>
            <a:ext cx="3190303" cy="3689001"/>
          </a:xfrm>
          <a:prstGeom prst="rect">
            <a:avLst/>
          </a:prstGeom>
          <a:noFill/>
          <a:ln>
            <a:noFill/>
          </a:ln>
        </p:spPr>
      </p:pic>
      <p:sp>
        <p:nvSpPr>
          <p:cNvPr id="188" name="Google Shape;188;p14"/>
          <p:cNvSpPr/>
          <p:nvPr/>
        </p:nvSpPr>
        <p:spPr>
          <a:xfrm>
            <a:off x="6851065" y="4968424"/>
            <a:ext cx="2331087" cy="3000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350">
                <a:solidFill>
                  <a:schemeClr val="dk1"/>
                </a:solidFill>
                <a:latin typeface="Calibri"/>
                <a:ea typeface="Calibri"/>
                <a:cs typeface="Calibri"/>
                <a:sym typeface="Calibri"/>
              </a:rPr>
              <a:t>""</a:t>
            </a:r>
            <a:r>
              <a:rPr lang="en-IN" sz="1350">
                <a:solidFill>
                  <a:srgbClr val="292929"/>
                </a:solidFill>
                <a:latin typeface="Arial"/>
                <a:ea typeface="Arial"/>
                <a:cs typeface="Arial"/>
                <a:sym typeface="Arial"/>
              </a:rPr>
              <a:t> means no entity tag is set.</a:t>
            </a:r>
            <a:endParaRPr sz="1350">
              <a:solidFill>
                <a:schemeClr val="dk1"/>
              </a:solidFill>
              <a:latin typeface="Calibri"/>
              <a:ea typeface="Calibri"/>
              <a:cs typeface="Calibri"/>
              <a:sym typeface="Calibri"/>
            </a:endParaRPr>
          </a:p>
        </p:txBody>
      </p:sp>
      <p:sp>
        <p:nvSpPr>
          <p:cNvPr id="189" name="Google Shape;189;p14"/>
          <p:cNvSpPr/>
          <p:nvPr/>
        </p:nvSpPr>
        <p:spPr>
          <a:xfrm>
            <a:off x="-76200" y="0"/>
            <a:ext cx="5948648"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dirty="0">
                <a:solidFill>
                  <a:srgbClr val="FF6700"/>
                </a:solidFill>
                <a:latin typeface="Garamond"/>
                <a:ea typeface="Garamond"/>
                <a:cs typeface="Garamond"/>
                <a:sym typeface="Garamond"/>
              </a:rPr>
              <a:t>Spacy for NER : Token</a:t>
            </a:r>
            <a:endParaRPr sz="3500" dirty="0">
              <a:solidFill>
                <a:srgbClr val="FF6700"/>
              </a:solidFill>
              <a:latin typeface="Garamond"/>
              <a:ea typeface="Garamond"/>
              <a:cs typeface="Garamond"/>
              <a:sym typeface="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5"/>
          <p:cNvSpPr/>
          <p:nvPr/>
        </p:nvSpPr>
        <p:spPr>
          <a:xfrm>
            <a:off x="0" y="0"/>
            <a:ext cx="7258077"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a:solidFill>
                  <a:srgbClr val="FF6700"/>
                </a:solidFill>
                <a:latin typeface="Garamond"/>
                <a:ea typeface="Garamond"/>
                <a:cs typeface="Garamond"/>
                <a:sym typeface="Garamond"/>
              </a:rPr>
              <a:t>Extracting Named Entity from an article</a:t>
            </a:r>
            <a:endParaRPr/>
          </a:p>
        </p:txBody>
      </p:sp>
      <p:sp>
        <p:nvSpPr>
          <p:cNvPr id="195" name="Google Shape;195;p15"/>
          <p:cNvSpPr/>
          <p:nvPr/>
        </p:nvSpPr>
        <p:spPr>
          <a:xfrm>
            <a:off x="0" y="1103075"/>
            <a:ext cx="9067800"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500">
                <a:solidFill>
                  <a:srgbClr val="292929"/>
                </a:solidFill>
                <a:latin typeface="Garamond"/>
                <a:ea typeface="Garamond"/>
                <a:cs typeface="Garamond"/>
                <a:sym typeface="Garamond"/>
              </a:rPr>
              <a:t>Extracting named entities from a New York Times article, — “</a:t>
            </a:r>
            <a:r>
              <a:rPr lang="en-IN" sz="1500" u="sng">
                <a:solidFill>
                  <a:schemeClr val="dk1"/>
                </a:solidFill>
                <a:latin typeface="Garamond"/>
                <a:ea typeface="Garamond"/>
                <a:cs typeface="Garamond"/>
                <a:sym typeface="Garamond"/>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F.B.I. Agent Peter Strzok, Who Criticized Trump in Texts, Is Fired</a:t>
            </a:r>
            <a:r>
              <a:rPr lang="en-IN" sz="1500">
                <a:solidFill>
                  <a:srgbClr val="292929"/>
                </a:solidFill>
                <a:latin typeface="Garamond"/>
                <a:ea typeface="Garamond"/>
                <a:cs typeface="Garamond"/>
                <a:sym typeface="Garamond"/>
              </a:rPr>
              <a:t>.”</a:t>
            </a:r>
            <a:endParaRPr sz="1500">
              <a:solidFill>
                <a:schemeClr val="dk1"/>
              </a:solidFill>
              <a:latin typeface="Garamond"/>
              <a:ea typeface="Garamond"/>
              <a:cs typeface="Garamond"/>
              <a:sym typeface="Garamond"/>
            </a:endParaRPr>
          </a:p>
        </p:txBody>
      </p:sp>
      <p:sp>
        <p:nvSpPr>
          <p:cNvPr id="196" name="Google Shape;196;p15"/>
          <p:cNvSpPr/>
          <p:nvPr/>
        </p:nvSpPr>
        <p:spPr>
          <a:xfrm>
            <a:off x="64008" y="2128150"/>
            <a:ext cx="3419856" cy="5078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350">
                <a:solidFill>
                  <a:srgbClr val="292929"/>
                </a:solidFill>
                <a:latin typeface="Arial"/>
                <a:ea typeface="Arial"/>
                <a:cs typeface="Arial"/>
                <a:sym typeface="Arial"/>
              </a:rPr>
              <a:t>There are 153 entities in the article, and they are represented as 10 unique labels :</a:t>
            </a:r>
            <a:endParaRPr sz="1350">
              <a:solidFill>
                <a:schemeClr val="dk1"/>
              </a:solidFill>
              <a:latin typeface="Calibri"/>
              <a:ea typeface="Calibri"/>
              <a:cs typeface="Calibri"/>
              <a:sym typeface="Calibri"/>
            </a:endParaRPr>
          </a:p>
        </p:txBody>
      </p:sp>
      <p:pic>
        <p:nvPicPr>
          <p:cNvPr id="197" name="Google Shape;197;p15" descr="Image for post"/>
          <p:cNvPicPr preferRelativeResize="0"/>
          <p:nvPr/>
        </p:nvPicPr>
        <p:blipFill rotWithShape="1">
          <a:blip r:embed="rId4">
            <a:alphaModFix/>
          </a:blip>
          <a:srcRect r="31879"/>
          <a:stretch/>
        </p:blipFill>
        <p:spPr>
          <a:xfrm>
            <a:off x="0" y="2689443"/>
            <a:ext cx="2971800" cy="2272892"/>
          </a:xfrm>
          <a:prstGeom prst="rect">
            <a:avLst/>
          </a:prstGeom>
          <a:noFill/>
          <a:ln>
            <a:noFill/>
          </a:ln>
        </p:spPr>
      </p:pic>
      <p:sp>
        <p:nvSpPr>
          <p:cNvPr id="198" name="Google Shape;198;p15"/>
          <p:cNvSpPr/>
          <p:nvPr/>
        </p:nvSpPr>
        <p:spPr>
          <a:xfrm>
            <a:off x="4699689" y="2128150"/>
            <a:ext cx="3637534" cy="3000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350">
                <a:solidFill>
                  <a:srgbClr val="292929"/>
                </a:solidFill>
                <a:latin typeface="Arial"/>
                <a:ea typeface="Arial"/>
                <a:cs typeface="Arial"/>
                <a:sym typeface="Arial"/>
              </a:rPr>
              <a:t>The following are three most frequent tokens.</a:t>
            </a:r>
            <a:endParaRPr sz="1350">
              <a:solidFill>
                <a:schemeClr val="dk1"/>
              </a:solidFill>
              <a:latin typeface="Calibri"/>
              <a:ea typeface="Calibri"/>
              <a:cs typeface="Calibri"/>
              <a:sym typeface="Calibri"/>
            </a:endParaRPr>
          </a:p>
        </p:txBody>
      </p:sp>
      <p:pic>
        <p:nvPicPr>
          <p:cNvPr id="199" name="Google Shape;199;p15" descr="Image for post"/>
          <p:cNvPicPr preferRelativeResize="0"/>
          <p:nvPr/>
        </p:nvPicPr>
        <p:blipFill rotWithShape="1">
          <a:blip r:embed="rId5">
            <a:alphaModFix/>
          </a:blip>
          <a:srcRect/>
          <a:stretch/>
        </p:blipFill>
        <p:spPr>
          <a:xfrm>
            <a:off x="4781382" y="2575143"/>
            <a:ext cx="3817239" cy="28954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6"/>
          <p:cNvSpPr/>
          <p:nvPr/>
        </p:nvSpPr>
        <p:spPr>
          <a:xfrm>
            <a:off x="0" y="431360"/>
            <a:ext cx="4730334" cy="38087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75">
                <a:solidFill>
                  <a:srgbClr val="292929"/>
                </a:solidFill>
                <a:latin typeface="Garamond"/>
                <a:ea typeface="Garamond"/>
                <a:cs typeface="Garamond"/>
                <a:sym typeface="Garamond"/>
              </a:rPr>
              <a:t>Let’s randomly select one sentence to learn more</a:t>
            </a:r>
            <a:endParaRPr sz="1875">
              <a:solidFill>
                <a:schemeClr val="dk1"/>
              </a:solidFill>
              <a:latin typeface="Garamond"/>
              <a:ea typeface="Garamond"/>
              <a:cs typeface="Garamond"/>
              <a:sym typeface="Garamond"/>
            </a:endParaRPr>
          </a:p>
        </p:txBody>
      </p:sp>
      <p:pic>
        <p:nvPicPr>
          <p:cNvPr id="205" name="Google Shape;205;p16" descr="Image for post"/>
          <p:cNvPicPr preferRelativeResize="0"/>
          <p:nvPr/>
        </p:nvPicPr>
        <p:blipFill rotWithShape="1">
          <a:blip r:embed="rId3">
            <a:alphaModFix/>
          </a:blip>
          <a:srcRect/>
          <a:stretch/>
        </p:blipFill>
        <p:spPr>
          <a:xfrm>
            <a:off x="1" y="1179463"/>
            <a:ext cx="8182124" cy="276999"/>
          </a:xfrm>
          <a:prstGeom prst="rect">
            <a:avLst/>
          </a:prstGeom>
          <a:noFill/>
          <a:ln>
            <a:noFill/>
          </a:ln>
        </p:spPr>
      </p:pic>
      <p:sp>
        <p:nvSpPr>
          <p:cNvPr id="206" name="Google Shape;206;p16"/>
          <p:cNvSpPr/>
          <p:nvPr/>
        </p:nvSpPr>
        <p:spPr>
          <a:xfrm>
            <a:off x="0" y="1796177"/>
            <a:ext cx="437280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Garamond"/>
                <a:ea typeface="Garamond"/>
                <a:cs typeface="Garamond"/>
                <a:sym typeface="Garamond"/>
              </a:rPr>
              <a:t>Let’s run </a:t>
            </a:r>
            <a:r>
              <a:rPr lang="en-IN" sz="1600" u="sng">
                <a:solidFill>
                  <a:schemeClr val="dk1"/>
                </a:solidFill>
                <a:latin typeface="Garamond"/>
                <a:ea typeface="Garamond"/>
                <a:cs typeface="Garamond"/>
                <a:sym typeface="Garamond"/>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displacy.render </a:t>
            </a:r>
            <a:r>
              <a:rPr lang="en-IN" sz="1600">
                <a:solidFill>
                  <a:schemeClr val="dk1"/>
                </a:solidFill>
                <a:latin typeface="Garamond"/>
                <a:ea typeface="Garamond"/>
                <a:cs typeface="Garamond"/>
                <a:sym typeface="Garamond"/>
              </a:rPr>
              <a:t>to generate the raw markup.</a:t>
            </a:r>
            <a:endParaRPr sz="1600">
              <a:solidFill>
                <a:schemeClr val="dk1"/>
              </a:solidFill>
              <a:latin typeface="Garamond"/>
              <a:ea typeface="Garamond"/>
              <a:cs typeface="Garamond"/>
              <a:sym typeface="Garamond"/>
            </a:endParaRPr>
          </a:p>
        </p:txBody>
      </p:sp>
      <p:pic>
        <p:nvPicPr>
          <p:cNvPr id="207" name="Google Shape;207;p16" descr="Image for post"/>
          <p:cNvPicPr preferRelativeResize="0"/>
          <p:nvPr/>
        </p:nvPicPr>
        <p:blipFill rotWithShape="1">
          <a:blip r:embed="rId5">
            <a:alphaModFix/>
          </a:blip>
          <a:srcRect/>
          <a:stretch/>
        </p:blipFill>
        <p:spPr>
          <a:xfrm>
            <a:off x="0" y="2472929"/>
            <a:ext cx="9144000" cy="769144"/>
          </a:xfrm>
          <a:prstGeom prst="rect">
            <a:avLst/>
          </a:prstGeom>
          <a:noFill/>
          <a:ln>
            <a:noFill/>
          </a:ln>
        </p:spPr>
      </p:pic>
      <p:sp>
        <p:nvSpPr>
          <p:cNvPr id="208" name="Google Shape;208;p16"/>
          <p:cNvSpPr/>
          <p:nvPr/>
        </p:nvSpPr>
        <p:spPr>
          <a:xfrm>
            <a:off x="75811" y="3761416"/>
            <a:ext cx="3096297"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rgbClr val="292929"/>
                </a:solidFill>
                <a:latin typeface="Garamond"/>
                <a:ea typeface="Garamond"/>
                <a:cs typeface="Garamond"/>
                <a:sym typeface="Garamond"/>
              </a:rPr>
              <a:t>One miss-classification here is F.B.I. </a:t>
            </a:r>
            <a:endParaRPr sz="1600" dirty="0">
              <a:solidFill>
                <a:schemeClr val="dk1"/>
              </a:solidFill>
              <a:latin typeface="Garamond"/>
              <a:ea typeface="Garamond"/>
              <a:cs typeface="Garamond"/>
              <a:sym typeface="Garamon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7"/>
          <p:cNvSpPr/>
          <p:nvPr/>
        </p:nvSpPr>
        <p:spPr>
          <a:xfrm>
            <a:off x="-9525" y="28575"/>
            <a:ext cx="4022448" cy="3000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350">
                <a:solidFill>
                  <a:srgbClr val="292929"/>
                </a:solidFill>
                <a:latin typeface="Arial"/>
                <a:ea typeface="Arial"/>
                <a:cs typeface="Arial"/>
                <a:sym typeface="Arial"/>
              </a:rPr>
              <a:t>Extract part-of-speech and lemmatize this sentence</a:t>
            </a:r>
            <a:endParaRPr sz="1350">
              <a:solidFill>
                <a:schemeClr val="dk1"/>
              </a:solidFill>
              <a:latin typeface="Calibri"/>
              <a:ea typeface="Calibri"/>
              <a:cs typeface="Calibri"/>
              <a:sym typeface="Calibri"/>
            </a:endParaRPr>
          </a:p>
        </p:txBody>
      </p:sp>
      <p:pic>
        <p:nvPicPr>
          <p:cNvPr id="214" name="Google Shape;214;p17" descr="Image for post"/>
          <p:cNvPicPr preferRelativeResize="0"/>
          <p:nvPr/>
        </p:nvPicPr>
        <p:blipFill rotWithShape="1">
          <a:blip r:embed="rId3">
            <a:alphaModFix/>
          </a:blip>
          <a:srcRect/>
          <a:stretch/>
        </p:blipFill>
        <p:spPr>
          <a:xfrm>
            <a:off x="369524" y="898398"/>
            <a:ext cx="4972707" cy="4155948"/>
          </a:xfrm>
          <a:prstGeom prst="rect">
            <a:avLst/>
          </a:prstGeom>
          <a:noFill/>
          <a:ln>
            <a:noFill/>
          </a:ln>
        </p:spPr>
      </p:pic>
      <p:pic>
        <p:nvPicPr>
          <p:cNvPr id="215" name="Google Shape;215;p17" descr="Image for post"/>
          <p:cNvPicPr preferRelativeResize="0"/>
          <p:nvPr/>
        </p:nvPicPr>
        <p:blipFill rotWithShape="1">
          <a:blip r:embed="rId4">
            <a:alphaModFix/>
          </a:blip>
          <a:srcRect/>
          <a:stretch/>
        </p:blipFill>
        <p:spPr>
          <a:xfrm>
            <a:off x="5095494" y="1909984"/>
            <a:ext cx="3371850" cy="947516"/>
          </a:xfrm>
          <a:prstGeom prst="rect">
            <a:avLst/>
          </a:prstGeom>
          <a:noFill/>
          <a:ln>
            <a:noFill/>
          </a:ln>
        </p:spPr>
      </p:pic>
      <p:sp>
        <p:nvSpPr>
          <p:cNvPr id="216" name="Google Shape;216;p17"/>
          <p:cNvSpPr/>
          <p:nvPr/>
        </p:nvSpPr>
        <p:spPr>
          <a:xfrm>
            <a:off x="4618787" y="2976372"/>
            <a:ext cx="4572000" cy="3000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350">
                <a:solidFill>
                  <a:srgbClr val="292929"/>
                </a:solidFill>
                <a:latin typeface="Arial"/>
                <a:ea typeface="Arial"/>
                <a:cs typeface="Arial"/>
                <a:sym typeface="Arial"/>
              </a:rPr>
              <a:t>Named entity extraction are correct except “F.B.I”.</a:t>
            </a:r>
            <a:endParaRPr sz="135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8"/>
          <p:cNvSpPr txBox="1"/>
          <p:nvPr/>
        </p:nvSpPr>
        <p:spPr>
          <a:xfrm>
            <a:off x="3023338" y="2542029"/>
            <a:ext cx="3097323"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a:solidFill>
                  <a:srgbClr val="FF6700"/>
                </a:solidFill>
                <a:latin typeface="Garamond"/>
                <a:ea typeface="Garamond"/>
                <a:cs typeface="Garamond"/>
                <a:sym typeface="Garamond"/>
              </a:rPr>
              <a:t>Emotion Mining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9"/>
          <p:cNvSpPr txBox="1">
            <a:spLocks noGrp="1"/>
          </p:cNvSpPr>
          <p:nvPr>
            <p:ph type="title"/>
          </p:nvPr>
        </p:nvSpPr>
        <p:spPr>
          <a:xfrm>
            <a:off x="457200" y="228866"/>
            <a:ext cx="8229600" cy="9525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Times New Roman"/>
              <a:buNone/>
            </a:pPr>
            <a:r>
              <a:rPr lang="en-IN"/>
              <a:t>	</a:t>
            </a:r>
            <a:endParaRPr/>
          </a:p>
        </p:txBody>
      </p:sp>
      <p:sp>
        <p:nvSpPr>
          <p:cNvPr id="227" name="Google Shape;227;p19"/>
          <p:cNvSpPr txBox="1">
            <a:spLocks noGrp="1"/>
          </p:cNvSpPr>
          <p:nvPr>
            <p:ph type="body" idx="1"/>
          </p:nvPr>
        </p:nvSpPr>
        <p:spPr>
          <a:xfrm>
            <a:off x="628650" y="1104715"/>
            <a:ext cx="7886700" cy="266718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800"/>
              <a:buNone/>
            </a:pPr>
            <a:r>
              <a:rPr lang="en-IN" sz="1800" b="1" dirty="0">
                <a:latin typeface="Garamond"/>
                <a:ea typeface="Garamond"/>
                <a:cs typeface="Garamond"/>
                <a:sym typeface="Garamond"/>
              </a:rPr>
              <a:t>What is Sentiment Analysis</a:t>
            </a:r>
            <a:endParaRPr dirty="0"/>
          </a:p>
          <a:p>
            <a:pPr marL="342900" lvl="0" indent="-342900" algn="l" rtl="0">
              <a:spcBef>
                <a:spcPts val="360"/>
              </a:spcBef>
              <a:spcAft>
                <a:spcPts val="0"/>
              </a:spcAft>
              <a:buClr>
                <a:schemeClr val="dk1"/>
              </a:buClr>
              <a:buSzPts val="1800"/>
              <a:buChar char="•"/>
            </a:pPr>
            <a:r>
              <a:rPr lang="en-IN" sz="1800" dirty="0">
                <a:latin typeface="Garamond"/>
                <a:ea typeface="Garamond"/>
                <a:cs typeface="Garamond"/>
                <a:sym typeface="Garamond"/>
              </a:rPr>
              <a:t>It refers to analysing an opinion or feelings about something using data like text or images regarding almost anything.</a:t>
            </a:r>
            <a:endParaRPr dirty="0"/>
          </a:p>
          <a:p>
            <a:pPr marL="342900" lvl="0" indent="-342900" algn="l" rtl="0">
              <a:spcBef>
                <a:spcPts val="360"/>
              </a:spcBef>
              <a:spcAft>
                <a:spcPts val="0"/>
              </a:spcAft>
              <a:buClr>
                <a:schemeClr val="dk1"/>
              </a:buClr>
              <a:buSzPts val="1800"/>
              <a:buChar char="•"/>
            </a:pPr>
            <a:r>
              <a:rPr lang="en-IN" sz="1800" dirty="0">
                <a:latin typeface="Garamond"/>
                <a:ea typeface="Garamond"/>
                <a:cs typeface="Garamond"/>
                <a:sym typeface="Garamond"/>
              </a:rPr>
              <a:t>It is the process of classifying the text as positive ,negative and neutral.</a:t>
            </a:r>
            <a:endParaRPr dirty="0"/>
          </a:p>
          <a:p>
            <a:pPr marL="0" lvl="0" indent="0" algn="l" rtl="0">
              <a:spcBef>
                <a:spcPts val="360"/>
              </a:spcBef>
              <a:spcAft>
                <a:spcPts val="0"/>
              </a:spcAft>
              <a:buClr>
                <a:schemeClr val="dk1"/>
              </a:buClr>
              <a:buSzPts val="1800"/>
              <a:buNone/>
            </a:pPr>
            <a:r>
              <a:rPr lang="en-IN" sz="1800" b="1" dirty="0">
                <a:latin typeface="Garamond"/>
                <a:ea typeface="Garamond"/>
                <a:cs typeface="Garamond"/>
                <a:sym typeface="Garamond"/>
              </a:rPr>
              <a:t>Why Sentiment Analysis:</a:t>
            </a:r>
            <a:endParaRPr dirty="0"/>
          </a:p>
          <a:p>
            <a:pPr marL="342900" lvl="0" indent="-342900" algn="l" rtl="0">
              <a:spcBef>
                <a:spcPts val="360"/>
              </a:spcBef>
              <a:spcAft>
                <a:spcPts val="0"/>
              </a:spcAft>
              <a:buClr>
                <a:schemeClr val="dk1"/>
              </a:buClr>
              <a:buSzPts val="1800"/>
              <a:buChar char="•"/>
            </a:pPr>
            <a:r>
              <a:rPr lang="en-IN" sz="1800" dirty="0">
                <a:latin typeface="Garamond"/>
                <a:ea typeface="Garamond"/>
                <a:cs typeface="Garamond"/>
                <a:sym typeface="Garamond"/>
              </a:rPr>
              <a:t>Machines can read much faster than humans and in many languages too</a:t>
            </a:r>
            <a:endParaRPr dirty="0"/>
          </a:p>
          <a:p>
            <a:pPr marL="342900" lvl="0" indent="-342900" algn="l" rtl="0">
              <a:spcBef>
                <a:spcPts val="360"/>
              </a:spcBef>
              <a:spcAft>
                <a:spcPts val="0"/>
              </a:spcAft>
              <a:buClr>
                <a:schemeClr val="dk1"/>
              </a:buClr>
              <a:buSzPts val="1800"/>
              <a:buChar char="•"/>
            </a:pPr>
            <a:r>
              <a:rPr lang="en-IN" sz="1800" dirty="0">
                <a:latin typeface="Garamond"/>
                <a:ea typeface="Garamond"/>
                <a:cs typeface="Garamond"/>
                <a:sym typeface="Garamond"/>
              </a:rPr>
              <a:t>We can train the machine to understand in structured manner whereas humans are subjective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p:nvPr/>
        </p:nvSpPr>
        <p:spPr>
          <a:xfrm>
            <a:off x="2136044" y="2542029"/>
            <a:ext cx="4871911"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a:solidFill>
                  <a:srgbClr val="FF6700"/>
                </a:solidFill>
                <a:latin typeface="Garamond"/>
                <a:ea typeface="Garamond"/>
                <a:cs typeface="Garamond"/>
                <a:sym typeface="Garamond"/>
              </a:rPr>
              <a:t>Named Entity Recognition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0"/>
          <p:cNvSpPr txBox="1">
            <a:spLocks noGrp="1"/>
          </p:cNvSpPr>
          <p:nvPr>
            <p:ph type="body" idx="1"/>
          </p:nvPr>
        </p:nvSpPr>
        <p:spPr>
          <a:xfrm>
            <a:off x="228600" y="1447800"/>
            <a:ext cx="8229600" cy="1066799"/>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1850"/>
              <a:buChar char="•"/>
            </a:pPr>
            <a:r>
              <a:rPr lang="en-IN" sz="1850">
                <a:latin typeface="Garamond"/>
                <a:ea typeface="Garamond"/>
                <a:cs typeface="Garamond"/>
                <a:sym typeface="Garamond"/>
              </a:rPr>
              <a:t>We can monitor brand sentiment online in real time.</a:t>
            </a:r>
            <a:endParaRPr/>
          </a:p>
          <a:p>
            <a:pPr marL="342900" lvl="0" indent="-342900" algn="l" rtl="0">
              <a:lnSpc>
                <a:spcPct val="90000"/>
              </a:lnSpc>
              <a:spcBef>
                <a:spcPts val="370"/>
              </a:spcBef>
              <a:spcAft>
                <a:spcPts val="0"/>
              </a:spcAft>
              <a:buClr>
                <a:schemeClr val="dk1"/>
              </a:buClr>
              <a:buSzPts val="1850"/>
              <a:buChar char="•"/>
            </a:pPr>
            <a:r>
              <a:rPr lang="en-IN" sz="1850">
                <a:latin typeface="Garamond"/>
                <a:ea typeface="Garamond"/>
                <a:cs typeface="Garamond"/>
                <a:sym typeface="Garamond"/>
              </a:rPr>
              <a:t>Quickly detect negative tweets that mention your brand or any specific product </a:t>
            </a:r>
            <a:endParaRPr/>
          </a:p>
          <a:p>
            <a:pPr marL="342900" lvl="0" indent="-342900" algn="l" rtl="0">
              <a:lnSpc>
                <a:spcPct val="90000"/>
              </a:lnSpc>
              <a:spcBef>
                <a:spcPts val="370"/>
              </a:spcBef>
              <a:spcAft>
                <a:spcPts val="0"/>
              </a:spcAft>
              <a:buClr>
                <a:schemeClr val="dk1"/>
              </a:buClr>
              <a:buSzPts val="1850"/>
              <a:buChar char="•"/>
            </a:pPr>
            <a:r>
              <a:rPr lang="en-IN" sz="1850">
                <a:latin typeface="Garamond"/>
                <a:ea typeface="Garamond"/>
                <a:cs typeface="Garamond"/>
                <a:sym typeface="Garamond"/>
              </a:rPr>
              <a:t>Understand the what customer needs , and make data based decision on the go </a:t>
            </a:r>
            <a:endParaRPr/>
          </a:p>
        </p:txBody>
      </p:sp>
      <p:sp>
        <p:nvSpPr>
          <p:cNvPr id="233" name="Google Shape;233;p20"/>
          <p:cNvSpPr/>
          <p:nvPr/>
        </p:nvSpPr>
        <p:spPr>
          <a:xfrm>
            <a:off x="0" y="0"/>
            <a:ext cx="34059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a:solidFill>
                  <a:srgbClr val="FF6700"/>
                </a:solidFill>
                <a:latin typeface="Garamond"/>
                <a:ea typeface="Garamond"/>
                <a:cs typeface="Garamond"/>
                <a:sym typeface="Garamond"/>
              </a:rPr>
              <a:t>Applications of Sentiment Analysis</a:t>
            </a:r>
            <a:endParaRPr sz="3500">
              <a:solidFill>
                <a:srgbClr val="FF6700"/>
              </a:solidFill>
              <a:latin typeface="Garamond"/>
              <a:ea typeface="Garamond"/>
              <a:cs typeface="Garamond"/>
              <a:sym typeface="Garamon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1"/>
          <p:cNvSpPr txBox="1">
            <a:spLocks noGrp="1"/>
          </p:cNvSpPr>
          <p:nvPr>
            <p:ph type="body" idx="1"/>
          </p:nvPr>
        </p:nvSpPr>
        <p:spPr>
          <a:xfrm>
            <a:off x="457200" y="1333501"/>
            <a:ext cx="8229600" cy="2666999"/>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1800"/>
              <a:buChar char="•"/>
            </a:pPr>
            <a:r>
              <a:rPr lang="en-IN" sz="1800" dirty="0">
                <a:latin typeface="Garamond"/>
                <a:ea typeface="Garamond"/>
                <a:cs typeface="Garamond"/>
                <a:sym typeface="Garamond"/>
              </a:rPr>
              <a:t>The first step in emotion mining is detecting the keywords or phrases that associate with emotions and it can be achieved by using </a:t>
            </a:r>
            <a:r>
              <a:rPr lang="en-IN" sz="1800" dirty="0" err="1">
                <a:latin typeface="Garamond"/>
                <a:ea typeface="Garamond"/>
                <a:cs typeface="Garamond"/>
                <a:sym typeface="Garamond"/>
              </a:rPr>
              <a:t>parts_of_speech</a:t>
            </a:r>
            <a:r>
              <a:rPr lang="en-IN" sz="1800" dirty="0">
                <a:latin typeface="Garamond"/>
                <a:ea typeface="Garamond"/>
                <a:cs typeface="Garamond"/>
                <a:sym typeface="Garamond"/>
              </a:rPr>
              <a:t> tagging for (Noun, adjective , adverb etc.)</a:t>
            </a:r>
            <a:endParaRPr dirty="0"/>
          </a:p>
          <a:p>
            <a:pPr marL="342900" lvl="0" indent="-342900" algn="l" rtl="0">
              <a:lnSpc>
                <a:spcPct val="90000"/>
              </a:lnSpc>
              <a:spcBef>
                <a:spcPts val="360"/>
              </a:spcBef>
              <a:spcAft>
                <a:spcPts val="0"/>
              </a:spcAft>
              <a:buClr>
                <a:schemeClr val="dk1"/>
              </a:buClr>
              <a:buSzPts val="1800"/>
              <a:buChar char="•"/>
            </a:pPr>
            <a:r>
              <a:rPr lang="en-IN" sz="1800" dirty="0">
                <a:latin typeface="Garamond"/>
                <a:ea typeface="Garamond"/>
                <a:cs typeface="Garamond"/>
                <a:sym typeface="Garamond"/>
              </a:rPr>
              <a:t>A list of emotions and words that express each emotion is called emotional lexicon </a:t>
            </a:r>
            <a:endParaRPr dirty="0"/>
          </a:p>
          <a:p>
            <a:pPr marL="342900" lvl="0" indent="-342900" algn="l" rtl="0">
              <a:lnSpc>
                <a:spcPct val="90000"/>
              </a:lnSpc>
              <a:spcBef>
                <a:spcPts val="360"/>
              </a:spcBef>
              <a:spcAft>
                <a:spcPts val="0"/>
              </a:spcAft>
              <a:buClr>
                <a:schemeClr val="dk1"/>
              </a:buClr>
              <a:buSzPts val="1800"/>
              <a:buChar char="•"/>
            </a:pPr>
            <a:r>
              <a:rPr lang="en-IN" sz="1800" dirty="0">
                <a:latin typeface="Garamond"/>
                <a:ea typeface="Garamond"/>
                <a:cs typeface="Garamond"/>
                <a:sym typeface="Garamond"/>
              </a:rPr>
              <a:t>Delightful and yummy indicates emotion of joy , gloomy and cry indicates the emotion of sadness</a:t>
            </a:r>
            <a:endParaRPr dirty="0"/>
          </a:p>
          <a:p>
            <a:pPr marL="342900" lvl="0" indent="-342900" algn="l" rtl="0">
              <a:lnSpc>
                <a:spcPct val="90000"/>
              </a:lnSpc>
              <a:spcBef>
                <a:spcPts val="360"/>
              </a:spcBef>
              <a:spcAft>
                <a:spcPts val="0"/>
              </a:spcAft>
              <a:buClr>
                <a:schemeClr val="dk1"/>
              </a:buClr>
              <a:buSzPts val="1800"/>
              <a:buChar char="•"/>
            </a:pPr>
            <a:r>
              <a:rPr lang="en-IN" sz="1800" dirty="0">
                <a:latin typeface="Garamond"/>
                <a:ea typeface="Garamond"/>
                <a:cs typeface="Garamond"/>
                <a:sym typeface="Garamond"/>
              </a:rPr>
              <a:t>Words may evoke different emotions in different context, and emotion evoked by a sentence will be sum of emotions conveyed by words in it.</a:t>
            </a:r>
            <a:endParaRPr dirty="0"/>
          </a:p>
          <a:p>
            <a:pPr marL="342900" lvl="0" indent="-342900" algn="l" rtl="0">
              <a:lnSpc>
                <a:spcPct val="90000"/>
              </a:lnSpc>
              <a:spcBef>
                <a:spcPts val="360"/>
              </a:spcBef>
              <a:spcAft>
                <a:spcPts val="0"/>
              </a:spcAft>
              <a:buClr>
                <a:schemeClr val="dk1"/>
              </a:buClr>
              <a:buSzPts val="1800"/>
              <a:buChar char="•"/>
            </a:pPr>
            <a:r>
              <a:rPr lang="en-IN" sz="1800" dirty="0" err="1">
                <a:latin typeface="Garamond"/>
                <a:ea typeface="Garamond"/>
                <a:cs typeface="Garamond"/>
                <a:sym typeface="Garamond"/>
              </a:rPr>
              <a:t>Affin</a:t>
            </a:r>
            <a:r>
              <a:rPr lang="en-IN" sz="1800" dirty="0">
                <a:latin typeface="Garamond"/>
                <a:ea typeface="Garamond"/>
                <a:cs typeface="Garamond"/>
                <a:sym typeface="Garamond"/>
              </a:rPr>
              <a:t> , Vader , </a:t>
            </a:r>
            <a:r>
              <a:rPr lang="en-IN" sz="1800" dirty="0" err="1">
                <a:latin typeface="Garamond"/>
                <a:ea typeface="Garamond"/>
                <a:cs typeface="Garamond"/>
                <a:sym typeface="Garamond"/>
              </a:rPr>
              <a:t>Textblob</a:t>
            </a:r>
            <a:r>
              <a:rPr lang="en-IN" sz="1800" dirty="0">
                <a:latin typeface="Garamond"/>
                <a:ea typeface="Garamond"/>
                <a:cs typeface="Garamond"/>
                <a:sym typeface="Garamond"/>
              </a:rPr>
              <a:t> , NRC are some of the popular Lexicons</a:t>
            </a:r>
            <a:endParaRPr dirty="0"/>
          </a:p>
        </p:txBody>
      </p:sp>
      <p:sp>
        <p:nvSpPr>
          <p:cNvPr id="239" name="Google Shape;239;p21"/>
          <p:cNvSpPr/>
          <p:nvPr/>
        </p:nvSpPr>
        <p:spPr>
          <a:xfrm>
            <a:off x="0" y="0"/>
            <a:ext cx="203132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a:solidFill>
                  <a:srgbClr val="FF6700"/>
                </a:solidFill>
                <a:latin typeface="Garamond"/>
                <a:ea typeface="Garamond"/>
                <a:cs typeface="Garamond"/>
                <a:sym typeface="Garamond"/>
              </a:rPr>
              <a:t>Emotional Lexicons	</a:t>
            </a:r>
            <a:endParaRPr sz="3500">
              <a:solidFill>
                <a:srgbClr val="FF6700"/>
              </a:solidFill>
              <a:latin typeface="Garamond"/>
              <a:ea typeface="Garamond"/>
              <a:cs typeface="Garamond"/>
              <a:sym typeface="Garamond"/>
            </a:endParaRPr>
          </a:p>
        </p:txBody>
      </p:sp>
      <p:sp>
        <p:nvSpPr>
          <p:cNvPr id="2" name="TextBox 1"/>
          <p:cNvSpPr txBox="1"/>
          <p:nvPr/>
        </p:nvSpPr>
        <p:spPr>
          <a:xfrm>
            <a:off x="1645920" y="4397071"/>
            <a:ext cx="1686680" cy="307777"/>
          </a:xfrm>
          <a:prstGeom prst="rect">
            <a:avLst/>
          </a:prstGeom>
          <a:noFill/>
        </p:spPr>
        <p:txBody>
          <a:bodyPr wrap="none" rtlCol="0">
            <a:spAutoFit/>
          </a:bodyPr>
          <a:lstStyle/>
          <a:p>
            <a:r>
              <a:rPr lang="en-US" dirty="0" smtClean="0"/>
              <a:t>I </a:t>
            </a:r>
            <a:r>
              <a:rPr lang="en-US" dirty="0" err="1" smtClean="0"/>
              <a:t>dont</a:t>
            </a:r>
            <a:r>
              <a:rPr lang="en-US" dirty="0" smtClean="0"/>
              <a:t> like the food</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22"/>
          <p:cNvPicPr preferRelativeResize="0"/>
          <p:nvPr/>
        </p:nvPicPr>
        <p:blipFill rotWithShape="1">
          <a:blip r:embed="rId3">
            <a:alphaModFix/>
          </a:blip>
          <a:srcRect/>
          <a:stretch/>
        </p:blipFill>
        <p:spPr>
          <a:xfrm>
            <a:off x="426586" y="834390"/>
            <a:ext cx="8153668" cy="4491990"/>
          </a:xfrm>
          <a:prstGeom prst="rect">
            <a:avLst/>
          </a:prstGeom>
          <a:noFill/>
          <a:ln>
            <a:noFill/>
          </a:ln>
        </p:spPr>
      </p:pic>
      <p:sp>
        <p:nvSpPr>
          <p:cNvPr id="245" name="Google Shape;245;p22"/>
          <p:cNvSpPr txBox="1"/>
          <p:nvPr/>
        </p:nvSpPr>
        <p:spPr>
          <a:xfrm>
            <a:off x="-1" y="0"/>
            <a:ext cx="3204927" cy="6309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dirty="0">
                <a:solidFill>
                  <a:srgbClr val="FF6700"/>
                </a:solidFill>
                <a:latin typeface="Garamond"/>
                <a:ea typeface="Garamond"/>
                <a:cs typeface="Garamond"/>
                <a:sym typeface="Garamond"/>
              </a:rPr>
              <a:t>Lexicons</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3"/>
          <p:cNvSpPr/>
          <p:nvPr/>
        </p:nvSpPr>
        <p:spPr>
          <a:xfrm>
            <a:off x="219456" y="544560"/>
            <a:ext cx="8695944" cy="24468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700">
                <a:solidFill>
                  <a:srgbClr val="111111"/>
                </a:solidFill>
                <a:latin typeface="Garamond"/>
                <a:ea typeface="Garamond"/>
                <a:cs typeface="Garamond"/>
                <a:sym typeface="Garamond"/>
              </a:rPr>
              <a:t>A lexicon is a dictionary, vocabulary, or a book of words. In our case, lexicons are special dictionaries or vocabularies that have been created for analyzing sentiments. </a:t>
            </a:r>
            <a:endParaRPr/>
          </a:p>
          <a:p>
            <a:pPr marL="0" marR="0" lvl="0" indent="0" algn="l" rtl="0">
              <a:spcBef>
                <a:spcPts val="0"/>
              </a:spcBef>
              <a:spcAft>
                <a:spcPts val="0"/>
              </a:spcAft>
              <a:buNone/>
            </a:pPr>
            <a:endParaRPr sz="1700">
              <a:solidFill>
                <a:srgbClr val="111111"/>
              </a:solidFill>
              <a:latin typeface="Garamond"/>
              <a:ea typeface="Garamond"/>
              <a:cs typeface="Garamond"/>
              <a:sym typeface="Garamond"/>
            </a:endParaRPr>
          </a:p>
          <a:p>
            <a:pPr marL="0" marR="0" lvl="0" indent="0" algn="l" rtl="0">
              <a:spcBef>
                <a:spcPts val="0"/>
              </a:spcBef>
              <a:spcAft>
                <a:spcPts val="0"/>
              </a:spcAft>
              <a:buNone/>
            </a:pPr>
            <a:r>
              <a:rPr lang="en-IN" sz="1700">
                <a:solidFill>
                  <a:srgbClr val="111111"/>
                </a:solidFill>
                <a:latin typeface="Garamond"/>
                <a:ea typeface="Garamond"/>
                <a:cs typeface="Garamond"/>
                <a:sym typeface="Garamond"/>
              </a:rPr>
              <a:t>Most of these lexicons have a list of positive and negative polar words with some score associated with them, and using various techniques like the position of words, surrounding words, context, parts of speech, phrases, and so on, scores are assigned to the text documents for which we want to compute the sentiment. </a:t>
            </a:r>
            <a:endParaRPr/>
          </a:p>
          <a:p>
            <a:pPr marL="0" marR="0" lvl="0" indent="0" algn="l" rtl="0">
              <a:spcBef>
                <a:spcPts val="0"/>
              </a:spcBef>
              <a:spcAft>
                <a:spcPts val="0"/>
              </a:spcAft>
              <a:buNone/>
            </a:pPr>
            <a:endParaRPr sz="1700">
              <a:solidFill>
                <a:srgbClr val="111111"/>
              </a:solidFill>
              <a:latin typeface="Garamond"/>
              <a:ea typeface="Garamond"/>
              <a:cs typeface="Garamond"/>
              <a:sym typeface="Garamond"/>
            </a:endParaRPr>
          </a:p>
          <a:p>
            <a:pPr marL="0" marR="0" lvl="0" indent="0" algn="l" rtl="0">
              <a:spcBef>
                <a:spcPts val="0"/>
              </a:spcBef>
              <a:spcAft>
                <a:spcPts val="0"/>
              </a:spcAft>
              <a:buNone/>
            </a:pPr>
            <a:r>
              <a:rPr lang="en-IN" sz="1700">
                <a:solidFill>
                  <a:srgbClr val="111111"/>
                </a:solidFill>
                <a:latin typeface="Garamond"/>
                <a:ea typeface="Garamond"/>
                <a:cs typeface="Garamond"/>
                <a:sym typeface="Garamond"/>
              </a:rPr>
              <a:t>After aggregating these scores, we get the final sentiment</a:t>
            </a:r>
            <a:endParaRPr sz="1700">
              <a:solidFill>
                <a:schemeClr val="dk1"/>
              </a:solidFill>
              <a:latin typeface="Garamond"/>
              <a:ea typeface="Garamond"/>
              <a:cs typeface="Garamond"/>
              <a:sym typeface="Garamon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24"/>
          <p:cNvPicPr preferRelativeResize="0"/>
          <p:nvPr/>
        </p:nvPicPr>
        <p:blipFill rotWithShape="1">
          <a:blip r:embed="rId3">
            <a:alphaModFix/>
          </a:blip>
          <a:srcRect/>
          <a:stretch/>
        </p:blipFill>
        <p:spPr>
          <a:xfrm>
            <a:off x="525780" y="433772"/>
            <a:ext cx="8161020" cy="484745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5"/>
          <p:cNvSpPr txBox="1"/>
          <p:nvPr/>
        </p:nvSpPr>
        <p:spPr>
          <a:xfrm>
            <a:off x="3810000" y="2488168"/>
            <a:ext cx="2133600"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a:solidFill>
                  <a:srgbClr val="FF6700"/>
                </a:solidFill>
                <a:latin typeface="Garamond"/>
                <a:ea typeface="Garamond"/>
                <a:cs typeface="Garamond"/>
                <a:sym typeface="Garamond"/>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p:nvPr/>
        </p:nvSpPr>
        <p:spPr>
          <a:xfrm>
            <a:off x="304800" y="1104900"/>
            <a:ext cx="8330100" cy="3469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292929"/>
                </a:solidFill>
                <a:latin typeface="Garamond"/>
                <a:ea typeface="Garamond"/>
                <a:cs typeface="Garamond"/>
                <a:sym typeface="Garamond"/>
              </a:rPr>
              <a:t>Named Entity Recognition (NER) sometimes referred to as entity chunking, extraction, or identification  is the </a:t>
            </a:r>
            <a:r>
              <a:rPr lang="en-IN" sz="1800" b="1">
                <a:solidFill>
                  <a:srgbClr val="292929"/>
                </a:solidFill>
                <a:latin typeface="Garamond"/>
                <a:ea typeface="Garamond"/>
                <a:cs typeface="Garamond"/>
                <a:sym typeface="Garamond"/>
              </a:rPr>
              <a:t>task of identifying and categorizing key information (</a:t>
            </a:r>
            <a:r>
              <a:rPr lang="en-IN" sz="1800">
                <a:solidFill>
                  <a:srgbClr val="292929"/>
                </a:solidFill>
                <a:latin typeface="Garamond"/>
                <a:ea typeface="Garamond"/>
                <a:cs typeface="Garamond"/>
                <a:sym typeface="Garamond"/>
              </a:rPr>
              <a:t>entities) in text. </a:t>
            </a:r>
            <a:endParaRPr/>
          </a:p>
          <a:p>
            <a:pPr marL="0" marR="0" lvl="0" indent="0" algn="l" rtl="0">
              <a:spcBef>
                <a:spcPts val="0"/>
              </a:spcBef>
              <a:spcAft>
                <a:spcPts val="0"/>
              </a:spcAft>
              <a:buNone/>
            </a:pPr>
            <a:endParaRPr sz="1800">
              <a:solidFill>
                <a:srgbClr val="292929"/>
              </a:solidFill>
              <a:latin typeface="Garamond"/>
              <a:ea typeface="Garamond"/>
              <a:cs typeface="Garamond"/>
              <a:sym typeface="Garamond"/>
            </a:endParaRPr>
          </a:p>
          <a:p>
            <a:pPr marL="0" marR="0" lvl="0" indent="0" algn="l" rtl="0">
              <a:spcBef>
                <a:spcPts val="0"/>
              </a:spcBef>
              <a:spcAft>
                <a:spcPts val="0"/>
              </a:spcAft>
              <a:buNone/>
            </a:pPr>
            <a:r>
              <a:rPr lang="en-IN" sz="1800">
                <a:solidFill>
                  <a:srgbClr val="292929"/>
                </a:solidFill>
                <a:latin typeface="Garamond"/>
                <a:ea typeface="Garamond"/>
                <a:cs typeface="Garamond"/>
                <a:sym typeface="Garamond"/>
              </a:rPr>
              <a:t>A named entity is a “real-world object” that’s assigned a name – for example, a person, a country, a product or a book title.</a:t>
            </a:r>
            <a:endParaRPr/>
          </a:p>
          <a:p>
            <a:pPr marL="0" marR="0" lvl="0" indent="0" algn="l" rtl="0">
              <a:spcBef>
                <a:spcPts val="0"/>
              </a:spcBef>
              <a:spcAft>
                <a:spcPts val="0"/>
              </a:spcAft>
              <a:buNone/>
            </a:pPr>
            <a:endParaRPr sz="1800">
              <a:solidFill>
                <a:srgbClr val="292929"/>
              </a:solidFill>
              <a:latin typeface="Garamond"/>
              <a:ea typeface="Garamond"/>
              <a:cs typeface="Garamond"/>
              <a:sym typeface="Garamond"/>
            </a:endParaRPr>
          </a:p>
          <a:p>
            <a:pPr marL="0" marR="0" lvl="0" indent="0" algn="l" rtl="0">
              <a:spcBef>
                <a:spcPts val="0"/>
              </a:spcBef>
              <a:spcAft>
                <a:spcPts val="0"/>
              </a:spcAft>
              <a:buNone/>
            </a:pPr>
            <a:r>
              <a:rPr lang="en-IN" sz="1800">
                <a:solidFill>
                  <a:schemeClr val="dk1"/>
                </a:solidFill>
                <a:latin typeface="Garamond"/>
                <a:ea typeface="Garamond"/>
                <a:cs typeface="Garamond"/>
                <a:sym typeface="Garamond"/>
              </a:rPr>
              <a:t>NER is a form of natural language processing (NLP), a subfield of artificial intelligence. NLP is concerned with computers processing and analysing natural language, i.e., any language that has developed naturally, rather than artificially, such as with computer coding languages</a:t>
            </a:r>
            <a:endParaRPr sz="1800">
              <a:solidFill>
                <a:schemeClr val="dk1"/>
              </a:solidFill>
              <a:latin typeface="Garamond"/>
              <a:ea typeface="Garamond"/>
              <a:cs typeface="Garamond"/>
              <a:sym typeface="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p:nvPr/>
        </p:nvSpPr>
        <p:spPr>
          <a:xfrm>
            <a:off x="169164" y="800100"/>
            <a:ext cx="8805672" cy="42473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Named-entity recognition (NER) is a subtask of information extraction that seeks to locate and classify named entities mentioned in unstructured text into pre-defined categories such as person names, organizations, locations, medical codes, time expressions, quantities, monetary values, percentages, etc.</a:t>
            </a:r>
            <a:endParaRPr dirty="0"/>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Most research on NER systems has been structured as taking an </a:t>
            </a:r>
            <a:r>
              <a:rPr lang="en-IN" sz="1800" dirty="0" err="1">
                <a:solidFill>
                  <a:schemeClr val="dk1"/>
                </a:solidFill>
                <a:latin typeface="Garamond"/>
                <a:ea typeface="Garamond"/>
                <a:cs typeface="Garamond"/>
                <a:sym typeface="Garamond"/>
              </a:rPr>
              <a:t>unannotated</a:t>
            </a:r>
            <a:r>
              <a:rPr lang="en-IN" sz="1800" dirty="0">
                <a:solidFill>
                  <a:schemeClr val="dk1"/>
                </a:solidFill>
                <a:latin typeface="Garamond"/>
                <a:ea typeface="Garamond"/>
                <a:cs typeface="Garamond"/>
                <a:sym typeface="Garamond"/>
              </a:rPr>
              <a:t> block of text, such as this one:</a:t>
            </a:r>
            <a:endParaRPr dirty="0"/>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“Jim bought 300 shares of Acme Corp. in 2006”</a:t>
            </a:r>
            <a:endParaRPr dirty="0"/>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And producing an annotated block of text that highlights the names of entities:</a:t>
            </a:r>
            <a:endParaRPr dirty="0"/>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[Jim]</a:t>
            </a:r>
            <a:r>
              <a:rPr lang="en-IN" sz="1800" b="1" dirty="0">
                <a:solidFill>
                  <a:srgbClr val="D883FF"/>
                </a:solidFill>
                <a:latin typeface="Garamond"/>
                <a:ea typeface="Garamond"/>
                <a:cs typeface="Garamond"/>
                <a:sym typeface="Garamond"/>
              </a:rPr>
              <a:t>Person</a:t>
            </a:r>
            <a:r>
              <a:rPr lang="en-IN" sz="1800" dirty="0">
                <a:solidFill>
                  <a:schemeClr val="dk1"/>
                </a:solidFill>
                <a:latin typeface="Garamond"/>
                <a:ea typeface="Garamond"/>
                <a:cs typeface="Garamond"/>
                <a:sym typeface="Garamond"/>
              </a:rPr>
              <a:t> bought 300 shares of [Acme Corp.]</a:t>
            </a:r>
            <a:r>
              <a:rPr lang="en-IN" sz="1800" b="1" dirty="0">
                <a:solidFill>
                  <a:srgbClr val="D883FF"/>
                </a:solidFill>
                <a:latin typeface="Garamond"/>
                <a:ea typeface="Garamond"/>
                <a:cs typeface="Garamond"/>
                <a:sym typeface="Garamond"/>
              </a:rPr>
              <a:t>Organization</a:t>
            </a:r>
            <a:r>
              <a:rPr lang="en-IN" sz="1800" dirty="0">
                <a:solidFill>
                  <a:schemeClr val="dk1"/>
                </a:solidFill>
                <a:latin typeface="Garamond"/>
                <a:ea typeface="Garamond"/>
                <a:cs typeface="Garamond"/>
                <a:sym typeface="Garamond"/>
              </a:rPr>
              <a:t> in [2006]</a:t>
            </a:r>
            <a:r>
              <a:rPr lang="en-IN" sz="1800" b="1" dirty="0">
                <a:solidFill>
                  <a:srgbClr val="D883FF"/>
                </a:solidFill>
                <a:latin typeface="Garamond"/>
                <a:ea typeface="Garamond"/>
                <a:cs typeface="Garamond"/>
                <a:sym typeface="Garamond"/>
              </a:rPr>
              <a:t>Time</a:t>
            </a:r>
            <a:r>
              <a:rPr lang="en-IN" sz="1800" dirty="0">
                <a:solidFill>
                  <a:schemeClr val="dk1"/>
                </a:solidFill>
                <a:latin typeface="Garamond"/>
                <a:ea typeface="Garamond"/>
                <a:cs typeface="Garamond"/>
                <a:sym typeface="Garamond"/>
              </a:rPr>
              <a: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p:nvPr/>
        </p:nvSpPr>
        <p:spPr>
          <a:xfrm>
            <a:off x="73386" y="876300"/>
            <a:ext cx="8476488" cy="328051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2000" dirty="0">
                <a:solidFill>
                  <a:schemeClr val="dk1"/>
                </a:solidFill>
                <a:latin typeface="Garamond"/>
                <a:ea typeface="Garamond"/>
                <a:cs typeface="Garamond"/>
                <a:sym typeface="Garamond"/>
              </a:rPr>
              <a:t>NER is used in many fields in </a:t>
            </a:r>
            <a:r>
              <a:rPr lang="en-IN" sz="2000" u="sng" dirty="0">
                <a:solidFill>
                  <a:schemeClr val="dk1"/>
                </a:solidFill>
                <a:latin typeface="Garamond"/>
                <a:ea typeface="Garamond"/>
                <a:cs typeface="Garamond"/>
                <a:sym typeface="Garamond"/>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Natural Language Processing</a:t>
            </a:r>
            <a:r>
              <a:rPr lang="en-IN" sz="2000" dirty="0">
                <a:solidFill>
                  <a:schemeClr val="dk1"/>
                </a:solidFill>
                <a:latin typeface="Garamond"/>
                <a:ea typeface="Garamond"/>
                <a:cs typeface="Garamond"/>
                <a:sym typeface="Garamond"/>
              </a:rPr>
              <a:t> (NLP), and it can help answering many real-world questions, such as:</a:t>
            </a:r>
            <a:endParaRPr dirty="0"/>
          </a:p>
          <a:p>
            <a:pPr marL="0" marR="0" lvl="0" indent="0" algn="l" rtl="0">
              <a:lnSpc>
                <a:spcPct val="150000"/>
              </a:lnSpc>
              <a:spcBef>
                <a:spcPts val="0"/>
              </a:spcBef>
              <a:spcAft>
                <a:spcPts val="0"/>
              </a:spcAft>
              <a:buNone/>
            </a:pPr>
            <a:endParaRPr sz="2000" dirty="0">
              <a:solidFill>
                <a:schemeClr val="dk1"/>
              </a:solidFill>
              <a:latin typeface="Garamond"/>
              <a:ea typeface="Garamond"/>
              <a:cs typeface="Garamond"/>
              <a:sym typeface="Garamond"/>
            </a:endParaRPr>
          </a:p>
          <a:p>
            <a:pPr marL="0" marR="0" lvl="0" indent="-127000" algn="l" rtl="0">
              <a:lnSpc>
                <a:spcPct val="150000"/>
              </a:lnSpc>
              <a:spcBef>
                <a:spcPts val="0"/>
              </a:spcBef>
              <a:spcAft>
                <a:spcPts val="0"/>
              </a:spcAft>
              <a:buClr>
                <a:schemeClr val="dk1"/>
              </a:buClr>
              <a:buSzPts val="2000"/>
              <a:buFont typeface="Arial"/>
              <a:buChar char="•"/>
            </a:pPr>
            <a:r>
              <a:rPr lang="en-IN" sz="2000" dirty="0">
                <a:solidFill>
                  <a:schemeClr val="dk1"/>
                </a:solidFill>
                <a:latin typeface="Garamond"/>
                <a:ea typeface="Garamond"/>
                <a:cs typeface="Garamond"/>
                <a:sym typeface="Garamond"/>
              </a:rPr>
              <a:t>Which companies were mentioned in the news article?</a:t>
            </a:r>
            <a:endParaRPr dirty="0"/>
          </a:p>
          <a:p>
            <a:pPr marL="0" marR="0" lvl="0" indent="-127000" algn="l" rtl="0">
              <a:lnSpc>
                <a:spcPct val="150000"/>
              </a:lnSpc>
              <a:spcBef>
                <a:spcPts val="0"/>
              </a:spcBef>
              <a:spcAft>
                <a:spcPts val="0"/>
              </a:spcAft>
              <a:buClr>
                <a:schemeClr val="dk1"/>
              </a:buClr>
              <a:buSzPts val="2000"/>
              <a:buFont typeface="Arial"/>
              <a:buChar char="•"/>
            </a:pPr>
            <a:r>
              <a:rPr lang="en-IN" sz="2000" dirty="0">
                <a:solidFill>
                  <a:schemeClr val="dk1"/>
                </a:solidFill>
                <a:latin typeface="Garamond"/>
                <a:ea typeface="Garamond"/>
                <a:cs typeface="Garamond"/>
                <a:sym typeface="Garamond"/>
              </a:rPr>
              <a:t>Were specified products mentioned in complaints or reviews?</a:t>
            </a:r>
            <a:endParaRPr dirty="0"/>
          </a:p>
          <a:p>
            <a:pPr marL="0" marR="0" lvl="0" indent="-127000" algn="l" rtl="0">
              <a:lnSpc>
                <a:spcPct val="150000"/>
              </a:lnSpc>
              <a:spcBef>
                <a:spcPts val="0"/>
              </a:spcBef>
              <a:spcAft>
                <a:spcPts val="0"/>
              </a:spcAft>
              <a:buClr>
                <a:schemeClr val="dk1"/>
              </a:buClr>
              <a:buSzPts val="2000"/>
              <a:buFont typeface="Arial"/>
              <a:buChar char="•"/>
            </a:pPr>
            <a:r>
              <a:rPr lang="en-IN" sz="2000" dirty="0">
                <a:solidFill>
                  <a:schemeClr val="dk1"/>
                </a:solidFill>
                <a:latin typeface="Garamond"/>
                <a:ea typeface="Garamond"/>
                <a:cs typeface="Garamond"/>
                <a:sym typeface="Garamond"/>
              </a:rPr>
              <a:t>Does the tweet contain the name of a person? Does the tweet contain this person’s location?</a:t>
            </a:r>
            <a:endParaRPr dirty="0"/>
          </a:p>
        </p:txBody>
      </p:sp>
      <p:sp>
        <p:nvSpPr>
          <p:cNvPr id="111" name="Google Shape;111;p5"/>
          <p:cNvSpPr txBox="1"/>
          <p:nvPr/>
        </p:nvSpPr>
        <p:spPr>
          <a:xfrm>
            <a:off x="0" y="0"/>
            <a:ext cx="8549874" cy="6309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dirty="0">
                <a:solidFill>
                  <a:srgbClr val="FF6700"/>
                </a:solidFill>
                <a:latin typeface="Garamond"/>
                <a:ea typeface="Garamond"/>
                <a:cs typeface="Garamond"/>
                <a:sym typeface="Garamond"/>
              </a:rPr>
              <a:t>What Business Questions can be answered ?</a:t>
            </a:r>
            <a:endParaRPr dirty="0"/>
          </a:p>
        </p:txBody>
      </p:sp>
      <p:sp>
        <p:nvSpPr>
          <p:cNvPr id="112" name="Google Shape;112;p5"/>
          <p:cNvSpPr/>
          <p:nvPr/>
        </p:nvSpPr>
        <p:spPr>
          <a:xfrm>
            <a:off x="2582550" y="4156813"/>
            <a:ext cx="2971800" cy="12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500">
                <a:solidFill>
                  <a:schemeClr val="accent2"/>
                </a:solidFill>
                <a:latin typeface="Garamond"/>
                <a:ea typeface="Garamond"/>
                <a:cs typeface="Garamond"/>
                <a:sym typeface="Garamond"/>
              </a:rPr>
              <a:t>Try it out:</a:t>
            </a:r>
            <a:endParaRPr/>
          </a:p>
          <a:p>
            <a:pPr marL="0" marR="0" lvl="0" indent="0" algn="l" rtl="0">
              <a:spcBef>
                <a:spcPts val="0"/>
              </a:spcBef>
              <a:spcAft>
                <a:spcPts val="0"/>
              </a:spcAft>
              <a:buNone/>
            </a:pPr>
            <a:r>
              <a:rPr lang="en-IN" sz="2500" u="sng">
                <a:solidFill>
                  <a:schemeClr val="dk1"/>
                </a:solidFill>
                <a:latin typeface="Garamond"/>
                <a:ea typeface="Garamond"/>
                <a:cs typeface="Garamond"/>
                <a:sym typeface="Garamond"/>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https://corenlp.run/</a:t>
            </a:r>
            <a:r>
              <a:rPr lang="en-IN" sz="2500">
                <a:solidFill>
                  <a:schemeClr val="dk1"/>
                </a:solidFill>
                <a:latin typeface="Garamond"/>
                <a:ea typeface="Garamond"/>
                <a:cs typeface="Garamond"/>
                <a:sym typeface="Garamond"/>
              </a:rPr>
              <a:t>  </a:t>
            </a:r>
            <a:endParaRPr/>
          </a:p>
          <a:p>
            <a:pPr marL="0" marR="0" lvl="0" indent="0" algn="l" rtl="0">
              <a:spcBef>
                <a:spcPts val="0"/>
              </a:spcBef>
              <a:spcAft>
                <a:spcPts val="0"/>
              </a:spcAft>
              <a:buNone/>
            </a:pPr>
            <a:r>
              <a:rPr lang="en-IN" sz="2500" u="sng">
                <a:solidFill>
                  <a:schemeClr val="dk1"/>
                </a:solidFill>
                <a:latin typeface="Garamond"/>
                <a:ea typeface="Garamond"/>
                <a:cs typeface="Garamond"/>
                <a:sym typeface="Garamond"/>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https://spacy.io/ </a:t>
            </a:r>
            <a:endParaRPr sz="2500">
              <a:solidFill>
                <a:schemeClr val="dk1"/>
              </a:solidFill>
              <a:latin typeface="Garamond"/>
              <a:ea typeface="Garamond"/>
              <a:cs typeface="Garamond"/>
              <a:sym typeface="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pSp>
        <p:nvGrpSpPr>
          <p:cNvPr id="117" name="Google Shape;117;p6"/>
          <p:cNvGrpSpPr/>
          <p:nvPr/>
        </p:nvGrpSpPr>
        <p:grpSpPr>
          <a:xfrm>
            <a:off x="287180" y="2483675"/>
            <a:ext cx="8224150" cy="747649"/>
            <a:chOff x="4019" y="1583295"/>
            <a:chExt cx="8224150" cy="747649"/>
          </a:xfrm>
        </p:grpSpPr>
        <p:sp>
          <p:nvSpPr>
            <p:cNvPr id="118" name="Google Shape;118;p6"/>
            <p:cNvSpPr/>
            <p:nvPr/>
          </p:nvSpPr>
          <p:spPr>
            <a:xfrm>
              <a:off x="4019" y="1583295"/>
              <a:ext cx="1246083" cy="747649"/>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txBox="1"/>
            <p:nvPr/>
          </p:nvSpPr>
          <p:spPr>
            <a:xfrm>
              <a:off x="25917" y="1605193"/>
              <a:ext cx="1202287" cy="70385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lt1"/>
                </a:buClr>
                <a:buSzPts val="1400"/>
                <a:buFont typeface="Calibri"/>
                <a:buNone/>
              </a:pPr>
              <a:r>
                <a:rPr lang="en-IN" sz="1400">
                  <a:solidFill>
                    <a:schemeClr val="lt1"/>
                  </a:solidFill>
                  <a:latin typeface="Calibri"/>
                  <a:ea typeface="Calibri"/>
                  <a:cs typeface="Calibri"/>
                  <a:sym typeface="Calibri"/>
                </a:rPr>
                <a:t>Raw Strings</a:t>
              </a:r>
              <a:endParaRPr sz="1400">
                <a:solidFill>
                  <a:schemeClr val="lt1"/>
                </a:solidFill>
                <a:latin typeface="Calibri"/>
                <a:ea typeface="Calibri"/>
                <a:cs typeface="Calibri"/>
                <a:sym typeface="Calibri"/>
              </a:endParaRPr>
            </a:p>
          </p:txBody>
        </p:sp>
        <p:sp>
          <p:nvSpPr>
            <p:cNvPr id="120" name="Google Shape;120;p6"/>
            <p:cNvSpPr/>
            <p:nvPr/>
          </p:nvSpPr>
          <p:spPr>
            <a:xfrm>
              <a:off x="1374711" y="1802605"/>
              <a:ext cx="264169" cy="309028"/>
            </a:xfrm>
            <a:prstGeom prst="rightArrow">
              <a:avLst>
                <a:gd name="adj1" fmla="val 60000"/>
                <a:gd name="adj2" fmla="val 50000"/>
              </a:avLst>
            </a:prstGeom>
            <a:solidFill>
              <a:srgbClr val="B1C0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txBox="1"/>
            <p:nvPr/>
          </p:nvSpPr>
          <p:spPr>
            <a:xfrm>
              <a:off x="1374711" y="1864411"/>
              <a:ext cx="184918" cy="18541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800"/>
                <a:buFont typeface="Calibri"/>
                <a:buNone/>
              </a:pPr>
              <a:endParaRPr sz="800">
                <a:solidFill>
                  <a:schemeClr val="lt1"/>
                </a:solidFill>
                <a:latin typeface="Calibri"/>
                <a:ea typeface="Calibri"/>
                <a:cs typeface="Calibri"/>
                <a:sym typeface="Calibri"/>
              </a:endParaRPr>
            </a:p>
          </p:txBody>
        </p:sp>
        <p:sp>
          <p:nvSpPr>
            <p:cNvPr id="122" name="Google Shape;122;p6"/>
            <p:cNvSpPr/>
            <p:nvPr/>
          </p:nvSpPr>
          <p:spPr>
            <a:xfrm>
              <a:off x="1748536" y="1583295"/>
              <a:ext cx="1246083" cy="747649"/>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txBox="1"/>
            <p:nvPr/>
          </p:nvSpPr>
          <p:spPr>
            <a:xfrm>
              <a:off x="1770434" y="1605193"/>
              <a:ext cx="1202287" cy="70385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lt1"/>
                </a:buClr>
                <a:buSzPts val="1400"/>
                <a:buFont typeface="Calibri"/>
                <a:buNone/>
              </a:pPr>
              <a:r>
                <a:rPr lang="en-IN" sz="1400">
                  <a:solidFill>
                    <a:schemeClr val="lt1"/>
                  </a:solidFill>
                  <a:latin typeface="Calibri"/>
                  <a:ea typeface="Calibri"/>
                  <a:cs typeface="Calibri"/>
                  <a:sym typeface="Calibri"/>
                </a:rPr>
                <a:t>Sentence Segmentation</a:t>
              </a:r>
              <a:endParaRPr sz="1400">
                <a:solidFill>
                  <a:schemeClr val="lt1"/>
                </a:solidFill>
                <a:latin typeface="Calibri"/>
                <a:ea typeface="Calibri"/>
                <a:cs typeface="Calibri"/>
                <a:sym typeface="Calibri"/>
              </a:endParaRPr>
            </a:p>
          </p:txBody>
        </p:sp>
        <p:sp>
          <p:nvSpPr>
            <p:cNvPr id="124" name="Google Shape;124;p6"/>
            <p:cNvSpPr/>
            <p:nvPr/>
          </p:nvSpPr>
          <p:spPr>
            <a:xfrm>
              <a:off x="3119227" y="1802605"/>
              <a:ext cx="264169" cy="309028"/>
            </a:xfrm>
            <a:prstGeom prst="rightArrow">
              <a:avLst>
                <a:gd name="adj1" fmla="val 60000"/>
                <a:gd name="adj2" fmla="val 50000"/>
              </a:avLst>
            </a:prstGeom>
            <a:solidFill>
              <a:srgbClr val="B1C0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txBox="1"/>
            <p:nvPr/>
          </p:nvSpPr>
          <p:spPr>
            <a:xfrm>
              <a:off x="3119227" y="1864411"/>
              <a:ext cx="184918" cy="18541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800"/>
                <a:buFont typeface="Calibri"/>
                <a:buNone/>
              </a:pPr>
              <a:endParaRPr sz="800">
                <a:solidFill>
                  <a:schemeClr val="lt1"/>
                </a:solidFill>
                <a:latin typeface="Calibri"/>
                <a:ea typeface="Calibri"/>
                <a:cs typeface="Calibri"/>
                <a:sym typeface="Calibri"/>
              </a:endParaRPr>
            </a:p>
          </p:txBody>
        </p:sp>
        <p:sp>
          <p:nvSpPr>
            <p:cNvPr id="126" name="Google Shape;126;p6"/>
            <p:cNvSpPr/>
            <p:nvPr/>
          </p:nvSpPr>
          <p:spPr>
            <a:xfrm>
              <a:off x="3493052" y="1583295"/>
              <a:ext cx="1246083" cy="747649"/>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txBox="1"/>
            <p:nvPr/>
          </p:nvSpPr>
          <p:spPr>
            <a:xfrm>
              <a:off x="3514950" y="1605193"/>
              <a:ext cx="1202287" cy="70385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lt1"/>
                </a:buClr>
                <a:buSzPts val="1400"/>
                <a:buFont typeface="Calibri"/>
                <a:buNone/>
              </a:pPr>
              <a:r>
                <a:rPr lang="en-IN" sz="1400">
                  <a:solidFill>
                    <a:schemeClr val="lt1"/>
                  </a:solidFill>
                  <a:latin typeface="Calibri"/>
                  <a:ea typeface="Calibri"/>
                  <a:cs typeface="Calibri"/>
                  <a:sym typeface="Calibri"/>
                </a:rPr>
                <a:t>Token</a:t>
              </a:r>
              <a:endParaRPr sz="1400">
                <a:solidFill>
                  <a:schemeClr val="lt1"/>
                </a:solidFill>
                <a:latin typeface="Calibri"/>
                <a:ea typeface="Calibri"/>
                <a:cs typeface="Calibri"/>
                <a:sym typeface="Calibri"/>
              </a:endParaRPr>
            </a:p>
          </p:txBody>
        </p:sp>
        <p:sp>
          <p:nvSpPr>
            <p:cNvPr id="128" name="Google Shape;128;p6"/>
            <p:cNvSpPr/>
            <p:nvPr/>
          </p:nvSpPr>
          <p:spPr>
            <a:xfrm>
              <a:off x="4863744" y="1802605"/>
              <a:ext cx="264169" cy="309028"/>
            </a:xfrm>
            <a:prstGeom prst="rightArrow">
              <a:avLst>
                <a:gd name="adj1" fmla="val 60000"/>
                <a:gd name="adj2" fmla="val 50000"/>
              </a:avLst>
            </a:prstGeom>
            <a:solidFill>
              <a:srgbClr val="B1C0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txBox="1"/>
            <p:nvPr/>
          </p:nvSpPr>
          <p:spPr>
            <a:xfrm>
              <a:off x="4863744" y="1864411"/>
              <a:ext cx="184918" cy="18541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800"/>
                <a:buFont typeface="Calibri"/>
                <a:buNone/>
              </a:pPr>
              <a:endParaRPr sz="800">
                <a:solidFill>
                  <a:schemeClr val="lt1"/>
                </a:solidFill>
                <a:latin typeface="Calibri"/>
                <a:ea typeface="Calibri"/>
                <a:cs typeface="Calibri"/>
                <a:sym typeface="Calibri"/>
              </a:endParaRPr>
            </a:p>
          </p:txBody>
        </p:sp>
        <p:sp>
          <p:nvSpPr>
            <p:cNvPr id="130" name="Google Shape;130;p6"/>
            <p:cNvSpPr/>
            <p:nvPr/>
          </p:nvSpPr>
          <p:spPr>
            <a:xfrm>
              <a:off x="5237569" y="1583295"/>
              <a:ext cx="1246083" cy="747649"/>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txBox="1"/>
            <p:nvPr/>
          </p:nvSpPr>
          <p:spPr>
            <a:xfrm>
              <a:off x="5259467" y="1605193"/>
              <a:ext cx="1202287" cy="70385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lt1"/>
                </a:buClr>
                <a:buSzPts val="1400"/>
                <a:buFont typeface="Calibri"/>
                <a:buNone/>
              </a:pPr>
              <a:r>
                <a:rPr lang="en-IN" sz="1400">
                  <a:solidFill>
                    <a:schemeClr val="lt1"/>
                  </a:solidFill>
                  <a:latin typeface="Calibri"/>
                  <a:ea typeface="Calibri"/>
                  <a:cs typeface="Calibri"/>
                  <a:sym typeface="Calibri"/>
                </a:rPr>
                <a:t>POS Tagging</a:t>
              </a:r>
              <a:endParaRPr sz="1400">
                <a:solidFill>
                  <a:schemeClr val="lt1"/>
                </a:solidFill>
                <a:latin typeface="Calibri"/>
                <a:ea typeface="Calibri"/>
                <a:cs typeface="Calibri"/>
                <a:sym typeface="Calibri"/>
              </a:endParaRPr>
            </a:p>
          </p:txBody>
        </p:sp>
        <p:sp>
          <p:nvSpPr>
            <p:cNvPr id="132" name="Google Shape;132;p6"/>
            <p:cNvSpPr/>
            <p:nvPr/>
          </p:nvSpPr>
          <p:spPr>
            <a:xfrm>
              <a:off x="6608261" y="1802605"/>
              <a:ext cx="264169" cy="309028"/>
            </a:xfrm>
            <a:prstGeom prst="rightArrow">
              <a:avLst>
                <a:gd name="adj1" fmla="val 60000"/>
                <a:gd name="adj2" fmla="val 50000"/>
              </a:avLst>
            </a:prstGeom>
            <a:solidFill>
              <a:srgbClr val="B1C0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txBox="1"/>
            <p:nvPr/>
          </p:nvSpPr>
          <p:spPr>
            <a:xfrm>
              <a:off x="6608261" y="1864411"/>
              <a:ext cx="184918" cy="18541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800"/>
                <a:buFont typeface="Calibri"/>
                <a:buNone/>
              </a:pPr>
              <a:endParaRPr sz="800">
                <a:solidFill>
                  <a:schemeClr val="lt1"/>
                </a:solidFill>
                <a:latin typeface="Calibri"/>
                <a:ea typeface="Calibri"/>
                <a:cs typeface="Calibri"/>
                <a:sym typeface="Calibri"/>
              </a:endParaRPr>
            </a:p>
          </p:txBody>
        </p:sp>
        <p:sp>
          <p:nvSpPr>
            <p:cNvPr id="134" name="Google Shape;134;p6"/>
            <p:cNvSpPr/>
            <p:nvPr/>
          </p:nvSpPr>
          <p:spPr>
            <a:xfrm>
              <a:off x="6982086" y="1583295"/>
              <a:ext cx="1246083" cy="747649"/>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txBox="1"/>
            <p:nvPr/>
          </p:nvSpPr>
          <p:spPr>
            <a:xfrm>
              <a:off x="7003984" y="1605193"/>
              <a:ext cx="1202287" cy="70385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lt1"/>
                </a:buClr>
                <a:buSzPts val="1400"/>
                <a:buFont typeface="Calibri"/>
                <a:buNone/>
              </a:pPr>
              <a:r>
                <a:rPr lang="en-IN" sz="1400">
                  <a:solidFill>
                    <a:schemeClr val="lt1"/>
                  </a:solidFill>
                  <a:latin typeface="Calibri"/>
                  <a:ea typeface="Calibri"/>
                  <a:cs typeface="Calibri"/>
                  <a:sym typeface="Calibri"/>
                </a:rPr>
                <a:t>Entity Detection</a:t>
              </a:r>
              <a:endParaRPr sz="1400">
                <a:solidFill>
                  <a:schemeClr val="lt1"/>
                </a:solidFill>
                <a:latin typeface="Calibri"/>
                <a:ea typeface="Calibri"/>
                <a:cs typeface="Calibri"/>
                <a:sym typeface="Calibri"/>
              </a:endParaRPr>
            </a:p>
          </p:txBody>
        </p:sp>
      </p:grpSp>
      <p:sp>
        <p:nvSpPr>
          <p:cNvPr id="136" name="Google Shape;136;p6"/>
          <p:cNvSpPr/>
          <p:nvPr/>
        </p:nvSpPr>
        <p:spPr>
          <a:xfrm>
            <a:off x="0" y="0"/>
            <a:ext cx="211641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a:solidFill>
                  <a:srgbClr val="FF6700"/>
                </a:solidFill>
                <a:latin typeface="Garamond"/>
                <a:ea typeface="Garamond"/>
                <a:cs typeface="Garamond"/>
                <a:sym typeface="Garamond"/>
              </a:rPr>
              <a:t>Process flow for NER</a:t>
            </a:r>
            <a:endParaRPr sz="3500">
              <a:solidFill>
                <a:srgbClr val="FF6700"/>
              </a:solidFill>
              <a:latin typeface="Garamond"/>
              <a:ea typeface="Garamond"/>
              <a:cs typeface="Garamond"/>
              <a:sym typeface="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7"/>
          <p:cNvSpPr txBox="1">
            <a:spLocks noGrp="1"/>
          </p:cNvSpPr>
          <p:nvPr>
            <p:ph type="body" idx="1"/>
          </p:nvPr>
        </p:nvSpPr>
        <p:spPr>
          <a:xfrm>
            <a:off x="152400" y="1181100"/>
            <a:ext cx="8458200" cy="326350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220"/>
              <a:buChar char="•"/>
            </a:pPr>
            <a:r>
              <a:rPr lang="en-IN" sz="2220">
                <a:latin typeface="Garamond"/>
                <a:ea typeface="Garamond"/>
                <a:cs typeface="Garamond"/>
                <a:sym typeface="Garamond"/>
              </a:rPr>
              <a:t>Texts found in online contains unwanted material(such as headers ,footers) that need to be removed before applying linguistic processing</a:t>
            </a:r>
            <a:endParaRPr/>
          </a:p>
          <a:p>
            <a:pPr marL="342900" lvl="0" indent="-342900" algn="l" rtl="0">
              <a:spcBef>
                <a:spcPts val="444"/>
              </a:spcBef>
              <a:spcAft>
                <a:spcPts val="0"/>
              </a:spcAft>
              <a:buClr>
                <a:schemeClr val="dk1"/>
              </a:buClr>
              <a:buSzPts val="2220"/>
              <a:buChar char="•"/>
            </a:pPr>
            <a:r>
              <a:rPr lang="en-IN" sz="2220">
                <a:latin typeface="Garamond"/>
                <a:ea typeface="Garamond"/>
                <a:cs typeface="Garamond"/>
                <a:sym typeface="Garamond"/>
              </a:rPr>
              <a:t>Tokenization is the segmentation of texts into basic units – or tokens – such as words and punctuations </a:t>
            </a:r>
            <a:endParaRPr/>
          </a:p>
          <a:p>
            <a:pPr marL="342900" lvl="0" indent="-342900" algn="l" rtl="0">
              <a:spcBef>
                <a:spcPts val="444"/>
              </a:spcBef>
              <a:spcAft>
                <a:spcPts val="0"/>
              </a:spcAft>
              <a:buClr>
                <a:schemeClr val="dk1"/>
              </a:buClr>
              <a:buSzPts val="2220"/>
              <a:buChar char="•"/>
            </a:pPr>
            <a:r>
              <a:rPr lang="en-IN" sz="2220">
                <a:latin typeface="Garamond"/>
                <a:ea typeface="Garamond"/>
                <a:cs typeface="Garamond"/>
                <a:sym typeface="Garamond"/>
              </a:rPr>
              <a:t>Lemmatization is a process of mapping a word to its canonical form </a:t>
            </a:r>
            <a:endParaRPr/>
          </a:p>
          <a:p>
            <a:pPr marL="342900" lvl="0" indent="-342900" algn="l" rtl="0">
              <a:spcBef>
                <a:spcPts val="444"/>
              </a:spcBef>
              <a:spcAft>
                <a:spcPts val="0"/>
              </a:spcAft>
              <a:buClr>
                <a:schemeClr val="dk1"/>
              </a:buClr>
              <a:buSzPts val="2220"/>
              <a:buChar char="•"/>
            </a:pPr>
            <a:r>
              <a:rPr lang="en-IN" sz="2220">
                <a:latin typeface="Garamond"/>
                <a:ea typeface="Garamond"/>
                <a:cs typeface="Garamond"/>
                <a:sym typeface="Garamond"/>
              </a:rPr>
              <a:t>Regular Expressions are a powerful and flexible method of specifying the patterns </a:t>
            </a:r>
            <a:endParaRPr sz="2220">
              <a:latin typeface="Garamond"/>
              <a:ea typeface="Garamond"/>
              <a:cs typeface="Garamond"/>
              <a:sym typeface="Garamond"/>
            </a:endParaRPr>
          </a:p>
        </p:txBody>
      </p:sp>
      <p:sp>
        <p:nvSpPr>
          <p:cNvPr id="142" name="Google Shape;142;p7"/>
          <p:cNvSpPr/>
          <p:nvPr/>
        </p:nvSpPr>
        <p:spPr>
          <a:xfrm>
            <a:off x="0" y="0"/>
            <a:ext cx="3711921" cy="6309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dirty="0">
                <a:solidFill>
                  <a:srgbClr val="FF6700"/>
                </a:solidFill>
                <a:latin typeface="Garamond"/>
                <a:ea typeface="Garamond"/>
                <a:cs typeface="Garamond"/>
                <a:sym typeface="Garamond"/>
              </a:rPr>
              <a:t>Data Pre-processing</a:t>
            </a:r>
            <a:endParaRPr sz="3500" dirty="0">
              <a:solidFill>
                <a:srgbClr val="FF6700"/>
              </a:solidFill>
              <a:latin typeface="Garamond"/>
              <a:ea typeface="Garamond"/>
              <a:cs typeface="Garamond"/>
              <a:sym typeface="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8"/>
          <p:cNvSpPr/>
          <p:nvPr/>
        </p:nvSpPr>
        <p:spPr>
          <a:xfrm>
            <a:off x="0" y="1841837"/>
            <a:ext cx="8915400"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rgbClr val="292929"/>
                </a:solidFill>
                <a:latin typeface="Garamond"/>
                <a:ea typeface="Garamond"/>
                <a:cs typeface="Garamond"/>
                <a:sym typeface="Garamond"/>
              </a:rPr>
              <a:t>Step one involves detecting a word or string of words that form an entity. </a:t>
            </a:r>
            <a:endParaRPr/>
          </a:p>
          <a:p>
            <a:pPr marL="0" marR="0" lvl="0" indent="0" algn="l" rtl="0">
              <a:spcBef>
                <a:spcPts val="0"/>
              </a:spcBef>
              <a:spcAft>
                <a:spcPts val="0"/>
              </a:spcAft>
              <a:buNone/>
            </a:pPr>
            <a:endParaRPr sz="2400">
              <a:solidFill>
                <a:srgbClr val="292929"/>
              </a:solidFill>
              <a:latin typeface="Garamond"/>
              <a:ea typeface="Garamond"/>
              <a:cs typeface="Garamond"/>
              <a:sym typeface="Garamond"/>
            </a:endParaRPr>
          </a:p>
          <a:p>
            <a:pPr marL="0" marR="0" lvl="0" indent="0" algn="l" rtl="0">
              <a:spcBef>
                <a:spcPts val="0"/>
              </a:spcBef>
              <a:spcAft>
                <a:spcPts val="0"/>
              </a:spcAft>
              <a:buNone/>
            </a:pPr>
            <a:r>
              <a:rPr lang="en-IN" sz="2400">
                <a:solidFill>
                  <a:srgbClr val="292929"/>
                </a:solidFill>
                <a:latin typeface="Garamond"/>
                <a:ea typeface="Garamond"/>
                <a:cs typeface="Garamond"/>
                <a:sym typeface="Garamond"/>
              </a:rPr>
              <a:t>Each word represents a token: “The Empty Roads” is a string of three tokens that represents one entity. </a:t>
            </a:r>
            <a:endParaRPr sz="2400">
              <a:solidFill>
                <a:schemeClr val="dk1"/>
              </a:solidFill>
              <a:latin typeface="Garamond"/>
              <a:ea typeface="Garamond"/>
              <a:cs typeface="Garamond"/>
              <a:sym typeface="Garamond"/>
            </a:endParaRPr>
          </a:p>
        </p:txBody>
      </p:sp>
      <p:sp>
        <p:nvSpPr>
          <p:cNvPr id="148" name="Google Shape;148;p8"/>
          <p:cNvSpPr txBox="1"/>
          <p:nvPr/>
        </p:nvSpPr>
        <p:spPr>
          <a:xfrm>
            <a:off x="0" y="0"/>
            <a:ext cx="2815628"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dirty="0">
                <a:solidFill>
                  <a:srgbClr val="FF6700"/>
                </a:solidFill>
                <a:latin typeface="Garamond"/>
                <a:ea typeface="Garamond"/>
                <a:cs typeface="Garamond"/>
                <a:sym typeface="Garamond"/>
              </a:rPr>
              <a:t>Token</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9"/>
          <p:cNvSpPr txBox="1"/>
          <p:nvPr/>
        </p:nvSpPr>
        <p:spPr>
          <a:xfrm>
            <a:off x="76200" y="114300"/>
            <a:ext cx="8763000" cy="5509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dirty="0">
                <a:solidFill>
                  <a:schemeClr val="dk1"/>
                </a:solidFill>
                <a:latin typeface="Garamond"/>
                <a:ea typeface="Garamond"/>
                <a:cs typeface="Garamond"/>
                <a:sym typeface="Garamond"/>
              </a:rPr>
              <a:t>The second step requires the creation of entity categories based on Parts of Speech(</a:t>
            </a:r>
            <a:r>
              <a:rPr lang="en-IN" sz="2000" dirty="0" err="1">
                <a:solidFill>
                  <a:schemeClr val="dk1"/>
                </a:solidFill>
                <a:latin typeface="Garamond"/>
                <a:ea typeface="Garamond"/>
                <a:cs typeface="Garamond"/>
                <a:sym typeface="Garamond"/>
              </a:rPr>
              <a:t>PoS</a:t>
            </a:r>
            <a:r>
              <a:rPr lang="en-IN" sz="2000" dirty="0">
                <a:solidFill>
                  <a:schemeClr val="dk1"/>
                </a:solidFill>
                <a:latin typeface="Garamond"/>
                <a:ea typeface="Garamond"/>
                <a:cs typeface="Garamond"/>
                <a:sym typeface="Garamond"/>
              </a:rPr>
              <a:t>).</a:t>
            </a:r>
            <a:endParaRPr dirty="0"/>
          </a:p>
          <a:p>
            <a:pPr marL="0" marR="0" lvl="0" indent="0" algn="l" rtl="0">
              <a:spcBef>
                <a:spcPts val="0"/>
              </a:spcBef>
              <a:spcAft>
                <a:spcPts val="0"/>
              </a:spcAft>
              <a:buNone/>
            </a:pPr>
            <a:r>
              <a:rPr lang="en-IN" sz="2000" dirty="0">
                <a:solidFill>
                  <a:schemeClr val="dk1"/>
                </a:solidFill>
                <a:latin typeface="Garamond"/>
                <a:ea typeface="Garamond"/>
                <a:cs typeface="Garamond"/>
                <a:sym typeface="Garamond"/>
              </a:rPr>
              <a:t> </a:t>
            </a:r>
            <a:endParaRPr dirty="0"/>
          </a:p>
          <a:p>
            <a:pPr marL="0" marR="0" lvl="0" indent="0" algn="l" rtl="0">
              <a:spcBef>
                <a:spcPts val="0"/>
              </a:spcBef>
              <a:spcAft>
                <a:spcPts val="0"/>
              </a:spcAft>
              <a:buNone/>
            </a:pPr>
            <a:r>
              <a:rPr lang="en-IN" sz="2000" dirty="0">
                <a:solidFill>
                  <a:schemeClr val="dk1"/>
                </a:solidFill>
                <a:latin typeface="Garamond"/>
                <a:ea typeface="Garamond"/>
                <a:cs typeface="Garamond"/>
                <a:sym typeface="Garamond"/>
              </a:rPr>
              <a:t>Here are some common entity categories:</a:t>
            </a:r>
            <a:endParaRPr dirty="0"/>
          </a:p>
          <a:p>
            <a:pPr marL="0" marR="0" lvl="0" indent="0" algn="l" rtl="0">
              <a:spcBef>
                <a:spcPts val="0"/>
              </a:spcBef>
              <a:spcAft>
                <a:spcPts val="0"/>
              </a:spcAft>
              <a:buNone/>
            </a:pPr>
            <a:r>
              <a:rPr lang="en-IN" sz="1800" b="1" dirty="0">
                <a:solidFill>
                  <a:schemeClr val="dk1"/>
                </a:solidFill>
                <a:latin typeface="Garamond"/>
                <a:ea typeface="Garamond"/>
                <a:cs typeface="Garamond"/>
                <a:sym typeface="Garamond"/>
              </a:rPr>
              <a:t>Person</a:t>
            </a:r>
            <a:endParaRPr dirty="0"/>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E.g., Elvis Presley, Audrey Hepburn, David Beckham</a:t>
            </a:r>
            <a:endParaRPr dirty="0"/>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800" b="1" dirty="0">
                <a:solidFill>
                  <a:schemeClr val="dk1"/>
                </a:solidFill>
                <a:latin typeface="Garamond"/>
                <a:ea typeface="Garamond"/>
                <a:cs typeface="Garamond"/>
                <a:sym typeface="Garamond"/>
              </a:rPr>
              <a:t>Organization</a:t>
            </a:r>
            <a:endParaRPr dirty="0"/>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E.g., Google, </a:t>
            </a:r>
            <a:r>
              <a:rPr lang="en-IN" sz="1800" dirty="0" err="1">
                <a:solidFill>
                  <a:schemeClr val="dk1"/>
                </a:solidFill>
                <a:latin typeface="Garamond"/>
                <a:ea typeface="Garamond"/>
                <a:cs typeface="Garamond"/>
                <a:sym typeface="Garamond"/>
              </a:rPr>
              <a:t>Mastercard</a:t>
            </a:r>
            <a:r>
              <a:rPr lang="en-IN" sz="1800" dirty="0">
                <a:solidFill>
                  <a:schemeClr val="dk1"/>
                </a:solidFill>
                <a:latin typeface="Garamond"/>
                <a:ea typeface="Garamond"/>
                <a:cs typeface="Garamond"/>
                <a:sym typeface="Garamond"/>
              </a:rPr>
              <a:t>, University of Oxford</a:t>
            </a:r>
            <a:endParaRPr dirty="0"/>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800" b="1" dirty="0">
                <a:solidFill>
                  <a:schemeClr val="dk1"/>
                </a:solidFill>
                <a:latin typeface="Garamond"/>
                <a:ea typeface="Garamond"/>
                <a:cs typeface="Garamond"/>
                <a:sym typeface="Garamond"/>
              </a:rPr>
              <a:t>Time</a:t>
            </a:r>
            <a:endParaRPr dirty="0"/>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E.g., 2006, 16:34, 2am</a:t>
            </a:r>
            <a:endParaRPr dirty="0"/>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800" b="1" dirty="0">
                <a:solidFill>
                  <a:schemeClr val="dk1"/>
                </a:solidFill>
                <a:latin typeface="Garamond"/>
                <a:ea typeface="Garamond"/>
                <a:cs typeface="Garamond"/>
                <a:sym typeface="Garamond"/>
              </a:rPr>
              <a:t>Location</a:t>
            </a:r>
            <a:endParaRPr dirty="0"/>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E.g., Trafalgar Square, </a:t>
            </a:r>
            <a:r>
              <a:rPr lang="en-IN" sz="1800" dirty="0" err="1">
                <a:solidFill>
                  <a:schemeClr val="dk1"/>
                </a:solidFill>
                <a:latin typeface="Garamond"/>
                <a:ea typeface="Garamond"/>
                <a:cs typeface="Garamond"/>
                <a:sym typeface="Garamond"/>
              </a:rPr>
              <a:t>MoMA</a:t>
            </a:r>
            <a:r>
              <a:rPr lang="en-IN" sz="1800" dirty="0">
                <a:solidFill>
                  <a:schemeClr val="dk1"/>
                </a:solidFill>
                <a:latin typeface="Garamond"/>
                <a:ea typeface="Garamond"/>
                <a:cs typeface="Garamond"/>
                <a:sym typeface="Garamond"/>
              </a:rPr>
              <a:t>, Machu Picchu</a:t>
            </a:r>
            <a:endParaRPr dirty="0"/>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800" b="1" dirty="0">
                <a:solidFill>
                  <a:schemeClr val="dk1"/>
                </a:solidFill>
                <a:latin typeface="Garamond"/>
                <a:ea typeface="Garamond"/>
                <a:cs typeface="Garamond"/>
                <a:sym typeface="Garamond"/>
              </a:rPr>
              <a:t>Work of art</a:t>
            </a:r>
            <a:endParaRPr dirty="0"/>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E.g., Hamlet, Guernica, Exile on Main St.</a:t>
            </a:r>
            <a:endParaRPr dirty="0"/>
          </a:p>
          <a:p>
            <a:pPr marL="0" marR="0" lvl="0" indent="0" algn="l" rtl="0">
              <a:spcBef>
                <a:spcPts val="0"/>
              </a:spcBef>
              <a:spcAft>
                <a:spcPts val="0"/>
              </a:spcAft>
              <a:buNone/>
            </a:pPr>
            <a:endParaRPr sz="2000" dirty="0">
              <a:solidFill>
                <a:schemeClr val="dk1"/>
              </a:solidFill>
              <a:latin typeface="Garamond"/>
              <a:ea typeface="Garamond"/>
              <a:cs typeface="Garamond"/>
              <a:sym typeface="Garamon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969</Words>
  <Application>Microsoft Office PowerPoint</Application>
  <PresentationFormat>On-screen Show (16:10)</PresentationFormat>
  <Paragraphs>128</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Garamond</vt:lpstr>
      <vt:lpstr>Times New Roman</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 2</dc:creator>
  <cp:lastModifiedBy>Neha</cp:lastModifiedBy>
  <cp:revision>9</cp:revision>
  <dcterms:created xsi:type="dcterms:W3CDTF">2015-09-01T10:28:05Z</dcterms:created>
  <dcterms:modified xsi:type="dcterms:W3CDTF">2022-04-19T12:50:06Z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10589979</vt:lpwstr>
  </property>
  <property fmtid="{D5CDD505-2E9C-101B-9397-08002B2CF9AE}" pid="3" name="NXPowerLiteSettings">
    <vt:lpwstr>F7000400038000</vt:lpwstr>
  </property>
  <property fmtid="{D5CDD505-2E9C-101B-9397-08002B2CF9AE}" pid="4" name="NXPowerLiteVersion">
    <vt:lpwstr>D7.1.1</vt:lpwstr>
  </property>
</Properties>
</file>