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810" r:id="rId2"/>
  </p:sldMasterIdLst>
  <p:sldIdLst>
    <p:sldId id="267" r:id="rId3"/>
    <p:sldId id="268" r:id="rId4"/>
    <p:sldId id="269" r:id="rId5"/>
    <p:sldId id="271" r:id="rId6"/>
    <p:sldId id="257" r:id="rId7"/>
    <p:sldId id="258" r:id="rId8"/>
    <p:sldId id="270" r:id="rId9"/>
    <p:sldId id="265" r:id="rId10"/>
    <p:sldId id="273" r:id="rId11"/>
    <p:sldId id="259" r:id="rId12"/>
    <p:sldId id="260" r:id="rId13"/>
    <p:sldId id="261" r:id="rId14"/>
    <p:sldId id="262" r:id="rId15"/>
    <p:sldId id="263" r:id="rId16"/>
    <p:sldId id="264" r:id="rId17"/>
    <p:sldId id="272" r:id="rId18"/>
    <p:sldId id="26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6" d="100"/>
          <a:sy n="76"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2637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5181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8884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4737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7385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54101232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05309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998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14232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9151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93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11160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57754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4499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840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ED1C14C-A143-42F5-B247-D0E800131009}" type="datetimeFigureOut">
              <a:rPr lang="en-US" smtClean="0"/>
              <a:t>5/7/2022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264553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7798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7170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2804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3127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6236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9338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ED1C14C-A143-42F5-B247-D0E800131009}" type="datetimeFigureOut">
              <a:rPr lang="en-US" smtClean="0"/>
              <a:t>5/7/2022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78020832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ED1C14C-A143-42F5-B247-D0E800131009}" type="datetimeFigureOut">
              <a:rPr lang="en-US" smtClean="0"/>
              <a:t>5/7/2022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10207039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533" y="2122310"/>
            <a:ext cx="11507791" cy="1783401"/>
          </a:xfrm>
          <a:effectLst>
            <a:outerShdw blurRad="50800" dist="38100" dir="5400000" algn="t" rotWithShape="0">
              <a:prstClr val="black">
                <a:alpha val="40000"/>
              </a:prstClr>
            </a:outerShdw>
          </a:effectLst>
        </p:spPr>
        <p:txBody>
          <a:bodyPr>
            <a:normAutofit/>
          </a:bodyPr>
          <a:lstStyle/>
          <a:p>
            <a:r>
              <a:rPr lang="en-US" sz="2800" b="1" dirty="0" smtClean="0"/>
              <a:t/>
            </a:r>
            <a:br>
              <a:rPr lang="en-US" sz="2800" b="1" dirty="0" smtClean="0"/>
            </a:br>
            <a:r>
              <a:rPr lang="en-US" sz="2800" b="1" dirty="0" smtClean="0"/>
              <a:t>	</a:t>
            </a:r>
            <a:r>
              <a:rPr lang="en-US" sz="2800" b="1" dirty="0"/>
              <a:t> </a:t>
            </a:r>
            <a:r>
              <a:rPr lang="en-US" sz="2800" b="1" dirty="0" smtClean="0"/>
              <a:t>   Customer Relationship management</a:t>
            </a:r>
            <a:r>
              <a:rPr lang="en-US" sz="2800" b="1" dirty="0"/>
              <a:t/>
            </a:r>
            <a:br>
              <a:rPr lang="en-US" sz="2800" b="1" dirty="0"/>
            </a:br>
            <a:r>
              <a:rPr lang="en-US" sz="2800" b="1" dirty="0" smtClean="0"/>
              <a:t>	    </a:t>
            </a:r>
            <a:r>
              <a:rPr lang="en-US" sz="1500" b="1" smtClean="0"/>
              <a:t>analytics</a:t>
            </a:r>
            <a:br>
              <a:rPr lang="en-US" sz="1500" b="1" smtClean="0"/>
            </a:br>
            <a:endParaRPr lang="en-IN" sz="2800" b="1" dirty="0"/>
          </a:p>
        </p:txBody>
      </p:sp>
      <p:sp>
        <p:nvSpPr>
          <p:cNvPr id="6" name="Subtitle 5"/>
          <p:cNvSpPr>
            <a:spLocks noGrp="1"/>
          </p:cNvSpPr>
          <p:nvPr>
            <p:ph type="subTitle" idx="1"/>
          </p:nvPr>
        </p:nvSpPr>
        <p:spPr>
          <a:xfrm>
            <a:off x="1432494" y="3996087"/>
            <a:ext cx="3502761" cy="2730390"/>
          </a:xfrm>
        </p:spPr>
        <p:txBody>
          <a:bodyPr>
            <a:normAutofit fontScale="77500" lnSpcReduction="20000"/>
          </a:bodyPr>
          <a:lstStyle/>
          <a:p>
            <a:pPr marL="342900" indent="-342900" algn="l">
              <a:buFont typeface="Wingdings" panose="05000000000000000000" pitchFamily="2" charset="2"/>
              <a:buChar char="q"/>
            </a:pPr>
            <a:r>
              <a:rPr lang="en-US" sz="2900" dirty="0" smtClean="0"/>
              <a:t>Project </a:t>
            </a:r>
            <a:r>
              <a:rPr lang="en-US" sz="2900" dirty="0" smtClean="0"/>
              <a:t>Members				</a:t>
            </a:r>
          </a:p>
          <a:p>
            <a:pPr marL="457200" indent="-457200" algn="l">
              <a:buFont typeface="+mj-lt"/>
              <a:buAutoNum type="arabicPeriod"/>
            </a:pPr>
            <a:r>
              <a:rPr lang="en-US" dirty="0" smtClean="0"/>
              <a:t>Aditya Thakare</a:t>
            </a:r>
          </a:p>
          <a:p>
            <a:pPr marL="457200" indent="-457200" algn="l">
              <a:buFont typeface="+mj-lt"/>
              <a:buAutoNum type="arabicPeriod"/>
            </a:pPr>
            <a:r>
              <a:rPr lang="en-US" dirty="0" smtClean="0"/>
              <a:t>Nikita </a:t>
            </a:r>
            <a:r>
              <a:rPr lang="en-US" dirty="0" smtClean="0"/>
              <a:t>Parate</a:t>
            </a:r>
          </a:p>
          <a:p>
            <a:pPr marL="457200" indent="-457200" algn="l">
              <a:buFont typeface="+mj-lt"/>
              <a:buAutoNum type="arabicPeriod"/>
            </a:pPr>
            <a:r>
              <a:rPr lang="en-US" dirty="0" smtClean="0"/>
              <a:t>Yugandhar Bhokare</a:t>
            </a:r>
          </a:p>
          <a:p>
            <a:pPr marL="457200" indent="-457200" algn="l">
              <a:buFont typeface="+mj-lt"/>
              <a:buAutoNum type="arabicPeriod"/>
            </a:pPr>
            <a:r>
              <a:rPr lang="en-US" dirty="0" smtClean="0"/>
              <a:t>Tejaswini</a:t>
            </a:r>
          </a:p>
          <a:p>
            <a:pPr marL="457200" indent="-457200" algn="l">
              <a:buFont typeface="+mj-lt"/>
              <a:buAutoNum type="arabicPeriod"/>
            </a:pPr>
            <a:r>
              <a:rPr lang="en-US" dirty="0" smtClean="0"/>
              <a:t>Prafulla Wankhede</a:t>
            </a:r>
          </a:p>
          <a:p>
            <a:pPr marL="457200" indent="-457200" algn="l">
              <a:buFont typeface="+mj-lt"/>
              <a:buAutoNum type="arabicPeriod"/>
            </a:pPr>
            <a:r>
              <a:rPr lang="en-US" dirty="0" smtClean="0"/>
              <a:t>Manish Dhawan</a:t>
            </a:r>
          </a:p>
          <a:p>
            <a:pPr marL="457200" indent="-457200" algn="l">
              <a:buFont typeface="+mj-lt"/>
              <a:buAutoNum type="arabicPeriod"/>
            </a:pPr>
            <a:endParaRPr lang="en-IN"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51354" y="2212686"/>
            <a:ext cx="2229632" cy="1602647"/>
          </a:xfrm>
        </p:spPr>
      </p:pic>
      <p:sp>
        <p:nvSpPr>
          <p:cNvPr id="3" name="TextBox 2"/>
          <p:cNvSpPr txBox="1"/>
          <p:nvPr/>
        </p:nvSpPr>
        <p:spPr>
          <a:xfrm>
            <a:off x="7615825" y="3996087"/>
            <a:ext cx="4221500" cy="1015663"/>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 Mentors </a:t>
            </a:r>
          </a:p>
          <a:p>
            <a:pPr marL="1714500" lvl="3" indent="-342900">
              <a:buFont typeface="+mj-lt"/>
              <a:buAutoNum type="arabicPeriod"/>
            </a:pPr>
            <a:r>
              <a:rPr lang="en-US" dirty="0" smtClean="0"/>
              <a:t>Mahendra Singh</a:t>
            </a:r>
          </a:p>
          <a:p>
            <a:pPr marL="1714500" lvl="3" indent="-342900">
              <a:buFont typeface="+mj-lt"/>
              <a:buAutoNum type="arabicPeriod"/>
            </a:pPr>
            <a:r>
              <a:rPr lang="en-US" dirty="0" smtClean="0"/>
              <a:t>Dipti Sinha</a:t>
            </a:r>
          </a:p>
        </p:txBody>
      </p:sp>
    </p:spTree>
    <p:extLst>
      <p:ext uri="{BB962C8B-B14F-4D97-AF65-F5344CB8AC3E}">
        <p14:creationId xmlns:p14="http://schemas.microsoft.com/office/powerpoint/2010/main" val="2197060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162838"/>
            <a:ext cx="12087225" cy="1630098"/>
          </a:xfrm>
        </p:spPr>
        <p:txBody>
          <a:bodyPr>
            <a:normAutofit fontScale="90000"/>
          </a:bodyPr>
          <a:lstStyle/>
          <a:p>
            <a:pPr marL="457200" indent="-457200">
              <a:buFont typeface="Wingdings" panose="05000000000000000000" pitchFamily="2" charset="2"/>
              <a:buChar char="Ø"/>
            </a:pPr>
            <a:r>
              <a:rPr lang="en-US" sz="3000" dirty="0" smtClean="0">
                <a:effectLst>
                  <a:outerShdw blurRad="38100" dist="38100" dir="2700000" algn="tl">
                    <a:srgbClr val="000000">
                      <a:alpha val="43137"/>
                    </a:srgbClr>
                  </a:outerShdw>
                </a:effectLst>
              </a:rPr>
              <a:t>Running total expected Vs commit forecast amount</a:t>
            </a:r>
            <a:r>
              <a:rPr lang="en-US" sz="3000" dirty="0" smtClean="0"/>
              <a:t/>
            </a:r>
            <a:br>
              <a:rPr lang="en-US" sz="3000" dirty="0" smtClean="0"/>
            </a:br>
            <a:r>
              <a:rPr lang="en-US" sz="1600" dirty="0" smtClean="0"/>
              <a:t>A </a:t>
            </a:r>
            <a:r>
              <a:rPr lang="en-US" sz="1600" b="1" dirty="0"/>
              <a:t>running total </a:t>
            </a:r>
            <a:r>
              <a:rPr lang="en-US" sz="1600" dirty="0"/>
              <a:t>is the </a:t>
            </a:r>
            <a:r>
              <a:rPr lang="en-US" sz="1600" dirty="0" smtClean="0"/>
              <a:t>sum of </a:t>
            </a:r>
            <a:r>
              <a:rPr lang="en-US" sz="1600" dirty="0"/>
              <a:t>a sequence of </a:t>
            </a:r>
            <a:r>
              <a:rPr lang="en-US" sz="1600" b="1" dirty="0" smtClean="0"/>
              <a:t>expected amount </a:t>
            </a:r>
            <a:r>
              <a:rPr lang="en-US" sz="1600" dirty="0"/>
              <a:t>which is updated each time </a:t>
            </a:r>
            <a:r>
              <a:rPr lang="en-US" sz="1600" b="1" dirty="0"/>
              <a:t>a new </a:t>
            </a:r>
            <a:r>
              <a:rPr lang="en-US" sz="1600" b="1" dirty="0" smtClean="0"/>
              <a:t>amount </a:t>
            </a:r>
            <a:r>
              <a:rPr lang="en-US" sz="1600" dirty="0"/>
              <a:t>is added to the </a:t>
            </a:r>
            <a:r>
              <a:rPr lang="en-US" sz="1600" dirty="0" smtClean="0"/>
              <a:t>data, </a:t>
            </a:r>
            <a:r>
              <a:rPr lang="en-US" sz="1600" dirty="0"/>
              <a:t>by adding </a:t>
            </a:r>
            <a:r>
              <a:rPr lang="en-US" sz="1600" b="1" dirty="0"/>
              <a:t>the </a:t>
            </a:r>
            <a:r>
              <a:rPr lang="en-US" sz="1600" b="1" dirty="0" smtClean="0"/>
              <a:t>new amount </a:t>
            </a:r>
            <a:r>
              <a:rPr lang="en-US" sz="1600" b="1" dirty="0"/>
              <a:t>to the previous running total</a:t>
            </a:r>
            <a:r>
              <a:rPr lang="en-US" sz="1600" dirty="0" smtClean="0"/>
              <a:t>.</a:t>
            </a:r>
            <a:br>
              <a:rPr lang="en-US" sz="1600" dirty="0" smtClean="0"/>
            </a:br>
            <a:r>
              <a:rPr lang="en-US" sz="1600" dirty="0"/>
              <a:t/>
            </a:r>
            <a:br>
              <a:rPr lang="en-US" sz="1600" dirty="0"/>
            </a:br>
            <a:r>
              <a:rPr lang="en-US" sz="1600" b="1" dirty="0" smtClean="0"/>
              <a:t>The Commit forecast </a:t>
            </a:r>
            <a:r>
              <a:rPr lang="en-US" sz="1600" dirty="0" smtClean="0"/>
              <a:t>amounts are </a:t>
            </a:r>
            <a:r>
              <a:rPr lang="en-US" sz="1600" b="1" dirty="0" smtClean="0"/>
              <a:t>the amounts </a:t>
            </a:r>
            <a:r>
              <a:rPr lang="en-US" sz="1600" dirty="0" smtClean="0"/>
              <a:t>that a user is </a:t>
            </a:r>
            <a:r>
              <a:rPr lang="en-US" sz="1600" b="1" dirty="0" smtClean="0"/>
              <a:t>confident about closing</a:t>
            </a:r>
            <a:r>
              <a:rPr lang="en-US" sz="1600" dirty="0" smtClean="0"/>
              <a:t>. This also includes </a:t>
            </a:r>
            <a:r>
              <a:rPr lang="en-US" sz="1600" b="1" dirty="0" smtClean="0"/>
              <a:t>closed/won</a:t>
            </a:r>
            <a:r>
              <a:rPr lang="en-US" sz="1600" dirty="0" smtClean="0"/>
              <a:t> </a:t>
            </a:r>
            <a:r>
              <a:rPr lang="en-US" sz="1600" b="1" dirty="0" smtClean="0"/>
              <a:t>opportunity amounts</a:t>
            </a:r>
            <a:r>
              <a:rPr lang="en-US" sz="1600" dirty="0" smtClean="0"/>
              <a:t>.</a:t>
            </a:r>
            <a:br>
              <a:rPr lang="en-US" sz="1600" dirty="0" smtClean="0"/>
            </a:br>
            <a:r>
              <a:rPr lang="en-US" sz="1600" dirty="0"/>
              <a:t/>
            </a:r>
            <a:br>
              <a:rPr lang="en-US" sz="1600" dirty="0"/>
            </a:br>
            <a:r>
              <a:rPr lang="en-US" sz="1600" dirty="0" smtClean="0"/>
              <a:t>This KPI show the trend of </a:t>
            </a:r>
            <a:r>
              <a:rPr lang="en-US" sz="1600" b="1" dirty="0" smtClean="0"/>
              <a:t>expected running total amount against the commit forecast amount</a:t>
            </a:r>
            <a:r>
              <a:rPr lang="en-US" sz="1600" dirty="0" smtClean="0"/>
              <a:t>. </a:t>
            </a:r>
            <a:endParaRPr lang="en-IN" sz="1600" dirty="0"/>
          </a:p>
        </p:txBody>
      </p:sp>
      <p:pic>
        <p:nvPicPr>
          <p:cNvPr id="3" name="Picture 2"/>
          <p:cNvPicPr>
            <a:picLocks noChangeAspect="1"/>
          </p:cNvPicPr>
          <p:nvPr/>
        </p:nvPicPr>
        <p:blipFill>
          <a:blip r:embed="rId2"/>
          <a:stretch>
            <a:fillRect/>
          </a:stretch>
        </p:blipFill>
        <p:spPr>
          <a:xfrm>
            <a:off x="104774" y="1885256"/>
            <a:ext cx="11957790" cy="4828695"/>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734" y="143690"/>
            <a:ext cx="11924778" cy="1649245"/>
          </a:xfrm>
        </p:spPr>
        <p:txBody>
          <a:bodyPr>
            <a:normAutofit/>
          </a:bodyPr>
          <a:lstStyle/>
          <a:p>
            <a:pPr marL="457200" indent="-457200">
              <a:buFont typeface="Wingdings" panose="05000000000000000000" pitchFamily="2" charset="2"/>
              <a:buChar char="Ø"/>
            </a:pPr>
            <a:r>
              <a:rPr lang="en-US" sz="3000" dirty="0" smtClean="0">
                <a:effectLst>
                  <a:outerShdw blurRad="38100" dist="38100" dir="2700000" algn="tl">
                    <a:srgbClr val="000000">
                      <a:alpha val="43137"/>
                    </a:srgbClr>
                  </a:outerShdw>
                </a:effectLst>
              </a:rPr>
              <a:t>Running total active Vs total opportunities over time</a:t>
            </a:r>
            <a:r>
              <a:rPr lang="en-US" sz="3000" dirty="0" smtClean="0"/>
              <a:t/>
            </a:r>
            <a:br>
              <a:rPr lang="en-US" sz="3000" dirty="0" smtClean="0"/>
            </a:br>
            <a:r>
              <a:rPr lang="en-US" sz="1400" dirty="0" smtClean="0"/>
              <a:t/>
            </a:r>
            <a:br>
              <a:rPr lang="en-US" sz="1400" dirty="0" smtClean="0"/>
            </a:br>
            <a:r>
              <a:rPr lang="en-US" sz="1400" dirty="0" smtClean="0"/>
              <a:t>the </a:t>
            </a:r>
            <a:r>
              <a:rPr lang="en-US" sz="1400" b="1" dirty="0" smtClean="0"/>
              <a:t>running total active</a:t>
            </a:r>
            <a:r>
              <a:rPr lang="en-US" sz="1400" dirty="0" smtClean="0"/>
              <a:t> shows </a:t>
            </a:r>
            <a:r>
              <a:rPr lang="en-US" sz="1400" b="1" dirty="0" smtClean="0"/>
              <a:t>the running sum of active opportunities </a:t>
            </a:r>
            <a:r>
              <a:rPr lang="en-US" sz="1400" dirty="0" smtClean="0"/>
              <a:t>along the table.</a:t>
            </a:r>
            <a:br>
              <a:rPr lang="en-US" sz="1400" dirty="0" smtClean="0"/>
            </a:br>
            <a:r>
              <a:rPr lang="en-US" sz="1400" dirty="0"/>
              <a:t/>
            </a:r>
            <a:br>
              <a:rPr lang="en-US" sz="1400" dirty="0"/>
            </a:br>
            <a:r>
              <a:rPr lang="en-US" sz="1400" dirty="0" smtClean="0"/>
              <a:t>The </a:t>
            </a:r>
            <a:r>
              <a:rPr lang="en-US" sz="1400" b="1" dirty="0" smtClean="0"/>
              <a:t>Total opportunities </a:t>
            </a:r>
            <a:r>
              <a:rPr lang="en-US" sz="1400" dirty="0" smtClean="0"/>
              <a:t>shows </a:t>
            </a:r>
            <a:r>
              <a:rPr lang="en-US" sz="1400" b="1" dirty="0" smtClean="0"/>
              <a:t>the total count of opportunities </a:t>
            </a:r>
            <a:r>
              <a:rPr lang="en-US" sz="1400" dirty="0" smtClean="0"/>
              <a:t>we get each  year.</a:t>
            </a:r>
            <a:br>
              <a:rPr lang="en-US" sz="1400" dirty="0" smtClean="0"/>
            </a:br>
            <a:r>
              <a:rPr lang="en-US" sz="1400" dirty="0"/>
              <a:t/>
            </a:r>
            <a:br>
              <a:rPr lang="en-US" sz="1400" dirty="0"/>
            </a:br>
            <a:r>
              <a:rPr lang="en-US" sz="1400" dirty="0" smtClean="0"/>
              <a:t>This kpi shows </a:t>
            </a:r>
            <a:r>
              <a:rPr lang="en-US" sz="1400" b="1" dirty="0" smtClean="0"/>
              <a:t>the  yearly trend of running sum of active opportunities</a:t>
            </a:r>
            <a:r>
              <a:rPr lang="en-US" sz="1400" dirty="0" smtClean="0"/>
              <a:t> against </a:t>
            </a:r>
            <a:r>
              <a:rPr lang="en-US" sz="1400" b="1" dirty="0" smtClean="0"/>
              <a:t>the total number of opportunities</a:t>
            </a:r>
            <a:r>
              <a:rPr lang="en-US" sz="1400" dirty="0" smtClean="0"/>
              <a:t> .</a:t>
            </a:r>
            <a:endParaRPr lang="en-IN" sz="1400" dirty="0"/>
          </a:p>
        </p:txBody>
      </p:sp>
      <p:pic>
        <p:nvPicPr>
          <p:cNvPr id="2" name="Picture 1"/>
          <p:cNvPicPr>
            <a:picLocks noChangeAspect="1"/>
          </p:cNvPicPr>
          <p:nvPr/>
        </p:nvPicPr>
        <p:blipFill>
          <a:blip r:embed="rId2"/>
          <a:stretch>
            <a:fillRect/>
          </a:stretch>
        </p:blipFill>
        <p:spPr>
          <a:xfrm>
            <a:off x="112734" y="1885256"/>
            <a:ext cx="11924778" cy="4866273"/>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84176"/>
            <a:ext cx="11987405" cy="1508760"/>
          </a:xfrm>
        </p:spPr>
        <p:txBody>
          <a:bodyPr>
            <a:normAutofit fontScale="90000"/>
          </a:bodyPr>
          <a:lstStyle/>
          <a:p>
            <a:pPr marL="571500" indent="-571500">
              <a:buFont typeface="Wingdings" panose="05000000000000000000" pitchFamily="2" charset="2"/>
              <a:buChar char="Ø"/>
            </a:pPr>
            <a:r>
              <a:rPr lang="en-US" sz="3000" dirty="0" smtClean="0">
                <a:effectLst>
                  <a:outerShdw blurRad="38100" dist="38100" dir="2700000" algn="tl">
                    <a:srgbClr val="000000">
                      <a:alpha val="43137"/>
                    </a:srgbClr>
                  </a:outerShdw>
                </a:effectLst>
              </a:rPr>
              <a:t> Closed won vs total opportunity over time</a:t>
            </a:r>
            <a:br>
              <a:rPr lang="en-US" sz="30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
            </a:r>
            <a:br>
              <a:rPr lang="en-US" sz="1600" dirty="0" smtClean="0">
                <a:effectLst>
                  <a:outerShdw blurRad="38100" dist="38100" dir="2700000" algn="tl">
                    <a:srgbClr val="000000">
                      <a:alpha val="43137"/>
                    </a:srgbClr>
                  </a:outerShdw>
                </a:effectLst>
              </a:rPr>
            </a:br>
            <a:r>
              <a:rPr lang="en-US" sz="1600" dirty="0" smtClean="0"/>
              <a:t>the closed won shows </a:t>
            </a:r>
            <a:r>
              <a:rPr lang="en-US" sz="1600" b="1" dirty="0" smtClean="0"/>
              <a:t>the count of opportunities we won</a:t>
            </a:r>
            <a:r>
              <a:rPr lang="en-US" sz="1600" dirty="0" smtClean="0"/>
              <a:t>.</a:t>
            </a:r>
            <a:br>
              <a:rPr lang="en-US" sz="1600" dirty="0" smtClean="0"/>
            </a:br>
            <a:r>
              <a:rPr lang="en-US" sz="1600" dirty="0"/>
              <a:t/>
            </a:r>
            <a:br>
              <a:rPr lang="en-US" sz="1600" dirty="0"/>
            </a:br>
            <a:r>
              <a:rPr lang="en-US" sz="1600" dirty="0" smtClean="0"/>
              <a:t>The total opportunity show </a:t>
            </a:r>
            <a:r>
              <a:rPr lang="en-US" sz="1600" b="1" dirty="0" smtClean="0"/>
              <a:t>the total number of opportunities </a:t>
            </a:r>
            <a:r>
              <a:rPr lang="en-US" sz="1600" dirty="0" smtClean="0"/>
              <a:t>we have.</a:t>
            </a:r>
            <a:br>
              <a:rPr lang="en-US" sz="1600" dirty="0" smtClean="0"/>
            </a:br>
            <a:r>
              <a:rPr lang="en-US" sz="1600" dirty="0"/>
              <a:t/>
            </a:r>
            <a:br>
              <a:rPr lang="en-US" sz="1600" dirty="0"/>
            </a:br>
            <a:r>
              <a:rPr lang="en-US" sz="1600" dirty="0" smtClean="0"/>
              <a:t>The kpi shows the trend of </a:t>
            </a:r>
            <a:r>
              <a:rPr lang="en-US" sz="1600" b="1" dirty="0" smtClean="0"/>
              <a:t>total won opportunities </a:t>
            </a:r>
            <a:r>
              <a:rPr lang="en-US" sz="1600" dirty="0" smtClean="0"/>
              <a:t>against </a:t>
            </a:r>
            <a:r>
              <a:rPr lang="en-US" sz="1600" b="1" dirty="0" smtClean="0"/>
              <a:t>the total number of opportunities </a:t>
            </a:r>
            <a:r>
              <a:rPr lang="en-US" sz="1600" dirty="0" smtClean="0"/>
              <a:t>every </a:t>
            </a:r>
            <a:r>
              <a:rPr lang="en-US" sz="1600" b="1" dirty="0" smtClean="0"/>
              <a:t>year</a:t>
            </a:r>
            <a:r>
              <a:rPr lang="en-US" sz="1600" dirty="0" smtClean="0"/>
              <a:t>.</a:t>
            </a:r>
            <a:r>
              <a:rPr lang="en-US" sz="1600" dirty="0" smtClean="0">
                <a:effectLst>
                  <a:outerShdw blurRad="38100" dist="38100" dir="2700000" algn="tl">
                    <a:srgbClr val="000000">
                      <a:alpha val="43137"/>
                    </a:srgbClr>
                  </a:outerShdw>
                </a:effectLst>
              </a:rPr>
              <a:t/>
            </a:r>
            <a:br>
              <a:rPr lang="en-US" sz="1600" dirty="0" smtClean="0">
                <a:effectLst>
                  <a:outerShdw blurRad="38100" dist="38100" dir="2700000" algn="tl">
                    <a:srgbClr val="000000">
                      <a:alpha val="43137"/>
                    </a:srgbClr>
                  </a:outerShdw>
                </a:effectLst>
              </a:rPr>
            </a:br>
            <a:endParaRPr lang="en-IN" sz="1600"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89075" y="1885256"/>
            <a:ext cx="11798329" cy="4841221"/>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12" y="391886"/>
            <a:ext cx="11837096" cy="1254034"/>
          </a:xfrm>
        </p:spPr>
        <p:txBody>
          <a:bodyPr>
            <a:normAutofit fontScale="90000"/>
          </a:bodyPr>
          <a:lstStyle/>
          <a:p>
            <a:pPr marL="457200" indent="-457200">
              <a:buFont typeface="Wingdings" panose="05000000000000000000" pitchFamily="2" charset="2"/>
              <a:buChar char="Ø"/>
            </a:pPr>
            <a:r>
              <a:rPr lang="en-US" sz="3000" dirty="0" smtClean="0">
                <a:effectLst>
                  <a:outerShdw blurRad="38100" dist="38100" dir="2700000" algn="tl">
                    <a:srgbClr val="000000">
                      <a:alpha val="43137"/>
                    </a:srgbClr>
                  </a:outerShdw>
                </a:effectLst>
              </a:rPr>
              <a:t>Closed won vs Total Closed over time</a:t>
            </a:r>
            <a:br>
              <a:rPr lang="en-US" sz="30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
            </a:r>
            <a:br>
              <a:rPr lang="en-US" sz="1600" dirty="0" smtClean="0">
                <a:effectLst>
                  <a:outerShdw blurRad="38100" dist="38100" dir="2700000" algn="tl">
                    <a:srgbClr val="000000">
                      <a:alpha val="43137"/>
                    </a:srgbClr>
                  </a:outerShdw>
                </a:effectLst>
              </a:rPr>
            </a:br>
            <a:r>
              <a:rPr lang="en-US" sz="1600" dirty="0" smtClean="0"/>
              <a:t>the closed won shows the opportunities which we won.</a:t>
            </a:r>
            <a:br>
              <a:rPr lang="en-US" sz="1600" dirty="0" smtClean="0"/>
            </a:br>
            <a:r>
              <a:rPr lang="en-US" sz="1600" dirty="0"/>
              <a:t/>
            </a:r>
            <a:br>
              <a:rPr lang="en-US" sz="1600" dirty="0"/>
            </a:br>
            <a:r>
              <a:rPr lang="en-US" sz="1600" dirty="0" smtClean="0"/>
              <a:t>The total closed shows the total opportunities we closed.</a:t>
            </a:r>
            <a:br>
              <a:rPr lang="en-US" sz="1600" dirty="0" smtClean="0"/>
            </a:br>
            <a:r>
              <a:rPr lang="en-US" sz="1600" dirty="0"/>
              <a:t/>
            </a:r>
            <a:br>
              <a:rPr lang="en-US" sz="1600" dirty="0"/>
            </a:br>
            <a:r>
              <a:rPr lang="en-US" sz="1600" dirty="0" smtClean="0"/>
              <a:t>The kpi shows the trend of total opportunities we won against the total number of opportunities we closed over the years.</a:t>
            </a:r>
            <a:endParaRPr lang="en-IN" sz="1600" dirty="0"/>
          </a:p>
        </p:txBody>
      </p:sp>
      <p:pic>
        <p:nvPicPr>
          <p:cNvPr id="3" name="Picture 2"/>
          <p:cNvPicPr>
            <a:picLocks noChangeAspect="1"/>
          </p:cNvPicPr>
          <p:nvPr/>
        </p:nvPicPr>
        <p:blipFill>
          <a:blip r:embed="rId2"/>
          <a:stretch>
            <a:fillRect/>
          </a:stretch>
        </p:blipFill>
        <p:spPr>
          <a:xfrm>
            <a:off x="150312" y="1885256"/>
            <a:ext cx="11837096" cy="4853747"/>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Exp amount by Opp. type">
            <a:extLst>
              <a:ext uri="{FF2B5EF4-FFF2-40B4-BE49-F238E27FC236}">
                <a16:creationId xmlns="" xmlns:a16="http://schemas.microsoft.com/office/drawing/2014/main" id="{30F7FEA4-76FB-4E15-93BC-1C9210531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2011680"/>
            <a:ext cx="8442544" cy="4614588"/>
          </a:xfrm>
          <a:prstGeom prst="rect">
            <a:avLst/>
          </a:prstGeom>
        </p:spPr>
      </p:pic>
      <p:sp>
        <p:nvSpPr>
          <p:cNvPr id="2" name="Title 1"/>
          <p:cNvSpPr>
            <a:spLocks noGrp="1"/>
          </p:cNvSpPr>
          <p:nvPr>
            <p:ph type="title"/>
          </p:nvPr>
        </p:nvSpPr>
        <p:spPr>
          <a:xfrm>
            <a:off x="187890" y="175364"/>
            <a:ext cx="11736888" cy="1617572"/>
          </a:xfrm>
        </p:spPr>
        <p:txBody>
          <a:bodyPr>
            <a:normAutofit/>
          </a:bodyPr>
          <a:lstStyle/>
          <a:p>
            <a:pPr marL="457200" indent="-457200">
              <a:buFont typeface="Wingdings" panose="05000000000000000000" pitchFamily="2" charset="2"/>
              <a:buChar char="Ø"/>
            </a:pPr>
            <a:r>
              <a:rPr lang="en-US" sz="3000" dirty="0" smtClean="0"/>
              <a:t>Expected Amount by opportunity type</a:t>
            </a:r>
            <a:br>
              <a:rPr lang="en-US" sz="3000" dirty="0" smtClean="0"/>
            </a:br>
            <a:r>
              <a:rPr lang="en-US" sz="1400" dirty="0" smtClean="0"/>
              <a:t/>
            </a:r>
            <a:br>
              <a:rPr lang="en-US" sz="1400" dirty="0" smtClean="0"/>
            </a:br>
            <a:r>
              <a:rPr lang="en-US" sz="1400" dirty="0" smtClean="0"/>
              <a:t>this kpi shows the </a:t>
            </a:r>
            <a:r>
              <a:rPr lang="en-US" sz="1400" b="1" dirty="0" smtClean="0"/>
              <a:t>amount we are expecting </a:t>
            </a:r>
            <a:r>
              <a:rPr lang="en-US" sz="1400" dirty="0" smtClean="0"/>
              <a:t>from each of </a:t>
            </a:r>
            <a:r>
              <a:rPr lang="en-US" sz="1400" b="1" dirty="0" smtClean="0"/>
              <a:t>the opportunity by their types</a:t>
            </a:r>
            <a:r>
              <a:rPr lang="en-US" sz="1400" dirty="0" smtClean="0"/>
              <a:t>.</a:t>
            </a:r>
            <a:br>
              <a:rPr lang="en-US" sz="1400" dirty="0" smtClean="0"/>
            </a:br>
            <a:r>
              <a:rPr lang="en-US" sz="1400" dirty="0" smtClean="0"/>
              <a:t/>
            </a:r>
            <a:br>
              <a:rPr lang="en-US" sz="1400" dirty="0" smtClean="0"/>
            </a:br>
            <a:r>
              <a:rPr lang="en-US" sz="1400" dirty="0" smtClean="0"/>
              <a:t>the table shows </a:t>
            </a:r>
            <a:r>
              <a:rPr lang="en-US" sz="1400" b="1" dirty="0" smtClean="0"/>
              <a:t>the type of opportunity </a:t>
            </a:r>
            <a:r>
              <a:rPr lang="en-US" sz="1400" dirty="0" smtClean="0"/>
              <a:t>and </a:t>
            </a:r>
            <a:r>
              <a:rPr lang="en-US" sz="1400" b="1" dirty="0" smtClean="0"/>
              <a:t>the expected amount</a:t>
            </a:r>
            <a:r>
              <a:rPr lang="en-US" sz="1400" dirty="0" smtClean="0"/>
              <a:t>.</a:t>
            </a:r>
            <a:br>
              <a:rPr lang="en-US" sz="1400" dirty="0" smtClean="0"/>
            </a:br>
            <a:r>
              <a:rPr lang="en-US" sz="1400" dirty="0"/>
              <a:t/>
            </a:r>
            <a:br>
              <a:rPr lang="en-US" sz="1400" dirty="0"/>
            </a:br>
            <a:r>
              <a:rPr lang="en-US" sz="1400" b="1" dirty="0" smtClean="0"/>
              <a:t>The pie diagram </a:t>
            </a:r>
            <a:r>
              <a:rPr lang="en-US" sz="1400" dirty="0" smtClean="0"/>
              <a:t>represents the </a:t>
            </a:r>
            <a:r>
              <a:rPr lang="en-US" sz="1400" b="1" dirty="0" smtClean="0"/>
              <a:t>type of opportunity </a:t>
            </a:r>
            <a:r>
              <a:rPr lang="en-US" sz="1400" dirty="0" smtClean="0"/>
              <a:t>and </a:t>
            </a:r>
            <a:r>
              <a:rPr lang="en-US" sz="1400" b="1" dirty="0" smtClean="0"/>
              <a:t>amount we are expecting </a:t>
            </a:r>
            <a:r>
              <a:rPr lang="en-US" sz="1400" dirty="0" smtClean="0"/>
              <a:t>from it.</a:t>
            </a:r>
            <a:endParaRPr lang="en-IN" sz="3000" dirty="0"/>
          </a:p>
        </p:txBody>
      </p:sp>
      <p:graphicFrame>
        <p:nvGraphicFramePr>
          <p:cNvPr id="3" name="Table 2"/>
          <p:cNvGraphicFramePr>
            <a:graphicFrameLocks noGrp="1"/>
          </p:cNvGraphicFramePr>
          <p:nvPr>
            <p:extLst>
              <p:ext uri="{D42A27DB-BD31-4B8C-83A1-F6EECF244321}">
                <p14:modId xmlns:p14="http://schemas.microsoft.com/office/powerpoint/2010/main" val="3917827196"/>
              </p:ext>
            </p:extLst>
          </p:nvPr>
        </p:nvGraphicFramePr>
        <p:xfrm>
          <a:off x="8860414" y="2011680"/>
          <a:ext cx="3187700" cy="2907030"/>
        </p:xfrm>
        <a:graphic>
          <a:graphicData uri="http://schemas.openxmlformats.org/drawingml/2006/table">
            <a:tbl>
              <a:tblPr/>
              <a:tblGrid>
                <a:gridCol w="1993900"/>
                <a:gridCol w="1193800"/>
              </a:tblGrid>
              <a:tr h="186858">
                <a:tc>
                  <a:txBody>
                    <a:bodyPr/>
                    <a:lstStyle/>
                    <a:p>
                      <a:pPr algn="ctr" fontAlgn="b"/>
                      <a:r>
                        <a:rPr lang="en-IN" sz="1100" b="1" i="0" u="none" strike="noStrike" dirty="0">
                          <a:solidFill>
                            <a:srgbClr val="000000"/>
                          </a:solidFill>
                          <a:effectLst/>
                          <a:latin typeface="Calibri" panose="020F0502020204030204" pitchFamily="34" charset="0"/>
                        </a:rPr>
                        <a:t>Opportunity </a:t>
                      </a:r>
                      <a:r>
                        <a:rPr lang="en-IN" sz="1100" b="1" i="0" u="none" strike="noStrike" dirty="0" smtClean="0">
                          <a:solidFill>
                            <a:srgbClr val="000000"/>
                          </a:solidFill>
                          <a:effectLst/>
                          <a:latin typeface="Calibri" panose="020F0502020204030204" pitchFamily="34" charset="0"/>
                        </a:rPr>
                        <a:t>Type</a:t>
                      </a:r>
                    </a:p>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dirty="0">
                          <a:solidFill>
                            <a:srgbClr val="000000"/>
                          </a:solidFill>
                          <a:effectLst/>
                          <a:latin typeface="Calibri" panose="020F0502020204030204" pitchFamily="34" charset="0"/>
                        </a:rPr>
                        <a:t>Expected </a:t>
                      </a:r>
                      <a:r>
                        <a:rPr lang="en-IN" sz="1100" b="1" i="0" u="none" strike="noStrike" dirty="0" smtClean="0">
                          <a:solidFill>
                            <a:srgbClr val="000000"/>
                          </a:solidFill>
                          <a:effectLst/>
                          <a:latin typeface="Calibri" panose="020F0502020204030204" pitchFamily="34" charset="0"/>
                        </a:rPr>
                        <a:t>Amount</a:t>
                      </a:r>
                    </a:p>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338214">
                <a:tc>
                  <a:txBody>
                    <a:bodyPr/>
                    <a:lstStyle/>
                    <a:p>
                      <a:pPr algn="ctr" fontAlgn="b"/>
                      <a:r>
                        <a:rPr lang="en-IN" sz="1100" b="0" i="0" u="none" strike="noStrike" dirty="0">
                          <a:solidFill>
                            <a:schemeClr val="tx1"/>
                          </a:solidFill>
                          <a:effectLst/>
                          <a:latin typeface="Calibri" panose="020F0502020204030204" pitchFamily="34" charset="0"/>
                        </a:rPr>
                        <a:t>Existing </a:t>
                      </a:r>
                      <a:r>
                        <a:rPr lang="en-IN" sz="1100" b="0" i="0" u="none" strike="noStrike" dirty="0" smtClean="0">
                          <a:solidFill>
                            <a:schemeClr val="tx1"/>
                          </a:solidFill>
                          <a:effectLst/>
                          <a:latin typeface="Calibri" panose="020F0502020204030204" pitchFamily="34" charset="0"/>
                        </a:rPr>
                        <a:t>Business</a:t>
                      </a: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                          50,000 </a:t>
                      </a:r>
                      <a:endParaRPr lang="en-IN" sz="1100" b="0" i="0" u="none" strike="noStrike" dirty="0" smtClean="0">
                        <a:solidFill>
                          <a:schemeClr val="tx1"/>
                        </a:solidFill>
                        <a:effectLst/>
                        <a:latin typeface="Calibri" panose="020F0502020204030204" pitchFamily="34" charset="0"/>
                      </a:endParaRP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214">
                <a:tc>
                  <a:txBody>
                    <a:bodyPr/>
                    <a:lstStyle/>
                    <a:p>
                      <a:pPr algn="ctr" fontAlgn="b"/>
                      <a:r>
                        <a:rPr lang="en-IN" sz="1100" b="0" i="0" u="none" strike="noStrike" dirty="0">
                          <a:solidFill>
                            <a:schemeClr val="tx1"/>
                          </a:solidFill>
                          <a:effectLst/>
                          <a:latin typeface="Calibri" panose="020F0502020204030204" pitchFamily="34" charset="0"/>
                        </a:rPr>
                        <a:t>New </a:t>
                      </a:r>
                      <a:r>
                        <a:rPr lang="en-IN" sz="1100" b="0" i="0" u="none" strike="noStrike" dirty="0" smtClean="0">
                          <a:solidFill>
                            <a:schemeClr val="tx1"/>
                          </a:solidFill>
                          <a:effectLst/>
                          <a:latin typeface="Calibri" panose="020F0502020204030204" pitchFamily="34" charset="0"/>
                        </a:rPr>
                        <a:t>Business</a:t>
                      </a: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                      5,00,000 </a:t>
                      </a:r>
                      <a:endParaRPr lang="en-IN" sz="1100" b="0" i="0" u="none" strike="noStrike" dirty="0" smtClean="0">
                        <a:solidFill>
                          <a:schemeClr val="tx1"/>
                        </a:solidFill>
                        <a:effectLst/>
                        <a:latin typeface="Calibri" panose="020F0502020204030204" pitchFamily="34" charset="0"/>
                      </a:endParaRP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214">
                <a:tc>
                  <a:txBody>
                    <a:bodyPr/>
                    <a:lstStyle/>
                    <a:p>
                      <a:pPr algn="ctr" fontAlgn="b"/>
                      <a:r>
                        <a:rPr lang="en-IN" sz="1100" b="0" i="0" u="none" strike="noStrike" dirty="0">
                          <a:solidFill>
                            <a:schemeClr val="tx1"/>
                          </a:solidFill>
                          <a:effectLst/>
                          <a:latin typeface="Calibri" panose="020F0502020204030204" pitchFamily="34" charset="0"/>
                        </a:rPr>
                        <a:t>Safety and Security </a:t>
                      </a:r>
                      <a:r>
                        <a:rPr lang="en-IN" sz="1100" b="0" i="0" u="none" strike="noStrike" dirty="0" smtClean="0">
                          <a:solidFill>
                            <a:schemeClr val="tx1"/>
                          </a:solidFill>
                          <a:effectLst/>
                          <a:latin typeface="Calibri" panose="020F0502020204030204" pitchFamily="34" charset="0"/>
                        </a:rPr>
                        <a:t>Opportunity</a:t>
                      </a: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                    42,05,450 </a:t>
                      </a:r>
                      <a:endParaRPr lang="en-IN" sz="1100" b="0" i="0" u="none" strike="noStrike" dirty="0" smtClean="0">
                        <a:solidFill>
                          <a:schemeClr val="tx1"/>
                        </a:solidFill>
                        <a:effectLst/>
                        <a:latin typeface="Calibri" panose="020F0502020204030204" pitchFamily="34" charset="0"/>
                      </a:endParaRP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214">
                <a:tc>
                  <a:txBody>
                    <a:bodyPr/>
                    <a:lstStyle/>
                    <a:p>
                      <a:pPr algn="ctr" fontAlgn="b"/>
                      <a:r>
                        <a:rPr lang="en-US" sz="1100" b="0" i="0" u="none" strike="noStrike" dirty="0" smtClean="0">
                          <a:solidFill>
                            <a:schemeClr val="tx1"/>
                          </a:solidFill>
                          <a:effectLst/>
                          <a:latin typeface="Calibri" panose="020F0502020204030204" pitchFamily="34" charset="0"/>
                        </a:rPr>
                        <a:t>Null</a:t>
                      </a: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chemeClr val="tx1"/>
                          </a:solidFill>
                          <a:effectLst/>
                          <a:latin typeface="Calibri" panose="020F0502020204030204" pitchFamily="34" charset="0"/>
                        </a:rPr>
                        <a:t>              17,93,88,519 </a:t>
                      </a:r>
                      <a:endParaRPr lang="en-IN" sz="1100" b="0" i="0" u="none" strike="noStrike" dirty="0" smtClean="0">
                        <a:solidFill>
                          <a:schemeClr val="tx1"/>
                        </a:solidFill>
                        <a:effectLst/>
                        <a:latin typeface="Calibri" panose="020F0502020204030204" pitchFamily="34" charset="0"/>
                      </a:endParaRPr>
                    </a:p>
                    <a:p>
                      <a:pPr algn="ctr" fontAlgn="b"/>
                      <a:endParaRPr lang="en-IN" sz="1100" b="0" i="0" u="none" strike="noStrike" dirty="0">
                        <a:solidFill>
                          <a:schemeClr val="tx1"/>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214">
                <a:tc>
                  <a:txBody>
                    <a:bodyPr/>
                    <a:lstStyle/>
                    <a:p>
                      <a:pPr algn="ctr" fontAlgn="b"/>
                      <a:r>
                        <a:rPr lang="en-IN" sz="1100" b="1" i="0" u="none" strike="noStrike" dirty="0">
                          <a:solidFill>
                            <a:srgbClr val="000000"/>
                          </a:solidFill>
                          <a:effectLst/>
                          <a:latin typeface="Calibri" panose="020F0502020204030204" pitchFamily="34" charset="0"/>
                        </a:rPr>
                        <a:t>Grand </a:t>
                      </a:r>
                      <a:r>
                        <a:rPr lang="en-IN" sz="1100" b="1" i="0" u="none" strike="noStrike" dirty="0" smtClean="0">
                          <a:solidFill>
                            <a:srgbClr val="000000"/>
                          </a:solidFill>
                          <a:effectLst/>
                          <a:latin typeface="Calibri" panose="020F0502020204030204" pitchFamily="34" charset="0"/>
                        </a:rPr>
                        <a:t>Total</a:t>
                      </a:r>
                    </a:p>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IN" sz="1100" b="1" i="0" u="none" strike="noStrike" dirty="0">
                          <a:solidFill>
                            <a:srgbClr val="000000"/>
                          </a:solidFill>
                          <a:effectLst/>
                          <a:latin typeface="Calibri" panose="020F0502020204030204" pitchFamily="34" charset="0"/>
                        </a:rPr>
                        <a:t>              18,41,43,969 </a:t>
                      </a:r>
                      <a:endParaRPr lang="en-IN" sz="1100" b="1" i="0" u="none" strike="noStrike" dirty="0" smtClean="0">
                        <a:solidFill>
                          <a:srgbClr val="000000"/>
                        </a:solidFill>
                        <a:effectLst/>
                        <a:latin typeface="Calibri" panose="020F0502020204030204" pitchFamily="34" charset="0"/>
                      </a:endParaRPr>
                    </a:p>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Opportunities by Industry">
            <a:extLst>
              <a:ext uri="{FF2B5EF4-FFF2-40B4-BE49-F238E27FC236}">
                <a16:creationId xmlns="" xmlns:a16="http://schemas.microsoft.com/office/drawing/2014/main" id="{EF999AF3-F07B-4461-9182-62EA8BE7B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8" y="1956434"/>
            <a:ext cx="7690981" cy="4757517"/>
          </a:xfrm>
          <a:prstGeom prst="rect">
            <a:avLst/>
          </a:prstGeom>
        </p:spPr>
      </p:pic>
      <p:sp>
        <p:nvSpPr>
          <p:cNvPr id="2" name="Title 1"/>
          <p:cNvSpPr>
            <a:spLocks noGrp="1"/>
          </p:cNvSpPr>
          <p:nvPr>
            <p:ph type="title"/>
          </p:nvPr>
        </p:nvSpPr>
        <p:spPr>
          <a:xfrm>
            <a:off x="162838" y="162838"/>
            <a:ext cx="11599101" cy="1630098"/>
          </a:xfrm>
        </p:spPr>
        <p:txBody>
          <a:bodyPr>
            <a:normAutofit fontScale="90000"/>
          </a:bodyPr>
          <a:lstStyle/>
          <a:p>
            <a:pPr marL="457200" indent="-457200">
              <a:buFont typeface="Wingdings" panose="05000000000000000000" pitchFamily="2" charset="2"/>
              <a:buChar char="Ø"/>
            </a:pPr>
            <a:r>
              <a:rPr lang="en-US" sz="3000" dirty="0" smtClean="0"/>
              <a:t>Opportunity by Industry</a:t>
            </a:r>
            <a:br>
              <a:rPr lang="en-US" sz="3000" dirty="0" smtClean="0"/>
            </a:br>
            <a:r>
              <a:rPr lang="en-US" sz="1600" dirty="0" smtClean="0"/>
              <a:t/>
            </a:r>
            <a:br>
              <a:rPr lang="en-US" sz="1600" dirty="0" smtClean="0"/>
            </a:br>
            <a:r>
              <a:rPr lang="en-US" sz="1600" dirty="0" smtClean="0"/>
              <a:t>this kpi shows the industry-wise count of opportunities we got.</a:t>
            </a:r>
            <a:br>
              <a:rPr lang="en-US" sz="1600" dirty="0" smtClean="0"/>
            </a:br>
            <a:r>
              <a:rPr lang="en-US" sz="1600" dirty="0"/>
              <a:t/>
            </a:r>
            <a:br>
              <a:rPr lang="en-US" sz="1600" dirty="0"/>
            </a:br>
            <a:r>
              <a:rPr lang="en-US" sz="1600" dirty="0" smtClean="0"/>
              <a:t>The table shows the total count of </a:t>
            </a:r>
            <a:r>
              <a:rPr lang="en-US" sz="1600" b="1" dirty="0" smtClean="0"/>
              <a:t>opportunities</a:t>
            </a:r>
            <a:r>
              <a:rPr lang="en-US" sz="1600" dirty="0" smtClean="0"/>
              <a:t> and </a:t>
            </a:r>
            <a:r>
              <a:rPr lang="en-US" sz="1600" b="1" dirty="0" smtClean="0"/>
              <a:t>industries</a:t>
            </a:r>
            <a:r>
              <a:rPr lang="en-US" sz="1600" dirty="0" smtClean="0"/>
              <a:t>.</a:t>
            </a:r>
            <a:br>
              <a:rPr lang="en-US" sz="1600" dirty="0" smtClean="0"/>
            </a:br>
            <a:r>
              <a:rPr lang="en-US" sz="1600" dirty="0" smtClean="0"/>
              <a:t/>
            </a:r>
            <a:br>
              <a:rPr lang="en-US" sz="1600" dirty="0" smtClean="0"/>
            </a:br>
            <a:r>
              <a:rPr lang="en-US" sz="1600" dirty="0" smtClean="0"/>
              <a:t>the Bubble chart display data as a cluster of circles. Each of the values in </a:t>
            </a:r>
            <a:r>
              <a:rPr lang="en-US" sz="1600" b="1" dirty="0" smtClean="0"/>
              <a:t>the Industry </a:t>
            </a:r>
            <a:r>
              <a:rPr lang="en-US" sz="1600" dirty="0" smtClean="0"/>
              <a:t>represents a circle whereas </a:t>
            </a:r>
            <a:r>
              <a:rPr lang="en-US" sz="1600" b="1" dirty="0" smtClean="0"/>
              <a:t>the count of opportunities </a:t>
            </a:r>
            <a:r>
              <a:rPr lang="en-US" sz="1600" dirty="0" smtClean="0"/>
              <a:t>represent the size of those circles.</a:t>
            </a:r>
            <a:endParaRPr lang="en-IN" sz="1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934893"/>
              </p:ext>
            </p:extLst>
          </p:nvPr>
        </p:nvGraphicFramePr>
        <p:xfrm>
          <a:off x="8617908" y="1955800"/>
          <a:ext cx="3144032" cy="4771128"/>
        </p:xfrm>
        <a:graphic>
          <a:graphicData uri="http://schemas.openxmlformats.org/drawingml/2006/table">
            <a:tbl>
              <a:tblPr/>
              <a:tblGrid>
                <a:gridCol w="1773557"/>
                <a:gridCol w="1370475"/>
              </a:tblGrid>
              <a:tr h="212839">
                <a:tc>
                  <a:txBody>
                    <a:bodyPr/>
                    <a:lstStyle/>
                    <a:p>
                      <a:pPr algn="ctr" fontAlgn="b"/>
                      <a:r>
                        <a:rPr lang="en-IN" sz="700" b="1" i="0" u="none" strike="noStrike" dirty="0" smtClean="0">
                          <a:solidFill>
                            <a:schemeClr val="bg1"/>
                          </a:solidFill>
                          <a:effectLst/>
                          <a:latin typeface="Calibri" panose="020F0502020204030204" pitchFamily="34" charset="0"/>
                        </a:rPr>
                        <a:t>Industry</a:t>
                      </a:r>
                    </a:p>
                    <a:p>
                      <a:pPr algn="ctr" fontAlgn="b"/>
                      <a:endParaRPr lang="en-IN" sz="700" b="1" i="0" u="none" strike="noStrike" dirty="0">
                        <a:solidFill>
                          <a:schemeClr val="bg1"/>
                        </a:solidFill>
                        <a:effectLst/>
                        <a:latin typeface="Calibri" panose="020F0502020204030204" pitchFamily="34" charset="0"/>
                      </a:endParaRPr>
                    </a:p>
                  </a:txBody>
                  <a:tcPr marL="5967" marR="5967" marT="596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IN" sz="700" b="1" i="0" u="none" strike="noStrike" dirty="0" smtClean="0">
                          <a:solidFill>
                            <a:schemeClr val="bg1"/>
                          </a:solidFill>
                          <a:effectLst/>
                          <a:latin typeface="Calibri" panose="020F0502020204030204" pitchFamily="34" charset="0"/>
                        </a:rPr>
                        <a:t>Opportunities</a:t>
                      </a:r>
                    </a:p>
                    <a:p>
                      <a:pPr algn="ctr" fontAlgn="b"/>
                      <a:endParaRPr lang="en-IN" sz="700" b="1" i="0" u="none" strike="noStrike" dirty="0">
                        <a:solidFill>
                          <a:schemeClr val="bg1"/>
                        </a:solidFill>
                        <a:effectLst/>
                        <a:latin typeface="Calibri" panose="020F0502020204030204" pitchFamily="34" charset="0"/>
                      </a:endParaRPr>
                    </a:p>
                  </a:txBody>
                  <a:tcPr marL="5967" marR="5967" marT="59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30693">
                <a:tc>
                  <a:txBody>
                    <a:bodyPr/>
                    <a:lstStyle/>
                    <a:p>
                      <a:pPr algn="ctr" fontAlgn="b"/>
                      <a:r>
                        <a:rPr lang="en-IN" sz="700" b="0" i="0" u="none" strike="noStrike">
                          <a:solidFill>
                            <a:schemeClr val="tx1"/>
                          </a:solidFill>
                          <a:effectLst/>
                          <a:latin typeface="Calibri" panose="020F0502020204030204" pitchFamily="34" charset="0"/>
                        </a:rPr>
                        <a:t>Academia</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182</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Agriculture</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164</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Apparel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88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228">
                <a:tc>
                  <a:txBody>
                    <a:bodyPr/>
                    <a:lstStyle/>
                    <a:p>
                      <a:pPr algn="ctr" fontAlgn="b"/>
                      <a:r>
                        <a:rPr lang="en-IN" sz="700" b="0" i="0" u="none" strike="noStrike">
                          <a:solidFill>
                            <a:schemeClr val="tx1"/>
                          </a:solidFill>
                          <a:effectLst/>
                          <a:latin typeface="Calibri" panose="020F0502020204030204" pitchFamily="34" charset="0"/>
                        </a:rPr>
                        <a:t>Banking</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108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228">
                <a:tc>
                  <a:txBody>
                    <a:bodyPr/>
                    <a:lstStyle/>
                    <a:p>
                      <a:pPr algn="ctr" fontAlgn="b"/>
                      <a:r>
                        <a:rPr lang="en-IN" sz="700" b="0" i="0" u="none" strike="noStrike">
                          <a:solidFill>
                            <a:schemeClr val="tx1"/>
                          </a:solidFill>
                          <a:effectLst/>
                          <a:latin typeface="Calibri" panose="020F0502020204030204" pitchFamily="34" charset="0"/>
                        </a:rPr>
                        <a:t>Biopharma/Biopharmaceuticals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2</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dirty="0" err="1">
                          <a:solidFill>
                            <a:schemeClr val="tx1"/>
                          </a:solidFill>
                          <a:effectLst/>
                          <a:latin typeface="Calibri" panose="020F0502020204030204" pitchFamily="34" charset="0"/>
                        </a:rPr>
                        <a:t>Biopharma</a:t>
                      </a:r>
                      <a:r>
                        <a:rPr lang="en-IN" sz="700" b="0" i="0" u="none" strike="noStrike" dirty="0">
                          <a:solidFill>
                            <a:schemeClr val="tx1"/>
                          </a:solidFill>
                          <a:effectLst/>
                          <a:latin typeface="Calibri" panose="020F0502020204030204" pitchFamily="34" charset="0"/>
                        </a:rPr>
                        <a:t>/Pharmaceuticals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1143</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Biotechnology</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174</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CDMOs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Chemicals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51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Commercial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Communications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229</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Construction</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112</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Consulting</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50</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CRO / CDMO</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Distributor</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41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Education</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63</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Electronics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54</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Energy</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194</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Federal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231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Government</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28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Hospitality</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79</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International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264</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Law Enforcement</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Life Science Research</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7</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Military</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187</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Municipal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Other</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82</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State</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State &amp; Local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State and Local</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558</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Telecommunications</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137</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0693">
                <a:tc>
                  <a:txBody>
                    <a:bodyPr/>
                    <a:lstStyle/>
                    <a:p>
                      <a:pPr algn="ctr" fontAlgn="b"/>
                      <a:r>
                        <a:rPr lang="en-IN" sz="700" b="0" i="0" u="none" strike="noStrike">
                          <a:solidFill>
                            <a:schemeClr val="tx1"/>
                          </a:solidFill>
                          <a:effectLst/>
                          <a:latin typeface="Calibri" panose="020F0502020204030204" pitchFamily="34" charset="0"/>
                        </a:rPr>
                        <a:t>Transportation</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76</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228">
                <a:tc>
                  <a:txBody>
                    <a:bodyPr/>
                    <a:lstStyle/>
                    <a:p>
                      <a:pPr algn="ctr" fontAlgn="b"/>
                      <a:r>
                        <a:rPr lang="en-IN" sz="700" b="0" i="0" u="none" strike="noStrike" dirty="0" smtClean="0">
                          <a:solidFill>
                            <a:schemeClr val="tx1"/>
                          </a:solidFill>
                          <a:effectLst/>
                          <a:latin typeface="Calibri" panose="020F0502020204030204" pitchFamily="34" charset="0"/>
                        </a:rPr>
                        <a:t>Null</a:t>
                      </a:r>
                      <a:endParaRPr lang="en-IN" sz="700" b="0" i="0" u="none" strike="noStrike" dirty="0">
                        <a:solidFill>
                          <a:schemeClr val="tx1"/>
                        </a:solidFill>
                        <a:effectLst/>
                        <a:latin typeface="Calibri" panose="020F0502020204030204" pitchFamily="34" charset="0"/>
                      </a:endParaRP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700" b="0" i="0" u="none" strike="noStrike">
                          <a:solidFill>
                            <a:schemeClr val="tx1"/>
                          </a:solidFill>
                          <a:effectLst/>
                          <a:latin typeface="Calibri" panose="020F0502020204030204" pitchFamily="34" charset="0"/>
                        </a:rPr>
                        <a:t>321</a:t>
                      </a:r>
                    </a:p>
                  </a:txBody>
                  <a:tcPr marL="5967" marR="5967" marT="59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839">
                <a:tc>
                  <a:txBody>
                    <a:bodyPr/>
                    <a:lstStyle/>
                    <a:p>
                      <a:pPr algn="ctr" fontAlgn="b"/>
                      <a:r>
                        <a:rPr lang="en-IN" sz="700" b="1" i="0" u="none" strike="noStrike" dirty="0">
                          <a:solidFill>
                            <a:schemeClr val="bg1"/>
                          </a:solidFill>
                          <a:effectLst/>
                          <a:latin typeface="Calibri" panose="020F0502020204030204" pitchFamily="34" charset="0"/>
                        </a:rPr>
                        <a:t>Grand </a:t>
                      </a:r>
                      <a:r>
                        <a:rPr lang="en-IN" sz="700" b="1" i="0" u="none" strike="noStrike" dirty="0" smtClean="0">
                          <a:solidFill>
                            <a:schemeClr val="bg1"/>
                          </a:solidFill>
                          <a:effectLst/>
                          <a:latin typeface="Calibri" panose="020F0502020204030204" pitchFamily="34" charset="0"/>
                        </a:rPr>
                        <a:t>Total</a:t>
                      </a:r>
                    </a:p>
                    <a:p>
                      <a:pPr algn="ctr" fontAlgn="b"/>
                      <a:endParaRPr lang="en-IN" sz="700" b="1" i="0" u="none" strike="noStrike" dirty="0">
                        <a:solidFill>
                          <a:schemeClr val="bg1"/>
                        </a:solidFill>
                        <a:effectLst/>
                        <a:latin typeface="Calibri" panose="020F0502020204030204" pitchFamily="34" charset="0"/>
                      </a:endParaRPr>
                    </a:p>
                  </a:txBody>
                  <a:tcPr marL="5967" marR="5967" marT="59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b"/>
                      <a:r>
                        <a:rPr lang="en-IN" sz="700" b="1" i="0" u="none" strike="noStrike" dirty="0" smtClean="0">
                          <a:solidFill>
                            <a:schemeClr val="bg1"/>
                          </a:solidFill>
                          <a:effectLst/>
                          <a:latin typeface="Calibri" panose="020F0502020204030204" pitchFamily="34" charset="0"/>
                        </a:rPr>
                        <a:t>4646</a:t>
                      </a:r>
                    </a:p>
                    <a:p>
                      <a:pPr algn="ctr" fontAlgn="b"/>
                      <a:endParaRPr lang="en-IN" sz="700" b="1" i="0" u="none" strike="noStrike" dirty="0">
                        <a:solidFill>
                          <a:schemeClr val="bg1"/>
                        </a:solidFill>
                        <a:effectLst/>
                        <a:latin typeface="Calibri" panose="020F0502020204030204" pitchFamily="34" charset="0"/>
                      </a:endParaRPr>
                    </a:p>
                  </a:txBody>
                  <a:tcPr marL="5967" marR="5967" marT="596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r>
            </a:tbl>
          </a:graphicData>
        </a:graphic>
      </p:graphicFrame>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 xmlns:a16="http://schemas.microsoft.com/office/drawing/2014/main" id="{8E808D02-1126-4E3A-B60E-ACA28306DCB6}"/>
              </a:ext>
            </a:extLst>
          </p:cNvPr>
          <p:cNvSpPr>
            <a:spLocks noGrp="1"/>
          </p:cNvSpPr>
          <p:nvPr>
            <p:ph type="ctrTitle"/>
          </p:nvPr>
        </p:nvSpPr>
        <p:spPr>
          <a:effectLst>
            <a:outerShdw blurRad="50800" dist="38100" dir="5400000" algn="t" rotWithShape="0">
              <a:prstClr val="black">
                <a:alpha val="40000"/>
              </a:prstClr>
            </a:outerShdw>
          </a:effectLst>
        </p:spPr>
        <p:txBody>
          <a:bodyPr/>
          <a:lstStyle/>
          <a:p>
            <a:r>
              <a:rPr lang="en-US" b="1" dirty="0" smtClean="0">
                <a:effectLst>
                  <a:outerShdw blurRad="38100" dist="38100" dir="2700000" algn="tl">
                    <a:srgbClr val="000000">
                      <a:alpha val="43137"/>
                    </a:srgbClr>
                  </a:outerShdw>
                </a:effectLst>
              </a:rPr>
              <a:t>Opportunity </a:t>
            </a:r>
            <a:r>
              <a:rPr b="1" dirty="0" smtClean="0">
                <a:effectLst>
                  <a:outerShdw blurRad="38100" dist="38100" dir="2700000" algn="tl">
                    <a:srgbClr val="000000">
                      <a:alpha val="43137"/>
                    </a:srgbClr>
                  </a:outerShdw>
                </a:effectLst>
              </a:rPr>
              <a:t>Dashboard</a:t>
            </a:r>
            <a:endParaRP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3756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Opportunity Dashboard">
            <a:extLst>
              <a:ext uri="{FF2B5EF4-FFF2-40B4-BE49-F238E27FC236}">
                <a16:creationId xmlns="" xmlns:a16="http://schemas.microsoft.com/office/drawing/2014/main" id="{9AA08855-A63B-454B-8D51-15A79902D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079321"/>
            <a:ext cx="12192000" cy="1778696"/>
          </a:xfrm>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a:lstStyle/>
          <a:p>
            <a:r>
              <a:rPr lang="en-US" b="1" dirty="0" smtClean="0">
                <a:effectLst>
                  <a:outerShdw blurRad="38100" dist="38100" dir="2700000" algn="tl">
                    <a:srgbClr val="000000">
                      <a:alpha val="43137"/>
                    </a:srgbClr>
                  </a:outerShdw>
                </a:effectLst>
              </a:rPr>
              <a:t>Thank You.</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0426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2192000" cy="1508760"/>
          </a:xfrm>
        </p:spPr>
        <p:txBody>
          <a:bodyPr>
            <a:normAutofit/>
          </a:bodyPr>
          <a:lstStyle/>
          <a:p>
            <a:pPr marL="571500" indent="-571500">
              <a:buFont typeface="Wingdings" panose="05000000000000000000" pitchFamily="2" charset="2"/>
              <a:buChar char="q"/>
            </a:pPr>
            <a:r>
              <a:rPr lang="en-US" sz="2800" b="1" dirty="0" smtClean="0">
                <a:effectLst>
                  <a:outerShdw blurRad="38100" dist="38100" dir="2700000" algn="tl">
                    <a:srgbClr val="000000">
                      <a:alpha val="43137"/>
                    </a:srgbClr>
                  </a:outerShdw>
                </a:effectLst>
              </a:rPr>
              <a:t>Objective : </a:t>
            </a:r>
            <a:r>
              <a:rPr lang="en-US" sz="1600" dirty="0" smtClean="0"/>
              <a:t>To analyze the Salesforce customer relationship management data to improve the business relationships and simplify the marketing and sales process.</a:t>
            </a:r>
            <a:endParaRPr lang="en-IN" sz="1600" dirty="0"/>
          </a:p>
        </p:txBody>
      </p:sp>
      <p:sp>
        <p:nvSpPr>
          <p:cNvPr id="3" name="Content Placeholder 2"/>
          <p:cNvSpPr>
            <a:spLocks noGrp="1"/>
          </p:cNvSpPr>
          <p:nvPr>
            <p:ph idx="1"/>
          </p:nvPr>
        </p:nvSpPr>
        <p:spPr>
          <a:xfrm>
            <a:off x="0" y="1792936"/>
            <a:ext cx="12192000" cy="5065064"/>
          </a:xfrm>
        </p:spPr>
        <p:txBody>
          <a:bodyPr/>
          <a:lstStyle/>
          <a:p>
            <a:endParaRPr lang="en-US" dirty="0" smtClean="0"/>
          </a:p>
          <a:p>
            <a:r>
              <a:rPr lang="en-US" dirty="0" smtClean="0"/>
              <a:t>Tool	 </a:t>
            </a:r>
            <a:r>
              <a:rPr lang="en-US" dirty="0" smtClean="0"/>
              <a:t>: </a:t>
            </a:r>
            <a:r>
              <a:rPr lang="en-US" dirty="0" smtClean="0"/>
              <a:t>Tableau</a:t>
            </a:r>
            <a:r>
              <a:rPr lang="en-US" dirty="0" smtClean="0"/>
              <a:t>.</a:t>
            </a:r>
          </a:p>
          <a:p>
            <a:pPr marL="0" indent="0">
              <a:buNone/>
            </a:pPr>
            <a:endParaRPr lang="en-US" dirty="0"/>
          </a:p>
          <a:p>
            <a:endParaRPr lang="en-US" dirty="0" smtClean="0"/>
          </a:p>
          <a:p>
            <a:r>
              <a:rPr lang="en-US" dirty="0" smtClean="0"/>
              <a:t>Dashboards : </a:t>
            </a:r>
          </a:p>
          <a:p>
            <a:pPr marL="1920500" lvl="8" indent="-342900">
              <a:buFont typeface="+mj-lt"/>
              <a:buAutoNum type="arabicPeriod"/>
            </a:pPr>
            <a:r>
              <a:rPr lang="en-US" dirty="0" smtClean="0"/>
              <a:t>Lead</a:t>
            </a:r>
          </a:p>
          <a:p>
            <a:pPr marL="1920500" lvl="8" indent="-342900">
              <a:buFont typeface="+mj-lt"/>
              <a:buAutoNum type="arabicPeriod"/>
            </a:pPr>
            <a:r>
              <a:rPr lang="en-US" dirty="0" smtClean="0"/>
              <a:t>Opportunity</a:t>
            </a:r>
            <a:endParaRPr lang="en-US" dirty="0"/>
          </a:p>
        </p:txBody>
      </p:sp>
    </p:spTree>
    <p:extLst>
      <p:ext uri="{BB962C8B-B14F-4D97-AF65-F5344CB8AC3E}">
        <p14:creationId xmlns:p14="http://schemas.microsoft.com/office/powerpoint/2010/main" val="1344572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76"/>
            <a:ext cx="10986999" cy="1508760"/>
          </a:xfrm>
        </p:spPr>
        <p:txBody>
          <a:bodyPr>
            <a:normAutofit/>
          </a:bodyPr>
          <a:lstStyle/>
          <a:p>
            <a:pPr marL="457200" indent="-457200">
              <a:buFont typeface="Wingdings" panose="05000000000000000000" pitchFamily="2" charset="2"/>
              <a:buChar char="q"/>
            </a:pPr>
            <a:r>
              <a:rPr lang="en-US" sz="3000" b="1" dirty="0" smtClean="0">
                <a:effectLst>
                  <a:outerShdw blurRad="38100" dist="38100" dir="2700000" algn="tl">
                    <a:srgbClr val="000000">
                      <a:alpha val="43137"/>
                    </a:srgbClr>
                  </a:outerShdw>
                </a:effectLst>
              </a:rPr>
              <a:t>KPI </a:t>
            </a:r>
            <a:endParaRPr lang="en-IN" sz="3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792936"/>
            <a:ext cx="12192000" cy="5065064"/>
          </a:xfrm>
        </p:spPr>
        <p:txBody>
          <a:bodyPr/>
          <a:lstStyle/>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Lead</a:t>
            </a:r>
            <a:r>
              <a:rPr lang="en-US" dirty="0" smtClean="0"/>
              <a:t> : </a:t>
            </a:r>
          </a:p>
          <a:p>
            <a:pPr marL="1257300" lvl="4" indent="-342900">
              <a:buFont typeface="+mj-lt"/>
              <a:buAutoNum type="arabicPeriod"/>
            </a:pPr>
            <a:r>
              <a:rPr lang="en-US" dirty="0" smtClean="0"/>
              <a:t>Lead by Sources</a:t>
            </a:r>
          </a:p>
          <a:p>
            <a:pPr marL="1257300" lvl="4" indent="-342900">
              <a:buFont typeface="+mj-lt"/>
              <a:buAutoNum type="arabicPeriod"/>
            </a:pPr>
            <a:r>
              <a:rPr lang="en-US" dirty="0" smtClean="0"/>
              <a:t>Lead By Industry </a:t>
            </a:r>
            <a:endParaRPr lang="en-US" dirty="0"/>
          </a:p>
          <a:p>
            <a:r>
              <a:rPr lang="en-US" dirty="0" smtClean="0">
                <a:effectLst>
                  <a:outerShdw blurRad="38100" dist="38100" dir="2700000" algn="tl">
                    <a:srgbClr val="000000">
                      <a:alpha val="43137"/>
                    </a:srgbClr>
                  </a:outerShdw>
                </a:effectLst>
              </a:rPr>
              <a:t>Opportunity</a:t>
            </a:r>
            <a:r>
              <a:rPr lang="en-US" dirty="0" smtClean="0"/>
              <a:t> :</a:t>
            </a:r>
          </a:p>
          <a:p>
            <a:pPr marL="1920500" lvl="8" indent="-342900">
              <a:buFont typeface="+mj-lt"/>
              <a:buAutoNum type="arabicPeriod"/>
            </a:pPr>
            <a:r>
              <a:rPr lang="en-US" dirty="0" smtClean="0"/>
              <a:t>Running Total Expected Vs Commit Forecast Amount over Time</a:t>
            </a:r>
          </a:p>
          <a:p>
            <a:pPr marL="1920500" lvl="8" indent="-342900">
              <a:buFont typeface="+mj-lt"/>
              <a:buAutoNum type="arabicPeriod"/>
            </a:pPr>
            <a:r>
              <a:rPr lang="en-US" dirty="0" smtClean="0"/>
              <a:t>Running Total Active Vs Total Opportunity over Time</a:t>
            </a:r>
          </a:p>
          <a:p>
            <a:pPr marL="1920500" lvl="8" indent="-342900">
              <a:buFont typeface="+mj-lt"/>
              <a:buAutoNum type="arabicPeriod"/>
            </a:pPr>
            <a:r>
              <a:rPr lang="en-US" dirty="0" smtClean="0"/>
              <a:t>Closed won Vs Total Opportunity over Time</a:t>
            </a:r>
          </a:p>
          <a:p>
            <a:pPr marL="1920500" lvl="8" indent="-342900">
              <a:buFont typeface="+mj-lt"/>
              <a:buAutoNum type="arabicPeriod"/>
            </a:pPr>
            <a:r>
              <a:rPr lang="en-US" dirty="0" smtClean="0"/>
              <a:t>Closed won Vs Total Closed over Time</a:t>
            </a:r>
          </a:p>
          <a:p>
            <a:pPr marL="1920500" lvl="8" indent="-342900">
              <a:buFont typeface="+mj-lt"/>
              <a:buAutoNum type="arabicPeriod"/>
            </a:pPr>
            <a:r>
              <a:rPr lang="en-US" dirty="0" smtClean="0"/>
              <a:t>Expected Amount by Opportunity Type</a:t>
            </a:r>
          </a:p>
          <a:p>
            <a:pPr marL="1920500" lvl="8" indent="-342900">
              <a:buFont typeface="+mj-lt"/>
              <a:buAutoNum type="arabicPeriod"/>
            </a:pPr>
            <a:r>
              <a:rPr lang="en-US" dirty="0" smtClean="0"/>
              <a:t>Opportunity By Industry</a:t>
            </a:r>
          </a:p>
        </p:txBody>
      </p:sp>
    </p:spTree>
    <p:extLst>
      <p:ext uri="{BB962C8B-B14F-4D97-AF65-F5344CB8AC3E}">
        <p14:creationId xmlns:p14="http://schemas.microsoft.com/office/powerpoint/2010/main" val="417912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a:extLst>
              <a:ext uri="{FF2B5EF4-FFF2-40B4-BE49-F238E27FC236}">
                <a16:creationId xmlns="" xmlns:a16="http://schemas.microsoft.com/office/drawing/2014/main" id="{307A25E6-FF94-4314-AE6B-BE279E2F18BB}"/>
              </a:ext>
            </a:extLst>
          </p:cNvPr>
          <p:cNvSpPr>
            <a:spLocks noGrp="1"/>
          </p:cNvSpPr>
          <p:nvPr>
            <p:ph type="subTitle" idx="1"/>
          </p:nvPr>
        </p:nvSpPr>
        <p:spPr>
          <a:xfrm>
            <a:off x="1529541" y="3905711"/>
            <a:ext cx="9144000" cy="1700419"/>
          </a:xfrm>
        </p:spPr>
        <p:txBody>
          <a:bodyPr>
            <a:normAutofit/>
          </a:bodyPr>
          <a:lstStyle/>
          <a:p>
            <a:pPr marL="457200" indent="-457200" algn="l">
              <a:buFont typeface="Wingdings" panose="05000000000000000000" pitchFamily="2" charset="2"/>
              <a:buChar char="q"/>
            </a:pPr>
            <a:r>
              <a:rPr lang="en-US" sz="2500" dirty="0" smtClean="0"/>
              <a:t>KPI  :</a:t>
            </a:r>
          </a:p>
          <a:p>
            <a:pPr marL="1828800" lvl="3" indent="-457200" algn="l">
              <a:buFont typeface="+mj-lt"/>
              <a:buAutoNum type="arabicPeriod"/>
            </a:pPr>
            <a:r>
              <a:rPr lang="en-US" dirty="0"/>
              <a:t>Lead By Source</a:t>
            </a:r>
          </a:p>
          <a:p>
            <a:pPr marL="1828800" lvl="3" indent="-457200" algn="l">
              <a:buFont typeface="+mj-lt"/>
              <a:buAutoNum type="arabicPeriod"/>
            </a:pPr>
            <a:r>
              <a:rPr lang="en-US" dirty="0"/>
              <a:t>Lead By Industry</a:t>
            </a:r>
          </a:p>
          <a:p>
            <a:pPr lvl="2" algn="l"/>
            <a:endParaRPr lang="en-US" sz="2500" dirty="0" smtClean="0"/>
          </a:p>
        </p:txBody>
      </p:sp>
      <p:sp>
        <p:nvSpPr>
          <p:cNvPr id="4" name="Title 3"/>
          <p:cNvSpPr>
            <a:spLocks noGrp="1"/>
          </p:cNvSpPr>
          <p:nvPr>
            <p:ph type="ctrTitle"/>
          </p:nvPr>
        </p:nvSpPr>
        <p:spPr>
          <a:xfrm>
            <a:off x="365759" y="2029216"/>
            <a:ext cx="11471565" cy="1876495"/>
          </a:xfrm>
        </p:spPr>
        <p:txBody>
          <a:bodyPr/>
          <a:lstStyle/>
          <a:p>
            <a:r>
              <a:rPr lang="en-US" sz="3500" b="1" dirty="0" smtClean="0">
                <a:solidFill>
                  <a:srgbClr val="099BDD"/>
                </a:solidFill>
              </a:rPr>
              <a:t>Lead</a:t>
            </a:r>
            <a:br>
              <a:rPr lang="en-US" sz="3500" b="1" dirty="0" smtClean="0">
                <a:solidFill>
                  <a:srgbClr val="099BDD"/>
                </a:solidFill>
              </a:rPr>
            </a:br>
            <a:r>
              <a:rPr lang="en-US" sz="2400" b="1" dirty="0">
                <a:solidFill>
                  <a:srgbClr val="099BDD"/>
                </a:solidFill>
              </a:rPr>
              <a:t/>
            </a:r>
            <a:br>
              <a:rPr lang="en-US" sz="2400" b="1" dirty="0">
                <a:solidFill>
                  <a:srgbClr val="099BDD"/>
                </a:solidFill>
              </a:rPr>
            </a:br>
            <a:r>
              <a:rPr lang="en-US" sz="2400" dirty="0">
                <a:solidFill>
                  <a:srgbClr val="099BDD"/>
                </a:solidFill>
                <a:latin typeface="Calibri" panose="020F0502020204030204" pitchFamily="34" charset="0"/>
                <a:cs typeface="Calibri" panose="020F0502020204030204" pitchFamily="34" charset="0"/>
              </a:rPr>
              <a:t>A lead is an</a:t>
            </a:r>
            <a:r>
              <a:rPr lang="en-US" sz="2400" b="1" dirty="0">
                <a:solidFill>
                  <a:srgbClr val="099BDD"/>
                </a:solidFill>
                <a:latin typeface="Calibri" panose="020F0502020204030204" pitchFamily="34" charset="0"/>
                <a:cs typeface="Calibri" panose="020F0502020204030204" pitchFamily="34" charset="0"/>
              </a:rPr>
              <a:t> </a:t>
            </a:r>
            <a:r>
              <a:rPr lang="en-US" sz="2400" dirty="0">
                <a:solidFill>
                  <a:srgbClr val="099BDD"/>
                </a:solidFill>
                <a:latin typeface="Calibri" panose="020F0502020204030204" pitchFamily="34" charset="0"/>
                <a:cs typeface="Calibri" panose="020F0502020204030204" pitchFamily="34" charset="0"/>
              </a:rPr>
              <a:t>unqualified sales opportunity. </a:t>
            </a:r>
            <a:r>
              <a:rPr lang="en-US" sz="2400" dirty="0" smtClean="0">
                <a:solidFill>
                  <a:srgbClr val="099BDD"/>
                </a:solidFill>
                <a:latin typeface="Calibri" panose="020F0502020204030204" pitchFamily="34" charset="0"/>
                <a:cs typeface="Calibri" panose="020F0502020204030204" pitchFamily="34" charset="0"/>
              </a:rPr>
              <a:t>A </a:t>
            </a:r>
            <a:r>
              <a:rPr lang="en-US" sz="2400" dirty="0">
                <a:solidFill>
                  <a:srgbClr val="099BDD"/>
                </a:solidFill>
                <a:latin typeface="Calibri" panose="020F0502020204030204" pitchFamily="34" charset="0"/>
                <a:cs typeface="Calibri" panose="020F0502020204030204" pitchFamily="34" charset="0"/>
              </a:rPr>
              <a:t>lead can be a company or an individual who is interest in our product or service.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761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Lead By Sources">
            <a:extLst>
              <a:ext uri="{FF2B5EF4-FFF2-40B4-BE49-F238E27FC236}">
                <a16:creationId xmlns="" xmlns:a16="http://schemas.microsoft.com/office/drawing/2014/main" id="{9DED203D-5461-4ED8-9546-3BE5E65E0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5" y="1954059"/>
            <a:ext cx="7878871" cy="4784943"/>
          </a:xfrm>
          <a:prstGeom prst="rect">
            <a:avLst/>
          </a:prstGeom>
        </p:spPr>
      </p:pic>
      <p:sp>
        <p:nvSpPr>
          <p:cNvPr id="8" name="Title 7"/>
          <p:cNvSpPr>
            <a:spLocks noGrp="1"/>
          </p:cNvSpPr>
          <p:nvPr>
            <p:ph type="title"/>
          </p:nvPr>
        </p:nvSpPr>
        <p:spPr>
          <a:xfrm>
            <a:off x="112734" y="175364"/>
            <a:ext cx="12079265" cy="1617572"/>
          </a:xfrm>
        </p:spPr>
        <p:txBody>
          <a:bodyPr>
            <a:normAutofit fontScale="90000"/>
          </a:bodyPr>
          <a:lstStyle/>
          <a:p>
            <a:pPr marL="514350" indent="-514350">
              <a:buFont typeface="Wingdings" panose="05000000000000000000" pitchFamily="2" charset="2"/>
              <a:buChar char="Ø"/>
            </a:pPr>
            <a:r>
              <a:rPr lang="en-US" sz="3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Lead by source  </a:t>
            </a:r>
            <a:r>
              <a:rPr lang="en-US" sz="3000" dirty="0" smtClean="0">
                <a:latin typeface="Calibri" panose="020F0502020204030204" pitchFamily="34" charset="0"/>
                <a:cs typeface="Calibri" panose="020F0502020204030204" pitchFamily="34" charset="0"/>
              </a:rPr>
              <a:t/>
            </a:r>
            <a:br>
              <a:rPr lang="en-US" sz="3000" dirty="0" smtClean="0">
                <a:latin typeface="Calibri" panose="020F0502020204030204" pitchFamily="34" charset="0"/>
                <a:cs typeface="Calibri" panose="020F0502020204030204" pitchFamily="34" charset="0"/>
              </a:rPr>
            </a:br>
            <a:r>
              <a:rPr lang="en-US" sz="3000" dirty="0" smtClean="0">
                <a:latin typeface="Calibri" panose="020F0502020204030204" pitchFamily="34" charset="0"/>
                <a:cs typeface="Calibri" panose="020F0502020204030204" pitchFamily="34" charset="0"/>
              </a:rPr>
              <a:t/>
            </a:r>
            <a:br>
              <a:rPr lang="en-US" sz="30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This kpi shows the primary source by which lead found our business.</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The table shows </a:t>
            </a:r>
            <a:r>
              <a:rPr lang="en-US" sz="1600" b="1" dirty="0" smtClean="0">
                <a:latin typeface="Calibri" panose="020F0502020204030204" pitchFamily="34" charset="0"/>
                <a:cs typeface="Calibri" panose="020F0502020204030204" pitchFamily="34" charset="0"/>
              </a:rPr>
              <a:t>total leads </a:t>
            </a:r>
            <a:r>
              <a:rPr lang="en-US" sz="1600" dirty="0" smtClean="0">
                <a:latin typeface="Calibri" panose="020F0502020204030204" pitchFamily="34" charset="0"/>
                <a:cs typeface="Calibri" panose="020F0502020204030204" pitchFamily="34" charset="0"/>
              </a:rPr>
              <a:t>we get from </a:t>
            </a:r>
            <a:r>
              <a:rPr lang="en-US" sz="1600" b="1" dirty="0" smtClean="0">
                <a:latin typeface="Calibri" panose="020F0502020204030204" pitchFamily="34" charset="0"/>
                <a:cs typeface="Calibri" panose="020F0502020204030204" pitchFamily="34" charset="0"/>
              </a:rPr>
              <a:t>various sources</a:t>
            </a: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the bar graph shows that </a:t>
            </a:r>
            <a:r>
              <a:rPr lang="en-US" sz="1600" b="1" dirty="0" smtClean="0">
                <a:latin typeface="Calibri" panose="020F0502020204030204" pitchFamily="34" charset="0"/>
                <a:cs typeface="Calibri" panose="020F0502020204030204" pitchFamily="34" charset="0"/>
              </a:rPr>
              <a:t>the Inside sales </a:t>
            </a:r>
            <a:r>
              <a:rPr lang="en-US" sz="1600" dirty="0" smtClean="0">
                <a:latin typeface="Calibri" panose="020F0502020204030204" pitchFamily="34" charset="0"/>
                <a:cs typeface="Calibri" panose="020F0502020204030204" pitchFamily="34" charset="0"/>
              </a:rPr>
              <a:t>has the </a:t>
            </a:r>
            <a:r>
              <a:rPr lang="en-US" sz="1600" b="1" dirty="0" smtClean="0">
                <a:latin typeface="Calibri" panose="020F0502020204030204" pitchFamily="34" charset="0"/>
                <a:cs typeface="Calibri" panose="020F0502020204030204" pitchFamily="34" charset="0"/>
              </a:rPr>
              <a:t>highest number of leads.</a:t>
            </a:r>
            <a:endParaRPr lang="en-IN" sz="1600" b="1" dirty="0">
              <a:latin typeface="Calibri" panose="020F0502020204030204" pitchFamily="34" charset="0"/>
              <a:cs typeface="Calibri" panose="020F0502020204030204" pitchFamily="34"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84300451"/>
              </p:ext>
            </p:extLst>
          </p:nvPr>
        </p:nvGraphicFramePr>
        <p:xfrm>
          <a:off x="8480122" y="1954218"/>
          <a:ext cx="3607494" cy="4784785"/>
        </p:xfrm>
        <a:graphic>
          <a:graphicData uri="http://schemas.openxmlformats.org/drawingml/2006/table">
            <a:tbl>
              <a:tblPr/>
              <a:tblGrid>
                <a:gridCol w="1954799"/>
                <a:gridCol w="1652695"/>
              </a:tblGrid>
              <a:tr h="166632">
                <a:tc>
                  <a:txBody>
                    <a:bodyPr/>
                    <a:lstStyle/>
                    <a:p>
                      <a:pPr algn="ctr" fontAlgn="ctr"/>
                      <a:r>
                        <a:rPr lang="en-IN" sz="900" b="1" i="0" u="none" strike="noStrike" dirty="0">
                          <a:solidFill>
                            <a:schemeClr val="bg1"/>
                          </a:solidFill>
                          <a:effectLst/>
                          <a:latin typeface="Calibri" panose="020F0502020204030204" pitchFamily="34" charset="0"/>
                        </a:rPr>
                        <a:t>Source</a:t>
                      </a:r>
                    </a:p>
                  </a:txBody>
                  <a:tcPr marL="7935" marR="7935" marT="793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900" b="1" i="0" u="none" strike="noStrike" dirty="0">
                          <a:solidFill>
                            <a:schemeClr val="bg1"/>
                          </a:solidFill>
                          <a:effectLst/>
                          <a:latin typeface="Calibri" panose="020F0502020204030204" pitchFamily="34" charset="0"/>
                        </a:rPr>
                        <a:t>Leads</a:t>
                      </a:r>
                    </a:p>
                  </a:txBody>
                  <a:tcPr marL="7935" marR="7935" marT="793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58697">
                <a:tc>
                  <a:txBody>
                    <a:bodyPr/>
                    <a:lstStyle/>
                    <a:p>
                      <a:pPr algn="ctr" fontAlgn="ctr"/>
                      <a:r>
                        <a:rPr lang="en-IN" sz="900" b="0" i="0" u="none" strike="noStrike">
                          <a:solidFill>
                            <a:schemeClr val="tx1"/>
                          </a:solidFill>
                          <a:effectLst/>
                          <a:latin typeface="Calibri" panose="020F0502020204030204" pitchFamily="34" charset="0"/>
                        </a:rPr>
                        <a:t>Advertisement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613</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Advertising</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Advertisment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Banner Ads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5</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Bing Natural Search</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eApp Note</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4</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Eblast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Eblasts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298</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Field Sales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577</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Google Natural Search</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17</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Industry Event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18</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Inside Sales</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2786</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Key Account Event</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LinkedIn</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6</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Organic Social</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Other</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47</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Prospecting Journey</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440</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Referral</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20</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Sales Seminar</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207</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Service</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Social</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15</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Trade Show</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1610</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Trades Show</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6</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Training</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7</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Twitter</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4</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Webinar</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1091</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8697">
                <a:tc>
                  <a:txBody>
                    <a:bodyPr/>
                    <a:lstStyle/>
                    <a:p>
                      <a:pPr algn="ctr" fontAlgn="ctr"/>
                      <a:r>
                        <a:rPr lang="en-IN" sz="900" b="0" i="0" u="none" strike="noStrike">
                          <a:solidFill>
                            <a:schemeClr val="tx1"/>
                          </a:solidFill>
                          <a:effectLst/>
                          <a:latin typeface="Calibri" panose="020F0502020204030204" pitchFamily="34" charset="0"/>
                        </a:rPr>
                        <a:t>Website</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2195</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632">
                <a:tc>
                  <a:txBody>
                    <a:bodyPr/>
                    <a:lstStyle/>
                    <a:p>
                      <a:pPr algn="ctr" fontAlgn="ctr"/>
                      <a:r>
                        <a:rPr lang="en-IN" sz="900" b="0" i="0" u="none" strike="noStrike" dirty="0" smtClean="0">
                          <a:solidFill>
                            <a:schemeClr val="tx1"/>
                          </a:solidFill>
                          <a:effectLst/>
                          <a:latin typeface="Calibri" panose="020F0502020204030204" pitchFamily="34" charset="0"/>
                        </a:rPr>
                        <a:t>Null</a:t>
                      </a:r>
                      <a:endParaRPr lang="en-IN" sz="900" b="0" i="0" u="none" strike="noStrike" dirty="0">
                        <a:solidFill>
                          <a:schemeClr val="tx1"/>
                        </a:solidFill>
                        <a:effectLst/>
                        <a:latin typeface="Calibri" panose="020F0502020204030204" pitchFamily="34" charset="0"/>
                      </a:endParaRP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900" b="0" i="0" u="none" strike="noStrike">
                          <a:solidFill>
                            <a:schemeClr val="tx1"/>
                          </a:solidFill>
                          <a:effectLst/>
                          <a:latin typeface="Calibri" panose="020F0502020204030204" pitchFamily="34" charset="0"/>
                        </a:rPr>
                        <a:t>16</a:t>
                      </a:r>
                    </a:p>
                  </a:txBody>
                  <a:tcPr marL="7935" marR="7935" marT="79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702">
                <a:tc>
                  <a:txBody>
                    <a:bodyPr/>
                    <a:lstStyle/>
                    <a:p>
                      <a:pPr algn="ctr" fontAlgn="ctr"/>
                      <a:r>
                        <a:rPr lang="en-IN" sz="900" b="1" i="0" u="none" strike="noStrike" dirty="0">
                          <a:solidFill>
                            <a:schemeClr val="bg1"/>
                          </a:solidFill>
                          <a:effectLst/>
                          <a:latin typeface="Calibri" panose="020F0502020204030204" pitchFamily="34" charset="0"/>
                        </a:rPr>
                        <a:t>Grand Total</a:t>
                      </a:r>
                    </a:p>
                  </a:txBody>
                  <a:tcPr marL="7935" marR="7935" marT="793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900" b="1" i="0" u="none" strike="noStrike" dirty="0">
                          <a:solidFill>
                            <a:schemeClr val="bg1"/>
                          </a:solidFill>
                          <a:effectLst/>
                          <a:latin typeface="Calibri" panose="020F0502020204030204" pitchFamily="34" charset="0"/>
                        </a:rPr>
                        <a:t>10000</a:t>
                      </a:r>
                    </a:p>
                  </a:txBody>
                  <a:tcPr marL="7935" marR="7935" marT="793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bl>
          </a:graphicData>
        </a:graphic>
      </p:graphicFrame>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Lead By Industries">
            <a:extLst>
              <a:ext uri="{FF2B5EF4-FFF2-40B4-BE49-F238E27FC236}">
                <a16:creationId xmlns="" xmlns:a16="http://schemas.microsoft.com/office/drawing/2014/main" id="{9E701A7C-8545-4F49-83BC-26D510022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1" y="2011680"/>
            <a:ext cx="7568657" cy="4727324"/>
          </a:xfrm>
          <a:prstGeom prst="rect">
            <a:avLst/>
          </a:prstGeom>
        </p:spPr>
      </p:pic>
      <p:sp>
        <p:nvSpPr>
          <p:cNvPr id="4" name="Title 3"/>
          <p:cNvSpPr>
            <a:spLocks noGrp="1"/>
          </p:cNvSpPr>
          <p:nvPr>
            <p:ph type="title"/>
          </p:nvPr>
        </p:nvSpPr>
        <p:spPr>
          <a:xfrm>
            <a:off x="109796" y="162838"/>
            <a:ext cx="12082203" cy="1630098"/>
          </a:xfrm>
        </p:spPr>
        <p:txBody>
          <a:bodyPr>
            <a:normAutofit fontScale="90000"/>
          </a:bodyPr>
          <a:lstStyle/>
          <a:p>
            <a:pPr marL="457200" indent="-457200">
              <a:buFont typeface="Wingdings" panose="05000000000000000000" pitchFamily="2" charset="2"/>
              <a:buChar char="Ø"/>
            </a:pPr>
            <a:r>
              <a:rPr lang="en-US" sz="3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Lead by industry </a:t>
            </a:r>
            <a:br>
              <a:rPr lang="en-US" sz="30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000" dirty="0">
                <a:latin typeface="Calibri" panose="020F0502020204030204" pitchFamily="34" charset="0"/>
                <a:cs typeface="Calibri" panose="020F0502020204030204" pitchFamily="34" charset="0"/>
              </a:rPr>
              <a:t/>
            </a:r>
            <a:br>
              <a:rPr lang="en-US" sz="3000" dirty="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this kpi shows </a:t>
            </a:r>
            <a:r>
              <a:rPr lang="en-US" sz="1600" b="1" dirty="0" smtClean="0">
                <a:latin typeface="Calibri" panose="020F0502020204030204" pitchFamily="34" charset="0"/>
                <a:cs typeface="Calibri" panose="020F0502020204030204" pitchFamily="34" charset="0"/>
              </a:rPr>
              <a:t>the industry-wise leads </a:t>
            </a:r>
            <a:r>
              <a:rPr lang="en-US" sz="1600" dirty="0" smtClean="0">
                <a:latin typeface="Calibri" panose="020F0502020204030204" pitchFamily="34" charset="0"/>
                <a:cs typeface="Calibri" panose="020F0502020204030204" pitchFamily="34" charset="0"/>
              </a:rPr>
              <a:t>we have.</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The table shows all the </a:t>
            </a:r>
            <a:r>
              <a:rPr lang="en-US" sz="1600" b="1" dirty="0" smtClean="0">
                <a:latin typeface="Calibri" panose="020F0502020204030204" pitchFamily="34" charset="0"/>
                <a:cs typeface="Calibri" panose="020F0502020204030204" pitchFamily="34" charset="0"/>
              </a:rPr>
              <a:t>industries</a:t>
            </a:r>
            <a:r>
              <a:rPr lang="en-US" sz="1600" dirty="0" smtClean="0">
                <a:latin typeface="Calibri" panose="020F0502020204030204" pitchFamily="34" charset="0"/>
                <a:cs typeface="Calibri" panose="020F0502020204030204" pitchFamily="34" charset="0"/>
              </a:rPr>
              <a:t> and </a:t>
            </a:r>
            <a:r>
              <a:rPr lang="en-US" sz="1600" b="1" dirty="0" smtClean="0">
                <a:latin typeface="Calibri" panose="020F0502020204030204" pitchFamily="34" charset="0"/>
                <a:cs typeface="Calibri" panose="020F0502020204030204" pitchFamily="34" charset="0"/>
              </a:rPr>
              <a:t>leads</a:t>
            </a:r>
            <a:r>
              <a:rPr lang="en-US" sz="1600" dirty="0" smtClean="0">
                <a:latin typeface="Calibri" panose="020F0502020204030204" pitchFamily="34" charset="0"/>
                <a:cs typeface="Calibri" panose="020F0502020204030204" pitchFamily="34" charset="0"/>
              </a:rPr>
              <a:t> generated by them.</a:t>
            </a:r>
            <a:br>
              <a:rPr lang="en-US" sz="1600" dirty="0" smtClean="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The bar graph shows </a:t>
            </a:r>
            <a:r>
              <a:rPr lang="en-US" sz="1600" b="1" dirty="0" smtClean="0">
                <a:latin typeface="Calibri" panose="020F0502020204030204" pitchFamily="34" charset="0"/>
                <a:cs typeface="Calibri" panose="020F0502020204030204" pitchFamily="34" charset="0"/>
              </a:rPr>
              <a:t>that the safety and security related industries </a:t>
            </a:r>
            <a:r>
              <a:rPr lang="en-US" sz="1600" dirty="0" smtClean="0">
                <a:latin typeface="Calibri" panose="020F0502020204030204" pitchFamily="34" charset="0"/>
                <a:cs typeface="Calibri" panose="020F0502020204030204" pitchFamily="34" charset="0"/>
              </a:rPr>
              <a:t>has generated the </a:t>
            </a:r>
            <a:r>
              <a:rPr lang="en-US" sz="1600" b="1" dirty="0" smtClean="0">
                <a:latin typeface="Calibri" panose="020F0502020204030204" pitchFamily="34" charset="0"/>
                <a:cs typeface="Calibri" panose="020F0502020204030204" pitchFamily="34" charset="0"/>
              </a:rPr>
              <a:t>highest leads </a:t>
            </a:r>
            <a:r>
              <a:rPr lang="en-US" sz="1600" dirty="0" smtClean="0">
                <a:latin typeface="Calibri" panose="020F0502020204030204" pitchFamily="34" charset="0"/>
                <a:cs typeface="Calibri" panose="020F0502020204030204" pitchFamily="34" charset="0"/>
              </a:rPr>
              <a:t>that is </a:t>
            </a:r>
            <a:r>
              <a:rPr lang="en-US" sz="1600" b="1" dirty="0" smtClean="0">
                <a:latin typeface="Calibri" panose="020F0502020204030204" pitchFamily="34" charset="0"/>
                <a:cs typeface="Calibri" panose="020F0502020204030204" pitchFamily="34" charset="0"/>
              </a:rPr>
              <a:t>5357 leads</a:t>
            </a:r>
            <a:r>
              <a:rPr lang="en-US" sz="1600" dirty="0" smtClean="0">
                <a:latin typeface="Calibri" panose="020F0502020204030204" pitchFamily="34" charset="0"/>
                <a:cs typeface="Calibri" panose="020F0502020204030204" pitchFamily="34" charset="0"/>
              </a:rPr>
              <a:t>.</a:t>
            </a:r>
            <a:endParaRPr lang="en-IN" sz="3000" dirty="0">
              <a:latin typeface="Calibri" panose="020F0502020204030204" pitchFamily="34" charset="0"/>
              <a:cs typeface="Calibri" panose="020F05020202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04921528"/>
              </p:ext>
            </p:extLst>
          </p:nvPr>
        </p:nvGraphicFramePr>
        <p:xfrm>
          <a:off x="8342334" y="2011676"/>
          <a:ext cx="3670125" cy="4727322"/>
        </p:xfrm>
        <a:graphic>
          <a:graphicData uri="http://schemas.openxmlformats.org/drawingml/2006/table">
            <a:tbl>
              <a:tblPr/>
              <a:tblGrid>
                <a:gridCol w="2251263"/>
                <a:gridCol w="1418862"/>
              </a:tblGrid>
              <a:tr h="214414">
                <a:tc>
                  <a:txBody>
                    <a:bodyPr/>
                    <a:lstStyle/>
                    <a:p>
                      <a:pPr algn="ctr" fontAlgn="ctr"/>
                      <a:r>
                        <a:rPr lang="en-IN" sz="1100" b="1" i="0" u="none" strike="noStrike" dirty="0">
                          <a:solidFill>
                            <a:schemeClr val="bg1"/>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100" b="1" i="0" u="none" strike="noStrike" dirty="0">
                          <a:solidFill>
                            <a:schemeClr val="bg1"/>
                          </a:solidFill>
                          <a:effectLst/>
                          <a:latin typeface="Calibri" panose="020F0502020204030204" pitchFamily="34" charset="0"/>
                        </a:rPr>
                        <a:t>Leads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r>
              <a:tr h="204204">
                <a:tc>
                  <a:txBody>
                    <a:bodyPr/>
                    <a:lstStyle/>
                    <a:p>
                      <a:pPr algn="ctr" fontAlgn="ctr"/>
                      <a:r>
                        <a:rPr lang="en-IN" sz="1100" b="0" i="0" u="none" strike="noStrike">
                          <a:solidFill>
                            <a:schemeClr val="tx1"/>
                          </a:solidFill>
                          <a:effectLst/>
                          <a:latin typeface="Calibri" panose="020F0502020204030204" pitchFamily="34" charset="0"/>
                        </a:rPr>
                        <a:t>Agriculture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Apparel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Applied Markets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Banking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Biotechnology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Cannabis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Chemicals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Communications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Construction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Consulting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Distributor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Environmental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Hydrocarbon Processing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Life Sciences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4120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Oil &amp; Gas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Other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Rebel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Retail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Safety and Security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5357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4204">
                <a:tc>
                  <a:txBody>
                    <a:bodyPr/>
                    <a:lstStyle/>
                    <a:p>
                      <a:pPr algn="ctr" fontAlgn="ctr"/>
                      <a:r>
                        <a:rPr lang="en-IN" sz="1100" b="0" i="0" u="none" strike="noStrike">
                          <a:solidFill>
                            <a:schemeClr val="tx1"/>
                          </a:solidFill>
                          <a:effectLst/>
                          <a:latin typeface="Calibri" panose="020F0502020204030204" pitchFamily="34" charset="0"/>
                        </a:rPr>
                        <a:t>Telecommunications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414">
                <a:tc>
                  <a:txBody>
                    <a:bodyPr/>
                    <a:lstStyle/>
                    <a:p>
                      <a:pPr algn="ctr" fontAlgn="ctr"/>
                      <a:r>
                        <a:rPr lang="en-IN" sz="1100" b="0" i="0" u="none" strike="noStrike" dirty="0" smtClean="0">
                          <a:solidFill>
                            <a:schemeClr val="tx1"/>
                          </a:solidFill>
                          <a:effectLst/>
                          <a:latin typeface="Calibri" panose="020F0502020204030204" pitchFamily="34" charset="0"/>
                        </a:rPr>
                        <a:t>Null</a:t>
                      </a:r>
                      <a:endParaRPr lang="en-IN" sz="1100" b="0" i="0" u="none" strike="noStrike" dirty="0">
                        <a:solidFill>
                          <a:schemeClr val="tx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chemeClr val="tx1"/>
                          </a:solidFill>
                          <a:effectLst/>
                          <a:latin typeface="Calibri" panose="020F0502020204030204" pitchFamily="34" charset="0"/>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414">
                <a:tc>
                  <a:txBody>
                    <a:bodyPr/>
                    <a:lstStyle/>
                    <a:p>
                      <a:pPr algn="ctr" fontAlgn="ctr"/>
                      <a:r>
                        <a:rPr lang="en-IN" sz="1100" b="1" i="0" u="none" strike="noStrike" dirty="0">
                          <a:solidFill>
                            <a:schemeClr val="bg1"/>
                          </a:solidFill>
                          <a:effectLst/>
                          <a:latin typeface="Calibri" panose="020F0502020204030204" pitchFamily="34" charset="0"/>
                        </a:rPr>
                        <a:t>Grand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IN" sz="1100" b="1" i="0" u="none" strike="noStrike" dirty="0">
                          <a:solidFill>
                            <a:schemeClr val="bg1"/>
                          </a:solidFill>
                          <a:effectLst/>
                          <a:latin typeface="Calibri" panose="020F0502020204030204" pitchFamily="34" charset="0"/>
                        </a:rPr>
                        <a:t>10000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bl>
          </a:graphicData>
        </a:graphic>
      </p:graphicFrame>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 xmlns:a16="http://schemas.microsoft.com/office/drawing/2014/main" id="{8E808D02-1126-4E3A-B60E-ACA28306DCB6}"/>
              </a:ext>
            </a:extLst>
          </p:cNvPr>
          <p:cNvSpPr>
            <a:spLocks noGrp="1"/>
          </p:cNvSpPr>
          <p:nvPr>
            <p:ph type="ctrTitle"/>
          </p:nvPr>
        </p:nvSpPr>
        <p:spPr>
          <a:effectLst>
            <a:outerShdw blurRad="50800" dist="38100" dir="5400000" algn="t" rotWithShape="0">
              <a:prstClr val="black">
                <a:alpha val="40000"/>
              </a:prstClr>
            </a:outerShdw>
          </a:effectLst>
        </p:spPr>
        <p:txBody>
          <a:bodyPr>
            <a:normAutofit/>
          </a:bodyPr>
          <a:lstStyle/>
          <a:p>
            <a:r>
              <a:rPr lang="en-US" sz="5000" b="1" dirty="0" smtClean="0">
                <a:effectLst>
                  <a:outerShdw blurRad="38100" dist="38100" dir="2700000" algn="tl">
                    <a:srgbClr val="000000">
                      <a:alpha val="43137"/>
                    </a:srgbClr>
                  </a:outerShdw>
                </a:effectLst>
              </a:rPr>
              <a:t>Lead </a:t>
            </a:r>
            <a:r>
              <a:rPr sz="5000" b="1" dirty="0" smtClean="0">
                <a:effectLst>
                  <a:outerShdw blurRad="38100" dist="38100" dir="2700000" algn="tl">
                    <a:srgbClr val="000000">
                      <a:alpha val="43137"/>
                    </a:srgbClr>
                  </a:outerShdw>
                </a:effectLst>
              </a:rPr>
              <a:t>Dashboard</a:t>
            </a:r>
            <a:endParaRPr sz="5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4873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Lead Dashboard">
            <a:extLst>
              <a:ext uri="{FF2B5EF4-FFF2-40B4-BE49-F238E27FC236}">
                <a16:creationId xmlns="" xmlns:a16="http://schemas.microsoft.com/office/drawing/2014/main" id="{5C6D22B3-3E30-4009-BDBC-4754391AE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4977" cy="6856326"/>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5759" y="2029216"/>
            <a:ext cx="11471565" cy="1876495"/>
          </a:xfrm>
        </p:spPr>
        <p:txBody>
          <a:bodyPr>
            <a:normAutofit/>
          </a:bodyPr>
          <a:lstStyle/>
          <a:p>
            <a:r>
              <a:rPr lang="en-US" sz="3500" b="1" dirty="0" smtClean="0">
                <a:cs typeface="Calibri" panose="020F0502020204030204" pitchFamily="34" charset="0"/>
              </a:rPr>
              <a:t>Opportunity</a:t>
            </a:r>
            <a:r>
              <a:rPr lang="en-US" sz="3500" b="1" dirty="0" smtClean="0">
                <a:latin typeface="Calibri" panose="020F0502020204030204" pitchFamily="34" charset="0"/>
                <a:cs typeface="Calibri" panose="020F0502020204030204" pitchFamily="34" charset="0"/>
              </a:rPr>
              <a:t/>
            </a:r>
            <a:br>
              <a:rPr lang="en-US" sz="3500" b="1"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
            </a:r>
            <a:br>
              <a:rPr lang="en-US" sz="2400" dirty="0" smtClean="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Opportunities are deals in progress. Opportunity records track details about deals, including which accounts they're for, who the players are, and the amount of potential sales.</a:t>
            </a:r>
            <a:endParaRPr lang="en-IN" sz="2400" dirty="0">
              <a:latin typeface="Calibri" panose="020F0502020204030204" pitchFamily="34" charset="0"/>
              <a:cs typeface="Calibri" panose="020F0502020204030204" pitchFamily="34" charset="0"/>
            </a:endParaRPr>
          </a:p>
        </p:txBody>
      </p:sp>
      <p:sp>
        <p:nvSpPr>
          <p:cNvPr id="3" name="slide1">
            <a:extLst>
              <a:ext uri="{FF2B5EF4-FFF2-40B4-BE49-F238E27FC236}">
                <a16:creationId xmlns="" xmlns:a16="http://schemas.microsoft.com/office/drawing/2014/main" id="{307A25E6-FF94-4314-AE6B-BE279E2F18BB}"/>
              </a:ext>
            </a:extLst>
          </p:cNvPr>
          <p:cNvSpPr>
            <a:spLocks noGrp="1"/>
          </p:cNvSpPr>
          <p:nvPr>
            <p:ph type="subTitle" idx="1"/>
          </p:nvPr>
        </p:nvSpPr>
        <p:spPr>
          <a:xfrm>
            <a:off x="1524000" y="3996250"/>
            <a:ext cx="9144000" cy="2592440"/>
          </a:xfrm>
        </p:spPr>
        <p:txBody>
          <a:bodyPr>
            <a:normAutofit lnSpcReduction="10000"/>
          </a:bodyPr>
          <a:lstStyle/>
          <a:p>
            <a:pPr marL="457200" indent="-457200" algn="l">
              <a:buFont typeface="Wingdings" panose="05000000000000000000" pitchFamily="2" charset="2"/>
              <a:buChar char="q"/>
            </a:pPr>
            <a:r>
              <a:rPr lang="en-US" sz="2500" dirty="0" smtClean="0"/>
              <a:t>KPI :</a:t>
            </a:r>
          </a:p>
          <a:p>
            <a:pPr marL="1371600" lvl="2" indent="-457200" algn="l">
              <a:buFont typeface="+mj-lt"/>
              <a:buAutoNum type="arabicPeriod"/>
            </a:pPr>
            <a:r>
              <a:rPr lang="en-US" sz="2100" dirty="0"/>
              <a:t>Running Total Expected Vs Commit Forecast Amount over Time</a:t>
            </a:r>
          </a:p>
          <a:p>
            <a:pPr marL="1371600" lvl="2" indent="-457200" algn="l">
              <a:buFont typeface="+mj-lt"/>
              <a:buAutoNum type="arabicPeriod"/>
            </a:pPr>
            <a:r>
              <a:rPr lang="en-US" sz="2100" dirty="0"/>
              <a:t>Running Total Active Vs Total Opportunity over Time</a:t>
            </a:r>
          </a:p>
          <a:p>
            <a:pPr marL="1371600" lvl="2" indent="-457200" algn="l">
              <a:buFont typeface="+mj-lt"/>
              <a:buAutoNum type="arabicPeriod"/>
            </a:pPr>
            <a:r>
              <a:rPr lang="en-US" sz="2100" dirty="0"/>
              <a:t>Closed won Vs Total Opportunity over Time</a:t>
            </a:r>
          </a:p>
          <a:p>
            <a:pPr marL="1371600" lvl="2" indent="-457200" algn="l">
              <a:buFont typeface="+mj-lt"/>
              <a:buAutoNum type="arabicPeriod"/>
            </a:pPr>
            <a:r>
              <a:rPr lang="en-US" sz="2100" dirty="0"/>
              <a:t>Closed won Vs Total Closed over Time</a:t>
            </a:r>
          </a:p>
          <a:p>
            <a:pPr marL="1371600" lvl="2" indent="-457200" algn="l">
              <a:buFont typeface="+mj-lt"/>
              <a:buAutoNum type="arabicPeriod"/>
            </a:pPr>
            <a:r>
              <a:rPr lang="en-US" sz="2100" dirty="0"/>
              <a:t>Expected Amount by Opportunity Type</a:t>
            </a:r>
          </a:p>
          <a:p>
            <a:pPr marL="1371600" lvl="2" indent="-457200" algn="l">
              <a:buFont typeface="+mj-lt"/>
              <a:buAutoNum type="arabicPeriod"/>
            </a:pPr>
            <a:r>
              <a:rPr lang="en-US" sz="2100" dirty="0"/>
              <a:t>Opportunity By Industry</a:t>
            </a:r>
          </a:p>
          <a:p>
            <a:pPr marL="457200" indent="-457200" algn="l">
              <a:buFont typeface="Wingdings" panose="05000000000000000000" pitchFamily="2" charset="2"/>
              <a:buChar char="q"/>
            </a:pPr>
            <a:endParaRPr sz="2500" dirty="0"/>
          </a:p>
        </p:txBody>
      </p:sp>
    </p:spTree>
    <p:extLst>
      <p:ext uri="{BB962C8B-B14F-4D97-AF65-F5344CB8AC3E}">
        <p14:creationId xmlns:p14="http://schemas.microsoft.com/office/powerpoint/2010/main" val="2178913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1_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
  <TotalTime>598</TotalTime>
  <Words>420</Words>
  <Application>Microsoft Office PowerPoint</Application>
  <PresentationFormat>Widescreen</PresentationFormat>
  <Paragraphs>242</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Calibri</vt:lpstr>
      <vt:lpstr>Corbel</vt:lpstr>
      <vt:lpstr>Wingdings</vt:lpstr>
      <vt:lpstr>Banded</vt:lpstr>
      <vt:lpstr>1_Banded</vt:lpstr>
      <vt:lpstr>      Customer Relationship management      analytics </vt:lpstr>
      <vt:lpstr>Objective : To analyze the Salesforce customer relationship management data to improve the business relationships and simplify the marketing and sales process.</vt:lpstr>
      <vt:lpstr>KPI </vt:lpstr>
      <vt:lpstr>Lead  A lead is an unqualified sales opportunity. A lead can be a company or an individual who is interest in our product or service.</vt:lpstr>
      <vt:lpstr>Lead by source    This kpi shows the primary source by which lead found our business.  The table shows total leads we get from various sources  the bar graph shows that the Inside sales has the highest number of leads.</vt:lpstr>
      <vt:lpstr>Lead by industry   this kpi shows the industry-wise leads we have.  The table shows all the industries and leads generated by them.  The bar graph shows that the safety and security related industries has generated the highest leads that is 5357 leads.</vt:lpstr>
      <vt:lpstr>Lead Dashboard</vt:lpstr>
      <vt:lpstr>PowerPoint Presentation</vt:lpstr>
      <vt:lpstr>Opportunity  Opportunities are deals in progress. Opportunity records track details about deals, including which accounts they're for, who the players are, and the amount of potential sales.</vt:lpstr>
      <vt:lpstr>Running total expected Vs commit forecast amount A running total is the sum of a sequence of expected amount which is updated each time a new amount is added to the data, by adding the new amount to the previous running total.  The Commit forecast amounts are the amounts that a user is confident about closing. This also includes closed/won opportunity amounts.  This KPI show the trend of expected running total amount against the commit forecast amount. </vt:lpstr>
      <vt:lpstr>Running total active Vs total opportunities over time  the running total active shows the running sum of active opportunities along the table.  The Total opportunities shows the total count of opportunities we get each  year.  This kpi shows the  yearly trend of running sum of active opportunities against the total number of opportunities .</vt:lpstr>
      <vt:lpstr> Closed won vs total opportunity over time  the closed won shows the count of opportunities we won.  The total opportunity show the total number of opportunities we have.  The kpi shows the trend of total won opportunities against the total number of opportunities every year. </vt:lpstr>
      <vt:lpstr>Closed won vs Total Closed over time  the closed won shows the opportunities which we won.  The total closed shows the total opportunities we closed.  The kpi shows the trend of total opportunities we won against the total number of opportunities we closed over the years.</vt:lpstr>
      <vt:lpstr>Expected Amount by opportunity type  this kpi shows the amount we are expecting from each of the opportunity by their types.  the table shows the type of opportunity and the expected amount.  The pie diagram represents the type of opportunity and amount we are expecting from it.</vt:lpstr>
      <vt:lpstr>Opportunity by Industry  this kpi shows the industry-wise count of opportunities we got.  The table shows the total count of opportunities and industries.  the Bubble chart display data as a cluster of circles. Each of the values in the Industry represents a circle whereas the count of opportunities represent the size of those circles.</vt:lpstr>
      <vt:lpstr>Opportunity Dashboard</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Relationship management      analytics</dc:title>
  <dc:creator/>
  <cp:lastModifiedBy>ADMIN</cp:lastModifiedBy>
  <cp:revision>40</cp:revision>
  <dcterms:created xsi:type="dcterms:W3CDTF">2022-05-04T06:14:07Z</dcterms:created>
  <dcterms:modified xsi:type="dcterms:W3CDTF">2022-05-07T15:36:37Z</dcterms:modified>
</cp:coreProperties>
</file>