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1283" r:id="rId2"/>
    <p:sldId id="1286" r:id="rId3"/>
    <p:sldId id="1284" r:id="rId4"/>
    <p:sldId id="1256" r:id="rId5"/>
    <p:sldId id="1257" r:id="rId6"/>
    <p:sldId id="1258" r:id="rId7"/>
    <p:sldId id="1259" r:id="rId8"/>
    <p:sldId id="1287" r:id="rId9"/>
    <p:sldId id="1265" r:id="rId10"/>
    <p:sldId id="1266" r:id="rId11"/>
    <p:sldId id="1267" r:id="rId12"/>
    <p:sldId id="1268" r:id="rId13"/>
    <p:sldId id="1269" r:id="rId14"/>
    <p:sldId id="1270" r:id="rId15"/>
    <p:sldId id="1271" r:id="rId16"/>
    <p:sldId id="1272" r:id="rId17"/>
    <p:sldId id="1273" r:id="rId18"/>
    <p:sldId id="1274" r:id="rId19"/>
    <p:sldId id="1275" r:id="rId20"/>
    <p:sldId id="1288" r:id="rId21"/>
    <p:sldId id="1276" r:id="rId22"/>
    <p:sldId id="1277" r:id="rId23"/>
    <p:sldId id="1278" r:id="rId24"/>
    <p:sldId id="1279" r:id="rId25"/>
    <p:sldId id="1280" r:id="rId26"/>
    <p:sldId id="1281" r:id="rId27"/>
    <p:sldId id="1282" r:id="rId28"/>
    <p:sldId id="1289" r:id="rId29"/>
    <p:sldId id="1264" r:id="rId30"/>
  </p:sldIdLst>
  <p:sldSz cx="9144000" cy="6858000" type="screen4x3"/>
  <p:notesSz cx="6797675" cy="9874250"/>
  <p:custDataLst>
    <p:tags r:id="rId33"/>
  </p:custDataLst>
  <p:defaultTextStyle>
    <a:defPPr>
      <a:defRPr lang="en-GB"/>
    </a:defPPr>
    <a:lvl1pPr algn="l" rtl="0" fontAlgn="base">
      <a:spcBef>
        <a:spcPct val="0"/>
      </a:spcBef>
      <a:spcAft>
        <a:spcPct val="0"/>
      </a:spcAft>
      <a:buFont typeface="Wingdings" pitchFamily="2" charset="2"/>
      <a:defRPr sz="600" kern="1200">
        <a:solidFill>
          <a:schemeClr val="tx1"/>
        </a:solidFill>
        <a:latin typeface="Arial" pitchFamily="34" charset="0"/>
        <a:ea typeface="+mn-ea"/>
        <a:cs typeface="+mn-cs"/>
      </a:defRPr>
    </a:lvl1pPr>
    <a:lvl2pPr marL="457200" algn="l" rtl="0" fontAlgn="base">
      <a:spcBef>
        <a:spcPct val="0"/>
      </a:spcBef>
      <a:spcAft>
        <a:spcPct val="0"/>
      </a:spcAft>
      <a:buFont typeface="Wingdings" pitchFamily="2" charset="2"/>
      <a:defRPr sz="600" kern="1200">
        <a:solidFill>
          <a:schemeClr val="tx1"/>
        </a:solidFill>
        <a:latin typeface="Arial" pitchFamily="34" charset="0"/>
        <a:ea typeface="+mn-ea"/>
        <a:cs typeface="+mn-cs"/>
      </a:defRPr>
    </a:lvl2pPr>
    <a:lvl3pPr marL="914400" algn="l" rtl="0" fontAlgn="base">
      <a:spcBef>
        <a:spcPct val="0"/>
      </a:spcBef>
      <a:spcAft>
        <a:spcPct val="0"/>
      </a:spcAft>
      <a:buFont typeface="Wingdings" pitchFamily="2" charset="2"/>
      <a:defRPr sz="600" kern="1200">
        <a:solidFill>
          <a:schemeClr val="tx1"/>
        </a:solidFill>
        <a:latin typeface="Arial" pitchFamily="34" charset="0"/>
        <a:ea typeface="+mn-ea"/>
        <a:cs typeface="+mn-cs"/>
      </a:defRPr>
    </a:lvl3pPr>
    <a:lvl4pPr marL="1371600" algn="l" rtl="0" fontAlgn="base">
      <a:spcBef>
        <a:spcPct val="0"/>
      </a:spcBef>
      <a:spcAft>
        <a:spcPct val="0"/>
      </a:spcAft>
      <a:buFont typeface="Wingdings" pitchFamily="2" charset="2"/>
      <a:defRPr sz="600" kern="1200">
        <a:solidFill>
          <a:schemeClr val="tx1"/>
        </a:solidFill>
        <a:latin typeface="Arial" pitchFamily="34" charset="0"/>
        <a:ea typeface="+mn-ea"/>
        <a:cs typeface="+mn-cs"/>
      </a:defRPr>
    </a:lvl4pPr>
    <a:lvl5pPr marL="1828800" algn="l" rtl="0" fontAlgn="base">
      <a:spcBef>
        <a:spcPct val="0"/>
      </a:spcBef>
      <a:spcAft>
        <a:spcPct val="0"/>
      </a:spcAft>
      <a:buFont typeface="Wingdings" pitchFamily="2" charset="2"/>
      <a:defRPr sz="600" kern="1200">
        <a:solidFill>
          <a:schemeClr val="tx1"/>
        </a:solidFill>
        <a:latin typeface="Arial" pitchFamily="34" charset="0"/>
        <a:ea typeface="+mn-ea"/>
        <a:cs typeface="+mn-cs"/>
      </a:defRPr>
    </a:lvl5pPr>
    <a:lvl6pPr marL="2286000" algn="l" defTabSz="914400" rtl="0" eaLnBrk="1" latinLnBrk="0" hangingPunct="1">
      <a:defRPr sz="600" kern="1200">
        <a:solidFill>
          <a:schemeClr val="tx1"/>
        </a:solidFill>
        <a:latin typeface="Arial" pitchFamily="34" charset="0"/>
        <a:ea typeface="+mn-ea"/>
        <a:cs typeface="+mn-cs"/>
      </a:defRPr>
    </a:lvl6pPr>
    <a:lvl7pPr marL="2743200" algn="l" defTabSz="914400" rtl="0" eaLnBrk="1" latinLnBrk="0" hangingPunct="1">
      <a:defRPr sz="600" kern="1200">
        <a:solidFill>
          <a:schemeClr val="tx1"/>
        </a:solidFill>
        <a:latin typeface="Arial" pitchFamily="34" charset="0"/>
        <a:ea typeface="+mn-ea"/>
        <a:cs typeface="+mn-cs"/>
      </a:defRPr>
    </a:lvl7pPr>
    <a:lvl8pPr marL="3200400" algn="l" defTabSz="914400" rtl="0" eaLnBrk="1" latinLnBrk="0" hangingPunct="1">
      <a:defRPr sz="600" kern="1200">
        <a:solidFill>
          <a:schemeClr val="tx1"/>
        </a:solidFill>
        <a:latin typeface="Arial" pitchFamily="34" charset="0"/>
        <a:ea typeface="+mn-ea"/>
        <a:cs typeface="+mn-cs"/>
      </a:defRPr>
    </a:lvl8pPr>
    <a:lvl9pPr marL="3657600" algn="l" defTabSz="914400" rtl="0" eaLnBrk="1" latinLnBrk="0" hangingPunct="1">
      <a:defRPr sz="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C00000"/>
    <a:srgbClr val="AA30A2"/>
    <a:srgbClr val="0070A2"/>
    <a:srgbClr val="FF3300"/>
    <a:srgbClr val="000099"/>
    <a:srgbClr val="FF9999"/>
    <a:srgbClr val="660066"/>
    <a:srgbClr val="008000"/>
    <a:srgbClr val="00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4" autoAdjust="0"/>
    <p:restoredTop sz="91124" autoAdjust="0"/>
  </p:normalViewPr>
  <p:slideViewPr>
    <p:cSldViewPr snapToObjects="1">
      <p:cViewPr>
        <p:scale>
          <a:sx n="60" d="100"/>
          <a:sy n="60" d="100"/>
        </p:scale>
        <p:origin x="-936" y="-384"/>
      </p:cViewPr>
      <p:guideLst>
        <p:guide orient="horz" pos="4319"/>
        <p:guide pos="5647"/>
      </p:guideLst>
    </p:cSldViewPr>
  </p:slideViewPr>
  <p:outlineViewPr>
    <p:cViewPr>
      <p:scale>
        <a:sx n="33" d="100"/>
        <a:sy n="33" d="100"/>
      </p:scale>
      <p:origin x="0" y="4848"/>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2" y="0"/>
            <a:ext cx="2946135"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t" anchorCtr="0" compatLnSpc="1">
            <a:prstTxWarp prst="textNoShape">
              <a:avLst/>
            </a:prstTxWarp>
          </a:bodyPr>
          <a:lstStyle>
            <a:lvl1pPr defTabSz="907836">
              <a:buFontTx/>
              <a:buNone/>
              <a:defRPr sz="1200"/>
            </a:lvl1pPr>
          </a:lstStyle>
          <a:p>
            <a:endParaRPr lang="en-GB" altLang="zh-TW"/>
          </a:p>
        </p:txBody>
      </p:sp>
      <p:sp>
        <p:nvSpPr>
          <p:cNvPr id="25603" name="Rectangle 3"/>
          <p:cNvSpPr>
            <a:spLocks noGrp="1" noChangeArrowheads="1"/>
          </p:cNvSpPr>
          <p:nvPr>
            <p:ph type="dt" sz="quarter" idx="1"/>
          </p:nvPr>
        </p:nvSpPr>
        <p:spPr bwMode="auto">
          <a:xfrm>
            <a:off x="3849957" y="0"/>
            <a:ext cx="2946135"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t" anchorCtr="0" compatLnSpc="1">
            <a:prstTxWarp prst="textNoShape">
              <a:avLst/>
            </a:prstTxWarp>
          </a:bodyPr>
          <a:lstStyle>
            <a:lvl1pPr algn="r" defTabSz="907836">
              <a:buFontTx/>
              <a:buNone/>
              <a:defRPr sz="1200"/>
            </a:lvl1pPr>
          </a:lstStyle>
          <a:p>
            <a:endParaRPr lang="en-GB" altLang="zh-TW"/>
          </a:p>
        </p:txBody>
      </p:sp>
      <p:sp>
        <p:nvSpPr>
          <p:cNvPr id="25604" name="Rectangle 4"/>
          <p:cNvSpPr>
            <a:spLocks noGrp="1" noChangeArrowheads="1"/>
          </p:cNvSpPr>
          <p:nvPr>
            <p:ph type="ftr" sz="quarter" idx="2"/>
          </p:nvPr>
        </p:nvSpPr>
        <p:spPr bwMode="auto">
          <a:xfrm>
            <a:off x="2" y="9379041"/>
            <a:ext cx="2946135"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b" anchorCtr="0" compatLnSpc="1">
            <a:prstTxWarp prst="textNoShape">
              <a:avLst/>
            </a:prstTxWarp>
          </a:bodyPr>
          <a:lstStyle>
            <a:lvl1pPr defTabSz="907836">
              <a:buFontTx/>
              <a:buNone/>
              <a:defRPr sz="1200"/>
            </a:lvl1pPr>
          </a:lstStyle>
          <a:p>
            <a:endParaRPr lang="en-GB" altLang="zh-TW"/>
          </a:p>
        </p:txBody>
      </p:sp>
      <p:sp>
        <p:nvSpPr>
          <p:cNvPr id="25605" name="Rectangle 5"/>
          <p:cNvSpPr>
            <a:spLocks noGrp="1" noChangeArrowheads="1"/>
          </p:cNvSpPr>
          <p:nvPr>
            <p:ph type="sldNum" sz="quarter" idx="3"/>
          </p:nvPr>
        </p:nvSpPr>
        <p:spPr bwMode="auto">
          <a:xfrm>
            <a:off x="3849957" y="9379041"/>
            <a:ext cx="2946135"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b" anchorCtr="0" compatLnSpc="1">
            <a:prstTxWarp prst="textNoShape">
              <a:avLst/>
            </a:prstTxWarp>
          </a:bodyPr>
          <a:lstStyle>
            <a:lvl1pPr algn="r" defTabSz="907836">
              <a:buFontTx/>
              <a:buNone/>
              <a:defRPr sz="1200"/>
            </a:lvl1pPr>
          </a:lstStyle>
          <a:p>
            <a:fld id="{9A4EDE91-F207-473A-95BE-4EFEDFF8834C}" type="slidenum">
              <a:rPr lang="zh-TW" altLang="en-GB"/>
              <a:pPr/>
              <a:t>‹#›</a:t>
            </a:fld>
            <a:endParaRPr lang="en-GB" altLang="zh-TW"/>
          </a:p>
        </p:txBody>
      </p:sp>
    </p:spTree>
    <p:extLst>
      <p:ext uri="{BB962C8B-B14F-4D97-AF65-F5344CB8AC3E}">
        <p14:creationId xmlns:p14="http://schemas.microsoft.com/office/powerpoint/2010/main" val="275518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2" y="0"/>
            <a:ext cx="2946135"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t" anchorCtr="0" compatLnSpc="1">
            <a:prstTxWarp prst="textNoShape">
              <a:avLst/>
            </a:prstTxWarp>
          </a:bodyPr>
          <a:lstStyle>
            <a:lvl1pPr defTabSz="907836">
              <a:buFontTx/>
              <a:buNone/>
              <a:defRPr sz="1200"/>
            </a:lvl1pPr>
          </a:lstStyle>
          <a:p>
            <a:endParaRPr lang="en-GB" altLang="zh-TW"/>
          </a:p>
        </p:txBody>
      </p:sp>
      <p:sp>
        <p:nvSpPr>
          <p:cNvPr id="54275" name="Rectangle 3"/>
          <p:cNvSpPr>
            <a:spLocks noGrp="1" noChangeArrowheads="1"/>
          </p:cNvSpPr>
          <p:nvPr>
            <p:ph type="dt" idx="1"/>
          </p:nvPr>
        </p:nvSpPr>
        <p:spPr bwMode="auto">
          <a:xfrm>
            <a:off x="3849957" y="0"/>
            <a:ext cx="2946135" cy="49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t" anchorCtr="0" compatLnSpc="1">
            <a:prstTxWarp prst="textNoShape">
              <a:avLst/>
            </a:prstTxWarp>
          </a:bodyPr>
          <a:lstStyle>
            <a:lvl1pPr algn="r" defTabSz="907836">
              <a:buFontTx/>
              <a:buNone/>
              <a:defRPr sz="1200"/>
            </a:lvl1pPr>
          </a:lstStyle>
          <a:p>
            <a:endParaRPr lang="en-GB" altLang="zh-TW"/>
          </a:p>
        </p:txBody>
      </p:sp>
      <p:sp>
        <p:nvSpPr>
          <p:cNvPr id="54276" name="Rectangle 4"/>
          <p:cNvSpPr>
            <a:spLocks noGrp="1" noRot="1" noChangeAspect="1" noChangeArrowheads="1" noTextEdit="1"/>
          </p:cNvSpPr>
          <p:nvPr>
            <p:ph type="sldImg" idx="2"/>
          </p:nvPr>
        </p:nvSpPr>
        <p:spPr bwMode="auto">
          <a:xfrm>
            <a:off x="930275" y="738188"/>
            <a:ext cx="4940300" cy="37052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7" name="Rectangle 5"/>
          <p:cNvSpPr>
            <a:spLocks noGrp="1" noChangeArrowheads="1"/>
          </p:cNvSpPr>
          <p:nvPr>
            <p:ph type="body" sz="quarter" idx="3"/>
          </p:nvPr>
        </p:nvSpPr>
        <p:spPr bwMode="auto">
          <a:xfrm>
            <a:off x="680244" y="4688731"/>
            <a:ext cx="5437188" cy="444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t" anchorCtr="0" compatLnSpc="1">
            <a:prstTxWarp prst="textNoShape">
              <a:avLst/>
            </a:prstTxWarp>
          </a:bodyPr>
          <a:lstStyle/>
          <a:p>
            <a:pPr lvl="0"/>
            <a:r>
              <a:rPr lang="en-GB" altLang="zh-TW" smtClean="0"/>
              <a:t>Click to edit Master text styles</a:t>
            </a:r>
          </a:p>
          <a:p>
            <a:pPr lvl="1"/>
            <a:r>
              <a:rPr lang="en-GB" altLang="zh-TW" smtClean="0"/>
              <a:t>Second level</a:t>
            </a:r>
          </a:p>
          <a:p>
            <a:pPr lvl="2"/>
            <a:r>
              <a:rPr lang="en-GB" altLang="zh-TW" smtClean="0"/>
              <a:t>Third level</a:t>
            </a:r>
          </a:p>
          <a:p>
            <a:pPr lvl="3"/>
            <a:r>
              <a:rPr lang="en-GB" altLang="zh-TW" smtClean="0"/>
              <a:t>Fourth level</a:t>
            </a:r>
          </a:p>
          <a:p>
            <a:pPr lvl="4"/>
            <a:r>
              <a:rPr lang="en-GB" altLang="zh-TW" smtClean="0"/>
              <a:t>Fifth level</a:t>
            </a:r>
          </a:p>
        </p:txBody>
      </p:sp>
      <p:sp>
        <p:nvSpPr>
          <p:cNvPr id="54278" name="Rectangle 6"/>
          <p:cNvSpPr>
            <a:spLocks noGrp="1" noChangeArrowheads="1"/>
          </p:cNvSpPr>
          <p:nvPr>
            <p:ph type="ftr" sz="quarter" idx="4"/>
          </p:nvPr>
        </p:nvSpPr>
        <p:spPr bwMode="auto">
          <a:xfrm>
            <a:off x="2" y="9379041"/>
            <a:ext cx="2946135"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b" anchorCtr="0" compatLnSpc="1">
            <a:prstTxWarp prst="textNoShape">
              <a:avLst/>
            </a:prstTxWarp>
          </a:bodyPr>
          <a:lstStyle>
            <a:lvl1pPr defTabSz="907836">
              <a:buFontTx/>
              <a:buNone/>
              <a:defRPr sz="1200"/>
            </a:lvl1pPr>
          </a:lstStyle>
          <a:p>
            <a:endParaRPr lang="en-GB" altLang="zh-TW"/>
          </a:p>
        </p:txBody>
      </p:sp>
      <p:sp>
        <p:nvSpPr>
          <p:cNvPr id="54279" name="Rectangle 7"/>
          <p:cNvSpPr>
            <a:spLocks noGrp="1" noChangeArrowheads="1"/>
          </p:cNvSpPr>
          <p:nvPr>
            <p:ph type="sldNum" sz="quarter" idx="5"/>
          </p:nvPr>
        </p:nvSpPr>
        <p:spPr bwMode="auto">
          <a:xfrm>
            <a:off x="3849957" y="9379041"/>
            <a:ext cx="2946135"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26" tIns="45363" rIns="90726" bIns="45363" numCol="1" anchor="b" anchorCtr="0" compatLnSpc="1">
            <a:prstTxWarp prst="textNoShape">
              <a:avLst/>
            </a:prstTxWarp>
          </a:bodyPr>
          <a:lstStyle>
            <a:lvl1pPr algn="r" defTabSz="907836">
              <a:buFontTx/>
              <a:buNone/>
              <a:defRPr sz="1200"/>
            </a:lvl1pPr>
          </a:lstStyle>
          <a:p>
            <a:fld id="{BD926D7E-6250-4A7E-B159-D744622467A0}" type="slidenum">
              <a:rPr lang="zh-TW" altLang="en-GB"/>
              <a:pPr/>
              <a:t>‹#›</a:t>
            </a:fld>
            <a:endParaRPr lang="en-GB" altLang="zh-TW"/>
          </a:p>
        </p:txBody>
      </p:sp>
    </p:spTree>
    <p:extLst>
      <p:ext uri="{BB962C8B-B14F-4D97-AF65-F5344CB8AC3E}">
        <p14:creationId xmlns:p14="http://schemas.microsoft.com/office/powerpoint/2010/main" val="18037428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15</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18</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CAB393-0228-8546-B4B9-647BFEE800C8}" type="slidenum">
              <a:rPr lang="en-GB" smtClean="0"/>
              <a:pPr/>
              <a:t>19</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21</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22</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24</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25</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26</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27</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9</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CAB393-0228-8546-B4B9-647BFEE800C8}" type="slidenum">
              <a:rPr lang="en-GB" smtClean="0"/>
              <a:pPr/>
              <a:t>10</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FCAB393-0228-8546-B4B9-647BFEE800C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42" name="Picture 2" descr="purple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19238"/>
            <a:ext cx="9151938" cy="533558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tm&amp;d inv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4713" y="620713"/>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BA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404813"/>
            <a:ext cx="1371600" cy="782637"/>
          </a:xfrm>
          <a:prstGeom prst="rect">
            <a:avLst/>
          </a:prstGeom>
          <a:noFill/>
          <a:extLst>
            <a:ext uri="{909E8E84-426E-40DD-AFC4-6F175D3DCCD1}">
              <a14:hiddenFill xmlns:a14="http://schemas.microsoft.com/office/drawing/2010/main">
                <a:solidFill>
                  <a:srgbClr val="FFFFFF"/>
                </a:solidFill>
              </a14:hiddenFill>
            </a:ext>
          </a:extLst>
        </p:spPr>
      </p:pic>
      <p:sp>
        <p:nvSpPr>
          <p:cNvPr id="10245" name="Rectangle 5"/>
          <p:cNvSpPr>
            <a:spLocks noGrp="1" noChangeArrowheads="1"/>
          </p:cNvSpPr>
          <p:nvPr>
            <p:ph type="ctrTitle"/>
          </p:nvPr>
        </p:nvSpPr>
        <p:spPr>
          <a:xfrm>
            <a:off x="685800" y="2420938"/>
            <a:ext cx="7772400" cy="1143000"/>
          </a:xfrm>
        </p:spPr>
        <p:txBody>
          <a:bodyPr/>
          <a:lstStyle>
            <a:lvl1pPr algn="ctr">
              <a:defRPr>
                <a:solidFill>
                  <a:schemeClr val="bg1"/>
                </a:solidFill>
              </a:defRPr>
            </a:lvl1pPr>
          </a:lstStyle>
          <a:p>
            <a:pPr lvl="0"/>
            <a:r>
              <a:rPr lang="en-GB" altLang="zh-TW" noProof="0" smtClean="0"/>
              <a:t>Click to edit Master title style</a:t>
            </a:r>
          </a:p>
        </p:txBody>
      </p:sp>
      <p:sp>
        <p:nvSpPr>
          <p:cNvPr id="10246" name="Rectangle 6"/>
          <p:cNvSpPr>
            <a:spLocks noGrp="1" noChangeArrowheads="1"/>
          </p:cNvSpPr>
          <p:nvPr>
            <p:ph type="subTitle" idx="1"/>
          </p:nvPr>
        </p:nvSpPr>
        <p:spPr>
          <a:xfrm>
            <a:off x="1371600" y="3886200"/>
            <a:ext cx="6400800" cy="1752600"/>
          </a:xfrm>
        </p:spPr>
        <p:txBody>
          <a:bodyPr/>
          <a:lstStyle>
            <a:lvl1pPr marL="0" indent="0" algn="ctr">
              <a:defRPr sz="1400">
                <a:solidFill>
                  <a:schemeClr val="bg1"/>
                </a:solidFill>
              </a:defRPr>
            </a:lvl1pPr>
          </a:lstStyle>
          <a:p>
            <a:pPr lvl="0"/>
            <a:r>
              <a:rPr lang="en-GB" altLang="zh-TW" noProof="0" smtClean="0"/>
              <a:t>Click to edit Master subtitle style</a:t>
            </a:r>
          </a:p>
        </p:txBody>
      </p:sp>
      <p:sp>
        <p:nvSpPr>
          <p:cNvPr id="10247" name="Rectangle 7"/>
          <p:cNvSpPr>
            <a:spLocks noGrp="1" noChangeArrowheads="1"/>
          </p:cNvSpPr>
          <p:nvPr>
            <p:ph type="sldNum" sz="quarter" idx="4"/>
          </p:nvPr>
        </p:nvSpPr>
        <p:spPr>
          <a:xfrm>
            <a:off x="6553200" y="6248400"/>
            <a:ext cx="1905000" cy="457200"/>
          </a:xfrm>
          <a:prstGeom prst="rect">
            <a:avLst/>
          </a:prstGeom>
        </p:spPr>
        <p:txBody>
          <a:bodyPr/>
          <a:lstStyle>
            <a:lvl1pPr>
              <a:defRPr>
                <a:solidFill>
                  <a:schemeClr val="bg1"/>
                </a:solidFill>
              </a:defRPr>
            </a:lvl1pPr>
          </a:lstStyle>
          <a:p>
            <a:fld id="{3CC5643A-B214-4067-AB23-42BADAD8DAC2}" type="slidenum">
              <a:rPr lang="zh-TW" altLang="en-GB"/>
              <a:pPr/>
              <a:t>‹#›</a:t>
            </a:fld>
            <a:endParaRPr lang="en-GB" altLang="zh-TW"/>
          </a:p>
        </p:txBody>
      </p:sp>
      <p:sp>
        <p:nvSpPr>
          <p:cNvPr id="10248" name="Rectangle 8"/>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GB" altLang="zh-TW"/>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251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2019300" cy="5638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457200"/>
            <a:ext cx="59055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133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p:bg>
      <p:bgPr>
        <a:solidFill>
          <a:srgbClr val="404040"/>
        </a:solidFill>
        <a:effectLst/>
      </p:bgPr>
    </p:bg>
    <p:spTree>
      <p:nvGrpSpPr>
        <p:cNvPr id="1" name=""/>
        <p:cNvGrpSpPr/>
        <p:nvPr/>
      </p:nvGrpSpPr>
      <p:grpSpPr>
        <a:xfrm>
          <a:off x="0" y="0"/>
          <a:ext cx="0" cy="0"/>
          <a:chOff x="0" y="0"/>
          <a:chExt cx="0" cy="0"/>
        </a:xfrm>
      </p:grpSpPr>
      <p:pic>
        <p:nvPicPr>
          <p:cNvPr id="10" name="Picture 3" descr="team-bat-logo-for-flyleaf.png"/>
          <p:cNvPicPr>
            <a:picLocks noChangeAspect="1"/>
          </p:cNvPicPr>
          <p:nvPr userDrawn="1"/>
        </p:nvPicPr>
        <p:blipFill>
          <a:blip r:embed="rId2" cstate="print">
            <a:extLst>
              <a:ext uri="{28A0092B-C50C-407E-A947-70E740481C1C}">
                <a14:useLocalDpi xmlns:a14="http://schemas.microsoft.com/office/drawing/2010/main" val="0"/>
              </a:ext>
            </a:extLst>
          </a:blip>
          <a:srcRect t="4990"/>
          <a:stretch>
            <a:fillRect/>
          </a:stretch>
        </p:blipFill>
        <p:spPr bwMode="black">
          <a:xfrm>
            <a:off x="5861208" y="124833"/>
            <a:ext cx="3101296" cy="651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12"/>
          <p:cNvSpPr>
            <a:spLocks noGrp="1"/>
          </p:cNvSpPr>
          <p:nvPr>
            <p:ph type="body" sz="quarter" idx="11" hasCustomPrompt="1"/>
          </p:nvPr>
        </p:nvSpPr>
        <p:spPr>
          <a:xfrm>
            <a:off x="842667" y="2198940"/>
            <a:ext cx="6009573" cy="2612113"/>
          </a:xfrm>
        </p:spPr>
        <p:txBody>
          <a:bodyPr/>
          <a:lstStyle>
            <a:lvl1pPr algn="r">
              <a:buNone/>
              <a:defRPr sz="1800" cap="all" baseline="0">
                <a:solidFill>
                  <a:srgbClr val="C0C0C0"/>
                </a:solidFill>
              </a:defRPr>
            </a:lvl1pPr>
          </a:lstStyle>
          <a:p>
            <a:pPr lvl="0"/>
            <a:r>
              <a:rPr lang="en-US" dirty="0" smtClean="0"/>
              <a:t>DIVIDER  slide - TEXT ONLY IN CAPITALS</a:t>
            </a:r>
          </a:p>
          <a:p>
            <a:pPr lvl="0"/>
            <a:endParaRPr lang="en-GB" dirty="0"/>
          </a:p>
        </p:txBody>
      </p:sp>
    </p:spTree>
    <p:extLst>
      <p:ext uri="{BB962C8B-B14F-4D97-AF65-F5344CB8AC3E}">
        <p14:creationId xmlns:p14="http://schemas.microsoft.com/office/powerpoint/2010/main" val="10073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T 2 Col">
    <p:spTree>
      <p:nvGrpSpPr>
        <p:cNvPr id="1" name=""/>
        <p:cNvGrpSpPr/>
        <p:nvPr/>
      </p:nvGrpSpPr>
      <p:grpSpPr>
        <a:xfrm>
          <a:off x="0" y="0"/>
          <a:ext cx="0" cy="0"/>
          <a:chOff x="0" y="0"/>
          <a:chExt cx="0" cy="0"/>
        </a:xfrm>
      </p:grpSpPr>
      <p:sp>
        <p:nvSpPr>
          <p:cNvPr id="3" name="Title 2"/>
          <p:cNvSpPr>
            <a:spLocks noGrp="1" noChangeArrowheads="1"/>
          </p:cNvSpPr>
          <p:nvPr>
            <p:ph type="title" hasCustomPrompt="1"/>
          </p:nvPr>
        </p:nvSpPr>
        <p:spPr bwMode="auto">
          <a:xfrm>
            <a:off x="469907" y="589587"/>
            <a:ext cx="8204187" cy="77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baseline="0"/>
            </a:lvl1pPr>
          </a:lstStyle>
          <a:p>
            <a:pPr lvl="0"/>
            <a:r>
              <a:rPr lang="en-US" dirty="0" smtClean="0"/>
              <a:t>2 COLUMN MASTER</a:t>
            </a:r>
            <a:endParaRPr lang="en-GB" dirty="0"/>
          </a:p>
        </p:txBody>
      </p:sp>
      <p:sp>
        <p:nvSpPr>
          <p:cNvPr id="7" name="Text Placeholder 4"/>
          <p:cNvSpPr>
            <a:spLocks noGrp="1"/>
          </p:cNvSpPr>
          <p:nvPr>
            <p:ph type="body" sz="quarter" idx="12"/>
          </p:nvPr>
        </p:nvSpPr>
        <p:spPr>
          <a:xfrm>
            <a:off x="4804848" y="1724613"/>
            <a:ext cx="3823469" cy="4192386"/>
          </a:xfrm>
        </p:spPr>
        <p:txBody>
          <a:bodyPr/>
          <a:lstStyle/>
          <a:p>
            <a:pPr lvl="0"/>
            <a:r>
              <a:rPr lang="en-US" smtClean="0"/>
              <a:t>Click to edit Master text styles</a:t>
            </a:r>
          </a:p>
          <a:p>
            <a:pPr lvl="1"/>
            <a:r>
              <a:rPr lang="en-US" smtClean="0"/>
              <a:t>Second level</a:t>
            </a:r>
          </a:p>
        </p:txBody>
      </p:sp>
      <p:sp>
        <p:nvSpPr>
          <p:cNvPr id="9" name="Text Placeholder 4"/>
          <p:cNvSpPr>
            <a:spLocks noGrp="1"/>
          </p:cNvSpPr>
          <p:nvPr>
            <p:ph type="body" sz="quarter" idx="13"/>
          </p:nvPr>
        </p:nvSpPr>
        <p:spPr>
          <a:xfrm>
            <a:off x="476915" y="1724613"/>
            <a:ext cx="3823469" cy="4192386"/>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61499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T Title Only">
    <p:spTree>
      <p:nvGrpSpPr>
        <p:cNvPr id="1" name=""/>
        <p:cNvGrpSpPr/>
        <p:nvPr/>
      </p:nvGrpSpPr>
      <p:grpSpPr>
        <a:xfrm>
          <a:off x="0" y="0"/>
          <a:ext cx="0" cy="0"/>
          <a:chOff x="0" y="0"/>
          <a:chExt cx="0" cy="0"/>
        </a:xfrm>
      </p:grpSpPr>
      <p:sp>
        <p:nvSpPr>
          <p:cNvPr id="3" name="Title 2"/>
          <p:cNvSpPr>
            <a:spLocks noGrp="1" noChangeArrowheads="1"/>
          </p:cNvSpPr>
          <p:nvPr>
            <p:ph type="title" hasCustomPrompt="1"/>
          </p:nvPr>
        </p:nvSpPr>
        <p:spPr bwMode="auto">
          <a:xfrm>
            <a:off x="469907" y="589587"/>
            <a:ext cx="8204187" cy="77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baseline="0"/>
            </a:lvl1pPr>
          </a:lstStyle>
          <a:p>
            <a:pPr lvl="0"/>
            <a:r>
              <a:rPr lang="en-US" dirty="0" smtClean="0"/>
              <a:t>TITLE ONLY</a:t>
            </a:r>
            <a:endParaRPr lang="en-GB" dirty="0"/>
          </a:p>
        </p:txBody>
      </p:sp>
    </p:spTree>
    <p:extLst>
      <p:ext uri="{BB962C8B-B14F-4D97-AF65-F5344CB8AC3E}">
        <p14:creationId xmlns:p14="http://schemas.microsoft.com/office/powerpoint/2010/main" val="96149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T Bullet">
    <p:spTree>
      <p:nvGrpSpPr>
        <p:cNvPr id="1" name=""/>
        <p:cNvGrpSpPr/>
        <p:nvPr/>
      </p:nvGrpSpPr>
      <p:grpSpPr>
        <a:xfrm>
          <a:off x="0" y="0"/>
          <a:ext cx="0" cy="0"/>
          <a:chOff x="0" y="0"/>
          <a:chExt cx="0" cy="0"/>
        </a:xfrm>
      </p:grpSpPr>
      <p:sp>
        <p:nvSpPr>
          <p:cNvPr id="3" name="Title 2"/>
          <p:cNvSpPr>
            <a:spLocks noGrp="1" noChangeArrowheads="1"/>
          </p:cNvSpPr>
          <p:nvPr>
            <p:ph type="title" hasCustomPrompt="1"/>
          </p:nvPr>
        </p:nvSpPr>
        <p:spPr bwMode="auto">
          <a:xfrm>
            <a:off x="469908" y="589587"/>
            <a:ext cx="8157056" cy="77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cap="all" baseline="0"/>
            </a:lvl1pPr>
          </a:lstStyle>
          <a:p>
            <a:pPr lvl="0"/>
            <a:r>
              <a:rPr lang="en-US" dirty="0" smtClean="0"/>
              <a:t>BULLET SLIDE</a:t>
            </a:r>
            <a:endParaRPr lang="en-GB" dirty="0"/>
          </a:p>
        </p:txBody>
      </p:sp>
      <p:sp>
        <p:nvSpPr>
          <p:cNvPr id="6" name="Content Placeholder 5"/>
          <p:cNvSpPr>
            <a:spLocks noGrp="1"/>
          </p:cNvSpPr>
          <p:nvPr>
            <p:ph sz="quarter" idx="11"/>
          </p:nvPr>
        </p:nvSpPr>
        <p:spPr>
          <a:xfrm>
            <a:off x="476915" y="1724613"/>
            <a:ext cx="8158411" cy="3703215"/>
          </a:xfrm>
        </p:spPr>
        <p:txBody>
          <a:bodyPr/>
          <a:lstStyle>
            <a:lvl1pPr>
              <a:buClr>
                <a:schemeClr val="bg2"/>
              </a:buClr>
              <a:buFontTx/>
              <a:buNone/>
              <a:defRPr sz="1400"/>
            </a:lvl1pPr>
            <a:lvl2pPr>
              <a:buClr>
                <a:schemeClr val="bg2"/>
              </a:buClr>
              <a:defRPr sz="1400"/>
            </a:lvl2pPr>
            <a:lvl3pPr>
              <a:buClr>
                <a:schemeClr val="bg2"/>
              </a:buClr>
              <a:defRPr sz="1400"/>
            </a:lvl3pPr>
            <a:lvl4pPr>
              <a:buClr>
                <a:schemeClr val="bg2"/>
              </a:buClr>
              <a:defRPr sz="1400"/>
            </a:lvl4pPr>
            <a:lvl5pPr>
              <a:buClr>
                <a:schemeClr val="bg2"/>
              </a:buCl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96149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09717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102309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620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68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343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0899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57514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54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880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128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762000" y="457200"/>
            <a:ext cx="6324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zh-TW" smtClean="0"/>
              <a:t>Click to edit Master title style</a:t>
            </a:r>
          </a:p>
        </p:txBody>
      </p:sp>
      <p:sp>
        <p:nvSpPr>
          <p:cNvPr id="9219" name="Rectangle 3"/>
          <p:cNvSpPr>
            <a:spLocks noGrp="1" noChangeArrowheads="1"/>
          </p:cNvSpPr>
          <p:nvPr>
            <p:ph type="body" idx="1"/>
          </p:nvPr>
        </p:nvSpPr>
        <p:spPr bwMode="auto">
          <a:xfrm>
            <a:off x="762000" y="13716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TW" smtClean="0"/>
              <a:t>Click to edit Master text styles</a:t>
            </a:r>
          </a:p>
          <a:p>
            <a:pPr lvl="1"/>
            <a:r>
              <a:rPr lang="en-GB" altLang="zh-TW" smtClean="0"/>
              <a:t>Second level</a:t>
            </a:r>
          </a:p>
          <a:p>
            <a:pPr lvl="2"/>
            <a:r>
              <a:rPr lang="en-GB" altLang="zh-TW" smtClean="0"/>
              <a:t>Third level</a:t>
            </a:r>
          </a:p>
          <a:p>
            <a:pPr lvl="3"/>
            <a:r>
              <a:rPr lang="en-GB" altLang="zh-TW" smtClean="0"/>
              <a:t>Fourth level</a:t>
            </a:r>
          </a:p>
          <a:p>
            <a:pPr lvl="4"/>
            <a:r>
              <a:rPr lang="en-GB" altLang="zh-TW" smtClean="0"/>
              <a:t>Fifth level</a:t>
            </a:r>
          </a:p>
        </p:txBody>
      </p:sp>
      <p:pic>
        <p:nvPicPr>
          <p:cNvPr id="9221" name="Picture 5" descr="tm&amp;d invit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97788" y="333375"/>
            <a:ext cx="11953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purple_rgb_cropp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533400" cy="1143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804" r:id="rId12"/>
    <p:sldLayoutId id="2147483805" r:id="rId13"/>
    <p:sldLayoutId id="2147483806" r:id="rId14"/>
    <p:sldLayoutId id="2147483807" r:id="rId15"/>
  </p:sldLayoutIdLst>
  <p:timing>
    <p:tnLst>
      <p:par>
        <p:cTn id="1" dur="indefinite" restart="never" nodeType="tmRoot"/>
      </p:par>
    </p:tnLst>
  </p:timing>
  <p:hf hdr="0" ftr="0" dt="0"/>
  <p:txStyles>
    <p:titleStyle>
      <a:lvl1pPr algn="l" rtl="0" fontAlgn="base">
        <a:spcBef>
          <a:spcPct val="0"/>
        </a:spcBef>
        <a:spcAft>
          <a:spcPct val="0"/>
        </a:spcAft>
        <a:defRPr b="1">
          <a:solidFill>
            <a:srgbClr val="7C7F7B"/>
          </a:solidFill>
          <a:latin typeface="+mj-lt"/>
          <a:ea typeface="+mj-ea"/>
          <a:cs typeface="+mj-cs"/>
        </a:defRPr>
      </a:lvl1pPr>
      <a:lvl2pPr algn="l" rtl="0" fontAlgn="base">
        <a:spcBef>
          <a:spcPct val="0"/>
        </a:spcBef>
        <a:spcAft>
          <a:spcPct val="0"/>
        </a:spcAft>
        <a:defRPr b="1">
          <a:solidFill>
            <a:srgbClr val="7C7F7B"/>
          </a:solidFill>
          <a:latin typeface="Arial" pitchFamily="34" charset="0"/>
        </a:defRPr>
      </a:lvl2pPr>
      <a:lvl3pPr algn="l" rtl="0" fontAlgn="base">
        <a:spcBef>
          <a:spcPct val="0"/>
        </a:spcBef>
        <a:spcAft>
          <a:spcPct val="0"/>
        </a:spcAft>
        <a:defRPr b="1">
          <a:solidFill>
            <a:srgbClr val="7C7F7B"/>
          </a:solidFill>
          <a:latin typeface="Arial" pitchFamily="34" charset="0"/>
        </a:defRPr>
      </a:lvl3pPr>
      <a:lvl4pPr algn="l" rtl="0" fontAlgn="base">
        <a:spcBef>
          <a:spcPct val="0"/>
        </a:spcBef>
        <a:spcAft>
          <a:spcPct val="0"/>
        </a:spcAft>
        <a:defRPr b="1">
          <a:solidFill>
            <a:srgbClr val="7C7F7B"/>
          </a:solidFill>
          <a:latin typeface="Arial" pitchFamily="34" charset="0"/>
        </a:defRPr>
      </a:lvl4pPr>
      <a:lvl5pPr algn="l" rtl="0" fontAlgn="base">
        <a:spcBef>
          <a:spcPct val="0"/>
        </a:spcBef>
        <a:spcAft>
          <a:spcPct val="0"/>
        </a:spcAft>
        <a:defRPr b="1">
          <a:solidFill>
            <a:srgbClr val="7C7F7B"/>
          </a:solidFill>
          <a:latin typeface="Arial" pitchFamily="34" charset="0"/>
        </a:defRPr>
      </a:lvl5pPr>
      <a:lvl6pPr marL="457200" algn="l" rtl="0" fontAlgn="base">
        <a:spcBef>
          <a:spcPct val="0"/>
        </a:spcBef>
        <a:spcAft>
          <a:spcPct val="0"/>
        </a:spcAft>
        <a:defRPr b="1">
          <a:solidFill>
            <a:srgbClr val="7C7F7B"/>
          </a:solidFill>
          <a:latin typeface="Arial" pitchFamily="34" charset="0"/>
        </a:defRPr>
      </a:lvl6pPr>
      <a:lvl7pPr marL="914400" algn="l" rtl="0" fontAlgn="base">
        <a:spcBef>
          <a:spcPct val="0"/>
        </a:spcBef>
        <a:spcAft>
          <a:spcPct val="0"/>
        </a:spcAft>
        <a:defRPr b="1">
          <a:solidFill>
            <a:srgbClr val="7C7F7B"/>
          </a:solidFill>
          <a:latin typeface="Arial" pitchFamily="34" charset="0"/>
        </a:defRPr>
      </a:lvl7pPr>
      <a:lvl8pPr marL="1371600" algn="l" rtl="0" fontAlgn="base">
        <a:spcBef>
          <a:spcPct val="0"/>
        </a:spcBef>
        <a:spcAft>
          <a:spcPct val="0"/>
        </a:spcAft>
        <a:defRPr b="1">
          <a:solidFill>
            <a:srgbClr val="7C7F7B"/>
          </a:solidFill>
          <a:latin typeface="Arial" pitchFamily="34" charset="0"/>
        </a:defRPr>
      </a:lvl8pPr>
      <a:lvl9pPr marL="1828800" algn="l" rtl="0" fontAlgn="base">
        <a:spcBef>
          <a:spcPct val="0"/>
        </a:spcBef>
        <a:spcAft>
          <a:spcPct val="0"/>
        </a:spcAft>
        <a:defRPr b="1">
          <a:solidFill>
            <a:srgbClr val="7C7F7B"/>
          </a:solidFill>
          <a:latin typeface="Arial" pitchFamily="34" charset="0"/>
        </a:defRPr>
      </a:lvl9pPr>
    </p:titleStyle>
    <p:bodyStyle>
      <a:lvl1pPr marL="342900" indent="-342900" algn="l" rtl="0" fontAlgn="base">
        <a:spcBef>
          <a:spcPct val="20000"/>
        </a:spcBef>
        <a:spcAft>
          <a:spcPct val="0"/>
        </a:spcAft>
        <a:defRPr sz="1600">
          <a:solidFill>
            <a:srgbClr val="900BB9"/>
          </a:solidFill>
          <a:latin typeface="+mn-lt"/>
          <a:ea typeface="+mn-ea"/>
          <a:cs typeface="+mn-cs"/>
        </a:defRPr>
      </a:lvl1pPr>
      <a:lvl2pPr marL="742950" indent="-285750" algn="l" rtl="0" fontAlgn="base">
        <a:spcBef>
          <a:spcPct val="20000"/>
        </a:spcBef>
        <a:spcAft>
          <a:spcPct val="0"/>
        </a:spcAft>
        <a:defRPr sz="1400">
          <a:solidFill>
            <a:srgbClr val="900BB9"/>
          </a:solidFill>
          <a:latin typeface="+mn-lt"/>
        </a:defRPr>
      </a:lvl2pPr>
      <a:lvl3pPr marL="1143000" indent="-228600" algn="l" rtl="0" fontAlgn="base">
        <a:spcBef>
          <a:spcPct val="20000"/>
        </a:spcBef>
        <a:spcAft>
          <a:spcPct val="0"/>
        </a:spcAft>
        <a:defRPr sz="1200">
          <a:solidFill>
            <a:srgbClr val="900BB9"/>
          </a:solidFill>
          <a:latin typeface="+mn-lt"/>
        </a:defRPr>
      </a:lvl3pPr>
      <a:lvl4pPr marL="1600200" indent="-228600" algn="l" rtl="0" fontAlgn="base">
        <a:spcBef>
          <a:spcPct val="20000"/>
        </a:spcBef>
        <a:spcAft>
          <a:spcPct val="0"/>
        </a:spcAft>
        <a:defRPr sz="1000">
          <a:solidFill>
            <a:srgbClr val="900BB9"/>
          </a:solidFill>
          <a:latin typeface="+mn-lt"/>
        </a:defRPr>
      </a:lvl4pPr>
      <a:lvl5pPr marL="2057400" indent="-228600" algn="l" rtl="0" fontAlgn="base">
        <a:spcBef>
          <a:spcPct val="20000"/>
        </a:spcBef>
        <a:spcAft>
          <a:spcPct val="0"/>
        </a:spcAft>
        <a:defRPr sz="900">
          <a:solidFill>
            <a:srgbClr val="900BB9"/>
          </a:solidFill>
          <a:latin typeface="+mn-lt"/>
        </a:defRPr>
      </a:lvl5pPr>
      <a:lvl6pPr marL="2514600" indent="-228600" algn="l" rtl="0" fontAlgn="base">
        <a:spcBef>
          <a:spcPct val="20000"/>
        </a:spcBef>
        <a:spcAft>
          <a:spcPct val="0"/>
        </a:spcAft>
        <a:defRPr sz="900">
          <a:solidFill>
            <a:srgbClr val="900BB9"/>
          </a:solidFill>
          <a:latin typeface="+mn-lt"/>
        </a:defRPr>
      </a:lvl6pPr>
      <a:lvl7pPr marL="2971800" indent="-228600" algn="l" rtl="0" fontAlgn="base">
        <a:spcBef>
          <a:spcPct val="20000"/>
        </a:spcBef>
        <a:spcAft>
          <a:spcPct val="0"/>
        </a:spcAft>
        <a:defRPr sz="900">
          <a:solidFill>
            <a:srgbClr val="900BB9"/>
          </a:solidFill>
          <a:latin typeface="+mn-lt"/>
        </a:defRPr>
      </a:lvl7pPr>
      <a:lvl8pPr marL="3429000" indent="-228600" algn="l" rtl="0" fontAlgn="base">
        <a:spcBef>
          <a:spcPct val="20000"/>
        </a:spcBef>
        <a:spcAft>
          <a:spcPct val="0"/>
        </a:spcAft>
        <a:defRPr sz="900">
          <a:solidFill>
            <a:srgbClr val="900BB9"/>
          </a:solidFill>
          <a:latin typeface="+mn-lt"/>
        </a:defRPr>
      </a:lvl8pPr>
      <a:lvl9pPr marL="3886200" indent="-228600" algn="l" rtl="0" fontAlgn="base">
        <a:spcBef>
          <a:spcPct val="20000"/>
        </a:spcBef>
        <a:spcAft>
          <a:spcPct val="0"/>
        </a:spcAft>
        <a:defRPr sz="900">
          <a:solidFill>
            <a:srgbClr val="900BB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notesSlide" Target="../notesSlides/notesSlide7.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slideLayout" Target="../slideLayouts/slideLayout1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notesSlide" Target="../notesSlides/notesSlide9.xml"/><Relationship Id="rId4" Type="http://schemas.openxmlformats.org/officeDocument/2006/relationships/tags" Target="../tags/tag52.xml"/><Relationship Id="rId9"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notesSlide" Target="../notesSlides/notesSlide10.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notesSlide" Target="../notesSlides/notesSlide11.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slideLayout" Target="../slideLayouts/slideLayout14.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15.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notesSlide" Target="../notesSlides/notesSlide12.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slideLayout" Target="../slideLayouts/slideLayout14.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s/_rels/slide16.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notesSlide" Target="../notesSlides/notesSlide13.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Layout" Target="../slideLayouts/slideLayout14.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s/_rels/slide17.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2" Type="http://schemas.openxmlformats.org/officeDocument/2006/relationships/tags" Target="../tags/tag110.xml"/><Relationship Id="rId16" Type="http://schemas.openxmlformats.org/officeDocument/2006/relationships/notesSlide" Target="../notesSlides/notesSlide14.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slideLayout" Target="../slideLayouts/slideLayout14.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s/_rels/slide18.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notesSlide" Target="../notesSlides/notesSlide15.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slideLayout" Target="../slideLayouts/slideLayout14.xm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2" Type="http://schemas.openxmlformats.org/officeDocument/2006/relationships/tags" Target="../tags/tag149.xml"/><Relationship Id="rId16" Type="http://schemas.openxmlformats.org/officeDocument/2006/relationships/notesSlide" Target="../notesSlides/notesSlide24.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slideLayout" Target="../slideLayouts/slideLayout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14.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24944"/>
            <a:ext cx="7772400" cy="638994"/>
          </a:xfrm>
        </p:spPr>
        <p:txBody>
          <a:bodyPr/>
          <a:lstStyle/>
          <a:p>
            <a:pPr algn="l"/>
            <a:r>
              <a:rPr lang="en-GB" sz="2800" dirty="0" smtClean="0"/>
              <a:t>BAT Customer Voice</a:t>
            </a:r>
          </a:p>
        </p:txBody>
      </p:sp>
      <p:sp>
        <p:nvSpPr>
          <p:cNvPr id="3" name="Subtitle 2"/>
          <p:cNvSpPr>
            <a:spLocks noGrp="1"/>
          </p:cNvSpPr>
          <p:nvPr>
            <p:ph type="subTitle" idx="1"/>
          </p:nvPr>
        </p:nvSpPr>
        <p:spPr>
          <a:xfrm>
            <a:off x="685800" y="3886200"/>
            <a:ext cx="6584776" cy="1752600"/>
          </a:xfrm>
        </p:spPr>
        <p:txBody>
          <a:bodyPr/>
          <a:lstStyle/>
          <a:p>
            <a:pPr algn="l"/>
            <a:r>
              <a:rPr lang="en-GB" sz="2400" dirty="0" smtClean="0"/>
              <a:t>Introduction</a:t>
            </a:r>
            <a:r>
              <a:rPr lang="en-GB" sz="2400" dirty="0" smtClean="0"/>
              <a:t> </a:t>
            </a:r>
            <a:endParaRPr lang="en-GB" sz="2400" dirty="0" smtClean="0"/>
          </a:p>
          <a:p>
            <a:endParaRPr lang="en-GB" dirty="0"/>
          </a:p>
        </p:txBody>
      </p:sp>
      <p:sp>
        <p:nvSpPr>
          <p:cNvPr id="5" name="Slide Number Placeholder 4"/>
          <p:cNvSpPr>
            <a:spLocks noGrp="1"/>
          </p:cNvSpPr>
          <p:nvPr>
            <p:ph type="sldNum" sz="quarter" idx="4"/>
          </p:nvPr>
        </p:nvSpPr>
        <p:spPr/>
        <p:txBody>
          <a:bodyPr/>
          <a:lstStyle/>
          <a:p>
            <a:fld id="{3CC5643A-B214-4067-AB23-42BADAD8DAC2}" type="slidenum">
              <a:rPr lang="zh-TW" altLang="en-GB" smtClean="0"/>
              <a:pPr/>
              <a:t>1</a:t>
            </a:fld>
            <a:endParaRPr lang="en-GB"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89587"/>
            <a:ext cx="7918518" cy="770108"/>
          </a:xfrm>
        </p:spPr>
        <p:txBody>
          <a:bodyPr/>
          <a:lstStyle/>
          <a:p>
            <a:r>
              <a:rPr lang="en-US" dirty="0" smtClean="0"/>
              <a:t>Strategic framework: key to the success of qualitative strand</a:t>
            </a:r>
            <a:endParaRPr lang="en-GB" dirty="0"/>
          </a:p>
        </p:txBody>
      </p:sp>
      <p:sp>
        <p:nvSpPr>
          <p:cNvPr id="3" name="Rectangle 2"/>
          <p:cNvSpPr/>
          <p:nvPr>
            <p:custDataLst>
              <p:tags r:id="rId1"/>
            </p:custDataLst>
          </p:nvPr>
        </p:nvSpPr>
        <p:spPr>
          <a:xfrm>
            <a:off x="481552" y="2884894"/>
            <a:ext cx="8211586" cy="269634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1300" b="0" dirty="0" smtClean="0">
              <a:latin typeface="Arial" pitchFamily="34" charset="0"/>
            </a:endParaRPr>
          </a:p>
        </p:txBody>
      </p:sp>
      <p:sp>
        <p:nvSpPr>
          <p:cNvPr id="8" name="Rectangle 7"/>
          <p:cNvSpPr/>
          <p:nvPr>
            <p:custDataLst>
              <p:tags r:id="rId2"/>
            </p:custDataLst>
          </p:nvPr>
        </p:nvSpPr>
        <p:spPr>
          <a:xfrm>
            <a:off x="653684" y="3006472"/>
            <a:ext cx="677956" cy="709196"/>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smtClean="0">
                <a:solidFill>
                  <a:schemeClr val="bg2"/>
                </a:solidFill>
                <a:latin typeface="Arial" pitchFamily="34" charset="0"/>
              </a:rPr>
              <a:t>1</a:t>
            </a:r>
          </a:p>
        </p:txBody>
      </p:sp>
      <p:sp>
        <p:nvSpPr>
          <p:cNvPr id="9" name="Rectangle 8"/>
          <p:cNvSpPr/>
          <p:nvPr>
            <p:custDataLst>
              <p:tags r:id="rId3"/>
            </p:custDataLst>
          </p:nvPr>
        </p:nvSpPr>
        <p:spPr>
          <a:xfrm>
            <a:off x="1547664" y="3140968"/>
            <a:ext cx="7512034" cy="492443"/>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Identify</a:t>
            </a:r>
            <a:r>
              <a:rPr lang="en-US" altLang="zh-TW" sz="1400" b="0" kern="0" dirty="0" smtClean="0">
                <a:solidFill>
                  <a:srgbClr val="000000"/>
                </a:solidFill>
                <a:latin typeface="+mn-lt"/>
                <a:ea typeface="PMingLiU" pitchFamily="18" charset="-120"/>
              </a:rPr>
              <a:t> key strategic and tactical priorities – both current and future </a:t>
            </a:r>
          </a:p>
          <a:p>
            <a:pPr defTabSz="910025" fontAlgn="auto">
              <a:spcBef>
                <a:spcPts val="0"/>
              </a:spcBef>
              <a:spcAft>
                <a:spcPts val="0"/>
              </a:spcAft>
              <a:defRPr/>
            </a:pPr>
            <a:endParaRPr lang="en-US" altLang="zh-TW" sz="1200" b="0" kern="0" dirty="0" smtClean="0">
              <a:solidFill>
                <a:srgbClr val="000000"/>
              </a:solidFill>
              <a:latin typeface="+mn-lt"/>
              <a:ea typeface="PMingLiU" pitchFamily="18" charset="-120"/>
            </a:endParaRPr>
          </a:p>
        </p:txBody>
      </p:sp>
      <p:sp>
        <p:nvSpPr>
          <p:cNvPr id="4" name="Rectangle 3"/>
          <p:cNvSpPr/>
          <p:nvPr>
            <p:custDataLst>
              <p:tags r:id="rId4"/>
            </p:custDataLst>
          </p:nvPr>
        </p:nvSpPr>
        <p:spPr>
          <a:xfrm>
            <a:off x="653684" y="3854953"/>
            <a:ext cx="531934" cy="709196"/>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smtClean="0">
                <a:solidFill>
                  <a:schemeClr val="tx2"/>
                </a:solidFill>
                <a:latin typeface="Arial" pitchFamily="34" charset="0"/>
              </a:rPr>
              <a:t>2</a:t>
            </a:r>
          </a:p>
        </p:txBody>
      </p:sp>
      <p:sp>
        <p:nvSpPr>
          <p:cNvPr id="10" name="Rectangle 9"/>
          <p:cNvSpPr/>
          <p:nvPr>
            <p:custDataLst>
              <p:tags r:id="rId5"/>
            </p:custDataLst>
          </p:nvPr>
        </p:nvSpPr>
        <p:spPr>
          <a:xfrm>
            <a:off x="1547664" y="4026132"/>
            <a:ext cx="7512034" cy="307777"/>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Map</a:t>
            </a:r>
            <a:r>
              <a:rPr lang="en-US" altLang="zh-TW" sz="1400" b="0" kern="0" dirty="0" smtClean="0">
                <a:solidFill>
                  <a:srgbClr val="000000"/>
                </a:solidFill>
                <a:latin typeface="+mn-lt"/>
                <a:ea typeface="PMingLiU" pitchFamily="18" charset="-120"/>
              </a:rPr>
              <a:t> the account universe to </a:t>
            </a:r>
            <a:r>
              <a:rPr lang="en-US" altLang="zh-TW" sz="1400" kern="0" dirty="0" err="1" smtClean="0">
                <a:solidFill>
                  <a:srgbClr val="000000"/>
                </a:solidFill>
                <a:latin typeface="+mn-lt"/>
                <a:ea typeface="PMingLiU" pitchFamily="18" charset="-120"/>
              </a:rPr>
              <a:t>finalise</a:t>
            </a:r>
            <a:r>
              <a:rPr lang="en-US" altLang="zh-TW" sz="1400" kern="0" dirty="0" smtClean="0">
                <a:solidFill>
                  <a:srgbClr val="000000"/>
                </a:solidFill>
                <a:latin typeface="+mn-lt"/>
                <a:ea typeface="PMingLiU" pitchFamily="18" charset="-120"/>
              </a:rPr>
              <a:t> the sample to be engaged</a:t>
            </a:r>
            <a:endParaRPr lang="en-US" altLang="zh-TW" sz="1400" b="0" kern="0" dirty="0" smtClean="0">
              <a:solidFill>
                <a:srgbClr val="000000"/>
              </a:solidFill>
              <a:latin typeface="+mn-lt"/>
              <a:ea typeface="PMingLiU" pitchFamily="18" charset="-120"/>
            </a:endParaRPr>
          </a:p>
        </p:txBody>
      </p:sp>
      <p:sp>
        <p:nvSpPr>
          <p:cNvPr id="5" name="Rectangle 4"/>
          <p:cNvSpPr/>
          <p:nvPr>
            <p:custDataLst>
              <p:tags r:id="rId6"/>
            </p:custDataLst>
          </p:nvPr>
        </p:nvSpPr>
        <p:spPr>
          <a:xfrm>
            <a:off x="653684" y="4721832"/>
            <a:ext cx="531934" cy="709196"/>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smtClean="0">
                <a:solidFill>
                  <a:schemeClr val="tx2"/>
                </a:solidFill>
                <a:latin typeface="Arial" pitchFamily="34" charset="0"/>
              </a:rPr>
              <a:t>3</a:t>
            </a:r>
          </a:p>
        </p:txBody>
      </p:sp>
      <p:sp>
        <p:nvSpPr>
          <p:cNvPr id="11" name="Rectangle 10"/>
          <p:cNvSpPr/>
          <p:nvPr>
            <p:custDataLst>
              <p:tags r:id="rId7"/>
            </p:custDataLst>
          </p:nvPr>
        </p:nvSpPr>
        <p:spPr>
          <a:xfrm>
            <a:off x="1238820" y="4670483"/>
            <a:ext cx="7512034" cy="276999"/>
          </a:xfrm>
          <a:prstGeom prst="rect">
            <a:avLst/>
          </a:prstGeom>
        </p:spPr>
        <p:txBody>
          <a:bodyPr wrap="square">
            <a:spAutoFit/>
          </a:bodyPr>
          <a:lstStyle/>
          <a:p>
            <a:pPr defTabSz="910025" fontAlgn="auto">
              <a:spcBef>
                <a:spcPts val="0"/>
              </a:spcBef>
              <a:spcAft>
                <a:spcPts val="0"/>
              </a:spcAft>
              <a:defRPr/>
            </a:pPr>
            <a:endParaRPr lang="en-US" altLang="zh-TW" sz="1200" b="0" kern="0" dirty="0" smtClean="0">
              <a:solidFill>
                <a:srgbClr val="000000"/>
              </a:solidFill>
              <a:latin typeface="Arial" pitchFamily="34" charset="0"/>
              <a:ea typeface="PMingLiU" pitchFamily="18" charset="-120"/>
            </a:endParaRPr>
          </a:p>
        </p:txBody>
      </p:sp>
      <p:sp>
        <p:nvSpPr>
          <p:cNvPr id="16" name="Rectangle 15"/>
          <p:cNvSpPr/>
          <p:nvPr>
            <p:custDataLst>
              <p:tags r:id="rId8"/>
            </p:custDataLst>
          </p:nvPr>
        </p:nvSpPr>
        <p:spPr>
          <a:xfrm>
            <a:off x="380280" y="1575966"/>
            <a:ext cx="8382000" cy="738664"/>
          </a:xfrm>
          <a:prstGeom prst="rect">
            <a:avLst/>
          </a:prstGeom>
        </p:spPr>
        <p:txBody>
          <a:bodyPr wrap="square">
            <a:spAutoFit/>
          </a:bodyPr>
          <a:lstStyle/>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The </a:t>
            </a:r>
            <a:r>
              <a:rPr lang="en-US" altLang="zh-TW" sz="1400" kern="0" dirty="0" smtClean="0">
                <a:solidFill>
                  <a:srgbClr val="000000"/>
                </a:solidFill>
                <a:latin typeface="+mn-lt"/>
                <a:ea typeface="PMingLiU" pitchFamily="18" charset="-120"/>
              </a:rPr>
              <a:t>s</a:t>
            </a:r>
            <a:r>
              <a:rPr lang="en-US" altLang="zh-TW" sz="1400" b="0" kern="0" dirty="0" smtClean="0">
                <a:solidFill>
                  <a:srgbClr val="000000"/>
                </a:solidFill>
                <a:latin typeface="+mn-lt"/>
                <a:ea typeface="PMingLiU" pitchFamily="18" charset="-120"/>
              </a:rPr>
              <a:t>trategic and tactical needs of each BAT market will </a:t>
            </a:r>
            <a:r>
              <a:rPr lang="en-US" altLang="zh-TW" sz="1400" b="1" i="1" kern="0" dirty="0" smtClean="0">
                <a:solidFill>
                  <a:srgbClr val="000000"/>
                </a:solidFill>
                <a:latin typeface="+mn-lt"/>
                <a:ea typeface="PMingLiU" pitchFamily="18" charset="-120"/>
              </a:rPr>
              <a:t>differ</a:t>
            </a:r>
            <a:r>
              <a:rPr lang="en-US" altLang="zh-TW" sz="1400" b="0" kern="0" dirty="0" smtClean="0">
                <a:solidFill>
                  <a:srgbClr val="000000"/>
                </a:solidFill>
                <a:latin typeface="+mn-lt"/>
                <a:ea typeface="PMingLiU" pitchFamily="18" charset="-120"/>
              </a:rPr>
              <a:t> depending on factors such as the size of the business and current client account base. In order to ensure </a:t>
            </a:r>
            <a:r>
              <a:rPr lang="en-US" altLang="zh-TW" sz="1400" i="1" kern="0" dirty="0" smtClean="0">
                <a:solidFill>
                  <a:srgbClr val="000000"/>
                </a:solidFill>
                <a:latin typeface="+mn-lt"/>
                <a:ea typeface="PMingLiU" pitchFamily="18" charset="-120"/>
              </a:rPr>
              <a:t>full alignment </a:t>
            </a:r>
            <a:r>
              <a:rPr lang="en-US" altLang="zh-TW" sz="1400" b="0" kern="0" dirty="0" smtClean="0">
                <a:solidFill>
                  <a:srgbClr val="000000"/>
                </a:solidFill>
                <a:latin typeface="+mn-lt"/>
                <a:ea typeface="PMingLiU" pitchFamily="18" charset="-120"/>
              </a:rPr>
              <a:t>with local realities, BAT and the  co-ordinating agency need to </a:t>
            </a:r>
            <a:r>
              <a:rPr lang="en-US" altLang="zh-TW" sz="1400" b="1" kern="0" dirty="0" smtClean="0">
                <a:solidFill>
                  <a:srgbClr val="000000"/>
                </a:solidFill>
                <a:latin typeface="+mn-lt"/>
                <a:ea typeface="PMingLiU" pitchFamily="18" charset="-120"/>
              </a:rPr>
              <a:t>collaborate throughout</a:t>
            </a:r>
            <a:r>
              <a:rPr lang="en-US" altLang="zh-TW" sz="1400" kern="0" dirty="0" smtClean="0">
                <a:solidFill>
                  <a:srgbClr val="000000"/>
                </a:solidFill>
                <a:latin typeface="+mn-lt"/>
                <a:ea typeface="PMingLiU" pitchFamily="18" charset="-120"/>
              </a:rPr>
              <a:t> to:</a:t>
            </a:r>
          </a:p>
        </p:txBody>
      </p:sp>
      <p:sp>
        <p:nvSpPr>
          <p:cNvPr id="17" name="Rectangle 16"/>
          <p:cNvSpPr/>
          <p:nvPr>
            <p:custDataLst>
              <p:tags r:id="rId9"/>
            </p:custDataLst>
          </p:nvPr>
        </p:nvSpPr>
        <p:spPr>
          <a:xfrm>
            <a:off x="1547664" y="4896154"/>
            <a:ext cx="7512034" cy="307777"/>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Select</a:t>
            </a:r>
            <a:r>
              <a:rPr lang="en-US" altLang="zh-TW" sz="1400" kern="0" dirty="0" smtClean="0">
                <a:solidFill>
                  <a:srgbClr val="000000"/>
                </a:solidFill>
                <a:latin typeface="+mn-lt"/>
                <a:ea typeface="PMingLiU" pitchFamily="18" charset="-120"/>
              </a:rPr>
              <a:t> the most appropriate and meaningful set of questions to include</a:t>
            </a:r>
            <a:endParaRPr lang="en-US" altLang="zh-TW" sz="1400" b="0" kern="0" dirty="0" smtClean="0">
              <a:solidFill>
                <a:srgbClr val="000000"/>
              </a:solidFill>
              <a:latin typeface="+mn-lt"/>
              <a:ea typeface="PMingLiU" pitchFamily="18" charset="-120"/>
            </a:endParaRPr>
          </a:p>
        </p:txBody>
      </p:sp>
      <p:sp>
        <p:nvSpPr>
          <p:cNvPr id="12" name="Rectangle 11"/>
          <p:cNvSpPr/>
          <p:nvPr>
            <p:custDataLst>
              <p:tags r:id="rId10"/>
            </p:custDataLst>
          </p:nvPr>
        </p:nvSpPr>
        <p:spPr>
          <a:xfrm>
            <a:off x="653684" y="3854953"/>
            <a:ext cx="677956" cy="709196"/>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solidFill>
                <a:latin typeface="Arial" pitchFamily="34" charset="0"/>
              </a:rPr>
              <a:t>2</a:t>
            </a:r>
            <a:endParaRPr lang="en-US" sz="2400" b="0" dirty="0" smtClean="0">
              <a:solidFill>
                <a:schemeClr val="bg2"/>
              </a:solidFill>
              <a:latin typeface="Arial" pitchFamily="34" charset="0"/>
            </a:endParaRPr>
          </a:p>
        </p:txBody>
      </p:sp>
      <p:sp>
        <p:nvSpPr>
          <p:cNvPr id="13" name="Rectangle 12"/>
          <p:cNvSpPr/>
          <p:nvPr>
            <p:custDataLst>
              <p:tags r:id="rId11"/>
            </p:custDataLst>
          </p:nvPr>
        </p:nvSpPr>
        <p:spPr>
          <a:xfrm>
            <a:off x="653684" y="4721832"/>
            <a:ext cx="677956" cy="709196"/>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solidFill>
                <a:latin typeface="Arial" pitchFamily="34" charset="0"/>
              </a:rPr>
              <a:t>3</a:t>
            </a:r>
            <a:endParaRPr lang="en-US" sz="2400" b="0" dirty="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89587"/>
            <a:ext cx="7846510" cy="770108"/>
          </a:xfrm>
        </p:spPr>
        <p:txBody>
          <a:bodyPr/>
          <a:lstStyle/>
          <a:p>
            <a:r>
              <a:rPr lang="en-US" dirty="0" smtClean="0"/>
              <a:t>A needs based framework to guide strategic planning</a:t>
            </a:r>
            <a:endParaRPr lang="en-GB" dirty="0"/>
          </a:p>
        </p:txBody>
      </p:sp>
      <p:sp>
        <p:nvSpPr>
          <p:cNvPr id="5" name="Text Placeholder 4"/>
          <p:cNvSpPr>
            <a:spLocks noGrp="1"/>
          </p:cNvSpPr>
          <p:nvPr>
            <p:ph type="body" sz="quarter" idx="12"/>
          </p:nvPr>
        </p:nvSpPr>
        <p:spPr>
          <a:xfrm>
            <a:off x="476915" y="1724613"/>
            <a:ext cx="3823469" cy="4192386"/>
          </a:xfrm>
        </p:spPr>
        <p:txBody>
          <a:bodyPr/>
          <a:lstStyle/>
          <a:p>
            <a:pPr marL="0" indent="0"/>
            <a:endParaRPr lang="en-GB" dirty="0" smtClean="0">
              <a:solidFill>
                <a:schemeClr val="tx2"/>
              </a:solidFill>
            </a:endParaRPr>
          </a:p>
          <a:p>
            <a:pPr marL="0" indent="0"/>
            <a:r>
              <a:rPr lang="en-GB" dirty="0" smtClean="0">
                <a:solidFill>
                  <a:schemeClr val="tx2"/>
                </a:solidFill>
              </a:rPr>
              <a:t>Customer Voice is underpinned by a needs-based pyramid framework, devised by Global TM&amp;D. </a:t>
            </a:r>
          </a:p>
          <a:p>
            <a:pPr marL="0" indent="0"/>
            <a:endParaRPr lang="en-GB" dirty="0" smtClean="0">
              <a:solidFill>
                <a:schemeClr val="tx2"/>
              </a:solidFill>
            </a:endParaRPr>
          </a:p>
          <a:p>
            <a:pPr marL="0" indent="0"/>
            <a:r>
              <a:rPr lang="en-GB" dirty="0" smtClean="0">
                <a:solidFill>
                  <a:schemeClr val="tx2"/>
                </a:solidFill>
              </a:rPr>
              <a:t>It represents all the potential business interactions that take place between retailers and BAT, and should be the basis for identifying priorities.</a:t>
            </a:r>
          </a:p>
          <a:p>
            <a:endParaRPr lang="en-GB" dirty="0"/>
          </a:p>
        </p:txBody>
      </p:sp>
      <p:grpSp>
        <p:nvGrpSpPr>
          <p:cNvPr id="2" name="Group 20"/>
          <p:cNvGrpSpPr/>
          <p:nvPr/>
        </p:nvGrpSpPr>
        <p:grpSpPr>
          <a:xfrm>
            <a:off x="5175827" y="2472099"/>
            <a:ext cx="229328" cy="514776"/>
            <a:chOff x="918369" y="882650"/>
            <a:chExt cx="747713" cy="1258888"/>
          </a:xfrm>
          <a:solidFill>
            <a:schemeClr val="accent3"/>
          </a:solidFill>
        </p:grpSpPr>
        <p:sp>
          <p:nvSpPr>
            <p:cNvPr id="22" name="Freeform 207"/>
            <p:cNvSpPr>
              <a:spLocks noEditPoints="1"/>
            </p:cNvSpPr>
            <p:nvPr/>
          </p:nvSpPr>
          <p:spPr bwMode="auto">
            <a:xfrm>
              <a:off x="918369" y="1311275"/>
              <a:ext cx="290513" cy="398463"/>
            </a:xfrm>
            <a:custGeom>
              <a:avLst/>
              <a:gdLst/>
              <a:ahLst/>
              <a:cxnLst>
                <a:cxn ang="0">
                  <a:pos x="142" y="0"/>
                </a:cxn>
                <a:cxn ang="0">
                  <a:pos x="126" y="3"/>
                </a:cxn>
                <a:cxn ang="0">
                  <a:pos x="115" y="12"/>
                </a:cxn>
                <a:cxn ang="0">
                  <a:pos x="106" y="25"/>
                </a:cxn>
                <a:cxn ang="0">
                  <a:pos x="103" y="41"/>
                </a:cxn>
                <a:cxn ang="0">
                  <a:pos x="103" y="207"/>
                </a:cxn>
                <a:cxn ang="0">
                  <a:pos x="106" y="223"/>
                </a:cxn>
                <a:cxn ang="0">
                  <a:pos x="115" y="237"/>
                </a:cxn>
                <a:cxn ang="0">
                  <a:pos x="126" y="246"/>
                </a:cxn>
                <a:cxn ang="0">
                  <a:pos x="142" y="251"/>
                </a:cxn>
                <a:cxn ang="0">
                  <a:pos x="159" y="246"/>
                </a:cxn>
                <a:cxn ang="0">
                  <a:pos x="172" y="237"/>
                </a:cxn>
                <a:cxn ang="0">
                  <a:pos x="180" y="223"/>
                </a:cxn>
                <a:cxn ang="0">
                  <a:pos x="183" y="207"/>
                </a:cxn>
                <a:cxn ang="0">
                  <a:pos x="183" y="41"/>
                </a:cxn>
                <a:cxn ang="0">
                  <a:pos x="180" y="25"/>
                </a:cxn>
                <a:cxn ang="0">
                  <a:pos x="172" y="12"/>
                </a:cxn>
                <a:cxn ang="0">
                  <a:pos x="159" y="3"/>
                </a:cxn>
                <a:cxn ang="0">
                  <a:pos x="142" y="0"/>
                </a:cxn>
                <a:cxn ang="0">
                  <a:pos x="41" y="0"/>
                </a:cxn>
                <a:cxn ang="0">
                  <a:pos x="25" y="3"/>
                </a:cxn>
                <a:cxn ang="0">
                  <a:pos x="12" y="12"/>
                </a:cxn>
                <a:cxn ang="0">
                  <a:pos x="3" y="25"/>
                </a:cxn>
                <a:cxn ang="0">
                  <a:pos x="0" y="41"/>
                </a:cxn>
                <a:cxn ang="0">
                  <a:pos x="0" y="207"/>
                </a:cxn>
                <a:cxn ang="0">
                  <a:pos x="3" y="223"/>
                </a:cxn>
                <a:cxn ang="0">
                  <a:pos x="12" y="237"/>
                </a:cxn>
                <a:cxn ang="0">
                  <a:pos x="25" y="246"/>
                </a:cxn>
                <a:cxn ang="0">
                  <a:pos x="41" y="251"/>
                </a:cxn>
                <a:cxn ang="0">
                  <a:pos x="57" y="246"/>
                </a:cxn>
                <a:cxn ang="0">
                  <a:pos x="71" y="237"/>
                </a:cxn>
                <a:cxn ang="0">
                  <a:pos x="79" y="223"/>
                </a:cxn>
                <a:cxn ang="0">
                  <a:pos x="82" y="207"/>
                </a:cxn>
                <a:cxn ang="0">
                  <a:pos x="82" y="41"/>
                </a:cxn>
                <a:cxn ang="0">
                  <a:pos x="79" y="25"/>
                </a:cxn>
                <a:cxn ang="0">
                  <a:pos x="71" y="12"/>
                </a:cxn>
                <a:cxn ang="0">
                  <a:pos x="57" y="3"/>
                </a:cxn>
                <a:cxn ang="0">
                  <a:pos x="41" y="0"/>
                </a:cxn>
              </a:cxnLst>
              <a:rect l="0" t="0" r="r" b="b"/>
              <a:pathLst>
                <a:path w="183" h="251">
                  <a:moveTo>
                    <a:pt x="142" y="0"/>
                  </a:moveTo>
                  <a:lnTo>
                    <a:pt x="126" y="3"/>
                  </a:lnTo>
                  <a:lnTo>
                    <a:pt x="115" y="12"/>
                  </a:lnTo>
                  <a:lnTo>
                    <a:pt x="106" y="25"/>
                  </a:lnTo>
                  <a:lnTo>
                    <a:pt x="103" y="41"/>
                  </a:lnTo>
                  <a:lnTo>
                    <a:pt x="103" y="207"/>
                  </a:lnTo>
                  <a:lnTo>
                    <a:pt x="106" y="223"/>
                  </a:lnTo>
                  <a:lnTo>
                    <a:pt x="115" y="237"/>
                  </a:lnTo>
                  <a:lnTo>
                    <a:pt x="126" y="246"/>
                  </a:lnTo>
                  <a:lnTo>
                    <a:pt x="142" y="251"/>
                  </a:lnTo>
                  <a:lnTo>
                    <a:pt x="159" y="246"/>
                  </a:lnTo>
                  <a:lnTo>
                    <a:pt x="172" y="237"/>
                  </a:lnTo>
                  <a:lnTo>
                    <a:pt x="180" y="223"/>
                  </a:lnTo>
                  <a:lnTo>
                    <a:pt x="183" y="207"/>
                  </a:lnTo>
                  <a:lnTo>
                    <a:pt x="183" y="41"/>
                  </a:lnTo>
                  <a:lnTo>
                    <a:pt x="180" y="25"/>
                  </a:lnTo>
                  <a:lnTo>
                    <a:pt x="172" y="12"/>
                  </a:lnTo>
                  <a:lnTo>
                    <a:pt x="159" y="3"/>
                  </a:lnTo>
                  <a:lnTo>
                    <a:pt x="142" y="0"/>
                  </a:lnTo>
                  <a:close/>
                  <a:moveTo>
                    <a:pt x="41" y="0"/>
                  </a:moveTo>
                  <a:lnTo>
                    <a:pt x="25" y="3"/>
                  </a:lnTo>
                  <a:lnTo>
                    <a:pt x="12" y="12"/>
                  </a:lnTo>
                  <a:lnTo>
                    <a:pt x="3" y="25"/>
                  </a:lnTo>
                  <a:lnTo>
                    <a:pt x="0" y="41"/>
                  </a:lnTo>
                  <a:lnTo>
                    <a:pt x="0" y="207"/>
                  </a:lnTo>
                  <a:lnTo>
                    <a:pt x="3" y="223"/>
                  </a:lnTo>
                  <a:lnTo>
                    <a:pt x="12" y="237"/>
                  </a:lnTo>
                  <a:lnTo>
                    <a:pt x="25" y="246"/>
                  </a:lnTo>
                  <a:lnTo>
                    <a:pt x="41" y="251"/>
                  </a:lnTo>
                  <a:lnTo>
                    <a:pt x="57" y="246"/>
                  </a:lnTo>
                  <a:lnTo>
                    <a:pt x="71" y="237"/>
                  </a:lnTo>
                  <a:lnTo>
                    <a:pt x="79" y="223"/>
                  </a:lnTo>
                  <a:lnTo>
                    <a:pt x="82" y="207"/>
                  </a:lnTo>
                  <a:lnTo>
                    <a:pt x="82" y="41"/>
                  </a:lnTo>
                  <a:lnTo>
                    <a:pt x="79" y="25"/>
                  </a:lnTo>
                  <a:lnTo>
                    <a:pt x="71" y="12"/>
                  </a:lnTo>
                  <a:lnTo>
                    <a:pt x="57"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 name="Rectangle 208"/>
            <p:cNvSpPr>
              <a:spLocks noChangeArrowheads="1"/>
            </p:cNvSpPr>
            <p:nvPr/>
          </p:nvSpPr>
          <p:spPr bwMode="auto">
            <a:xfrm>
              <a:off x="1623219" y="1060450"/>
              <a:ext cx="42863" cy="857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209"/>
            <p:cNvSpPr>
              <a:spLocks noEditPoints="1"/>
            </p:cNvSpPr>
            <p:nvPr/>
          </p:nvSpPr>
          <p:spPr bwMode="auto">
            <a:xfrm>
              <a:off x="1048544" y="1060450"/>
              <a:ext cx="552450" cy="85725"/>
            </a:xfrm>
            <a:custGeom>
              <a:avLst/>
              <a:gdLst/>
              <a:ahLst/>
              <a:cxnLst>
                <a:cxn ang="0">
                  <a:pos x="222" y="0"/>
                </a:cxn>
                <a:cxn ang="0">
                  <a:pos x="222" y="54"/>
                </a:cxn>
                <a:cxn ang="0">
                  <a:pos x="348" y="54"/>
                </a:cxn>
                <a:cxn ang="0">
                  <a:pos x="348" y="0"/>
                </a:cxn>
                <a:cxn ang="0">
                  <a:pos x="222" y="0"/>
                </a:cxn>
                <a:cxn ang="0">
                  <a:pos x="0" y="54"/>
                </a:cxn>
                <a:cxn ang="0">
                  <a:pos x="103" y="54"/>
                </a:cxn>
                <a:cxn ang="0">
                  <a:pos x="103" y="0"/>
                </a:cxn>
                <a:cxn ang="0">
                  <a:pos x="0" y="0"/>
                </a:cxn>
                <a:cxn ang="0">
                  <a:pos x="0" y="54"/>
                </a:cxn>
                <a:cxn ang="0">
                  <a:pos x="122" y="54"/>
                </a:cxn>
                <a:cxn ang="0">
                  <a:pos x="203" y="54"/>
                </a:cxn>
                <a:cxn ang="0">
                  <a:pos x="203" y="0"/>
                </a:cxn>
                <a:cxn ang="0">
                  <a:pos x="122" y="0"/>
                </a:cxn>
                <a:cxn ang="0">
                  <a:pos x="122" y="54"/>
                </a:cxn>
              </a:cxnLst>
              <a:rect l="0" t="0" r="r" b="b"/>
              <a:pathLst>
                <a:path w="348" h="54">
                  <a:moveTo>
                    <a:pt x="222" y="0"/>
                  </a:moveTo>
                  <a:lnTo>
                    <a:pt x="222" y="54"/>
                  </a:lnTo>
                  <a:lnTo>
                    <a:pt x="348" y="54"/>
                  </a:lnTo>
                  <a:lnTo>
                    <a:pt x="348" y="0"/>
                  </a:lnTo>
                  <a:lnTo>
                    <a:pt x="222" y="0"/>
                  </a:lnTo>
                  <a:close/>
                  <a:moveTo>
                    <a:pt x="0" y="54"/>
                  </a:moveTo>
                  <a:lnTo>
                    <a:pt x="103" y="54"/>
                  </a:lnTo>
                  <a:lnTo>
                    <a:pt x="103" y="0"/>
                  </a:lnTo>
                  <a:lnTo>
                    <a:pt x="0" y="0"/>
                  </a:lnTo>
                  <a:lnTo>
                    <a:pt x="0" y="54"/>
                  </a:lnTo>
                  <a:close/>
                  <a:moveTo>
                    <a:pt x="122" y="54"/>
                  </a:moveTo>
                  <a:lnTo>
                    <a:pt x="203" y="54"/>
                  </a:lnTo>
                  <a:lnTo>
                    <a:pt x="203" y="0"/>
                  </a:lnTo>
                  <a:lnTo>
                    <a:pt x="122" y="0"/>
                  </a:lnTo>
                  <a:lnTo>
                    <a:pt x="122" y="5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210"/>
            <p:cNvSpPr>
              <a:spLocks noEditPoints="1"/>
            </p:cNvSpPr>
            <p:nvPr/>
          </p:nvSpPr>
          <p:spPr bwMode="auto">
            <a:xfrm>
              <a:off x="918369" y="882650"/>
              <a:ext cx="614363" cy="1258888"/>
            </a:xfrm>
            <a:custGeom>
              <a:avLst/>
              <a:gdLst/>
              <a:ahLst/>
              <a:cxnLst>
                <a:cxn ang="0">
                  <a:pos x="386" y="185"/>
                </a:cxn>
                <a:cxn ang="0">
                  <a:pos x="305" y="411"/>
                </a:cxn>
                <a:cxn ang="0">
                  <a:pos x="285" y="43"/>
                </a:cxn>
                <a:cxn ang="0">
                  <a:pos x="273" y="12"/>
                </a:cxn>
                <a:cxn ang="0">
                  <a:pos x="245" y="0"/>
                </a:cxn>
                <a:cxn ang="0">
                  <a:pos x="216" y="12"/>
                </a:cxn>
                <a:cxn ang="0">
                  <a:pos x="204" y="43"/>
                </a:cxn>
                <a:cxn ang="0">
                  <a:pos x="201" y="496"/>
                </a:cxn>
                <a:cxn ang="0">
                  <a:pos x="178" y="526"/>
                </a:cxn>
                <a:cxn ang="0">
                  <a:pos x="142" y="540"/>
                </a:cxn>
                <a:cxn ang="0">
                  <a:pos x="106" y="525"/>
                </a:cxn>
                <a:cxn ang="0">
                  <a:pos x="78" y="525"/>
                </a:cxn>
                <a:cxn ang="0">
                  <a:pos x="41" y="540"/>
                </a:cxn>
                <a:cxn ang="0">
                  <a:pos x="0" y="522"/>
                </a:cxn>
                <a:cxn ang="0">
                  <a:pos x="3" y="726"/>
                </a:cxn>
                <a:cxn ang="0">
                  <a:pos x="25" y="767"/>
                </a:cxn>
                <a:cxn ang="0">
                  <a:pos x="65" y="790"/>
                </a:cxn>
                <a:cxn ang="0">
                  <a:pos x="227" y="793"/>
                </a:cxn>
                <a:cxn ang="0">
                  <a:pos x="224" y="757"/>
                </a:cxn>
                <a:cxn ang="0">
                  <a:pos x="236" y="663"/>
                </a:cxn>
                <a:cxn ang="0">
                  <a:pos x="270" y="582"/>
                </a:cxn>
                <a:cxn ang="0">
                  <a:pos x="308" y="537"/>
                </a:cxn>
                <a:cxn ang="0">
                  <a:pos x="331" y="521"/>
                </a:cxn>
                <a:cxn ang="0">
                  <a:pos x="333" y="519"/>
                </a:cxn>
                <a:cxn ang="0">
                  <a:pos x="337" y="516"/>
                </a:cxn>
                <a:cxn ang="0">
                  <a:pos x="342" y="515"/>
                </a:cxn>
                <a:cxn ang="0">
                  <a:pos x="346" y="513"/>
                </a:cxn>
                <a:cxn ang="0">
                  <a:pos x="351" y="512"/>
                </a:cxn>
                <a:cxn ang="0">
                  <a:pos x="355" y="510"/>
                </a:cxn>
                <a:cxn ang="0">
                  <a:pos x="358" y="509"/>
                </a:cxn>
                <a:cxn ang="0">
                  <a:pos x="368" y="507"/>
                </a:cxn>
                <a:cxn ang="0">
                  <a:pos x="377" y="506"/>
                </a:cxn>
                <a:cxn ang="0">
                  <a:pos x="387" y="504"/>
                </a:cxn>
                <a:cxn ang="0">
                  <a:pos x="386" y="485"/>
                </a:cxn>
                <a:cxn ang="0">
                  <a:pos x="386" y="43"/>
                </a:cxn>
                <a:cxn ang="0">
                  <a:pos x="374" y="12"/>
                </a:cxn>
                <a:cxn ang="0">
                  <a:pos x="346" y="0"/>
                </a:cxn>
                <a:cxn ang="0">
                  <a:pos x="317" y="12"/>
                </a:cxn>
                <a:cxn ang="0">
                  <a:pos x="305" y="43"/>
                </a:cxn>
                <a:cxn ang="0">
                  <a:pos x="386" y="93"/>
                </a:cxn>
                <a:cxn ang="0">
                  <a:pos x="386" y="112"/>
                </a:cxn>
                <a:cxn ang="0">
                  <a:pos x="305" y="166"/>
                </a:cxn>
                <a:cxn ang="0">
                  <a:pos x="386" y="112"/>
                </a:cxn>
              </a:cxnLst>
              <a:rect l="0" t="0" r="r" b="b"/>
              <a:pathLst>
                <a:path w="387" h="793">
                  <a:moveTo>
                    <a:pt x="386" y="478"/>
                  </a:moveTo>
                  <a:lnTo>
                    <a:pt x="386" y="185"/>
                  </a:lnTo>
                  <a:lnTo>
                    <a:pt x="305" y="185"/>
                  </a:lnTo>
                  <a:lnTo>
                    <a:pt x="305" y="411"/>
                  </a:lnTo>
                  <a:lnTo>
                    <a:pt x="285" y="412"/>
                  </a:lnTo>
                  <a:lnTo>
                    <a:pt x="285" y="43"/>
                  </a:lnTo>
                  <a:lnTo>
                    <a:pt x="282" y="27"/>
                  </a:lnTo>
                  <a:lnTo>
                    <a:pt x="273" y="12"/>
                  </a:lnTo>
                  <a:lnTo>
                    <a:pt x="261" y="3"/>
                  </a:lnTo>
                  <a:lnTo>
                    <a:pt x="245" y="0"/>
                  </a:lnTo>
                  <a:lnTo>
                    <a:pt x="229" y="3"/>
                  </a:lnTo>
                  <a:lnTo>
                    <a:pt x="216" y="12"/>
                  </a:lnTo>
                  <a:lnTo>
                    <a:pt x="207" y="27"/>
                  </a:lnTo>
                  <a:lnTo>
                    <a:pt x="204" y="43"/>
                  </a:lnTo>
                  <a:lnTo>
                    <a:pt x="204" y="477"/>
                  </a:lnTo>
                  <a:lnTo>
                    <a:pt x="201" y="496"/>
                  </a:lnTo>
                  <a:lnTo>
                    <a:pt x="192" y="513"/>
                  </a:lnTo>
                  <a:lnTo>
                    <a:pt x="178" y="526"/>
                  </a:lnTo>
                  <a:lnTo>
                    <a:pt x="161" y="537"/>
                  </a:lnTo>
                  <a:lnTo>
                    <a:pt x="142" y="540"/>
                  </a:lnTo>
                  <a:lnTo>
                    <a:pt x="123" y="535"/>
                  </a:lnTo>
                  <a:lnTo>
                    <a:pt x="106" y="525"/>
                  </a:lnTo>
                  <a:lnTo>
                    <a:pt x="93" y="509"/>
                  </a:lnTo>
                  <a:lnTo>
                    <a:pt x="78" y="525"/>
                  </a:lnTo>
                  <a:lnTo>
                    <a:pt x="62" y="535"/>
                  </a:lnTo>
                  <a:lnTo>
                    <a:pt x="41" y="540"/>
                  </a:lnTo>
                  <a:lnTo>
                    <a:pt x="19" y="535"/>
                  </a:lnTo>
                  <a:lnTo>
                    <a:pt x="0" y="522"/>
                  </a:lnTo>
                  <a:lnTo>
                    <a:pt x="0" y="701"/>
                  </a:lnTo>
                  <a:lnTo>
                    <a:pt x="3" y="726"/>
                  </a:lnTo>
                  <a:lnTo>
                    <a:pt x="12" y="748"/>
                  </a:lnTo>
                  <a:lnTo>
                    <a:pt x="25" y="767"/>
                  </a:lnTo>
                  <a:lnTo>
                    <a:pt x="43" y="780"/>
                  </a:lnTo>
                  <a:lnTo>
                    <a:pt x="65" y="790"/>
                  </a:lnTo>
                  <a:lnTo>
                    <a:pt x="87" y="793"/>
                  </a:lnTo>
                  <a:lnTo>
                    <a:pt x="227" y="793"/>
                  </a:lnTo>
                  <a:lnTo>
                    <a:pt x="226" y="776"/>
                  </a:lnTo>
                  <a:lnTo>
                    <a:pt x="224" y="757"/>
                  </a:lnTo>
                  <a:lnTo>
                    <a:pt x="227" y="708"/>
                  </a:lnTo>
                  <a:lnTo>
                    <a:pt x="236" y="663"/>
                  </a:lnTo>
                  <a:lnTo>
                    <a:pt x="251" y="620"/>
                  </a:lnTo>
                  <a:lnTo>
                    <a:pt x="270" y="582"/>
                  </a:lnTo>
                  <a:lnTo>
                    <a:pt x="289" y="557"/>
                  </a:lnTo>
                  <a:lnTo>
                    <a:pt x="308" y="537"/>
                  </a:lnTo>
                  <a:lnTo>
                    <a:pt x="330" y="521"/>
                  </a:lnTo>
                  <a:lnTo>
                    <a:pt x="331" y="521"/>
                  </a:lnTo>
                  <a:lnTo>
                    <a:pt x="331" y="519"/>
                  </a:lnTo>
                  <a:lnTo>
                    <a:pt x="333" y="519"/>
                  </a:lnTo>
                  <a:lnTo>
                    <a:pt x="336" y="518"/>
                  </a:lnTo>
                  <a:lnTo>
                    <a:pt x="337" y="516"/>
                  </a:lnTo>
                  <a:lnTo>
                    <a:pt x="340" y="516"/>
                  </a:lnTo>
                  <a:lnTo>
                    <a:pt x="342" y="515"/>
                  </a:lnTo>
                  <a:lnTo>
                    <a:pt x="345" y="513"/>
                  </a:lnTo>
                  <a:lnTo>
                    <a:pt x="346" y="513"/>
                  </a:lnTo>
                  <a:lnTo>
                    <a:pt x="348" y="512"/>
                  </a:lnTo>
                  <a:lnTo>
                    <a:pt x="351" y="512"/>
                  </a:lnTo>
                  <a:lnTo>
                    <a:pt x="353" y="510"/>
                  </a:lnTo>
                  <a:lnTo>
                    <a:pt x="355" y="510"/>
                  </a:lnTo>
                  <a:lnTo>
                    <a:pt x="356" y="509"/>
                  </a:lnTo>
                  <a:lnTo>
                    <a:pt x="358" y="509"/>
                  </a:lnTo>
                  <a:lnTo>
                    <a:pt x="361" y="507"/>
                  </a:lnTo>
                  <a:lnTo>
                    <a:pt x="368" y="507"/>
                  </a:lnTo>
                  <a:lnTo>
                    <a:pt x="371" y="506"/>
                  </a:lnTo>
                  <a:lnTo>
                    <a:pt x="377" y="506"/>
                  </a:lnTo>
                  <a:lnTo>
                    <a:pt x="380" y="504"/>
                  </a:lnTo>
                  <a:lnTo>
                    <a:pt x="387" y="504"/>
                  </a:lnTo>
                  <a:lnTo>
                    <a:pt x="387" y="496"/>
                  </a:lnTo>
                  <a:lnTo>
                    <a:pt x="386" y="485"/>
                  </a:lnTo>
                  <a:lnTo>
                    <a:pt x="386" y="478"/>
                  </a:lnTo>
                  <a:close/>
                  <a:moveTo>
                    <a:pt x="386" y="43"/>
                  </a:moveTo>
                  <a:lnTo>
                    <a:pt x="383" y="27"/>
                  </a:lnTo>
                  <a:lnTo>
                    <a:pt x="374" y="12"/>
                  </a:lnTo>
                  <a:lnTo>
                    <a:pt x="362" y="3"/>
                  </a:lnTo>
                  <a:lnTo>
                    <a:pt x="346" y="0"/>
                  </a:lnTo>
                  <a:lnTo>
                    <a:pt x="330" y="3"/>
                  </a:lnTo>
                  <a:lnTo>
                    <a:pt x="317" y="12"/>
                  </a:lnTo>
                  <a:lnTo>
                    <a:pt x="308" y="27"/>
                  </a:lnTo>
                  <a:lnTo>
                    <a:pt x="305" y="43"/>
                  </a:lnTo>
                  <a:lnTo>
                    <a:pt x="305" y="93"/>
                  </a:lnTo>
                  <a:lnTo>
                    <a:pt x="386" y="93"/>
                  </a:lnTo>
                  <a:lnTo>
                    <a:pt x="386" y="43"/>
                  </a:lnTo>
                  <a:close/>
                  <a:moveTo>
                    <a:pt x="386" y="112"/>
                  </a:moveTo>
                  <a:lnTo>
                    <a:pt x="305" y="112"/>
                  </a:lnTo>
                  <a:lnTo>
                    <a:pt x="305" y="166"/>
                  </a:lnTo>
                  <a:lnTo>
                    <a:pt x="386" y="166"/>
                  </a:lnTo>
                  <a:lnTo>
                    <a:pt x="386" y="1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211"/>
            <p:cNvSpPr>
              <a:spLocks/>
            </p:cNvSpPr>
            <p:nvPr/>
          </p:nvSpPr>
          <p:spPr bwMode="auto">
            <a:xfrm>
              <a:off x="1307307" y="1304925"/>
              <a:ext cx="358775" cy="836613"/>
            </a:xfrm>
            <a:custGeom>
              <a:avLst/>
              <a:gdLst/>
              <a:ahLst/>
              <a:cxnLst>
                <a:cxn ang="0">
                  <a:pos x="226" y="42"/>
                </a:cxn>
                <a:cxn ang="0">
                  <a:pos x="226" y="5"/>
                </a:cxn>
                <a:cxn ang="0">
                  <a:pos x="215" y="1"/>
                </a:cxn>
                <a:cxn ang="0">
                  <a:pos x="202" y="0"/>
                </a:cxn>
                <a:cxn ang="0">
                  <a:pos x="186" y="2"/>
                </a:cxn>
                <a:cxn ang="0">
                  <a:pos x="173" y="10"/>
                </a:cxn>
                <a:cxn ang="0">
                  <a:pos x="164" y="22"/>
                </a:cxn>
                <a:cxn ang="0">
                  <a:pos x="161" y="36"/>
                </a:cxn>
                <a:cxn ang="0">
                  <a:pos x="161" y="260"/>
                </a:cxn>
                <a:cxn ang="0">
                  <a:pos x="150" y="258"/>
                </a:cxn>
                <a:cxn ang="0">
                  <a:pos x="142" y="258"/>
                </a:cxn>
                <a:cxn ang="0">
                  <a:pos x="113" y="262"/>
                </a:cxn>
                <a:cxn ang="0">
                  <a:pos x="86" y="277"/>
                </a:cxn>
                <a:cxn ang="0">
                  <a:pos x="63" y="297"/>
                </a:cxn>
                <a:cxn ang="0">
                  <a:pos x="41" y="326"/>
                </a:cxn>
                <a:cxn ang="0">
                  <a:pos x="23" y="360"/>
                </a:cxn>
                <a:cxn ang="0">
                  <a:pos x="12" y="400"/>
                </a:cxn>
                <a:cxn ang="0">
                  <a:pos x="3" y="444"/>
                </a:cxn>
                <a:cxn ang="0">
                  <a:pos x="0" y="491"/>
                </a:cxn>
                <a:cxn ang="0">
                  <a:pos x="1" y="527"/>
                </a:cxn>
                <a:cxn ang="0">
                  <a:pos x="158" y="527"/>
                </a:cxn>
                <a:cxn ang="0">
                  <a:pos x="173" y="523"/>
                </a:cxn>
                <a:cxn ang="0">
                  <a:pos x="188" y="511"/>
                </a:cxn>
                <a:cxn ang="0">
                  <a:pos x="201" y="493"/>
                </a:cxn>
                <a:cxn ang="0">
                  <a:pos x="211" y="470"/>
                </a:cxn>
                <a:cxn ang="0">
                  <a:pos x="218" y="441"/>
                </a:cxn>
                <a:cxn ang="0">
                  <a:pos x="224" y="408"/>
                </a:cxn>
                <a:cxn ang="0">
                  <a:pos x="226" y="373"/>
                </a:cxn>
                <a:cxn ang="0">
                  <a:pos x="226" y="42"/>
                </a:cxn>
              </a:cxnLst>
              <a:rect l="0" t="0" r="r" b="b"/>
              <a:pathLst>
                <a:path w="226" h="527">
                  <a:moveTo>
                    <a:pt x="226" y="42"/>
                  </a:moveTo>
                  <a:lnTo>
                    <a:pt x="226" y="5"/>
                  </a:lnTo>
                  <a:lnTo>
                    <a:pt x="215" y="1"/>
                  </a:lnTo>
                  <a:lnTo>
                    <a:pt x="202" y="0"/>
                  </a:lnTo>
                  <a:lnTo>
                    <a:pt x="186" y="2"/>
                  </a:lnTo>
                  <a:lnTo>
                    <a:pt x="173" y="10"/>
                  </a:lnTo>
                  <a:lnTo>
                    <a:pt x="164" y="22"/>
                  </a:lnTo>
                  <a:lnTo>
                    <a:pt x="161" y="36"/>
                  </a:lnTo>
                  <a:lnTo>
                    <a:pt x="161" y="260"/>
                  </a:lnTo>
                  <a:lnTo>
                    <a:pt x="150" y="258"/>
                  </a:lnTo>
                  <a:lnTo>
                    <a:pt x="142" y="258"/>
                  </a:lnTo>
                  <a:lnTo>
                    <a:pt x="113" y="262"/>
                  </a:lnTo>
                  <a:lnTo>
                    <a:pt x="86" y="277"/>
                  </a:lnTo>
                  <a:lnTo>
                    <a:pt x="63" y="297"/>
                  </a:lnTo>
                  <a:lnTo>
                    <a:pt x="41" y="326"/>
                  </a:lnTo>
                  <a:lnTo>
                    <a:pt x="23" y="360"/>
                  </a:lnTo>
                  <a:lnTo>
                    <a:pt x="12" y="400"/>
                  </a:lnTo>
                  <a:lnTo>
                    <a:pt x="3" y="444"/>
                  </a:lnTo>
                  <a:lnTo>
                    <a:pt x="0" y="491"/>
                  </a:lnTo>
                  <a:lnTo>
                    <a:pt x="1" y="527"/>
                  </a:lnTo>
                  <a:lnTo>
                    <a:pt x="158" y="527"/>
                  </a:lnTo>
                  <a:lnTo>
                    <a:pt x="173" y="523"/>
                  </a:lnTo>
                  <a:lnTo>
                    <a:pt x="188" y="511"/>
                  </a:lnTo>
                  <a:lnTo>
                    <a:pt x="201" y="493"/>
                  </a:lnTo>
                  <a:lnTo>
                    <a:pt x="211" y="470"/>
                  </a:lnTo>
                  <a:lnTo>
                    <a:pt x="218" y="441"/>
                  </a:lnTo>
                  <a:lnTo>
                    <a:pt x="224" y="408"/>
                  </a:lnTo>
                  <a:lnTo>
                    <a:pt x="226" y="373"/>
                  </a:lnTo>
                  <a:lnTo>
                    <a:pt x="226"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7" name="Group 168"/>
          <p:cNvGrpSpPr>
            <a:grpSpLocks/>
          </p:cNvGrpSpPr>
          <p:nvPr/>
        </p:nvGrpSpPr>
        <p:grpSpPr bwMode="auto">
          <a:xfrm>
            <a:off x="5169184" y="1827619"/>
            <a:ext cx="242613" cy="499541"/>
            <a:chOff x="679" y="3056"/>
            <a:chExt cx="248" cy="383"/>
          </a:xfrm>
          <a:solidFill>
            <a:schemeClr val="accent1"/>
          </a:solidFill>
        </p:grpSpPr>
        <p:sp>
          <p:nvSpPr>
            <p:cNvPr id="38" name="Freeform 169"/>
            <p:cNvSpPr>
              <a:spLocks noChangeArrowheads="1"/>
            </p:cNvSpPr>
            <p:nvPr/>
          </p:nvSpPr>
          <p:spPr bwMode="auto">
            <a:xfrm>
              <a:off x="691" y="3056"/>
              <a:ext cx="224" cy="336"/>
            </a:xfrm>
            <a:custGeom>
              <a:avLst/>
              <a:gdLst>
                <a:gd name="T0" fmla="*/ 0 w 2026"/>
                <a:gd name="T1" fmla="*/ 0 h 3030"/>
                <a:gd name="T2" fmla="*/ 0 w 2026"/>
                <a:gd name="T3" fmla="*/ 0 h 3030"/>
                <a:gd name="T4" fmla="*/ 0 w 2026"/>
                <a:gd name="T5" fmla="*/ 0 h 3030"/>
                <a:gd name="T6" fmla="*/ 0 w 2026"/>
                <a:gd name="T7" fmla="*/ 0 h 3030"/>
                <a:gd name="T8" fmla="*/ 0 w 2026"/>
                <a:gd name="T9" fmla="*/ 0 h 3030"/>
                <a:gd name="T10" fmla="*/ 0 w 2026"/>
                <a:gd name="T11" fmla="*/ 0 h 3030"/>
                <a:gd name="T12" fmla="*/ 0 w 2026"/>
                <a:gd name="T13" fmla="*/ 0 h 3030"/>
                <a:gd name="T14" fmla="*/ 0 w 2026"/>
                <a:gd name="T15" fmla="*/ 0 h 3030"/>
                <a:gd name="T16" fmla="*/ 0 w 2026"/>
                <a:gd name="T17" fmla="*/ 0 h 3030"/>
                <a:gd name="T18" fmla="*/ 0 w 2026"/>
                <a:gd name="T19" fmla="*/ 0 h 3030"/>
                <a:gd name="T20" fmla="*/ 0 w 2026"/>
                <a:gd name="T21" fmla="*/ 0 h 3030"/>
                <a:gd name="T22" fmla="*/ 0 w 2026"/>
                <a:gd name="T23" fmla="*/ 0 h 3030"/>
                <a:gd name="T24" fmla="*/ 0 w 2026"/>
                <a:gd name="T25" fmla="*/ 0 h 3030"/>
                <a:gd name="T26" fmla="*/ 0 w 2026"/>
                <a:gd name="T27" fmla="*/ 0 h 3030"/>
                <a:gd name="T28" fmla="*/ 0 w 2026"/>
                <a:gd name="T29" fmla="*/ 0 h 3030"/>
                <a:gd name="T30" fmla="*/ 0 w 2026"/>
                <a:gd name="T31" fmla="*/ 0 h 3030"/>
                <a:gd name="T32" fmla="*/ 0 w 2026"/>
                <a:gd name="T33" fmla="*/ 0 h 3030"/>
                <a:gd name="T34" fmla="*/ 0 w 2026"/>
                <a:gd name="T35" fmla="*/ 0 h 3030"/>
                <a:gd name="T36" fmla="*/ 0 w 2026"/>
                <a:gd name="T37" fmla="*/ 0 h 3030"/>
                <a:gd name="T38" fmla="*/ 0 w 2026"/>
                <a:gd name="T39" fmla="*/ 0 h 3030"/>
                <a:gd name="T40" fmla="*/ 0 w 2026"/>
                <a:gd name="T41" fmla="*/ 0 h 3030"/>
                <a:gd name="T42" fmla="*/ 0 w 2026"/>
                <a:gd name="T43" fmla="*/ 0 h 3030"/>
                <a:gd name="T44" fmla="*/ 0 w 2026"/>
                <a:gd name="T45" fmla="*/ 0 h 3030"/>
                <a:gd name="T46" fmla="*/ 0 w 2026"/>
                <a:gd name="T47" fmla="*/ 0 h 3030"/>
                <a:gd name="T48" fmla="*/ 0 w 2026"/>
                <a:gd name="T49" fmla="*/ 0 h 3030"/>
                <a:gd name="T50" fmla="*/ 0 w 2026"/>
                <a:gd name="T51" fmla="*/ 0 h 3030"/>
                <a:gd name="T52" fmla="*/ 0 w 2026"/>
                <a:gd name="T53" fmla="*/ 0 h 3030"/>
                <a:gd name="T54" fmla="*/ 0 w 2026"/>
                <a:gd name="T55" fmla="*/ 0 h 3030"/>
                <a:gd name="T56" fmla="*/ 0 w 2026"/>
                <a:gd name="T57" fmla="*/ 0 h 3030"/>
                <a:gd name="T58" fmla="*/ 0 w 2026"/>
                <a:gd name="T59" fmla="*/ 0 h 3030"/>
                <a:gd name="T60" fmla="*/ 0 w 2026"/>
                <a:gd name="T61" fmla="*/ 0 h 3030"/>
                <a:gd name="T62" fmla="*/ 0 w 2026"/>
                <a:gd name="T63" fmla="*/ 0 h 3030"/>
                <a:gd name="T64" fmla="*/ 0 w 2026"/>
                <a:gd name="T65" fmla="*/ 0 h 3030"/>
                <a:gd name="T66" fmla="*/ 0 w 2026"/>
                <a:gd name="T67" fmla="*/ 0 h 3030"/>
                <a:gd name="T68" fmla="*/ 0 w 2026"/>
                <a:gd name="T69" fmla="*/ 0 h 3030"/>
                <a:gd name="T70" fmla="*/ 0 w 2026"/>
                <a:gd name="T71" fmla="*/ 0 h 3030"/>
                <a:gd name="T72" fmla="*/ 0 w 2026"/>
                <a:gd name="T73" fmla="*/ 0 h 3030"/>
                <a:gd name="T74" fmla="*/ 0 w 2026"/>
                <a:gd name="T75" fmla="*/ 0 h 3030"/>
                <a:gd name="T76" fmla="*/ 0 w 2026"/>
                <a:gd name="T77" fmla="*/ 0 h 3030"/>
                <a:gd name="T78" fmla="*/ 0 w 2026"/>
                <a:gd name="T79" fmla="*/ 0 h 3030"/>
                <a:gd name="T80" fmla="*/ 0 w 2026"/>
                <a:gd name="T81" fmla="*/ 0 h 3030"/>
                <a:gd name="T82" fmla="*/ 0 w 2026"/>
                <a:gd name="T83" fmla="*/ 0 h 3030"/>
                <a:gd name="T84" fmla="*/ 0 w 2026"/>
                <a:gd name="T85" fmla="*/ 0 h 3030"/>
                <a:gd name="T86" fmla="*/ 0 w 2026"/>
                <a:gd name="T87" fmla="*/ 0 h 3030"/>
                <a:gd name="T88" fmla="*/ 0 w 2026"/>
                <a:gd name="T89" fmla="*/ 0 h 3030"/>
                <a:gd name="T90" fmla="*/ 0 w 2026"/>
                <a:gd name="T91" fmla="*/ 0 h 3030"/>
                <a:gd name="T92" fmla="*/ 0 w 2026"/>
                <a:gd name="T93" fmla="*/ 0 h 3030"/>
                <a:gd name="T94" fmla="*/ 0 w 2026"/>
                <a:gd name="T95" fmla="*/ 0 h 3030"/>
                <a:gd name="T96" fmla="*/ 0 w 2026"/>
                <a:gd name="T97" fmla="*/ 0 h 3030"/>
                <a:gd name="T98" fmla="*/ 0 w 2026"/>
                <a:gd name="T99" fmla="*/ 0 h 3030"/>
                <a:gd name="T100" fmla="*/ 0 w 2026"/>
                <a:gd name="T101" fmla="*/ 0 h 3030"/>
                <a:gd name="T102" fmla="*/ 0 w 2026"/>
                <a:gd name="T103" fmla="*/ 0 h 3030"/>
                <a:gd name="T104" fmla="*/ 0 w 2026"/>
                <a:gd name="T105" fmla="*/ 0 h 3030"/>
                <a:gd name="T106" fmla="*/ 0 w 2026"/>
                <a:gd name="T107" fmla="*/ 0 h 3030"/>
                <a:gd name="T108" fmla="*/ 0 w 2026"/>
                <a:gd name="T109" fmla="*/ 0 h 3030"/>
                <a:gd name="T110" fmla="*/ 0 w 2026"/>
                <a:gd name="T111" fmla="*/ 0 h 3030"/>
                <a:gd name="T112" fmla="*/ 0 w 2026"/>
                <a:gd name="T113" fmla="*/ 0 h 3030"/>
                <a:gd name="T114" fmla="*/ 0 w 2026"/>
                <a:gd name="T115" fmla="*/ 0 h 3030"/>
                <a:gd name="T116" fmla="*/ 0 w 2026"/>
                <a:gd name="T117" fmla="*/ 0 h 3030"/>
                <a:gd name="T118" fmla="*/ 0 w 2026"/>
                <a:gd name="T119" fmla="*/ 0 h 30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26"/>
                <a:gd name="T181" fmla="*/ 0 h 3030"/>
                <a:gd name="T182" fmla="*/ 2026 w 2026"/>
                <a:gd name="T183" fmla="*/ 3030 h 30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26" h="3030">
                  <a:moveTo>
                    <a:pt x="577" y="0"/>
                  </a:moveTo>
                  <a:lnTo>
                    <a:pt x="920" y="0"/>
                  </a:lnTo>
                  <a:lnTo>
                    <a:pt x="920" y="291"/>
                  </a:lnTo>
                  <a:lnTo>
                    <a:pt x="1106" y="291"/>
                  </a:lnTo>
                  <a:lnTo>
                    <a:pt x="1106" y="0"/>
                  </a:lnTo>
                  <a:lnTo>
                    <a:pt x="1448" y="0"/>
                  </a:lnTo>
                  <a:lnTo>
                    <a:pt x="1448" y="295"/>
                  </a:lnTo>
                  <a:lnTo>
                    <a:pt x="1601" y="295"/>
                  </a:lnTo>
                  <a:lnTo>
                    <a:pt x="1602" y="271"/>
                  </a:lnTo>
                  <a:lnTo>
                    <a:pt x="1603" y="244"/>
                  </a:lnTo>
                  <a:lnTo>
                    <a:pt x="1605" y="216"/>
                  </a:lnTo>
                  <a:lnTo>
                    <a:pt x="1607" y="186"/>
                  </a:lnTo>
                  <a:lnTo>
                    <a:pt x="1609" y="157"/>
                  </a:lnTo>
                  <a:lnTo>
                    <a:pt x="1612" y="129"/>
                  </a:lnTo>
                  <a:lnTo>
                    <a:pt x="1615" y="102"/>
                  </a:lnTo>
                  <a:lnTo>
                    <a:pt x="1619" y="76"/>
                  </a:lnTo>
                  <a:lnTo>
                    <a:pt x="1621" y="54"/>
                  </a:lnTo>
                  <a:lnTo>
                    <a:pt x="1623" y="37"/>
                  </a:lnTo>
                  <a:lnTo>
                    <a:pt x="1625" y="22"/>
                  </a:lnTo>
                  <a:lnTo>
                    <a:pt x="1626" y="14"/>
                  </a:lnTo>
                  <a:lnTo>
                    <a:pt x="1627" y="10"/>
                  </a:lnTo>
                  <a:lnTo>
                    <a:pt x="2005" y="10"/>
                  </a:lnTo>
                  <a:lnTo>
                    <a:pt x="1995" y="37"/>
                  </a:lnTo>
                  <a:lnTo>
                    <a:pt x="1987" y="68"/>
                  </a:lnTo>
                  <a:lnTo>
                    <a:pt x="1977" y="105"/>
                  </a:lnTo>
                  <a:lnTo>
                    <a:pt x="1969" y="143"/>
                  </a:lnTo>
                  <a:lnTo>
                    <a:pt x="1959" y="186"/>
                  </a:lnTo>
                  <a:lnTo>
                    <a:pt x="1950" y="232"/>
                  </a:lnTo>
                  <a:lnTo>
                    <a:pt x="1942" y="280"/>
                  </a:lnTo>
                  <a:lnTo>
                    <a:pt x="1933" y="329"/>
                  </a:lnTo>
                  <a:lnTo>
                    <a:pt x="1925" y="379"/>
                  </a:lnTo>
                  <a:lnTo>
                    <a:pt x="1916" y="430"/>
                  </a:lnTo>
                  <a:lnTo>
                    <a:pt x="1909" y="482"/>
                  </a:lnTo>
                  <a:lnTo>
                    <a:pt x="1901" y="532"/>
                  </a:lnTo>
                  <a:lnTo>
                    <a:pt x="1894" y="581"/>
                  </a:lnTo>
                  <a:lnTo>
                    <a:pt x="1887" y="629"/>
                  </a:lnTo>
                  <a:lnTo>
                    <a:pt x="1881" y="675"/>
                  </a:lnTo>
                  <a:lnTo>
                    <a:pt x="1876" y="718"/>
                  </a:lnTo>
                  <a:lnTo>
                    <a:pt x="1870" y="758"/>
                  </a:lnTo>
                  <a:lnTo>
                    <a:pt x="1865" y="795"/>
                  </a:lnTo>
                  <a:lnTo>
                    <a:pt x="1861" y="827"/>
                  </a:lnTo>
                  <a:lnTo>
                    <a:pt x="1858" y="855"/>
                  </a:lnTo>
                  <a:lnTo>
                    <a:pt x="1855" y="878"/>
                  </a:lnTo>
                  <a:lnTo>
                    <a:pt x="1853" y="894"/>
                  </a:lnTo>
                  <a:lnTo>
                    <a:pt x="1851" y="905"/>
                  </a:lnTo>
                  <a:lnTo>
                    <a:pt x="1851" y="908"/>
                  </a:lnTo>
                  <a:lnTo>
                    <a:pt x="1560" y="908"/>
                  </a:lnTo>
                  <a:lnTo>
                    <a:pt x="1559" y="911"/>
                  </a:lnTo>
                  <a:lnTo>
                    <a:pt x="1556" y="918"/>
                  </a:lnTo>
                  <a:lnTo>
                    <a:pt x="1550" y="931"/>
                  </a:lnTo>
                  <a:lnTo>
                    <a:pt x="1543" y="949"/>
                  </a:lnTo>
                  <a:lnTo>
                    <a:pt x="1535" y="971"/>
                  </a:lnTo>
                  <a:lnTo>
                    <a:pt x="1525" y="998"/>
                  </a:lnTo>
                  <a:lnTo>
                    <a:pt x="1515" y="1029"/>
                  </a:lnTo>
                  <a:lnTo>
                    <a:pt x="1504" y="1065"/>
                  </a:lnTo>
                  <a:lnTo>
                    <a:pt x="1494" y="1105"/>
                  </a:lnTo>
                  <a:lnTo>
                    <a:pt x="1483" y="1150"/>
                  </a:lnTo>
                  <a:lnTo>
                    <a:pt x="1473" y="1198"/>
                  </a:lnTo>
                  <a:lnTo>
                    <a:pt x="1463" y="1251"/>
                  </a:lnTo>
                  <a:lnTo>
                    <a:pt x="1455" y="1308"/>
                  </a:lnTo>
                  <a:lnTo>
                    <a:pt x="1448" y="1368"/>
                  </a:lnTo>
                  <a:lnTo>
                    <a:pt x="1442" y="1432"/>
                  </a:lnTo>
                  <a:lnTo>
                    <a:pt x="1439" y="1500"/>
                  </a:lnTo>
                  <a:lnTo>
                    <a:pt x="1437" y="1571"/>
                  </a:lnTo>
                  <a:lnTo>
                    <a:pt x="1438" y="1645"/>
                  </a:lnTo>
                  <a:lnTo>
                    <a:pt x="1441" y="1714"/>
                  </a:lnTo>
                  <a:lnTo>
                    <a:pt x="1445" y="1778"/>
                  </a:lnTo>
                  <a:lnTo>
                    <a:pt x="1451" y="1836"/>
                  </a:lnTo>
                  <a:lnTo>
                    <a:pt x="1458" y="1889"/>
                  </a:lnTo>
                  <a:lnTo>
                    <a:pt x="1466" y="1937"/>
                  </a:lnTo>
                  <a:lnTo>
                    <a:pt x="1475" y="1981"/>
                  </a:lnTo>
                  <a:lnTo>
                    <a:pt x="1485" y="2020"/>
                  </a:lnTo>
                  <a:lnTo>
                    <a:pt x="1495" y="2056"/>
                  </a:lnTo>
                  <a:lnTo>
                    <a:pt x="1506" y="2086"/>
                  </a:lnTo>
                  <a:lnTo>
                    <a:pt x="1517" y="2113"/>
                  </a:lnTo>
                  <a:lnTo>
                    <a:pt x="1528" y="2137"/>
                  </a:lnTo>
                  <a:lnTo>
                    <a:pt x="1539" y="2157"/>
                  </a:lnTo>
                  <a:lnTo>
                    <a:pt x="1550" y="2174"/>
                  </a:lnTo>
                  <a:lnTo>
                    <a:pt x="1561" y="2188"/>
                  </a:lnTo>
                  <a:lnTo>
                    <a:pt x="1570" y="2198"/>
                  </a:lnTo>
                  <a:lnTo>
                    <a:pt x="1593" y="2224"/>
                  </a:lnTo>
                  <a:lnTo>
                    <a:pt x="1611" y="2253"/>
                  </a:lnTo>
                  <a:lnTo>
                    <a:pt x="1625" y="2282"/>
                  </a:lnTo>
                  <a:lnTo>
                    <a:pt x="1634" y="2312"/>
                  </a:lnTo>
                  <a:lnTo>
                    <a:pt x="1641" y="2345"/>
                  </a:lnTo>
                  <a:lnTo>
                    <a:pt x="1642" y="2377"/>
                  </a:lnTo>
                  <a:lnTo>
                    <a:pt x="1643" y="2394"/>
                  </a:lnTo>
                  <a:lnTo>
                    <a:pt x="1644" y="2412"/>
                  </a:lnTo>
                  <a:lnTo>
                    <a:pt x="1646" y="2428"/>
                  </a:lnTo>
                  <a:lnTo>
                    <a:pt x="1651" y="2444"/>
                  </a:lnTo>
                  <a:lnTo>
                    <a:pt x="1657" y="2460"/>
                  </a:lnTo>
                  <a:lnTo>
                    <a:pt x="1668" y="2477"/>
                  </a:lnTo>
                  <a:lnTo>
                    <a:pt x="1680" y="2495"/>
                  </a:lnTo>
                  <a:lnTo>
                    <a:pt x="1697" y="2512"/>
                  </a:lnTo>
                  <a:lnTo>
                    <a:pt x="1718" y="2532"/>
                  </a:lnTo>
                  <a:lnTo>
                    <a:pt x="1744" y="2553"/>
                  </a:lnTo>
                  <a:lnTo>
                    <a:pt x="1775" y="2576"/>
                  </a:lnTo>
                  <a:lnTo>
                    <a:pt x="1805" y="2597"/>
                  </a:lnTo>
                  <a:lnTo>
                    <a:pt x="1836" y="2619"/>
                  </a:lnTo>
                  <a:lnTo>
                    <a:pt x="1865" y="2641"/>
                  </a:lnTo>
                  <a:lnTo>
                    <a:pt x="1894" y="2663"/>
                  </a:lnTo>
                  <a:lnTo>
                    <a:pt x="1921" y="2686"/>
                  </a:lnTo>
                  <a:lnTo>
                    <a:pt x="1946" y="2709"/>
                  </a:lnTo>
                  <a:lnTo>
                    <a:pt x="1968" y="2734"/>
                  </a:lnTo>
                  <a:lnTo>
                    <a:pt x="1988" y="2761"/>
                  </a:lnTo>
                  <a:lnTo>
                    <a:pt x="2003" y="2788"/>
                  </a:lnTo>
                  <a:lnTo>
                    <a:pt x="2015" y="2817"/>
                  </a:lnTo>
                  <a:lnTo>
                    <a:pt x="2022" y="2849"/>
                  </a:lnTo>
                  <a:lnTo>
                    <a:pt x="2026" y="2882"/>
                  </a:lnTo>
                  <a:lnTo>
                    <a:pt x="2023" y="2909"/>
                  </a:lnTo>
                  <a:lnTo>
                    <a:pt x="2017" y="2933"/>
                  </a:lnTo>
                  <a:lnTo>
                    <a:pt x="2009" y="2954"/>
                  </a:lnTo>
                  <a:lnTo>
                    <a:pt x="1997" y="2971"/>
                  </a:lnTo>
                  <a:lnTo>
                    <a:pt x="1984" y="2986"/>
                  </a:lnTo>
                  <a:lnTo>
                    <a:pt x="1969" y="2998"/>
                  </a:lnTo>
                  <a:lnTo>
                    <a:pt x="1952" y="3008"/>
                  </a:lnTo>
                  <a:lnTo>
                    <a:pt x="1934" y="3015"/>
                  </a:lnTo>
                  <a:lnTo>
                    <a:pt x="1916" y="3020"/>
                  </a:lnTo>
                  <a:lnTo>
                    <a:pt x="1899" y="3025"/>
                  </a:lnTo>
                  <a:lnTo>
                    <a:pt x="1881" y="3028"/>
                  </a:lnTo>
                  <a:lnTo>
                    <a:pt x="1864" y="3029"/>
                  </a:lnTo>
                  <a:lnTo>
                    <a:pt x="1849" y="3030"/>
                  </a:lnTo>
                  <a:lnTo>
                    <a:pt x="1836" y="3030"/>
                  </a:lnTo>
                  <a:lnTo>
                    <a:pt x="189" y="3030"/>
                  </a:lnTo>
                  <a:lnTo>
                    <a:pt x="176" y="3030"/>
                  </a:lnTo>
                  <a:lnTo>
                    <a:pt x="160" y="3029"/>
                  </a:lnTo>
                  <a:lnTo>
                    <a:pt x="145" y="3028"/>
                  </a:lnTo>
                  <a:lnTo>
                    <a:pt x="127" y="3025"/>
                  </a:lnTo>
                  <a:lnTo>
                    <a:pt x="109" y="3020"/>
                  </a:lnTo>
                  <a:lnTo>
                    <a:pt x="91" y="3015"/>
                  </a:lnTo>
                  <a:lnTo>
                    <a:pt x="73" y="3008"/>
                  </a:lnTo>
                  <a:lnTo>
                    <a:pt x="57" y="2998"/>
                  </a:lnTo>
                  <a:lnTo>
                    <a:pt x="41" y="2986"/>
                  </a:lnTo>
                  <a:lnTo>
                    <a:pt x="27" y="2971"/>
                  </a:lnTo>
                  <a:lnTo>
                    <a:pt x="16" y="2954"/>
                  </a:lnTo>
                  <a:lnTo>
                    <a:pt x="7" y="2933"/>
                  </a:lnTo>
                  <a:lnTo>
                    <a:pt x="2" y="2909"/>
                  </a:lnTo>
                  <a:lnTo>
                    <a:pt x="0" y="2882"/>
                  </a:lnTo>
                  <a:lnTo>
                    <a:pt x="2" y="2849"/>
                  </a:lnTo>
                  <a:lnTo>
                    <a:pt x="9" y="2817"/>
                  </a:lnTo>
                  <a:lnTo>
                    <a:pt x="22" y="2788"/>
                  </a:lnTo>
                  <a:lnTo>
                    <a:pt x="38" y="2761"/>
                  </a:lnTo>
                  <a:lnTo>
                    <a:pt x="57" y="2734"/>
                  </a:lnTo>
                  <a:lnTo>
                    <a:pt x="79" y="2709"/>
                  </a:lnTo>
                  <a:lnTo>
                    <a:pt x="104" y="2686"/>
                  </a:lnTo>
                  <a:lnTo>
                    <a:pt x="131" y="2663"/>
                  </a:lnTo>
                  <a:lnTo>
                    <a:pt x="159" y="2641"/>
                  </a:lnTo>
                  <a:lnTo>
                    <a:pt x="189" y="2619"/>
                  </a:lnTo>
                  <a:lnTo>
                    <a:pt x="219" y="2597"/>
                  </a:lnTo>
                  <a:lnTo>
                    <a:pt x="250" y="2576"/>
                  </a:lnTo>
                  <a:lnTo>
                    <a:pt x="281" y="2553"/>
                  </a:lnTo>
                  <a:lnTo>
                    <a:pt x="306" y="2532"/>
                  </a:lnTo>
                  <a:lnTo>
                    <a:pt x="327" y="2512"/>
                  </a:lnTo>
                  <a:lnTo>
                    <a:pt x="344" y="2495"/>
                  </a:lnTo>
                  <a:lnTo>
                    <a:pt x="358" y="2477"/>
                  </a:lnTo>
                  <a:lnTo>
                    <a:pt x="367" y="2460"/>
                  </a:lnTo>
                  <a:lnTo>
                    <a:pt x="374" y="2444"/>
                  </a:lnTo>
                  <a:lnTo>
                    <a:pt x="379" y="2428"/>
                  </a:lnTo>
                  <a:lnTo>
                    <a:pt x="382" y="2412"/>
                  </a:lnTo>
                  <a:lnTo>
                    <a:pt x="383" y="2394"/>
                  </a:lnTo>
                  <a:lnTo>
                    <a:pt x="383" y="2377"/>
                  </a:lnTo>
                  <a:lnTo>
                    <a:pt x="385" y="2345"/>
                  </a:lnTo>
                  <a:lnTo>
                    <a:pt x="390" y="2312"/>
                  </a:lnTo>
                  <a:lnTo>
                    <a:pt x="400" y="2282"/>
                  </a:lnTo>
                  <a:lnTo>
                    <a:pt x="413" y="2253"/>
                  </a:lnTo>
                  <a:lnTo>
                    <a:pt x="431" y="2224"/>
                  </a:lnTo>
                  <a:lnTo>
                    <a:pt x="454" y="2198"/>
                  </a:lnTo>
                  <a:lnTo>
                    <a:pt x="465" y="2188"/>
                  </a:lnTo>
                  <a:lnTo>
                    <a:pt x="475" y="2174"/>
                  </a:lnTo>
                  <a:lnTo>
                    <a:pt x="486" y="2157"/>
                  </a:lnTo>
                  <a:lnTo>
                    <a:pt x="497" y="2137"/>
                  </a:lnTo>
                  <a:lnTo>
                    <a:pt x="508" y="2113"/>
                  </a:lnTo>
                  <a:lnTo>
                    <a:pt x="519" y="2086"/>
                  </a:lnTo>
                  <a:lnTo>
                    <a:pt x="530" y="2056"/>
                  </a:lnTo>
                  <a:lnTo>
                    <a:pt x="540" y="2020"/>
                  </a:lnTo>
                  <a:lnTo>
                    <a:pt x="550" y="1981"/>
                  </a:lnTo>
                  <a:lnTo>
                    <a:pt x="559" y="1937"/>
                  </a:lnTo>
                  <a:lnTo>
                    <a:pt x="567" y="1889"/>
                  </a:lnTo>
                  <a:lnTo>
                    <a:pt x="574" y="1836"/>
                  </a:lnTo>
                  <a:lnTo>
                    <a:pt x="580" y="1778"/>
                  </a:lnTo>
                  <a:lnTo>
                    <a:pt x="584" y="1714"/>
                  </a:lnTo>
                  <a:lnTo>
                    <a:pt x="586" y="1645"/>
                  </a:lnTo>
                  <a:lnTo>
                    <a:pt x="587" y="1571"/>
                  </a:lnTo>
                  <a:lnTo>
                    <a:pt x="586" y="1500"/>
                  </a:lnTo>
                  <a:lnTo>
                    <a:pt x="583" y="1432"/>
                  </a:lnTo>
                  <a:lnTo>
                    <a:pt x="577" y="1368"/>
                  </a:lnTo>
                  <a:lnTo>
                    <a:pt x="571" y="1308"/>
                  </a:lnTo>
                  <a:lnTo>
                    <a:pt x="562" y="1251"/>
                  </a:lnTo>
                  <a:lnTo>
                    <a:pt x="553" y="1198"/>
                  </a:lnTo>
                  <a:lnTo>
                    <a:pt x="542" y="1150"/>
                  </a:lnTo>
                  <a:lnTo>
                    <a:pt x="532" y="1105"/>
                  </a:lnTo>
                  <a:lnTo>
                    <a:pt x="520" y="1065"/>
                  </a:lnTo>
                  <a:lnTo>
                    <a:pt x="510" y="1029"/>
                  </a:lnTo>
                  <a:lnTo>
                    <a:pt x="500" y="998"/>
                  </a:lnTo>
                  <a:lnTo>
                    <a:pt x="491" y="971"/>
                  </a:lnTo>
                  <a:lnTo>
                    <a:pt x="481" y="949"/>
                  </a:lnTo>
                  <a:lnTo>
                    <a:pt x="475" y="931"/>
                  </a:lnTo>
                  <a:lnTo>
                    <a:pt x="470" y="918"/>
                  </a:lnTo>
                  <a:lnTo>
                    <a:pt x="466" y="911"/>
                  </a:lnTo>
                  <a:lnTo>
                    <a:pt x="465" y="908"/>
                  </a:lnTo>
                  <a:lnTo>
                    <a:pt x="173" y="908"/>
                  </a:lnTo>
                  <a:lnTo>
                    <a:pt x="173" y="905"/>
                  </a:lnTo>
                  <a:lnTo>
                    <a:pt x="172" y="894"/>
                  </a:lnTo>
                  <a:lnTo>
                    <a:pt x="170" y="878"/>
                  </a:lnTo>
                  <a:lnTo>
                    <a:pt x="167" y="855"/>
                  </a:lnTo>
                  <a:lnTo>
                    <a:pt x="164" y="827"/>
                  </a:lnTo>
                  <a:lnTo>
                    <a:pt x="159" y="795"/>
                  </a:lnTo>
                  <a:lnTo>
                    <a:pt x="155" y="758"/>
                  </a:lnTo>
                  <a:lnTo>
                    <a:pt x="150" y="718"/>
                  </a:lnTo>
                  <a:lnTo>
                    <a:pt x="144" y="675"/>
                  </a:lnTo>
                  <a:lnTo>
                    <a:pt x="137" y="629"/>
                  </a:lnTo>
                  <a:lnTo>
                    <a:pt x="131" y="581"/>
                  </a:lnTo>
                  <a:lnTo>
                    <a:pt x="124" y="532"/>
                  </a:lnTo>
                  <a:lnTo>
                    <a:pt x="116" y="482"/>
                  </a:lnTo>
                  <a:lnTo>
                    <a:pt x="108" y="430"/>
                  </a:lnTo>
                  <a:lnTo>
                    <a:pt x="101" y="379"/>
                  </a:lnTo>
                  <a:lnTo>
                    <a:pt x="92" y="329"/>
                  </a:lnTo>
                  <a:lnTo>
                    <a:pt x="83" y="280"/>
                  </a:lnTo>
                  <a:lnTo>
                    <a:pt x="74" y="232"/>
                  </a:lnTo>
                  <a:lnTo>
                    <a:pt x="65" y="186"/>
                  </a:lnTo>
                  <a:lnTo>
                    <a:pt x="57" y="143"/>
                  </a:lnTo>
                  <a:lnTo>
                    <a:pt x="47" y="105"/>
                  </a:lnTo>
                  <a:lnTo>
                    <a:pt x="39" y="68"/>
                  </a:lnTo>
                  <a:lnTo>
                    <a:pt x="29" y="37"/>
                  </a:lnTo>
                  <a:lnTo>
                    <a:pt x="20" y="10"/>
                  </a:lnTo>
                  <a:lnTo>
                    <a:pt x="399" y="10"/>
                  </a:lnTo>
                  <a:lnTo>
                    <a:pt x="399" y="14"/>
                  </a:lnTo>
                  <a:lnTo>
                    <a:pt x="400" y="22"/>
                  </a:lnTo>
                  <a:lnTo>
                    <a:pt x="402" y="37"/>
                  </a:lnTo>
                  <a:lnTo>
                    <a:pt x="404" y="54"/>
                  </a:lnTo>
                  <a:lnTo>
                    <a:pt x="407" y="76"/>
                  </a:lnTo>
                  <a:lnTo>
                    <a:pt x="410" y="102"/>
                  </a:lnTo>
                  <a:lnTo>
                    <a:pt x="412" y="129"/>
                  </a:lnTo>
                  <a:lnTo>
                    <a:pt x="415" y="157"/>
                  </a:lnTo>
                  <a:lnTo>
                    <a:pt x="419" y="186"/>
                  </a:lnTo>
                  <a:lnTo>
                    <a:pt x="421" y="216"/>
                  </a:lnTo>
                  <a:lnTo>
                    <a:pt x="423" y="244"/>
                  </a:lnTo>
                  <a:lnTo>
                    <a:pt x="424" y="271"/>
                  </a:lnTo>
                  <a:lnTo>
                    <a:pt x="424" y="295"/>
                  </a:lnTo>
                  <a:lnTo>
                    <a:pt x="577" y="295"/>
                  </a:lnTo>
                  <a:lnTo>
                    <a:pt x="577" y="0"/>
                  </a:lnTo>
                  <a:close/>
                </a:path>
              </a:pathLst>
            </a:custGeom>
            <a:grpFill/>
            <a:ln w="9525">
              <a:noFill/>
              <a:round/>
              <a:headEnd/>
              <a:tailEnd/>
            </a:ln>
          </p:spPr>
          <p:txBody>
            <a:bodyPr wrap="none" anchor="ctr"/>
            <a:lstStyle/>
            <a:p>
              <a:endParaRPr lang="en-GB"/>
            </a:p>
          </p:txBody>
        </p:sp>
        <p:sp>
          <p:nvSpPr>
            <p:cNvPr id="39" name="Freeform 170"/>
            <p:cNvSpPr>
              <a:spLocks noChangeArrowheads="1"/>
            </p:cNvSpPr>
            <p:nvPr/>
          </p:nvSpPr>
          <p:spPr bwMode="auto">
            <a:xfrm>
              <a:off x="679" y="3413"/>
              <a:ext cx="248" cy="26"/>
            </a:xfrm>
            <a:custGeom>
              <a:avLst/>
              <a:gdLst>
                <a:gd name="T0" fmla="*/ 0 w 2244"/>
                <a:gd name="T1" fmla="*/ 0 h 245"/>
                <a:gd name="T2" fmla="*/ 0 w 2244"/>
                <a:gd name="T3" fmla="*/ 0 h 245"/>
                <a:gd name="T4" fmla="*/ 0 w 2244"/>
                <a:gd name="T5" fmla="*/ 0 h 245"/>
                <a:gd name="T6" fmla="*/ 0 w 2244"/>
                <a:gd name="T7" fmla="*/ 0 h 245"/>
                <a:gd name="T8" fmla="*/ 0 w 2244"/>
                <a:gd name="T9" fmla="*/ 0 h 245"/>
                <a:gd name="T10" fmla="*/ 0 w 2244"/>
                <a:gd name="T11" fmla="*/ 0 h 245"/>
                <a:gd name="T12" fmla="*/ 0 w 2244"/>
                <a:gd name="T13" fmla="*/ 0 h 245"/>
                <a:gd name="T14" fmla="*/ 0 w 2244"/>
                <a:gd name="T15" fmla="*/ 0 h 245"/>
                <a:gd name="T16" fmla="*/ 0 w 2244"/>
                <a:gd name="T17" fmla="*/ 0 h 245"/>
                <a:gd name="T18" fmla="*/ 0 w 2244"/>
                <a:gd name="T19" fmla="*/ 0 h 245"/>
                <a:gd name="T20" fmla="*/ 0 w 2244"/>
                <a:gd name="T21" fmla="*/ 0 h 245"/>
                <a:gd name="T22" fmla="*/ 0 w 2244"/>
                <a:gd name="T23" fmla="*/ 0 h 245"/>
                <a:gd name="T24" fmla="*/ 0 w 2244"/>
                <a:gd name="T25" fmla="*/ 0 h 245"/>
                <a:gd name="T26" fmla="*/ 0 w 2244"/>
                <a:gd name="T27" fmla="*/ 0 h 245"/>
                <a:gd name="T28" fmla="*/ 0 w 2244"/>
                <a:gd name="T29" fmla="*/ 0 h 245"/>
                <a:gd name="T30" fmla="*/ 0 w 2244"/>
                <a:gd name="T31" fmla="*/ 0 h 245"/>
                <a:gd name="T32" fmla="*/ 0 w 2244"/>
                <a:gd name="T33" fmla="*/ 0 h 245"/>
                <a:gd name="T34" fmla="*/ 0 w 2244"/>
                <a:gd name="T35" fmla="*/ 0 h 245"/>
                <a:gd name="T36" fmla="*/ 0 w 2244"/>
                <a:gd name="T37" fmla="*/ 0 h 245"/>
                <a:gd name="T38" fmla="*/ 0 w 2244"/>
                <a:gd name="T39" fmla="*/ 0 h 245"/>
                <a:gd name="T40" fmla="*/ 0 w 2244"/>
                <a:gd name="T41" fmla="*/ 0 h 245"/>
                <a:gd name="T42" fmla="*/ 0 w 2244"/>
                <a:gd name="T43" fmla="*/ 0 h 245"/>
                <a:gd name="T44" fmla="*/ 0 w 2244"/>
                <a:gd name="T45" fmla="*/ 0 h 245"/>
                <a:gd name="T46" fmla="*/ 0 w 2244"/>
                <a:gd name="T47" fmla="*/ 0 h 245"/>
                <a:gd name="T48" fmla="*/ 0 w 2244"/>
                <a:gd name="T49" fmla="*/ 0 h 245"/>
                <a:gd name="T50" fmla="*/ 0 w 2244"/>
                <a:gd name="T51" fmla="*/ 0 h 245"/>
                <a:gd name="T52" fmla="*/ 0 w 2244"/>
                <a:gd name="T53" fmla="*/ 0 h 245"/>
                <a:gd name="T54" fmla="*/ 0 w 2244"/>
                <a:gd name="T55" fmla="*/ 0 h 245"/>
                <a:gd name="T56" fmla="*/ 0 w 2244"/>
                <a:gd name="T57" fmla="*/ 0 h 245"/>
                <a:gd name="T58" fmla="*/ 0 w 2244"/>
                <a:gd name="T59" fmla="*/ 0 h 245"/>
                <a:gd name="T60" fmla="*/ 0 w 2244"/>
                <a:gd name="T61" fmla="*/ 0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44"/>
                <a:gd name="T94" fmla="*/ 0 h 245"/>
                <a:gd name="T95" fmla="*/ 2244 w 2244"/>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44" h="245">
                  <a:moveTo>
                    <a:pt x="123" y="0"/>
                  </a:moveTo>
                  <a:lnTo>
                    <a:pt x="2121" y="0"/>
                  </a:lnTo>
                  <a:lnTo>
                    <a:pt x="2149" y="3"/>
                  </a:lnTo>
                  <a:lnTo>
                    <a:pt x="2174" y="13"/>
                  </a:lnTo>
                  <a:lnTo>
                    <a:pt x="2198" y="27"/>
                  </a:lnTo>
                  <a:lnTo>
                    <a:pt x="2216" y="46"/>
                  </a:lnTo>
                  <a:lnTo>
                    <a:pt x="2231" y="69"/>
                  </a:lnTo>
                  <a:lnTo>
                    <a:pt x="2241" y="94"/>
                  </a:lnTo>
                  <a:lnTo>
                    <a:pt x="2244" y="122"/>
                  </a:lnTo>
                  <a:lnTo>
                    <a:pt x="2241" y="151"/>
                  </a:lnTo>
                  <a:lnTo>
                    <a:pt x="2231" y="177"/>
                  </a:lnTo>
                  <a:lnTo>
                    <a:pt x="2216" y="199"/>
                  </a:lnTo>
                  <a:lnTo>
                    <a:pt x="2198" y="218"/>
                  </a:lnTo>
                  <a:lnTo>
                    <a:pt x="2174" y="232"/>
                  </a:lnTo>
                  <a:lnTo>
                    <a:pt x="2149" y="242"/>
                  </a:lnTo>
                  <a:lnTo>
                    <a:pt x="2121" y="245"/>
                  </a:lnTo>
                  <a:lnTo>
                    <a:pt x="123" y="245"/>
                  </a:lnTo>
                  <a:lnTo>
                    <a:pt x="95" y="242"/>
                  </a:lnTo>
                  <a:lnTo>
                    <a:pt x="69" y="232"/>
                  </a:lnTo>
                  <a:lnTo>
                    <a:pt x="46" y="218"/>
                  </a:lnTo>
                  <a:lnTo>
                    <a:pt x="27" y="199"/>
                  </a:lnTo>
                  <a:lnTo>
                    <a:pt x="13" y="177"/>
                  </a:lnTo>
                  <a:lnTo>
                    <a:pt x="4" y="151"/>
                  </a:lnTo>
                  <a:lnTo>
                    <a:pt x="0" y="122"/>
                  </a:lnTo>
                  <a:lnTo>
                    <a:pt x="4" y="94"/>
                  </a:lnTo>
                  <a:lnTo>
                    <a:pt x="13" y="69"/>
                  </a:lnTo>
                  <a:lnTo>
                    <a:pt x="27" y="46"/>
                  </a:lnTo>
                  <a:lnTo>
                    <a:pt x="46" y="27"/>
                  </a:lnTo>
                  <a:lnTo>
                    <a:pt x="69" y="13"/>
                  </a:lnTo>
                  <a:lnTo>
                    <a:pt x="95" y="3"/>
                  </a:lnTo>
                  <a:lnTo>
                    <a:pt x="123" y="0"/>
                  </a:lnTo>
                  <a:close/>
                </a:path>
              </a:pathLst>
            </a:custGeom>
            <a:grpFill/>
            <a:ln w="9525">
              <a:noFill/>
              <a:round/>
              <a:headEnd/>
              <a:tailEnd/>
            </a:ln>
          </p:spPr>
          <p:txBody>
            <a:bodyPr wrap="none" anchor="ctr"/>
            <a:lstStyle/>
            <a:p>
              <a:endParaRPr lang="en-GB"/>
            </a:p>
          </p:txBody>
        </p:sp>
      </p:grpSp>
      <p:cxnSp>
        <p:nvCxnSpPr>
          <p:cNvPr id="40" name="Straight Connector 39"/>
          <p:cNvCxnSpPr/>
          <p:nvPr/>
        </p:nvCxnSpPr>
        <p:spPr bwMode="auto">
          <a:xfrm>
            <a:off x="4999844" y="2395140"/>
            <a:ext cx="362586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5" name="Straight Connector 44"/>
          <p:cNvCxnSpPr/>
          <p:nvPr/>
        </p:nvCxnSpPr>
        <p:spPr bwMode="auto">
          <a:xfrm>
            <a:off x="4999844" y="3068475"/>
            <a:ext cx="2939887" cy="0"/>
          </a:xfrm>
          <a:prstGeom prst="line">
            <a:avLst/>
          </a:prstGeom>
          <a:solidFill>
            <a:schemeClr val="accent1"/>
          </a:solidFill>
          <a:ln w="19050" cap="flat" cmpd="sng" algn="ctr">
            <a:solidFill>
              <a:schemeClr val="accent3"/>
            </a:solidFill>
            <a:prstDash val="solid"/>
            <a:round/>
            <a:headEnd type="none" w="med" len="med"/>
            <a:tailEnd type="none" w="med" len="med"/>
          </a:ln>
          <a:effectLst/>
        </p:spPr>
      </p:cxnSp>
      <p:cxnSp>
        <p:nvCxnSpPr>
          <p:cNvPr id="48" name="Straight Connector 47"/>
          <p:cNvCxnSpPr/>
          <p:nvPr/>
        </p:nvCxnSpPr>
        <p:spPr bwMode="auto">
          <a:xfrm>
            <a:off x="4999844" y="4742190"/>
            <a:ext cx="3593195"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pic>
        <p:nvPicPr>
          <p:cNvPr id="1026" name="Picture 2"/>
          <p:cNvPicPr>
            <a:picLocks noChangeAspect="1" noChangeArrowheads="1"/>
          </p:cNvPicPr>
          <p:nvPr/>
        </p:nvPicPr>
        <p:blipFill>
          <a:blip r:embed="rId3" cstate="print"/>
          <a:srcRect l="58762" t="36633" r="6391" b="29687"/>
          <a:stretch>
            <a:fillRect/>
          </a:stretch>
        </p:blipFill>
        <p:spPr bwMode="auto">
          <a:xfrm>
            <a:off x="4377232" y="1827619"/>
            <a:ext cx="4248472" cy="3387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569" y="324562"/>
            <a:ext cx="7850525" cy="770108"/>
          </a:xfrm>
        </p:spPr>
        <p:txBody>
          <a:bodyPr anchor="ctr"/>
          <a:lstStyle/>
          <a:p>
            <a:r>
              <a:rPr lang="en-US" dirty="0" smtClean="0"/>
              <a:t>Qualitative methodology</a:t>
            </a:r>
            <a:endParaRPr lang="en-GB" dirty="0"/>
          </a:p>
        </p:txBody>
      </p:sp>
      <p:sp>
        <p:nvSpPr>
          <p:cNvPr id="16" name="Rectangle 15"/>
          <p:cNvSpPr/>
          <p:nvPr>
            <p:custDataLst>
              <p:tags r:id="rId1"/>
            </p:custDataLst>
          </p:nvPr>
        </p:nvSpPr>
        <p:spPr>
          <a:xfrm>
            <a:off x="476501" y="3309267"/>
            <a:ext cx="2646562" cy="1333475"/>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600"/>
              </a:spcAft>
            </a:pPr>
            <a:r>
              <a:rPr lang="en-US" sz="1600" b="1" dirty="0" smtClean="0">
                <a:solidFill>
                  <a:schemeClr val="tx1"/>
                </a:solidFill>
              </a:rPr>
              <a:t>Format</a:t>
            </a:r>
          </a:p>
          <a:p>
            <a:pPr defTabSz="909843" fontAlgn="auto">
              <a:spcBef>
                <a:spcPts val="0"/>
              </a:spcBef>
              <a:spcAft>
                <a:spcPts val="600"/>
              </a:spcAft>
            </a:pPr>
            <a:r>
              <a:rPr lang="en-US" sz="1600" dirty="0" smtClean="0">
                <a:solidFill>
                  <a:srgbClr val="333333"/>
                </a:solidFill>
              </a:rPr>
              <a:t>Be conducted face-to-face</a:t>
            </a:r>
          </a:p>
        </p:txBody>
      </p:sp>
      <p:sp>
        <p:nvSpPr>
          <p:cNvPr id="17" name="Rectangle 16"/>
          <p:cNvSpPr/>
          <p:nvPr>
            <p:custDataLst>
              <p:tags r:id="rId2"/>
            </p:custDataLst>
          </p:nvPr>
        </p:nvSpPr>
        <p:spPr>
          <a:xfrm>
            <a:off x="476833" y="3271893"/>
            <a:ext cx="2645898" cy="60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18" name="Rectangle 17"/>
          <p:cNvSpPr/>
          <p:nvPr>
            <p:custDataLst>
              <p:tags r:id="rId3"/>
            </p:custDataLst>
          </p:nvPr>
        </p:nvSpPr>
        <p:spPr>
          <a:xfrm>
            <a:off x="6037645" y="3309267"/>
            <a:ext cx="2646562" cy="1333475"/>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600"/>
              </a:spcAft>
            </a:pPr>
            <a:r>
              <a:rPr lang="en-US" sz="1600" b="1" dirty="0" smtClean="0">
                <a:solidFill>
                  <a:srgbClr val="C00000"/>
                </a:solidFill>
              </a:rPr>
              <a:t>Location</a:t>
            </a:r>
          </a:p>
          <a:p>
            <a:pPr defTabSz="909843" fontAlgn="auto">
              <a:spcBef>
                <a:spcPts val="0"/>
              </a:spcBef>
              <a:spcAft>
                <a:spcPts val="600"/>
              </a:spcAft>
            </a:pPr>
            <a:r>
              <a:rPr lang="en-US" sz="1600" b="0" dirty="0" smtClean="0">
                <a:solidFill>
                  <a:srgbClr val="333333"/>
                </a:solidFill>
              </a:rPr>
              <a:t>Be conducted at a location that is convenient for the respondent</a:t>
            </a:r>
            <a:endParaRPr lang="en-US" sz="1600" b="0" dirty="0">
              <a:solidFill>
                <a:srgbClr val="333333"/>
              </a:solidFill>
            </a:endParaRPr>
          </a:p>
        </p:txBody>
      </p:sp>
      <p:sp>
        <p:nvSpPr>
          <p:cNvPr id="19" name="Rectangle 18"/>
          <p:cNvSpPr/>
          <p:nvPr>
            <p:custDataLst>
              <p:tags r:id="rId4"/>
            </p:custDataLst>
          </p:nvPr>
        </p:nvSpPr>
        <p:spPr>
          <a:xfrm>
            <a:off x="6037977" y="3271893"/>
            <a:ext cx="2645898" cy="60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20" name="Rectangle 19"/>
          <p:cNvSpPr/>
          <p:nvPr>
            <p:custDataLst>
              <p:tags r:id="rId5"/>
            </p:custDataLst>
          </p:nvPr>
        </p:nvSpPr>
        <p:spPr>
          <a:xfrm>
            <a:off x="3257073" y="3309267"/>
            <a:ext cx="2646562" cy="1333475"/>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600"/>
              </a:spcAft>
            </a:pPr>
            <a:r>
              <a:rPr lang="en-US" sz="1600" b="1" dirty="0" smtClean="0">
                <a:solidFill>
                  <a:srgbClr val="7030A0"/>
                </a:solidFill>
              </a:rPr>
              <a:t>Duration</a:t>
            </a:r>
          </a:p>
          <a:p>
            <a:pPr defTabSz="909843" fontAlgn="auto">
              <a:spcBef>
                <a:spcPts val="0"/>
              </a:spcBef>
              <a:spcAft>
                <a:spcPts val="600"/>
              </a:spcAft>
            </a:pPr>
            <a:r>
              <a:rPr lang="en-US" sz="1600" dirty="0" smtClean="0">
                <a:solidFill>
                  <a:srgbClr val="333333"/>
                </a:solidFill>
              </a:rPr>
              <a:t>Last approximately 1 hour</a:t>
            </a:r>
            <a:endParaRPr lang="en-US" sz="1600" dirty="0">
              <a:solidFill>
                <a:srgbClr val="333333"/>
              </a:solidFill>
            </a:endParaRPr>
          </a:p>
        </p:txBody>
      </p:sp>
      <p:sp>
        <p:nvSpPr>
          <p:cNvPr id="21" name="Rectangle 20"/>
          <p:cNvSpPr/>
          <p:nvPr>
            <p:custDataLst>
              <p:tags r:id="rId6"/>
            </p:custDataLst>
          </p:nvPr>
        </p:nvSpPr>
        <p:spPr>
          <a:xfrm>
            <a:off x="3257405" y="3271893"/>
            <a:ext cx="2645898" cy="6034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12" name="Rectangle 11"/>
          <p:cNvSpPr/>
          <p:nvPr>
            <p:custDataLst>
              <p:tags r:id="rId7"/>
            </p:custDataLst>
          </p:nvPr>
        </p:nvSpPr>
        <p:spPr>
          <a:xfrm>
            <a:off x="380280" y="1254559"/>
            <a:ext cx="8382000" cy="307777"/>
          </a:xfrm>
          <a:prstGeom prst="rect">
            <a:avLst/>
          </a:prstGeom>
        </p:spPr>
        <p:txBody>
          <a:bodyPr wrap="square">
            <a:spAutoFit/>
          </a:bodyPr>
          <a:lstStyle/>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The research will be </a:t>
            </a:r>
            <a:r>
              <a:rPr lang="en-US" altLang="zh-TW" sz="1400" kern="0" dirty="0" smtClean="0">
                <a:solidFill>
                  <a:srgbClr val="000000"/>
                </a:solidFill>
                <a:latin typeface="+mn-lt"/>
                <a:ea typeface="PMingLiU" pitchFamily="18" charset="-120"/>
              </a:rPr>
              <a:t>carried out via </a:t>
            </a:r>
            <a:r>
              <a:rPr lang="en-US" altLang="zh-TW" sz="1400" b="1" kern="0" dirty="0" smtClean="0">
                <a:solidFill>
                  <a:srgbClr val="000000"/>
                </a:solidFill>
                <a:latin typeface="+mn-lt"/>
                <a:ea typeface="PMingLiU" pitchFamily="18" charset="-120"/>
              </a:rPr>
              <a:t>in-depth interviews</a:t>
            </a:r>
            <a:r>
              <a:rPr lang="en-US" altLang="zh-TW" sz="1400" kern="0" dirty="0" smtClean="0">
                <a:solidFill>
                  <a:srgbClr val="000000"/>
                </a:solidFill>
                <a:latin typeface="+mn-lt"/>
                <a:ea typeface="PMingLiU" pitchFamily="18" charset="-120"/>
              </a:rPr>
              <a:t>, which will:</a:t>
            </a:r>
            <a:endParaRPr lang="en-US" altLang="zh-TW" sz="1400" b="0" kern="0" dirty="0" smtClean="0">
              <a:solidFill>
                <a:srgbClr val="000000"/>
              </a:solidFill>
              <a:latin typeface="+mn-lt"/>
              <a:ea typeface="PMingLiU" pitchFamily="18" charset="-120"/>
            </a:endParaRPr>
          </a:p>
        </p:txBody>
      </p:sp>
      <p:sp>
        <p:nvSpPr>
          <p:cNvPr id="14" name="Rectangle 13"/>
          <p:cNvSpPr/>
          <p:nvPr>
            <p:custDataLst>
              <p:tags r:id="rId8"/>
            </p:custDataLst>
          </p:nvPr>
        </p:nvSpPr>
        <p:spPr>
          <a:xfrm>
            <a:off x="402528" y="4781046"/>
            <a:ext cx="8637100" cy="954107"/>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Practical tips: </a:t>
            </a:r>
          </a:p>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1) Focus groups </a:t>
            </a:r>
            <a:r>
              <a:rPr lang="en-US" altLang="zh-TW" sz="1400" b="1" u="sng" kern="0" dirty="0" smtClean="0">
                <a:solidFill>
                  <a:srgbClr val="000000"/>
                </a:solidFill>
                <a:latin typeface="+mn-lt"/>
                <a:ea typeface="PMingLiU" pitchFamily="18" charset="-120"/>
              </a:rPr>
              <a:t>will not</a:t>
            </a:r>
            <a:r>
              <a:rPr lang="en-US" altLang="zh-TW" sz="1400" kern="0" dirty="0" smtClean="0">
                <a:solidFill>
                  <a:srgbClr val="000000"/>
                </a:solidFill>
                <a:latin typeface="+mn-lt"/>
                <a:ea typeface="PMingLiU" pitchFamily="18" charset="-120"/>
              </a:rPr>
              <a:t> deliver the detailed and unbiased response required from each respondent</a:t>
            </a:r>
          </a:p>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2) When carrying out interviews at a respondent’s place of work (e.g. a shop) be prepared for possible interruptions!</a:t>
            </a:r>
          </a:p>
        </p:txBody>
      </p:sp>
      <p:grpSp>
        <p:nvGrpSpPr>
          <p:cNvPr id="3" name="noun_project_1057.eps"/>
          <p:cNvGrpSpPr>
            <a:grpSpLocks/>
          </p:cNvGrpSpPr>
          <p:nvPr/>
        </p:nvGrpSpPr>
        <p:grpSpPr bwMode="auto">
          <a:xfrm>
            <a:off x="485774" y="2484462"/>
            <a:ext cx="773858" cy="652960"/>
            <a:chOff x="178" y="817"/>
            <a:chExt cx="378" cy="340"/>
          </a:xfrm>
          <a:solidFill>
            <a:srgbClr val="0070C0"/>
          </a:solidFill>
        </p:grpSpPr>
        <p:sp>
          <p:nvSpPr>
            <p:cNvPr id="24" name="Freeform 6"/>
            <p:cNvSpPr>
              <a:spLocks/>
            </p:cNvSpPr>
            <p:nvPr/>
          </p:nvSpPr>
          <p:spPr bwMode="auto">
            <a:xfrm>
              <a:off x="178" y="1004"/>
              <a:ext cx="166" cy="147"/>
            </a:xfrm>
            <a:custGeom>
              <a:avLst/>
              <a:gdLst>
                <a:gd name="T0" fmla="*/ 0 w 1496"/>
                <a:gd name="T1" fmla="*/ 0 h 1320"/>
                <a:gd name="T2" fmla="*/ 0 w 1496"/>
                <a:gd name="T3" fmla="*/ 0 h 1320"/>
                <a:gd name="T4" fmla="*/ 0 w 1496"/>
                <a:gd name="T5" fmla="*/ 0 h 1320"/>
                <a:gd name="T6" fmla="*/ 0 w 1496"/>
                <a:gd name="T7" fmla="*/ 0 h 1320"/>
                <a:gd name="T8" fmla="*/ 0 w 1496"/>
                <a:gd name="T9" fmla="*/ 0 h 1320"/>
                <a:gd name="T10" fmla="*/ 0 w 1496"/>
                <a:gd name="T11" fmla="*/ 0 h 1320"/>
                <a:gd name="T12" fmla="*/ 0 w 1496"/>
                <a:gd name="T13" fmla="*/ 0 h 1320"/>
                <a:gd name="T14" fmla="*/ 0 w 1496"/>
                <a:gd name="T15" fmla="*/ 0 h 1320"/>
                <a:gd name="T16" fmla="*/ 0 w 1496"/>
                <a:gd name="T17" fmla="*/ 0 h 1320"/>
                <a:gd name="T18" fmla="*/ 0 w 1496"/>
                <a:gd name="T19" fmla="*/ 0 h 1320"/>
                <a:gd name="T20" fmla="*/ 0 w 1496"/>
                <a:gd name="T21" fmla="*/ 0 h 1320"/>
                <a:gd name="T22" fmla="*/ 0 w 1496"/>
                <a:gd name="T23" fmla="*/ 0 h 1320"/>
                <a:gd name="T24" fmla="*/ 0 w 1496"/>
                <a:gd name="T25" fmla="*/ 0 h 1320"/>
                <a:gd name="T26" fmla="*/ 0 w 1496"/>
                <a:gd name="T27" fmla="*/ 0 h 1320"/>
                <a:gd name="T28" fmla="*/ 0 w 1496"/>
                <a:gd name="T29" fmla="*/ 0 h 1320"/>
                <a:gd name="T30" fmla="*/ 0 w 1496"/>
                <a:gd name="T31" fmla="*/ 0 h 1320"/>
                <a:gd name="T32" fmla="*/ 0 w 1496"/>
                <a:gd name="T33" fmla="*/ 0 h 1320"/>
                <a:gd name="T34" fmla="*/ 0 w 1496"/>
                <a:gd name="T35" fmla="*/ 0 h 1320"/>
                <a:gd name="T36" fmla="*/ 0 w 1496"/>
                <a:gd name="T37" fmla="*/ 0 h 1320"/>
                <a:gd name="T38" fmla="*/ 0 w 1496"/>
                <a:gd name="T39" fmla="*/ 0 h 1320"/>
                <a:gd name="T40" fmla="*/ 0 w 1496"/>
                <a:gd name="T41" fmla="*/ 0 h 1320"/>
                <a:gd name="T42" fmla="*/ 0 w 1496"/>
                <a:gd name="T43" fmla="*/ 0 h 1320"/>
                <a:gd name="T44" fmla="*/ 0 w 1496"/>
                <a:gd name="T45" fmla="*/ 0 h 1320"/>
                <a:gd name="T46" fmla="*/ 0 w 1496"/>
                <a:gd name="T47" fmla="*/ 0 h 1320"/>
                <a:gd name="T48" fmla="*/ 0 w 1496"/>
                <a:gd name="T49" fmla="*/ 0 h 1320"/>
                <a:gd name="T50" fmla="*/ 0 w 1496"/>
                <a:gd name="T51" fmla="*/ 0 h 1320"/>
                <a:gd name="T52" fmla="*/ 0 w 1496"/>
                <a:gd name="T53" fmla="*/ 0 h 1320"/>
                <a:gd name="T54" fmla="*/ 0 w 1496"/>
                <a:gd name="T55" fmla="*/ 0 h 1320"/>
                <a:gd name="T56" fmla="*/ 0 w 1496"/>
                <a:gd name="T57" fmla="*/ 0 h 1320"/>
                <a:gd name="T58" fmla="*/ 0 w 1496"/>
                <a:gd name="T59" fmla="*/ 0 h 1320"/>
                <a:gd name="T60" fmla="*/ 0 w 1496"/>
                <a:gd name="T61" fmla="*/ 0 h 1320"/>
                <a:gd name="T62" fmla="*/ 0 w 1496"/>
                <a:gd name="T63" fmla="*/ 0 h 1320"/>
                <a:gd name="T64" fmla="*/ 0 w 1496"/>
                <a:gd name="T65" fmla="*/ 0 h 1320"/>
                <a:gd name="T66" fmla="*/ 0 w 1496"/>
                <a:gd name="T67" fmla="*/ 0 h 1320"/>
                <a:gd name="T68" fmla="*/ 0 w 1496"/>
                <a:gd name="T69" fmla="*/ 0 h 1320"/>
                <a:gd name="T70" fmla="*/ 0 w 1496"/>
                <a:gd name="T71" fmla="*/ 0 h 1320"/>
                <a:gd name="T72" fmla="*/ 0 w 1496"/>
                <a:gd name="T73" fmla="*/ 0 h 1320"/>
                <a:gd name="T74" fmla="*/ 0 w 1496"/>
                <a:gd name="T75" fmla="*/ 0 h 1320"/>
                <a:gd name="T76" fmla="*/ 0 w 1496"/>
                <a:gd name="T77" fmla="*/ 0 h 1320"/>
                <a:gd name="T78" fmla="*/ 0 w 1496"/>
                <a:gd name="T79" fmla="*/ 0 h 1320"/>
                <a:gd name="T80" fmla="*/ 0 w 1496"/>
                <a:gd name="T81" fmla="*/ 0 h 1320"/>
                <a:gd name="T82" fmla="*/ 0 w 1496"/>
                <a:gd name="T83" fmla="*/ 0 h 1320"/>
                <a:gd name="T84" fmla="*/ 0 w 1496"/>
                <a:gd name="T85" fmla="*/ 0 h 1320"/>
                <a:gd name="T86" fmla="*/ 0 w 1496"/>
                <a:gd name="T87" fmla="*/ 0 h 1320"/>
                <a:gd name="T88" fmla="*/ 0 w 1496"/>
                <a:gd name="T89" fmla="*/ 0 h 1320"/>
                <a:gd name="T90" fmla="*/ 0 w 1496"/>
                <a:gd name="T91" fmla="*/ 0 h 1320"/>
                <a:gd name="T92" fmla="*/ 0 w 1496"/>
                <a:gd name="T93" fmla="*/ 0 h 1320"/>
                <a:gd name="T94" fmla="*/ 0 w 1496"/>
                <a:gd name="T95" fmla="*/ 0 h 1320"/>
                <a:gd name="T96" fmla="*/ 0 w 1496"/>
                <a:gd name="T97" fmla="*/ 0 h 1320"/>
                <a:gd name="T98" fmla="*/ 0 w 1496"/>
                <a:gd name="T99" fmla="*/ 0 h 1320"/>
                <a:gd name="T100" fmla="*/ 0 w 1496"/>
                <a:gd name="T101" fmla="*/ 0 h 1320"/>
                <a:gd name="T102" fmla="*/ 0 w 1496"/>
                <a:gd name="T103" fmla="*/ 0 h 1320"/>
                <a:gd name="T104" fmla="*/ 0 w 1496"/>
                <a:gd name="T105" fmla="*/ 0 h 1320"/>
                <a:gd name="T106" fmla="*/ 0 w 1496"/>
                <a:gd name="T107" fmla="*/ 0 h 1320"/>
                <a:gd name="T108" fmla="*/ 0 w 1496"/>
                <a:gd name="T109" fmla="*/ 0 h 1320"/>
                <a:gd name="T110" fmla="*/ 0 w 1496"/>
                <a:gd name="T111" fmla="*/ 0 h 13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96"/>
                <a:gd name="T169" fmla="*/ 0 h 1320"/>
                <a:gd name="T170" fmla="*/ 1496 w 1496"/>
                <a:gd name="T171" fmla="*/ 1320 h 13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96" h="1320">
                  <a:moveTo>
                    <a:pt x="925" y="0"/>
                  </a:moveTo>
                  <a:lnTo>
                    <a:pt x="1359" y="2"/>
                  </a:lnTo>
                  <a:lnTo>
                    <a:pt x="1362" y="30"/>
                  </a:lnTo>
                  <a:lnTo>
                    <a:pt x="1370" y="60"/>
                  </a:lnTo>
                  <a:lnTo>
                    <a:pt x="1384" y="90"/>
                  </a:lnTo>
                  <a:lnTo>
                    <a:pt x="1403" y="122"/>
                  </a:lnTo>
                  <a:lnTo>
                    <a:pt x="1427" y="156"/>
                  </a:lnTo>
                  <a:lnTo>
                    <a:pt x="1458" y="190"/>
                  </a:lnTo>
                  <a:lnTo>
                    <a:pt x="1496" y="226"/>
                  </a:lnTo>
                  <a:lnTo>
                    <a:pt x="1356" y="1179"/>
                  </a:lnTo>
                  <a:lnTo>
                    <a:pt x="1475" y="1320"/>
                  </a:lnTo>
                  <a:lnTo>
                    <a:pt x="1365" y="1320"/>
                  </a:lnTo>
                  <a:lnTo>
                    <a:pt x="1258" y="1320"/>
                  </a:lnTo>
                  <a:lnTo>
                    <a:pt x="1151" y="1320"/>
                  </a:lnTo>
                  <a:lnTo>
                    <a:pt x="1047" y="1320"/>
                  </a:lnTo>
                  <a:lnTo>
                    <a:pt x="946" y="1320"/>
                  </a:lnTo>
                  <a:lnTo>
                    <a:pt x="848" y="1320"/>
                  </a:lnTo>
                  <a:lnTo>
                    <a:pt x="752" y="1320"/>
                  </a:lnTo>
                  <a:lnTo>
                    <a:pt x="662" y="1320"/>
                  </a:lnTo>
                  <a:lnTo>
                    <a:pt x="574" y="1320"/>
                  </a:lnTo>
                  <a:lnTo>
                    <a:pt x="491" y="1320"/>
                  </a:lnTo>
                  <a:lnTo>
                    <a:pt x="412" y="1320"/>
                  </a:lnTo>
                  <a:lnTo>
                    <a:pt x="339" y="1320"/>
                  </a:lnTo>
                  <a:lnTo>
                    <a:pt x="272" y="1320"/>
                  </a:lnTo>
                  <a:lnTo>
                    <a:pt x="210" y="1320"/>
                  </a:lnTo>
                  <a:lnTo>
                    <a:pt x="154" y="1320"/>
                  </a:lnTo>
                  <a:lnTo>
                    <a:pt x="104" y="1320"/>
                  </a:lnTo>
                  <a:lnTo>
                    <a:pt x="62" y="1320"/>
                  </a:lnTo>
                  <a:lnTo>
                    <a:pt x="27" y="1320"/>
                  </a:lnTo>
                  <a:lnTo>
                    <a:pt x="0" y="1320"/>
                  </a:lnTo>
                  <a:lnTo>
                    <a:pt x="4" y="1259"/>
                  </a:lnTo>
                  <a:lnTo>
                    <a:pt x="10" y="1196"/>
                  </a:lnTo>
                  <a:lnTo>
                    <a:pt x="22" y="1132"/>
                  </a:lnTo>
                  <a:lnTo>
                    <a:pt x="35" y="1067"/>
                  </a:lnTo>
                  <a:lnTo>
                    <a:pt x="52" y="1000"/>
                  </a:lnTo>
                  <a:lnTo>
                    <a:pt x="72" y="932"/>
                  </a:lnTo>
                  <a:lnTo>
                    <a:pt x="95" y="864"/>
                  </a:lnTo>
                  <a:lnTo>
                    <a:pt x="121" y="797"/>
                  </a:lnTo>
                  <a:lnTo>
                    <a:pt x="149" y="728"/>
                  </a:lnTo>
                  <a:lnTo>
                    <a:pt x="180" y="662"/>
                  </a:lnTo>
                  <a:lnTo>
                    <a:pt x="213" y="596"/>
                  </a:lnTo>
                  <a:lnTo>
                    <a:pt x="249" y="531"/>
                  </a:lnTo>
                  <a:lnTo>
                    <a:pt x="286" y="469"/>
                  </a:lnTo>
                  <a:lnTo>
                    <a:pt x="327" y="409"/>
                  </a:lnTo>
                  <a:lnTo>
                    <a:pt x="368" y="351"/>
                  </a:lnTo>
                  <a:lnTo>
                    <a:pt x="412" y="297"/>
                  </a:lnTo>
                  <a:lnTo>
                    <a:pt x="458" y="246"/>
                  </a:lnTo>
                  <a:lnTo>
                    <a:pt x="504" y="199"/>
                  </a:lnTo>
                  <a:lnTo>
                    <a:pt x="553" y="156"/>
                  </a:lnTo>
                  <a:lnTo>
                    <a:pt x="603" y="117"/>
                  </a:lnTo>
                  <a:lnTo>
                    <a:pt x="654" y="83"/>
                  </a:lnTo>
                  <a:lnTo>
                    <a:pt x="707" y="54"/>
                  </a:lnTo>
                  <a:lnTo>
                    <a:pt x="760" y="31"/>
                  </a:lnTo>
                  <a:lnTo>
                    <a:pt x="815" y="15"/>
                  </a:lnTo>
                  <a:lnTo>
                    <a:pt x="869" y="4"/>
                  </a:lnTo>
                  <a:lnTo>
                    <a:pt x="925" y="0"/>
                  </a:lnTo>
                  <a:close/>
                </a:path>
              </a:pathLst>
            </a:custGeom>
            <a:grpFill/>
            <a:ln w="0">
              <a:noFill/>
              <a:prstDash val="solid"/>
              <a:round/>
              <a:headEnd/>
              <a:tailEnd/>
            </a:ln>
          </p:spPr>
          <p:txBody>
            <a:bodyPr/>
            <a:lstStyle/>
            <a:p>
              <a:endParaRPr lang="en-GB"/>
            </a:p>
          </p:txBody>
        </p:sp>
        <p:sp>
          <p:nvSpPr>
            <p:cNvPr id="25" name="Freeform 7"/>
            <p:cNvSpPr>
              <a:spLocks/>
            </p:cNvSpPr>
            <p:nvPr/>
          </p:nvSpPr>
          <p:spPr bwMode="auto">
            <a:xfrm>
              <a:off x="388" y="1005"/>
              <a:ext cx="168" cy="146"/>
            </a:xfrm>
            <a:custGeom>
              <a:avLst/>
              <a:gdLst>
                <a:gd name="T0" fmla="*/ 0 w 1513"/>
                <a:gd name="T1" fmla="*/ 0 h 1316"/>
                <a:gd name="T2" fmla="*/ 0 w 1513"/>
                <a:gd name="T3" fmla="*/ 0 h 1316"/>
                <a:gd name="T4" fmla="*/ 0 w 1513"/>
                <a:gd name="T5" fmla="*/ 0 h 1316"/>
                <a:gd name="T6" fmla="*/ 0 w 1513"/>
                <a:gd name="T7" fmla="*/ 0 h 1316"/>
                <a:gd name="T8" fmla="*/ 0 w 1513"/>
                <a:gd name="T9" fmla="*/ 0 h 1316"/>
                <a:gd name="T10" fmla="*/ 0 w 1513"/>
                <a:gd name="T11" fmla="*/ 0 h 1316"/>
                <a:gd name="T12" fmla="*/ 0 w 1513"/>
                <a:gd name="T13" fmla="*/ 0 h 1316"/>
                <a:gd name="T14" fmla="*/ 0 w 1513"/>
                <a:gd name="T15" fmla="*/ 0 h 1316"/>
                <a:gd name="T16" fmla="*/ 0 w 1513"/>
                <a:gd name="T17" fmla="*/ 0 h 1316"/>
                <a:gd name="T18" fmla="*/ 0 w 1513"/>
                <a:gd name="T19" fmla="*/ 0 h 1316"/>
                <a:gd name="T20" fmla="*/ 0 w 1513"/>
                <a:gd name="T21" fmla="*/ 0 h 1316"/>
                <a:gd name="T22" fmla="*/ 0 w 1513"/>
                <a:gd name="T23" fmla="*/ 0 h 1316"/>
                <a:gd name="T24" fmla="*/ 0 w 1513"/>
                <a:gd name="T25" fmla="*/ 0 h 1316"/>
                <a:gd name="T26" fmla="*/ 0 w 1513"/>
                <a:gd name="T27" fmla="*/ 0 h 1316"/>
                <a:gd name="T28" fmla="*/ 0 w 1513"/>
                <a:gd name="T29" fmla="*/ 0 h 1316"/>
                <a:gd name="T30" fmla="*/ 0 w 1513"/>
                <a:gd name="T31" fmla="*/ 0 h 1316"/>
                <a:gd name="T32" fmla="*/ 0 w 1513"/>
                <a:gd name="T33" fmla="*/ 0 h 1316"/>
                <a:gd name="T34" fmla="*/ 0 w 1513"/>
                <a:gd name="T35" fmla="*/ 0 h 1316"/>
                <a:gd name="T36" fmla="*/ 0 w 1513"/>
                <a:gd name="T37" fmla="*/ 0 h 1316"/>
                <a:gd name="T38" fmla="*/ 0 w 1513"/>
                <a:gd name="T39" fmla="*/ 0 h 1316"/>
                <a:gd name="T40" fmla="*/ 0 w 1513"/>
                <a:gd name="T41" fmla="*/ 0 h 1316"/>
                <a:gd name="T42" fmla="*/ 0 w 1513"/>
                <a:gd name="T43" fmla="*/ 0 h 1316"/>
                <a:gd name="T44" fmla="*/ 0 w 1513"/>
                <a:gd name="T45" fmla="*/ 0 h 1316"/>
                <a:gd name="T46" fmla="*/ 0 w 1513"/>
                <a:gd name="T47" fmla="*/ 0 h 1316"/>
                <a:gd name="T48" fmla="*/ 0 w 1513"/>
                <a:gd name="T49" fmla="*/ 0 h 1316"/>
                <a:gd name="T50" fmla="*/ 0 w 1513"/>
                <a:gd name="T51" fmla="*/ 0 h 1316"/>
                <a:gd name="T52" fmla="*/ 0 w 1513"/>
                <a:gd name="T53" fmla="*/ 0 h 1316"/>
                <a:gd name="T54" fmla="*/ 0 w 1513"/>
                <a:gd name="T55" fmla="*/ 0 h 1316"/>
                <a:gd name="T56" fmla="*/ 0 w 1513"/>
                <a:gd name="T57" fmla="*/ 0 h 1316"/>
                <a:gd name="T58" fmla="*/ 0 w 1513"/>
                <a:gd name="T59" fmla="*/ 0 h 1316"/>
                <a:gd name="T60" fmla="*/ 0 w 1513"/>
                <a:gd name="T61" fmla="*/ 0 h 1316"/>
                <a:gd name="T62" fmla="*/ 0 w 1513"/>
                <a:gd name="T63" fmla="*/ 0 h 1316"/>
                <a:gd name="T64" fmla="*/ 0 w 1513"/>
                <a:gd name="T65" fmla="*/ 0 h 1316"/>
                <a:gd name="T66" fmla="*/ 0 w 1513"/>
                <a:gd name="T67" fmla="*/ 0 h 1316"/>
                <a:gd name="T68" fmla="*/ 0 w 1513"/>
                <a:gd name="T69" fmla="*/ 0 h 1316"/>
                <a:gd name="T70" fmla="*/ 0 w 1513"/>
                <a:gd name="T71" fmla="*/ 0 h 1316"/>
                <a:gd name="T72" fmla="*/ 0 w 1513"/>
                <a:gd name="T73" fmla="*/ 0 h 1316"/>
                <a:gd name="T74" fmla="*/ 0 w 1513"/>
                <a:gd name="T75" fmla="*/ 0 h 1316"/>
                <a:gd name="T76" fmla="*/ 0 w 1513"/>
                <a:gd name="T77" fmla="*/ 0 h 1316"/>
                <a:gd name="T78" fmla="*/ 0 w 1513"/>
                <a:gd name="T79" fmla="*/ 0 h 1316"/>
                <a:gd name="T80" fmla="*/ 0 w 1513"/>
                <a:gd name="T81" fmla="*/ 0 h 1316"/>
                <a:gd name="T82" fmla="*/ 0 w 1513"/>
                <a:gd name="T83" fmla="*/ 0 h 1316"/>
                <a:gd name="T84" fmla="*/ 0 w 1513"/>
                <a:gd name="T85" fmla="*/ 0 h 1316"/>
                <a:gd name="T86" fmla="*/ 0 w 1513"/>
                <a:gd name="T87" fmla="*/ 0 h 1316"/>
                <a:gd name="T88" fmla="*/ 0 w 1513"/>
                <a:gd name="T89" fmla="*/ 0 h 1316"/>
                <a:gd name="T90" fmla="*/ 0 w 1513"/>
                <a:gd name="T91" fmla="*/ 0 h 1316"/>
                <a:gd name="T92" fmla="*/ 0 w 1513"/>
                <a:gd name="T93" fmla="*/ 0 h 1316"/>
                <a:gd name="T94" fmla="*/ 0 w 1513"/>
                <a:gd name="T95" fmla="*/ 0 h 1316"/>
                <a:gd name="T96" fmla="*/ 0 w 1513"/>
                <a:gd name="T97" fmla="*/ 0 h 13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3"/>
                <a:gd name="T148" fmla="*/ 0 h 1316"/>
                <a:gd name="T149" fmla="*/ 1513 w 1513"/>
                <a:gd name="T150" fmla="*/ 1316 h 13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3" h="1316">
                  <a:moveTo>
                    <a:pt x="136" y="0"/>
                  </a:moveTo>
                  <a:lnTo>
                    <a:pt x="562" y="1"/>
                  </a:lnTo>
                  <a:lnTo>
                    <a:pt x="622" y="6"/>
                  </a:lnTo>
                  <a:lnTo>
                    <a:pt x="682" y="16"/>
                  </a:lnTo>
                  <a:lnTo>
                    <a:pt x="741" y="35"/>
                  </a:lnTo>
                  <a:lnTo>
                    <a:pt x="800" y="59"/>
                  </a:lnTo>
                  <a:lnTo>
                    <a:pt x="858" y="91"/>
                  </a:lnTo>
                  <a:lnTo>
                    <a:pt x="916" y="131"/>
                  </a:lnTo>
                  <a:lnTo>
                    <a:pt x="974" y="177"/>
                  </a:lnTo>
                  <a:lnTo>
                    <a:pt x="1031" y="230"/>
                  </a:lnTo>
                  <a:lnTo>
                    <a:pt x="1084" y="287"/>
                  </a:lnTo>
                  <a:lnTo>
                    <a:pt x="1134" y="347"/>
                  </a:lnTo>
                  <a:lnTo>
                    <a:pt x="1182" y="411"/>
                  </a:lnTo>
                  <a:lnTo>
                    <a:pt x="1226" y="479"/>
                  </a:lnTo>
                  <a:lnTo>
                    <a:pt x="1268" y="548"/>
                  </a:lnTo>
                  <a:lnTo>
                    <a:pt x="1307" y="620"/>
                  </a:lnTo>
                  <a:lnTo>
                    <a:pt x="1343" y="693"/>
                  </a:lnTo>
                  <a:lnTo>
                    <a:pt x="1376" y="767"/>
                  </a:lnTo>
                  <a:lnTo>
                    <a:pt x="1405" y="840"/>
                  </a:lnTo>
                  <a:lnTo>
                    <a:pt x="1431" y="914"/>
                  </a:lnTo>
                  <a:lnTo>
                    <a:pt x="1454" y="986"/>
                  </a:lnTo>
                  <a:lnTo>
                    <a:pt x="1473" y="1057"/>
                  </a:lnTo>
                  <a:lnTo>
                    <a:pt x="1489" y="1126"/>
                  </a:lnTo>
                  <a:lnTo>
                    <a:pt x="1501" y="1192"/>
                  </a:lnTo>
                  <a:lnTo>
                    <a:pt x="1509" y="1255"/>
                  </a:lnTo>
                  <a:lnTo>
                    <a:pt x="1513" y="1316"/>
                  </a:lnTo>
                  <a:lnTo>
                    <a:pt x="1439" y="1316"/>
                  </a:lnTo>
                  <a:lnTo>
                    <a:pt x="1358" y="1316"/>
                  </a:lnTo>
                  <a:lnTo>
                    <a:pt x="1270" y="1316"/>
                  </a:lnTo>
                  <a:lnTo>
                    <a:pt x="1176" y="1316"/>
                  </a:lnTo>
                  <a:lnTo>
                    <a:pt x="1077" y="1316"/>
                  </a:lnTo>
                  <a:lnTo>
                    <a:pt x="972" y="1316"/>
                  </a:lnTo>
                  <a:lnTo>
                    <a:pt x="864" y="1316"/>
                  </a:lnTo>
                  <a:lnTo>
                    <a:pt x="751" y="1316"/>
                  </a:lnTo>
                  <a:lnTo>
                    <a:pt x="634" y="1316"/>
                  </a:lnTo>
                  <a:lnTo>
                    <a:pt x="515" y="1316"/>
                  </a:lnTo>
                  <a:lnTo>
                    <a:pt x="393" y="1316"/>
                  </a:lnTo>
                  <a:lnTo>
                    <a:pt x="270" y="1316"/>
                  </a:lnTo>
                  <a:lnTo>
                    <a:pt x="145" y="1316"/>
                  </a:lnTo>
                  <a:lnTo>
                    <a:pt x="19" y="1316"/>
                  </a:lnTo>
                  <a:lnTo>
                    <a:pt x="139" y="1175"/>
                  </a:lnTo>
                  <a:lnTo>
                    <a:pt x="0" y="222"/>
                  </a:lnTo>
                  <a:lnTo>
                    <a:pt x="36" y="187"/>
                  </a:lnTo>
                  <a:lnTo>
                    <a:pt x="67" y="152"/>
                  </a:lnTo>
                  <a:lnTo>
                    <a:pt x="92" y="119"/>
                  </a:lnTo>
                  <a:lnTo>
                    <a:pt x="110" y="87"/>
                  </a:lnTo>
                  <a:lnTo>
                    <a:pt x="125" y="57"/>
                  </a:lnTo>
                  <a:lnTo>
                    <a:pt x="133" y="28"/>
                  </a:lnTo>
                  <a:lnTo>
                    <a:pt x="136" y="0"/>
                  </a:lnTo>
                  <a:close/>
                </a:path>
              </a:pathLst>
            </a:custGeom>
            <a:grpFill/>
            <a:ln w="0">
              <a:noFill/>
              <a:prstDash val="solid"/>
              <a:round/>
              <a:headEnd/>
              <a:tailEnd/>
            </a:ln>
          </p:spPr>
          <p:txBody>
            <a:bodyPr/>
            <a:lstStyle/>
            <a:p>
              <a:endParaRPr lang="en-GB"/>
            </a:p>
          </p:txBody>
        </p:sp>
        <p:sp>
          <p:nvSpPr>
            <p:cNvPr id="26" name="Freeform 8"/>
            <p:cNvSpPr>
              <a:spLocks/>
            </p:cNvSpPr>
            <p:nvPr/>
          </p:nvSpPr>
          <p:spPr bwMode="auto">
            <a:xfrm>
              <a:off x="289" y="817"/>
              <a:ext cx="154" cy="157"/>
            </a:xfrm>
            <a:custGeom>
              <a:avLst/>
              <a:gdLst>
                <a:gd name="T0" fmla="*/ 0 w 1385"/>
                <a:gd name="T1" fmla="*/ 0 h 1418"/>
                <a:gd name="T2" fmla="*/ 0 w 1385"/>
                <a:gd name="T3" fmla="*/ 0 h 1418"/>
                <a:gd name="T4" fmla="*/ 0 w 1385"/>
                <a:gd name="T5" fmla="*/ 0 h 1418"/>
                <a:gd name="T6" fmla="*/ 0 w 1385"/>
                <a:gd name="T7" fmla="*/ 0 h 1418"/>
                <a:gd name="T8" fmla="*/ 0 w 1385"/>
                <a:gd name="T9" fmla="*/ 0 h 1418"/>
                <a:gd name="T10" fmla="*/ 0 w 1385"/>
                <a:gd name="T11" fmla="*/ 0 h 1418"/>
                <a:gd name="T12" fmla="*/ 0 w 1385"/>
                <a:gd name="T13" fmla="*/ 0 h 1418"/>
                <a:gd name="T14" fmla="*/ 0 w 1385"/>
                <a:gd name="T15" fmla="*/ 0 h 1418"/>
                <a:gd name="T16" fmla="*/ 0 w 1385"/>
                <a:gd name="T17" fmla="*/ 0 h 1418"/>
                <a:gd name="T18" fmla="*/ 0 w 1385"/>
                <a:gd name="T19" fmla="*/ 0 h 1418"/>
                <a:gd name="T20" fmla="*/ 0 w 1385"/>
                <a:gd name="T21" fmla="*/ 0 h 1418"/>
                <a:gd name="T22" fmla="*/ 0 w 1385"/>
                <a:gd name="T23" fmla="*/ 0 h 1418"/>
                <a:gd name="T24" fmla="*/ 0 w 1385"/>
                <a:gd name="T25" fmla="*/ 0 h 1418"/>
                <a:gd name="T26" fmla="*/ 0 w 1385"/>
                <a:gd name="T27" fmla="*/ 0 h 1418"/>
                <a:gd name="T28" fmla="*/ 0 w 1385"/>
                <a:gd name="T29" fmla="*/ 0 h 1418"/>
                <a:gd name="T30" fmla="*/ 0 w 1385"/>
                <a:gd name="T31" fmla="*/ 0 h 1418"/>
                <a:gd name="T32" fmla="*/ 0 w 1385"/>
                <a:gd name="T33" fmla="*/ 0 h 1418"/>
                <a:gd name="T34" fmla="*/ 0 w 1385"/>
                <a:gd name="T35" fmla="*/ 0 h 1418"/>
                <a:gd name="T36" fmla="*/ 0 w 1385"/>
                <a:gd name="T37" fmla="*/ 0 h 1418"/>
                <a:gd name="T38" fmla="*/ 0 w 1385"/>
                <a:gd name="T39" fmla="*/ 0 h 1418"/>
                <a:gd name="T40" fmla="*/ 0 w 1385"/>
                <a:gd name="T41" fmla="*/ 0 h 1418"/>
                <a:gd name="T42" fmla="*/ 0 w 1385"/>
                <a:gd name="T43" fmla="*/ 0 h 1418"/>
                <a:gd name="T44" fmla="*/ 0 w 1385"/>
                <a:gd name="T45" fmla="*/ 0 h 1418"/>
                <a:gd name="T46" fmla="*/ 0 w 1385"/>
                <a:gd name="T47" fmla="*/ 0 h 1418"/>
                <a:gd name="T48" fmla="*/ 0 w 1385"/>
                <a:gd name="T49" fmla="*/ 0 h 1418"/>
                <a:gd name="T50" fmla="*/ 0 w 1385"/>
                <a:gd name="T51" fmla="*/ 0 h 1418"/>
                <a:gd name="T52" fmla="*/ 0 w 1385"/>
                <a:gd name="T53" fmla="*/ 0 h 1418"/>
                <a:gd name="T54" fmla="*/ 0 w 1385"/>
                <a:gd name="T55" fmla="*/ 0 h 1418"/>
                <a:gd name="T56" fmla="*/ 0 w 1385"/>
                <a:gd name="T57" fmla="*/ 0 h 1418"/>
                <a:gd name="T58" fmla="*/ 0 w 1385"/>
                <a:gd name="T59" fmla="*/ 0 h 1418"/>
                <a:gd name="T60" fmla="*/ 0 w 1385"/>
                <a:gd name="T61" fmla="*/ 0 h 1418"/>
                <a:gd name="T62" fmla="*/ 0 w 1385"/>
                <a:gd name="T63" fmla="*/ 0 h 1418"/>
                <a:gd name="T64" fmla="*/ 0 w 1385"/>
                <a:gd name="T65" fmla="*/ 0 h 1418"/>
                <a:gd name="T66" fmla="*/ 0 w 1385"/>
                <a:gd name="T67" fmla="*/ 0 h 1418"/>
                <a:gd name="T68" fmla="*/ 0 w 1385"/>
                <a:gd name="T69" fmla="*/ 0 h 1418"/>
                <a:gd name="T70" fmla="*/ 0 w 1385"/>
                <a:gd name="T71" fmla="*/ 0 h 14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5"/>
                <a:gd name="T109" fmla="*/ 0 h 1418"/>
                <a:gd name="T110" fmla="*/ 1385 w 1385"/>
                <a:gd name="T111" fmla="*/ 1418 h 14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5" h="1418">
                  <a:moveTo>
                    <a:pt x="692" y="0"/>
                  </a:moveTo>
                  <a:lnTo>
                    <a:pt x="758" y="4"/>
                  </a:lnTo>
                  <a:lnTo>
                    <a:pt x="822" y="14"/>
                  </a:lnTo>
                  <a:lnTo>
                    <a:pt x="885" y="29"/>
                  </a:lnTo>
                  <a:lnTo>
                    <a:pt x="945" y="51"/>
                  </a:lnTo>
                  <a:lnTo>
                    <a:pt x="1003" y="78"/>
                  </a:lnTo>
                  <a:lnTo>
                    <a:pt x="1058" y="110"/>
                  </a:lnTo>
                  <a:lnTo>
                    <a:pt x="1110" y="146"/>
                  </a:lnTo>
                  <a:lnTo>
                    <a:pt x="1157" y="188"/>
                  </a:lnTo>
                  <a:lnTo>
                    <a:pt x="1202" y="233"/>
                  </a:lnTo>
                  <a:lnTo>
                    <a:pt x="1242" y="282"/>
                  </a:lnTo>
                  <a:lnTo>
                    <a:pt x="1278" y="335"/>
                  </a:lnTo>
                  <a:lnTo>
                    <a:pt x="1309" y="391"/>
                  </a:lnTo>
                  <a:lnTo>
                    <a:pt x="1335" y="450"/>
                  </a:lnTo>
                  <a:lnTo>
                    <a:pt x="1356" y="511"/>
                  </a:lnTo>
                  <a:lnTo>
                    <a:pt x="1371" y="575"/>
                  </a:lnTo>
                  <a:lnTo>
                    <a:pt x="1382" y="641"/>
                  </a:lnTo>
                  <a:lnTo>
                    <a:pt x="1385" y="710"/>
                  </a:lnTo>
                  <a:lnTo>
                    <a:pt x="1382" y="777"/>
                  </a:lnTo>
                  <a:lnTo>
                    <a:pt x="1371" y="844"/>
                  </a:lnTo>
                  <a:lnTo>
                    <a:pt x="1357" y="908"/>
                  </a:lnTo>
                  <a:lnTo>
                    <a:pt x="1335" y="970"/>
                  </a:lnTo>
                  <a:lnTo>
                    <a:pt x="1309" y="1029"/>
                  </a:lnTo>
                  <a:lnTo>
                    <a:pt x="1278" y="1086"/>
                  </a:lnTo>
                  <a:lnTo>
                    <a:pt x="1243" y="1138"/>
                  </a:lnTo>
                  <a:lnTo>
                    <a:pt x="1203" y="1187"/>
                  </a:lnTo>
                  <a:lnTo>
                    <a:pt x="1159" y="1233"/>
                  </a:lnTo>
                  <a:lnTo>
                    <a:pt x="1111" y="1274"/>
                  </a:lnTo>
                  <a:lnTo>
                    <a:pt x="1060" y="1310"/>
                  </a:lnTo>
                  <a:lnTo>
                    <a:pt x="1005" y="1342"/>
                  </a:lnTo>
                  <a:lnTo>
                    <a:pt x="948" y="1368"/>
                  </a:lnTo>
                  <a:lnTo>
                    <a:pt x="888" y="1390"/>
                  </a:lnTo>
                  <a:lnTo>
                    <a:pt x="826" y="1406"/>
                  </a:lnTo>
                  <a:lnTo>
                    <a:pt x="762" y="1415"/>
                  </a:lnTo>
                  <a:lnTo>
                    <a:pt x="696" y="1418"/>
                  </a:lnTo>
                  <a:lnTo>
                    <a:pt x="688" y="1418"/>
                  </a:lnTo>
                  <a:lnTo>
                    <a:pt x="628" y="1416"/>
                  </a:lnTo>
                  <a:lnTo>
                    <a:pt x="568" y="1408"/>
                  </a:lnTo>
                  <a:lnTo>
                    <a:pt x="510" y="1395"/>
                  </a:lnTo>
                  <a:lnTo>
                    <a:pt x="453" y="1377"/>
                  </a:lnTo>
                  <a:lnTo>
                    <a:pt x="399" y="1354"/>
                  </a:lnTo>
                  <a:lnTo>
                    <a:pt x="346" y="1327"/>
                  </a:lnTo>
                  <a:lnTo>
                    <a:pt x="296" y="1294"/>
                  </a:lnTo>
                  <a:lnTo>
                    <a:pt x="249" y="1257"/>
                  </a:lnTo>
                  <a:lnTo>
                    <a:pt x="204" y="1216"/>
                  </a:lnTo>
                  <a:lnTo>
                    <a:pt x="162" y="1169"/>
                  </a:lnTo>
                  <a:lnTo>
                    <a:pt x="124" y="1120"/>
                  </a:lnTo>
                  <a:lnTo>
                    <a:pt x="92" y="1068"/>
                  </a:lnTo>
                  <a:lnTo>
                    <a:pt x="64" y="1013"/>
                  </a:lnTo>
                  <a:lnTo>
                    <a:pt x="40" y="955"/>
                  </a:lnTo>
                  <a:lnTo>
                    <a:pt x="22" y="896"/>
                  </a:lnTo>
                  <a:lnTo>
                    <a:pt x="9" y="835"/>
                  </a:lnTo>
                  <a:lnTo>
                    <a:pt x="2" y="773"/>
                  </a:lnTo>
                  <a:lnTo>
                    <a:pt x="0" y="709"/>
                  </a:lnTo>
                  <a:lnTo>
                    <a:pt x="2" y="646"/>
                  </a:lnTo>
                  <a:lnTo>
                    <a:pt x="9" y="584"/>
                  </a:lnTo>
                  <a:lnTo>
                    <a:pt x="22" y="524"/>
                  </a:lnTo>
                  <a:lnTo>
                    <a:pt x="40" y="465"/>
                  </a:lnTo>
                  <a:lnTo>
                    <a:pt x="63" y="409"/>
                  </a:lnTo>
                  <a:lnTo>
                    <a:pt x="91" y="354"/>
                  </a:lnTo>
                  <a:lnTo>
                    <a:pt x="124" y="303"/>
                  </a:lnTo>
                  <a:lnTo>
                    <a:pt x="161" y="253"/>
                  </a:lnTo>
                  <a:lnTo>
                    <a:pt x="203" y="206"/>
                  </a:lnTo>
                  <a:lnTo>
                    <a:pt x="248" y="165"/>
                  </a:lnTo>
                  <a:lnTo>
                    <a:pt x="296" y="128"/>
                  </a:lnTo>
                  <a:lnTo>
                    <a:pt x="347" y="94"/>
                  </a:lnTo>
                  <a:lnTo>
                    <a:pt x="400" y="67"/>
                  </a:lnTo>
                  <a:lnTo>
                    <a:pt x="455" y="44"/>
                  </a:lnTo>
                  <a:lnTo>
                    <a:pt x="512" y="25"/>
                  </a:lnTo>
                  <a:lnTo>
                    <a:pt x="570" y="12"/>
                  </a:lnTo>
                  <a:lnTo>
                    <a:pt x="631" y="3"/>
                  </a:lnTo>
                  <a:lnTo>
                    <a:pt x="692" y="0"/>
                  </a:lnTo>
                  <a:close/>
                </a:path>
              </a:pathLst>
            </a:custGeom>
            <a:grpFill/>
            <a:ln w="0">
              <a:noFill/>
              <a:prstDash val="solid"/>
              <a:round/>
              <a:headEnd/>
              <a:tailEnd/>
            </a:ln>
          </p:spPr>
          <p:txBody>
            <a:bodyPr/>
            <a:lstStyle/>
            <a:p>
              <a:endParaRPr lang="en-GB"/>
            </a:p>
          </p:txBody>
        </p:sp>
        <p:sp>
          <p:nvSpPr>
            <p:cNvPr id="27" name="Freeform 9"/>
            <p:cNvSpPr>
              <a:spLocks/>
            </p:cNvSpPr>
            <p:nvPr/>
          </p:nvSpPr>
          <p:spPr bwMode="auto">
            <a:xfrm>
              <a:off x="343" y="994"/>
              <a:ext cx="46" cy="163"/>
            </a:xfrm>
            <a:custGeom>
              <a:avLst/>
              <a:gdLst>
                <a:gd name="T0" fmla="*/ 0 w 408"/>
                <a:gd name="T1" fmla="*/ 0 h 1469"/>
                <a:gd name="T2" fmla="*/ 0 w 408"/>
                <a:gd name="T3" fmla="*/ 0 h 1469"/>
                <a:gd name="T4" fmla="*/ 0 w 408"/>
                <a:gd name="T5" fmla="*/ 0 h 1469"/>
                <a:gd name="T6" fmla="*/ 0 w 408"/>
                <a:gd name="T7" fmla="*/ 0 h 1469"/>
                <a:gd name="T8" fmla="*/ 0 w 408"/>
                <a:gd name="T9" fmla="*/ 0 h 1469"/>
                <a:gd name="T10" fmla="*/ 0 w 408"/>
                <a:gd name="T11" fmla="*/ 0 h 1469"/>
                <a:gd name="T12" fmla="*/ 0 w 408"/>
                <a:gd name="T13" fmla="*/ 0 h 1469"/>
                <a:gd name="T14" fmla="*/ 0 w 408"/>
                <a:gd name="T15" fmla="*/ 0 h 1469"/>
                <a:gd name="T16" fmla="*/ 0 w 408"/>
                <a:gd name="T17" fmla="*/ 0 h 1469"/>
                <a:gd name="T18" fmla="*/ 0 w 408"/>
                <a:gd name="T19" fmla="*/ 0 h 1469"/>
                <a:gd name="T20" fmla="*/ 0 w 408"/>
                <a:gd name="T21" fmla="*/ 0 h 1469"/>
                <a:gd name="T22" fmla="*/ 0 w 408"/>
                <a:gd name="T23" fmla="*/ 0 h 1469"/>
                <a:gd name="T24" fmla="*/ 0 w 408"/>
                <a:gd name="T25" fmla="*/ 0 h 1469"/>
                <a:gd name="T26" fmla="*/ 0 w 408"/>
                <a:gd name="T27" fmla="*/ 0 h 1469"/>
                <a:gd name="T28" fmla="*/ 0 w 408"/>
                <a:gd name="T29" fmla="*/ 0 h 1469"/>
                <a:gd name="T30" fmla="*/ 0 w 408"/>
                <a:gd name="T31" fmla="*/ 0 h 1469"/>
                <a:gd name="T32" fmla="*/ 0 w 408"/>
                <a:gd name="T33" fmla="*/ 0 h 1469"/>
                <a:gd name="T34" fmla="*/ 0 w 408"/>
                <a:gd name="T35" fmla="*/ 0 h 1469"/>
                <a:gd name="T36" fmla="*/ 0 w 408"/>
                <a:gd name="T37" fmla="*/ 0 h 1469"/>
                <a:gd name="T38" fmla="*/ 0 w 408"/>
                <a:gd name="T39" fmla="*/ 0 h 1469"/>
                <a:gd name="T40" fmla="*/ 0 w 408"/>
                <a:gd name="T41" fmla="*/ 0 h 1469"/>
                <a:gd name="T42" fmla="*/ 0 w 408"/>
                <a:gd name="T43" fmla="*/ 0 h 1469"/>
                <a:gd name="T44" fmla="*/ 0 w 408"/>
                <a:gd name="T45" fmla="*/ 0 h 1469"/>
                <a:gd name="T46" fmla="*/ 0 w 408"/>
                <a:gd name="T47" fmla="*/ 0 h 1469"/>
                <a:gd name="T48" fmla="*/ 0 w 408"/>
                <a:gd name="T49" fmla="*/ 0 h 1469"/>
                <a:gd name="T50" fmla="*/ 0 w 408"/>
                <a:gd name="T51" fmla="*/ 0 h 1469"/>
                <a:gd name="T52" fmla="*/ 0 w 408"/>
                <a:gd name="T53" fmla="*/ 0 h 1469"/>
                <a:gd name="T54" fmla="*/ 0 w 408"/>
                <a:gd name="T55" fmla="*/ 0 h 1469"/>
                <a:gd name="T56" fmla="*/ 0 w 408"/>
                <a:gd name="T57" fmla="*/ 0 h 1469"/>
                <a:gd name="T58" fmla="*/ 0 w 408"/>
                <a:gd name="T59" fmla="*/ 0 h 1469"/>
                <a:gd name="T60" fmla="*/ 0 w 408"/>
                <a:gd name="T61" fmla="*/ 0 h 1469"/>
                <a:gd name="T62" fmla="*/ 0 w 408"/>
                <a:gd name="T63" fmla="*/ 0 h 1469"/>
                <a:gd name="T64" fmla="*/ 0 w 408"/>
                <a:gd name="T65" fmla="*/ 0 h 1469"/>
                <a:gd name="T66" fmla="*/ 0 w 408"/>
                <a:gd name="T67" fmla="*/ 0 h 1469"/>
                <a:gd name="T68" fmla="*/ 0 w 408"/>
                <a:gd name="T69" fmla="*/ 0 h 1469"/>
                <a:gd name="T70" fmla="*/ 0 w 408"/>
                <a:gd name="T71" fmla="*/ 0 h 1469"/>
                <a:gd name="T72" fmla="*/ 0 w 408"/>
                <a:gd name="T73" fmla="*/ 0 h 1469"/>
                <a:gd name="T74" fmla="*/ 0 w 408"/>
                <a:gd name="T75" fmla="*/ 0 h 1469"/>
                <a:gd name="T76" fmla="*/ 0 w 408"/>
                <a:gd name="T77" fmla="*/ 0 h 1469"/>
                <a:gd name="T78" fmla="*/ 0 w 408"/>
                <a:gd name="T79" fmla="*/ 0 h 1469"/>
                <a:gd name="T80" fmla="*/ 0 w 408"/>
                <a:gd name="T81" fmla="*/ 0 h 1469"/>
                <a:gd name="T82" fmla="*/ 0 w 408"/>
                <a:gd name="T83" fmla="*/ 0 h 1469"/>
                <a:gd name="T84" fmla="*/ 0 w 408"/>
                <a:gd name="T85" fmla="*/ 0 h 1469"/>
                <a:gd name="T86" fmla="*/ 0 w 408"/>
                <a:gd name="T87" fmla="*/ 0 h 1469"/>
                <a:gd name="T88" fmla="*/ 0 w 408"/>
                <a:gd name="T89" fmla="*/ 0 h 1469"/>
                <a:gd name="T90" fmla="*/ 0 w 408"/>
                <a:gd name="T91" fmla="*/ 0 h 1469"/>
                <a:gd name="T92" fmla="*/ 0 w 408"/>
                <a:gd name="T93" fmla="*/ 0 h 1469"/>
                <a:gd name="T94" fmla="*/ 0 w 408"/>
                <a:gd name="T95" fmla="*/ 0 h 1469"/>
                <a:gd name="T96" fmla="*/ 0 w 408"/>
                <a:gd name="T97" fmla="*/ 0 h 1469"/>
                <a:gd name="T98" fmla="*/ 0 w 408"/>
                <a:gd name="T99" fmla="*/ 0 h 1469"/>
                <a:gd name="T100" fmla="*/ 0 w 408"/>
                <a:gd name="T101" fmla="*/ 0 h 1469"/>
                <a:gd name="T102" fmla="*/ 0 w 408"/>
                <a:gd name="T103" fmla="*/ 0 h 1469"/>
                <a:gd name="T104" fmla="*/ 0 w 408"/>
                <a:gd name="T105" fmla="*/ 0 h 14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8"/>
                <a:gd name="T160" fmla="*/ 0 h 1469"/>
                <a:gd name="T161" fmla="*/ 408 w 408"/>
                <a:gd name="T162" fmla="*/ 1469 h 14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8" h="1469">
                  <a:moveTo>
                    <a:pt x="204" y="0"/>
                  </a:moveTo>
                  <a:lnTo>
                    <a:pt x="237" y="2"/>
                  </a:lnTo>
                  <a:lnTo>
                    <a:pt x="271" y="8"/>
                  </a:lnTo>
                  <a:lnTo>
                    <a:pt x="304" y="18"/>
                  </a:lnTo>
                  <a:lnTo>
                    <a:pt x="335" y="30"/>
                  </a:lnTo>
                  <a:lnTo>
                    <a:pt x="365" y="46"/>
                  </a:lnTo>
                  <a:lnTo>
                    <a:pt x="388" y="63"/>
                  </a:lnTo>
                  <a:lnTo>
                    <a:pt x="402" y="78"/>
                  </a:lnTo>
                  <a:lnTo>
                    <a:pt x="408" y="93"/>
                  </a:lnTo>
                  <a:lnTo>
                    <a:pt x="408" y="95"/>
                  </a:lnTo>
                  <a:lnTo>
                    <a:pt x="407" y="99"/>
                  </a:lnTo>
                  <a:lnTo>
                    <a:pt x="406" y="106"/>
                  </a:lnTo>
                  <a:lnTo>
                    <a:pt x="403" y="113"/>
                  </a:lnTo>
                  <a:lnTo>
                    <a:pt x="398" y="122"/>
                  </a:lnTo>
                  <a:lnTo>
                    <a:pt x="392" y="133"/>
                  </a:lnTo>
                  <a:lnTo>
                    <a:pt x="383" y="146"/>
                  </a:lnTo>
                  <a:lnTo>
                    <a:pt x="372" y="162"/>
                  </a:lnTo>
                  <a:lnTo>
                    <a:pt x="356" y="179"/>
                  </a:lnTo>
                  <a:lnTo>
                    <a:pt x="338" y="199"/>
                  </a:lnTo>
                  <a:lnTo>
                    <a:pt x="316" y="221"/>
                  </a:lnTo>
                  <a:lnTo>
                    <a:pt x="290" y="244"/>
                  </a:lnTo>
                  <a:lnTo>
                    <a:pt x="263" y="268"/>
                  </a:lnTo>
                  <a:lnTo>
                    <a:pt x="404" y="1231"/>
                  </a:lnTo>
                  <a:lnTo>
                    <a:pt x="252" y="1412"/>
                  </a:lnTo>
                  <a:lnTo>
                    <a:pt x="225" y="1445"/>
                  </a:lnTo>
                  <a:lnTo>
                    <a:pt x="204" y="1469"/>
                  </a:lnTo>
                  <a:lnTo>
                    <a:pt x="183" y="1445"/>
                  </a:lnTo>
                  <a:lnTo>
                    <a:pt x="157" y="1412"/>
                  </a:lnTo>
                  <a:lnTo>
                    <a:pt x="4" y="1231"/>
                  </a:lnTo>
                  <a:lnTo>
                    <a:pt x="145" y="268"/>
                  </a:lnTo>
                  <a:lnTo>
                    <a:pt x="118" y="244"/>
                  </a:lnTo>
                  <a:lnTo>
                    <a:pt x="90" y="220"/>
                  </a:lnTo>
                  <a:lnTo>
                    <a:pt x="68" y="197"/>
                  </a:lnTo>
                  <a:lnTo>
                    <a:pt x="49" y="176"/>
                  </a:lnTo>
                  <a:lnTo>
                    <a:pt x="34" y="158"/>
                  </a:lnTo>
                  <a:lnTo>
                    <a:pt x="22" y="143"/>
                  </a:lnTo>
                  <a:lnTo>
                    <a:pt x="14" y="129"/>
                  </a:lnTo>
                  <a:lnTo>
                    <a:pt x="8" y="118"/>
                  </a:lnTo>
                  <a:lnTo>
                    <a:pt x="4" y="110"/>
                  </a:lnTo>
                  <a:lnTo>
                    <a:pt x="2" y="103"/>
                  </a:lnTo>
                  <a:lnTo>
                    <a:pt x="0" y="97"/>
                  </a:lnTo>
                  <a:lnTo>
                    <a:pt x="0" y="94"/>
                  </a:lnTo>
                  <a:lnTo>
                    <a:pt x="0" y="93"/>
                  </a:lnTo>
                  <a:lnTo>
                    <a:pt x="4" y="83"/>
                  </a:lnTo>
                  <a:lnTo>
                    <a:pt x="11" y="73"/>
                  </a:lnTo>
                  <a:lnTo>
                    <a:pt x="21" y="62"/>
                  </a:lnTo>
                  <a:lnTo>
                    <a:pt x="45" y="45"/>
                  </a:lnTo>
                  <a:lnTo>
                    <a:pt x="74" y="30"/>
                  </a:lnTo>
                  <a:lnTo>
                    <a:pt x="105" y="18"/>
                  </a:lnTo>
                  <a:lnTo>
                    <a:pt x="138" y="8"/>
                  </a:lnTo>
                  <a:lnTo>
                    <a:pt x="171" y="2"/>
                  </a:lnTo>
                  <a:lnTo>
                    <a:pt x="204" y="0"/>
                  </a:lnTo>
                  <a:close/>
                </a:path>
              </a:pathLst>
            </a:custGeom>
            <a:grpFill/>
            <a:ln w="0">
              <a:noFill/>
              <a:prstDash val="solid"/>
              <a:round/>
              <a:headEnd/>
              <a:tailEnd/>
            </a:ln>
          </p:spPr>
          <p:txBody>
            <a:bodyPr/>
            <a:lstStyle/>
            <a:p>
              <a:endParaRPr lang="en-GB"/>
            </a:p>
          </p:txBody>
        </p:sp>
      </p:grpSp>
      <p:sp>
        <p:nvSpPr>
          <p:cNvPr id="28" name="noun_project_0044.eps"/>
          <p:cNvSpPr>
            <a:spLocks/>
          </p:cNvSpPr>
          <p:nvPr/>
        </p:nvSpPr>
        <p:spPr bwMode="auto">
          <a:xfrm>
            <a:off x="6031802" y="2402481"/>
            <a:ext cx="509921" cy="737461"/>
          </a:xfrm>
          <a:custGeom>
            <a:avLst/>
            <a:gdLst>
              <a:gd name="T0" fmla="*/ 2147483647 w 3188"/>
              <a:gd name="T1" fmla="*/ 0 h 3456"/>
              <a:gd name="T2" fmla="*/ 2147483647 w 3188"/>
              <a:gd name="T3" fmla="*/ 0 h 3456"/>
              <a:gd name="T4" fmla="*/ 2147483647 w 3188"/>
              <a:gd name="T5" fmla="*/ 2147483647 h 3456"/>
              <a:gd name="T6" fmla="*/ 2147483647 w 3188"/>
              <a:gd name="T7" fmla="*/ 2147483647 h 3456"/>
              <a:gd name="T8" fmla="*/ 2147483647 w 3188"/>
              <a:gd name="T9" fmla="*/ 2147483647 h 3456"/>
              <a:gd name="T10" fmla="*/ 2147483647 w 3188"/>
              <a:gd name="T11" fmla="*/ 2147483647 h 3456"/>
              <a:gd name="T12" fmla="*/ 2147483647 w 3188"/>
              <a:gd name="T13" fmla="*/ 2147483647 h 3456"/>
              <a:gd name="T14" fmla="*/ 2147483647 w 3188"/>
              <a:gd name="T15" fmla="*/ 2147483647 h 3456"/>
              <a:gd name="T16" fmla="*/ 2147483647 w 3188"/>
              <a:gd name="T17" fmla="*/ 2147483647 h 3456"/>
              <a:gd name="T18" fmla="*/ 2147483647 w 3188"/>
              <a:gd name="T19" fmla="*/ 2147483647 h 3456"/>
              <a:gd name="T20" fmla="*/ 2147483647 w 3188"/>
              <a:gd name="T21" fmla="*/ 2147483647 h 3456"/>
              <a:gd name="T22" fmla="*/ 2147483647 w 3188"/>
              <a:gd name="T23" fmla="*/ 2147483647 h 3456"/>
              <a:gd name="T24" fmla="*/ 2147483647 w 3188"/>
              <a:gd name="T25" fmla="*/ 2147483647 h 3456"/>
              <a:gd name="T26" fmla="*/ 2147483647 w 3188"/>
              <a:gd name="T27" fmla="*/ 2147483647 h 3456"/>
              <a:gd name="T28" fmla="*/ 2147483647 w 3188"/>
              <a:gd name="T29" fmla="*/ 2147483647 h 3456"/>
              <a:gd name="T30" fmla="*/ 2147483647 w 3188"/>
              <a:gd name="T31" fmla="*/ 2147483647 h 3456"/>
              <a:gd name="T32" fmla="*/ 2147483647 w 3188"/>
              <a:gd name="T33" fmla="*/ 2147483647 h 3456"/>
              <a:gd name="T34" fmla="*/ 2147483647 w 3188"/>
              <a:gd name="T35" fmla="*/ 2147483647 h 3456"/>
              <a:gd name="T36" fmla="*/ 2147483647 w 3188"/>
              <a:gd name="T37" fmla="*/ 2147483647 h 3456"/>
              <a:gd name="T38" fmla="*/ 2147483647 w 3188"/>
              <a:gd name="T39" fmla="*/ 2147483647 h 3456"/>
              <a:gd name="T40" fmla="*/ 2147483647 w 3188"/>
              <a:gd name="T41" fmla="*/ 2147483647 h 3456"/>
              <a:gd name="T42" fmla="*/ 2147483647 w 3188"/>
              <a:gd name="T43" fmla="*/ 2147483647 h 3456"/>
              <a:gd name="T44" fmla="*/ 2147483647 w 3188"/>
              <a:gd name="T45" fmla="*/ 2147483647 h 3456"/>
              <a:gd name="T46" fmla="*/ 2147483647 w 3188"/>
              <a:gd name="T47" fmla="*/ 2147483647 h 3456"/>
              <a:gd name="T48" fmla="*/ 2147483647 w 3188"/>
              <a:gd name="T49" fmla="*/ 2147483647 h 3456"/>
              <a:gd name="T50" fmla="*/ 2147483647 w 3188"/>
              <a:gd name="T51" fmla="*/ 2147483647 h 3456"/>
              <a:gd name="T52" fmla="*/ 2147483647 w 3188"/>
              <a:gd name="T53" fmla="*/ 2147483647 h 3456"/>
              <a:gd name="T54" fmla="*/ 2147483647 w 3188"/>
              <a:gd name="T55" fmla="*/ 2147483647 h 3456"/>
              <a:gd name="T56" fmla="*/ 2147483647 w 3188"/>
              <a:gd name="T57" fmla="*/ 2147483647 h 3456"/>
              <a:gd name="T58" fmla="*/ 2147483647 w 3188"/>
              <a:gd name="T59" fmla="*/ 2147483647 h 3456"/>
              <a:gd name="T60" fmla="*/ 2147483647 w 3188"/>
              <a:gd name="T61" fmla="*/ 2147483647 h 3456"/>
              <a:gd name="T62" fmla="*/ 2147483647 w 3188"/>
              <a:gd name="T63" fmla="*/ 2147483647 h 3456"/>
              <a:gd name="T64" fmla="*/ 2147483647 w 3188"/>
              <a:gd name="T65" fmla="*/ 2147483647 h 3456"/>
              <a:gd name="T66" fmla="*/ 2147483647 w 3188"/>
              <a:gd name="T67" fmla="*/ 2147483647 h 3456"/>
              <a:gd name="T68" fmla="*/ 2147483647 w 3188"/>
              <a:gd name="T69" fmla="*/ 2147483647 h 3456"/>
              <a:gd name="T70" fmla="*/ 2147483647 w 3188"/>
              <a:gd name="T71" fmla="*/ 2147483647 h 3456"/>
              <a:gd name="T72" fmla="*/ 2147483647 w 3188"/>
              <a:gd name="T73" fmla="*/ 2147483647 h 3456"/>
              <a:gd name="T74" fmla="*/ 2147483647 w 3188"/>
              <a:gd name="T75" fmla="*/ 2147483647 h 3456"/>
              <a:gd name="T76" fmla="*/ 2147483647 w 3188"/>
              <a:gd name="T77" fmla="*/ 2147483647 h 3456"/>
              <a:gd name="T78" fmla="*/ 2147483647 w 3188"/>
              <a:gd name="T79" fmla="*/ 2147483647 h 3456"/>
              <a:gd name="T80" fmla="*/ 2147483647 w 3188"/>
              <a:gd name="T81" fmla="*/ 2147483647 h 3456"/>
              <a:gd name="T82" fmla="*/ 2147483647 w 3188"/>
              <a:gd name="T83" fmla="*/ 2147483647 h 3456"/>
              <a:gd name="T84" fmla="*/ 2147483647 w 3188"/>
              <a:gd name="T85" fmla="*/ 2147483647 h 3456"/>
              <a:gd name="T86" fmla="*/ 2147483647 w 3188"/>
              <a:gd name="T87" fmla="*/ 2147483647 h 3456"/>
              <a:gd name="T88" fmla="*/ 2147483647 w 3188"/>
              <a:gd name="T89" fmla="*/ 2147483647 h 3456"/>
              <a:gd name="T90" fmla="*/ 2147483647 w 3188"/>
              <a:gd name="T91" fmla="*/ 2147483647 h 3456"/>
              <a:gd name="T92" fmla="*/ 2147483647 w 3188"/>
              <a:gd name="T93" fmla="*/ 2147483647 h 3456"/>
              <a:gd name="T94" fmla="*/ 2147483647 w 3188"/>
              <a:gd name="T95" fmla="*/ 2147483647 h 3456"/>
              <a:gd name="T96" fmla="*/ 2147483647 w 3188"/>
              <a:gd name="T97" fmla="*/ 2147483647 h 3456"/>
              <a:gd name="T98" fmla="*/ 2147483647 w 3188"/>
              <a:gd name="T99" fmla="*/ 2147483647 h 3456"/>
              <a:gd name="T100" fmla="*/ 2147483647 w 3188"/>
              <a:gd name="T101" fmla="*/ 2147483647 h 3456"/>
              <a:gd name="T102" fmla="*/ 2147483647 w 3188"/>
              <a:gd name="T103" fmla="*/ 2147483647 h 3456"/>
              <a:gd name="T104" fmla="*/ 0 w 3188"/>
              <a:gd name="T105" fmla="*/ 2147483647 h 3456"/>
              <a:gd name="T106" fmla="*/ 2147483647 w 3188"/>
              <a:gd name="T107" fmla="*/ 2147483647 h 3456"/>
              <a:gd name="T108" fmla="*/ 2147483647 w 3188"/>
              <a:gd name="T109" fmla="*/ 2147483647 h 3456"/>
              <a:gd name="T110" fmla="*/ 2147483647 w 3188"/>
              <a:gd name="T111" fmla="*/ 0 h 34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88"/>
              <a:gd name="T169" fmla="*/ 0 h 3456"/>
              <a:gd name="T170" fmla="*/ 3188 w 3188"/>
              <a:gd name="T171" fmla="*/ 3456 h 34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88" h="3456">
                <a:moveTo>
                  <a:pt x="1777" y="0"/>
                </a:moveTo>
                <a:lnTo>
                  <a:pt x="2172" y="0"/>
                </a:lnTo>
                <a:lnTo>
                  <a:pt x="2199" y="2"/>
                </a:lnTo>
                <a:lnTo>
                  <a:pt x="2222" y="6"/>
                </a:lnTo>
                <a:lnTo>
                  <a:pt x="2242" y="14"/>
                </a:lnTo>
                <a:lnTo>
                  <a:pt x="2258" y="22"/>
                </a:lnTo>
                <a:lnTo>
                  <a:pt x="2272" y="32"/>
                </a:lnTo>
                <a:lnTo>
                  <a:pt x="2282" y="43"/>
                </a:lnTo>
                <a:lnTo>
                  <a:pt x="2292" y="53"/>
                </a:lnTo>
                <a:lnTo>
                  <a:pt x="2298" y="63"/>
                </a:lnTo>
                <a:lnTo>
                  <a:pt x="2303" y="72"/>
                </a:lnTo>
                <a:lnTo>
                  <a:pt x="2308" y="79"/>
                </a:lnTo>
                <a:lnTo>
                  <a:pt x="2311" y="84"/>
                </a:lnTo>
                <a:lnTo>
                  <a:pt x="2328" y="99"/>
                </a:lnTo>
                <a:lnTo>
                  <a:pt x="2344" y="113"/>
                </a:lnTo>
                <a:lnTo>
                  <a:pt x="2360" y="125"/>
                </a:lnTo>
                <a:lnTo>
                  <a:pt x="2376" y="134"/>
                </a:lnTo>
                <a:lnTo>
                  <a:pt x="2394" y="141"/>
                </a:lnTo>
                <a:lnTo>
                  <a:pt x="2413" y="146"/>
                </a:lnTo>
                <a:lnTo>
                  <a:pt x="2436" y="147"/>
                </a:lnTo>
                <a:lnTo>
                  <a:pt x="2723" y="147"/>
                </a:lnTo>
                <a:lnTo>
                  <a:pt x="2723" y="783"/>
                </a:lnTo>
                <a:lnTo>
                  <a:pt x="2436" y="783"/>
                </a:lnTo>
                <a:lnTo>
                  <a:pt x="2413" y="782"/>
                </a:lnTo>
                <a:lnTo>
                  <a:pt x="2394" y="778"/>
                </a:lnTo>
                <a:lnTo>
                  <a:pt x="2376" y="771"/>
                </a:lnTo>
                <a:lnTo>
                  <a:pt x="2360" y="762"/>
                </a:lnTo>
                <a:lnTo>
                  <a:pt x="2344" y="751"/>
                </a:lnTo>
                <a:lnTo>
                  <a:pt x="2328" y="737"/>
                </a:lnTo>
                <a:lnTo>
                  <a:pt x="2311" y="722"/>
                </a:lnTo>
                <a:lnTo>
                  <a:pt x="2308" y="716"/>
                </a:lnTo>
                <a:lnTo>
                  <a:pt x="2303" y="709"/>
                </a:lnTo>
                <a:lnTo>
                  <a:pt x="2298" y="700"/>
                </a:lnTo>
                <a:lnTo>
                  <a:pt x="2292" y="690"/>
                </a:lnTo>
                <a:lnTo>
                  <a:pt x="2282" y="680"/>
                </a:lnTo>
                <a:lnTo>
                  <a:pt x="2272" y="669"/>
                </a:lnTo>
                <a:lnTo>
                  <a:pt x="2258" y="659"/>
                </a:lnTo>
                <a:lnTo>
                  <a:pt x="2242" y="650"/>
                </a:lnTo>
                <a:lnTo>
                  <a:pt x="2222" y="643"/>
                </a:lnTo>
                <a:lnTo>
                  <a:pt x="2199" y="639"/>
                </a:lnTo>
                <a:lnTo>
                  <a:pt x="2172" y="637"/>
                </a:lnTo>
                <a:lnTo>
                  <a:pt x="1913" y="637"/>
                </a:lnTo>
                <a:lnTo>
                  <a:pt x="1913" y="1387"/>
                </a:lnTo>
                <a:lnTo>
                  <a:pt x="3188" y="2211"/>
                </a:lnTo>
                <a:lnTo>
                  <a:pt x="2815" y="2211"/>
                </a:lnTo>
                <a:lnTo>
                  <a:pt x="2815" y="3456"/>
                </a:lnTo>
                <a:lnTo>
                  <a:pt x="1908" y="3456"/>
                </a:lnTo>
                <a:lnTo>
                  <a:pt x="1908" y="2467"/>
                </a:lnTo>
                <a:lnTo>
                  <a:pt x="1279" y="2467"/>
                </a:lnTo>
                <a:lnTo>
                  <a:pt x="1279" y="3456"/>
                </a:lnTo>
                <a:lnTo>
                  <a:pt x="374" y="3456"/>
                </a:lnTo>
                <a:lnTo>
                  <a:pt x="374" y="2211"/>
                </a:lnTo>
                <a:lnTo>
                  <a:pt x="0" y="2211"/>
                </a:lnTo>
                <a:lnTo>
                  <a:pt x="1595" y="1180"/>
                </a:lnTo>
                <a:lnTo>
                  <a:pt x="1777" y="1299"/>
                </a:lnTo>
                <a:lnTo>
                  <a:pt x="1777" y="0"/>
                </a:lnTo>
                <a:close/>
              </a:path>
            </a:pathLst>
          </a:custGeom>
          <a:solidFill>
            <a:srgbClr val="C00000"/>
          </a:solidFill>
          <a:ln w="0">
            <a:noFill/>
            <a:prstDash val="solid"/>
            <a:round/>
            <a:headEnd/>
            <a:tailEnd/>
          </a:ln>
        </p:spPr>
        <p:txBody>
          <a:bodyPr/>
          <a:lstStyle/>
          <a:p>
            <a:endParaRPr lang="en-GB"/>
          </a:p>
        </p:txBody>
      </p:sp>
      <p:grpSp>
        <p:nvGrpSpPr>
          <p:cNvPr id="4" name="Group 131"/>
          <p:cNvGrpSpPr>
            <a:grpSpLocks/>
          </p:cNvGrpSpPr>
          <p:nvPr/>
        </p:nvGrpSpPr>
        <p:grpSpPr bwMode="auto">
          <a:xfrm>
            <a:off x="3304668" y="2392116"/>
            <a:ext cx="691268" cy="735540"/>
            <a:chOff x="1656" y="2501"/>
            <a:chExt cx="337" cy="383"/>
          </a:xfrm>
          <a:solidFill>
            <a:srgbClr val="7030A0"/>
          </a:solidFill>
        </p:grpSpPr>
        <p:sp>
          <p:nvSpPr>
            <p:cNvPr id="23" name="Freeform 132"/>
            <p:cNvSpPr>
              <a:spLocks noChangeArrowheads="1"/>
            </p:cNvSpPr>
            <p:nvPr/>
          </p:nvSpPr>
          <p:spPr bwMode="auto">
            <a:xfrm>
              <a:off x="1669" y="2501"/>
              <a:ext cx="128" cy="98"/>
            </a:xfrm>
            <a:custGeom>
              <a:avLst/>
              <a:gdLst>
                <a:gd name="T0" fmla="*/ 0 w 1156"/>
                <a:gd name="T1" fmla="*/ 0 h 890"/>
                <a:gd name="T2" fmla="*/ 0 w 1156"/>
                <a:gd name="T3" fmla="*/ 0 h 890"/>
                <a:gd name="T4" fmla="*/ 0 w 1156"/>
                <a:gd name="T5" fmla="*/ 0 h 890"/>
                <a:gd name="T6" fmla="*/ 0 w 1156"/>
                <a:gd name="T7" fmla="*/ 0 h 890"/>
                <a:gd name="T8" fmla="*/ 0 w 1156"/>
                <a:gd name="T9" fmla="*/ 0 h 890"/>
                <a:gd name="T10" fmla="*/ 0 w 1156"/>
                <a:gd name="T11" fmla="*/ 0 h 890"/>
                <a:gd name="T12" fmla="*/ 0 w 1156"/>
                <a:gd name="T13" fmla="*/ 0 h 890"/>
                <a:gd name="T14" fmla="*/ 0 w 1156"/>
                <a:gd name="T15" fmla="*/ 0 h 890"/>
                <a:gd name="T16" fmla="*/ 0 w 1156"/>
                <a:gd name="T17" fmla="*/ 0 h 890"/>
                <a:gd name="T18" fmla="*/ 0 w 1156"/>
                <a:gd name="T19" fmla="*/ 0 h 890"/>
                <a:gd name="T20" fmla="*/ 0 w 1156"/>
                <a:gd name="T21" fmla="*/ 0 h 890"/>
                <a:gd name="T22" fmla="*/ 0 w 1156"/>
                <a:gd name="T23" fmla="*/ 0 h 890"/>
                <a:gd name="T24" fmla="*/ 0 w 1156"/>
                <a:gd name="T25" fmla="*/ 0 h 890"/>
                <a:gd name="T26" fmla="*/ 0 w 1156"/>
                <a:gd name="T27" fmla="*/ 0 h 890"/>
                <a:gd name="T28" fmla="*/ 0 w 1156"/>
                <a:gd name="T29" fmla="*/ 0 h 890"/>
                <a:gd name="T30" fmla="*/ 0 w 1156"/>
                <a:gd name="T31" fmla="*/ 0 h 890"/>
                <a:gd name="T32" fmla="*/ 0 w 1156"/>
                <a:gd name="T33" fmla="*/ 0 h 890"/>
                <a:gd name="T34" fmla="*/ 0 w 1156"/>
                <a:gd name="T35" fmla="*/ 0 h 890"/>
                <a:gd name="T36" fmla="*/ 0 w 1156"/>
                <a:gd name="T37" fmla="*/ 0 h 890"/>
                <a:gd name="T38" fmla="*/ 0 w 1156"/>
                <a:gd name="T39" fmla="*/ 0 h 890"/>
                <a:gd name="T40" fmla="*/ 0 w 1156"/>
                <a:gd name="T41" fmla="*/ 0 h 890"/>
                <a:gd name="T42" fmla="*/ 0 w 1156"/>
                <a:gd name="T43" fmla="*/ 0 h 890"/>
                <a:gd name="T44" fmla="*/ 0 w 1156"/>
                <a:gd name="T45" fmla="*/ 0 h 890"/>
                <a:gd name="T46" fmla="*/ 0 w 1156"/>
                <a:gd name="T47" fmla="*/ 0 h 890"/>
                <a:gd name="T48" fmla="*/ 0 w 1156"/>
                <a:gd name="T49" fmla="*/ 0 h 890"/>
                <a:gd name="T50" fmla="*/ 0 w 1156"/>
                <a:gd name="T51" fmla="*/ 0 h 890"/>
                <a:gd name="T52" fmla="*/ 0 w 1156"/>
                <a:gd name="T53" fmla="*/ 0 h 890"/>
                <a:gd name="T54" fmla="*/ 0 w 1156"/>
                <a:gd name="T55" fmla="*/ 0 h 890"/>
                <a:gd name="T56" fmla="*/ 0 w 1156"/>
                <a:gd name="T57" fmla="*/ 0 h 890"/>
                <a:gd name="T58" fmla="*/ 0 w 1156"/>
                <a:gd name="T59" fmla="*/ 0 h 890"/>
                <a:gd name="T60" fmla="*/ 0 w 1156"/>
                <a:gd name="T61" fmla="*/ 0 h 890"/>
                <a:gd name="T62" fmla="*/ 0 w 1156"/>
                <a:gd name="T63" fmla="*/ 0 h 890"/>
                <a:gd name="T64" fmla="*/ 0 w 1156"/>
                <a:gd name="T65" fmla="*/ 0 h 890"/>
                <a:gd name="T66" fmla="*/ 0 w 1156"/>
                <a:gd name="T67" fmla="*/ 0 h 890"/>
                <a:gd name="T68" fmla="*/ 0 w 1156"/>
                <a:gd name="T69" fmla="*/ 0 h 890"/>
                <a:gd name="T70" fmla="*/ 0 w 1156"/>
                <a:gd name="T71" fmla="*/ 0 h 890"/>
                <a:gd name="T72" fmla="*/ 0 w 1156"/>
                <a:gd name="T73" fmla="*/ 0 h 890"/>
                <a:gd name="T74" fmla="*/ 0 w 1156"/>
                <a:gd name="T75" fmla="*/ 0 h 890"/>
                <a:gd name="T76" fmla="*/ 0 w 1156"/>
                <a:gd name="T77" fmla="*/ 0 h 890"/>
                <a:gd name="T78" fmla="*/ 0 w 1156"/>
                <a:gd name="T79" fmla="*/ 0 h 890"/>
                <a:gd name="T80" fmla="*/ 0 w 1156"/>
                <a:gd name="T81" fmla="*/ 0 h 890"/>
                <a:gd name="T82" fmla="*/ 0 w 1156"/>
                <a:gd name="T83" fmla="*/ 0 h 890"/>
                <a:gd name="T84" fmla="*/ 0 w 1156"/>
                <a:gd name="T85" fmla="*/ 0 h 8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56"/>
                <a:gd name="T130" fmla="*/ 0 h 890"/>
                <a:gd name="T131" fmla="*/ 1156 w 1156"/>
                <a:gd name="T132" fmla="*/ 890 h 8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56" h="890">
                  <a:moveTo>
                    <a:pt x="817" y="0"/>
                  </a:moveTo>
                  <a:lnTo>
                    <a:pt x="853" y="3"/>
                  </a:lnTo>
                  <a:lnTo>
                    <a:pt x="885" y="10"/>
                  </a:lnTo>
                  <a:lnTo>
                    <a:pt x="915" y="21"/>
                  </a:lnTo>
                  <a:lnTo>
                    <a:pt x="941" y="36"/>
                  </a:lnTo>
                  <a:lnTo>
                    <a:pt x="964" y="56"/>
                  </a:lnTo>
                  <a:lnTo>
                    <a:pt x="1156" y="293"/>
                  </a:lnTo>
                  <a:lnTo>
                    <a:pt x="1060" y="310"/>
                  </a:lnTo>
                  <a:lnTo>
                    <a:pt x="966" y="334"/>
                  </a:lnTo>
                  <a:lnTo>
                    <a:pt x="874" y="361"/>
                  </a:lnTo>
                  <a:lnTo>
                    <a:pt x="785" y="394"/>
                  </a:lnTo>
                  <a:lnTo>
                    <a:pt x="699" y="432"/>
                  </a:lnTo>
                  <a:lnTo>
                    <a:pt x="614" y="475"/>
                  </a:lnTo>
                  <a:lnTo>
                    <a:pt x="534" y="521"/>
                  </a:lnTo>
                  <a:lnTo>
                    <a:pt x="455" y="572"/>
                  </a:lnTo>
                  <a:lnTo>
                    <a:pt x="380" y="629"/>
                  </a:lnTo>
                  <a:lnTo>
                    <a:pt x="309" y="688"/>
                  </a:lnTo>
                  <a:lnTo>
                    <a:pt x="240" y="752"/>
                  </a:lnTo>
                  <a:lnTo>
                    <a:pt x="175" y="818"/>
                  </a:lnTo>
                  <a:lnTo>
                    <a:pt x="114" y="890"/>
                  </a:lnTo>
                  <a:lnTo>
                    <a:pt x="5" y="609"/>
                  </a:lnTo>
                  <a:lnTo>
                    <a:pt x="0" y="578"/>
                  </a:lnTo>
                  <a:lnTo>
                    <a:pt x="0" y="545"/>
                  </a:lnTo>
                  <a:lnTo>
                    <a:pt x="7" y="511"/>
                  </a:lnTo>
                  <a:lnTo>
                    <a:pt x="20" y="476"/>
                  </a:lnTo>
                  <a:lnTo>
                    <a:pt x="38" y="441"/>
                  </a:lnTo>
                  <a:lnTo>
                    <a:pt x="62" y="406"/>
                  </a:lnTo>
                  <a:lnTo>
                    <a:pt x="93" y="370"/>
                  </a:lnTo>
                  <a:lnTo>
                    <a:pt x="128" y="334"/>
                  </a:lnTo>
                  <a:lnTo>
                    <a:pt x="170" y="298"/>
                  </a:lnTo>
                  <a:lnTo>
                    <a:pt x="215" y="261"/>
                  </a:lnTo>
                  <a:lnTo>
                    <a:pt x="265" y="225"/>
                  </a:lnTo>
                  <a:lnTo>
                    <a:pt x="321" y="188"/>
                  </a:lnTo>
                  <a:lnTo>
                    <a:pt x="381" y="152"/>
                  </a:lnTo>
                  <a:lnTo>
                    <a:pt x="438" y="121"/>
                  </a:lnTo>
                  <a:lnTo>
                    <a:pt x="493" y="93"/>
                  </a:lnTo>
                  <a:lnTo>
                    <a:pt x="546" y="68"/>
                  </a:lnTo>
                  <a:lnTo>
                    <a:pt x="597" y="47"/>
                  </a:lnTo>
                  <a:lnTo>
                    <a:pt x="646" y="30"/>
                  </a:lnTo>
                  <a:lnTo>
                    <a:pt x="693" y="16"/>
                  </a:lnTo>
                  <a:lnTo>
                    <a:pt x="736" y="7"/>
                  </a:lnTo>
                  <a:lnTo>
                    <a:pt x="778" y="2"/>
                  </a:lnTo>
                  <a:lnTo>
                    <a:pt x="817" y="0"/>
                  </a:lnTo>
                  <a:close/>
                </a:path>
              </a:pathLst>
            </a:custGeom>
            <a:grpFill/>
            <a:ln w="9525">
              <a:noFill/>
              <a:round/>
              <a:headEnd/>
              <a:tailEnd/>
            </a:ln>
          </p:spPr>
          <p:txBody>
            <a:bodyPr wrap="none" anchor="ctr"/>
            <a:lstStyle/>
            <a:p>
              <a:endParaRPr lang="en-GB"/>
            </a:p>
          </p:txBody>
        </p:sp>
        <p:sp>
          <p:nvSpPr>
            <p:cNvPr id="29" name="Freeform 133"/>
            <p:cNvSpPr>
              <a:spLocks noChangeArrowheads="1"/>
            </p:cNvSpPr>
            <p:nvPr/>
          </p:nvSpPr>
          <p:spPr bwMode="auto">
            <a:xfrm>
              <a:off x="1702" y="2593"/>
              <a:ext cx="134" cy="133"/>
            </a:xfrm>
            <a:custGeom>
              <a:avLst/>
              <a:gdLst>
                <a:gd name="T0" fmla="*/ 0 w 1212"/>
                <a:gd name="T1" fmla="*/ 0 h 1212"/>
                <a:gd name="T2" fmla="*/ 0 w 1212"/>
                <a:gd name="T3" fmla="*/ 0 h 1212"/>
                <a:gd name="T4" fmla="*/ 0 w 1212"/>
                <a:gd name="T5" fmla="*/ 0 h 1212"/>
                <a:gd name="T6" fmla="*/ 0 w 1212"/>
                <a:gd name="T7" fmla="*/ 0 h 1212"/>
                <a:gd name="T8" fmla="*/ 0 w 1212"/>
                <a:gd name="T9" fmla="*/ 0 h 1212"/>
                <a:gd name="T10" fmla="*/ 0 w 1212"/>
                <a:gd name="T11" fmla="*/ 0 h 1212"/>
                <a:gd name="T12" fmla="*/ 0 w 1212"/>
                <a:gd name="T13" fmla="*/ 0 h 1212"/>
                <a:gd name="T14" fmla="*/ 0 w 1212"/>
                <a:gd name="T15" fmla="*/ 0 h 1212"/>
                <a:gd name="T16" fmla="*/ 0 w 1212"/>
                <a:gd name="T17" fmla="*/ 0 h 1212"/>
                <a:gd name="T18" fmla="*/ 0 w 1212"/>
                <a:gd name="T19" fmla="*/ 0 h 1212"/>
                <a:gd name="T20" fmla="*/ 0 w 1212"/>
                <a:gd name="T21" fmla="*/ 0 h 1212"/>
                <a:gd name="T22" fmla="*/ 0 w 1212"/>
                <a:gd name="T23" fmla="*/ 0 h 1212"/>
                <a:gd name="T24" fmla="*/ 0 w 1212"/>
                <a:gd name="T25" fmla="*/ 0 h 1212"/>
                <a:gd name="T26" fmla="*/ 0 w 1212"/>
                <a:gd name="T27" fmla="*/ 0 h 1212"/>
                <a:gd name="T28" fmla="*/ 0 w 1212"/>
                <a:gd name="T29" fmla="*/ 0 h 1212"/>
                <a:gd name="T30" fmla="*/ 0 w 1212"/>
                <a:gd name="T31" fmla="*/ 0 h 1212"/>
                <a:gd name="T32" fmla="*/ 0 w 1212"/>
                <a:gd name="T33" fmla="*/ 0 h 1212"/>
                <a:gd name="T34" fmla="*/ 0 w 1212"/>
                <a:gd name="T35" fmla="*/ 0 h 1212"/>
                <a:gd name="T36" fmla="*/ 0 w 1212"/>
                <a:gd name="T37" fmla="*/ 0 h 1212"/>
                <a:gd name="T38" fmla="*/ 0 w 1212"/>
                <a:gd name="T39" fmla="*/ 0 h 1212"/>
                <a:gd name="T40" fmla="*/ 0 w 1212"/>
                <a:gd name="T41" fmla="*/ 0 h 1212"/>
                <a:gd name="T42" fmla="*/ 0 w 1212"/>
                <a:gd name="T43" fmla="*/ 0 h 1212"/>
                <a:gd name="T44" fmla="*/ 0 w 1212"/>
                <a:gd name="T45" fmla="*/ 0 h 1212"/>
                <a:gd name="T46" fmla="*/ 0 w 1212"/>
                <a:gd name="T47" fmla="*/ 0 h 1212"/>
                <a:gd name="T48" fmla="*/ 0 w 1212"/>
                <a:gd name="T49" fmla="*/ 0 h 1212"/>
                <a:gd name="T50" fmla="*/ 0 w 1212"/>
                <a:gd name="T51" fmla="*/ 0 h 1212"/>
                <a:gd name="T52" fmla="*/ 0 w 1212"/>
                <a:gd name="T53" fmla="*/ 0 h 1212"/>
                <a:gd name="T54" fmla="*/ 0 w 1212"/>
                <a:gd name="T55" fmla="*/ 0 h 1212"/>
                <a:gd name="T56" fmla="*/ 0 w 1212"/>
                <a:gd name="T57" fmla="*/ 0 h 1212"/>
                <a:gd name="T58" fmla="*/ 0 w 1212"/>
                <a:gd name="T59" fmla="*/ 0 h 1212"/>
                <a:gd name="T60" fmla="*/ 0 w 1212"/>
                <a:gd name="T61" fmla="*/ 0 h 1212"/>
                <a:gd name="T62" fmla="*/ 0 w 1212"/>
                <a:gd name="T63" fmla="*/ 0 h 1212"/>
                <a:gd name="T64" fmla="*/ 0 w 1212"/>
                <a:gd name="T65" fmla="*/ 0 h 1212"/>
                <a:gd name="T66" fmla="*/ 0 w 1212"/>
                <a:gd name="T67" fmla="*/ 0 h 1212"/>
                <a:gd name="T68" fmla="*/ 0 w 1212"/>
                <a:gd name="T69" fmla="*/ 0 h 1212"/>
                <a:gd name="T70" fmla="*/ 0 w 1212"/>
                <a:gd name="T71" fmla="*/ 0 h 1212"/>
                <a:gd name="T72" fmla="*/ 0 w 1212"/>
                <a:gd name="T73" fmla="*/ 0 h 1212"/>
                <a:gd name="T74" fmla="*/ 0 w 1212"/>
                <a:gd name="T75" fmla="*/ 0 h 1212"/>
                <a:gd name="T76" fmla="*/ 0 w 1212"/>
                <a:gd name="T77" fmla="*/ 0 h 1212"/>
                <a:gd name="T78" fmla="*/ 0 w 1212"/>
                <a:gd name="T79" fmla="*/ 0 h 12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12"/>
                <a:gd name="T121" fmla="*/ 0 h 1212"/>
                <a:gd name="T122" fmla="*/ 1212 w 1212"/>
                <a:gd name="T123" fmla="*/ 1212 h 12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12" h="1212">
                  <a:moveTo>
                    <a:pt x="1108" y="0"/>
                  </a:moveTo>
                  <a:lnTo>
                    <a:pt x="1131" y="3"/>
                  </a:lnTo>
                  <a:lnTo>
                    <a:pt x="1153" y="11"/>
                  </a:lnTo>
                  <a:lnTo>
                    <a:pt x="1173" y="23"/>
                  </a:lnTo>
                  <a:lnTo>
                    <a:pt x="1188" y="39"/>
                  </a:lnTo>
                  <a:lnTo>
                    <a:pt x="1201" y="58"/>
                  </a:lnTo>
                  <a:lnTo>
                    <a:pt x="1209" y="81"/>
                  </a:lnTo>
                  <a:lnTo>
                    <a:pt x="1212" y="104"/>
                  </a:lnTo>
                  <a:lnTo>
                    <a:pt x="1212" y="1108"/>
                  </a:lnTo>
                  <a:lnTo>
                    <a:pt x="1209" y="1131"/>
                  </a:lnTo>
                  <a:lnTo>
                    <a:pt x="1201" y="1153"/>
                  </a:lnTo>
                  <a:lnTo>
                    <a:pt x="1188" y="1172"/>
                  </a:lnTo>
                  <a:lnTo>
                    <a:pt x="1173" y="1188"/>
                  </a:lnTo>
                  <a:lnTo>
                    <a:pt x="1153" y="1201"/>
                  </a:lnTo>
                  <a:lnTo>
                    <a:pt x="1131" y="1208"/>
                  </a:lnTo>
                  <a:lnTo>
                    <a:pt x="1108" y="1212"/>
                  </a:lnTo>
                  <a:lnTo>
                    <a:pt x="104" y="1212"/>
                  </a:lnTo>
                  <a:lnTo>
                    <a:pt x="80" y="1208"/>
                  </a:lnTo>
                  <a:lnTo>
                    <a:pt x="58" y="1201"/>
                  </a:lnTo>
                  <a:lnTo>
                    <a:pt x="39" y="1188"/>
                  </a:lnTo>
                  <a:lnTo>
                    <a:pt x="23" y="1172"/>
                  </a:lnTo>
                  <a:lnTo>
                    <a:pt x="11" y="1153"/>
                  </a:lnTo>
                  <a:lnTo>
                    <a:pt x="3" y="1131"/>
                  </a:lnTo>
                  <a:lnTo>
                    <a:pt x="0" y="1108"/>
                  </a:lnTo>
                  <a:lnTo>
                    <a:pt x="3" y="1084"/>
                  </a:lnTo>
                  <a:lnTo>
                    <a:pt x="11" y="1062"/>
                  </a:lnTo>
                  <a:lnTo>
                    <a:pt x="23" y="1043"/>
                  </a:lnTo>
                  <a:lnTo>
                    <a:pt x="39" y="1027"/>
                  </a:lnTo>
                  <a:lnTo>
                    <a:pt x="58" y="1014"/>
                  </a:lnTo>
                  <a:lnTo>
                    <a:pt x="80" y="1007"/>
                  </a:lnTo>
                  <a:lnTo>
                    <a:pt x="104" y="1004"/>
                  </a:lnTo>
                  <a:lnTo>
                    <a:pt x="1004" y="1004"/>
                  </a:lnTo>
                  <a:lnTo>
                    <a:pt x="1004" y="104"/>
                  </a:lnTo>
                  <a:lnTo>
                    <a:pt x="1007" y="81"/>
                  </a:lnTo>
                  <a:lnTo>
                    <a:pt x="1014" y="58"/>
                  </a:lnTo>
                  <a:lnTo>
                    <a:pt x="1026" y="39"/>
                  </a:lnTo>
                  <a:lnTo>
                    <a:pt x="1043" y="23"/>
                  </a:lnTo>
                  <a:lnTo>
                    <a:pt x="1062" y="11"/>
                  </a:lnTo>
                  <a:lnTo>
                    <a:pt x="1083" y="3"/>
                  </a:lnTo>
                  <a:lnTo>
                    <a:pt x="1108" y="0"/>
                  </a:lnTo>
                  <a:close/>
                </a:path>
              </a:pathLst>
            </a:custGeom>
            <a:grpFill/>
            <a:ln w="9525">
              <a:noFill/>
              <a:round/>
              <a:headEnd/>
              <a:tailEnd/>
            </a:ln>
          </p:spPr>
          <p:txBody>
            <a:bodyPr wrap="none" anchor="ctr"/>
            <a:lstStyle/>
            <a:p>
              <a:endParaRPr lang="en-GB"/>
            </a:p>
          </p:txBody>
        </p:sp>
        <p:sp>
          <p:nvSpPr>
            <p:cNvPr id="30" name="Freeform 134"/>
            <p:cNvSpPr>
              <a:spLocks noChangeArrowheads="1"/>
            </p:cNvSpPr>
            <p:nvPr/>
          </p:nvSpPr>
          <p:spPr bwMode="auto">
            <a:xfrm>
              <a:off x="1853" y="2501"/>
              <a:ext cx="127" cy="98"/>
            </a:xfrm>
            <a:custGeom>
              <a:avLst/>
              <a:gdLst>
                <a:gd name="T0" fmla="*/ 0 w 1156"/>
                <a:gd name="T1" fmla="*/ 0 h 890"/>
                <a:gd name="T2" fmla="*/ 0 w 1156"/>
                <a:gd name="T3" fmla="*/ 0 h 890"/>
                <a:gd name="T4" fmla="*/ 0 w 1156"/>
                <a:gd name="T5" fmla="*/ 0 h 890"/>
                <a:gd name="T6" fmla="*/ 0 w 1156"/>
                <a:gd name="T7" fmla="*/ 0 h 890"/>
                <a:gd name="T8" fmla="*/ 0 w 1156"/>
                <a:gd name="T9" fmla="*/ 0 h 890"/>
                <a:gd name="T10" fmla="*/ 0 w 1156"/>
                <a:gd name="T11" fmla="*/ 0 h 890"/>
                <a:gd name="T12" fmla="*/ 0 w 1156"/>
                <a:gd name="T13" fmla="*/ 0 h 890"/>
                <a:gd name="T14" fmla="*/ 0 w 1156"/>
                <a:gd name="T15" fmla="*/ 0 h 890"/>
                <a:gd name="T16" fmla="*/ 0 w 1156"/>
                <a:gd name="T17" fmla="*/ 0 h 890"/>
                <a:gd name="T18" fmla="*/ 0 w 1156"/>
                <a:gd name="T19" fmla="*/ 0 h 890"/>
                <a:gd name="T20" fmla="*/ 0 w 1156"/>
                <a:gd name="T21" fmla="*/ 0 h 890"/>
                <a:gd name="T22" fmla="*/ 0 w 1156"/>
                <a:gd name="T23" fmla="*/ 0 h 890"/>
                <a:gd name="T24" fmla="*/ 0 w 1156"/>
                <a:gd name="T25" fmla="*/ 0 h 890"/>
                <a:gd name="T26" fmla="*/ 0 w 1156"/>
                <a:gd name="T27" fmla="*/ 0 h 890"/>
                <a:gd name="T28" fmla="*/ 0 w 1156"/>
                <a:gd name="T29" fmla="*/ 0 h 890"/>
                <a:gd name="T30" fmla="*/ 0 w 1156"/>
                <a:gd name="T31" fmla="*/ 0 h 890"/>
                <a:gd name="T32" fmla="*/ 0 w 1156"/>
                <a:gd name="T33" fmla="*/ 0 h 890"/>
                <a:gd name="T34" fmla="*/ 0 w 1156"/>
                <a:gd name="T35" fmla="*/ 0 h 890"/>
                <a:gd name="T36" fmla="*/ 0 w 1156"/>
                <a:gd name="T37" fmla="*/ 0 h 890"/>
                <a:gd name="T38" fmla="*/ 0 w 1156"/>
                <a:gd name="T39" fmla="*/ 0 h 890"/>
                <a:gd name="T40" fmla="*/ 0 w 1156"/>
                <a:gd name="T41" fmla="*/ 0 h 890"/>
                <a:gd name="T42" fmla="*/ 0 w 1156"/>
                <a:gd name="T43" fmla="*/ 0 h 890"/>
                <a:gd name="T44" fmla="*/ 0 w 1156"/>
                <a:gd name="T45" fmla="*/ 0 h 890"/>
                <a:gd name="T46" fmla="*/ 0 w 1156"/>
                <a:gd name="T47" fmla="*/ 0 h 890"/>
                <a:gd name="T48" fmla="*/ 0 w 1156"/>
                <a:gd name="T49" fmla="*/ 0 h 890"/>
                <a:gd name="T50" fmla="*/ 0 w 1156"/>
                <a:gd name="T51" fmla="*/ 0 h 890"/>
                <a:gd name="T52" fmla="*/ 0 w 1156"/>
                <a:gd name="T53" fmla="*/ 0 h 890"/>
                <a:gd name="T54" fmla="*/ 0 w 1156"/>
                <a:gd name="T55" fmla="*/ 0 h 890"/>
                <a:gd name="T56" fmla="*/ 0 w 1156"/>
                <a:gd name="T57" fmla="*/ 0 h 890"/>
                <a:gd name="T58" fmla="*/ 0 w 1156"/>
                <a:gd name="T59" fmla="*/ 0 h 890"/>
                <a:gd name="T60" fmla="*/ 0 w 1156"/>
                <a:gd name="T61" fmla="*/ 0 h 890"/>
                <a:gd name="T62" fmla="*/ 0 w 1156"/>
                <a:gd name="T63" fmla="*/ 0 h 890"/>
                <a:gd name="T64" fmla="*/ 0 w 1156"/>
                <a:gd name="T65" fmla="*/ 0 h 890"/>
                <a:gd name="T66" fmla="*/ 0 w 1156"/>
                <a:gd name="T67" fmla="*/ 0 h 890"/>
                <a:gd name="T68" fmla="*/ 0 w 1156"/>
                <a:gd name="T69" fmla="*/ 0 h 890"/>
                <a:gd name="T70" fmla="*/ 0 w 1156"/>
                <a:gd name="T71" fmla="*/ 0 h 890"/>
                <a:gd name="T72" fmla="*/ 0 w 1156"/>
                <a:gd name="T73" fmla="*/ 0 h 890"/>
                <a:gd name="T74" fmla="*/ 0 w 1156"/>
                <a:gd name="T75" fmla="*/ 0 h 890"/>
                <a:gd name="T76" fmla="*/ 0 w 1156"/>
                <a:gd name="T77" fmla="*/ 0 h 890"/>
                <a:gd name="T78" fmla="*/ 0 w 1156"/>
                <a:gd name="T79" fmla="*/ 0 h 890"/>
                <a:gd name="T80" fmla="*/ 0 w 1156"/>
                <a:gd name="T81" fmla="*/ 0 h 890"/>
                <a:gd name="T82" fmla="*/ 0 w 1156"/>
                <a:gd name="T83" fmla="*/ 0 h 890"/>
                <a:gd name="T84" fmla="*/ 0 w 1156"/>
                <a:gd name="T85" fmla="*/ 0 h 8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56"/>
                <a:gd name="T130" fmla="*/ 0 h 890"/>
                <a:gd name="T131" fmla="*/ 1156 w 1156"/>
                <a:gd name="T132" fmla="*/ 890 h 8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56" h="890">
                  <a:moveTo>
                    <a:pt x="339" y="0"/>
                  </a:moveTo>
                  <a:lnTo>
                    <a:pt x="377" y="2"/>
                  </a:lnTo>
                  <a:lnTo>
                    <a:pt x="418" y="7"/>
                  </a:lnTo>
                  <a:lnTo>
                    <a:pt x="463" y="16"/>
                  </a:lnTo>
                  <a:lnTo>
                    <a:pt x="510" y="30"/>
                  </a:lnTo>
                  <a:lnTo>
                    <a:pt x="558" y="47"/>
                  </a:lnTo>
                  <a:lnTo>
                    <a:pt x="609" y="68"/>
                  </a:lnTo>
                  <a:lnTo>
                    <a:pt x="662" y="93"/>
                  </a:lnTo>
                  <a:lnTo>
                    <a:pt x="718" y="121"/>
                  </a:lnTo>
                  <a:lnTo>
                    <a:pt x="774" y="152"/>
                  </a:lnTo>
                  <a:lnTo>
                    <a:pt x="834" y="188"/>
                  </a:lnTo>
                  <a:lnTo>
                    <a:pt x="889" y="225"/>
                  </a:lnTo>
                  <a:lnTo>
                    <a:pt x="940" y="261"/>
                  </a:lnTo>
                  <a:lnTo>
                    <a:pt x="986" y="298"/>
                  </a:lnTo>
                  <a:lnTo>
                    <a:pt x="1026" y="334"/>
                  </a:lnTo>
                  <a:lnTo>
                    <a:pt x="1062" y="370"/>
                  </a:lnTo>
                  <a:lnTo>
                    <a:pt x="1092" y="406"/>
                  </a:lnTo>
                  <a:lnTo>
                    <a:pt x="1117" y="441"/>
                  </a:lnTo>
                  <a:lnTo>
                    <a:pt x="1136" y="476"/>
                  </a:lnTo>
                  <a:lnTo>
                    <a:pt x="1148" y="511"/>
                  </a:lnTo>
                  <a:lnTo>
                    <a:pt x="1155" y="545"/>
                  </a:lnTo>
                  <a:lnTo>
                    <a:pt x="1156" y="578"/>
                  </a:lnTo>
                  <a:lnTo>
                    <a:pt x="1149" y="609"/>
                  </a:lnTo>
                  <a:lnTo>
                    <a:pt x="1041" y="890"/>
                  </a:lnTo>
                  <a:lnTo>
                    <a:pt x="980" y="818"/>
                  </a:lnTo>
                  <a:lnTo>
                    <a:pt x="915" y="752"/>
                  </a:lnTo>
                  <a:lnTo>
                    <a:pt x="847" y="688"/>
                  </a:lnTo>
                  <a:lnTo>
                    <a:pt x="775" y="629"/>
                  </a:lnTo>
                  <a:lnTo>
                    <a:pt x="699" y="572"/>
                  </a:lnTo>
                  <a:lnTo>
                    <a:pt x="622" y="521"/>
                  </a:lnTo>
                  <a:lnTo>
                    <a:pt x="540" y="475"/>
                  </a:lnTo>
                  <a:lnTo>
                    <a:pt x="456" y="432"/>
                  </a:lnTo>
                  <a:lnTo>
                    <a:pt x="369" y="394"/>
                  </a:lnTo>
                  <a:lnTo>
                    <a:pt x="280" y="361"/>
                  </a:lnTo>
                  <a:lnTo>
                    <a:pt x="189" y="334"/>
                  </a:lnTo>
                  <a:lnTo>
                    <a:pt x="96" y="310"/>
                  </a:lnTo>
                  <a:lnTo>
                    <a:pt x="0" y="293"/>
                  </a:lnTo>
                  <a:lnTo>
                    <a:pt x="191" y="56"/>
                  </a:lnTo>
                  <a:lnTo>
                    <a:pt x="213" y="36"/>
                  </a:lnTo>
                  <a:lnTo>
                    <a:pt x="240" y="21"/>
                  </a:lnTo>
                  <a:lnTo>
                    <a:pt x="270" y="10"/>
                  </a:lnTo>
                  <a:lnTo>
                    <a:pt x="303" y="3"/>
                  </a:lnTo>
                  <a:lnTo>
                    <a:pt x="339" y="0"/>
                  </a:lnTo>
                  <a:close/>
                </a:path>
              </a:pathLst>
            </a:custGeom>
            <a:grpFill/>
            <a:ln w="9525">
              <a:noFill/>
              <a:round/>
              <a:headEnd/>
              <a:tailEnd/>
            </a:ln>
          </p:spPr>
          <p:txBody>
            <a:bodyPr wrap="none" anchor="ctr"/>
            <a:lstStyle/>
            <a:p>
              <a:endParaRPr lang="en-GB"/>
            </a:p>
          </p:txBody>
        </p:sp>
        <p:sp>
          <p:nvSpPr>
            <p:cNvPr id="31" name="Freeform 135"/>
            <p:cNvSpPr>
              <a:spLocks noChangeArrowheads="1"/>
            </p:cNvSpPr>
            <p:nvPr/>
          </p:nvSpPr>
          <p:spPr bwMode="auto">
            <a:xfrm>
              <a:off x="1656" y="2547"/>
              <a:ext cx="337" cy="337"/>
            </a:xfrm>
            <a:custGeom>
              <a:avLst/>
              <a:gdLst>
                <a:gd name="T0" fmla="*/ 0 w 3046"/>
                <a:gd name="T1" fmla="*/ 0 h 3045"/>
                <a:gd name="T2" fmla="*/ 0 w 3046"/>
                <a:gd name="T3" fmla="*/ 0 h 3045"/>
                <a:gd name="T4" fmla="*/ 0 w 3046"/>
                <a:gd name="T5" fmla="*/ 0 h 3045"/>
                <a:gd name="T6" fmla="*/ 0 w 3046"/>
                <a:gd name="T7" fmla="*/ 0 h 3045"/>
                <a:gd name="T8" fmla="*/ 0 w 3046"/>
                <a:gd name="T9" fmla="*/ 0 h 3045"/>
                <a:gd name="T10" fmla="*/ 0 w 3046"/>
                <a:gd name="T11" fmla="*/ 0 h 3045"/>
                <a:gd name="T12" fmla="*/ 0 w 3046"/>
                <a:gd name="T13" fmla="*/ 0 h 3045"/>
                <a:gd name="T14" fmla="*/ 0 w 3046"/>
                <a:gd name="T15" fmla="*/ 0 h 3045"/>
                <a:gd name="T16" fmla="*/ 0 w 3046"/>
                <a:gd name="T17" fmla="*/ 0 h 3045"/>
                <a:gd name="T18" fmla="*/ 0 w 3046"/>
                <a:gd name="T19" fmla="*/ 0 h 3045"/>
                <a:gd name="T20" fmla="*/ 0 w 3046"/>
                <a:gd name="T21" fmla="*/ 0 h 3045"/>
                <a:gd name="T22" fmla="*/ 0 w 3046"/>
                <a:gd name="T23" fmla="*/ 0 h 3045"/>
                <a:gd name="T24" fmla="*/ 0 w 3046"/>
                <a:gd name="T25" fmla="*/ 0 h 3045"/>
                <a:gd name="T26" fmla="*/ 0 w 3046"/>
                <a:gd name="T27" fmla="*/ 0 h 3045"/>
                <a:gd name="T28" fmla="*/ 0 w 3046"/>
                <a:gd name="T29" fmla="*/ 0 h 3045"/>
                <a:gd name="T30" fmla="*/ 0 w 3046"/>
                <a:gd name="T31" fmla="*/ 0 h 3045"/>
                <a:gd name="T32" fmla="*/ 0 w 3046"/>
                <a:gd name="T33" fmla="*/ 0 h 3045"/>
                <a:gd name="T34" fmla="*/ 0 w 3046"/>
                <a:gd name="T35" fmla="*/ 0 h 3045"/>
                <a:gd name="T36" fmla="*/ 0 w 3046"/>
                <a:gd name="T37" fmla="*/ 0 h 3045"/>
                <a:gd name="T38" fmla="*/ 0 w 3046"/>
                <a:gd name="T39" fmla="*/ 0 h 3045"/>
                <a:gd name="T40" fmla="*/ 0 w 3046"/>
                <a:gd name="T41" fmla="*/ 0 h 3045"/>
                <a:gd name="T42" fmla="*/ 0 w 3046"/>
                <a:gd name="T43" fmla="*/ 0 h 3045"/>
                <a:gd name="T44" fmla="*/ 0 w 3046"/>
                <a:gd name="T45" fmla="*/ 0 h 3045"/>
                <a:gd name="T46" fmla="*/ 0 w 3046"/>
                <a:gd name="T47" fmla="*/ 0 h 3045"/>
                <a:gd name="T48" fmla="*/ 0 w 3046"/>
                <a:gd name="T49" fmla="*/ 0 h 3045"/>
                <a:gd name="T50" fmla="*/ 0 w 3046"/>
                <a:gd name="T51" fmla="*/ 0 h 3045"/>
                <a:gd name="T52" fmla="*/ 0 w 3046"/>
                <a:gd name="T53" fmla="*/ 0 h 3045"/>
                <a:gd name="T54" fmla="*/ 0 w 3046"/>
                <a:gd name="T55" fmla="*/ 0 h 3045"/>
                <a:gd name="T56" fmla="*/ 0 w 3046"/>
                <a:gd name="T57" fmla="*/ 0 h 3045"/>
                <a:gd name="T58" fmla="*/ 0 w 3046"/>
                <a:gd name="T59" fmla="*/ 0 h 3045"/>
                <a:gd name="T60" fmla="*/ 0 w 3046"/>
                <a:gd name="T61" fmla="*/ 0 h 3045"/>
                <a:gd name="T62" fmla="*/ 0 w 3046"/>
                <a:gd name="T63" fmla="*/ 0 h 3045"/>
                <a:gd name="T64" fmla="*/ 0 w 3046"/>
                <a:gd name="T65" fmla="*/ 0 h 3045"/>
                <a:gd name="T66" fmla="*/ 0 w 3046"/>
                <a:gd name="T67" fmla="*/ 0 h 3045"/>
                <a:gd name="T68" fmla="*/ 0 w 3046"/>
                <a:gd name="T69" fmla="*/ 0 h 3045"/>
                <a:gd name="T70" fmla="*/ 0 w 3046"/>
                <a:gd name="T71" fmla="*/ 0 h 3045"/>
                <a:gd name="T72" fmla="*/ 0 w 3046"/>
                <a:gd name="T73" fmla="*/ 0 h 3045"/>
                <a:gd name="T74" fmla="*/ 0 w 3046"/>
                <a:gd name="T75" fmla="*/ 0 h 3045"/>
                <a:gd name="T76" fmla="*/ 0 w 3046"/>
                <a:gd name="T77" fmla="*/ 0 h 3045"/>
                <a:gd name="T78" fmla="*/ 0 w 3046"/>
                <a:gd name="T79" fmla="*/ 0 h 3045"/>
                <a:gd name="T80" fmla="*/ 0 w 3046"/>
                <a:gd name="T81" fmla="*/ 0 h 3045"/>
                <a:gd name="T82" fmla="*/ 0 w 3046"/>
                <a:gd name="T83" fmla="*/ 0 h 3045"/>
                <a:gd name="T84" fmla="*/ 0 w 3046"/>
                <a:gd name="T85" fmla="*/ 0 h 3045"/>
                <a:gd name="T86" fmla="*/ 0 w 3046"/>
                <a:gd name="T87" fmla="*/ 0 h 3045"/>
                <a:gd name="T88" fmla="*/ 0 w 3046"/>
                <a:gd name="T89" fmla="*/ 0 h 3045"/>
                <a:gd name="T90" fmla="*/ 0 w 3046"/>
                <a:gd name="T91" fmla="*/ 0 h 3045"/>
                <a:gd name="T92" fmla="*/ 0 w 3046"/>
                <a:gd name="T93" fmla="*/ 0 h 3045"/>
                <a:gd name="T94" fmla="*/ 0 w 3046"/>
                <a:gd name="T95" fmla="*/ 0 h 30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46"/>
                <a:gd name="T145" fmla="*/ 0 h 3045"/>
                <a:gd name="T146" fmla="*/ 3046 w 3046"/>
                <a:gd name="T147" fmla="*/ 3045 h 30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46" h="3045">
                  <a:moveTo>
                    <a:pt x="1523" y="208"/>
                  </a:moveTo>
                  <a:lnTo>
                    <a:pt x="1428" y="211"/>
                  </a:lnTo>
                  <a:lnTo>
                    <a:pt x="1337" y="221"/>
                  </a:lnTo>
                  <a:lnTo>
                    <a:pt x="1247" y="237"/>
                  </a:lnTo>
                  <a:lnTo>
                    <a:pt x="1159" y="259"/>
                  </a:lnTo>
                  <a:lnTo>
                    <a:pt x="1074" y="287"/>
                  </a:lnTo>
                  <a:lnTo>
                    <a:pt x="991" y="320"/>
                  </a:lnTo>
                  <a:lnTo>
                    <a:pt x="911" y="359"/>
                  </a:lnTo>
                  <a:lnTo>
                    <a:pt x="834" y="402"/>
                  </a:lnTo>
                  <a:lnTo>
                    <a:pt x="761" y="451"/>
                  </a:lnTo>
                  <a:lnTo>
                    <a:pt x="691" y="505"/>
                  </a:lnTo>
                  <a:lnTo>
                    <a:pt x="625" y="562"/>
                  </a:lnTo>
                  <a:lnTo>
                    <a:pt x="562" y="625"/>
                  </a:lnTo>
                  <a:lnTo>
                    <a:pt x="504" y="691"/>
                  </a:lnTo>
                  <a:lnTo>
                    <a:pt x="451" y="761"/>
                  </a:lnTo>
                  <a:lnTo>
                    <a:pt x="402" y="834"/>
                  </a:lnTo>
                  <a:lnTo>
                    <a:pt x="359" y="912"/>
                  </a:lnTo>
                  <a:lnTo>
                    <a:pt x="319" y="991"/>
                  </a:lnTo>
                  <a:lnTo>
                    <a:pt x="287" y="1074"/>
                  </a:lnTo>
                  <a:lnTo>
                    <a:pt x="259" y="1159"/>
                  </a:lnTo>
                  <a:lnTo>
                    <a:pt x="237" y="1247"/>
                  </a:lnTo>
                  <a:lnTo>
                    <a:pt x="221" y="1337"/>
                  </a:lnTo>
                  <a:lnTo>
                    <a:pt x="211" y="1429"/>
                  </a:lnTo>
                  <a:lnTo>
                    <a:pt x="207" y="1523"/>
                  </a:lnTo>
                  <a:lnTo>
                    <a:pt x="211" y="1616"/>
                  </a:lnTo>
                  <a:lnTo>
                    <a:pt x="221" y="1708"/>
                  </a:lnTo>
                  <a:lnTo>
                    <a:pt x="237" y="1798"/>
                  </a:lnTo>
                  <a:lnTo>
                    <a:pt x="259" y="1886"/>
                  </a:lnTo>
                  <a:lnTo>
                    <a:pt x="287" y="1971"/>
                  </a:lnTo>
                  <a:lnTo>
                    <a:pt x="319" y="2054"/>
                  </a:lnTo>
                  <a:lnTo>
                    <a:pt x="359" y="2134"/>
                  </a:lnTo>
                  <a:lnTo>
                    <a:pt x="402" y="2211"/>
                  </a:lnTo>
                  <a:lnTo>
                    <a:pt x="451" y="2284"/>
                  </a:lnTo>
                  <a:lnTo>
                    <a:pt x="504" y="2354"/>
                  </a:lnTo>
                  <a:lnTo>
                    <a:pt x="562" y="2420"/>
                  </a:lnTo>
                  <a:lnTo>
                    <a:pt x="625" y="2483"/>
                  </a:lnTo>
                  <a:lnTo>
                    <a:pt x="691" y="2540"/>
                  </a:lnTo>
                  <a:lnTo>
                    <a:pt x="761" y="2594"/>
                  </a:lnTo>
                  <a:lnTo>
                    <a:pt x="834" y="2643"/>
                  </a:lnTo>
                  <a:lnTo>
                    <a:pt x="911" y="2686"/>
                  </a:lnTo>
                  <a:lnTo>
                    <a:pt x="991" y="2725"/>
                  </a:lnTo>
                  <a:lnTo>
                    <a:pt x="1074" y="2759"/>
                  </a:lnTo>
                  <a:lnTo>
                    <a:pt x="1159" y="2786"/>
                  </a:lnTo>
                  <a:lnTo>
                    <a:pt x="1247" y="2808"/>
                  </a:lnTo>
                  <a:lnTo>
                    <a:pt x="1337" y="2824"/>
                  </a:lnTo>
                  <a:lnTo>
                    <a:pt x="1428" y="2834"/>
                  </a:lnTo>
                  <a:lnTo>
                    <a:pt x="1523" y="2837"/>
                  </a:lnTo>
                  <a:lnTo>
                    <a:pt x="1616" y="2834"/>
                  </a:lnTo>
                  <a:lnTo>
                    <a:pt x="1709" y="2824"/>
                  </a:lnTo>
                  <a:lnTo>
                    <a:pt x="1799" y="2808"/>
                  </a:lnTo>
                  <a:lnTo>
                    <a:pt x="1886" y="2786"/>
                  </a:lnTo>
                  <a:lnTo>
                    <a:pt x="1972" y="2759"/>
                  </a:lnTo>
                  <a:lnTo>
                    <a:pt x="2054" y="2725"/>
                  </a:lnTo>
                  <a:lnTo>
                    <a:pt x="2134" y="2686"/>
                  </a:lnTo>
                  <a:lnTo>
                    <a:pt x="2212" y="2643"/>
                  </a:lnTo>
                  <a:lnTo>
                    <a:pt x="2285" y="2594"/>
                  </a:lnTo>
                  <a:lnTo>
                    <a:pt x="2355" y="2540"/>
                  </a:lnTo>
                  <a:lnTo>
                    <a:pt x="2421" y="2483"/>
                  </a:lnTo>
                  <a:lnTo>
                    <a:pt x="2483" y="2420"/>
                  </a:lnTo>
                  <a:lnTo>
                    <a:pt x="2541" y="2354"/>
                  </a:lnTo>
                  <a:lnTo>
                    <a:pt x="2594" y="2284"/>
                  </a:lnTo>
                  <a:lnTo>
                    <a:pt x="2642" y="2211"/>
                  </a:lnTo>
                  <a:lnTo>
                    <a:pt x="2687" y="2134"/>
                  </a:lnTo>
                  <a:lnTo>
                    <a:pt x="2725" y="2054"/>
                  </a:lnTo>
                  <a:lnTo>
                    <a:pt x="2759" y="1971"/>
                  </a:lnTo>
                  <a:lnTo>
                    <a:pt x="2787" y="1886"/>
                  </a:lnTo>
                  <a:lnTo>
                    <a:pt x="2809" y="1798"/>
                  </a:lnTo>
                  <a:lnTo>
                    <a:pt x="2825" y="1708"/>
                  </a:lnTo>
                  <a:lnTo>
                    <a:pt x="2834" y="1616"/>
                  </a:lnTo>
                  <a:lnTo>
                    <a:pt x="2838" y="1523"/>
                  </a:lnTo>
                  <a:lnTo>
                    <a:pt x="2834" y="1428"/>
                  </a:lnTo>
                  <a:lnTo>
                    <a:pt x="2825" y="1337"/>
                  </a:lnTo>
                  <a:lnTo>
                    <a:pt x="2809" y="1247"/>
                  </a:lnTo>
                  <a:lnTo>
                    <a:pt x="2787" y="1159"/>
                  </a:lnTo>
                  <a:lnTo>
                    <a:pt x="2759" y="1074"/>
                  </a:lnTo>
                  <a:lnTo>
                    <a:pt x="2725" y="991"/>
                  </a:lnTo>
                  <a:lnTo>
                    <a:pt x="2687" y="910"/>
                  </a:lnTo>
                  <a:lnTo>
                    <a:pt x="2642" y="834"/>
                  </a:lnTo>
                  <a:lnTo>
                    <a:pt x="2594" y="761"/>
                  </a:lnTo>
                  <a:lnTo>
                    <a:pt x="2541" y="691"/>
                  </a:lnTo>
                  <a:lnTo>
                    <a:pt x="2483" y="625"/>
                  </a:lnTo>
                  <a:lnTo>
                    <a:pt x="2421" y="562"/>
                  </a:lnTo>
                  <a:lnTo>
                    <a:pt x="2355" y="505"/>
                  </a:lnTo>
                  <a:lnTo>
                    <a:pt x="2285" y="451"/>
                  </a:lnTo>
                  <a:lnTo>
                    <a:pt x="2212" y="402"/>
                  </a:lnTo>
                  <a:lnTo>
                    <a:pt x="2134" y="359"/>
                  </a:lnTo>
                  <a:lnTo>
                    <a:pt x="2054" y="320"/>
                  </a:lnTo>
                  <a:lnTo>
                    <a:pt x="1972" y="287"/>
                  </a:lnTo>
                  <a:lnTo>
                    <a:pt x="1886" y="259"/>
                  </a:lnTo>
                  <a:lnTo>
                    <a:pt x="1799" y="237"/>
                  </a:lnTo>
                  <a:lnTo>
                    <a:pt x="1709" y="221"/>
                  </a:lnTo>
                  <a:lnTo>
                    <a:pt x="1616" y="211"/>
                  </a:lnTo>
                  <a:lnTo>
                    <a:pt x="1523" y="208"/>
                  </a:lnTo>
                  <a:close/>
                  <a:moveTo>
                    <a:pt x="1523" y="0"/>
                  </a:moveTo>
                  <a:lnTo>
                    <a:pt x="1623" y="3"/>
                  </a:lnTo>
                  <a:lnTo>
                    <a:pt x="1721" y="13"/>
                  </a:lnTo>
                  <a:lnTo>
                    <a:pt x="1817" y="29"/>
                  </a:lnTo>
                  <a:lnTo>
                    <a:pt x="1911" y="50"/>
                  </a:lnTo>
                  <a:lnTo>
                    <a:pt x="2004" y="78"/>
                  </a:lnTo>
                  <a:lnTo>
                    <a:pt x="2093" y="111"/>
                  </a:lnTo>
                  <a:lnTo>
                    <a:pt x="2180" y="149"/>
                  </a:lnTo>
                  <a:lnTo>
                    <a:pt x="2264" y="192"/>
                  </a:lnTo>
                  <a:lnTo>
                    <a:pt x="2344" y="241"/>
                  </a:lnTo>
                  <a:lnTo>
                    <a:pt x="2422" y="294"/>
                  </a:lnTo>
                  <a:lnTo>
                    <a:pt x="2495" y="351"/>
                  </a:lnTo>
                  <a:lnTo>
                    <a:pt x="2565" y="414"/>
                  </a:lnTo>
                  <a:lnTo>
                    <a:pt x="2632" y="480"/>
                  </a:lnTo>
                  <a:lnTo>
                    <a:pt x="2693" y="550"/>
                  </a:lnTo>
                  <a:lnTo>
                    <a:pt x="2752" y="624"/>
                  </a:lnTo>
                  <a:lnTo>
                    <a:pt x="2805" y="701"/>
                  </a:lnTo>
                  <a:lnTo>
                    <a:pt x="2853" y="782"/>
                  </a:lnTo>
                  <a:lnTo>
                    <a:pt x="2896" y="866"/>
                  </a:lnTo>
                  <a:lnTo>
                    <a:pt x="2934" y="952"/>
                  </a:lnTo>
                  <a:lnTo>
                    <a:pt x="2968" y="1042"/>
                  </a:lnTo>
                  <a:lnTo>
                    <a:pt x="2995" y="1133"/>
                  </a:lnTo>
                  <a:lnTo>
                    <a:pt x="3017" y="1228"/>
                  </a:lnTo>
                  <a:lnTo>
                    <a:pt x="3033" y="1324"/>
                  </a:lnTo>
                  <a:lnTo>
                    <a:pt x="3042" y="1423"/>
                  </a:lnTo>
                  <a:lnTo>
                    <a:pt x="3046" y="1523"/>
                  </a:lnTo>
                  <a:lnTo>
                    <a:pt x="3042" y="1622"/>
                  </a:lnTo>
                  <a:lnTo>
                    <a:pt x="3033" y="1721"/>
                  </a:lnTo>
                  <a:lnTo>
                    <a:pt x="3017" y="1818"/>
                  </a:lnTo>
                  <a:lnTo>
                    <a:pt x="2995" y="1911"/>
                  </a:lnTo>
                  <a:lnTo>
                    <a:pt x="2968" y="2003"/>
                  </a:lnTo>
                  <a:lnTo>
                    <a:pt x="2934" y="2092"/>
                  </a:lnTo>
                  <a:lnTo>
                    <a:pt x="2896" y="2179"/>
                  </a:lnTo>
                  <a:lnTo>
                    <a:pt x="2853" y="2263"/>
                  </a:lnTo>
                  <a:lnTo>
                    <a:pt x="2805" y="2344"/>
                  </a:lnTo>
                  <a:lnTo>
                    <a:pt x="2752" y="2421"/>
                  </a:lnTo>
                  <a:lnTo>
                    <a:pt x="2693" y="2494"/>
                  </a:lnTo>
                  <a:lnTo>
                    <a:pt x="2632" y="2565"/>
                  </a:lnTo>
                  <a:lnTo>
                    <a:pt x="2565" y="2631"/>
                  </a:lnTo>
                  <a:lnTo>
                    <a:pt x="2495" y="2693"/>
                  </a:lnTo>
                  <a:lnTo>
                    <a:pt x="2422" y="2751"/>
                  </a:lnTo>
                  <a:lnTo>
                    <a:pt x="2344" y="2804"/>
                  </a:lnTo>
                  <a:lnTo>
                    <a:pt x="2264" y="2852"/>
                  </a:lnTo>
                  <a:lnTo>
                    <a:pt x="2180" y="2895"/>
                  </a:lnTo>
                  <a:lnTo>
                    <a:pt x="2093" y="2935"/>
                  </a:lnTo>
                  <a:lnTo>
                    <a:pt x="2004" y="2968"/>
                  </a:lnTo>
                  <a:lnTo>
                    <a:pt x="1911" y="2995"/>
                  </a:lnTo>
                  <a:lnTo>
                    <a:pt x="1817" y="3016"/>
                  </a:lnTo>
                  <a:lnTo>
                    <a:pt x="1721" y="3032"/>
                  </a:lnTo>
                  <a:lnTo>
                    <a:pt x="1623" y="3042"/>
                  </a:lnTo>
                  <a:lnTo>
                    <a:pt x="1523" y="3045"/>
                  </a:lnTo>
                  <a:lnTo>
                    <a:pt x="1423" y="3042"/>
                  </a:lnTo>
                  <a:lnTo>
                    <a:pt x="1324" y="3032"/>
                  </a:lnTo>
                  <a:lnTo>
                    <a:pt x="1228" y="3016"/>
                  </a:lnTo>
                  <a:lnTo>
                    <a:pt x="1133" y="2995"/>
                  </a:lnTo>
                  <a:lnTo>
                    <a:pt x="1042" y="2968"/>
                  </a:lnTo>
                  <a:lnTo>
                    <a:pt x="952" y="2935"/>
                  </a:lnTo>
                  <a:lnTo>
                    <a:pt x="866" y="2895"/>
                  </a:lnTo>
                  <a:lnTo>
                    <a:pt x="782" y="2852"/>
                  </a:lnTo>
                  <a:lnTo>
                    <a:pt x="701" y="2804"/>
                  </a:lnTo>
                  <a:lnTo>
                    <a:pt x="624" y="2751"/>
                  </a:lnTo>
                  <a:lnTo>
                    <a:pt x="550" y="2693"/>
                  </a:lnTo>
                  <a:lnTo>
                    <a:pt x="480" y="2631"/>
                  </a:lnTo>
                  <a:lnTo>
                    <a:pt x="414" y="2565"/>
                  </a:lnTo>
                  <a:lnTo>
                    <a:pt x="351" y="2494"/>
                  </a:lnTo>
                  <a:lnTo>
                    <a:pt x="294" y="2421"/>
                  </a:lnTo>
                  <a:lnTo>
                    <a:pt x="241" y="2344"/>
                  </a:lnTo>
                  <a:lnTo>
                    <a:pt x="192" y="2263"/>
                  </a:lnTo>
                  <a:lnTo>
                    <a:pt x="149" y="2179"/>
                  </a:lnTo>
                  <a:lnTo>
                    <a:pt x="110" y="2092"/>
                  </a:lnTo>
                  <a:lnTo>
                    <a:pt x="77" y="2003"/>
                  </a:lnTo>
                  <a:lnTo>
                    <a:pt x="50" y="1911"/>
                  </a:lnTo>
                  <a:lnTo>
                    <a:pt x="29" y="1818"/>
                  </a:lnTo>
                  <a:lnTo>
                    <a:pt x="13" y="1721"/>
                  </a:lnTo>
                  <a:lnTo>
                    <a:pt x="3" y="1622"/>
                  </a:lnTo>
                  <a:lnTo>
                    <a:pt x="0" y="1523"/>
                  </a:lnTo>
                  <a:lnTo>
                    <a:pt x="3" y="1423"/>
                  </a:lnTo>
                  <a:lnTo>
                    <a:pt x="13" y="1324"/>
                  </a:lnTo>
                  <a:lnTo>
                    <a:pt x="29" y="1228"/>
                  </a:lnTo>
                  <a:lnTo>
                    <a:pt x="50" y="1133"/>
                  </a:lnTo>
                  <a:lnTo>
                    <a:pt x="77" y="1042"/>
                  </a:lnTo>
                  <a:lnTo>
                    <a:pt x="110" y="952"/>
                  </a:lnTo>
                  <a:lnTo>
                    <a:pt x="149" y="866"/>
                  </a:lnTo>
                  <a:lnTo>
                    <a:pt x="192" y="782"/>
                  </a:lnTo>
                  <a:lnTo>
                    <a:pt x="241" y="701"/>
                  </a:lnTo>
                  <a:lnTo>
                    <a:pt x="294" y="624"/>
                  </a:lnTo>
                  <a:lnTo>
                    <a:pt x="351" y="550"/>
                  </a:lnTo>
                  <a:lnTo>
                    <a:pt x="414" y="480"/>
                  </a:lnTo>
                  <a:lnTo>
                    <a:pt x="480" y="414"/>
                  </a:lnTo>
                  <a:lnTo>
                    <a:pt x="550" y="351"/>
                  </a:lnTo>
                  <a:lnTo>
                    <a:pt x="624" y="294"/>
                  </a:lnTo>
                  <a:lnTo>
                    <a:pt x="701" y="241"/>
                  </a:lnTo>
                  <a:lnTo>
                    <a:pt x="782" y="192"/>
                  </a:lnTo>
                  <a:lnTo>
                    <a:pt x="866" y="149"/>
                  </a:lnTo>
                  <a:lnTo>
                    <a:pt x="952" y="111"/>
                  </a:lnTo>
                  <a:lnTo>
                    <a:pt x="1042" y="78"/>
                  </a:lnTo>
                  <a:lnTo>
                    <a:pt x="1133" y="50"/>
                  </a:lnTo>
                  <a:lnTo>
                    <a:pt x="1228" y="29"/>
                  </a:lnTo>
                  <a:lnTo>
                    <a:pt x="1324" y="13"/>
                  </a:lnTo>
                  <a:lnTo>
                    <a:pt x="1423" y="3"/>
                  </a:lnTo>
                  <a:lnTo>
                    <a:pt x="1523" y="0"/>
                  </a:lnTo>
                  <a:close/>
                </a:path>
              </a:pathLst>
            </a:custGeom>
            <a:grpFill/>
            <a:ln w="9525">
              <a:noFill/>
              <a:round/>
              <a:headEnd/>
              <a:tailEnd/>
            </a:ln>
          </p:spPr>
          <p:txBody>
            <a:bodyPr wrap="none" anchor="ctr"/>
            <a:lstStyle/>
            <a:p>
              <a:endParaRPr lang="en-GB"/>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custDataLst>
              <p:tags r:id="rId1"/>
            </p:custDataLst>
          </p:nvPr>
        </p:nvSpPr>
        <p:spPr>
          <a:xfrm>
            <a:off x="881004" y="2366730"/>
            <a:ext cx="1883808" cy="7771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T1: Key accounts, senior management</a:t>
            </a:r>
            <a:endParaRPr lang="en-GB" sz="1600" kern="0" dirty="0">
              <a:solidFill>
                <a:srgbClr val="FFFFFF"/>
              </a:solidFill>
              <a:ea typeface="PMingLiU"/>
              <a:cs typeface="Arial" pitchFamily="34" charset="0"/>
            </a:endParaRPr>
          </a:p>
        </p:txBody>
      </p:sp>
      <p:sp>
        <p:nvSpPr>
          <p:cNvPr id="21" name="Rectangle 20"/>
          <p:cNvSpPr/>
          <p:nvPr>
            <p:custDataLst>
              <p:tags r:id="rId2"/>
            </p:custDataLst>
          </p:nvPr>
        </p:nvSpPr>
        <p:spPr>
          <a:xfrm>
            <a:off x="6442148" y="2366730"/>
            <a:ext cx="1883808" cy="7771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T3: Independents</a:t>
            </a:r>
            <a:endParaRPr lang="en-GB" sz="1600" kern="0" dirty="0">
              <a:solidFill>
                <a:srgbClr val="FFFFFF"/>
              </a:solidFill>
              <a:ea typeface="PMingLiU"/>
              <a:cs typeface="Arial" pitchFamily="34" charset="0"/>
            </a:endParaRPr>
          </a:p>
        </p:txBody>
      </p:sp>
      <p:sp>
        <p:nvSpPr>
          <p:cNvPr id="22" name="Rectangle 21"/>
          <p:cNvSpPr/>
          <p:nvPr>
            <p:custDataLst>
              <p:tags r:id="rId3"/>
            </p:custDataLst>
          </p:nvPr>
        </p:nvSpPr>
        <p:spPr>
          <a:xfrm>
            <a:off x="3661576" y="2366730"/>
            <a:ext cx="1883808" cy="7771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T2: Mid-sized accounts, mid management</a:t>
            </a:r>
            <a:endParaRPr lang="en-GB" sz="1600" kern="0" dirty="0">
              <a:solidFill>
                <a:srgbClr val="FFFFFF"/>
              </a:solidFill>
              <a:ea typeface="PMingLiU"/>
              <a:cs typeface="Arial" pitchFamily="34" charset="0"/>
            </a:endParaRPr>
          </a:p>
        </p:txBody>
      </p:sp>
      <p:cxnSp>
        <p:nvCxnSpPr>
          <p:cNvPr id="23" name="Straight Arrow Connector 22"/>
          <p:cNvCxnSpPr/>
          <p:nvPr>
            <p:custDataLst>
              <p:tags r:id="rId4"/>
            </p:custDataLst>
          </p:nvPr>
        </p:nvCxnSpPr>
        <p:spPr>
          <a:xfrm>
            <a:off x="1799782" y="3199302"/>
            <a:ext cx="13984" cy="41512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Rectangle 25"/>
          <p:cNvSpPr/>
          <p:nvPr>
            <p:custDataLst>
              <p:tags r:id="rId5"/>
            </p:custDataLst>
          </p:nvPr>
        </p:nvSpPr>
        <p:spPr>
          <a:xfrm>
            <a:off x="476501" y="3640142"/>
            <a:ext cx="2646562" cy="281319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i="1" dirty="0" smtClean="0">
                <a:solidFill>
                  <a:srgbClr val="333333"/>
                </a:solidFill>
              </a:rPr>
              <a:t>Who</a:t>
            </a:r>
            <a:r>
              <a:rPr lang="en-US" sz="1400" dirty="0" smtClean="0">
                <a:solidFill>
                  <a:srgbClr val="333333"/>
                </a:solidFill>
              </a:rPr>
              <a:t>: Largest customers </a:t>
            </a:r>
            <a:r>
              <a:rPr lang="en-US" sz="1400" b="0" dirty="0" smtClean="0">
                <a:solidFill>
                  <a:srgbClr val="333333"/>
                </a:solidFill>
              </a:rPr>
              <a:t>in each market</a:t>
            </a:r>
            <a:endParaRPr lang="en-US" sz="1400" dirty="0" smtClean="0">
              <a:solidFill>
                <a:srgbClr val="333333"/>
              </a:solidFill>
            </a:endParaRPr>
          </a:p>
          <a:p>
            <a:pPr defTabSz="909843" fontAlgn="auto">
              <a:spcBef>
                <a:spcPts val="0"/>
              </a:spcBef>
              <a:spcAft>
                <a:spcPts val="0"/>
              </a:spcAft>
            </a:pPr>
            <a:endParaRPr lang="en-US" sz="1400" i="1" dirty="0" smtClean="0">
              <a:solidFill>
                <a:srgbClr val="333333"/>
              </a:solidFill>
            </a:endParaRPr>
          </a:p>
          <a:p>
            <a:pPr defTabSz="909843" fontAlgn="auto">
              <a:spcBef>
                <a:spcPts val="0"/>
              </a:spcBef>
              <a:spcAft>
                <a:spcPts val="0"/>
              </a:spcAft>
            </a:pPr>
            <a:r>
              <a:rPr lang="en-US" sz="1400" i="1" dirty="0" smtClean="0">
                <a:solidFill>
                  <a:srgbClr val="333333"/>
                </a:solidFill>
              </a:rPr>
              <a:t>Examples</a:t>
            </a:r>
            <a:r>
              <a:rPr lang="en-US" sz="1400" dirty="0" smtClean="0">
                <a:solidFill>
                  <a:srgbClr val="333333"/>
                </a:solidFill>
              </a:rPr>
              <a:t>: Large supermarket chains (Tesco), convenience stores (7-11) and petrol stations (</a:t>
            </a:r>
            <a:r>
              <a:rPr lang="en-US" sz="1400" b="0" dirty="0" smtClean="0">
                <a:solidFill>
                  <a:srgbClr val="333333"/>
                </a:solidFill>
              </a:rPr>
              <a:t>Shell)</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b="0" i="1" dirty="0" smtClean="0">
                <a:solidFill>
                  <a:srgbClr val="333333"/>
                </a:solidFill>
              </a:rPr>
              <a:t>Target respondents: </a:t>
            </a:r>
            <a:r>
              <a:rPr lang="en-US" sz="1400" b="0" dirty="0" smtClean="0">
                <a:solidFill>
                  <a:srgbClr val="333333"/>
                </a:solidFill>
              </a:rPr>
              <a:t>GM / Director level (e.g. Director of Trade)</a:t>
            </a:r>
            <a:endParaRPr lang="en-US" sz="1400" b="0" dirty="0">
              <a:solidFill>
                <a:srgbClr val="333333"/>
              </a:solidFill>
            </a:endParaRPr>
          </a:p>
        </p:txBody>
      </p:sp>
      <p:sp>
        <p:nvSpPr>
          <p:cNvPr id="27" name="Rectangle 26"/>
          <p:cNvSpPr/>
          <p:nvPr>
            <p:custDataLst>
              <p:tags r:id="rId6"/>
            </p:custDataLst>
          </p:nvPr>
        </p:nvSpPr>
        <p:spPr>
          <a:xfrm>
            <a:off x="476833" y="3636479"/>
            <a:ext cx="2645898" cy="60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28" name="Rectangle 27"/>
          <p:cNvSpPr/>
          <p:nvPr>
            <p:custDataLst>
              <p:tags r:id="rId7"/>
            </p:custDataLst>
          </p:nvPr>
        </p:nvSpPr>
        <p:spPr>
          <a:xfrm>
            <a:off x="6037645" y="3640140"/>
            <a:ext cx="2646562" cy="281319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i="1" dirty="0" smtClean="0">
                <a:solidFill>
                  <a:srgbClr val="333333"/>
                </a:solidFill>
              </a:rPr>
              <a:t>Who</a:t>
            </a:r>
            <a:r>
              <a:rPr lang="en-US" sz="1400" dirty="0" smtClean="0">
                <a:solidFill>
                  <a:srgbClr val="333333"/>
                </a:solidFill>
              </a:rPr>
              <a:t>: Independent retailers with one or more outlets</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dirty="0" smtClean="0">
                <a:solidFill>
                  <a:srgbClr val="333333"/>
                </a:solidFill>
              </a:rPr>
              <a:t>Examples: Convenience stores, kiosks and cafés</a:t>
            </a:r>
          </a:p>
          <a:p>
            <a:pPr defTabSz="909843" fontAlgn="auto">
              <a:spcBef>
                <a:spcPts val="0"/>
              </a:spcBef>
              <a:spcAft>
                <a:spcPts val="0"/>
              </a:spcAft>
            </a:pPr>
            <a:endParaRPr lang="en-US" sz="1400" b="0" dirty="0" smtClean="0">
              <a:solidFill>
                <a:srgbClr val="333333"/>
              </a:solidFill>
            </a:endParaRPr>
          </a:p>
          <a:p>
            <a:pPr defTabSz="909843" fontAlgn="auto">
              <a:spcBef>
                <a:spcPts val="0"/>
              </a:spcBef>
              <a:spcAft>
                <a:spcPts val="0"/>
              </a:spcAft>
            </a:pPr>
            <a:r>
              <a:rPr lang="en-US" sz="1400" i="1" dirty="0" smtClean="0">
                <a:solidFill>
                  <a:srgbClr val="333333"/>
                </a:solidFill>
              </a:rPr>
              <a:t>Target respondents: </a:t>
            </a:r>
            <a:r>
              <a:rPr lang="en-US" sz="1400" dirty="0" smtClean="0">
                <a:solidFill>
                  <a:srgbClr val="333333"/>
                </a:solidFill>
              </a:rPr>
              <a:t>Owners and managers</a:t>
            </a:r>
          </a:p>
        </p:txBody>
      </p:sp>
      <p:sp>
        <p:nvSpPr>
          <p:cNvPr id="29" name="Rectangle 28"/>
          <p:cNvSpPr/>
          <p:nvPr>
            <p:custDataLst>
              <p:tags r:id="rId8"/>
            </p:custDataLst>
          </p:nvPr>
        </p:nvSpPr>
        <p:spPr>
          <a:xfrm>
            <a:off x="6037977" y="3636479"/>
            <a:ext cx="2645898" cy="60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30" name="Rectangle 29"/>
          <p:cNvSpPr/>
          <p:nvPr>
            <p:custDataLst>
              <p:tags r:id="rId9"/>
            </p:custDataLst>
          </p:nvPr>
        </p:nvSpPr>
        <p:spPr>
          <a:xfrm>
            <a:off x="3257073" y="3640141"/>
            <a:ext cx="2646562" cy="281319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i="1" dirty="0" smtClean="0">
                <a:solidFill>
                  <a:srgbClr val="333333"/>
                </a:solidFill>
              </a:rPr>
              <a:t>Who</a:t>
            </a:r>
            <a:r>
              <a:rPr lang="en-US" sz="1400" dirty="0" smtClean="0">
                <a:solidFill>
                  <a:srgbClr val="333333"/>
                </a:solidFill>
              </a:rPr>
              <a:t>: Smaller than </a:t>
            </a:r>
            <a:r>
              <a:rPr lang="en-US" sz="1400" b="0" dirty="0" smtClean="0">
                <a:solidFill>
                  <a:srgbClr val="333333"/>
                </a:solidFill>
              </a:rPr>
              <a:t>key accounts but</a:t>
            </a:r>
            <a:r>
              <a:rPr lang="en-US" sz="1400" dirty="0" smtClean="0">
                <a:solidFill>
                  <a:srgbClr val="333333"/>
                </a:solidFill>
              </a:rPr>
              <a:t> well-known locally</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i="1" dirty="0" smtClean="0">
                <a:solidFill>
                  <a:srgbClr val="333333"/>
                </a:solidFill>
              </a:rPr>
              <a:t>Examples</a:t>
            </a:r>
            <a:r>
              <a:rPr lang="en-US" sz="1400" dirty="0" smtClean="0">
                <a:solidFill>
                  <a:srgbClr val="333333"/>
                </a:solidFill>
              </a:rPr>
              <a:t>: Medium sized chains, HORECA and distributor/wholesalers</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i="1" dirty="0" smtClean="0">
                <a:solidFill>
                  <a:srgbClr val="333333"/>
                </a:solidFill>
              </a:rPr>
              <a:t>Target respondents: </a:t>
            </a:r>
            <a:r>
              <a:rPr lang="en-US" sz="1400" dirty="0" smtClean="0">
                <a:solidFill>
                  <a:srgbClr val="333333"/>
                </a:solidFill>
              </a:rPr>
              <a:t>Senior Managers (e.g. Merchandising Manager)</a:t>
            </a: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endParaRPr lang="en-US" sz="1200" b="0" dirty="0">
              <a:solidFill>
                <a:srgbClr val="333333"/>
              </a:solidFill>
            </a:endParaRPr>
          </a:p>
        </p:txBody>
      </p:sp>
      <p:sp>
        <p:nvSpPr>
          <p:cNvPr id="31" name="Rectangle 30"/>
          <p:cNvSpPr/>
          <p:nvPr>
            <p:custDataLst>
              <p:tags r:id="rId10"/>
            </p:custDataLst>
          </p:nvPr>
        </p:nvSpPr>
        <p:spPr>
          <a:xfrm>
            <a:off x="3257405" y="3636479"/>
            <a:ext cx="2645898" cy="6034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38" name="Title 1"/>
          <p:cNvSpPr>
            <a:spLocks noGrp="1"/>
          </p:cNvSpPr>
          <p:nvPr>
            <p:ph type="title"/>
          </p:nvPr>
        </p:nvSpPr>
        <p:spPr>
          <a:xfrm>
            <a:off x="881004" y="268006"/>
            <a:ext cx="7793090" cy="770108"/>
          </a:xfrm>
        </p:spPr>
        <p:txBody>
          <a:bodyPr anchor="ctr"/>
          <a:lstStyle/>
          <a:p>
            <a:r>
              <a:rPr lang="en-US" dirty="0" smtClean="0"/>
              <a:t>Sample design</a:t>
            </a:r>
            <a:endParaRPr lang="en-GB" dirty="0"/>
          </a:p>
        </p:txBody>
      </p:sp>
      <p:sp>
        <p:nvSpPr>
          <p:cNvPr id="41" name="Rectangle 40"/>
          <p:cNvSpPr/>
          <p:nvPr>
            <p:custDataLst>
              <p:tags r:id="rId11"/>
            </p:custDataLst>
          </p:nvPr>
        </p:nvSpPr>
        <p:spPr>
          <a:xfrm>
            <a:off x="683567" y="1048747"/>
            <a:ext cx="8117305" cy="830997"/>
          </a:xfrm>
          <a:prstGeom prst="rect">
            <a:avLst/>
          </a:prstGeom>
        </p:spPr>
        <p:txBody>
          <a:bodyPr wrap="square">
            <a:spAutoFit/>
          </a:bodyPr>
          <a:lstStyle/>
          <a:p>
            <a:pPr defTabSz="910025" fontAlgn="auto">
              <a:spcBef>
                <a:spcPts val="0"/>
              </a:spcBef>
              <a:spcAft>
                <a:spcPts val="0"/>
              </a:spcAft>
              <a:defRPr/>
            </a:pPr>
            <a:r>
              <a:rPr lang="en-US" altLang="zh-TW" sz="1600" b="0" kern="0" dirty="0" smtClean="0">
                <a:solidFill>
                  <a:srgbClr val="000000"/>
                </a:solidFill>
                <a:latin typeface="+mn-lt"/>
                <a:ea typeface="PMingLiU" pitchFamily="18" charset="-120"/>
              </a:rPr>
              <a:t>Customer needs and perceptions </a:t>
            </a:r>
            <a:r>
              <a:rPr lang="en-US" altLang="zh-TW" sz="1600" b="1" kern="0" dirty="0" smtClean="0">
                <a:solidFill>
                  <a:srgbClr val="000000"/>
                </a:solidFill>
                <a:latin typeface="+mn-lt"/>
                <a:ea typeface="PMingLiU" pitchFamily="18" charset="-120"/>
              </a:rPr>
              <a:t>vary </a:t>
            </a:r>
            <a:r>
              <a:rPr lang="en-US" altLang="zh-TW" sz="1600" kern="0" dirty="0" smtClean="0">
                <a:solidFill>
                  <a:srgbClr val="000000"/>
                </a:solidFill>
                <a:latin typeface="+mn-lt"/>
                <a:ea typeface="PMingLiU" pitchFamily="18" charset="-120"/>
              </a:rPr>
              <a:t>depending</a:t>
            </a:r>
            <a:r>
              <a:rPr lang="en-US" altLang="zh-TW" sz="1600" b="1" kern="0" dirty="0" smtClean="0">
                <a:solidFill>
                  <a:srgbClr val="000000"/>
                </a:solidFill>
                <a:latin typeface="+mn-lt"/>
                <a:ea typeface="PMingLiU" pitchFamily="18" charset="-120"/>
              </a:rPr>
              <a:t> </a:t>
            </a:r>
            <a:r>
              <a:rPr lang="en-US" altLang="zh-TW" sz="1600" b="0" kern="0" dirty="0" smtClean="0">
                <a:solidFill>
                  <a:srgbClr val="000000"/>
                </a:solidFill>
                <a:latin typeface="+mn-lt"/>
                <a:ea typeface="PMingLiU" pitchFamily="18" charset="-120"/>
              </a:rPr>
              <a:t>on the size of the business and individual respondent’s role and remit. To ensure a </a:t>
            </a:r>
            <a:r>
              <a:rPr lang="en-US" altLang="zh-TW" sz="1600" b="0" i="1" kern="0" dirty="0" smtClean="0">
                <a:solidFill>
                  <a:srgbClr val="000000"/>
                </a:solidFill>
                <a:latin typeface="+mn-lt"/>
                <a:ea typeface="PMingLiU" pitchFamily="18" charset="-120"/>
              </a:rPr>
              <a:t>broad representation </a:t>
            </a:r>
            <a:r>
              <a:rPr lang="en-US" altLang="zh-TW" sz="1600" b="0" kern="0" dirty="0" smtClean="0">
                <a:solidFill>
                  <a:srgbClr val="000000"/>
                </a:solidFill>
                <a:latin typeface="+mn-lt"/>
                <a:ea typeface="PMingLiU" pitchFamily="18" charset="-120"/>
              </a:rPr>
              <a:t>of customer views, recruitment needs to reflect each tier - T1, T2 and T3 - of BAT business </a:t>
            </a:r>
          </a:p>
        </p:txBody>
      </p:sp>
      <p:cxnSp>
        <p:nvCxnSpPr>
          <p:cNvPr id="34" name="Straight Arrow Connector 33"/>
          <p:cNvCxnSpPr/>
          <p:nvPr>
            <p:custDataLst>
              <p:tags r:id="rId12"/>
            </p:custDataLst>
          </p:nvPr>
        </p:nvCxnSpPr>
        <p:spPr>
          <a:xfrm>
            <a:off x="7389010" y="3203581"/>
            <a:ext cx="13984" cy="41512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custDataLst>
              <p:tags r:id="rId13"/>
            </p:custDataLst>
          </p:nvPr>
        </p:nvCxnSpPr>
        <p:spPr>
          <a:xfrm>
            <a:off x="4623340" y="3182143"/>
            <a:ext cx="13984" cy="41512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030" y="306596"/>
            <a:ext cx="7789064" cy="770108"/>
          </a:xfrm>
        </p:spPr>
        <p:txBody>
          <a:bodyPr anchor="ctr"/>
          <a:lstStyle/>
          <a:p>
            <a:r>
              <a:rPr lang="en-US" dirty="0" smtClean="0"/>
              <a:t>Sample development</a:t>
            </a:r>
            <a:endParaRPr lang="en-GB" dirty="0"/>
          </a:p>
        </p:txBody>
      </p:sp>
      <p:grpSp>
        <p:nvGrpSpPr>
          <p:cNvPr id="3" name="Group 19"/>
          <p:cNvGrpSpPr/>
          <p:nvPr/>
        </p:nvGrpSpPr>
        <p:grpSpPr>
          <a:xfrm>
            <a:off x="2569401" y="2800377"/>
            <a:ext cx="1944901" cy="2338812"/>
            <a:chOff x="2717712" y="1375625"/>
            <a:chExt cx="1944000" cy="2130810"/>
          </a:xfrm>
        </p:grpSpPr>
        <p:sp>
          <p:nvSpPr>
            <p:cNvPr id="11" name="Rounded Rectangle 10"/>
            <p:cNvSpPr/>
            <p:nvPr>
              <p:custDataLst>
                <p:tags r:id="rId18"/>
              </p:custDataLst>
            </p:nvPr>
          </p:nvSpPr>
          <p:spPr>
            <a:xfrm>
              <a:off x="2717712" y="1375625"/>
              <a:ext cx="1944000" cy="2130810"/>
            </a:xfrm>
            <a:prstGeom prst="roundRect">
              <a:avLst>
                <a:gd name="adj" fmla="val 0"/>
              </a:avLst>
            </a:prstGeom>
            <a:solidFill>
              <a:schemeClr val="bg1">
                <a:lumMod val="95000"/>
              </a:schemeClr>
            </a:solidFill>
            <a:ln w="317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C50017"/>
                </a:solidFill>
                <a:effectLst/>
                <a:uLnTx/>
                <a:uFillTx/>
                <a:latin typeface="+mn-lt"/>
                <a:ea typeface="+mn-ea"/>
                <a:cs typeface="+mn-cs"/>
              </a:endParaRPr>
            </a:p>
            <a:p>
              <a:pPr marL="0" lvl="2" eaLnBrk="1" fontAlgn="auto" hangingPunct="1">
                <a:spcBef>
                  <a:spcPts val="0"/>
                </a:spcBef>
                <a:spcAft>
                  <a:spcPts val="0"/>
                </a:spcAft>
                <a:buFont typeface="Arial" pitchFamily="34" charset="0"/>
                <a:buChar char="•"/>
                <a:defRPr/>
              </a:pPr>
              <a:r>
                <a:rPr lang="en-US" altLang="zh-TW" sz="1400" kern="0" dirty="0" smtClean="0">
                  <a:solidFill>
                    <a:srgbClr val="333333"/>
                  </a:solidFill>
                  <a:latin typeface="+mn-lt"/>
                  <a:ea typeface="PMingLiU" pitchFamily="18" charset="-120"/>
                  <a:cs typeface="+mn-cs"/>
                </a:rPr>
                <a:t>Who would be the best people to answer your key questions? </a:t>
              </a:r>
            </a:p>
            <a:p>
              <a:pPr marL="0" lvl="2" eaLnBrk="1" fontAlgn="auto" hangingPunct="1">
                <a:spcBef>
                  <a:spcPts val="0"/>
                </a:spcBef>
                <a:spcAft>
                  <a:spcPts val="0"/>
                </a:spcAft>
                <a:buFont typeface="Arial" pitchFamily="34" charset="0"/>
                <a:buChar char="•"/>
                <a:defRPr/>
              </a:pPr>
              <a:r>
                <a:rPr lang="en-US" altLang="zh-TW" sz="1400" kern="0" dirty="0" smtClean="0">
                  <a:solidFill>
                    <a:srgbClr val="333333"/>
                  </a:solidFill>
                  <a:latin typeface="+mn-lt"/>
                  <a:ea typeface="PMingLiU" pitchFamily="18" charset="-120"/>
                  <a:cs typeface="+mn-cs"/>
                </a:rPr>
                <a:t>How many of these people would provide the required detail? </a:t>
              </a:r>
              <a:endParaRPr lang="en-US" altLang="zh-TW" sz="1400" kern="0" dirty="0">
                <a:solidFill>
                  <a:srgbClr val="333333"/>
                </a:solidFill>
                <a:latin typeface="+mn-lt"/>
                <a:ea typeface="PMingLiU" pitchFamily="18" charset="-120"/>
                <a:cs typeface="+mn-cs"/>
              </a:endParaRPr>
            </a:p>
          </p:txBody>
        </p:sp>
        <p:sp>
          <p:nvSpPr>
            <p:cNvPr id="12" name="Rectangle 11"/>
            <p:cNvSpPr/>
            <p:nvPr>
              <p:custDataLst>
                <p:tags r:id="rId19"/>
              </p:custDataLst>
            </p:nvPr>
          </p:nvSpPr>
          <p:spPr>
            <a:xfrm>
              <a:off x="2717712" y="1375625"/>
              <a:ext cx="1944000" cy="53999"/>
            </a:xfrm>
            <a:prstGeom prst="rect">
              <a:avLst/>
            </a:prstGeom>
            <a:solidFill>
              <a:srgbClr val="7030A0"/>
            </a:solidFill>
            <a:ln w="127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mn-lt"/>
                <a:ea typeface="+mn-ea"/>
                <a:cs typeface="+mn-cs"/>
              </a:endParaRPr>
            </a:p>
          </p:txBody>
        </p:sp>
      </p:grpSp>
      <p:grpSp>
        <p:nvGrpSpPr>
          <p:cNvPr id="4" name="Group 20"/>
          <p:cNvGrpSpPr/>
          <p:nvPr/>
        </p:nvGrpSpPr>
        <p:grpSpPr>
          <a:xfrm>
            <a:off x="4660572" y="2800377"/>
            <a:ext cx="1944901" cy="2338812"/>
            <a:chOff x="4926153" y="1375625"/>
            <a:chExt cx="1944000" cy="2130810"/>
          </a:xfrm>
        </p:grpSpPr>
        <p:sp>
          <p:nvSpPr>
            <p:cNvPr id="13" name="Rounded Rectangle 12"/>
            <p:cNvSpPr/>
            <p:nvPr>
              <p:custDataLst>
                <p:tags r:id="rId16"/>
              </p:custDataLst>
            </p:nvPr>
          </p:nvSpPr>
          <p:spPr>
            <a:xfrm>
              <a:off x="4926153" y="1375625"/>
              <a:ext cx="1944000" cy="2130810"/>
            </a:xfrm>
            <a:prstGeom prst="roundRect">
              <a:avLst>
                <a:gd name="adj" fmla="val 0"/>
              </a:avLst>
            </a:prstGeom>
            <a:solidFill>
              <a:schemeClr val="bg1">
                <a:lumMod val="95000"/>
              </a:schemeClr>
            </a:solidFill>
            <a:ln w="317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C50017"/>
                </a:solidFill>
                <a:effectLst/>
                <a:uLnTx/>
                <a:uFillTx/>
                <a:latin typeface="+mn-lt"/>
                <a:ea typeface="+mn-ea"/>
                <a:cs typeface="+mn-cs"/>
              </a:endParaRPr>
            </a:p>
            <a:p>
              <a:pPr marL="0" marR="0" lvl="2" indent="0" defTabSz="914400" eaLnBrk="1" fontAlgn="auto" latinLnBrk="0" hangingPunct="1">
                <a:lnSpc>
                  <a:spcPct val="100000"/>
                </a:lnSpc>
                <a:spcBef>
                  <a:spcPts val="0"/>
                </a:spcBef>
                <a:spcAft>
                  <a:spcPts val="0"/>
                </a:spcAft>
                <a:buClrTx/>
                <a:buSzTx/>
                <a:buFont typeface="Arial" pitchFamily="34" charset="0"/>
                <a:buChar char="•"/>
                <a:tabLst/>
                <a:defRPr/>
              </a:pPr>
              <a:r>
                <a:rPr lang="en-US" altLang="zh-TW" sz="1400" kern="0" dirty="0" smtClean="0">
                  <a:solidFill>
                    <a:srgbClr val="333333"/>
                  </a:solidFill>
                  <a:latin typeface="+mn-lt"/>
                  <a:ea typeface="PMingLiU" pitchFamily="18" charset="-120"/>
                  <a:cs typeface="+mn-cs"/>
                </a:rPr>
                <a:t>What is the size and structure of your market?</a:t>
              </a:r>
            </a:p>
            <a:p>
              <a:pPr marL="0" marR="0" lvl="2" indent="0" defTabSz="914400" eaLnBrk="1" fontAlgn="auto" latinLnBrk="0" hangingPunct="1">
                <a:lnSpc>
                  <a:spcPct val="100000"/>
                </a:lnSpc>
                <a:spcBef>
                  <a:spcPts val="0"/>
                </a:spcBef>
                <a:spcAft>
                  <a:spcPts val="0"/>
                </a:spcAft>
                <a:buClrTx/>
                <a:buSzTx/>
                <a:buFont typeface="Arial" pitchFamily="34" charset="0"/>
                <a:buChar char="•"/>
                <a:tabLst/>
                <a:defRPr/>
              </a:pPr>
              <a:r>
                <a:rPr lang="en-US" altLang="zh-TW" sz="1400" kern="0" dirty="0" smtClean="0">
                  <a:solidFill>
                    <a:srgbClr val="333333"/>
                  </a:solidFill>
                  <a:latin typeface="+mn-lt"/>
                  <a:ea typeface="PMingLiU" pitchFamily="18" charset="-120"/>
                  <a:cs typeface="+mn-cs"/>
                </a:rPr>
                <a:t>How are they divided across the tiers? </a:t>
              </a:r>
            </a:p>
            <a:p>
              <a:pPr marL="0" marR="0" lvl="2" indent="0" defTabSz="914400" eaLnBrk="1" fontAlgn="auto" latinLnBrk="0" hangingPunct="1">
                <a:lnSpc>
                  <a:spcPct val="100000"/>
                </a:lnSpc>
                <a:spcBef>
                  <a:spcPts val="0"/>
                </a:spcBef>
                <a:spcAft>
                  <a:spcPts val="0"/>
                </a:spcAft>
                <a:buClrTx/>
                <a:buSzTx/>
                <a:buFont typeface="Arial" pitchFamily="34" charset="0"/>
                <a:buChar char="•"/>
                <a:tabLst/>
                <a:defRPr/>
              </a:pPr>
              <a:r>
                <a:rPr lang="en-US" altLang="zh-TW" sz="1400" kern="0" dirty="0" smtClean="0">
                  <a:solidFill>
                    <a:srgbClr val="333333"/>
                  </a:solidFill>
                  <a:latin typeface="+mn-lt"/>
                  <a:ea typeface="PMingLiU" pitchFamily="18" charset="-120"/>
                  <a:cs typeface="+mn-cs"/>
                </a:rPr>
                <a:t>Which ones are most relevant to your research objectives? </a:t>
              </a:r>
            </a:p>
          </p:txBody>
        </p:sp>
        <p:sp>
          <p:nvSpPr>
            <p:cNvPr id="14" name="Rectangle 13"/>
            <p:cNvSpPr/>
            <p:nvPr>
              <p:custDataLst>
                <p:tags r:id="rId17"/>
              </p:custDataLst>
            </p:nvPr>
          </p:nvSpPr>
          <p:spPr>
            <a:xfrm>
              <a:off x="4926153" y="1375625"/>
              <a:ext cx="1944000" cy="53999"/>
            </a:xfrm>
            <a:prstGeom prst="rect">
              <a:avLst/>
            </a:prstGeom>
            <a:solidFill>
              <a:srgbClr val="C00000"/>
            </a:solidFill>
            <a:ln w="127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mn-lt"/>
                <a:ea typeface="+mn-ea"/>
                <a:cs typeface="+mn-cs"/>
              </a:endParaRPr>
            </a:p>
          </p:txBody>
        </p:sp>
      </p:grpSp>
      <p:grpSp>
        <p:nvGrpSpPr>
          <p:cNvPr id="5" name="Group 21"/>
          <p:cNvGrpSpPr/>
          <p:nvPr/>
        </p:nvGrpSpPr>
        <p:grpSpPr>
          <a:xfrm>
            <a:off x="6748238" y="2800377"/>
            <a:ext cx="1944901" cy="2338812"/>
            <a:chOff x="7134594" y="1375625"/>
            <a:chExt cx="1944000" cy="2130810"/>
          </a:xfrm>
        </p:grpSpPr>
        <p:sp>
          <p:nvSpPr>
            <p:cNvPr id="15" name="Rounded Rectangle 14"/>
            <p:cNvSpPr/>
            <p:nvPr>
              <p:custDataLst>
                <p:tags r:id="rId14"/>
              </p:custDataLst>
            </p:nvPr>
          </p:nvSpPr>
          <p:spPr>
            <a:xfrm>
              <a:off x="7134594" y="1375625"/>
              <a:ext cx="1944000" cy="2130810"/>
            </a:xfrm>
            <a:prstGeom prst="roundRect">
              <a:avLst>
                <a:gd name="adj" fmla="val 0"/>
              </a:avLst>
            </a:prstGeom>
            <a:solidFill>
              <a:schemeClr val="bg1">
                <a:lumMod val="95000"/>
              </a:schemeClr>
            </a:solidFill>
            <a:ln w="317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C50017"/>
                </a:solidFill>
                <a:effectLst/>
                <a:uLnTx/>
                <a:uFillTx/>
                <a:latin typeface="+mn-lt"/>
                <a:ea typeface="+mn-ea"/>
                <a:cs typeface="+mn-cs"/>
              </a:endParaRPr>
            </a:p>
            <a:p>
              <a:pPr marL="0" marR="0" lvl="2" indent="0" defTabSz="914400" eaLnBrk="1" fontAlgn="auto" latinLnBrk="0" hangingPunct="1">
                <a:lnSpc>
                  <a:spcPct val="100000"/>
                </a:lnSpc>
                <a:spcBef>
                  <a:spcPts val="0"/>
                </a:spcBef>
                <a:spcAft>
                  <a:spcPts val="0"/>
                </a:spcAft>
                <a:buClrTx/>
                <a:buSzTx/>
                <a:buFontTx/>
                <a:buNone/>
                <a:tabLst/>
                <a:defRPr/>
              </a:pPr>
              <a:r>
                <a:rPr lang="en-US" altLang="zh-TW" sz="1400" kern="0" dirty="0" smtClean="0">
                  <a:solidFill>
                    <a:srgbClr val="333333"/>
                  </a:solidFill>
                  <a:latin typeface="+mn-lt"/>
                  <a:ea typeface="PMingLiU" pitchFamily="18" charset="-120"/>
                  <a:cs typeface="+mn-cs"/>
                </a:rPr>
                <a:t>How many interviews can be commissioned without compromising quality? </a:t>
              </a:r>
              <a:endParaRPr kumimoji="0" lang="en-US" sz="1400" b="0" i="0" u="none" strike="noStrike" kern="0" cap="none" spc="0" normalizeH="0" baseline="0" noProof="0" dirty="0">
                <a:ln>
                  <a:noFill/>
                </a:ln>
                <a:solidFill>
                  <a:srgbClr val="333333"/>
                </a:solidFill>
                <a:effectLst/>
                <a:uLnTx/>
                <a:uFillTx/>
                <a:latin typeface="+mn-lt"/>
                <a:ea typeface="+mn-ea"/>
                <a:cs typeface="+mn-cs"/>
              </a:endParaRPr>
            </a:p>
          </p:txBody>
        </p:sp>
        <p:sp>
          <p:nvSpPr>
            <p:cNvPr id="16" name="Rectangle 15"/>
            <p:cNvSpPr/>
            <p:nvPr>
              <p:custDataLst>
                <p:tags r:id="rId15"/>
              </p:custDataLst>
            </p:nvPr>
          </p:nvSpPr>
          <p:spPr>
            <a:xfrm>
              <a:off x="7134594" y="1375625"/>
              <a:ext cx="1944000" cy="53999"/>
            </a:xfrm>
            <a:prstGeom prst="rect">
              <a:avLst/>
            </a:prstGeom>
            <a:solidFill>
              <a:srgbClr val="FFC000"/>
            </a:solidFill>
            <a:ln w="127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mn-lt"/>
                <a:ea typeface="+mn-ea"/>
                <a:cs typeface="+mn-cs"/>
              </a:endParaRPr>
            </a:p>
          </p:txBody>
        </p:sp>
      </p:grpSp>
      <p:grpSp>
        <p:nvGrpSpPr>
          <p:cNvPr id="6" name="Group 18"/>
          <p:cNvGrpSpPr/>
          <p:nvPr/>
        </p:nvGrpSpPr>
        <p:grpSpPr>
          <a:xfrm>
            <a:off x="478231" y="2800377"/>
            <a:ext cx="1944901" cy="2338813"/>
            <a:chOff x="509270" y="1375625"/>
            <a:chExt cx="1944000" cy="2130811"/>
          </a:xfrm>
        </p:grpSpPr>
        <p:sp>
          <p:nvSpPr>
            <p:cNvPr id="17" name="Rounded Rectangle 16"/>
            <p:cNvSpPr/>
            <p:nvPr>
              <p:custDataLst>
                <p:tags r:id="rId12"/>
              </p:custDataLst>
            </p:nvPr>
          </p:nvSpPr>
          <p:spPr>
            <a:xfrm>
              <a:off x="509270" y="1429911"/>
              <a:ext cx="1944000" cy="2076525"/>
            </a:xfrm>
            <a:prstGeom prst="roundRect">
              <a:avLst>
                <a:gd name="adj" fmla="val 0"/>
              </a:avLst>
            </a:prstGeom>
            <a:solidFill>
              <a:schemeClr val="bg1">
                <a:lumMod val="95000"/>
              </a:schemeClr>
            </a:solidFill>
            <a:ln w="317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C50017"/>
                </a:solidFill>
                <a:effectLst/>
                <a:uLnTx/>
                <a:uFillTx/>
                <a:latin typeface="+mn-lt"/>
                <a:ea typeface="+mn-ea"/>
                <a:cs typeface="+mn-cs"/>
              </a:endParaRPr>
            </a:p>
            <a:p>
              <a:pPr marL="0" marR="0" lvl="2" indent="0" defTabSz="914400" eaLnBrk="1" fontAlgn="auto" latinLnBrk="0" hangingPunct="1">
                <a:lnSpc>
                  <a:spcPct val="100000"/>
                </a:lnSpc>
                <a:spcBef>
                  <a:spcPts val="0"/>
                </a:spcBef>
                <a:spcAft>
                  <a:spcPts val="0"/>
                </a:spcAft>
                <a:buClrTx/>
                <a:buSzTx/>
                <a:buFont typeface="Arial" pitchFamily="34" charset="0"/>
                <a:buChar char="•"/>
                <a:tabLst/>
                <a:defRPr/>
              </a:pPr>
              <a:r>
                <a:rPr lang="en-US" altLang="zh-TW" sz="1400" kern="0" dirty="0" smtClean="0">
                  <a:solidFill>
                    <a:srgbClr val="333333"/>
                  </a:solidFill>
                  <a:latin typeface="+mn-lt"/>
                  <a:ea typeface="PMingLiU" pitchFamily="18" charset="-120"/>
                  <a:cs typeface="+mn-cs"/>
                </a:rPr>
                <a:t>What are the key questions and issues that you want to address?</a:t>
              </a:r>
            </a:p>
            <a:p>
              <a:pPr marL="0" marR="0" lvl="2"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altLang="zh-TW" sz="1400" b="0" i="0" u="none" strike="noStrike" kern="0" cap="none" spc="0" normalizeH="0" baseline="0" noProof="0" dirty="0" smtClean="0">
                  <a:ln>
                    <a:noFill/>
                  </a:ln>
                  <a:solidFill>
                    <a:srgbClr val="333333"/>
                  </a:solidFill>
                  <a:effectLst/>
                  <a:uLnTx/>
                  <a:uFillTx/>
                  <a:latin typeface="+mn-lt"/>
                  <a:ea typeface="PMingLiU" pitchFamily="18" charset="-120"/>
                  <a:cs typeface="+mn-cs"/>
                </a:rPr>
                <a:t>What are your priorities</a:t>
              </a:r>
              <a:r>
                <a:rPr kumimoji="0" lang="en-US" altLang="zh-TW" sz="1400" b="0" i="0" u="none" strike="noStrike" kern="0" cap="none" spc="0" normalizeH="0" noProof="0" dirty="0" smtClean="0">
                  <a:ln>
                    <a:noFill/>
                  </a:ln>
                  <a:solidFill>
                    <a:srgbClr val="333333"/>
                  </a:solidFill>
                  <a:effectLst/>
                  <a:uLnTx/>
                  <a:uFillTx/>
                  <a:latin typeface="+mn-lt"/>
                  <a:ea typeface="PMingLiU" pitchFamily="18" charset="-120"/>
                  <a:cs typeface="+mn-cs"/>
                </a:rPr>
                <a:t> for the market and the accounts that you service? </a:t>
              </a:r>
              <a:endParaRPr kumimoji="0" lang="en-US" altLang="zh-TW" sz="1400" b="0" i="0" u="none" strike="noStrike" kern="0" cap="none" spc="0" normalizeH="0" baseline="0" noProof="0" dirty="0">
                <a:ln>
                  <a:noFill/>
                </a:ln>
                <a:solidFill>
                  <a:srgbClr val="333333"/>
                </a:solidFill>
                <a:effectLst/>
                <a:uLnTx/>
                <a:uFillTx/>
                <a:latin typeface="+mn-lt"/>
                <a:ea typeface="PMingLiU" pitchFamily="18" charset="-120"/>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33333"/>
                </a:solidFill>
                <a:effectLst/>
                <a:uLnTx/>
                <a:uFillTx/>
                <a:latin typeface="+mn-lt"/>
                <a:ea typeface="+mn-ea"/>
                <a:cs typeface="+mn-cs"/>
              </a:endParaRPr>
            </a:p>
          </p:txBody>
        </p:sp>
        <p:sp>
          <p:nvSpPr>
            <p:cNvPr id="18" name="Rectangle 17"/>
            <p:cNvSpPr/>
            <p:nvPr>
              <p:custDataLst>
                <p:tags r:id="rId13"/>
              </p:custDataLst>
            </p:nvPr>
          </p:nvSpPr>
          <p:spPr>
            <a:xfrm>
              <a:off x="509270" y="1375625"/>
              <a:ext cx="1944000" cy="53999"/>
            </a:xfrm>
            <a:prstGeom prst="rect">
              <a:avLst/>
            </a:prstGeom>
            <a:solidFill>
              <a:srgbClr val="0070C0"/>
            </a:solidFill>
            <a:ln w="127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mn-lt"/>
                <a:ea typeface="+mn-ea"/>
                <a:cs typeface="+mn-cs"/>
              </a:endParaRPr>
            </a:p>
          </p:txBody>
        </p:sp>
      </p:grpSp>
      <p:sp>
        <p:nvSpPr>
          <p:cNvPr id="20" name="Rectangle 19"/>
          <p:cNvSpPr/>
          <p:nvPr>
            <p:custDataLst>
              <p:tags r:id="rId1"/>
            </p:custDataLst>
          </p:nvPr>
        </p:nvSpPr>
        <p:spPr>
          <a:xfrm>
            <a:off x="885030" y="2141268"/>
            <a:ext cx="1302560" cy="671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400" dirty="0" smtClean="0">
                <a:solidFill>
                  <a:schemeClr val="tx2"/>
                </a:solidFill>
              </a:rPr>
              <a:t>Key requirements</a:t>
            </a:r>
            <a:endParaRPr lang="en-US" sz="1400" dirty="0">
              <a:solidFill>
                <a:schemeClr val="tx2"/>
              </a:solidFill>
            </a:endParaRPr>
          </a:p>
        </p:txBody>
      </p:sp>
      <p:grpSp>
        <p:nvGrpSpPr>
          <p:cNvPr id="8" name="Group 22"/>
          <p:cNvGrpSpPr/>
          <p:nvPr/>
        </p:nvGrpSpPr>
        <p:grpSpPr>
          <a:xfrm>
            <a:off x="2565896" y="2141268"/>
            <a:ext cx="1727686" cy="671907"/>
            <a:chOff x="506853" y="1440393"/>
            <a:chExt cx="1904054" cy="555412"/>
          </a:xfrm>
        </p:grpSpPr>
        <p:sp>
          <p:nvSpPr>
            <p:cNvPr id="24" name="Rectangle 23"/>
            <p:cNvSpPr/>
            <p:nvPr>
              <p:custDataLst>
                <p:tags r:id="rId10"/>
              </p:custDataLst>
            </p:nvPr>
          </p:nvSpPr>
          <p:spPr>
            <a:xfrm>
              <a:off x="975377" y="1440393"/>
              <a:ext cx="1435530" cy="555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400" dirty="0" smtClean="0">
                  <a:solidFill>
                    <a:schemeClr val="tx2"/>
                  </a:solidFill>
                </a:rPr>
                <a:t>Target audience</a:t>
              </a:r>
              <a:endParaRPr lang="en-US" sz="1400" dirty="0">
                <a:solidFill>
                  <a:schemeClr val="tx2"/>
                </a:solidFill>
              </a:endParaRPr>
            </a:p>
          </p:txBody>
        </p:sp>
        <p:sp>
          <p:nvSpPr>
            <p:cNvPr id="25" name="Rectangle 24"/>
            <p:cNvSpPr/>
            <p:nvPr>
              <p:custDataLst>
                <p:tags r:id="rId11"/>
              </p:custDataLst>
            </p:nvPr>
          </p:nvSpPr>
          <p:spPr>
            <a:xfrm>
              <a:off x="506853" y="1460239"/>
              <a:ext cx="465870" cy="46587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smtClean="0">
                  <a:solidFill>
                    <a:schemeClr val="tx2"/>
                  </a:solidFill>
                  <a:latin typeface="Arial" pitchFamily="34" charset="0"/>
                </a:rPr>
                <a:t>2</a:t>
              </a:r>
            </a:p>
          </p:txBody>
        </p:sp>
      </p:grpSp>
      <p:sp>
        <p:nvSpPr>
          <p:cNvPr id="27" name="Rectangle 26"/>
          <p:cNvSpPr/>
          <p:nvPr>
            <p:custDataLst>
              <p:tags r:id="rId2"/>
            </p:custDataLst>
          </p:nvPr>
        </p:nvSpPr>
        <p:spPr>
          <a:xfrm>
            <a:off x="5082192" y="2141268"/>
            <a:ext cx="1302560" cy="671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400" dirty="0" smtClean="0">
                <a:solidFill>
                  <a:schemeClr val="tx2"/>
                </a:solidFill>
              </a:rPr>
              <a:t>Market makeup</a:t>
            </a:r>
            <a:endParaRPr lang="en-US" sz="1400" dirty="0">
              <a:solidFill>
                <a:schemeClr val="tx2"/>
              </a:solidFill>
            </a:endParaRPr>
          </a:p>
        </p:txBody>
      </p:sp>
      <p:sp>
        <p:nvSpPr>
          <p:cNvPr id="30" name="Rectangle 29"/>
          <p:cNvSpPr/>
          <p:nvPr>
            <p:custDataLst>
              <p:tags r:id="rId3"/>
            </p:custDataLst>
          </p:nvPr>
        </p:nvSpPr>
        <p:spPr>
          <a:xfrm>
            <a:off x="7173363" y="2141268"/>
            <a:ext cx="1302560" cy="671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400" dirty="0" smtClean="0">
                <a:solidFill>
                  <a:schemeClr val="tx2"/>
                </a:solidFill>
              </a:rPr>
              <a:t>Budget</a:t>
            </a:r>
            <a:endParaRPr lang="en-US" sz="1400" dirty="0">
              <a:solidFill>
                <a:schemeClr val="tx2"/>
              </a:solidFill>
            </a:endParaRPr>
          </a:p>
        </p:txBody>
      </p:sp>
      <p:sp>
        <p:nvSpPr>
          <p:cNvPr id="40" name="Rectangle 39"/>
          <p:cNvSpPr/>
          <p:nvPr>
            <p:custDataLst>
              <p:tags r:id="rId4"/>
            </p:custDataLst>
          </p:nvPr>
        </p:nvSpPr>
        <p:spPr>
          <a:xfrm>
            <a:off x="885030" y="1035884"/>
            <a:ext cx="7877250" cy="830997"/>
          </a:xfrm>
          <a:prstGeom prst="rect">
            <a:avLst/>
          </a:prstGeom>
        </p:spPr>
        <p:txBody>
          <a:bodyPr wrap="square">
            <a:spAutoFit/>
          </a:bodyPr>
          <a:lstStyle/>
          <a:p>
            <a:pPr defTabSz="910025" fontAlgn="auto">
              <a:spcBef>
                <a:spcPts val="0"/>
              </a:spcBef>
              <a:spcAft>
                <a:spcPts val="0"/>
              </a:spcAft>
              <a:defRPr/>
            </a:pPr>
            <a:r>
              <a:rPr lang="en-US" altLang="zh-TW" sz="1600" b="0" kern="0" dirty="0" smtClean="0">
                <a:solidFill>
                  <a:srgbClr val="000000"/>
                </a:solidFill>
                <a:latin typeface="+mn-lt"/>
                <a:ea typeface="PMingLiU" pitchFamily="18" charset="-120"/>
              </a:rPr>
              <a:t>A total of </a:t>
            </a:r>
            <a:r>
              <a:rPr lang="en-US" altLang="zh-TW" sz="1600" kern="0" dirty="0" smtClean="0">
                <a:solidFill>
                  <a:srgbClr val="000000"/>
                </a:solidFill>
                <a:latin typeface="+mn-lt"/>
                <a:ea typeface="PMingLiU" pitchFamily="18" charset="-120"/>
              </a:rPr>
              <a:t>30 interviews is recommended to pull out similarities and differences. However, we advise that you use the following steps to identify the </a:t>
            </a:r>
            <a:r>
              <a:rPr lang="en-US" altLang="zh-TW" sz="1600" b="1" kern="0" dirty="0" smtClean="0">
                <a:solidFill>
                  <a:srgbClr val="7030A0"/>
                </a:solidFill>
                <a:latin typeface="+mn-lt"/>
                <a:ea typeface="PMingLiU" pitchFamily="18" charset="-120"/>
              </a:rPr>
              <a:t>most appropriate number </a:t>
            </a:r>
            <a:r>
              <a:rPr lang="en-US" altLang="zh-TW" sz="1600" kern="0" dirty="0" smtClean="0">
                <a:solidFill>
                  <a:srgbClr val="000000"/>
                </a:solidFill>
                <a:latin typeface="+mn-lt"/>
                <a:ea typeface="PMingLiU" pitchFamily="18" charset="-120"/>
              </a:rPr>
              <a:t>for your market:</a:t>
            </a:r>
            <a:endParaRPr lang="en-US" altLang="zh-TW" sz="1600" b="0" kern="0" dirty="0" smtClean="0">
              <a:solidFill>
                <a:srgbClr val="000000"/>
              </a:solidFill>
              <a:latin typeface="+mn-lt"/>
              <a:ea typeface="PMingLiU" pitchFamily="18" charset="-120"/>
            </a:endParaRPr>
          </a:p>
        </p:txBody>
      </p:sp>
      <p:sp>
        <p:nvSpPr>
          <p:cNvPr id="49" name="Rectangle 48"/>
          <p:cNvSpPr/>
          <p:nvPr>
            <p:custDataLst>
              <p:tags r:id="rId5"/>
            </p:custDataLst>
          </p:nvPr>
        </p:nvSpPr>
        <p:spPr>
          <a:xfrm>
            <a:off x="388099" y="5283205"/>
            <a:ext cx="8637100" cy="954107"/>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Practical tip: </a:t>
            </a:r>
          </a:p>
          <a:p>
            <a:pPr marL="228600" indent="-228600" defTabSz="910025" fontAlgn="auto">
              <a:spcBef>
                <a:spcPts val="0"/>
              </a:spcBef>
              <a:spcAft>
                <a:spcPts val="0"/>
              </a:spcAft>
              <a:buAutoNum type="arabicParenR"/>
              <a:defRPr/>
            </a:pPr>
            <a:r>
              <a:rPr lang="en-US" altLang="zh-TW" sz="1400" b="0" kern="0" dirty="0" smtClean="0">
                <a:solidFill>
                  <a:srgbClr val="000000"/>
                </a:solidFill>
                <a:latin typeface="+mn-lt"/>
                <a:ea typeface="PMingLiU" pitchFamily="18" charset="-120"/>
              </a:rPr>
              <a:t>Effective collaboration across these steps between BAT a</a:t>
            </a:r>
            <a:r>
              <a:rPr lang="en-US" altLang="zh-TW" sz="1400" kern="0" dirty="0" smtClean="0">
                <a:solidFill>
                  <a:srgbClr val="000000"/>
                </a:solidFill>
                <a:latin typeface="+mn-lt"/>
                <a:ea typeface="PMingLiU" pitchFamily="18" charset="-120"/>
              </a:rPr>
              <a:t>nd the co-</a:t>
            </a:r>
            <a:r>
              <a:rPr lang="en-US" altLang="zh-TW" sz="1400" kern="0" dirty="0" err="1" smtClean="0">
                <a:solidFill>
                  <a:srgbClr val="000000"/>
                </a:solidFill>
                <a:latin typeface="+mn-lt"/>
                <a:ea typeface="PMingLiU" pitchFamily="18" charset="-120"/>
              </a:rPr>
              <a:t>ordinating</a:t>
            </a:r>
            <a:r>
              <a:rPr lang="en-US" altLang="zh-TW" sz="1400" kern="0" dirty="0" smtClean="0">
                <a:solidFill>
                  <a:srgbClr val="000000"/>
                </a:solidFill>
                <a:latin typeface="+mn-lt"/>
                <a:ea typeface="PMingLiU" pitchFamily="18" charset="-120"/>
              </a:rPr>
              <a:t> agency will assist greatly in identifying the best sample mix</a:t>
            </a:r>
          </a:p>
          <a:p>
            <a:pPr marL="228600" indent="-228600" defTabSz="910025" fontAlgn="auto">
              <a:spcBef>
                <a:spcPts val="0"/>
              </a:spcBef>
              <a:spcAft>
                <a:spcPts val="0"/>
              </a:spcAft>
              <a:defRPr/>
            </a:pPr>
            <a:endParaRPr lang="en-US" altLang="zh-TW" sz="1400" b="0" kern="0" dirty="0" smtClean="0">
              <a:solidFill>
                <a:srgbClr val="000000"/>
              </a:solidFill>
              <a:latin typeface="+mn-lt"/>
              <a:ea typeface="PMingLiU" pitchFamily="18" charset="-120"/>
            </a:endParaRPr>
          </a:p>
        </p:txBody>
      </p:sp>
      <p:sp>
        <p:nvSpPr>
          <p:cNvPr id="29" name="Rectangle 28"/>
          <p:cNvSpPr/>
          <p:nvPr>
            <p:custDataLst>
              <p:tags r:id="rId6"/>
            </p:custDataLst>
          </p:nvPr>
        </p:nvSpPr>
        <p:spPr>
          <a:xfrm>
            <a:off x="2569401" y="2276871"/>
            <a:ext cx="419213" cy="451989"/>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smtClean="0">
                <a:solidFill>
                  <a:schemeClr val="bg2"/>
                </a:solidFill>
                <a:latin typeface="Arial" pitchFamily="34" charset="0"/>
              </a:rPr>
              <a:t>2</a:t>
            </a:r>
          </a:p>
        </p:txBody>
      </p:sp>
      <p:sp>
        <p:nvSpPr>
          <p:cNvPr id="32" name="Rectangle 31"/>
          <p:cNvSpPr/>
          <p:nvPr>
            <p:custDataLst>
              <p:tags r:id="rId7"/>
            </p:custDataLst>
          </p:nvPr>
        </p:nvSpPr>
        <p:spPr>
          <a:xfrm>
            <a:off x="478231" y="2276872"/>
            <a:ext cx="419213" cy="451989"/>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smtClean="0">
                <a:solidFill>
                  <a:schemeClr val="bg2"/>
                </a:solidFill>
                <a:latin typeface="Arial" pitchFamily="34" charset="0"/>
              </a:rPr>
              <a:t>1</a:t>
            </a:r>
          </a:p>
        </p:txBody>
      </p:sp>
      <p:sp>
        <p:nvSpPr>
          <p:cNvPr id="33" name="Rectangle 32"/>
          <p:cNvSpPr/>
          <p:nvPr>
            <p:custDataLst>
              <p:tags r:id="rId8"/>
            </p:custDataLst>
          </p:nvPr>
        </p:nvSpPr>
        <p:spPr>
          <a:xfrm>
            <a:off x="4662979" y="2276871"/>
            <a:ext cx="419213" cy="451989"/>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smtClean="0">
                <a:solidFill>
                  <a:schemeClr val="bg2"/>
                </a:solidFill>
                <a:latin typeface="Arial" pitchFamily="34" charset="0"/>
              </a:rPr>
              <a:t>3</a:t>
            </a:r>
          </a:p>
        </p:txBody>
      </p:sp>
      <p:sp>
        <p:nvSpPr>
          <p:cNvPr id="34" name="Rectangle 33"/>
          <p:cNvSpPr/>
          <p:nvPr>
            <p:custDataLst>
              <p:tags r:id="rId9"/>
            </p:custDataLst>
          </p:nvPr>
        </p:nvSpPr>
        <p:spPr>
          <a:xfrm>
            <a:off x="6748238" y="2276871"/>
            <a:ext cx="419213" cy="451989"/>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smtClean="0">
                <a:solidFill>
                  <a:schemeClr val="bg2"/>
                </a:solidFill>
                <a:latin typeface="Arial" pitchFamily="34" charset="0"/>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074" y="280870"/>
            <a:ext cx="7826020" cy="770108"/>
          </a:xfrm>
        </p:spPr>
        <p:txBody>
          <a:bodyPr anchor="ctr"/>
          <a:lstStyle/>
          <a:p>
            <a:r>
              <a:rPr lang="en-US" dirty="0" smtClean="0"/>
              <a:t>Sample development – two hypothetical examples</a:t>
            </a:r>
            <a:endParaRPr lang="en-GB" dirty="0"/>
          </a:p>
        </p:txBody>
      </p:sp>
      <p:grpSp>
        <p:nvGrpSpPr>
          <p:cNvPr id="4" name="Group 17"/>
          <p:cNvGrpSpPr/>
          <p:nvPr/>
        </p:nvGrpSpPr>
        <p:grpSpPr>
          <a:xfrm>
            <a:off x="3563888" y="1340768"/>
            <a:ext cx="4269485" cy="4248473"/>
            <a:chOff x="758251" y="1254089"/>
            <a:chExt cx="3777364" cy="3511875"/>
          </a:xfrm>
        </p:grpSpPr>
        <p:cxnSp>
          <p:nvCxnSpPr>
            <p:cNvPr id="3" name="Straight Arrow Connector 2"/>
            <p:cNvCxnSpPr/>
            <p:nvPr>
              <p:custDataLst>
                <p:tags r:id="rId6"/>
              </p:custDataLst>
            </p:nvPr>
          </p:nvCxnSpPr>
          <p:spPr>
            <a:xfrm>
              <a:off x="758251" y="1765536"/>
              <a:ext cx="460926" cy="3634"/>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 name="Rectangle 4"/>
            <p:cNvSpPr/>
            <p:nvPr>
              <p:custDataLst>
                <p:tags r:id="rId7"/>
              </p:custDataLst>
            </p:nvPr>
          </p:nvSpPr>
          <p:spPr>
            <a:xfrm>
              <a:off x="1596749" y="1289314"/>
              <a:ext cx="2916732" cy="145951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b="1" dirty="0" smtClean="0">
                  <a:solidFill>
                    <a:srgbClr val="333333"/>
                  </a:solidFill>
                </a:rPr>
                <a:t>Recommended sample:</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dirty="0" smtClean="0">
                  <a:solidFill>
                    <a:srgbClr val="333333"/>
                  </a:solidFill>
                </a:rPr>
                <a:t>30 interviews: would allow a good mix of retailers and aid comparisons across different tiers</a:t>
              </a:r>
              <a:endParaRPr lang="en-US" sz="1400" b="0" dirty="0">
                <a:solidFill>
                  <a:srgbClr val="333333"/>
                </a:solidFill>
              </a:endParaRPr>
            </a:p>
          </p:txBody>
        </p:sp>
        <p:sp>
          <p:nvSpPr>
            <p:cNvPr id="6" name="Rectangle 5"/>
            <p:cNvSpPr/>
            <p:nvPr>
              <p:custDataLst>
                <p:tags r:id="rId8"/>
              </p:custDataLst>
            </p:nvPr>
          </p:nvSpPr>
          <p:spPr>
            <a:xfrm>
              <a:off x="1597081" y="1254089"/>
              <a:ext cx="2915999" cy="498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100" dirty="0">
                <a:solidFill>
                  <a:schemeClr val="bg1"/>
                </a:solidFill>
              </a:endParaRPr>
            </a:p>
          </p:txBody>
        </p:sp>
        <p:sp>
          <p:nvSpPr>
            <p:cNvPr id="13" name="Rectangle 12"/>
            <p:cNvSpPr/>
            <p:nvPr>
              <p:custDataLst>
                <p:tags r:id="rId9"/>
              </p:custDataLst>
            </p:nvPr>
          </p:nvSpPr>
          <p:spPr>
            <a:xfrm>
              <a:off x="1618885" y="3288264"/>
              <a:ext cx="2916730" cy="1477700"/>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b="1" dirty="0" smtClean="0">
                  <a:solidFill>
                    <a:srgbClr val="333333"/>
                  </a:solidFill>
                </a:rPr>
                <a:t>Recommended sample:</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r>
                <a:rPr lang="en-US" sz="1400" b="0" dirty="0" smtClean="0">
                  <a:solidFill>
                    <a:srgbClr val="333333"/>
                  </a:solidFill>
                </a:rPr>
                <a:t>15-20 interviews: would </a:t>
              </a:r>
              <a:r>
                <a:rPr lang="en-US" sz="1400" dirty="0" smtClean="0">
                  <a:solidFill>
                    <a:srgbClr val="333333"/>
                  </a:solidFill>
                </a:rPr>
                <a:t>allow geographic spread, and help outlining differences between customers</a:t>
              </a:r>
              <a:endParaRPr lang="en-US" sz="1400" b="0" dirty="0">
                <a:solidFill>
                  <a:srgbClr val="333333"/>
                </a:solidFill>
              </a:endParaRPr>
            </a:p>
          </p:txBody>
        </p:sp>
        <p:sp>
          <p:nvSpPr>
            <p:cNvPr id="14" name="Rectangle 13"/>
            <p:cNvSpPr/>
            <p:nvPr>
              <p:custDataLst>
                <p:tags r:id="rId10"/>
              </p:custDataLst>
            </p:nvPr>
          </p:nvSpPr>
          <p:spPr>
            <a:xfrm>
              <a:off x="1619251" y="3295556"/>
              <a:ext cx="2915999" cy="4988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100" dirty="0">
                <a:solidFill>
                  <a:schemeClr val="bg1"/>
                </a:solidFill>
              </a:endParaRPr>
            </a:p>
          </p:txBody>
        </p:sp>
      </p:grpSp>
      <p:sp>
        <p:nvSpPr>
          <p:cNvPr id="19" name="Rectangle 18"/>
          <p:cNvSpPr/>
          <p:nvPr>
            <p:custDataLst>
              <p:tags r:id="rId1"/>
            </p:custDataLst>
          </p:nvPr>
        </p:nvSpPr>
        <p:spPr>
          <a:xfrm>
            <a:off x="848074" y="1380860"/>
            <a:ext cx="2463772" cy="263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smtClean="0">
                <a:solidFill>
                  <a:srgbClr val="FFFFFF"/>
                </a:solidFill>
                <a:latin typeface="Arial" pitchFamily="34" charset="0"/>
                <a:ea typeface="PMingLiU"/>
                <a:cs typeface="Arial" pitchFamily="34" charset="0"/>
              </a:rPr>
              <a:t>Country X: Market context</a:t>
            </a:r>
            <a:endParaRPr lang="en-GB" sz="1200" kern="0" dirty="0">
              <a:solidFill>
                <a:srgbClr val="FFFFFF"/>
              </a:solidFill>
              <a:latin typeface="Arial" pitchFamily="34" charset="0"/>
              <a:ea typeface="PMingLiU"/>
              <a:cs typeface="Arial" pitchFamily="34" charset="0"/>
            </a:endParaRPr>
          </a:p>
        </p:txBody>
      </p:sp>
      <p:sp>
        <p:nvSpPr>
          <p:cNvPr id="21" name="Rectangle 20"/>
          <p:cNvSpPr/>
          <p:nvPr>
            <p:custDataLst>
              <p:tags r:id="rId2"/>
            </p:custDataLst>
          </p:nvPr>
        </p:nvSpPr>
        <p:spPr>
          <a:xfrm>
            <a:off x="848074" y="3850246"/>
            <a:ext cx="2463772" cy="3102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smtClean="0">
                <a:solidFill>
                  <a:srgbClr val="FFFFFF"/>
                </a:solidFill>
                <a:latin typeface="Arial" pitchFamily="34" charset="0"/>
                <a:ea typeface="PMingLiU"/>
                <a:cs typeface="Arial" pitchFamily="34" charset="0"/>
              </a:rPr>
              <a:t>Country Y: Market context</a:t>
            </a:r>
            <a:endParaRPr lang="en-GB" sz="1200" kern="0" dirty="0">
              <a:solidFill>
                <a:srgbClr val="FFFFFF"/>
              </a:solidFill>
              <a:latin typeface="Arial" pitchFamily="34" charset="0"/>
              <a:ea typeface="PMingLiU"/>
              <a:cs typeface="Arial" pitchFamily="34" charset="0"/>
            </a:endParaRPr>
          </a:p>
        </p:txBody>
      </p:sp>
      <p:cxnSp>
        <p:nvCxnSpPr>
          <p:cNvPr id="23" name="Straight Arrow Connector 22"/>
          <p:cNvCxnSpPr/>
          <p:nvPr>
            <p:custDataLst>
              <p:tags r:id="rId3"/>
            </p:custDataLst>
          </p:nvPr>
        </p:nvCxnSpPr>
        <p:spPr>
          <a:xfrm>
            <a:off x="3563888" y="4472700"/>
            <a:ext cx="520976" cy="4396"/>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a:xfrm>
            <a:off x="848074" y="1644197"/>
            <a:ext cx="2463772" cy="150482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r>
              <a:rPr lang="en-US" sz="1400" b="0" dirty="0" smtClean="0">
                <a:solidFill>
                  <a:srgbClr val="333333"/>
                </a:solidFill>
              </a:rPr>
              <a:t>Tobacco is sold through various channels across the three tiers.</a:t>
            </a:r>
          </a:p>
          <a:p>
            <a:pPr defTabSz="909843" fontAlgn="auto">
              <a:spcBef>
                <a:spcPts val="0"/>
              </a:spcBef>
              <a:spcAft>
                <a:spcPts val="0"/>
              </a:spcAft>
            </a:pPr>
            <a:r>
              <a:rPr lang="en-US" sz="1400" dirty="0" smtClean="0">
                <a:solidFill>
                  <a:srgbClr val="333333"/>
                </a:solidFill>
              </a:rPr>
              <a:t>Tobacco regulations, depending on the type of store, also exist</a:t>
            </a:r>
          </a:p>
          <a:p>
            <a:pPr defTabSz="909843" fontAlgn="auto">
              <a:spcBef>
                <a:spcPts val="0"/>
              </a:spcBef>
              <a:spcAft>
                <a:spcPts val="0"/>
              </a:spcAft>
            </a:pPr>
            <a:endParaRPr lang="en-US" sz="1400" b="0" dirty="0" smtClean="0">
              <a:solidFill>
                <a:srgbClr val="333333"/>
              </a:solidFill>
            </a:endParaRPr>
          </a:p>
        </p:txBody>
      </p:sp>
      <p:sp>
        <p:nvSpPr>
          <p:cNvPr id="25" name="Rectangle 24"/>
          <p:cNvSpPr/>
          <p:nvPr>
            <p:custDataLst>
              <p:tags r:id="rId5"/>
            </p:custDataLst>
          </p:nvPr>
        </p:nvSpPr>
        <p:spPr>
          <a:xfrm>
            <a:off x="848074" y="4160497"/>
            <a:ext cx="2463772" cy="1428743"/>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r>
              <a:rPr lang="en-US" sz="1400" b="0" dirty="0" smtClean="0">
                <a:solidFill>
                  <a:srgbClr val="333333"/>
                </a:solidFill>
              </a:rPr>
              <a:t>Tobacco can only be sold in licensed tobacconists (T3). As all outlets conform to strict guidelines, they are very similar</a:t>
            </a:r>
          </a:p>
          <a:p>
            <a:pPr defTabSz="909843" fontAlgn="auto">
              <a:spcBef>
                <a:spcPts val="0"/>
              </a:spcBef>
              <a:spcAft>
                <a:spcPts val="0"/>
              </a:spcAft>
            </a:pPr>
            <a:endParaRPr lang="en-US" sz="1400" b="0" dirty="0">
              <a:solidFill>
                <a:srgbClr val="333333"/>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8006"/>
            <a:ext cx="7798270" cy="770108"/>
          </a:xfrm>
        </p:spPr>
        <p:txBody>
          <a:bodyPr anchor="ctr"/>
          <a:lstStyle/>
          <a:p>
            <a:r>
              <a:rPr lang="en-US" dirty="0" smtClean="0"/>
              <a:t>Recruitment process: a step by step guide</a:t>
            </a:r>
            <a:endParaRPr lang="en-GB" dirty="0"/>
          </a:p>
        </p:txBody>
      </p:sp>
      <p:sp>
        <p:nvSpPr>
          <p:cNvPr id="3" name="Rectangle 2"/>
          <p:cNvSpPr/>
          <p:nvPr>
            <p:custDataLst>
              <p:tags r:id="rId1"/>
            </p:custDataLst>
          </p:nvPr>
        </p:nvSpPr>
        <p:spPr>
          <a:xfrm>
            <a:off x="1365122" y="1464189"/>
            <a:ext cx="2138475" cy="1168351"/>
          </a:xfrm>
          <a:prstGeom prst="rect">
            <a:avLst/>
          </a:prstGeom>
          <a:solidFill>
            <a:srgbClr val="0070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1. BAT will identify and provide a </a:t>
            </a:r>
            <a:r>
              <a:rPr lang="en-US" sz="1400" b="1" dirty="0" smtClean="0">
                <a:solidFill>
                  <a:schemeClr val="bg1"/>
                </a:solidFill>
              </a:rPr>
              <a:t>random</a:t>
            </a:r>
            <a:r>
              <a:rPr lang="en-US" sz="1400" dirty="0" smtClean="0">
                <a:solidFill>
                  <a:schemeClr val="bg1"/>
                </a:solidFill>
              </a:rPr>
              <a:t> sample pool</a:t>
            </a:r>
            <a:endParaRPr lang="en-US" sz="1600" dirty="0" smtClean="0">
              <a:solidFill>
                <a:schemeClr val="bg1"/>
              </a:solidFill>
            </a:endParaRPr>
          </a:p>
        </p:txBody>
      </p:sp>
      <p:sp>
        <p:nvSpPr>
          <p:cNvPr id="4" name="Rectangle 3"/>
          <p:cNvSpPr/>
          <p:nvPr>
            <p:custDataLst>
              <p:tags r:id="rId2"/>
            </p:custDataLst>
          </p:nvPr>
        </p:nvSpPr>
        <p:spPr>
          <a:xfrm>
            <a:off x="5213065" y="1469773"/>
            <a:ext cx="2138475" cy="1155488"/>
          </a:xfrm>
          <a:prstGeom prst="rect">
            <a:avLst/>
          </a:prstGeom>
          <a:solidFill>
            <a:srgbClr val="AA30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2. To complete 30 interviews,  a </a:t>
            </a:r>
            <a:r>
              <a:rPr lang="en-US" sz="1400" b="1" dirty="0" smtClean="0">
                <a:solidFill>
                  <a:schemeClr val="bg1"/>
                </a:solidFill>
              </a:rPr>
              <a:t>minimum sample </a:t>
            </a:r>
            <a:r>
              <a:rPr lang="en-US" sz="1400" dirty="0" smtClean="0">
                <a:solidFill>
                  <a:schemeClr val="bg1"/>
                </a:solidFill>
              </a:rPr>
              <a:t>of 50 is required</a:t>
            </a:r>
            <a:endParaRPr lang="en-US" altLang="zh-TW" sz="1400" b="0" kern="0" dirty="0">
              <a:solidFill>
                <a:schemeClr val="bg1"/>
              </a:solidFill>
              <a:ea typeface="PMingLiU" pitchFamily="18" charset="-120"/>
            </a:endParaRPr>
          </a:p>
          <a:p>
            <a:pPr algn="ctr"/>
            <a:endParaRPr lang="en-US" sz="1600" dirty="0" smtClean="0">
              <a:solidFill>
                <a:schemeClr val="bg1"/>
              </a:solidFill>
            </a:endParaRPr>
          </a:p>
        </p:txBody>
      </p:sp>
      <p:sp>
        <p:nvSpPr>
          <p:cNvPr id="5" name="Rectangle 4"/>
          <p:cNvSpPr/>
          <p:nvPr>
            <p:custDataLst>
              <p:tags r:id="rId3"/>
            </p:custDataLst>
          </p:nvPr>
        </p:nvSpPr>
        <p:spPr>
          <a:xfrm>
            <a:off x="683568" y="3464361"/>
            <a:ext cx="2138475" cy="1153300"/>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5. Additional batches of sample can be requested once initial sample pool has been exhausted</a:t>
            </a:r>
            <a:endParaRPr lang="en-US" sz="1600" dirty="0" smtClean="0">
              <a:solidFill>
                <a:schemeClr val="bg1"/>
              </a:solidFill>
            </a:endParaRPr>
          </a:p>
        </p:txBody>
      </p:sp>
      <p:sp>
        <p:nvSpPr>
          <p:cNvPr id="6" name="Rectangle 5"/>
          <p:cNvSpPr/>
          <p:nvPr>
            <p:custDataLst>
              <p:tags r:id="rId4"/>
            </p:custDataLst>
          </p:nvPr>
        </p:nvSpPr>
        <p:spPr>
          <a:xfrm>
            <a:off x="6393965" y="3457082"/>
            <a:ext cx="2138475" cy="1160579"/>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3. The co-ordinating agency will recruit respondents </a:t>
            </a:r>
            <a:endParaRPr lang="en-US" sz="1600" dirty="0" smtClean="0">
              <a:solidFill>
                <a:schemeClr val="bg1"/>
              </a:solidFill>
            </a:endParaRPr>
          </a:p>
        </p:txBody>
      </p:sp>
      <p:cxnSp>
        <p:nvCxnSpPr>
          <p:cNvPr id="8" name="Straight Arrow Connector 7"/>
          <p:cNvCxnSpPr/>
          <p:nvPr>
            <p:custDataLst>
              <p:tags r:id="rId5"/>
            </p:custDataLst>
          </p:nvPr>
        </p:nvCxnSpPr>
        <p:spPr>
          <a:xfrm flipV="1">
            <a:off x="4067944" y="1988840"/>
            <a:ext cx="617452" cy="12863"/>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6"/>
            </p:custDataLst>
          </p:nvPr>
        </p:nvCxnSpPr>
        <p:spPr>
          <a:xfrm>
            <a:off x="6948264" y="2748150"/>
            <a:ext cx="3203" cy="608842"/>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custDataLst>
              <p:tags r:id="rId7"/>
            </p:custDataLst>
          </p:nvPr>
        </p:nvCxnSpPr>
        <p:spPr>
          <a:xfrm flipH="1" flipV="1">
            <a:off x="2932892" y="4005064"/>
            <a:ext cx="498532" cy="8599"/>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custDataLst>
              <p:tags r:id="rId8"/>
            </p:custDataLst>
          </p:nvPr>
        </p:nvSpPr>
        <p:spPr>
          <a:xfrm>
            <a:off x="450596" y="4980129"/>
            <a:ext cx="8637100" cy="738664"/>
          </a:xfrm>
          <a:prstGeom prst="rect">
            <a:avLst/>
          </a:prstGeom>
        </p:spPr>
        <p:txBody>
          <a:bodyPr wrap="square">
            <a:spAutoFit/>
          </a:bodyPr>
          <a:lstStyle/>
          <a:p>
            <a:pPr marL="228600" indent="-228600" defTabSz="910025" fontAlgn="auto">
              <a:spcBef>
                <a:spcPts val="0"/>
              </a:spcBef>
              <a:spcAft>
                <a:spcPts val="0"/>
              </a:spcAft>
              <a:defRPr/>
            </a:pPr>
            <a:r>
              <a:rPr lang="en-US" altLang="zh-TW" sz="1400" b="1" dirty="0" smtClean="0">
                <a:solidFill>
                  <a:srgbClr val="333333"/>
                </a:solidFill>
                <a:latin typeface="+mn-lt"/>
              </a:rPr>
              <a:t>Practical tip: </a:t>
            </a:r>
          </a:p>
          <a:p>
            <a:pPr marL="228600" indent="-228600" defTabSz="910025" fontAlgn="auto">
              <a:spcBef>
                <a:spcPts val="0"/>
              </a:spcBef>
              <a:spcAft>
                <a:spcPts val="0"/>
              </a:spcAft>
              <a:buAutoNum type="arabicParenR"/>
              <a:defRPr/>
            </a:pPr>
            <a:r>
              <a:rPr lang="en-US" altLang="zh-TW" sz="1400" dirty="0" smtClean="0">
                <a:solidFill>
                  <a:srgbClr val="333333"/>
                </a:solidFill>
                <a:latin typeface="+mn-lt"/>
              </a:rPr>
              <a:t>We recommend over recruiting as this will help account for any drop outs</a:t>
            </a:r>
          </a:p>
          <a:p>
            <a:pPr marL="228600" indent="-228600" defTabSz="910025" fontAlgn="auto">
              <a:spcBef>
                <a:spcPts val="0"/>
              </a:spcBef>
              <a:spcAft>
                <a:spcPts val="0"/>
              </a:spcAft>
              <a:defRPr/>
            </a:pPr>
            <a:r>
              <a:rPr lang="en-US" altLang="zh-TW" sz="1400" dirty="0" smtClean="0">
                <a:solidFill>
                  <a:srgbClr val="333333"/>
                </a:solidFill>
                <a:latin typeface="+mn-lt"/>
              </a:rPr>
              <a:t>2) 	Pick a range of respondents to make sure all kinds of views – positive and negative – are included</a:t>
            </a:r>
          </a:p>
        </p:txBody>
      </p:sp>
      <p:sp>
        <p:nvSpPr>
          <p:cNvPr id="18" name="Rectangle 17"/>
          <p:cNvSpPr/>
          <p:nvPr>
            <p:custDataLst>
              <p:tags r:id="rId9"/>
            </p:custDataLst>
          </p:nvPr>
        </p:nvSpPr>
        <p:spPr>
          <a:xfrm>
            <a:off x="3503597" y="3457082"/>
            <a:ext cx="2138475" cy="1160579"/>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4. Assumed interviews will be conducted in local language: if not, the co-ordinating agency will advise on implications</a:t>
            </a:r>
          </a:p>
        </p:txBody>
      </p:sp>
      <p:cxnSp>
        <p:nvCxnSpPr>
          <p:cNvPr id="20" name="Straight Arrow Connector 19"/>
          <p:cNvCxnSpPr/>
          <p:nvPr>
            <p:custDataLst>
              <p:tags r:id="rId10"/>
            </p:custDataLst>
          </p:nvPr>
        </p:nvCxnSpPr>
        <p:spPr>
          <a:xfrm flipH="1" flipV="1">
            <a:off x="5642072" y="4005064"/>
            <a:ext cx="498532" cy="8599"/>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custDataLst>
              <p:tags r:id="rId1"/>
            </p:custDataLst>
          </p:nvPr>
        </p:nvSpPr>
        <p:spPr>
          <a:xfrm>
            <a:off x="3354878" y="4796932"/>
            <a:ext cx="5338261" cy="1094182"/>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r>
              <a:rPr lang="en-US" sz="1200" dirty="0" smtClean="0">
                <a:solidFill>
                  <a:srgbClr val="333333"/>
                </a:solidFill>
              </a:rPr>
              <a:t>When developing the discussion guides  BAT and  co-</a:t>
            </a:r>
            <a:r>
              <a:rPr lang="en-US" sz="1200" dirty="0" err="1" smtClean="0">
                <a:solidFill>
                  <a:srgbClr val="333333"/>
                </a:solidFill>
              </a:rPr>
              <a:t>ordinating</a:t>
            </a:r>
            <a:r>
              <a:rPr lang="en-US" sz="1200" dirty="0" smtClean="0">
                <a:solidFill>
                  <a:srgbClr val="333333"/>
                </a:solidFill>
              </a:rPr>
              <a:t> agency should work  together  to pick questions that address key strategic issues</a:t>
            </a:r>
            <a:endParaRPr lang="en-US" sz="1200" dirty="0">
              <a:solidFill>
                <a:srgbClr val="333333"/>
              </a:solidFill>
            </a:endParaRPr>
          </a:p>
        </p:txBody>
      </p:sp>
      <p:sp>
        <p:nvSpPr>
          <p:cNvPr id="34" name="Rectangle 33"/>
          <p:cNvSpPr/>
          <p:nvPr>
            <p:custDataLst>
              <p:tags r:id="rId2"/>
            </p:custDataLst>
          </p:nvPr>
        </p:nvSpPr>
        <p:spPr>
          <a:xfrm>
            <a:off x="3354878" y="3429211"/>
            <a:ext cx="5338261" cy="1278529"/>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endParaRPr lang="en-US" sz="1200" dirty="0">
              <a:solidFill>
                <a:srgbClr val="333333"/>
              </a:solidFill>
            </a:endParaRPr>
          </a:p>
        </p:txBody>
      </p:sp>
      <p:sp>
        <p:nvSpPr>
          <p:cNvPr id="21" name="Rectangle 20"/>
          <p:cNvSpPr/>
          <p:nvPr>
            <p:custDataLst>
              <p:tags r:id="rId3"/>
            </p:custDataLst>
          </p:nvPr>
        </p:nvSpPr>
        <p:spPr>
          <a:xfrm>
            <a:off x="3354878" y="3380706"/>
            <a:ext cx="5338261" cy="133989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r>
              <a:rPr lang="en-US" sz="1200" dirty="0" smtClean="0">
                <a:solidFill>
                  <a:srgbClr val="333333"/>
                </a:solidFill>
              </a:rPr>
              <a:t>The questions in the guides have been piloted and are there as an aid. These guides should be viewed as templates, which will need to be adapted to fully suit local needs. </a:t>
            </a: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r>
              <a:rPr lang="en-US" sz="1200" i="1" dirty="0" smtClean="0">
                <a:solidFill>
                  <a:srgbClr val="333333"/>
                </a:solidFill>
              </a:rPr>
              <a:t>For example: You may want to replace questions that are not suitable for your market and/or add new ones for areas that are not covered fully</a:t>
            </a:r>
          </a:p>
          <a:p>
            <a:pPr defTabSz="909843" fontAlgn="auto">
              <a:spcBef>
                <a:spcPts val="0"/>
              </a:spcBef>
              <a:spcAft>
                <a:spcPts val="0"/>
              </a:spcAft>
            </a:pPr>
            <a:endParaRPr lang="en-US" sz="1200" i="1" dirty="0">
              <a:solidFill>
                <a:srgbClr val="333333"/>
              </a:solidFill>
            </a:endParaRPr>
          </a:p>
        </p:txBody>
      </p:sp>
      <p:sp>
        <p:nvSpPr>
          <p:cNvPr id="2" name="Title 1"/>
          <p:cNvSpPr>
            <a:spLocks noGrp="1"/>
          </p:cNvSpPr>
          <p:nvPr>
            <p:ph type="title"/>
          </p:nvPr>
        </p:nvSpPr>
        <p:spPr>
          <a:xfrm>
            <a:off x="827584" y="229142"/>
            <a:ext cx="7846510" cy="770108"/>
          </a:xfrm>
        </p:spPr>
        <p:txBody>
          <a:bodyPr anchor="ctr"/>
          <a:lstStyle/>
          <a:p>
            <a:r>
              <a:rPr lang="en-US" dirty="0" smtClean="0"/>
              <a:t>Discussion guides</a:t>
            </a:r>
            <a:endParaRPr lang="en-GB" dirty="0"/>
          </a:p>
        </p:txBody>
      </p:sp>
      <p:sp>
        <p:nvSpPr>
          <p:cNvPr id="36" name="Rectangle 35"/>
          <p:cNvSpPr/>
          <p:nvPr>
            <p:custDataLst>
              <p:tags r:id="rId4"/>
            </p:custDataLst>
          </p:nvPr>
        </p:nvSpPr>
        <p:spPr>
          <a:xfrm flipV="1">
            <a:off x="3354878" y="3378856"/>
            <a:ext cx="5337876" cy="600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
        <p:nvSpPr>
          <p:cNvPr id="37" name="Rectangle 36"/>
          <p:cNvSpPr/>
          <p:nvPr>
            <p:custDataLst>
              <p:tags r:id="rId5"/>
            </p:custDataLst>
          </p:nvPr>
        </p:nvSpPr>
        <p:spPr>
          <a:xfrm>
            <a:off x="478673" y="3533623"/>
            <a:ext cx="2093047" cy="109167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800" kern="0" dirty="0" smtClean="0">
                <a:solidFill>
                  <a:srgbClr val="FFFFFF"/>
                </a:solidFill>
                <a:ea typeface="PMingLiU"/>
                <a:cs typeface="Arial" pitchFamily="34" charset="0"/>
              </a:rPr>
              <a:t>A </a:t>
            </a:r>
            <a:r>
              <a:rPr lang="en-GB" sz="1800" b="1" kern="0" dirty="0" smtClean="0">
                <a:solidFill>
                  <a:srgbClr val="FFFFFF"/>
                </a:solidFill>
                <a:ea typeface="PMingLiU"/>
                <a:cs typeface="Arial" pitchFamily="34" charset="0"/>
              </a:rPr>
              <a:t>template</a:t>
            </a:r>
            <a:endParaRPr lang="en-GB" sz="1800" b="1" i="1" kern="0" dirty="0">
              <a:solidFill>
                <a:srgbClr val="FFFFFF"/>
              </a:solidFill>
              <a:ea typeface="PMingLiU"/>
              <a:cs typeface="Arial" pitchFamily="34" charset="0"/>
            </a:endParaRPr>
          </a:p>
        </p:txBody>
      </p:sp>
      <p:cxnSp>
        <p:nvCxnSpPr>
          <p:cNvPr id="46" name="Straight Arrow Connector 45"/>
          <p:cNvCxnSpPr/>
          <p:nvPr>
            <p:custDataLst>
              <p:tags r:id="rId6"/>
            </p:custDataLst>
          </p:nvPr>
        </p:nvCxnSpPr>
        <p:spPr>
          <a:xfrm>
            <a:off x="2734759" y="4041905"/>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custDataLst>
              <p:tags r:id="rId7"/>
            </p:custDataLst>
          </p:nvPr>
        </p:nvSpPr>
        <p:spPr>
          <a:xfrm flipV="1">
            <a:off x="3354878" y="4797152"/>
            <a:ext cx="5337876" cy="600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
        <p:nvSpPr>
          <p:cNvPr id="38" name="Rectangle 37"/>
          <p:cNvSpPr/>
          <p:nvPr>
            <p:custDataLst>
              <p:tags r:id="rId8"/>
            </p:custDataLst>
          </p:nvPr>
        </p:nvSpPr>
        <p:spPr>
          <a:xfrm>
            <a:off x="478673" y="4903101"/>
            <a:ext cx="2093047" cy="8493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800" kern="0" dirty="0" smtClean="0">
                <a:solidFill>
                  <a:srgbClr val="FFFFFF"/>
                </a:solidFill>
                <a:ea typeface="PMingLiU"/>
                <a:cs typeface="Arial" pitchFamily="34" charset="0"/>
              </a:rPr>
              <a:t>Importance of </a:t>
            </a:r>
            <a:r>
              <a:rPr lang="en-GB" sz="1800" b="1" kern="0" dirty="0" smtClean="0">
                <a:solidFill>
                  <a:srgbClr val="FFFFFF"/>
                </a:solidFill>
                <a:ea typeface="PMingLiU"/>
                <a:cs typeface="Arial" pitchFamily="34" charset="0"/>
              </a:rPr>
              <a:t>working together</a:t>
            </a:r>
            <a:endParaRPr lang="en-GB" sz="1800" kern="0" dirty="0">
              <a:solidFill>
                <a:srgbClr val="FFFFFF"/>
              </a:solidFill>
              <a:ea typeface="PMingLiU"/>
              <a:cs typeface="Arial" pitchFamily="34" charset="0"/>
            </a:endParaRPr>
          </a:p>
        </p:txBody>
      </p:sp>
      <p:cxnSp>
        <p:nvCxnSpPr>
          <p:cNvPr id="47" name="Straight Arrow Connector 46"/>
          <p:cNvCxnSpPr/>
          <p:nvPr>
            <p:custDataLst>
              <p:tags r:id="rId9"/>
            </p:custDataLst>
          </p:nvPr>
        </p:nvCxnSpPr>
        <p:spPr>
          <a:xfrm>
            <a:off x="2734759" y="5416504"/>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custDataLst>
              <p:tags r:id="rId10"/>
            </p:custDataLst>
          </p:nvPr>
        </p:nvSpPr>
        <p:spPr>
          <a:xfrm>
            <a:off x="3354878" y="2206496"/>
            <a:ext cx="5338261" cy="1083743"/>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ctr"/>
          <a:lstStyle/>
          <a:p>
            <a:pPr defTabSz="909843" fontAlgn="auto">
              <a:spcBef>
                <a:spcPts val="0"/>
              </a:spcBef>
              <a:spcAft>
                <a:spcPts val="0"/>
              </a:spcAft>
            </a:pPr>
            <a:r>
              <a:rPr lang="en-US" sz="1200" dirty="0" smtClean="0">
                <a:solidFill>
                  <a:srgbClr val="333333"/>
                </a:solidFill>
              </a:rPr>
              <a:t>Three one hour discussion guides have been developed by TM&amp;D for each BAT tier:</a:t>
            </a:r>
          </a:p>
          <a:p>
            <a:pPr defTabSz="909843" fontAlgn="auto">
              <a:spcBef>
                <a:spcPts val="0"/>
              </a:spcBef>
              <a:spcAft>
                <a:spcPts val="0"/>
              </a:spcAft>
              <a:buFont typeface="Arial" pitchFamily="34" charset="0"/>
              <a:buChar char="•"/>
            </a:pPr>
            <a:r>
              <a:rPr lang="en-US" sz="1200" b="0" dirty="0" smtClean="0">
                <a:solidFill>
                  <a:srgbClr val="333333"/>
                </a:solidFill>
              </a:rPr>
              <a:t>T1&amp;2 - strategic focus</a:t>
            </a:r>
          </a:p>
          <a:p>
            <a:pPr defTabSz="909843" fontAlgn="auto">
              <a:spcBef>
                <a:spcPts val="0"/>
              </a:spcBef>
              <a:spcAft>
                <a:spcPts val="0"/>
              </a:spcAft>
              <a:buFont typeface="Arial" pitchFamily="34" charset="0"/>
              <a:buChar char="•"/>
            </a:pPr>
            <a:r>
              <a:rPr lang="en-US" sz="1200" dirty="0" smtClean="0">
                <a:solidFill>
                  <a:srgbClr val="333333"/>
                </a:solidFill>
              </a:rPr>
              <a:t>T3 - </a:t>
            </a:r>
            <a:r>
              <a:rPr lang="en-US" sz="1200" b="0" dirty="0" smtClean="0">
                <a:solidFill>
                  <a:srgbClr val="333333"/>
                </a:solidFill>
              </a:rPr>
              <a:t> operational focus</a:t>
            </a:r>
          </a:p>
          <a:p>
            <a:pPr defTabSz="909843" fontAlgn="auto">
              <a:spcBef>
                <a:spcPts val="0"/>
              </a:spcBef>
              <a:spcAft>
                <a:spcPts val="0"/>
              </a:spcAft>
              <a:buFont typeface="Arial" pitchFamily="34" charset="0"/>
              <a:buChar char="•"/>
            </a:pPr>
            <a:r>
              <a:rPr lang="en-US" sz="1200" dirty="0" smtClean="0">
                <a:solidFill>
                  <a:srgbClr val="333333"/>
                </a:solidFill>
              </a:rPr>
              <a:t>Wholesale &amp; distributor - trade focus</a:t>
            </a:r>
          </a:p>
          <a:p>
            <a:pPr defTabSz="909843" fontAlgn="auto">
              <a:spcBef>
                <a:spcPts val="0"/>
              </a:spcBef>
              <a:spcAft>
                <a:spcPts val="0"/>
              </a:spcAft>
              <a:buFont typeface="Arial" pitchFamily="34" charset="0"/>
              <a:buChar char="•"/>
            </a:pPr>
            <a:endParaRPr lang="en-US" sz="1200" b="0" dirty="0">
              <a:solidFill>
                <a:srgbClr val="333333"/>
              </a:solidFill>
            </a:endParaRPr>
          </a:p>
        </p:txBody>
      </p:sp>
      <p:sp>
        <p:nvSpPr>
          <p:cNvPr id="44" name="Rectangle 43"/>
          <p:cNvSpPr/>
          <p:nvPr>
            <p:custDataLst>
              <p:tags r:id="rId11"/>
            </p:custDataLst>
          </p:nvPr>
        </p:nvSpPr>
        <p:spPr>
          <a:xfrm flipV="1">
            <a:off x="3354878" y="2213183"/>
            <a:ext cx="5337876" cy="600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
        <p:nvSpPr>
          <p:cNvPr id="45" name="Rectangle 44"/>
          <p:cNvSpPr/>
          <p:nvPr>
            <p:custDataLst>
              <p:tags r:id="rId12"/>
            </p:custDataLst>
          </p:nvPr>
        </p:nvSpPr>
        <p:spPr>
          <a:xfrm>
            <a:off x="478673" y="2259016"/>
            <a:ext cx="2093047" cy="10916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800" kern="0" dirty="0" smtClean="0">
                <a:solidFill>
                  <a:srgbClr val="FFFFFF"/>
                </a:solidFill>
                <a:ea typeface="PMingLiU"/>
                <a:cs typeface="Arial" pitchFamily="34" charset="0"/>
              </a:rPr>
              <a:t>Three </a:t>
            </a:r>
            <a:r>
              <a:rPr lang="en-GB" sz="1800" b="1" kern="0" dirty="0" smtClean="0">
                <a:solidFill>
                  <a:srgbClr val="FFFFFF"/>
                </a:solidFill>
                <a:ea typeface="PMingLiU"/>
                <a:cs typeface="Arial" pitchFamily="34" charset="0"/>
              </a:rPr>
              <a:t>separate</a:t>
            </a:r>
            <a:r>
              <a:rPr lang="en-GB" sz="1800" kern="0" dirty="0" smtClean="0">
                <a:solidFill>
                  <a:srgbClr val="FFFFFF"/>
                </a:solidFill>
                <a:ea typeface="PMingLiU"/>
                <a:cs typeface="Arial" pitchFamily="34" charset="0"/>
              </a:rPr>
              <a:t> guides</a:t>
            </a:r>
            <a:endParaRPr lang="en-GB" sz="1800" i="1" kern="0" dirty="0">
              <a:solidFill>
                <a:srgbClr val="FFFFFF"/>
              </a:solidFill>
              <a:ea typeface="PMingLiU"/>
              <a:cs typeface="Arial" pitchFamily="34" charset="0"/>
            </a:endParaRPr>
          </a:p>
        </p:txBody>
      </p:sp>
      <p:cxnSp>
        <p:nvCxnSpPr>
          <p:cNvPr id="48" name="Straight Arrow Connector 47"/>
          <p:cNvCxnSpPr/>
          <p:nvPr>
            <p:custDataLst>
              <p:tags r:id="rId13"/>
            </p:custDataLst>
          </p:nvPr>
        </p:nvCxnSpPr>
        <p:spPr>
          <a:xfrm>
            <a:off x="2734759" y="2814544"/>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custDataLst>
              <p:tags r:id="rId14"/>
            </p:custDataLst>
          </p:nvPr>
        </p:nvSpPr>
        <p:spPr>
          <a:xfrm>
            <a:off x="827584" y="932978"/>
            <a:ext cx="7934696" cy="584775"/>
          </a:xfrm>
          <a:prstGeom prst="rect">
            <a:avLst/>
          </a:prstGeom>
        </p:spPr>
        <p:txBody>
          <a:bodyPr wrap="square">
            <a:spAutoFit/>
          </a:bodyPr>
          <a:lstStyle/>
          <a:p>
            <a:pPr defTabSz="910025" fontAlgn="auto">
              <a:spcBef>
                <a:spcPts val="0"/>
              </a:spcBef>
              <a:spcAft>
                <a:spcPts val="0"/>
              </a:spcAft>
              <a:defRPr/>
            </a:pPr>
            <a:r>
              <a:rPr lang="en-US" altLang="zh-TW" sz="1600" kern="0" dirty="0" smtClean="0">
                <a:solidFill>
                  <a:srgbClr val="000000"/>
                </a:solidFill>
                <a:latin typeface="+mn-lt"/>
                <a:ea typeface="PMingLiU" pitchFamily="18" charset="-120"/>
              </a:rPr>
              <a:t>With respondents ranging from General Managers to Sales Assistants, the discussion guide will play a vital role in facilitating </a:t>
            </a:r>
            <a:r>
              <a:rPr lang="en-US" altLang="zh-TW" sz="1600" b="1" kern="0" dirty="0" smtClean="0">
                <a:solidFill>
                  <a:srgbClr val="000000"/>
                </a:solidFill>
                <a:latin typeface="+mn-lt"/>
                <a:ea typeface="PMingLiU" pitchFamily="18" charset="-120"/>
              </a:rPr>
              <a:t>tailored</a:t>
            </a:r>
            <a:r>
              <a:rPr lang="en-US" altLang="zh-TW" sz="1600" kern="0" dirty="0" smtClean="0">
                <a:solidFill>
                  <a:srgbClr val="000000"/>
                </a:solidFill>
                <a:latin typeface="+mn-lt"/>
                <a:ea typeface="PMingLiU" pitchFamily="18" charset="-120"/>
              </a:rPr>
              <a:t> and </a:t>
            </a:r>
            <a:r>
              <a:rPr lang="en-US" altLang="zh-TW" sz="1600" b="1" kern="0" dirty="0" smtClean="0">
                <a:solidFill>
                  <a:srgbClr val="000000"/>
                </a:solidFill>
                <a:latin typeface="+mn-lt"/>
                <a:ea typeface="PMingLiU" pitchFamily="18" charset="-120"/>
              </a:rPr>
              <a:t>meaningful </a:t>
            </a:r>
            <a:r>
              <a:rPr lang="en-US" altLang="zh-TW" sz="1600" kern="0" dirty="0" smtClean="0">
                <a:solidFill>
                  <a:srgbClr val="000000"/>
                </a:solidFill>
                <a:latin typeface="+mn-lt"/>
                <a:ea typeface="PMingLiU" pitchFamily="18" charset="-120"/>
              </a:rPr>
              <a:t>conversations:</a:t>
            </a:r>
            <a:endParaRPr lang="en-US" altLang="zh-TW" sz="1600" b="0" kern="0" dirty="0" smtClean="0">
              <a:solidFill>
                <a:srgbClr val="000000"/>
              </a:solidFill>
              <a:latin typeface="+mn-lt"/>
              <a:ea typeface="PMingLiU" pitchFamily="18"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060" y="503392"/>
            <a:ext cx="7773034" cy="770108"/>
          </a:xfrm>
        </p:spPr>
        <p:txBody>
          <a:bodyPr/>
          <a:lstStyle/>
          <a:p>
            <a:r>
              <a:rPr lang="en-US" dirty="0" smtClean="0"/>
              <a:t>Discussion guide development</a:t>
            </a:r>
            <a:endParaRPr lang="en-GB" dirty="0"/>
          </a:p>
        </p:txBody>
      </p:sp>
      <p:sp>
        <p:nvSpPr>
          <p:cNvPr id="5" name="Rectangle 4"/>
          <p:cNvSpPr/>
          <p:nvPr>
            <p:custDataLst>
              <p:tags r:id="rId1"/>
            </p:custDataLst>
          </p:nvPr>
        </p:nvSpPr>
        <p:spPr>
          <a:xfrm>
            <a:off x="476501" y="2136732"/>
            <a:ext cx="2646562" cy="2934509"/>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200" dirty="0" smtClean="0">
                <a:solidFill>
                  <a:srgbClr val="333333"/>
                </a:solidFill>
              </a:rPr>
              <a:t>Two “core” introductory questions are compulsory: </a:t>
            </a:r>
          </a:p>
          <a:p>
            <a:pPr defTabSz="909843" fontAlgn="auto">
              <a:spcBef>
                <a:spcPts val="0"/>
              </a:spcBef>
              <a:spcAft>
                <a:spcPts val="0"/>
              </a:spcAft>
              <a:buFont typeface="Arial" pitchFamily="34" charset="0"/>
              <a:buChar char="•"/>
            </a:pPr>
            <a:r>
              <a:rPr lang="en-US" sz="1200" dirty="0" smtClean="0">
                <a:solidFill>
                  <a:srgbClr val="333333"/>
                </a:solidFill>
              </a:rPr>
              <a:t>What are the key challenges you are facing /what keeps you awake at night?</a:t>
            </a:r>
          </a:p>
          <a:p>
            <a:pPr defTabSz="909843" fontAlgn="auto">
              <a:spcBef>
                <a:spcPts val="0"/>
              </a:spcBef>
              <a:spcAft>
                <a:spcPts val="0"/>
              </a:spcAft>
              <a:buFont typeface="Arial" pitchFamily="34" charset="0"/>
              <a:buChar char="•"/>
            </a:pPr>
            <a:r>
              <a:rPr lang="en-US" sz="1200" dirty="0" smtClean="0">
                <a:solidFill>
                  <a:srgbClr val="333333"/>
                </a:solidFill>
              </a:rPr>
              <a:t>What are the challenges you see for your tobacco category? Why?</a:t>
            </a:r>
          </a:p>
        </p:txBody>
      </p:sp>
      <p:sp>
        <p:nvSpPr>
          <p:cNvPr id="6" name="Rectangle 5"/>
          <p:cNvSpPr/>
          <p:nvPr>
            <p:custDataLst>
              <p:tags r:id="rId2"/>
            </p:custDataLst>
          </p:nvPr>
        </p:nvSpPr>
        <p:spPr>
          <a:xfrm>
            <a:off x="476833" y="2067259"/>
            <a:ext cx="2645898" cy="60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50" dirty="0">
              <a:solidFill>
                <a:schemeClr val="bg1"/>
              </a:solidFill>
              <a:latin typeface="Arial" pitchFamily="34" charset="0"/>
            </a:endParaRPr>
          </a:p>
        </p:txBody>
      </p:sp>
      <p:sp>
        <p:nvSpPr>
          <p:cNvPr id="9" name="Rectangle 8"/>
          <p:cNvSpPr/>
          <p:nvPr>
            <p:custDataLst>
              <p:tags r:id="rId3"/>
            </p:custDataLst>
          </p:nvPr>
        </p:nvSpPr>
        <p:spPr>
          <a:xfrm>
            <a:off x="6037645" y="2136732"/>
            <a:ext cx="2646562" cy="2934509"/>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200" dirty="0" smtClean="0">
                <a:solidFill>
                  <a:srgbClr val="333333"/>
                </a:solidFill>
              </a:rPr>
              <a:t>It will not be possible to cover all 5 themes in depth in each interview. You should focus on 2 or 3 that fit the business issues and respondent type.</a:t>
            </a: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r>
              <a:rPr lang="en-US" sz="1200" dirty="0" smtClean="0">
                <a:solidFill>
                  <a:srgbClr val="333333"/>
                </a:solidFill>
              </a:rPr>
              <a:t>For example, it would not make sense to cover retail strategy with a T3 respondent running a single outlet</a:t>
            </a:r>
          </a:p>
          <a:p>
            <a:pPr defTabSz="909843" fontAlgn="auto">
              <a:spcBef>
                <a:spcPts val="0"/>
              </a:spcBef>
              <a:spcAft>
                <a:spcPts val="0"/>
              </a:spcAft>
            </a:pPr>
            <a:endParaRPr lang="en-US" sz="1200" dirty="0" smtClean="0">
              <a:solidFill>
                <a:srgbClr val="333333"/>
              </a:solidFill>
            </a:endParaRPr>
          </a:p>
        </p:txBody>
      </p:sp>
      <p:sp>
        <p:nvSpPr>
          <p:cNvPr id="10" name="Rectangle 9"/>
          <p:cNvSpPr/>
          <p:nvPr>
            <p:custDataLst>
              <p:tags r:id="rId4"/>
            </p:custDataLst>
          </p:nvPr>
        </p:nvSpPr>
        <p:spPr>
          <a:xfrm>
            <a:off x="6037977" y="2067259"/>
            <a:ext cx="2645898" cy="60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50" dirty="0">
              <a:solidFill>
                <a:schemeClr val="bg1"/>
              </a:solidFill>
              <a:latin typeface="Arial" pitchFamily="34" charset="0"/>
            </a:endParaRPr>
          </a:p>
        </p:txBody>
      </p:sp>
      <p:sp>
        <p:nvSpPr>
          <p:cNvPr id="13" name="Rectangle 12"/>
          <p:cNvSpPr/>
          <p:nvPr>
            <p:custDataLst>
              <p:tags r:id="rId5"/>
            </p:custDataLst>
          </p:nvPr>
        </p:nvSpPr>
        <p:spPr>
          <a:xfrm>
            <a:off x="3257073" y="2136732"/>
            <a:ext cx="2646562" cy="2934509"/>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200" b="0" dirty="0" smtClean="0">
                <a:solidFill>
                  <a:srgbClr val="333333"/>
                </a:solidFill>
              </a:rPr>
              <a:t>Five key themes which cover the key needs of the retailers:</a:t>
            </a:r>
          </a:p>
          <a:p>
            <a:pPr defTabSz="909843" fontAlgn="auto">
              <a:spcBef>
                <a:spcPts val="0"/>
              </a:spcBef>
              <a:spcAft>
                <a:spcPts val="0"/>
              </a:spcAft>
              <a:buFont typeface="Arial" pitchFamily="34" charset="0"/>
              <a:buChar char="•"/>
            </a:pPr>
            <a:r>
              <a:rPr lang="en-US" sz="1200" dirty="0" smtClean="0">
                <a:solidFill>
                  <a:srgbClr val="333333"/>
                </a:solidFill>
              </a:rPr>
              <a:t>Operational needs</a:t>
            </a:r>
          </a:p>
          <a:p>
            <a:pPr defTabSz="909843" fontAlgn="auto">
              <a:spcBef>
                <a:spcPts val="0"/>
              </a:spcBef>
              <a:spcAft>
                <a:spcPts val="0"/>
              </a:spcAft>
              <a:buFont typeface="Arial" pitchFamily="34" charset="0"/>
              <a:buChar char="•"/>
            </a:pPr>
            <a:r>
              <a:rPr lang="en-US" sz="1200" b="0" dirty="0" smtClean="0">
                <a:solidFill>
                  <a:srgbClr val="333333"/>
                </a:solidFill>
              </a:rPr>
              <a:t>Branding/consumer needs</a:t>
            </a:r>
          </a:p>
          <a:p>
            <a:pPr defTabSz="909843" fontAlgn="auto">
              <a:spcBef>
                <a:spcPts val="0"/>
              </a:spcBef>
              <a:spcAft>
                <a:spcPts val="0"/>
              </a:spcAft>
              <a:buFont typeface="Arial" pitchFamily="34" charset="0"/>
              <a:buChar char="•"/>
            </a:pPr>
            <a:r>
              <a:rPr lang="en-US" sz="1200" dirty="0" smtClean="0">
                <a:solidFill>
                  <a:srgbClr val="333333"/>
                </a:solidFill>
              </a:rPr>
              <a:t>Collaboration/partnership needs</a:t>
            </a:r>
          </a:p>
          <a:p>
            <a:pPr defTabSz="909843" fontAlgn="auto">
              <a:spcBef>
                <a:spcPts val="0"/>
              </a:spcBef>
              <a:spcAft>
                <a:spcPts val="0"/>
              </a:spcAft>
              <a:buFont typeface="Arial" pitchFamily="34" charset="0"/>
              <a:buChar char="•"/>
            </a:pPr>
            <a:r>
              <a:rPr lang="en-US" sz="1200" b="0" dirty="0" smtClean="0">
                <a:solidFill>
                  <a:srgbClr val="333333"/>
                </a:solidFill>
              </a:rPr>
              <a:t>Tobacco category needs</a:t>
            </a:r>
          </a:p>
          <a:p>
            <a:pPr defTabSz="909843" fontAlgn="auto">
              <a:spcBef>
                <a:spcPts val="0"/>
              </a:spcBef>
              <a:spcAft>
                <a:spcPts val="0"/>
              </a:spcAft>
              <a:buFont typeface="Arial" pitchFamily="34" charset="0"/>
              <a:buChar char="•"/>
            </a:pPr>
            <a:r>
              <a:rPr lang="en-US" sz="1200" dirty="0" smtClean="0">
                <a:solidFill>
                  <a:srgbClr val="333333"/>
                </a:solidFill>
              </a:rPr>
              <a:t>Retail strategy</a:t>
            </a: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r>
              <a:rPr lang="en-US" sz="1200" dirty="0" smtClean="0">
                <a:solidFill>
                  <a:srgbClr val="333333"/>
                </a:solidFill>
              </a:rPr>
              <a:t>Country specific questions can be included as long as these are relevant to Customer Voice</a:t>
            </a: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endParaRPr lang="en-US" sz="1200" dirty="0" smtClean="0">
              <a:solidFill>
                <a:srgbClr val="333333"/>
              </a:solidFill>
            </a:endParaRPr>
          </a:p>
          <a:p>
            <a:pPr defTabSz="909843" fontAlgn="auto">
              <a:spcBef>
                <a:spcPts val="0"/>
              </a:spcBef>
              <a:spcAft>
                <a:spcPts val="0"/>
              </a:spcAft>
            </a:pPr>
            <a:endParaRPr lang="en-US" sz="1200" b="0" dirty="0" smtClean="0">
              <a:solidFill>
                <a:srgbClr val="333333"/>
              </a:solidFill>
            </a:endParaRPr>
          </a:p>
        </p:txBody>
      </p:sp>
      <p:sp>
        <p:nvSpPr>
          <p:cNvPr id="14" name="Rectangle 13"/>
          <p:cNvSpPr/>
          <p:nvPr>
            <p:custDataLst>
              <p:tags r:id="rId6"/>
            </p:custDataLst>
          </p:nvPr>
        </p:nvSpPr>
        <p:spPr>
          <a:xfrm>
            <a:off x="3257405" y="2067259"/>
            <a:ext cx="2645898" cy="6034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50" dirty="0">
              <a:solidFill>
                <a:schemeClr val="bg1"/>
              </a:solidFill>
              <a:latin typeface="Arial" pitchFamily="34" charset="0"/>
            </a:endParaRPr>
          </a:p>
        </p:txBody>
      </p:sp>
      <p:grpSp>
        <p:nvGrpSpPr>
          <p:cNvPr id="3" name="Group 24"/>
          <p:cNvGrpSpPr/>
          <p:nvPr/>
        </p:nvGrpSpPr>
        <p:grpSpPr>
          <a:xfrm>
            <a:off x="478342" y="1419697"/>
            <a:ext cx="2249416" cy="671907"/>
            <a:chOff x="527173" y="857006"/>
            <a:chExt cx="2479044" cy="555412"/>
          </a:xfrm>
        </p:grpSpPr>
        <p:sp>
          <p:nvSpPr>
            <p:cNvPr id="23" name="Rectangle 22"/>
            <p:cNvSpPr/>
            <p:nvPr>
              <p:custDataLst>
                <p:tags r:id="rId12"/>
              </p:custDataLst>
            </p:nvPr>
          </p:nvSpPr>
          <p:spPr>
            <a:xfrm>
              <a:off x="995697" y="857006"/>
              <a:ext cx="2010520" cy="555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600" dirty="0" smtClean="0">
                  <a:solidFill>
                    <a:srgbClr val="0070C0"/>
                  </a:solidFill>
                </a:rPr>
                <a:t>Core questions</a:t>
              </a:r>
              <a:endParaRPr lang="en-US" sz="1600" dirty="0">
                <a:solidFill>
                  <a:srgbClr val="0070C0"/>
                </a:solidFill>
              </a:endParaRPr>
            </a:p>
          </p:txBody>
        </p:sp>
        <p:sp>
          <p:nvSpPr>
            <p:cNvPr id="24" name="Rectangle 23"/>
            <p:cNvSpPr/>
            <p:nvPr>
              <p:custDataLst>
                <p:tags r:id="rId13"/>
              </p:custDataLst>
            </p:nvPr>
          </p:nvSpPr>
          <p:spPr>
            <a:xfrm>
              <a:off x="527173" y="870959"/>
              <a:ext cx="468524" cy="471763"/>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2"/>
                  </a:solidFill>
                </a:rPr>
                <a:t>1</a:t>
              </a:r>
            </a:p>
          </p:txBody>
        </p:sp>
      </p:grpSp>
      <p:grpSp>
        <p:nvGrpSpPr>
          <p:cNvPr id="4" name="Group 25"/>
          <p:cNvGrpSpPr/>
          <p:nvPr/>
        </p:nvGrpSpPr>
        <p:grpSpPr>
          <a:xfrm>
            <a:off x="6037645" y="1412568"/>
            <a:ext cx="2249416" cy="671907"/>
            <a:chOff x="527173" y="857006"/>
            <a:chExt cx="2479044" cy="555412"/>
          </a:xfrm>
        </p:grpSpPr>
        <p:sp>
          <p:nvSpPr>
            <p:cNvPr id="27" name="Rectangle 26"/>
            <p:cNvSpPr/>
            <p:nvPr>
              <p:custDataLst>
                <p:tags r:id="rId10"/>
              </p:custDataLst>
            </p:nvPr>
          </p:nvSpPr>
          <p:spPr>
            <a:xfrm>
              <a:off x="995697" y="857006"/>
              <a:ext cx="2010520" cy="555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600" dirty="0" smtClean="0">
                  <a:solidFill>
                    <a:srgbClr val="C00000"/>
                  </a:solidFill>
                </a:rPr>
                <a:t>Tailoring the ideal guide</a:t>
              </a:r>
              <a:endParaRPr lang="en-US" sz="1600" dirty="0">
                <a:solidFill>
                  <a:srgbClr val="C00000"/>
                </a:solidFill>
              </a:endParaRPr>
            </a:p>
          </p:txBody>
        </p:sp>
        <p:sp>
          <p:nvSpPr>
            <p:cNvPr id="28" name="Rectangle 27"/>
            <p:cNvSpPr/>
            <p:nvPr>
              <p:custDataLst>
                <p:tags r:id="rId11"/>
              </p:custDataLst>
            </p:nvPr>
          </p:nvSpPr>
          <p:spPr>
            <a:xfrm>
              <a:off x="527173" y="876852"/>
              <a:ext cx="465870" cy="465870"/>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1"/>
                  </a:solidFill>
                </a:rPr>
                <a:t>3</a:t>
              </a:r>
            </a:p>
          </p:txBody>
        </p:sp>
      </p:grpSp>
      <p:grpSp>
        <p:nvGrpSpPr>
          <p:cNvPr id="7" name="Group 31"/>
          <p:cNvGrpSpPr/>
          <p:nvPr/>
        </p:nvGrpSpPr>
        <p:grpSpPr>
          <a:xfrm>
            <a:off x="3257073" y="1412568"/>
            <a:ext cx="2646230" cy="671907"/>
            <a:chOff x="3841431" y="851113"/>
            <a:chExt cx="2916366" cy="555412"/>
          </a:xfrm>
        </p:grpSpPr>
        <p:sp>
          <p:nvSpPr>
            <p:cNvPr id="30" name="Rectangle 29"/>
            <p:cNvSpPr/>
            <p:nvPr>
              <p:custDataLst>
                <p:tags r:id="rId8"/>
              </p:custDataLst>
            </p:nvPr>
          </p:nvSpPr>
          <p:spPr>
            <a:xfrm>
              <a:off x="4309955" y="851113"/>
              <a:ext cx="2447842" cy="555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b"/>
            <a:lstStyle/>
            <a:p>
              <a:pPr defTabSz="909843" fontAlgn="auto">
                <a:spcBef>
                  <a:spcPts val="0"/>
                </a:spcBef>
                <a:spcAft>
                  <a:spcPts val="0"/>
                </a:spcAft>
              </a:pPr>
              <a:r>
                <a:rPr lang="en-US" sz="1600" dirty="0" smtClean="0">
                  <a:solidFill>
                    <a:srgbClr val="7030A0"/>
                  </a:solidFill>
                </a:rPr>
                <a:t>5 key themes to build on</a:t>
              </a:r>
              <a:endParaRPr lang="en-US" sz="1600" dirty="0">
                <a:solidFill>
                  <a:srgbClr val="7030A0"/>
                </a:solidFill>
              </a:endParaRPr>
            </a:p>
          </p:txBody>
        </p:sp>
        <p:sp>
          <p:nvSpPr>
            <p:cNvPr id="31" name="Rectangle 30"/>
            <p:cNvSpPr/>
            <p:nvPr>
              <p:custDataLst>
                <p:tags r:id="rId9"/>
              </p:custDataLst>
            </p:nvPr>
          </p:nvSpPr>
          <p:spPr>
            <a:xfrm>
              <a:off x="3841431" y="870959"/>
              <a:ext cx="465870" cy="465870"/>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2"/>
                  </a:solidFill>
                </a:rPr>
                <a:t>2</a:t>
              </a:r>
            </a:p>
          </p:txBody>
        </p:sp>
      </p:grpSp>
      <p:sp>
        <p:nvSpPr>
          <p:cNvPr id="25" name="Rectangle 24"/>
          <p:cNvSpPr/>
          <p:nvPr>
            <p:custDataLst>
              <p:tags r:id="rId7"/>
            </p:custDataLst>
          </p:nvPr>
        </p:nvSpPr>
        <p:spPr>
          <a:xfrm>
            <a:off x="395313" y="5100540"/>
            <a:ext cx="8637100" cy="954107"/>
          </a:xfrm>
          <a:prstGeom prst="rect">
            <a:avLst/>
          </a:prstGeom>
        </p:spPr>
        <p:txBody>
          <a:bodyPr wrap="square">
            <a:spAutoFit/>
          </a:bodyPr>
          <a:lstStyle/>
          <a:p>
            <a:pPr defTabSz="910025" fontAlgn="auto">
              <a:spcBef>
                <a:spcPts val="0"/>
              </a:spcBef>
              <a:spcAft>
                <a:spcPts val="0"/>
              </a:spcAft>
              <a:defRPr/>
            </a:pPr>
            <a:r>
              <a:rPr lang="en-US" altLang="zh-TW" sz="1400" b="1" kern="0" dirty="0" smtClean="0">
                <a:solidFill>
                  <a:srgbClr val="000000"/>
                </a:solidFill>
                <a:latin typeface="+mn-lt"/>
                <a:ea typeface="PMingLiU" pitchFamily="18" charset="-120"/>
              </a:rPr>
              <a:t>Practical tip: </a:t>
            </a:r>
          </a:p>
          <a:p>
            <a:pPr defTabSz="910025" fontAlgn="auto">
              <a:spcBef>
                <a:spcPts val="0"/>
              </a:spcBef>
              <a:spcAft>
                <a:spcPts val="0"/>
              </a:spcAft>
              <a:defRPr/>
            </a:pPr>
            <a:r>
              <a:rPr lang="en-US" altLang="zh-TW" sz="1400" kern="0" dirty="0" smtClean="0">
                <a:solidFill>
                  <a:srgbClr val="000000"/>
                </a:solidFill>
                <a:latin typeface="+mn-lt"/>
                <a:ea typeface="PMingLiU" pitchFamily="18" charset="-120"/>
              </a:rPr>
              <a:t>1) When selecting questions for the guides, think about what is needed from the research: for example, what are the key challenges/concerns facing your business or what are your competitors doing?</a:t>
            </a:r>
          </a:p>
          <a:p>
            <a:pPr marL="228600" indent="-228600" defTabSz="910025" fontAlgn="auto">
              <a:spcBef>
                <a:spcPts val="0"/>
              </a:spcBef>
              <a:spcAft>
                <a:spcPts val="0"/>
              </a:spcAft>
              <a:defRPr/>
            </a:pPr>
            <a:endParaRPr lang="en-US" altLang="zh-TW" sz="1400" b="0" kern="0" dirty="0" smtClean="0">
              <a:solidFill>
                <a:srgbClr val="000000"/>
              </a:solidFill>
              <a:latin typeface="+mn-lt"/>
              <a:ea typeface="PMingLiU"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89587"/>
            <a:ext cx="7846510" cy="770108"/>
          </a:xfrm>
        </p:spPr>
        <p:txBody>
          <a:bodyPr/>
          <a:lstStyle/>
          <a:p>
            <a:r>
              <a:rPr lang="en-US" dirty="0" smtClean="0"/>
              <a:t>Analysis and deliverables</a:t>
            </a:r>
            <a:endParaRPr lang="en-GB" dirty="0"/>
          </a:p>
        </p:txBody>
      </p:sp>
      <p:sp>
        <p:nvSpPr>
          <p:cNvPr id="3" name="Rectangle 2"/>
          <p:cNvSpPr/>
          <p:nvPr>
            <p:custDataLst>
              <p:tags r:id="rId1"/>
            </p:custDataLst>
          </p:nvPr>
        </p:nvSpPr>
        <p:spPr>
          <a:xfrm>
            <a:off x="481552" y="1404382"/>
            <a:ext cx="8211586" cy="4202821"/>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1400" b="0" dirty="0" smtClean="0">
              <a:latin typeface="Arial" pitchFamily="34" charset="0"/>
            </a:endParaRPr>
          </a:p>
        </p:txBody>
      </p:sp>
      <p:sp>
        <p:nvSpPr>
          <p:cNvPr id="6" name="Rectangle 5"/>
          <p:cNvSpPr/>
          <p:nvPr>
            <p:custDataLst>
              <p:tags r:id="rId2"/>
            </p:custDataLst>
          </p:nvPr>
        </p:nvSpPr>
        <p:spPr>
          <a:xfrm>
            <a:off x="595968" y="4742080"/>
            <a:ext cx="531934" cy="709196"/>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4</a:t>
            </a:r>
          </a:p>
        </p:txBody>
      </p:sp>
      <p:sp>
        <p:nvSpPr>
          <p:cNvPr id="7" name="Rectangle 6"/>
          <p:cNvSpPr/>
          <p:nvPr>
            <p:custDataLst>
              <p:tags r:id="rId3"/>
            </p:custDataLst>
          </p:nvPr>
        </p:nvSpPr>
        <p:spPr>
          <a:xfrm>
            <a:off x="1331639" y="4824596"/>
            <a:ext cx="7200000" cy="523220"/>
          </a:xfrm>
          <a:prstGeom prst="rect">
            <a:avLst/>
          </a:prstGeom>
        </p:spPr>
        <p:txBody>
          <a:bodyPr wrap="square">
            <a:spAutoFit/>
          </a:bodyPr>
          <a:lstStyle/>
          <a:p>
            <a:pPr defTabSz="910025" fontAlgn="auto">
              <a:spcBef>
                <a:spcPts val="0"/>
              </a:spcBef>
              <a:spcAft>
                <a:spcPts val="0"/>
              </a:spcAft>
              <a:defRPr/>
            </a:pPr>
            <a:r>
              <a:rPr lang="en-US" altLang="zh-TW" sz="1400" kern="0" dirty="0" smtClean="0">
                <a:solidFill>
                  <a:srgbClr val="000000"/>
                </a:solidFill>
                <a:latin typeface="+mn-lt"/>
                <a:ea typeface="PMingLiU" pitchFamily="18" charset="-120"/>
              </a:rPr>
              <a:t>BAT should decide how it wants to receive the results. We recommend a face-to-face debrief presentation</a:t>
            </a:r>
            <a:endParaRPr lang="en-US" altLang="zh-TW" sz="1400" b="0" kern="0" dirty="0">
              <a:solidFill>
                <a:srgbClr val="000000"/>
              </a:solidFill>
              <a:latin typeface="+mn-lt"/>
              <a:ea typeface="PMingLiU" pitchFamily="18" charset="-120"/>
            </a:endParaRPr>
          </a:p>
        </p:txBody>
      </p:sp>
      <p:sp>
        <p:nvSpPr>
          <p:cNvPr id="8" name="Rectangle 7"/>
          <p:cNvSpPr/>
          <p:nvPr>
            <p:custDataLst>
              <p:tags r:id="rId4"/>
            </p:custDataLst>
          </p:nvPr>
        </p:nvSpPr>
        <p:spPr>
          <a:xfrm>
            <a:off x="595968" y="1561491"/>
            <a:ext cx="735672" cy="709196"/>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1"/>
                </a:solidFill>
                <a:latin typeface="Arial" pitchFamily="34" charset="0"/>
              </a:rPr>
              <a:t>1</a:t>
            </a:r>
          </a:p>
        </p:txBody>
      </p:sp>
      <p:sp>
        <p:nvSpPr>
          <p:cNvPr id="9" name="Rectangle 8"/>
          <p:cNvSpPr/>
          <p:nvPr>
            <p:custDataLst>
              <p:tags r:id="rId5"/>
            </p:custDataLst>
          </p:nvPr>
        </p:nvSpPr>
        <p:spPr>
          <a:xfrm>
            <a:off x="1331640" y="1647736"/>
            <a:ext cx="7200000" cy="523220"/>
          </a:xfrm>
          <a:prstGeom prst="rect">
            <a:avLst/>
          </a:prstGeom>
        </p:spPr>
        <p:txBody>
          <a:bodyPr wrap="square">
            <a:spAutoFit/>
          </a:bodyPr>
          <a:lstStyle/>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A standard analysis framework containing the core </a:t>
            </a:r>
            <a:r>
              <a:rPr lang="en-US" altLang="zh-TW" sz="1400" kern="0" dirty="0" smtClean="0">
                <a:solidFill>
                  <a:srgbClr val="000000"/>
                </a:solidFill>
                <a:latin typeface="+mn-lt"/>
                <a:ea typeface="PMingLiU" pitchFamily="18" charset="-120"/>
              </a:rPr>
              <a:t>questions has been provided .  Any additional questions will need to be incorporated into this</a:t>
            </a:r>
            <a:endParaRPr lang="en-US" altLang="zh-TW" sz="1400" b="0" kern="0" dirty="0" smtClean="0">
              <a:solidFill>
                <a:srgbClr val="000000"/>
              </a:solidFill>
              <a:latin typeface="+mn-lt"/>
              <a:ea typeface="PMingLiU" pitchFamily="18" charset="-120"/>
            </a:endParaRPr>
          </a:p>
        </p:txBody>
      </p:sp>
      <p:sp>
        <p:nvSpPr>
          <p:cNvPr id="4" name="Rectangle 3"/>
          <p:cNvSpPr/>
          <p:nvPr>
            <p:custDataLst>
              <p:tags r:id="rId6"/>
            </p:custDataLst>
          </p:nvPr>
        </p:nvSpPr>
        <p:spPr>
          <a:xfrm>
            <a:off x="595968" y="2636522"/>
            <a:ext cx="531934" cy="709196"/>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2</a:t>
            </a:r>
          </a:p>
        </p:txBody>
      </p:sp>
      <p:sp>
        <p:nvSpPr>
          <p:cNvPr id="10" name="Rectangle 9"/>
          <p:cNvSpPr/>
          <p:nvPr>
            <p:custDataLst>
              <p:tags r:id="rId7"/>
            </p:custDataLst>
          </p:nvPr>
        </p:nvSpPr>
        <p:spPr>
          <a:xfrm>
            <a:off x="1331640" y="2721620"/>
            <a:ext cx="7200000" cy="523220"/>
          </a:xfrm>
          <a:prstGeom prst="rect">
            <a:avLst/>
          </a:prstGeom>
        </p:spPr>
        <p:txBody>
          <a:bodyPr wrap="square">
            <a:spAutoFit/>
          </a:bodyPr>
          <a:lstStyle/>
          <a:p>
            <a:pPr defTabSz="910025" fontAlgn="auto">
              <a:spcBef>
                <a:spcPts val="0"/>
              </a:spcBef>
              <a:spcAft>
                <a:spcPts val="0"/>
              </a:spcAft>
              <a:defRPr/>
            </a:pPr>
            <a:r>
              <a:rPr lang="en-US" altLang="zh-TW" sz="1400" b="0" kern="0" dirty="0" smtClean="0">
                <a:solidFill>
                  <a:srgbClr val="000000"/>
                </a:solidFill>
                <a:latin typeface="+mn-lt"/>
                <a:ea typeface="PMingLiU" pitchFamily="18" charset="-120"/>
              </a:rPr>
              <a:t>A standard reporting template (PowerPoint), covering the core questions, has also been provided</a:t>
            </a:r>
          </a:p>
        </p:txBody>
      </p:sp>
      <p:sp>
        <p:nvSpPr>
          <p:cNvPr id="5" name="Rectangle 4"/>
          <p:cNvSpPr/>
          <p:nvPr>
            <p:custDataLst>
              <p:tags r:id="rId8"/>
            </p:custDataLst>
          </p:nvPr>
        </p:nvSpPr>
        <p:spPr>
          <a:xfrm>
            <a:off x="595968" y="3693479"/>
            <a:ext cx="531934" cy="709196"/>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3</a:t>
            </a:r>
          </a:p>
        </p:txBody>
      </p:sp>
      <p:sp>
        <p:nvSpPr>
          <p:cNvPr id="11" name="Rectangle 10"/>
          <p:cNvSpPr/>
          <p:nvPr>
            <p:custDataLst>
              <p:tags r:id="rId9"/>
            </p:custDataLst>
          </p:nvPr>
        </p:nvSpPr>
        <p:spPr>
          <a:xfrm>
            <a:off x="1331640" y="3875211"/>
            <a:ext cx="7200000" cy="307777"/>
          </a:xfrm>
          <a:prstGeom prst="rect">
            <a:avLst/>
          </a:prstGeom>
        </p:spPr>
        <p:txBody>
          <a:bodyPr wrap="square">
            <a:spAutoFit/>
          </a:bodyPr>
          <a:lstStyle/>
          <a:p>
            <a:pPr defTabSz="910025" fontAlgn="auto">
              <a:spcBef>
                <a:spcPts val="0"/>
              </a:spcBef>
              <a:spcAft>
                <a:spcPts val="0"/>
              </a:spcAft>
              <a:defRPr/>
            </a:pPr>
            <a:r>
              <a:rPr lang="en-US" altLang="zh-TW" sz="1400" kern="0" dirty="0" smtClean="0">
                <a:solidFill>
                  <a:srgbClr val="000000"/>
                </a:solidFill>
                <a:latin typeface="+mn-lt"/>
                <a:ea typeface="PMingLiU" pitchFamily="18" charset="-120"/>
              </a:rPr>
              <a:t>The analysis will take 2 weeks to complete </a:t>
            </a:r>
            <a:endParaRPr lang="en-US" altLang="zh-TW" sz="1400" b="0" kern="0" dirty="0" smtClean="0">
              <a:solidFill>
                <a:srgbClr val="000000"/>
              </a:solidFill>
              <a:latin typeface="+mn-lt"/>
              <a:ea typeface="PMingLiU" pitchFamily="18" charset="-120"/>
            </a:endParaRPr>
          </a:p>
        </p:txBody>
      </p:sp>
      <p:sp>
        <p:nvSpPr>
          <p:cNvPr id="12" name="Rectangle 11"/>
          <p:cNvSpPr/>
          <p:nvPr>
            <p:custDataLst>
              <p:tags r:id="rId10"/>
            </p:custDataLst>
          </p:nvPr>
        </p:nvSpPr>
        <p:spPr>
          <a:xfrm>
            <a:off x="595968" y="2636522"/>
            <a:ext cx="735672" cy="709196"/>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1"/>
                </a:solidFill>
                <a:latin typeface="Arial" pitchFamily="34" charset="0"/>
              </a:rPr>
              <a:t>2</a:t>
            </a:r>
          </a:p>
        </p:txBody>
      </p:sp>
      <p:sp>
        <p:nvSpPr>
          <p:cNvPr id="13" name="Rectangle 12"/>
          <p:cNvSpPr/>
          <p:nvPr>
            <p:custDataLst>
              <p:tags r:id="rId11"/>
            </p:custDataLst>
          </p:nvPr>
        </p:nvSpPr>
        <p:spPr>
          <a:xfrm>
            <a:off x="595968" y="3693479"/>
            <a:ext cx="735672" cy="709196"/>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1"/>
                </a:solidFill>
                <a:latin typeface="Arial" pitchFamily="34" charset="0"/>
              </a:rPr>
              <a:t>3</a:t>
            </a:r>
          </a:p>
        </p:txBody>
      </p:sp>
      <p:sp>
        <p:nvSpPr>
          <p:cNvPr id="14" name="Rectangle 13"/>
          <p:cNvSpPr/>
          <p:nvPr>
            <p:custDataLst>
              <p:tags r:id="rId12"/>
            </p:custDataLst>
          </p:nvPr>
        </p:nvSpPr>
        <p:spPr>
          <a:xfrm>
            <a:off x="595968" y="4742080"/>
            <a:ext cx="735672" cy="709196"/>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1"/>
                </a:solidFill>
                <a:latin typeface="Arial" pitchFamily="34" charset="0"/>
              </a:rPr>
              <a:t>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481552" y="1988840"/>
            <a:ext cx="8211586" cy="3600399"/>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1400" b="0" dirty="0" smtClean="0">
              <a:latin typeface="Arial" pitchFamily="34" charset="0"/>
            </a:endParaRPr>
          </a:p>
        </p:txBody>
      </p:sp>
      <p:sp>
        <p:nvSpPr>
          <p:cNvPr id="2" name="Title 1"/>
          <p:cNvSpPr>
            <a:spLocks noGrp="1"/>
          </p:cNvSpPr>
          <p:nvPr>
            <p:ph type="title"/>
          </p:nvPr>
        </p:nvSpPr>
        <p:spPr/>
        <p:txBody>
          <a:bodyPr/>
          <a:lstStyle/>
          <a:p>
            <a:r>
              <a:rPr lang="en-GB" dirty="0" smtClean="0"/>
              <a:t>What we are going to cover today</a:t>
            </a:r>
            <a:endParaRPr lang="en-GB" dirty="0"/>
          </a:p>
        </p:txBody>
      </p:sp>
      <p:sp>
        <p:nvSpPr>
          <p:cNvPr id="5" name="Rectangle 4"/>
          <p:cNvSpPr/>
          <p:nvPr>
            <p:custDataLst>
              <p:tags r:id="rId2"/>
            </p:custDataLst>
          </p:nvPr>
        </p:nvSpPr>
        <p:spPr>
          <a:xfrm>
            <a:off x="595968" y="4712167"/>
            <a:ext cx="531934" cy="709196"/>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4</a:t>
            </a:r>
          </a:p>
        </p:txBody>
      </p:sp>
      <p:sp>
        <p:nvSpPr>
          <p:cNvPr id="6" name="Rectangle 5"/>
          <p:cNvSpPr/>
          <p:nvPr>
            <p:custDataLst>
              <p:tags r:id="rId3"/>
            </p:custDataLst>
          </p:nvPr>
        </p:nvSpPr>
        <p:spPr>
          <a:xfrm>
            <a:off x="1907704" y="4897488"/>
            <a:ext cx="5514225" cy="338554"/>
          </a:xfrm>
          <a:prstGeom prst="rect">
            <a:avLst/>
          </a:prstGeom>
        </p:spPr>
        <p:txBody>
          <a:bodyPr wrap="square">
            <a:spAutoFit/>
          </a:bodyPr>
          <a:lstStyle/>
          <a:p>
            <a:pPr marL="188913" lvl="0" indent="-188913" eaLnBrk="1" hangingPunct="1">
              <a:spcAft>
                <a:spcPts val="600"/>
              </a:spcAft>
            </a:pPr>
            <a:r>
              <a:rPr lang="en-GB" sz="1600" kern="0" dirty="0" smtClean="0">
                <a:solidFill>
                  <a:srgbClr val="000000"/>
                </a:solidFill>
                <a:latin typeface="+mn-lt"/>
                <a:ea typeface="ヒラギノ角ゴ Pro W3"/>
              </a:rPr>
              <a:t>Next Steps</a:t>
            </a:r>
          </a:p>
        </p:txBody>
      </p:sp>
      <p:sp>
        <p:nvSpPr>
          <p:cNvPr id="7" name="Rectangle 6"/>
          <p:cNvSpPr/>
          <p:nvPr>
            <p:custDataLst>
              <p:tags r:id="rId4"/>
            </p:custDataLst>
          </p:nvPr>
        </p:nvSpPr>
        <p:spPr>
          <a:xfrm>
            <a:off x="595968" y="2108699"/>
            <a:ext cx="735672" cy="709196"/>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2"/>
                </a:solidFill>
                <a:latin typeface="Arial" pitchFamily="34" charset="0"/>
              </a:rPr>
              <a:t>1</a:t>
            </a:r>
          </a:p>
        </p:txBody>
      </p:sp>
      <p:sp>
        <p:nvSpPr>
          <p:cNvPr id="8" name="Rectangle 7"/>
          <p:cNvSpPr/>
          <p:nvPr>
            <p:custDataLst>
              <p:tags r:id="rId5"/>
            </p:custDataLst>
          </p:nvPr>
        </p:nvSpPr>
        <p:spPr>
          <a:xfrm>
            <a:off x="1907704" y="2294020"/>
            <a:ext cx="5514225" cy="338554"/>
          </a:xfrm>
          <a:prstGeom prst="rect">
            <a:avLst/>
          </a:prstGeom>
        </p:spPr>
        <p:txBody>
          <a:bodyPr wrap="square">
            <a:spAutoFit/>
          </a:bodyPr>
          <a:lstStyle/>
          <a:p>
            <a:pPr marL="188913" lvl="0" indent="-188913" eaLnBrk="1" hangingPunct="1">
              <a:spcAft>
                <a:spcPts val="600"/>
              </a:spcAft>
            </a:pPr>
            <a:r>
              <a:rPr lang="en-GB" sz="1600" kern="0" dirty="0" smtClean="0">
                <a:solidFill>
                  <a:srgbClr val="000000"/>
                </a:solidFill>
                <a:latin typeface="+mn-lt"/>
                <a:ea typeface="ヒラギノ角ゴ Pro W3"/>
              </a:rPr>
              <a:t>Introduction to Customer Voice</a:t>
            </a:r>
          </a:p>
        </p:txBody>
      </p:sp>
      <p:sp>
        <p:nvSpPr>
          <p:cNvPr id="9" name="Rectangle 8"/>
          <p:cNvSpPr/>
          <p:nvPr>
            <p:custDataLst>
              <p:tags r:id="rId6"/>
            </p:custDataLst>
          </p:nvPr>
        </p:nvSpPr>
        <p:spPr>
          <a:xfrm>
            <a:off x="595968" y="2981738"/>
            <a:ext cx="531934" cy="709196"/>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2</a:t>
            </a:r>
          </a:p>
        </p:txBody>
      </p:sp>
      <p:sp>
        <p:nvSpPr>
          <p:cNvPr id="10" name="Rectangle 9"/>
          <p:cNvSpPr/>
          <p:nvPr>
            <p:custDataLst>
              <p:tags r:id="rId7"/>
            </p:custDataLst>
          </p:nvPr>
        </p:nvSpPr>
        <p:spPr>
          <a:xfrm>
            <a:off x="1907704" y="3155616"/>
            <a:ext cx="5514225" cy="338554"/>
          </a:xfrm>
          <a:prstGeom prst="rect">
            <a:avLst/>
          </a:prstGeom>
        </p:spPr>
        <p:txBody>
          <a:bodyPr wrap="square">
            <a:spAutoFit/>
          </a:bodyPr>
          <a:lstStyle/>
          <a:p>
            <a:pPr defTabSz="910025" fontAlgn="auto">
              <a:spcBef>
                <a:spcPts val="0"/>
              </a:spcBef>
              <a:spcAft>
                <a:spcPts val="0"/>
              </a:spcAft>
              <a:defRPr/>
            </a:pPr>
            <a:r>
              <a:rPr lang="en-GB" altLang="zh-TW" sz="1600" kern="0" dirty="0" smtClean="0">
                <a:solidFill>
                  <a:srgbClr val="000000"/>
                </a:solidFill>
                <a:latin typeface="+mn-lt"/>
                <a:ea typeface="PMingLiU" pitchFamily="18" charset="-120"/>
              </a:rPr>
              <a:t>Qualitative Guidelines</a:t>
            </a:r>
          </a:p>
        </p:txBody>
      </p:sp>
      <p:sp>
        <p:nvSpPr>
          <p:cNvPr id="11" name="Rectangle 10"/>
          <p:cNvSpPr/>
          <p:nvPr>
            <p:custDataLst>
              <p:tags r:id="rId8"/>
            </p:custDataLst>
          </p:nvPr>
        </p:nvSpPr>
        <p:spPr>
          <a:xfrm>
            <a:off x="595968" y="3846321"/>
            <a:ext cx="531934" cy="709196"/>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3</a:t>
            </a:r>
          </a:p>
        </p:txBody>
      </p:sp>
      <p:sp>
        <p:nvSpPr>
          <p:cNvPr id="12" name="Rectangle 11"/>
          <p:cNvSpPr/>
          <p:nvPr>
            <p:custDataLst>
              <p:tags r:id="rId9"/>
            </p:custDataLst>
          </p:nvPr>
        </p:nvSpPr>
        <p:spPr>
          <a:xfrm>
            <a:off x="1907704" y="4031642"/>
            <a:ext cx="5514225" cy="338554"/>
          </a:xfrm>
          <a:prstGeom prst="rect">
            <a:avLst/>
          </a:prstGeom>
        </p:spPr>
        <p:txBody>
          <a:bodyPr wrap="square">
            <a:spAutoFit/>
          </a:bodyPr>
          <a:lstStyle/>
          <a:p>
            <a:pPr defTabSz="910025" fontAlgn="auto">
              <a:spcBef>
                <a:spcPts val="0"/>
              </a:spcBef>
              <a:spcAft>
                <a:spcPts val="0"/>
              </a:spcAft>
              <a:defRPr/>
            </a:pPr>
            <a:r>
              <a:rPr lang="en-US" altLang="zh-TW" sz="1600" kern="0" dirty="0" smtClean="0">
                <a:solidFill>
                  <a:srgbClr val="000000"/>
                </a:solidFill>
                <a:latin typeface="+mn-lt"/>
                <a:ea typeface="PMingLiU" pitchFamily="18" charset="-120"/>
              </a:rPr>
              <a:t>Quantitative Guidelines</a:t>
            </a:r>
          </a:p>
        </p:txBody>
      </p:sp>
      <p:sp>
        <p:nvSpPr>
          <p:cNvPr id="18" name="Rectangle 17"/>
          <p:cNvSpPr/>
          <p:nvPr>
            <p:custDataLst>
              <p:tags r:id="rId10"/>
            </p:custDataLst>
          </p:nvPr>
        </p:nvSpPr>
        <p:spPr>
          <a:xfrm>
            <a:off x="595968" y="2970295"/>
            <a:ext cx="735672" cy="709196"/>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2</a:t>
            </a:r>
            <a:endParaRPr lang="en-US" sz="2800" b="0" dirty="0" smtClean="0">
              <a:solidFill>
                <a:schemeClr val="bg2"/>
              </a:solidFill>
              <a:latin typeface="Arial" pitchFamily="34" charset="0"/>
            </a:endParaRPr>
          </a:p>
        </p:txBody>
      </p:sp>
      <p:sp>
        <p:nvSpPr>
          <p:cNvPr id="19" name="Rectangle 18"/>
          <p:cNvSpPr/>
          <p:nvPr>
            <p:custDataLst>
              <p:tags r:id="rId11"/>
            </p:custDataLst>
          </p:nvPr>
        </p:nvSpPr>
        <p:spPr>
          <a:xfrm>
            <a:off x="595968" y="3846321"/>
            <a:ext cx="735672" cy="709196"/>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3</a:t>
            </a:r>
            <a:endParaRPr lang="en-US" sz="2800" b="0" dirty="0" smtClean="0">
              <a:solidFill>
                <a:schemeClr val="bg2"/>
              </a:solidFill>
              <a:latin typeface="Arial" pitchFamily="34" charset="0"/>
            </a:endParaRPr>
          </a:p>
        </p:txBody>
      </p:sp>
      <p:sp>
        <p:nvSpPr>
          <p:cNvPr id="20" name="Rectangle 19"/>
          <p:cNvSpPr/>
          <p:nvPr>
            <p:custDataLst>
              <p:tags r:id="rId12"/>
            </p:custDataLst>
          </p:nvPr>
        </p:nvSpPr>
        <p:spPr>
          <a:xfrm>
            <a:off x="595968" y="4712167"/>
            <a:ext cx="735672" cy="709196"/>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4</a:t>
            </a:r>
            <a:endParaRPr lang="en-US" sz="2800" b="0" dirty="0" smtClean="0">
              <a:solidFill>
                <a:schemeClr val="bg2"/>
              </a:solidFill>
              <a:latin typeface="Arial" pitchFamily="34" charset="0"/>
            </a:endParaRPr>
          </a:p>
        </p:txBody>
      </p:sp>
      <p:grpSp>
        <p:nvGrpSpPr>
          <p:cNvPr id="26" name="noun_project_1713.svg.eps"/>
          <p:cNvGrpSpPr>
            <a:grpSpLocks/>
          </p:cNvGrpSpPr>
          <p:nvPr/>
        </p:nvGrpSpPr>
        <p:grpSpPr bwMode="auto">
          <a:xfrm>
            <a:off x="6588224" y="3155617"/>
            <a:ext cx="1475427" cy="1975990"/>
            <a:chOff x="2888" y="3056"/>
            <a:chExt cx="273" cy="384"/>
          </a:xfrm>
        </p:grpSpPr>
        <p:sp>
          <p:nvSpPr>
            <p:cNvPr id="27" name="Freeform 4266"/>
            <p:cNvSpPr>
              <a:spLocks noEditPoints="1"/>
            </p:cNvSpPr>
            <p:nvPr/>
          </p:nvSpPr>
          <p:spPr bwMode="auto">
            <a:xfrm>
              <a:off x="2888" y="3056"/>
              <a:ext cx="273" cy="384"/>
            </a:xfrm>
            <a:custGeom>
              <a:avLst/>
              <a:gdLst>
                <a:gd name="T0" fmla="*/ 0 w 2458"/>
                <a:gd name="T1" fmla="*/ 0 h 3456"/>
                <a:gd name="T2" fmla="*/ 0 w 2458"/>
                <a:gd name="T3" fmla="*/ 0 h 3456"/>
                <a:gd name="T4" fmla="*/ 0 w 2458"/>
                <a:gd name="T5" fmla="*/ 0 h 3456"/>
                <a:gd name="T6" fmla="*/ 0 w 2458"/>
                <a:gd name="T7" fmla="*/ 0 h 3456"/>
                <a:gd name="T8" fmla="*/ 0 w 2458"/>
                <a:gd name="T9" fmla="*/ 0 h 3456"/>
                <a:gd name="T10" fmla="*/ 0 w 2458"/>
                <a:gd name="T11" fmla="*/ 0 h 3456"/>
                <a:gd name="T12" fmla="*/ 0 w 2458"/>
                <a:gd name="T13" fmla="*/ 0 h 3456"/>
                <a:gd name="T14" fmla="*/ 0 w 2458"/>
                <a:gd name="T15" fmla="*/ 0 h 3456"/>
                <a:gd name="T16" fmla="*/ 0 w 2458"/>
                <a:gd name="T17" fmla="*/ 0 h 3456"/>
                <a:gd name="T18" fmla="*/ 0 w 2458"/>
                <a:gd name="T19" fmla="*/ 0 h 3456"/>
                <a:gd name="T20" fmla="*/ 0 w 2458"/>
                <a:gd name="T21" fmla="*/ 0 h 3456"/>
                <a:gd name="T22" fmla="*/ 0 w 2458"/>
                <a:gd name="T23" fmla="*/ 0 h 3456"/>
                <a:gd name="T24" fmla="*/ 0 w 2458"/>
                <a:gd name="T25" fmla="*/ 0 h 3456"/>
                <a:gd name="T26" fmla="*/ 0 w 2458"/>
                <a:gd name="T27" fmla="*/ 0 h 3456"/>
                <a:gd name="T28" fmla="*/ 0 w 2458"/>
                <a:gd name="T29" fmla="*/ 0 h 3456"/>
                <a:gd name="T30" fmla="*/ 0 w 2458"/>
                <a:gd name="T31" fmla="*/ 0 h 3456"/>
                <a:gd name="T32" fmla="*/ 0 w 2458"/>
                <a:gd name="T33" fmla="*/ 0 h 3456"/>
                <a:gd name="T34" fmla="*/ 0 w 2458"/>
                <a:gd name="T35" fmla="*/ 0 h 3456"/>
                <a:gd name="T36" fmla="*/ 0 w 2458"/>
                <a:gd name="T37" fmla="*/ 0 h 3456"/>
                <a:gd name="T38" fmla="*/ 0 w 2458"/>
                <a:gd name="T39" fmla="*/ 0 h 3456"/>
                <a:gd name="T40" fmla="*/ 0 w 2458"/>
                <a:gd name="T41" fmla="*/ 0 h 3456"/>
                <a:gd name="T42" fmla="*/ 0 w 2458"/>
                <a:gd name="T43" fmla="*/ 0 h 3456"/>
                <a:gd name="T44" fmla="*/ 0 w 2458"/>
                <a:gd name="T45" fmla="*/ 0 h 3456"/>
                <a:gd name="T46" fmla="*/ 0 w 2458"/>
                <a:gd name="T47" fmla="*/ 0 h 3456"/>
                <a:gd name="T48" fmla="*/ 0 w 2458"/>
                <a:gd name="T49" fmla="*/ 0 h 3456"/>
                <a:gd name="T50" fmla="*/ 0 w 2458"/>
                <a:gd name="T51" fmla="*/ 0 h 3456"/>
                <a:gd name="T52" fmla="*/ 0 w 2458"/>
                <a:gd name="T53" fmla="*/ 0 h 3456"/>
                <a:gd name="T54" fmla="*/ 0 w 2458"/>
                <a:gd name="T55" fmla="*/ 0 h 3456"/>
                <a:gd name="T56" fmla="*/ 0 w 2458"/>
                <a:gd name="T57" fmla="*/ 0 h 3456"/>
                <a:gd name="T58" fmla="*/ 0 w 2458"/>
                <a:gd name="T59" fmla="*/ 0 h 3456"/>
                <a:gd name="T60" fmla="*/ 0 w 2458"/>
                <a:gd name="T61" fmla="*/ 0 h 3456"/>
                <a:gd name="T62" fmla="*/ 0 w 2458"/>
                <a:gd name="T63" fmla="*/ 0 h 3456"/>
                <a:gd name="T64" fmla="*/ 0 w 2458"/>
                <a:gd name="T65" fmla="*/ 0 h 3456"/>
                <a:gd name="T66" fmla="*/ 0 w 2458"/>
                <a:gd name="T67" fmla="*/ 0 h 3456"/>
                <a:gd name="T68" fmla="*/ 0 w 2458"/>
                <a:gd name="T69" fmla="*/ 0 h 3456"/>
                <a:gd name="T70" fmla="*/ 0 w 2458"/>
                <a:gd name="T71" fmla="*/ 0 h 3456"/>
                <a:gd name="T72" fmla="*/ 0 w 2458"/>
                <a:gd name="T73" fmla="*/ 0 h 3456"/>
                <a:gd name="T74" fmla="*/ 0 w 2458"/>
                <a:gd name="T75" fmla="*/ 0 h 3456"/>
                <a:gd name="T76" fmla="*/ 0 w 2458"/>
                <a:gd name="T77" fmla="*/ 0 h 3456"/>
                <a:gd name="T78" fmla="*/ 0 w 2458"/>
                <a:gd name="T79" fmla="*/ 0 h 3456"/>
                <a:gd name="T80" fmla="*/ 0 w 2458"/>
                <a:gd name="T81" fmla="*/ 0 h 3456"/>
                <a:gd name="T82" fmla="*/ 0 w 2458"/>
                <a:gd name="T83" fmla="*/ 0 h 3456"/>
                <a:gd name="T84" fmla="*/ 0 w 2458"/>
                <a:gd name="T85" fmla="*/ 0 h 3456"/>
                <a:gd name="T86" fmla="*/ 0 w 2458"/>
                <a:gd name="T87" fmla="*/ 0 h 3456"/>
                <a:gd name="T88" fmla="*/ 0 w 2458"/>
                <a:gd name="T89" fmla="*/ 0 h 3456"/>
                <a:gd name="T90" fmla="*/ 0 w 2458"/>
                <a:gd name="T91" fmla="*/ 0 h 3456"/>
                <a:gd name="T92" fmla="*/ 0 w 2458"/>
                <a:gd name="T93" fmla="*/ 0 h 3456"/>
                <a:gd name="T94" fmla="*/ 0 w 2458"/>
                <a:gd name="T95" fmla="*/ 0 h 3456"/>
                <a:gd name="T96" fmla="*/ 0 w 2458"/>
                <a:gd name="T97" fmla="*/ 0 h 3456"/>
                <a:gd name="T98" fmla="*/ 0 w 2458"/>
                <a:gd name="T99" fmla="*/ 0 h 3456"/>
                <a:gd name="T100" fmla="*/ 0 w 2458"/>
                <a:gd name="T101" fmla="*/ 0 h 3456"/>
                <a:gd name="T102" fmla="*/ 0 w 2458"/>
                <a:gd name="T103" fmla="*/ 0 h 3456"/>
                <a:gd name="T104" fmla="*/ 0 w 2458"/>
                <a:gd name="T105" fmla="*/ 0 h 3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8"/>
                <a:gd name="T160" fmla="*/ 0 h 3456"/>
                <a:gd name="T161" fmla="*/ 2458 w 2458"/>
                <a:gd name="T162" fmla="*/ 3456 h 3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8" h="3456">
                  <a:moveTo>
                    <a:pt x="295" y="490"/>
                  </a:moveTo>
                  <a:lnTo>
                    <a:pt x="281" y="493"/>
                  </a:lnTo>
                  <a:lnTo>
                    <a:pt x="271" y="501"/>
                  </a:lnTo>
                  <a:lnTo>
                    <a:pt x="263" y="511"/>
                  </a:lnTo>
                  <a:lnTo>
                    <a:pt x="260" y="525"/>
                  </a:lnTo>
                  <a:lnTo>
                    <a:pt x="260" y="3193"/>
                  </a:lnTo>
                  <a:lnTo>
                    <a:pt x="263" y="3207"/>
                  </a:lnTo>
                  <a:lnTo>
                    <a:pt x="271" y="3217"/>
                  </a:lnTo>
                  <a:lnTo>
                    <a:pt x="281" y="3225"/>
                  </a:lnTo>
                  <a:lnTo>
                    <a:pt x="295" y="3228"/>
                  </a:lnTo>
                  <a:lnTo>
                    <a:pt x="2164" y="3228"/>
                  </a:lnTo>
                  <a:lnTo>
                    <a:pt x="2177" y="3225"/>
                  </a:lnTo>
                  <a:lnTo>
                    <a:pt x="2188" y="3217"/>
                  </a:lnTo>
                  <a:lnTo>
                    <a:pt x="2195" y="3207"/>
                  </a:lnTo>
                  <a:lnTo>
                    <a:pt x="2198" y="3193"/>
                  </a:lnTo>
                  <a:lnTo>
                    <a:pt x="2198" y="525"/>
                  </a:lnTo>
                  <a:lnTo>
                    <a:pt x="2195" y="511"/>
                  </a:lnTo>
                  <a:lnTo>
                    <a:pt x="2188" y="501"/>
                  </a:lnTo>
                  <a:lnTo>
                    <a:pt x="2177" y="493"/>
                  </a:lnTo>
                  <a:lnTo>
                    <a:pt x="2164" y="490"/>
                  </a:lnTo>
                  <a:lnTo>
                    <a:pt x="1960" y="490"/>
                  </a:lnTo>
                  <a:lnTo>
                    <a:pt x="1960" y="548"/>
                  </a:lnTo>
                  <a:lnTo>
                    <a:pt x="1957" y="561"/>
                  </a:lnTo>
                  <a:lnTo>
                    <a:pt x="1950" y="573"/>
                  </a:lnTo>
                  <a:lnTo>
                    <a:pt x="1939" y="580"/>
                  </a:lnTo>
                  <a:lnTo>
                    <a:pt x="1926" y="582"/>
                  </a:lnTo>
                  <a:lnTo>
                    <a:pt x="533" y="582"/>
                  </a:lnTo>
                  <a:lnTo>
                    <a:pt x="519" y="580"/>
                  </a:lnTo>
                  <a:lnTo>
                    <a:pt x="508" y="573"/>
                  </a:lnTo>
                  <a:lnTo>
                    <a:pt x="500" y="561"/>
                  </a:lnTo>
                  <a:lnTo>
                    <a:pt x="498" y="548"/>
                  </a:lnTo>
                  <a:lnTo>
                    <a:pt x="498" y="490"/>
                  </a:lnTo>
                  <a:lnTo>
                    <a:pt x="295" y="490"/>
                  </a:lnTo>
                  <a:close/>
                  <a:moveTo>
                    <a:pt x="1229" y="81"/>
                  </a:moveTo>
                  <a:lnTo>
                    <a:pt x="1210" y="83"/>
                  </a:lnTo>
                  <a:lnTo>
                    <a:pt x="1195" y="89"/>
                  </a:lnTo>
                  <a:lnTo>
                    <a:pt x="1181" y="101"/>
                  </a:lnTo>
                  <a:lnTo>
                    <a:pt x="1169" y="114"/>
                  </a:lnTo>
                  <a:lnTo>
                    <a:pt x="1163" y="130"/>
                  </a:lnTo>
                  <a:lnTo>
                    <a:pt x="1161" y="149"/>
                  </a:lnTo>
                  <a:lnTo>
                    <a:pt x="1163" y="167"/>
                  </a:lnTo>
                  <a:lnTo>
                    <a:pt x="1169" y="183"/>
                  </a:lnTo>
                  <a:lnTo>
                    <a:pt x="1181" y="197"/>
                  </a:lnTo>
                  <a:lnTo>
                    <a:pt x="1195" y="207"/>
                  </a:lnTo>
                  <a:lnTo>
                    <a:pt x="1210" y="215"/>
                  </a:lnTo>
                  <a:lnTo>
                    <a:pt x="1229" y="217"/>
                  </a:lnTo>
                  <a:lnTo>
                    <a:pt x="1247" y="215"/>
                  </a:lnTo>
                  <a:lnTo>
                    <a:pt x="1264" y="207"/>
                  </a:lnTo>
                  <a:lnTo>
                    <a:pt x="1278" y="197"/>
                  </a:lnTo>
                  <a:lnTo>
                    <a:pt x="1288" y="183"/>
                  </a:lnTo>
                  <a:lnTo>
                    <a:pt x="1295" y="167"/>
                  </a:lnTo>
                  <a:lnTo>
                    <a:pt x="1297" y="149"/>
                  </a:lnTo>
                  <a:lnTo>
                    <a:pt x="1295" y="130"/>
                  </a:lnTo>
                  <a:lnTo>
                    <a:pt x="1288" y="114"/>
                  </a:lnTo>
                  <a:lnTo>
                    <a:pt x="1278" y="101"/>
                  </a:lnTo>
                  <a:lnTo>
                    <a:pt x="1264" y="89"/>
                  </a:lnTo>
                  <a:lnTo>
                    <a:pt x="1247" y="83"/>
                  </a:lnTo>
                  <a:lnTo>
                    <a:pt x="1229" y="81"/>
                  </a:lnTo>
                  <a:close/>
                  <a:moveTo>
                    <a:pt x="1024" y="0"/>
                  </a:moveTo>
                  <a:lnTo>
                    <a:pt x="1435" y="0"/>
                  </a:lnTo>
                  <a:lnTo>
                    <a:pt x="1454" y="2"/>
                  </a:lnTo>
                  <a:lnTo>
                    <a:pt x="1469" y="9"/>
                  </a:lnTo>
                  <a:lnTo>
                    <a:pt x="1484" y="20"/>
                  </a:lnTo>
                  <a:lnTo>
                    <a:pt x="1495" y="35"/>
                  </a:lnTo>
                  <a:lnTo>
                    <a:pt x="1502" y="51"/>
                  </a:lnTo>
                  <a:lnTo>
                    <a:pt x="1504" y="69"/>
                  </a:lnTo>
                  <a:lnTo>
                    <a:pt x="1504" y="172"/>
                  </a:lnTo>
                  <a:lnTo>
                    <a:pt x="1926" y="172"/>
                  </a:lnTo>
                  <a:lnTo>
                    <a:pt x="1939" y="174"/>
                  </a:lnTo>
                  <a:lnTo>
                    <a:pt x="1950" y="181"/>
                  </a:lnTo>
                  <a:lnTo>
                    <a:pt x="1957" y="193"/>
                  </a:lnTo>
                  <a:lnTo>
                    <a:pt x="1960" y="206"/>
                  </a:lnTo>
                  <a:lnTo>
                    <a:pt x="1960" y="262"/>
                  </a:lnTo>
                  <a:lnTo>
                    <a:pt x="2423" y="262"/>
                  </a:lnTo>
                  <a:lnTo>
                    <a:pt x="2437" y="265"/>
                  </a:lnTo>
                  <a:lnTo>
                    <a:pt x="2448" y="272"/>
                  </a:lnTo>
                  <a:lnTo>
                    <a:pt x="2455" y="283"/>
                  </a:lnTo>
                  <a:lnTo>
                    <a:pt x="2458" y="296"/>
                  </a:lnTo>
                  <a:lnTo>
                    <a:pt x="2458" y="3421"/>
                  </a:lnTo>
                  <a:lnTo>
                    <a:pt x="2455" y="3435"/>
                  </a:lnTo>
                  <a:lnTo>
                    <a:pt x="2448" y="3446"/>
                  </a:lnTo>
                  <a:lnTo>
                    <a:pt x="2437" y="3453"/>
                  </a:lnTo>
                  <a:lnTo>
                    <a:pt x="2423" y="3456"/>
                  </a:lnTo>
                  <a:lnTo>
                    <a:pt x="35" y="3456"/>
                  </a:lnTo>
                  <a:lnTo>
                    <a:pt x="22" y="3453"/>
                  </a:lnTo>
                  <a:lnTo>
                    <a:pt x="10" y="3446"/>
                  </a:lnTo>
                  <a:lnTo>
                    <a:pt x="3" y="3435"/>
                  </a:lnTo>
                  <a:lnTo>
                    <a:pt x="0" y="3421"/>
                  </a:lnTo>
                  <a:lnTo>
                    <a:pt x="0" y="296"/>
                  </a:lnTo>
                  <a:lnTo>
                    <a:pt x="3" y="283"/>
                  </a:lnTo>
                  <a:lnTo>
                    <a:pt x="10" y="272"/>
                  </a:lnTo>
                  <a:lnTo>
                    <a:pt x="22" y="265"/>
                  </a:lnTo>
                  <a:lnTo>
                    <a:pt x="35" y="262"/>
                  </a:lnTo>
                  <a:lnTo>
                    <a:pt x="498" y="262"/>
                  </a:lnTo>
                  <a:lnTo>
                    <a:pt x="498" y="206"/>
                  </a:lnTo>
                  <a:lnTo>
                    <a:pt x="500" y="193"/>
                  </a:lnTo>
                  <a:lnTo>
                    <a:pt x="508" y="181"/>
                  </a:lnTo>
                  <a:lnTo>
                    <a:pt x="519" y="174"/>
                  </a:lnTo>
                  <a:lnTo>
                    <a:pt x="533" y="172"/>
                  </a:lnTo>
                  <a:lnTo>
                    <a:pt x="954" y="172"/>
                  </a:lnTo>
                  <a:lnTo>
                    <a:pt x="954" y="69"/>
                  </a:lnTo>
                  <a:lnTo>
                    <a:pt x="957" y="51"/>
                  </a:lnTo>
                  <a:lnTo>
                    <a:pt x="964" y="35"/>
                  </a:lnTo>
                  <a:lnTo>
                    <a:pt x="974" y="20"/>
                  </a:lnTo>
                  <a:lnTo>
                    <a:pt x="989" y="9"/>
                  </a:lnTo>
                  <a:lnTo>
                    <a:pt x="1005" y="2"/>
                  </a:lnTo>
                  <a:lnTo>
                    <a:pt x="1024" y="0"/>
                  </a:lnTo>
                  <a:close/>
                </a:path>
              </a:pathLst>
            </a:custGeom>
            <a:solidFill>
              <a:srgbClr val="797979"/>
            </a:solidFill>
            <a:ln w="0">
              <a:noFill/>
              <a:prstDash val="solid"/>
              <a:round/>
              <a:headEnd/>
              <a:tailEnd/>
            </a:ln>
          </p:spPr>
          <p:txBody>
            <a:bodyPr/>
            <a:lstStyle/>
            <a:p>
              <a:endParaRPr lang="en-GB"/>
            </a:p>
          </p:txBody>
        </p:sp>
        <p:sp>
          <p:nvSpPr>
            <p:cNvPr id="28" name="Rectangle 4267"/>
            <p:cNvSpPr>
              <a:spLocks noChangeArrowheads="1"/>
            </p:cNvSpPr>
            <p:nvPr/>
          </p:nvSpPr>
          <p:spPr bwMode="auto">
            <a:xfrm>
              <a:off x="2943" y="3154"/>
              <a:ext cx="147" cy="9"/>
            </a:xfrm>
            <a:prstGeom prst="rect">
              <a:avLst/>
            </a:prstGeom>
            <a:solidFill>
              <a:srgbClr val="797979"/>
            </a:solidFill>
            <a:ln w="0">
              <a:noFill/>
              <a:miter lim="800000"/>
              <a:headEnd/>
              <a:tailEnd/>
            </a:ln>
          </p:spPr>
          <p:txBody>
            <a:bodyPr/>
            <a:lstStyle/>
            <a:p>
              <a:endParaRPr lang="en-GB"/>
            </a:p>
          </p:txBody>
        </p:sp>
        <p:sp>
          <p:nvSpPr>
            <p:cNvPr id="29" name="Rectangle 4268"/>
            <p:cNvSpPr>
              <a:spLocks noChangeArrowheads="1"/>
            </p:cNvSpPr>
            <p:nvPr/>
          </p:nvSpPr>
          <p:spPr bwMode="auto">
            <a:xfrm>
              <a:off x="2943" y="3177"/>
              <a:ext cx="147" cy="10"/>
            </a:xfrm>
            <a:prstGeom prst="rect">
              <a:avLst/>
            </a:prstGeom>
            <a:solidFill>
              <a:srgbClr val="797979"/>
            </a:solidFill>
            <a:ln w="0">
              <a:noFill/>
              <a:miter lim="800000"/>
              <a:headEnd/>
              <a:tailEnd/>
            </a:ln>
          </p:spPr>
          <p:txBody>
            <a:bodyPr/>
            <a:lstStyle/>
            <a:p>
              <a:endParaRPr lang="en-GB"/>
            </a:p>
          </p:txBody>
        </p:sp>
        <p:sp>
          <p:nvSpPr>
            <p:cNvPr id="30" name="Rectangle 4269"/>
            <p:cNvSpPr>
              <a:spLocks noChangeArrowheads="1"/>
            </p:cNvSpPr>
            <p:nvPr/>
          </p:nvSpPr>
          <p:spPr bwMode="auto">
            <a:xfrm>
              <a:off x="2943" y="3201"/>
              <a:ext cx="112" cy="9"/>
            </a:xfrm>
            <a:prstGeom prst="rect">
              <a:avLst/>
            </a:prstGeom>
            <a:solidFill>
              <a:srgbClr val="797979"/>
            </a:solidFill>
            <a:ln w="0">
              <a:noFill/>
              <a:miter lim="800000"/>
              <a:headEnd/>
              <a:tailEnd/>
            </a:ln>
          </p:spPr>
          <p:txBody>
            <a:bodyPr/>
            <a:lstStyle/>
            <a:p>
              <a:endParaRPr lang="en-GB"/>
            </a:p>
          </p:txBody>
        </p:sp>
        <p:sp>
          <p:nvSpPr>
            <p:cNvPr id="31" name="Rectangle 4270"/>
            <p:cNvSpPr>
              <a:spLocks noChangeArrowheads="1"/>
            </p:cNvSpPr>
            <p:nvPr/>
          </p:nvSpPr>
          <p:spPr bwMode="auto">
            <a:xfrm>
              <a:off x="2943" y="3248"/>
              <a:ext cx="147" cy="9"/>
            </a:xfrm>
            <a:prstGeom prst="rect">
              <a:avLst/>
            </a:prstGeom>
            <a:solidFill>
              <a:srgbClr val="797979"/>
            </a:solidFill>
            <a:ln w="0">
              <a:noFill/>
              <a:miter lim="800000"/>
              <a:headEnd/>
              <a:tailEnd/>
            </a:ln>
          </p:spPr>
          <p:txBody>
            <a:bodyPr/>
            <a:lstStyle/>
            <a:p>
              <a:endParaRPr lang="en-GB"/>
            </a:p>
          </p:txBody>
        </p:sp>
        <p:sp>
          <p:nvSpPr>
            <p:cNvPr id="32" name="Rectangle 4271"/>
            <p:cNvSpPr>
              <a:spLocks noChangeArrowheads="1"/>
            </p:cNvSpPr>
            <p:nvPr/>
          </p:nvSpPr>
          <p:spPr bwMode="auto">
            <a:xfrm>
              <a:off x="2943" y="3272"/>
              <a:ext cx="147" cy="9"/>
            </a:xfrm>
            <a:prstGeom prst="rect">
              <a:avLst/>
            </a:prstGeom>
            <a:solidFill>
              <a:srgbClr val="797979"/>
            </a:solidFill>
            <a:ln w="0">
              <a:noFill/>
              <a:miter lim="800000"/>
              <a:headEnd/>
              <a:tailEnd/>
            </a:ln>
          </p:spPr>
          <p:txBody>
            <a:bodyPr/>
            <a:lstStyle/>
            <a:p>
              <a:endParaRPr lang="en-GB"/>
            </a:p>
          </p:txBody>
        </p:sp>
        <p:sp>
          <p:nvSpPr>
            <p:cNvPr id="33" name="Rectangle 4272"/>
            <p:cNvSpPr>
              <a:spLocks noChangeArrowheads="1"/>
            </p:cNvSpPr>
            <p:nvPr/>
          </p:nvSpPr>
          <p:spPr bwMode="auto">
            <a:xfrm>
              <a:off x="2943" y="3295"/>
              <a:ext cx="112" cy="9"/>
            </a:xfrm>
            <a:prstGeom prst="rect">
              <a:avLst/>
            </a:prstGeom>
            <a:solidFill>
              <a:srgbClr val="797979"/>
            </a:solidFill>
            <a:ln w="0">
              <a:noFill/>
              <a:miter lim="800000"/>
              <a:headEnd/>
              <a:tailEnd/>
            </a:ln>
          </p:spPr>
          <p:txBody>
            <a:bodyPr/>
            <a:lstStyle/>
            <a:p>
              <a:endParaRPr lang="en-GB"/>
            </a:p>
          </p:txBody>
        </p:sp>
        <p:sp>
          <p:nvSpPr>
            <p:cNvPr id="34" name="Freeform 4273"/>
            <p:cNvSpPr>
              <a:spLocks/>
            </p:cNvSpPr>
            <p:nvPr/>
          </p:nvSpPr>
          <p:spPr bwMode="auto">
            <a:xfrm>
              <a:off x="2975" y="3304"/>
              <a:ext cx="131" cy="79"/>
            </a:xfrm>
            <a:custGeom>
              <a:avLst/>
              <a:gdLst>
                <a:gd name="T0" fmla="*/ 0 w 1177"/>
                <a:gd name="T1" fmla="*/ 0 h 713"/>
                <a:gd name="T2" fmla="*/ 0 w 1177"/>
                <a:gd name="T3" fmla="*/ 0 h 713"/>
                <a:gd name="T4" fmla="*/ 0 w 1177"/>
                <a:gd name="T5" fmla="*/ 0 h 713"/>
                <a:gd name="T6" fmla="*/ 0 w 1177"/>
                <a:gd name="T7" fmla="*/ 0 h 713"/>
                <a:gd name="T8" fmla="*/ 0 w 1177"/>
                <a:gd name="T9" fmla="*/ 0 h 713"/>
                <a:gd name="T10" fmla="*/ 0 w 1177"/>
                <a:gd name="T11" fmla="*/ 0 h 713"/>
                <a:gd name="T12" fmla="*/ 0 60000 65536"/>
                <a:gd name="T13" fmla="*/ 0 60000 65536"/>
                <a:gd name="T14" fmla="*/ 0 60000 65536"/>
                <a:gd name="T15" fmla="*/ 0 60000 65536"/>
                <a:gd name="T16" fmla="*/ 0 60000 65536"/>
                <a:gd name="T17" fmla="*/ 0 60000 65536"/>
                <a:gd name="T18" fmla="*/ 0 w 1177"/>
                <a:gd name="T19" fmla="*/ 0 h 713"/>
                <a:gd name="T20" fmla="*/ 1177 w 1177"/>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1177" h="713">
                  <a:moveTo>
                    <a:pt x="1105" y="0"/>
                  </a:moveTo>
                  <a:lnTo>
                    <a:pt x="1177" y="128"/>
                  </a:lnTo>
                  <a:lnTo>
                    <a:pt x="147" y="713"/>
                  </a:lnTo>
                  <a:lnTo>
                    <a:pt x="0" y="713"/>
                  </a:lnTo>
                  <a:lnTo>
                    <a:pt x="75" y="585"/>
                  </a:lnTo>
                  <a:lnTo>
                    <a:pt x="1105" y="0"/>
                  </a:lnTo>
                  <a:close/>
                </a:path>
              </a:pathLst>
            </a:custGeom>
            <a:solidFill>
              <a:srgbClr val="0070C0"/>
            </a:solidFill>
            <a:ln w="0">
              <a:noFill/>
              <a:prstDash val="solid"/>
              <a:round/>
              <a:headEnd/>
              <a:tailEnd/>
            </a:ln>
          </p:spPr>
          <p:txBody>
            <a:bodyPr/>
            <a:lstStyle/>
            <a:p>
              <a:endParaRPr lang="en-GB"/>
            </a:p>
          </p:txBody>
        </p:sp>
        <p:sp>
          <p:nvSpPr>
            <p:cNvPr id="35" name="Freeform 4274"/>
            <p:cNvSpPr>
              <a:spLocks/>
            </p:cNvSpPr>
            <p:nvPr/>
          </p:nvSpPr>
          <p:spPr bwMode="auto">
            <a:xfrm>
              <a:off x="3100" y="3299"/>
              <a:ext cx="14" cy="18"/>
            </a:xfrm>
            <a:custGeom>
              <a:avLst/>
              <a:gdLst>
                <a:gd name="T0" fmla="*/ 0 w 128"/>
                <a:gd name="T1" fmla="*/ 0 h 159"/>
                <a:gd name="T2" fmla="*/ 0 w 128"/>
                <a:gd name="T3" fmla="*/ 0 h 159"/>
                <a:gd name="T4" fmla="*/ 0 w 128"/>
                <a:gd name="T5" fmla="*/ 0 h 159"/>
                <a:gd name="T6" fmla="*/ 0 w 128"/>
                <a:gd name="T7" fmla="*/ 0 h 159"/>
                <a:gd name="T8" fmla="*/ 0 w 128"/>
                <a:gd name="T9" fmla="*/ 0 h 159"/>
                <a:gd name="T10" fmla="*/ 0 60000 65536"/>
                <a:gd name="T11" fmla="*/ 0 60000 65536"/>
                <a:gd name="T12" fmla="*/ 0 60000 65536"/>
                <a:gd name="T13" fmla="*/ 0 60000 65536"/>
                <a:gd name="T14" fmla="*/ 0 60000 65536"/>
                <a:gd name="T15" fmla="*/ 0 w 128"/>
                <a:gd name="T16" fmla="*/ 0 h 159"/>
                <a:gd name="T17" fmla="*/ 128 w 128"/>
                <a:gd name="T18" fmla="*/ 159 h 159"/>
              </a:gdLst>
              <a:ahLst/>
              <a:cxnLst>
                <a:cxn ang="T10">
                  <a:pos x="T0" y="T1"/>
                </a:cxn>
                <a:cxn ang="T11">
                  <a:pos x="T2" y="T3"/>
                </a:cxn>
                <a:cxn ang="T12">
                  <a:pos x="T4" y="T5"/>
                </a:cxn>
                <a:cxn ang="T13">
                  <a:pos x="T6" y="T7"/>
                </a:cxn>
                <a:cxn ang="T14">
                  <a:pos x="T8" y="T9"/>
                </a:cxn>
              </a:cxnLst>
              <a:rect l="T15" t="T16" r="T17" b="T18"/>
              <a:pathLst>
                <a:path w="128" h="159">
                  <a:moveTo>
                    <a:pt x="56" y="0"/>
                  </a:moveTo>
                  <a:lnTo>
                    <a:pt x="128" y="128"/>
                  </a:lnTo>
                  <a:lnTo>
                    <a:pt x="72" y="159"/>
                  </a:lnTo>
                  <a:lnTo>
                    <a:pt x="0" y="31"/>
                  </a:lnTo>
                  <a:lnTo>
                    <a:pt x="56" y="0"/>
                  </a:lnTo>
                  <a:close/>
                </a:path>
              </a:pathLst>
            </a:custGeom>
            <a:solidFill>
              <a:srgbClr val="0070C0"/>
            </a:solidFill>
            <a:ln w="0">
              <a:noFill/>
              <a:prstDash val="solid"/>
              <a:round/>
              <a:headEnd/>
              <a:tailEnd/>
            </a:ln>
          </p:spPr>
          <p:txBody>
            <a:bodyPr/>
            <a:lstStyle/>
            <a:p>
              <a:endParaRPr lang="en-GB"/>
            </a:p>
          </p:txBody>
        </p:sp>
      </p:grpSp>
      <p:sp>
        <p:nvSpPr>
          <p:cNvPr id="36" name="Slide Number Placeholder 35"/>
          <p:cNvSpPr>
            <a:spLocks noGrp="1"/>
          </p:cNvSpPr>
          <p:nvPr>
            <p:ph type="sldNum" sz="quarter" idx="4294967295"/>
          </p:nvPr>
        </p:nvSpPr>
        <p:spPr>
          <a:xfrm>
            <a:off x="7086600" y="6477000"/>
            <a:ext cx="1905000" cy="228600"/>
          </a:xfrm>
          <a:prstGeom prst="rect">
            <a:avLst/>
          </a:prstGeom>
        </p:spPr>
        <p:txBody>
          <a:bodyPr/>
          <a:lstStyle/>
          <a:p>
            <a:fld id="{3F2CBD6B-71C1-4818-B2A5-731C52698E6A}" type="slidenum">
              <a:rPr lang="zh-TW" altLang="en-GB" smtClean="0"/>
              <a:pPr/>
              <a:t>2</a:t>
            </a:fld>
            <a:endParaRPr lang="en-GB"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24944"/>
            <a:ext cx="7772400" cy="638994"/>
          </a:xfrm>
        </p:spPr>
        <p:txBody>
          <a:bodyPr/>
          <a:lstStyle/>
          <a:p>
            <a:pPr algn="l"/>
            <a:r>
              <a:rPr lang="en-GB" sz="2800" dirty="0" smtClean="0"/>
              <a:t>Quantitative Guidelines</a:t>
            </a:r>
          </a:p>
        </p:txBody>
      </p:sp>
      <p:sp>
        <p:nvSpPr>
          <p:cNvPr id="5" name="Slide Number Placeholder 4"/>
          <p:cNvSpPr>
            <a:spLocks noGrp="1"/>
          </p:cNvSpPr>
          <p:nvPr>
            <p:ph type="sldNum" sz="quarter" idx="4"/>
          </p:nvPr>
        </p:nvSpPr>
        <p:spPr/>
        <p:txBody>
          <a:bodyPr/>
          <a:lstStyle/>
          <a:p>
            <a:fld id="{3CC5643A-B214-4067-AB23-42BADAD8DAC2}" type="slidenum">
              <a:rPr lang="zh-TW" altLang="en-GB" smtClean="0"/>
              <a:pPr/>
              <a:t>20</a:t>
            </a:fld>
            <a:endParaRPr lang="en-GB"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89587"/>
            <a:ext cx="6552728" cy="770108"/>
          </a:xfrm>
        </p:spPr>
        <p:txBody>
          <a:bodyPr/>
          <a:lstStyle/>
          <a:p>
            <a:r>
              <a:rPr lang="en-GB" dirty="0" smtClean="0"/>
              <a:t>Quantitative survey provides a representative, point-in-time measure of BAT performance</a:t>
            </a:r>
            <a:br>
              <a:rPr lang="en-GB" dirty="0" smtClean="0"/>
            </a:br>
            <a:endParaRPr lang="en-GB" dirty="0"/>
          </a:p>
        </p:txBody>
      </p:sp>
      <p:sp>
        <p:nvSpPr>
          <p:cNvPr id="4" name="Text Placeholder 3"/>
          <p:cNvSpPr>
            <a:spLocks noGrp="1"/>
          </p:cNvSpPr>
          <p:nvPr>
            <p:ph type="body" sz="quarter" idx="13"/>
          </p:nvPr>
        </p:nvSpPr>
        <p:spPr>
          <a:xfrm>
            <a:off x="476915" y="1724613"/>
            <a:ext cx="4095085" cy="4192386"/>
          </a:xfrm>
        </p:spPr>
        <p:txBody>
          <a:bodyPr/>
          <a:lstStyle/>
          <a:p>
            <a:pPr marL="0" indent="0"/>
            <a:r>
              <a:rPr lang="en-GB" b="1" dirty="0" smtClean="0"/>
              <a:t>Benefits of conducting a quantitative survey</a:t>
            </a:r>
          </a:p>
          <a:p>
            <a:pPr marL="177800" lvl="1" indent="-177800">
              <a:buFont typeface="Arial" pitchFamily="34" charset="0"/>
              <a:buChar char="•"/>
            </a:pPr>
            <a:r>
              <a:rPr lang="en-GB" dirty="0" smtClean="0">
                <a:solidFill>
                  <a:schemeClr val="tx2"/>
                </a:solidFill>
              </a:rPr>
              <a:t>Representative of all outlets, across all major channels</a:t>
            </a:r>
          </a:p>
          <a:p>
            <a:pPr marL="177800" lvl="1" indent="-177800">
              <a:buFont typeface="Arial" pitchFamily="34" charset="0"/>
              <a:buChar char="•"/>
            </a:pPr>
            <a:r>
              <a:rPr lang="en-GB" dirty="0" smtClean="0">
                <a:solidFill>
                  <a:schemeClr val="tx2"/>
                </a:solidFill>
              </a:rPr>
              <a:t>Robust measure of overall satisfaction (Customer Engagement Index)</a:t>
            </a:r>
          </a:p>
          <a:p>
            <a:pPr marL="177800" lvl="1" indent="-177800">
              <a:buFont typeface="Arial" pitchFamily="34" charset="0"/>
              <a:buChar char="•"/>
            </a:pPr>
            <a:r>
              <a:rPr lang="en-GB" dirty="0" smtClean="0">
                <a:solidFill>
                  <a:schemeClr val="tx2"/>
                </a:solidFill>
              </a:rPr>
              <a:t>Ratings on key aspects of customer relationship with BAT</a:t>
            </a:r>
          </a:p>
          <a:p>
            <a:pPr marL="177800" lvl="1" indent="-177800">
              <a:buFont typeface="Arial" pitchFamily="34" charset="0"/>
              <a:buChar char="•"/>
            </a:pPr>
            <a:r>
              <a:rPr lang="en-GB" dirty="0" smtClean="0">
                <a:solidFill>
                  <a:schemeClr val="tx2"/>
                </a:solidFill>
              </a:rPr>
              <a:t>Identify areas of lower performance </a:t>
            </a:r>
          </a:p>
          <a:p>
            <a:pPr marL="177800" lvl="1" indent="-177800">
              <a:buFont typeface="Arial" pitchFamily="34" charset="0"/>
              <a:buChar char="•"/>
            </a:pPr>
            <a:endParaRPr lang="en-GB" dirty="0" smtClean="0">
              <a:solidFill>
                <a:schemeClr val="tx2"/>
              </a:solidFill>
            </a:endParaRPr>
          </a:p>
          <a:p>
            <a:pPr marL="177800" lvl="1" indent="-177800"/>
            <a:r>
              <a:rPr lang="en-GB" sz="1600" dirty="0" smtClean="0">
                <a:solidFill>
                  <a:schemeClr val="tx2"/>
                </a:solidFill>
              </a:rPr>
              <a:t>The quantitative survey is optional within the Customer Voice programme</a:t>
            </a:r>
          </a:p>
          <a:p>
            <a:pPr>
              <a:spcAft>
                <a:spcPts val="400"/>
              </a:spcAft>
            </a:pPr>
            <a:endParaRPr lang="en-GB" dirty="0"/>
          </a:p>
        </p:txBody>
      </p:sp>
      <p:grpSp>
        <p:nvGrpSpPr>
          <p:cNvPr id="6" name="Group 5"/>
          <p:cNvGrpSpPr/>
          <p:nvPr/>
        </p:nvGrpSpPr>
        <p:grpSpPr>
          <a:xfrm>
            <a:off x="5508104" y="2297230"/>
            <a:ext cx="3312368" cy="3312368"/>
            <a:chOff x="3203848" y="3662476"/>
            <a:chExt cx="2471737" cy="2471737"/>
          </a:xfrm>
          <a:solidFill>
            <a:schemeClr val="tx2">
              <a:lumMod val="50000"/>
              <a:lumOff val="50000"/>
            </a:schemeClr>
          </a:solidFill>
        </p:grpSpPr>
        <p:sp>
          <p:nvSpPr>
            <p:cNvPr id="7" name="noun_project_2506.svg.eps"/>
            <p:cNvSpPr>
              <a:spLocks noEditPoints="1"/>
            </p:cNvSpPr>
            <p:nvPr/>
          </p:nvSpPr>
          <p:spPr bwMode="auto">
            <a:xfrm>
              <a:off x="3203848" y="3662476"/>
              <a:ext cx="2471737" cy="2471737"/>
            </a:xfrm>
            <a:custGeom>
              <a:avLst/>
              <a:gdLst>
                <a:gd name="T0" fmla="*/ 2147483647 w 3456"/>
                <a:gd name="T1" fmla="*/ 2147483647 h 3458"/>
                <a:gd name="T2" fmla="*/ 2147483647 w 3456"/>
                <a:gd name="T3" fmla="*/ 2147483647 h 3458"/>
                <a:gd name="T4" fmla="*/ 2147483647 w 3456"/>
                <a:gd name="T5" fmla="*/ 2147483647 h 3458"/>
                <a:gd name="T6" fmla="*/ 2147483647 w 3456"/>
                <a:gd name="T7" fmla="*/ 2147483647 h 3458"/>
                <a:gd name="T8" fmla="*/ 2147483647 w 3456"/>
                <a:gd name="T9" fmla="*/ 2147483647 h 3458"/>
                <a:gd name="T10" fmla="*/ 2147483647 w 3456"/>
                <a:gd name="T11" fmla="*/ 2147483647 h 3458"/>
                <a:gd name="T12" fmla="*/ 2147483647 w 3456"/>
                <a:gd name="T13" fmla="*/ 2147483647 h 3458"/>
                <a:gd name="T14" fmla="*/ 2147483647 w 3456"/>
                <a:gd name="T15" fmla="*/ 2147483647 h 3458"/>
                <a:gd name="T16" fmla="*/ 2147483647 w 3456"/>
                <a:gd name="T17" fmla="*/ 2147483647 h 3458"/>
                <a:gd name="T18" fmla="*/ 2147483647 w 3456"/>
                <a:gd name="T19" fmla="*/ 2147483647 h 3458"/>
                <a:gd name="T20" fmla="*/ 2147483647 w 3456"/>
                <a:gd name="T21" fmla="*/ 2147483647 h 3458"/>
                <a:gd name="T22" fmla="*/ 2147483647 w 3456"/>
                <a:gd name="T23" fmla="*/ 2147483647 h 3458"/>
                <a:gd name="T24" fmla="*/ 2147483647 w 3456"/>
                <a:gd name="T25" fmla="*/ 2147483647 h 3458"/>
                <a:gd name="T26" fmla="*/ 2147483647 w 3456"/>
                <a:gd name="T27" fmla="*/ 2147483647 h 3458"/>
                <a:gd name="T28" fmla="*/ 2147483647 w 3456"/>
                <a:gd name="T29" fmla="*/ 2147483647 h 3458"/>
                <a:gd name="T30" fmla="*/ 2147483647 w 3456"/>
                <a:gd name="T31" fmla="*/ 2147483647 h 3458"/>
                <a:gd name="T32" fmla="*/ 2147483647 w 3456"/>
                <a:gd name="T33" fmla="*/ 2147483647 h 3458"/>
                <a:gd name="T34" fmla="*/ 2147483647 w 3456"/>
                <a:gd name="T35" fmla="*/ 2147483647 h 3458"/>
                <a:gd name="T36" fmla="*/ 2147483647 w 3456"/>
                <a:gd name="T37" fmla="*/ 2147483647 h 3458"/>
                <a:gd name="T38" fmla="*/ 2147483647 w 3456"/>
                <a:gd name="T39" fmla="*/ 2147483647 h 3458"/>
                <a:gd name="T40" fmla="*/ 2147483647 w 3456"/>
                <a:gd name="T41" fmla="*/ 2147483647 h 3458"/>
                <a:gd name="T42" fmla="*/ 2147483647 w 3456"/>
                <a:gd name="T43" fmla="*/ 2147483647 h 3458"/>
                <a:gd name="T44" fmla="*/ 2147483647 w 3456"/>
                <a:gd name="T45" fmla="*/ 2147483647 h 3458"/>
                <a:gd name="T46" fmla="*/ 2147483647 w 3456"/>
                <a:gd name="T47" fmla="*/ 2147483647 h 3458"/>
                <a:gd name="T48" fmla="*/ 2147483647 w 3456"/>
                <a:gd name="T49" fmla="*/ 2147483647 h 3458"/>
                <a:gd name="T50" fmla="*/ 2147483647 w 3456"/>
                <a:gd name="T51" fmla="*/ 2147483647 h 3458"/>
                <a:gd name="T52" fmla="*/ 2147483647 w 3456"/>
                <a:gd name="T53" fmla="*/ 2147483647 h 3458"/>
                <a:gd name="T54" fmla="*/ 2147483647 w 3456"/>
                <a:gd name="T55" fmla="*/ 2147483647 h 3458"/>
                <a:gd name="T56" fmla="*/ 2147483647 w 3456"/>
                <a:gd name="T57" fmla="*/ 2147483647 h 3458"/>
                <a:gd name="T58" fmla="*/ 2147483647 w 3456"/>
                <a:gd name="T59" fmla="*/ 2147483647 h 3458"/>
                <a:gd name="T60" fmla="*/ 2147483647 w 3456"/>
                <a:gd name="T61" fmla="*/ 2147483647 h 3458"/>
                <a:gd name="T62" fmla="*/ 2147483647 w 3456"/>
                <a:gd name="T63" fmla="*/ 2147483647 h 3458"/>
                <a:gd name="T64" fmla="*/ 2147483647 w 3456"/>
                <a:gd name="T65" fmla="*/ 2147483647 h 3458"/>
                <a:gd name="T66" fmla="*/ 2147483647 w 3456"/>
                <a:gd name="T67" fmla="*/ 2147483647 h 3458"/>
                <a:gd name="T68" fmla="*/ 2147483647 w 3456"/>
                <a:gd name="T69" fmla="*/ 2147483647 h 3458"/>
                <a:gd name="T70" fmla="*/ 2147483647 w 3456"/>
                <a:gd name="T71" fmla="*/ 2147483647 h 3458"/>
                <a:gd name="T72" fmla="*/ 2147483647 w 3456"/>
                <a:gd name="T73" fmla="*/ 2147483647 h 3458"/>
                <a:gd name="T74" fmla="*/ 2147483647 w 3456"/>
                <a:gd name="T75" fmla="*/ 2147483647 h 3458"/>
                <a:gd name="T76" fmla="*/ 2147483647 w 3456"/>
                <a:gd name="T77" fmla="*/ 2147483647 h 3458"/>
                <a:gd name="T78" fmla="*/ 2147483647 w 3456"/>
                <a:gd name="T79" fmla="*/ 2147483647 h 3458"/>
                <a:gd name="T80" fmla="*/ 2147483647 w 3456"/>
                <a:gd name="T81" fmla="*/ 2147483647 h 3458"/>
                <a:gd name="T82" fmla="*/ 2147483647 w 3456"/>
                <a:gd name="T83" fmla="*/ 2147483647 h 3458"/>
                <a:gd name="T84" fmla="*/ 2147483647 w 3456"/>
                <a:gd name="T85" fmla="*/ 2147483647 h 3458"/>
                <a:gd name="T86" fmla="*/ 2147483647 w 3456"/>
                <a:gd name="T87" fmla="*/ 2147483647 h 3458"/>
                <a:gd name="T88" fmla="*/ 2147483647 w 3456"/>
                <a:gd name="T89" fmla="*/ 2147483647 h 3458"/>
                <a:gd name="T90" fmla="*/ 2147483647 w 3456"/>
                <a:gd name="T91" fmla="*/ 2147483647 h 3458"/>
                <a:gd name="T92" fmla="*/ 2147483647 w 3456"/>
                <a:gd name="T93" fmla="*/ 2147483647 h 3458"/>
                <a:gd name="T94" fmla="*/ 2147483647 w 3456"/>
                <a:gd name="T95" fmla="*/ 2147483647 h 3458"/>
                <a:gd name="T96" fmla="*/ 2147483647 w 3456"/>
                <a:gd name="T97" fmla="*/ 2147483647 h 3458"/>
                <a:gd name="T98" fmla="*/ 2147483647 w 3456"/>
                <a:gd name="T99" fmla="*/ 2147483647 h 3458"/>
                <a:gd name="T100" fmla="*/ 2147483647 w 3456"/>
                <a:gd name="T101" fmla="*/ 2147483647 h 3458"/>
                <a:gd name="T102" fmla="*/ 0 w 3456"/>
                <a:gd name="T103" fmla="*/ 2147483647 h 3458"/>
                <a:gd name="T104" fmla="*/ 2147483647 w 3456"/>
                <a:gd name="T105" fmla="*/ 2147483647 h 3458"/>
                <a:gd name="T106" fmla="*/ 2147483647 w 3456"/>
                <a:gd name="T107" fmla="*/ 2147483647 h 3458"/>
                <a:gd name="T108" fmla="*/ 2147483647 w 3456"/>
                <a:gd name="T109" fmla="*/ 2147483647 h 3458"/>
                <a:gd name="T110" fmla="*/ 2147483647 w 3456"/>
                <a:gd name="T111" fmla="*/ 2147483647 h 3458"/>
                <a:gd name="T112" fmla="*/ 2147483647 w 3456"/>
                <a:gd name="T113" fmla="*/ 2147483647 h 3458"/>
                <a:gd name="T114" fmla="*/ 2147483647 w 3456"/>
                <a:gd name="T115" fmla="*/ 2147483647 h 3458"/>
                <a:gd name="T116" fmla="*/ 2147483647 w 3456"/>
                <a:gd name="T117" fmla="*/ 2147483647 h 34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56"/>
                <a:gd name="T178" fmla="*/ 0 h 3458"/>
                <a:gd name="T179" fmla="*/ 3456 w 3456"/>
                <a:gd name="T180" fmla="*/ 3458 h 345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56" h="3458">
                  <a:moveTo>
                    <a:pt x="1107" y="277"/>
                  </a:moveTo>
                  <a:lnTo>
                    <a:pt x="1042" y="280"/>
                  </a:lnTo>
                  <a:lnTo>
                    <a:pt x="980" y="287"/>
                  </a:lnTo>
                  <a:lnTo>
                    <a:pt x="916" y="299"/>
                  </a:lnTo>
                  <a:lnTo>
                    <a:pt x="855" y="317"/>
                  </a:lnTo>
                  <a:lnTo>
                    <a:pt x="794" y="338"/>
                  </a:lnTo>
                  <a:lnTo>
                    <a:pt x="735" y="364"/>
                  </a:lnTo>
                  <a:lnTo>
                    <a:pt x="678" y="396"/>
                  </a:lnTo>
                  <a:lnTo>
                    <a:pt x="622" y="433"/>
                  </a:lnTo>
                  <a:lnTo>
                    <a:pt x="569" y="475"/>
                  </a:lnTo>
                  <a:lnTo>
                    <a:pt x="520" y="520"/>
                  </a:lnTo>
                  <a:lnTo>
                    <a:pt x="473" y="570"/>
                  </a:lnTo>
                  <a:lnTo>
                    <a:pt x="432" y="623"/>
                  </a:lnTo>
                  <a:lnTo>
                    <a:pt x="396" y="678"/>
                  </a:lnTo>
                  <a:lnTo>
                    <a:pt x="364" y="736"/>
                  </a:lnTo>
                  <a:lnTo>
                    <a:pt x="337" y="795"/>
                  </a:lnTo>
                  <a:lnTo>
                    <a:pt x="315" y="856"/>
                  </a:lnTo>
                  <a:lnTo>
                    <a:pt x="298" y="918"/>
                  </a:lnTo>
                  <a:lnTo>
                    <a:pt x="286" y="981"/>
                  </a:lnTo>
                  <a:lnTo>
                    <a:pt x="279" y="1044"/>
                  </a:lnTo>
                  <a:lnTo>
                    <a:pt x="276" y="1108"/>
                  </a:lnTo>
                  <a:lnTo>
                    <a:pt x="279" y="1172"/>
                  </a:lnTo>
                  <a:lnTo>
                    <a:pt x="286" y="1235"/>
                  </a:lnTo>
                  <a:lnTo>
                    <a:pt x="298" y="1298"/>
                  </a:lnTo>
                  <a:lnTo>
                    <a:pt x="315" y="1360"/>
                  </a:lnTo>
                  <a:lnTo>
                    <a:pt x="337" y="1421"/>
                  </a:lnTo>
                  <a:lnTo>
                    <a:pt x="364" y="1479"/>
                  </a:lnTo>
                  <a:lnTo>
                    <a:pt x="396" y="1537"/>
                  </a:lnTo>
                  <a:lnTo>
                    <a:pt x="432" y="1593"/>
                  </a:lnTo>
                  <a:lnTo>
                    <a:pt x="473" y="1645"/>
                  </a:lnTo>
                  <a:lnTo>
                    <a:pt x="520" y="1696"/>
                  </a:lnTo>
                  <a:lnTo>
                    <a:pt x="569" y="1741"/>
                  </a:lnTo>
                  <a:lnTo>
                    <a:pt x="622" y="1783"/>
                  </a:lnTo>
                  <a:lnTo>
                    <a:pt x="678" y="1820"/>
                  </a:lnTo>
                  <a:lnTo>
                    <a:pt x="735" y="1851"/>
                  </a:lnTo>
                  <a:lnTo>
                    <a:pt x="794" y="1878"/>
                  </a:lnTo>
                  <a:lnTo>
                    <a:pt x="855" y="1900"/>
                  </a:lnTo>
                  <a:lnTo>
                    <a:pt x="916" y="1916"/>
                  </a:lnTo>
                  <a:lnTo>
                    <a:pt x="980" y="1929"/>
                  </a:lnTo>
                  <a:lnTo>
                    <a:pt x="1042" y="1937"/>
                  </a:lnTo>
                  <a:lnTo>
                    <a:pt x="1107" y="1939"/>
                  </a:lnTo>
                  <a:lnTo>
                    <a:pt x="1171" y="1937"/>
                  </a:lnTo>
                  <a:lnTo>
                    <a:pt x="1233" y="1929"/>
                  </a:lnTo>
                  <a:lnTo>
                    <a:pt x="1297" y="1916"/>
                  </a:lnTo>
                  <a:lnTo>
                    <a:pt x="1358" y="1900"/>
                  </a:lnTo>
                  <a:lnTo>
                    <a:pt x="1419" y="1878"/>
                  </a:lnTo>
                  <a:lnTo>
                    <a:pt x="1478" y="1851"/>
                  </a:lnTo>
                  <a:lnTo>
                    <a:pt x="1536" y="1820"/>
                  </a:lnTo>
                  <a:lnTo>
                    <a:pt x="1591" y="1783"/>
                  </a:lnTo>
                  <a:lnTo>
                    <a:pt x="1644" y="1741"/>
                  </a:lnTo>
                  <a:lnTo>
                    <a:pt x="1694" y="1696"/>
                  </a:lnTo>
                  <a:lnTo>
                    <a:pt x="1740" y="1645"/>
                  </a:lnTo>
                  <a:lnTo>
                    <a:pt x="1782" y="1593"/>
                  </a:lnTo>
                  <a:lnTo>
                    <a:pt x="1818" y="1537"/>
                  </a:lnTo>
                  <a:lnTo>
                    <a:pt x="1849" y="1479"/>
                  </a:lnTo>
                  <a:lnTo>
                    <a:pt x="1876" y="1421"/>
                  </a:lnTo>
                  <a:lnTo>
                    <a:pt x="1898" y="1360"/>
                  </a:lnTo>
                  <a:lnTo>
                    <a:pt x="1915" y="1298"/>
                  </a:lnTo>
                  <a:lnTo>
                    <a:pt x="1927" y="1235"/>
                  </a:lnTo>
                  <a:lnTo>
                    <a:pt x="1934" y="1172"/>
                  </a:lnTo>
                  <a:lnTo>
                    <a:pt x="1937" y="1108"/>
                  </a:lnTo>
                  <a:lnTo>
                    <a:pt x="1934" y="1044"/>
                  </a:lnTo>
                  <a:lnTo>
                    <a:pt x="1927" y="981"/>
                  </a:lnTo>
                  <a:lnTo>
                    <a:pt x="1915" y="918"/>
                  </a:lnTo>
                  <a:lnTo>
                    <a:pt x="1898" y="856"/>
                  </a:lnTo>
                  <a:lnTo>
                    <a:pt x="1876" y="795"/>
                  </a:lnTo>
                  <a:lnTo>
                    <a:pt x="1849" y="736"/>
                  </a:lnTo>
                  <a:lnTo>
                    <a:pt x="1818" y="678"/>
                  </a:lnTo>
                  <a:lnTo>
                    <a:pt x="1782" y="623"/>
                  </a:lnTo>
                  <a:lnTo>
                    <a:pt x="1740" y="570"/>
                  </a:lnTo>
                  <a:lnTo>
                    <a:pt x="1694" y="520"/>
                  </a:lnTo>
                  <a:lnTo>
                    <a:pt x="1644" y="475"/>
                  </a:lnTo>
                  <a:lnTo>
                    <a:pt x="1591" y="433"/>
                  </a:lnTo>
                  <a:lnTo>
                    <a:pt x="1536" y="396"/>
                  </a:lnTo>
                  <a:lnTo>
                    <a:pt x="1478" y="364"/>
                  </a:lnTo>
                  <a:lnTo>
                    <a:pt x="1419" y="338"/>
                  </a:lnTo>
                  <a:lnTo>
                    <a:pt x="1358" y="317"/>
                  </a:lnTo>
                  <a:lnTo>
                    <a:pt x="1297" y="299"/>
                  </a:lnTo>
                  <a:lnTo>
                    <a:pt x="1233" y="287"/>
                  </a:lnTo>
                  <a:lnTo>
                    <a:pt x="1171" y="280"/>
                  </a:lnTo>
                  <a:lnTo>
                    <a:pt x="1107" y="277"/>
                  </a:lnTo>
                  <a:close/>
                  <a:moveTo>
                    <a:pt x="1070" y="0"/>
                  </a:moveTo>
                  <a:lnTo>
                    <a:pt x="1143" y="0"/>
                  </a:lnTo>
                  <a:lnTo>
                    <a:pt x="1217" y="6"/>
                  </a:lnTo>
                  <a:lnTo>
                    <a:pt x="1291" y="15"/>
                  </a:lnTo>
                  <a:lnTo>
                    <a:pt x="1364" y="30"/>
                  </a:lnTo>
                  <a:lnTo>
                    <a:pt x="1436" y="50"/>
                  </a:lnTo>
                  <a:lnTo>
                    <a:pt x="1506" y="75"/>
                  </a:lnTo>
                  <a:lnTo>
                    <a:pt x="1575" y="103"/>
                  </a:lnTo>
                  <a:lnTo>
                    <a:pt x="1643" y="138"/>
                  </a:lnTo>
                  <a:lnTo>
                    <a:pt x="1708" y="178"/>
                  </a:lnTo>
                  <a:lnTo>
                    <a:pt x="1771" y="221"/>
                  </a:lnTo>
                  <a:lnTo>
                    <a:pt x="1831" y="271"/>
                  </a:lnTo>
                  <a:lnTo>
                    <a:pt x="1890" y="325"/>
                  </a:lnTo>
                  <a:lnTo>
                    <a:pt x="1944" y="383"/>
                  </a:lnTo>
                  <a:lnTo>
                    <a:pt x="1994" y="445"/>
                  </a:lnTo>
                  <a:lnTo>
                    <a:pt x="2038" y="509"/>
                  </a:lnTo>
                  <a:lnTo>
                    <a:pt x="2077" y="574"/>
                  </a:lnTo>
                  <a:lnTo>
                    <a:pt x="2112" y="643"/>
                  </a:lnTo>
                  <a:lnTo>
                    <a:pt x="2141" y="713"/>
                  </a:lnTo>
                  <a:lnTo>
                    <a:pt x="2165" y="785"/>
                  </a:lnTo>
                  <a:lnTo>
                    <a:pt x="2186" y="858"/>
                  </a:lnTo>
                  <a:lnTo>
                    <a:pt x="2199" y="931"/>
                  </a:lnTo>
                  <a:lnTo>
                    <a:pt x="2209" y="1005"/>
                  </a:lnTo>
                  <a:lnTo>
                    <a:pt x="2213" y="1079"/>
                  </a:lnTo>
                  <a:lnTo>
                    <a:pt x="2212" y="1155"/>
                  </a:lnTo>
                  <a:lnTo>
                    <a:pt x="2207" y="1229"/>
                  </a:lnTo>
                  <a:lnTo>
                    <a:pt x="2196" y="1303"/>
                  </a:lnTo>
                  <a:lnTo>
                    <a:pt x="2180" y="1376"/>
                  </a:lnTo>
                  <a:lnTo>
                    <a:pt x="2159" y="1449"/>
                  </a:lnTo>
                  <a:lnTo>
                    <a:pt x="2134" y="1520"/>
                  </a:lnTo>
                  <a:lnTo>
                    <a:pt x="2103" y="1590"/>
                  </a:lnTo>
                  <a:lnTo>
                    <a:pt x="2067" y="1658"/>
                  </a:lnTo>
                  <a:lnTo>
                    <a:pt x="2027" y="1723"/>
                  </a:lnTo>
                  <a:lnTo>
                    <a:pt x="1981" y="1787"/>
                  </a:lnTo>
                  <a:lnTo>
                    <a:pt x="2281" y="2087"/>
                  </a:lnTo>
                  <a:lnTo>
                    <a:pt x="2477" y="2087"/>
                  </a:lnTo>
                  <a:lnTo>
                    <a:pt x="3456" y="3067"/>
                  </a:lnTo>
                  <a:lnTo>
                    <a:pt x="3064" y="3458"/>
                  </a:lnTo>
                  <a:lnTo>
                    <a:pt x="2085" y="2479"/>
                  </a:lnTo>
                  <a:lnTo>
                    <a:pt x="2085" y="2284"/>
                  </a:lnTo>
                  <a:lnTo>
                    <a:pt x="1785" y="1982"/>
                  </a:lnTo>
                  <a:lnTo>
                    <a:pt x="1722" y="2028"/>
                  </a:lnTo>
                  <a:lnTo>
                    <a:pt x="1656" y="2069"/>
                  </a:lnTo>
                  <a:lnTo>
                    <a:pt x="1589" y="2104"/>
                  </a:lnTo>
                  <a:lnTo>
                    <a:pt x="1519" y="2135"/>
                  </a:lnTo>
                  <a:lnTo>
                    <a:pt x="1448" y="2162"/>
                  </a:lnTo>
                  <a:lnTo>
                    <a:pt x="1375" y="2182"/>
                  </a:lnTo>
                  <a:lnTo>
                    <a:pt x="1302" y="2198"/>
                  </a:lnTo>
                  <a:lnTo>
                    <a:pt x="1228" y="2208"/>
                  </a:lnTo>
                  <a:lnTo>
                    <a:pt x="1153" y="2215"/>
                  </a:lnTo>
                  <a:lnTo>
                    <a:pt x="1078" y="2215"/>
                  </a:lnTo>
                  <a:lnTo>
                    <a:pt x="1004" y="2210"/>
                  </a:lnTo>
                  <a:lnTo>
                    <a:pt x="930" y="2201"/>
                  </a:lnTo>
                  <a:lnTo>
                    <a:pt x="856" y="2187"/>
                  </a:lnTo>
                  <a:lnTo>
                    <a:pt x="784" y="2168"/>
                  </a:lnTo>
                  <a:lnTo>
                    <a:pt x="712" y="2144"/>
                  </a:lnTo>
                  <a:lnTo>
                    <a:pt x="642" y="2114"/>
                  </a:lnTo>
                  <a:lnTo>
                    <a:pt x="574" y="2080"/>
                  </a:lnTo>
                  <a:lnTo>
                    <a:pt x="508" y="2040"/>
                  </a:lnTo>
                  <a:lnTo>
                    <a:pt x="443" y="1995"/>
                  </a:lnTo>
                  <a:lnTo>
                    <a:pt x="382" y="1946"/>
                  </a:lnTo>
                  <a:lnTo>
                    <a:pt x="323" y="1891"/>
                  </a:lnTo>
                  <a:lnTo>
                    <a:pt x="269" y="1834"/>
                  </a:lnTo>
                  <a:lnTo>
                    <a:pt x="221" y="1773"/>
                  </a:lnTo>
                  <a:lnTo>
                    <a:pt x="176" y="1710"/>
                  </a:lnTo>
                  <a:lnTo>
                    <a:pt x="137" y="1644"/>
                  </a:lnTo>
                  <a:lnTo>
                    <a:pt x="103" y="1577"/>
                  </a:lnTo>
                  <a:lnTo>
                    <a:pt x="73" y="1507"/>
                  </a:lnTo>
                  <a:lnTo>
                    <a:pt x="49" y="1437"/>
                  </a:lnTo>
                  <a:lnTo>
                    <a:pt x="30" y="1365"/>
                  </a:lnTo>
                  <a:lnTo>
                    <a:pt x="15" y="1293"/>
                  </a:lnTo>
                  <a:lnTo>
                    <a:pt x="5" y="1218"/>
                  </a:lnTo>
                  <a:lnTo>
                    <a:pt x="0" y="1145"/>
                  </a:lnTo>
                  <a:lnTo>
                    <a:pt x="0" y="1071"/>
                  </a:lnTo>
                  <a:lnTo>
                    <a:pt x="5" y="998"/>
                  </a:lnTo>
                  <a:lnTo>
                    <a:pt x="15" y="923"/>
                  </a:lnTo>
                  <a:lnTo>
                    <a:pt x="30" y="851"/>
                  </a:lnTo>
                  <a:lnTo>
                    <a:pt x="49" y="779"/>
                  </a:lnTo>
                  <a:lnTo>
                    <a:pt x="73" y="708"/>
                  </a:lnTo>
                  <a:lnTo>
                    <a:pt x="103" y="639"/>
                  </a:lnTo>
                  <a:lnTo>
                    <a:pt x="137" y="572"/>
                  </a:lnTo>
                  <a:lnTo>
                    <a:pt x="176" y="507"/>
                  </a:lnTo>
                  <a:lnTo>
                    <a:pt x="221" y="443"/>
                  </a:lnTo>
                  <a:lnTo>
                    <a:pt x="269" y="382"/>
                  </a:lnTo>
                  <a:lnTo>
                    <a:pt x="323" y="325"/>
                  </a:lnTo>
                  <a:lnTo>
                    <a:pt x="382" y="271"/>
                  </a:lnTo>
                  <a:lnTo>
                    <a:pt x="442" y="221"/>
                  </a:lnTo>
                  <a:lnTo>
                    <a:pt x="506" y="178"/>
                  </a:lnTo>
                  <a:lnTo>
                    <a:pt x="571" y="138"/>
                  </a:lnTo>
                  <a:lnTo>
                    <a:pt x="638" y="103"/>
                  </a:lnTo>
                  <a:lnTo>
                    <a:pt x="707" y="75"/>
                  </a:lnTo>
                  <a:lnTo>
                    <a:pt x="778" y="50"/>
                  </a:lnTo>
                  <a:lnTo>
                    <a:pt x="849" y="30"/>
                  </a:lnTo>
                  <a:lnTo>
                    <a:pt x="923" y="15"/>
                  </a:lnTo>
                  <a:lnTo>
                    <a:pt x="996" y="6"/>
                  </a:lnTo>
                  <a:lnTo>
                    <a:pt x="1070" y="0"/>
                  </a:lnTo>
                  <a:close/>
                </a:path>
              </a:pathLst>
            </a:custGeom>
            <a:grpFill/>
            <a:ln w="0">
              <a:noFill/>
              <a:prstDash val="solid"/>
              <a:round/>
              <a:headEnd/>
              <a:tailEnd/>
            </a:ln>
          </p:spPr>
          <p:txBody>
            <a:bodyPr lIns="91422" tIns="45711" rIns="91422" bIns="45711"/>
            <a:lstStyle/>
            <a:p>
              <a:endParaRPr lang="en-GB" dirty="0"/>
            </a:p>
          </p:txBody>
        </p:sp>
        <p:grpSp>
          <p:nvGrpSpPr>
            <p:cNvPr id="8" name="noun_project_1057.eps"/>
            <p:cNvGrpSpPr>
              <a:grpSpLocks noChangeAspect="1"/>
            </p:cNvGrpSpPr>
            <p:nvPr/>
          </p:nvGrpSpPr>
          <p:grpSpPr bwMode="auto">
            <a:xfrm>
              <a:off x="3615164" y="4059475"/>
              <a:ext cx="760449" cy="684000"/>
              <a:chOff x="178" y="817"/>
              <a:chExt cx="378" cy="340"/>
            </a:xfrm>
            <a:grpFill/>
          </p:grpSpPr>
          <p:sp>
            <p:nvSpPr>
              <p:cNvPr id="9" name="Freeform 6"/>
              <p:cNvSpPr>
                <a:spLocks/>
              </p:cNvSpPr>
              <p:nvPr/>
            </p:nvSpPr>
            <p:spPr bwMode="auto">
              <a:xfrm>
                <a:off x="178" y="1004"/>
                <a:ext cx="166" cy="147"/>
              </a:xfrm>
              <a:custGeom>
                <a:avLst/>
                <a:gdLst>
                  <a:gd name="T0" fmla="*/ 0 w 1496"/>
                  <a:gd name="T1" fmla="*/ 0 h 1320"/>
                  <a:gd name="T2" fmla="*/ 0 w 1496"/>
                  <a:gd name="T3" fmla="*/ 0 h 1320"/>
                  <a:gd name="T4" fmla="*/ 0 w 1496"/>
                  <a:gd name="T5" fmla="*/ 0 h 1320"/>
                  <a:gd name="T6" fmla="*/ 0 w 1496"/>
                  <a:gd name="T7" fmla="*/ 0 h 1320"/>
                  <a:gd name="T8" fmla="*/ 0 w 1496"/>
                  <a:gd name="T9" fmla="*/ 0 h 1320"/>
                  <a:gd name="T10" fmla="*/ 0 w 1496"/>
                  <a:gd name="T11" fmla="*/ 0 h 1320"/>
                  <a:gd name="T12" fmla="*/ 0 w 1496"/>
                  <a:gd name="T13" fmla="*/ 0 h 1320"/>
                  <a:gd name="T14" fmla="*/ 0 w 1496"/>
                  <a:gd name="T15" fmla="*/ 0 h 1320"/>
                  <a:gd name="T16" fmla="*/ 0 w 1496"/>
                  <a:gd name="T17" fmla="*/ 0 h 1320"/>
                  <a:gd name="T18" fmla="*/ 0 w 1496"/>
                  <a:gd name="T19" fmla="*/ 0 h 1320"/>
                  <a:gd name="T20" fmla="*/ 0 w 1496"/>
                  <a:gd name="T21" fmla="*/ 0 h 1320"/>
                  <a:gd name="T22" fmla="*/ 0 w 1496"/>
                  <a:gd name="T23" fmla="*/ 0 h 1320"/>
                  <a:gd name="T24" fmla="*/ 0 w 1496"/>
                  <a:gd name="T25" fmla="*/ 0 h 1320"/>
                  <a:gd name="T26" fmla="*/ 0 w 1496"/>
                  <a:gd name="T27" fmla="*/ 0 h 1320"/>
                  <a:gd name="T28" fmla="*/ 0 w 1496"/>
                  <a:gd name="T29" fmla="*/ 0 h 1320"/>
                  <a:gd name="T30" fmla="*/ 0 w 1496"/>
                  <a:gd name="T31" fmla="*/ 0 h 1320"/>
                  <a:gd name="T32" fmla="*/ 0 w 1496"/>
                  <a:gd name="T33" fmla="*/ 0 h 1320"/>
                  <a:gd name="T34" fmla="*/ 0 w 1496"/>
                  <a:gd name="T35" fmla="*/ 0 h 1320"/>
                  <a:gd name="T36" fmla="*/ 0 w 1496"/>
                  <a:gd name="T37" fmla="*/ 0 h 1320"/>
                  <a:gd name="T38" fmla="*/ 0 w 1496"/>
                  <a:gd name="T39" fmla="*/ 0 h 1320"/>
                  <a:gd name="T40" fmla="*/ 0 w 1496"/>
                  <a:gd name="T41" fmla="*/ 0 h 1320"/>
                  <a:gd name="T42" fmla="*/ 0 w 1496"/>
                  <a:gd name="T43" fmla="*/ 0 h 1320"/>
                  <a:gd name="T44" fmla="*/ 0 w 1496"/>
                  <a:gd name="T45" fmla="*/ 0 h 1320"/>
                  <a:gd name="T46" fmla="*/ 0 w 1496"/>
                  <a:gd name="T47" fmla="*/ 0 h 1320"/>
                  <a:gd name="T48" fmla="*/ 0 w 1496"/>
                  <a:gd name="T49" fmla="*/ 0 h 1320"/>
                  <a:gd name="T50" fmla="*/ 0 w 1496"/>
                  <a:gd name="T51" fmla="*/ 0 h 1320"/>
                  <a:gd name="T52" fmla="*/ 0 w 1496"/>
                  <a:gd name="T53" fmla="*/ 0 h 1320"/>
                  <a:gd name="T54" fmla="*/ 0 w 1496"/>
                  <a:gd name="T55" fmla="*/ 0 h 1320"/>
                  <a:gd name="T56" fmla="*/ 0 w 1496"/>
                  <a:gd name="T57" fmla="*/ 0 h 1320"/>
                  <a:gd name="T58" fmla="*/ 0 w 1496"/>
                  <a:gd name="T59" fmla="*/ 0 h 1320"/>
                  <a:gd name="T60" fmla="*/ 0 w 1496"/>
                  <a:gd name="T61" fmla="*/ 0 h 1320"/>
                  <a:gd name="T62" fmla="*/ 0 w 1496"/>
                  <a:gd name="T63" fmla="*/ 0 h 1320"/>
                  <a:gd name="T64" fmla="*/ 0 w 1496"/>
                  <a:gd name="T65" fmla="*/ 0 h 1320"/>
                  <a:gd name="T66" fmla="*/ 0 w 1496"/>
                  <a:gd name="T67" fmla="*/ 0 h 1320"/>
                  <a:gd name="T68" fmla="*/ 0 w 1496"/>
                  <a:gd name="T69" fmla="*/ 0 h 1320"/>
                  <a:gd name="T70" fmla="*/ 0 w 1496"/>
                  <a:gd name="T71" fmla="*/ 0 h 1320"/>
                  <a:gd name="T72" fmla="*/ 0 w 1496"/>
                  <a:gd name="T73" fmla="*/ 0 h 1320"/>
                  <a:gd name="T74" fmla="*/ 0 w 1496"/>
                  <a:gd name="T75" fmla="*/ 0 h 1320"/>
                  <a:gd name="T76" fmla="*/ 0 w 1496"/>
                  <a:gd name="T77" fmla="*/ 0 h 1320"/>
                  <a:gd name="T78" fmla="*/ 0 w 1496"/>
                  <a:gd name="T79" fmla="*/ 0 h 1320"/>
                  <a:gd name="T80" fmla="*/ 0 w 1496"/>
                  <a:gd name="T81" fmla="*/ 0 h 1320"/>
                  <a:gd name="T82" fmla="*/ 0 w 1496"/>
                  <a:gd name="T83" fmla="*/ 0 h 1320"/>
                  <a:gd name="T84" fmla="*/ 0 w 1496"/>
                  <a:gd name="T85" fmla="*/ 0 h 1320"/>
                  <a:gd name="T86" fmla="*/ 0 w 1496"/>
                  <a:gd name="T87" fmla="*/ 0 h 1320"/>
                  <a:gd name="T88" fmla="*/ 0 w 1496"/>
                  <a:gd name="T89" fmla="*/ 0 h 1320"/>
                  <a:gd name="T90" fmla="*/ 0 w 1496"/>
                  <a:gd name="T91" fmla="*/ 0 h 1320"/>
                  <a:gd name="T92" fmla="*/ 0 w 1496"/>
                  <a:gd name="T93" fmla="*/ 0 h 1320"/>
                  <a:gd name="T94" fmla="*/ 0 w 1496"/>
                  <a:gd name="T95" fmla="*/ 0 h 1320"/>
                  <a:gd name="T96" fmla="*/ 0 w 1496"/>
                  <a:gd name="T97" fmla="*/ 0 h 1320"/>
                  <a:gd name="T98" fmla="*/ 0 w 1496"/>
                  <a:gd name="T99" fmla="*/ 0 h 1320"/>
                  <a:gd name="T100" fmla="*/ 0 w 1496"/>
                  <a:gd name="T101" fmla="*/ 0 h 1320"/>
                  <a:gd name="T102" fmla="*/ 0 w 1496"/>
                  <a:gd name="T103" fmla="*/ 0 h 1320"/>
                  <a:gd name="T104" fmla="*/ 0 w 1496"/>
                  <a:gd name="T105" fmla="*/ 0 h 1320"/>
                  <a:gd name="T106" fmla="*/ 0 w 1496"/>
                  <a:gd name="T107" fmla="*/ 0 h 1320"/>
                  <a:gd name="T108" fmla="*/ 0 w 1496"/>
                  <a:gd name="T109" fmla="*/ 0 h 1320"/>
                  <a:gd name="T110" fmla="*/ 0 w 1496"/>
                  <a:gd name="T111" fmla="*/ 0 h 13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96"/>
                  <a:gd name="T169" fmla="*/ 0 h 1320"/>
                  <a:gd name="T170" fmla="*/ 1496 w 1496"/>
                  <a:gd name="T171" fmla="*/ 1320 h 13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96" h="1320">
                    <a:moveTo>
                      <a:pt x="925" y="0"/>
                    </a:moveTo>
                    <a:lnTo>
                      <a:pt x="1359" y="2"/>
                    </a:lnTo>
                    <a:lnTo>
                      <a:pt x="1362" y="30"/>
                    </a:lnTo>
                    <a:lnTo>
                      <a:pt x="1370" y="60"/>
                    </a:lnTo>
                    <a:lnTo>
                      <a:pt x="1384" y="90"/>
                    </a:lnTo>
                    <a:lnTo>
                      <a:pt x="1403" y="122"/>
                    </a:lnTo>
                    <a:lnTo>
                      <a:pt x="1427" y="156"/>
                    </a:lnTo>
                    <a:lnTo>
                      <a:pt x="1458" y="190"/>
                    </a:lnTo>
                    <a:lnTo>
                      <a:pt x="1496" y="226"/>
                    </a:lnTo>
                    <a:lnTo>
                      <a:pt x="1356" y="1179"/>
                    </a:lnTo>
                    <a:lnTo>
                      <a:pt x="1475" y="1320"/>
                    </a:lnTo>
                    <a:lnTo>
                      <a:pt x="1365" y="1320"/>
                    </a:lnTo>
                    <a:lnTo>
                      <a:pt x="1258" y="1320"/>
                    </a:lnTo>
                    <a:lnTo>
                      <a:pt x="1151" y="1320"/>
                    </a:lnTo>
                    <a:lnTo>
                      <a:pt x="1047" y="1320"/>
                    </a:lnTo>
                    <a:lnTo>
                      <a:pt x="946" y="1320"/>
                    </a:lnTo>
                    <a:lnTo>
                      <a:pt x="848" y="1320"/>
                    </a:lnTo>
                    <a:lnTo>
                      <a:pt x="752" y="1320"/>
                    </a:lnTo>
                    <a:lnTo>
                      <a:pt x="662" y="1320"/>
                    </a:lnTo>
                    <a:lnTo>
                      <a:pt x="574" y="1320"/>
                    </a:lnTo>
                    <a:lnTo>
                      <a:pt x="491" y="1320"/>
                    </a:lnTo>
                    <a:lnTo>
                      <a:pt x="412" y="1320"/>
                    </a:lnTo>
                    <a:lnTo>
                      <a:pt x="339" y="1320"/>
                    </a:lnTo>
                    <a:lnTo>
                      <a:pt x="272" y="1320"/>
                    </a:lnTo>
                    <a:lnTo>
                      <a:pt x="210" y="1320"/>
                    </a:lnTo>
                    <a:lnTo>
                      <a:pt x="154" y="1320"/>
                    </a:lnTo>
                    <a:lnTo>
                      <a:pt x="104" y="1320"/>
                    </a:lnTo>
                    <a:lnTo>
                      <a:pt x="62" y="1320"/>
                    </a:lnTo>
                    <a:lnTo>
                      <a:pt x="27" y="1320"/>
                    </a:lnTo>
                    <a:lnTo>
                      <a:pt x="0" y="1320"/>
                    </a:lnTo>
                    <a:lnTo>
                      <a:pt x="4" y="1259"/>
                    </a:lnTo>
                    <a:lnTo>
                      <a:pt x="10" y="1196"/>
                    </a:lnTo>
                    <a:lnTo>
                      <a:pt x="22" y="1132"/>
                    </a:lnTo>
                    <a:lnTo>
                      <a:pt x="35" y="1067"/>
                    </a:lnTo>
                    <a:lnTo>
                      <a:pt x="52" y="1000"/>
                    </a:lnTo>
                    <a:lnTo>
                      <a:pt x="72" y="932"/>
                    </a:lnTo>
                    <a:lnTo>
                      <a:pt x="95" y="864"/>
                    </a:lnTo>
                    <a:lnTo>
                      <a:pt x="121" y="797"/>
                    </a:lnTo>
                    <a:lnTo>
                      <a:pt x="149" y="728"/>
                    </a:lnTo>
                    <a:lnTo>
                      <a:pt x="180" y="662"/>
                    </a:lnTo>
                    <a:lnTo>
                      <a:pt x="213" y="596"/>
                    </a:lnTo>
                    <a:lnTo>
                      <a:pt x="249" y="531"/>
                    </a:lnTo>
                    <a:lnTo>
                      <a:pt x="286" y="469"/>
                    </a:lnTo>
                    <a:lnTo>
                      <a:pt x="327" y="409"/>
                    </a:lnTo>
                    <a:lnTo>
                      <a:pt x="368" y="351"/>
                    </a:lnTo>
                    <a:lnTo>
                      <a:pt x="412" y="297"/>
                    </a:lnTo>
                    <a:lnTo>
                      <a:pt x="458" y="246"/>
                    </a:lnTo>
                    <a:lnTo>
                      <a:pt x="504" y="199"/>
                    </a:lnTo>
                    <a:lnTo>
                      <a:pt x="553" y="156"/>
                    </a:lnTo>
                    <a:lnTo>
                      <a:pt x="603" y="117"/>
                    </a:lnTo>
                    <a:lnTo>
                      <a:pt x="654" y="83"/>
                    </a:lnTo>
                    <a:lnTo>
                      <a:pt x="707" y="54"/>
                    </a:lnTo>
                    <a:lnTo>
                      <a:pt x="760" y="31"/>
                    </a:lnTo>
                    <a:lnTo>
                      <a:pt x="815" y="15"/>
                    </a:lnTo>
                    <a:lnTo>
                      <a:pt x="869" y="4"/>
                    </a:lnTo>
                    <a:lnTo>
                      <a:pt x="925" y="0"/>
                    </a:lnTo>
                    <a:close/>
                  </a:path>
                </a:pathLst>
              </a:custGeom>
              <a:grpFill/>
              <a:ln w="0">
                <a:noFill/>
                <a:prstDash val="solid"/>
                <a:round/>
                <a:headEnd/>
                <a:tailEnd/>
              </a:ln>
            </p:spPr>
            <p:txBody>
              <a:bodyPr/>
              <a:lstStyle/>
              <a:p>
                <a:endParaRPr lang="en-GB" dirty="0"/>
              </a:p>
            </p:txBody>
          </p:sp>
          <p:sp>
            <p:nvSpPr>
              <p:cNvPr id="10" name="Freeform 7"/>
              <p:cNvSpPr>
                <a:spLocks/>
              </p:cNvSpPr>
              <p:nvPr/>
            </p:nvSpPr>
            <p:spPr bwMode="auto">
              <a:xfrm>
                <a:off x="388" y="1005"/>
                <a:ext cx="168" cy="146"/>
              </a:xfrm>
              <a:custGeom>
                <a:avLst/>
                <a:gdLst>
                  <a:gd name="T0" fmla="*/ 0 w 1513"/>
                  <a:gd name="T1" fmla="*/ 0 h 1316"/>
                  <a:gd name="T2" fmla="*/ 0 w 1513"/>
                  <a:gd name="T3" fmla="*/ 0 h 1316"/>
                  <a:gd name="T4" fmla="*/ 0 w 1513"/>
                  <a:gd name="T5" fmla="*/ 0 h 1316"/>
                  <a:gd name="T6" fmla="*/ 0 w 1513"/>
                  <a:gd name="T7" fmla="*/ 0 h 1316"/>
                  <a:gd name="T8" fmla="*/ 0 w 1513"/>
                  <a:gd name="T9" fmla="*/ 0 h 1316"/>
                  <a:gd name="T10" fmla="*/ 0 w 1513"/>
                  <a:gd name="T11" fmla="*/ 0 h 1316"/>
                  <a:gd name="T12" fmla="*/ 0 w 1513"/>
                  <a:gd name="T13" fmla="*/ 0 h 1316"/>
                  <a:gd name="T14" fmla="*/ 0 w 1513"/>
                  <a:gd name="T15" fmla="*/ 0 h 1316"/>
                  <a:gd name="T16" fmla="*/ 0 w 1513"/>
                  <a:gd name="T17" fmla="*/ 0 h 1316"/>
                  <a:gd name="T18" fmla="*/ 0 w 1513"/>
                  <a:gd name="T19" fmla="*/ 0 h 1316"/>
                  <a:gd name="T20" fmla="*/ 0 w 1513"/>
                  <a:gd name="T21" fmla="*/ 0 h 1316"/>
                  <a:gd name="T22" fmla="*/ 0 w 1513"/>
                  <a:gd name="T23" fmla="*/ 0 h 1316"/>
                  <a:gd name="T24" fmla="*/ 0 w 1513"/>
                  <a:gd name="T25" fmla="*/ 0 h 1316"/>
                  <a:gd name="T26" fmla="*/ 0 w 1513"/>
                  <a:gd name="T27" fmla="*/ 0 h 1316"/>
                  <a:gd name="T28" fmla="*/ 0 w 1513"/>
                  <a:gd name="T29" fmla="*/ 0 h 1316"/>
                  <a:gd name="T30" fmla="*/ 0 w 1513"/>
                  <a:gd name="T31" fmla="*/ 0 h 1316"/>
                  <a:gd name="T32" fmla="*/ 0 w 1513"/>
                  <a:gd name="T33" fmla="*/ 0 h 1316"/>
                  <a:gd name="T34" fmla="*/ 0 w 1513"/>
                  <a:gd name="T35" fmla="*/ 0 h 1316"/>
                  <a:gd name="T36" fmla="*/ 0 w 1513"/>
                  <a:gd name="T37" fmla="*/ 0 h 1316"/>
                  <a:gd name="T38" fmla="*/ 0 w 1513"/>
                  <a:gd name="T39" fmla="*/ 0 h 1316"/>
                  <a:gd name="T40" fmla="*/ 0 w 1513"/>
                  <a:gd name="T41" fmla="*/ 0 h 1316"/>
                  <a:gd name="T42" fmla="*/ 0 w 1513"/>
                  <a:gd name="T43" fmla="*/ 0 h 1316"/>
                  <a:gd name="T44" fmla="*/ 0 w 1513"/>
                  <a:gd name="T45" fmla="*/ 0 h 1316"/>
                  <a:gd name="T46" fmla="*/ 0 w 1513"/>
                  <a:gd name="T47" fmla="*/ 0 h 1316"/>
                  <a:gd name="T48" fmla="*/ 0 w 1513"/>
                  <a:gd name="T49" fmla="*/ 0 h 1316"/>
                  <a:gd name="T50" fmla="*/ 0 w 1513"/>
                  <a:gd name="T51" fmla="*/ 0 h 1316"/>
                  <a:gd name="T52" fmla="*/ 0 w 1513"/>
                  <a:gd name="T53" fmla="*/ 0 h 1316"/>
                  <a:gd name="T54" fmla="*/ 0 w 1513"/>
                  <a:gd name="T55" fmla="*/ 0 h 1316"/>
                  <a:gd name="T56" fmla="*/ 0 w 1513"/>
                  <a:gd name="T57" fmla="*/ 0 h 1316"/>
                  <a:gd name="T58" fmla="*/ 0 w 1513"/>
                  <a:gd name="T59" fmla="*/ 0 h 1316"/>
                  <a:gd name="T60" fmla="*/ 0 w 1513"/>
                  <a:gd name="T61" fmla="*/ 0 h 1316"/>
                  <a:gd name="T62" fmla="*/ 0 w 1513"/>
                  <a:gd name="T63" fmla="*/ 0 h 1316"/>
                  <a:gd name="T64" fmla="*/ 0 w 1513"/>
                  <a:gd name="T65" fmla="*/ 0 h 1316"/>
                  <a:gd name="T66" fmla="*/ 0 w 1513"/>
                  <a:gd name="T67" fmla="*/ 0 h 1316"/>
                  <a:gd name="T68" fmla="*/ 0 w 1513"/>
                  <a:gd name="T69" fmla="*/ 0 h 1316"/>
                  <a:gd name="T70" fmla="*/ 0 w 1513"/>
                  <a:gd name="T71" fmla="*/ 0 h 1316"/>
                  <a:gd name="T72" fmla="*/ 0 w 1513"/>
                  <a:gd name="T73" fmla="*/ 0 h 1316"/>
                  <a:gd name="T74" fmla="*/ 0 w 1513"/>
                  <a:gd name="T75" fmla="*/ 0 h 1316"/>
                  <a:gd name="T76" fmla="*/ 0 w 1513"/>
                  <a:gd name="T77" fmla="*/ 0 h 1316"/>
                  <a:gd name="T78" fmla="*/ 0 w 1513"/>
                  <a:gd name="T79" fmla="*/ 0 h 1316"/>
                  <a:gd name="T80" fmla="*/ 0 w 1513"/>
                  <a:gd name="T81" fmla="*/ 0 h 1316"/>
                  <a:gd name="T82" fmla="*/ 0 w 1513"/>
                  <a:gd name="T83" fmla="*/ 0 h 1316"/>
                  <a:gd name="T84" fmla="*/ 0 w 1513"/>
                  <a:gd name="T85" fmla="*/ 0 h 1316"/>
                  <a:gd name="T86" fmla="*/ 0 w 1513"/>
                  <a:gd name="T87" fmla="*/ 0 h 1316"/>
                  <a:gd name="T88" fmla="*/ 0 w 1513"/>
                  <a:gd name="T89" fmla="*/ 0 h 1316"/>
                  <a:gd name="T90" fmla="*/ 0 w 1513"/>
                  <a:gd name="T91" fmla="*/ 0 h 1316"/>
                  <a:gd name="T92" fmla="*/ 0 w 1513"/>
                  <a:gd name="T93" fmla="*/ 0 h 1316"/>
                  <a:gd name="T94" fmla="*/ 0 w 1513"/>
                  <a:gd name="T95" fmla="*/ 0 h 1316"/>
                  <a:gd name="T96" fmla="*/ 0 w 1513"/>
                  <a:gd name="T97" fmla="*/ 0 h 13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3"/>
                  <a:gd name="T148" fmla="*/ 0 h 1316"/>
                  <a:gd name="T149" fmla="*/ 1513 w 1513"/>
                  <a:gd name="T150" fmla="*/ 1316 h 13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3" h="1316">
                    <a:moveTo>
                      <a:pt x="136" y="0"/>
                    </a:moveTo>
                    <a:lnTo>
                      <a:pt x="562" y="1"/>
                    </a:lnTo>
                    <a:lnTo>
                      <a:pt x="622" y="6"/>
                    </a:lnTo>
                    <a:lnTo>
                      <a:pt x="682" y="16"/>
                    </a:lnTo>
                    <a:lnTo>
                      <a:pt x="741" y="35"/>
                    </a:lnTo>
                    <a:lnTo>
                      <a:pt x="800" y="59"/>
                    </a:lnTo>
                    <a:lnTo>
                      <a:pt x="858" y="91"/>
                    </a:lnTo>
                    <a:lnTo>
                      <a:pt x="916" y="131"/>
                    </a:lnTo>
                    <a:lnTo>
                      <a:pt x="974" y="177"/>
                    </a:lnTo>
                    <a:lnTo>
                      <a:pt x="1031" y="230"/>
                    </a:lnTo>
                    <a:lnTo>
                      <a:pt x="1084" y="287"/>
                    </a:lnTo>
                    <a:lnTo>
                      <a:pt x="1134" y="347"/>
                    </a:lnTo>
                    <a:lnTo>
                      <a:pt x="1182" y="411"/>
                    </a:lnTo>
                    <a:lnTo>
                      <a:pt x="1226" y="479"/>
                    </a:lnTo>
                    <a:lnTo>
                      <a:pt x="1268" y="548"/>
                    </a:lnTo>
                    <a:lnTo>
                      <a:pt x="1307" y="620"/>
                    </a:lnTo>
                    <a:lnTo>
                      <a:pt x="1343" y="693"/>
                    </a:lnTo>
                    <a:lnTo>
                      <a:pt x="1376" y="767"/>
                    </a:lnTo>
                    <a:lnTo>
                      <a:pt x="1405" y="840"/>
                    </a:lnTo>
                    <a:lnTo>
                      <a:pt x="1431" y="914"/>
                    </a:lnTo>
                    <a:lnTo>
                      <a:pt x="1454" y="986"/>
                    </a:lnTo>
                    <a:lnTo>
                      <a:pt x="1473" y="1057"/>
                    </a:lnTo>
                    <a:lnTo>
                      <a:pt x="1489" y="1126"/>
                    </a:lnTo>
                    <a:lnTo>
                      <a:pt x="1501" y="1192"/>
                    </a:lnTo>
                    <a:lnTo>
                      <a:pt x="1509" y="1255"/>
                    </a:lnTo>
                    <a:lnTo>
                      <a:pt x="1513" y="1316"/>
                    </a:lnTo>
                    <a:lnTo>
                      <a:pt x="1439" y="1316"/>
                    </a:lnTo>
                    <a:lnTo>
                      <a:pt x="1358" y="1316"/>
                    </a:lnTo>
                    <a:lnTo>
                      <a:pt x="1270" y="1316"/>
                    </a:lnTo>
                    <a:lnTo>
                      <a:pt x="1176" y="1316"/>
                    </a:lnTo>
                    <a:lnTo>
                      <a:pt x="1077" y="1316"/>
                    </a:lnTo>
                    <a:lnTo>
                      <a:pt x="972" y="1316"/>
                    </a:lnTo>
                    <a:lnTo>
                      <a:pt x="864" y="1316"/>
                    </a:lnTo>
                    <a:lnTo>
                      <a:pt x="751" y="1316"/>
                    </a:lnTo>
                    <a:lnTo>
                      <a:pt x="634" y="1316"/>
                    </a:lnTo>
                    <a:lnTo>
                      <a:pt x="515" y="1316"/>
                    </a:lnTo>
                    <a:lnTo>
                      <a:pt x="393" y="1316"/>
                    </a:lnTo>
                    <a:lnTo>
                      <a:pt x="270" y="1316"/>
                    </a:lnTo>
                    <a:lnTo>
                      <a:pt x="145" y="1316"/>
                    </a:lnTo>
                    <a:lnTo>
                      <a:pt x="19" y="1316"/>
                    </a:lnTo>
                    <a:lnTo>
                      <a:pt x="139" y="1175"/>
                    </a:lnTo>
                    <a:lnTo>
                      <a:pt x="0" y="222"/>
                    </a:lnTo>
                    <a:lnTo>
                      <a:pt x="36" y="187"/>
                    </a:lnTo>
                    <a:lnTo>
                      <a:pt x="67" y="152"/>
                    </a:lnTo>
                    <a:lnTo>
                      <a:pt x="92" y="119"/>
                    </a:lnTo>
                    <a:lnTo>
                      <a:pt x="110" y="87"/>
                    </a:lnTo>
                    <a:lnTo>
                      <a:pt x="125" y="57"/>
                    </a:lnTo>
                    <a:lnTo>
                      <a:pt x="133" y="28"/>
                    </a:lnTo>
                    <a:lnTo>
                      <a:pt x="136" y="0"/>
                    </a:lnTo>
                    <a:close/>
                  </a:path>
                </a:pathLst>
              </a:custGeom>
              <a:grpFill/>
              <a:ln w="0">
                <a:noFill/>
                <a:prstDash val="solid"/>
                <a:round/>
                <a:headEnd/>
                <a:tailEnd/>
              </a:ln>
            </p:spPr>
            <p:txBody>
              <a:bodyPr/>
              <a:lstStyle/>
              <a:p>
                <a:endParaRPr lang="en-GB" dirty="0"/>
              </a:p>
            </p:txBody>
          </p:sp>
          <p:sp>
            <p:nvSpPr>
              <p:cNvPr id="12" name="Freeform 8"/>
              <p:cNvSpPr>
                <a:spLocks/>
              </p:cNvSpPr>
              <p:nvPr/>
            </p:nvSpPr>
            <p:spPr bwMode="auto">
              <a:xfrm>
                <a:off x="289" y="817"/>
                <a:ext cx="154" cy="157"/>
              </a:xfrm>
              <a:custGeom>
                <a:avLst/>
                <a:gdLst>
                  <a:gd name="T0" fmla="*/ 0 w 1385"/>
                  <a:gd name="T1" fmla="*/ 0 h 1418"/>
                  <a:gd name="T2" fmla="*/ 0 w 1385"/>
                  <a:gd name="T3" fmla="*/ 0 h 1418"/>
                  <a:gd name="T4" fmla="*/ 0 w 1385"/>
                  <a:gd name="T5" fmla="*/ 0 h 1418"/>
                  <a:gd name="T6" fmla="*/ 0 w 1385"/>
                  <a:gd name="T7" fmla="*/ 0 h 1418"/>
                  <a:gd name="T8" fmla="*/ 0 w 1385"/>
                  <a:gd name="T9" fmla="*/ 0 h 1418"/>
                  <a:gd name="T10" fmla="*/ 0 w 1385"/>
                  <a:gd name="T11" fmla="*/ 0 h 1418"/>
                  <a:gd name="T12" fmla="*/ 0 w 1385"/>
                  <a:gd name="T13" fmla="*/ 0 h 1418"/>
                  <a:gd name="T14" fmla="*/ 0 w 1385"/>
                  <a:gd name="T15" fmla="*/ 0 h 1418"/>
                  <a:gd name="T16" fmla="*/ 0 w 1385"/>
                  <a:gd name="T17" fmla="*/ 0 h 1418"/>
                  <a:gd name="T18" fmla="*/ 0 w 1385"/>
                  <a:gd name="T19" fmla="*/ 0 h 1418"/>
                  <a:gd name="T20" fmla="*/ 0 w 1385"/>
                  <a:gd name="T21" fmla="*/ 0 h 1418"/>
                  <a:gd name="T22" fmla="*/ 0 w 1385"/>
                  <a:gd name="T23" fmla="*/ 0 h 1418"/>
                  <a:gd name="T24" fmla="*/ 0 w 1385"/>
                  <a:gd name="T25" fmla="*/ 0 h 1418"/>
                  <a:gd name="T26" fmla="*/ 0 w 1385"/>
                  <a:gd name="T27" fmla="*/ 0 h 1418"/>
                  <a:gd name="T28" fmla="*/ 0 w 1385"/>
                  <a:gd name="T29" fmla="*/ 0 h 1418"/>
                  <a:gd name="T30" fmla="*/ 0 w 1385"/>
                  <a:gd name="T31" fmla="*/ 0 h 1418"/>
                  <a:gd name="T32" fmla="*/ 0 w 1385"/>
                  <a:gd name="T33" fmla="*/ 0 h 1418"/>
                  <a:gd name="T34" fmla="*/ 0 w 1385"/>
                  <a:gd name="T35" fmla="*/ 0 h 1418"/>
                  <a:gd name="T36" fmla="*/ 0 w 1385"/>
                  <a:gd name="T37" fmla="*/ 0 h 1418"/>
                  <a:gd name="T38" fmla="*/ 0 w 1385"/>
                  <a:gd name="T39" fmla="*/ 0 h 1418"/>
                  <a:gd name="T40" fmla="*/ 0 w 1385"/>
                  <a:gd name="T41" fmla="*/ 0 h 1418"/>
                  <a:gd name="T42" fmla="*/ 0 w 1385"/>
                  <a:gd name="T43" fmla="*/ 0 h 1418"/>
                  <a:gd name="T44" fmla="*/ 0 w 1385"/>
                  <a:gd name="T45" fmla="*/ 0 h 1418"/>
                  <a:gd name="T46" fmla="*/ 0 w 1385"/>
                  <a:gd name="T47" fmla="*/ 0 h 1418"/>
                  <a:gd name="T48" fmla="*/ 0 w 1385"/>
                  <a:gd name="T49" fmla="*/ 0 h 1418"/>
                  <a:gd name="T50" fmla="*/ 0 w 1385"/>
                  <a:gd name="T51" fmla="*/ 0 h 1418"/>
                  <a:gd name="T52" fmla="*/ 0 w 1385"/>
                  <a:gd name="T53" fmla="*/ 0 h 1418"/>
                  <a:gd name="T54" fmla="*/ 0 w 1385"/>
                  <a:gd name="T55" fmla="*/ 0 h 1418"/>
                  <a:gd name="T56" fmla="*/ 0 w 1385"/>
                  <a:gd name="T57" fmla="*/ 0 h 1418"/>
                  <a:gd name="T58" fmla="*/ 0 w 1385"/>
                  <a:gd name="T59" fmla="*/ 0 h 1418"/>
                  <a:gd name="T60" fmla="*/ 0 w 1385"/>
                  <a:gd name="T61" fmla="*/ 0 h 1418"/>
                  <a:gd name="T62" fmla="*/ 0 w 1385"/>
                  <a:gd name="T63" fmla="*/ 0 h 1418"/>
                  <a:gd name="T64" fmla="*/ 0 w 1385"/>
                  <a:gd name="T65" fmla="*/ 0 h 1418"/>
                  <a:gd name="T66" fmla="*/ 0 w 1385"/>
                  <a:gd name="T67" fmla="*/ 0 h 1418"/>
                  <a:gd name="T68" fmla="*/ 0 w 1385"/>
                  <a:gd name="T69" fmla="*/ 0 h 1418"/>
                  <a:gd name="T70" fmla="*/ 0 w 1385"/>
                  <a:gd name="T71" fmla="*/ 0 h 14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5"/>
                  <a:gd name="T109" fmla="*/ 0 h 1418"/>
                  <a:gd name="T110" fmla="*/ 1385 w 1385"/>
                  <a:gd name="T111" fmla="*/ 1418 h 14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5" h="1418">
                    <a:moveTo>
                      <a:pt x="692" y="0"/>
                    </a:moveTo>
                    <a:lnTo>
                      <a:pt x="758" y="4"/>
                    </a:lnTo>
                    <a:lnTo>
                      <a:pt x="822" y="14"/>
                    </a:lnTo>
                    <a:lnTo>
                      <a:pt x="885" y="29"/>
                    </a:lnTo>
                    <a:lnTo>
                      <a:pt x="945" y="51"/>
                    </a:lnTo>
                    <a:lnTo>
                      <a:pt x="1003" y="78"/>
                    </a:lnTo>
                    <a:lnTo>
                      <a:pt x="1058" y="110"/>
                    </a:lnTo>
                    <a:lnTo>
                      <a:pt x="1110" y="146"/>
                    </a:lnTo>
                    <a:lnTo>
                      <a:pt x="1157" y="188"/>
                    </a:lnTo>
                    <a:lnTo>
                      <a:pt x="1202" y="233"/>
                    </a:lnTo>
                    <a:lnTo>
                      <a:pt x="1242" y="282"/>
                    </a:lnTo>
                    <a:lnTo>
                      <a:pt x="1278" y="335"/>
                    </a:lnTo>
                    <a:lnTo>
                      <a:pt x="1309" y="391"/>
                    </a:lnTo>
                    <a:lnTo>
                      <a:pt x="1335" y="450"/>
                    </a:lnTo>
                    <a:lnTo>
                      <a:pt x="1356" y="511"/>
                    </a:lnTo>
                    <a:lnTo>
                      <a:pt x="1371" y="575"/>
                    </a:lnTo>
                    <a:lnTo>
                      <a:pt x="1382" y="641"/>
                    </a:lnTo>
                    <a:lnTo>
                      <a:pt x="1385" y="710"/>
                    </a:lnTo>
                    <a:lnTo>
                      <a:pt x="1382" y="777"/>
                    </a:lnTo>
                    <a:lnTo>
                      <a:pt x="1371" y="844"/>
                    </a:lnTo>
                    <a:lnTo>
                      <a:pt x="1357" y="908"/>
                    </a:lnTo>
                    <a:lnTo>
                      <a:pt x="1335" y="970"/>
                    </a:lnTo>
                    <a:lnTo>
                      <a:pt x="1309" y="1029"/>
                    </a:lnTo>
                    <a:lnTo>
                      <a:pt x="1278" y="1086"/>
                    </a:lnTo>
                    <a:lnTo>
                      <a:pt x="1243" y="1138"/>
                    </a:lnTo>
                    <a:lnTo>
                      <a:pt x="1203" y="1187"/>
                    </a:lnTo>
                    <a:lnTo>
                      <a:pt x="1159" y="1233"/>
                    </a:lnTo>
                    <a:lnTo>
                      <a:pt x="1111" y="1274"/>
                    </a:lnTo>
                    <a:lnTo>
                      <a:pt x="1060" y="1310"/>
                    </a:lnTo>
                    <a:lnTo>
                      <a:pt x="1005" y="1342"/>
                    </a:lnTo>
                    <a:lnTo>
                      <a:pt x="948" y="1368"/>
                    </a:lnTo>
                    <a:lnTo>
                      <a:pt x="888" y="1390"/>
                    </a:lnTo>
                    <a:lnTo>
                      <a:pt x="826" y="1406"/>
                    </a:lnTo>
                    <a:lnTo>
                      <a:pt x="762" y="1415"/>
                    </a:lnTo>
                    <a:lnTo>
                      <a:pt x="696" y="1418"/>
                    </a:lnTo>
                    <a:lnTo>
                      <a:pt x="688" y="1418"/>
                    </a:lnTo>
                    <a:lnTo>
                      <a:pt x="628" y="1416"/>
                    </a:lnTo>
                    <a:lnTo>
                      <a:pt x="568" y="1408"/>
                    </a:lnTo>
                    <a:lnTo>
                      <a:pt x="510" y="1395"/>
                    </a:lnTo>
                    <a:lnTo>
                      <a:pt x="453" y="1377"/>
                    </a:lnTo>
                    <a:lnTo>
                      <a:pt x="399" y="1354"/>
                    </a:lnTo>
                    <a:lnTo>
                      <a:pt x="346" y="1327"/>
                    </a:lnTo>
                    <a:lnTo>
                      <a:pt x="296" y="1294"/>
                    </a:lnTo>
                    <a:lnTo>
                      <a:pt x="249" y="1257"/>
                    </a:lnTo>
                    <a:lnTo>
                      <a:pt x="204" y="1216"/>
                    </a:lnTo>
                    <a:lnTo>
                      <a:pt x="162" y="1169"/>
                    </a:lnTo>
                    <a:lnTo>
                      <a:pt x="124" y="1120"/>
                    </a:lnTo>
                    <a:lnTo>
                      <a:pt x="92" y="1068"/>
                    </a:lnTo>
                    <a:lnTo>
                      <a:pt x="64" y="1013"/>
                    </a:lnTo>
                    <a:lnTo>
                      <a:pt x="40" y="955"/>
                    </a:lnTo>
                    <a:lnTo>
                      <a:pt x="22" y="896"/>
                    </a:lnTo>
                    <a:lnTo>
                      <a:pt x="9" y="835"/>
                    </a:lnTo>
                    <a:lnTo>
                      <a:pt x="2" y="773"/>
                    </a:lnTo>
                    <a:lnTo>
                      <a:pt x="0" y="709"/>
                    </a:lnTo>
                    <a:lnTo>
                      <a:pt x="2" y="646"/>
                    </a:lnTo>
                    <a:lnTo>
                      <a:pt x="9" y="584"/>
                    </a:lnTo>
                    <a:lnTo>
                      <a:pt x="22" y="524"/>
                    </a:lnTo>
                    <a:lnTo>
                      <a:pt x="40" y="465"/>
                    </a:lnTo>
                    <a:lnTo>
                      <a:pt x="63" y="409"/>
                    </a:lnTo>
                    <a:lnTo>
                      <a:pt x="91" y="354"/>
                    </a:lnTo>
                    <a:lnTo>
                      <a:pt x="124" y="303"/>
                    </a:lnTo>
                    <a:lnTo>
                      <a:pt x="161" y="253"/>
                    </a:lnTo>
                    <a:lnTo>
                      <a:pt x="203" y="206"/>
                    </a:lnTo>
                    <a:lnTo>
                      <a:pt x="248" y="165"/>
                    </a:lnTo>
                    <a:lnTo>
                      <a:pt x="296" y="128"/>
                    </a:lnTo>
                    <a:lnTo>
                      <a:pt x="347" y="94"/>
                    </a:lnTo>
                    <a:lnTo>
                      <a:pt x="400" y="67"/>
                    </a:lnTo>
                    <a:lnTo>
                      <a:pt x="455" y="44"/>
                    </a:lnTo>
                    <a:lnTo>
                      <a:pt x="512" y="25"/>
                    </a:lnTo>
                    <a:lnTo>
                      <a:pt x="570" y="12"/>
                    </a:lnTo>
                    <a:lnTo>
                      <a:pt x="631" y="3"/>
                    </a:lnTo>
                    <a:lnTo>
                      <a:pt x="692" y="0"/>
                    </a:lnTo>
                    <a:close/>
                  </a:path>
                </a:pathLst>
              </a:custGeom>
              <a:grpFill/>
              <a:ln w="0">
                <a:noFill/>
                <a:prstDash val="solid"/>
                <a:round/>
                <a:headEnd/>
                <a:tailEnd/>
              </a:ln>
            </p:spPr>
            <p:txBody>
              <a:bodyPr/>
              <a:lstStyle/>
              <a:p>
                <a:endParaRPr lang="en-GB" dirty="0"/>
              </a:p>
            </p:txBody>
          </p:sp>
          <p:sp>
            <p:nvSpPr>
              <p:cNvPr id="13" name="Freeform 9"/>
              <p:cNvSpPr>
                <a:spLocks/>
              </p:cNvSpPr>
              <p:nvPr/>
            </p:nvSpPr>
            <p:spPr bwMode="auto">
              <a:xfrm>
                <a:off x="343" y="994"/>
                <a:ext cx="46" cy="163"/>
              </a:xfrm>
              <a:custGeom>
                <a:avLst/>
                <a:gdLst>
                  <a:gd name="T0" fmla="*/ 0 w 408"/>
                  <a:gd name="T1" fmla="*/ 0 h 1469"/>
                  <a:gd name="T2" fmla="*/ 0 w 408"/>
                  <a:gd name="T3" fmla="*/ 0 h 1469"/>
                  <a:gd name="T4" fmla="*/ 0 w 408"/>
                  <a:gd name="T5" fmla="*/ 0 h 1469"/>
                  <a:gd name="T6" fmla="*/ 0 w 408"/>
                  <a:gd name="T7" fmla="*/ 0 h 1469"/>
                  <a:gd name="T8" fmla="*/ 0 w 408"/>
                  <a:gd name="T9" fmla="*/ 0 h 1469"/>
                  <a:gd name="T10" fmla="*/ 0 w 408"/>
                  <a:gd name="T11" fmla="*/ 0 h 1469"/>
                  <a:gd name="T12" fmla="*/ 0 w 408"/>
                  <a:gd name="T13" fmla="*/ 0 h 1469"/>
                  <a:gd name="T14" fmla="*/ 0 w 408"/>
                  <a:gd name="T15" fmla="*/ 0 h 1469"/>
                  <a:gd name="T16" fmla="*/ 0 w 408"/>
                  <a:gd name="T17" fmla="*/ 0 h 1469"/>
                  <a:gd name="T18" fmla="*/ 0 w 408"/>
                  <a:gd name="T19" fmla="*/ 0 h 1469"/>
                  <a:gd name="T20" fmla="*/ 0 w 408"/>
                  <a:gd name="T21" fmla="*/ 0 h 1469"/>
                  <a:gd name="T22" fmla="*/ 0 w 408"/>
                  <a:gd name="T23" fmla="*/ 0 h 1469"/>
                  <a:gd name="T24" fmla="*/ 0 w 408"/>
                  <a:gd name="T25" fmla="*/ 0 h 1469"/>
                  <a:gd name="T26" fmla="*/ 0 w 408"/>
                  <a:gd name="T27" fmla="*/ 0 h 1469"/>
                  <a:gd name="T28" fmla="*/ 0 w 408"/>
                  <a:gd name="T29" fmla="*/ 0 h 1469"/>
                  <a:gd name="T30" fmla="*/ 0 w 408"/>
                  <a:gd name="T31" fmla="*/ 0 h 1469"/>
                  <a:gd name="T32" fmla="*/ 0 w 408"/>
                  <a:gd name="T33" fmla="*/ 0 h 1469"/>
                  <a:gd name="T34" fmla="*/ 0 w 408"/>
                  <a:gd name="T35" fmla="*/ 0 h 1469"/>
                  <a:gd name="T36" fmla="*/ 0 w 408"/>
                  <a:gd name="T37" fmla="*/ 0 h 1469"/>
                  <a:gd name="T38" fmla="*/ 0 w 408"/>
                  <a:gd name="T39" fmla="*/ 0 h 1469"/>
                  <a:gd name="T40" fmla="*/ 0 w 408"/>
                  <a:gd name="T41" fmla="*/ 0 h 1469"/>
                  <a:gd name="T42" fmla="*/ 0 w 408"/>
                  <a:gd name="T43" fmla="*/ 0 h 1469"/>
                  <a:gd name="T44" fmla="*/ 0 w 408"/>
                  <a:gd name="T45" fmla="*/ 0 h 1469"/>
                  <a:gd name="T46" fmla="*/ 0 w 408"/>
                  <a:gd name="T47" fmla="*/ 0 h 1469"/>
                  <a:gd name="T48" fmla="*/ 0 w 408"/>
                  <a:gd name="T49" fmla="*/ 0 h 1469"/>
                  <a:gd name="T50" fmla="*/ 0 w 408"/>
                  <a:gd name="T51" fmla="*/ 0 h 1469"/>
                  <a:gd name="T52" fmla="*/ 0 w 408"/>
                  <a:gd name="T53" fmla="*/ 0 h 1469"/>
                  <a:gd name="T54" fmla="*/ 0 w 408"/>
                  <a:gd name="T55" fmla="*/ 0 h 1469"/>
                  <a:gd name="T56" fmla="*/ 0 w 408"/>
                  <a:gd name="T57" fmla="*/ 0 h 1469"/>
                  <a:gd name="T58" fmla="*/ 0 w 408"/>
                  <a:gd name="T59" fmla="*/ 0 h 1469"/>
                  <a:gd name="T60" fmla="*/ 0 w 408"/>
                  <a:gd name="T61" fmla="*/ 0 h 1469"/>
                  <a:gd name="T62" fmla="*/ 0 w 408"/>
                  <a:gd name="T63" fmla="*/ 0 h 1469"/>
                  <a:gd name="T64" fmla="*/ 0 w 408"/>
                  <a:gd name="T65" fmla="*/ 0 h 1469"/>
                  <a:gd name="T66" fmla="*/ 0 w 408"/>
                  <a:gd name="T67" fmla="*/ 0 h 1469"/>
                  <a:gd name="T68" fmla="*/ 0 w 408"/>
                  <a:gd name="T69" fmla="*/ 0 h 1469"/>
                  <a:gd name="T70" fmla="*/ 0 w 408"/>
                  <a:gd name="T71" fmla="*/ 0 h 1469"/>
                  <a:gd name="T72" fmla="*/ 0 w 408"/>
                  <a:gd name="T73" fmla="*/ 0 h 1469"/>
                  <a:gd name="T74" fmla="*/ 0 w 408"/>
                  <a:gd name="T75" fmla="*/ 0 h 1469"/>
                  <a:gd name="T76" fmla="*/ 0 w 408"/>
                  <a:gd name="T77" fmla="*/ 0 h 1469"/>
                  <a:gd name="T78" fmla="*/ 0 w 408"/>
                  <a:gd name="T79" fmla="*/ 0 h 1469"/>
                  <a:gd name="T80" fmla="*/ 0 w 408"/>
                  <a:gd name="T81" fmla="*/ 0 h 1469"/>
                  <a:gd name="T82" fmla="*/ 0 w 408"/>
                  <a:gd name="T83" fmla="*/ 0 h 1469"/>
                  <a:gd name="T84" fmla="*/ 0 w 408"/>
                  <a:gd name="T85" fmla="*/ 0 h 1469"/>
                  <a:gd name="T86" fmla="*/ 0 w 408"/>
                  <a:gd name="T87" fmla="*/ 0 h 1469"/>
                  <a:gd name="T88" fmla="*/ 0 w 408"/>
                  <a:gd name="T89" fmla="*/ 0 h 1469"/>
                  <a:gd name="T90" fmla="*/ 0 w 408"/>
                  <a:gd name="T91" fmla="*/ 0 h 1469"/>
                  <a:gd name="T92" fmla="*/ 0 w 408"/>
                  <a:gd name="T93" fmla="*/ 0 h 1469"/>
                  <a:gd name="T94" fmla="*/ 0 w 408"/>
                  <a:gd name="T95" fmla="*/ 0 h 1469"/>
                  <a:gd name="T96" fmla="*/ 0 w 408"/>
                  <a:gd name="T97" fmla="*/ 0 h 1469"/>
                  <a:gd name="T98" fmla="*/ 0 w 408"/>
                  <a:gd name="T99" fmla="*/ 0 h 1469"/>
                  <a:gd name="T100" fmla="*/ 0 w 408"/>
                  <a:gd name="T101" fmla="*/ 0 h 1469"/>
                  <a:gd name="T102" fmla="*/ 0 w 408"/>
                  <a:gd name="T103" fmla="*/ 0 h 1469"/>
                  <a:gd name="T104" fmla="*/ 0 w 408"/>
                  <a:gd name="T105" fmla="*/ 0 h 14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8"/>
                  <a:gd name="T160" fmla="*/ 0 h 1469"/>
                  <a:gd name="T161" fmla="*/ 408 w 408"/>
                  <a:gd name="T162" fmla="*/ 1469 h 14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8" h="1469">
                    <a:moveTo>
                      <a:pt x="204" y="0"/>
                    </a:moveTo>
                    <a:lnTo>
                      <a:pt x="237" y="2"/>
                    </a:lnTo>
                    <a:lnTo>
                      <a:pt x="271" y="8"/>
                    </a:lnTo>
                    <a:lnTo>
                      <a:pt x="304" y="18"/>
                    </a:lnTo>
                    <a:lnTo>
                      <a:pt x="335" y="30"/>
                    </a:lnTo>
                    <a:lnTo>
                      <a:pt x="365" y="46"/>
                    </a:lnTo>
                    <a:lnTo>
                      <a:pt x="388" y="63"/>
                    </a:lnTo>
                    <a:lnTo>
                      <a:pt x="402" y="78"/>
                    </a:lnTo>
                    <a:lnTo>
                      <a:pt x="408" y="93"/>
                    </a:lnTo>
                    <a:lnTo>
                      <a:pt x="408" y="95"/>
                    </a:lnTo>
                    <a:lnTo>
                      <a:pt x="407" y="99"/>
                    </a:lnTo>
                    <a:lnTo>
                      <a:pt x="406" y="106"/>
                    </a:lnTo>
                    <a:lnTo>
                      <a:pt x="403" y="113"/>
                    </a:lnTo>
                    <a:lnTo>
                      <a:pt x="398" y="122"/>
                    </a:lnTo>
                    <a:lnTo>
                      <a:pt x="392" y="133"/>
                    </a:lnTo>
                    <a:lnTo>
                      <a:pt x="383" y="146"/>
                    </a:lnTo>
                    <a:lnTo>
                      <a:pt x="372" y="162"/>
                    </a:lnTo>
                    <a:lnTo>
                      <a:pt x="356" y="179"/>
                    </a:lnTo>
                    <a:lnTo>
                      <a:pt x="338" y="199"/>
                    </a:lnTo>
                    <a:lnTo>
                      <a:pt x="316" y="221"/>
                    </a:lnTo>
                    <a:lnTo>
                      <a:pt x="290" y="244"/>
                    </a:lnTo>
                    <a:lnTo>
                      <a:pt x="263" y="268"/>
                    </a:lnTo>
                    <a:lnTo>
                      <a:pt x="404" y="1231"/>
                    </a:lnTo>
                    <a:lnTo>
                      <a:pt x="252" y="1412"/>
                    </a:lnTo>
                    <a:lnTo>
                      <a:pt x="225" y="1445"/>
                    </a:lnTo>
                    <a:lnTo>
                      <a:pt x="204" y="1469"/>
                    </a:lnTo>
                    <a:lnTo>
                      <a:pt x="183" y="1445"/>
                    </a:lnTo>
                    <a:lnTo>
                      <a:pt x="157" y="1412"/>
                    </a:lnTo>
                    <a:lnTo>
                      <a:pt x="4" y="1231"/>
                    </a:lnTo>
                    <a:lnTo>
                      <a:pt x="145" y="268"/>
                    </a:lnTo>
                    <a:lnTo>
                      <a:pt x="118" y="244"/>
                    </a:lnTo>
                    <a:lnTo>
                      <a:pt x="90" y="220"/>
                    </a:lnTo>
                    <a:lnTo>
                      <a:pt x="68" y="197"/>
                    </a:lnTo>
                    <a:lnTo>
                      <a:pt x="49" y="176"/>
                    </a:lnTo>
                    <a:lnTo>
                      <a:pt x="34" y="158"/>
                    </a:lnTo>
                    <a:lnTo>
                      <a:pt x="22" y="143"/>
                    </a:lnTo>
                    <a:lnTo>
                      <a:pt x="14" y="129"/>
                    </a:lnTo>
                    <a:lnTo>
                      <a:pt x="8" y="118"/>
                    </a:lnTo>
                    <a:lnTo>
                      <a:pt x="4" y="110"/>
                    </a:lnTo>
                    <a:lnTo>
                      <a:pt x="2" y="103"/>
                    </a:lnTo>
                    <a:lnTo>
                      <a:pt x="0" y="97"/>
                    </a:lnTo>
                    <a:lnTo>
                      <a:pt x="0" y="94"/>
                    </a:lnTo>
                    <a:lnTo>
                      <a:pt x="0" y="93"/>
                    </a:lnTo>
                    <a:lnTo>
                      <a:pt x="4" y="83"/>
                    </a:lnTo>
                    <a:lnTo>
                      <a:pt x="11" y="73"/>
                    </a:lnTo>
                    <a:lnTo>
                      <a:pt x="21" y="62"/>
                    </a:lnTo>
                    <a:lnTo>
                      <a:pt x="45" y="45"/>
                    </a:lnTo>
                    <a:lnTo>
                      <a:pt x="74" y="30"/>
                    </a:lnTo>
                    <a:lnTo>
                      <a:pt x="105" y="18"/>
                    </a:lnTo>
                    <a:lnTo>
                      <a:pt x="138" y="8"/>
                    </a:lnTo>
                    <a:lnTo>
                      <a:pt x="171" y="2"/>
                    </a:lnTo>
                    <a:lnTo>
                      <a:pt x="204" y="0"/>
                    </a:lnTo>
                    <a:close/>
                  </a:path>
                </a:pathLst>
              </a:custGeom>
              <a:solidFill>
                <a:srgbClr val="FFC000"/>
              </a:solidFill>
              <a:ln w="0">
                <a:noFill/>
                <a:prstDash val="solid"/>
                <a:round/>
                <a:headEnd/>
                <a:tailEnd/>
              </a:ln>
            </p:spPr>
            <p:txBody>
              <a:bodyPr/>
              <a:lstStyle/>
              <a:p>
                <a:endParaRPr lang="en-GB" dirty="0"/>
              </a:p>
            </p:txBody>
          </p:sp>
        </p:grpSp>
      </p:gr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89587"/>
            <a:ext cx="7846510" cy="770108"/>
          </a:xfrm>
        </p:spPr>
        <p:txBody>
          <a:bodyPr/>
          <a:lstStyle/>
          <a:p>
            <a:r>
              <a:rPr lang="en-GB" dirty="0" smtClean="0"/>
              <a:t>Cost-effective, appropriate methodology</a:t>
            </a:r>
            <a:endParaRPr lang="en-GB" dirty="0"/>
          </a:p>
        </p:txBody>
      </p:sp>
      <p:sp>
        <p:nvSpPr>
          <p:cNvPr id="4" name="Text Placeholder 3"/>
          <p:cNvSpPr>
            <a:spLocks noGrp="1"/>
          </p:cNvSpPr>
          <p:nvPr>
            <p:ph type="body" sz="quarter" idx="13"/>
          </p:nvPr>
        </p:nvSpPr>
        <p:spPr>
          <a:xfrm>
            <a:off x="476915" y="1724613"/>
            <a:ext cx="3591029" cy="4192386"/>
          </a:xfrm>
        </p:spPr>
        <p:txBody>
          <a:bodyPr/>
          <a:lstStyle/>
          <a:p>
            <a:pPr marL="269875" lvl="1" indent="-269875">
              <a:buNone/>
            </a:pPr>
            <a:r>
              <a:rPr lang="en-GB" b="1" dirty="0" smtClean="0"/>
              <a:t>Optimum methodology for End Market</a:t>
            </a:r>
          </a:p>
          <a:p>
            <a:pPr marL="177800" lvl="1" indent="-177800">
              <a:buFont typeface="Arial" pitchFamily="34" charset="0"/>
              <a:buChar char="•"/>
            </a:pPr>
            <a:r>
              <a:rPr lang="en-GB" dirty="0" smtClean="0">
                <a:solidFill>
                  <a:schemeClr val="tx2"/>
                </a:solidFill>
              </a:rPr>
              <a:t>Interviews conducted by telephone wherever possible</a:t>
            </a:r>
          </a:p>
          <a:p>
            <a:pPr marL="177800" lvl="1" indent="-177800">
              <a:buFont typeface="Arial" pitchFamily="34" charset="0"/>
              <a:buChar char="•"/>
            </a:pPr>
            <a:r>
              <a:rPr lang="en-GB" dirty="0" smtClean="0">
                <a:solidFill>
                  <a:schemeClr val="tx2"/>
                </a:solidFill>
              </a:rPr>
              <a:t>High level of respondent involvement via personal interview</a:t>
            </a:r>
          </a:p>
          <a:p>
            <a:pPr marL="177800" lvl="1" indent="-177800">
              <a:buFont typeface="Arial" pitchFamily="34" charset="0"/>
              <a:buChar char="•"/>
            </a:pPr>
            <a:r>
              <a:rPr lang="en-GB" dirty="0" smtClean="0">
                <a:solidFill>
                  <a:schemeClr val="tx2"/>
                </a:solidFill>
              </a:rPr>
              <a:t>Interviewing conducted by trained interviewers from a bona fide market research agency</a:t>
            </a:r>
          </a:p>
          <a:p>
            <a:pPr marL="177800" lvl="1" indent="-177800">
              <a:buFont typeface="Arial" pitchFamily="34" charset="0"/>
              <a:buChar char="•"/>
            </a:pPr>
            <a:r>
              <a:rPr lang="en-GB" dirty="0" smtClean="0">
                <a:solidFill>
                  <a:schemeClr val="tx2"/>
                </a:solidFill>
              </a:rPr>
              <a:t>Interviews can be conducted face-to-face where telephone not possible</a:t>
            </a:r>
          </a:p>
          <a:p>
            <a:pPr marL="269875" lvl="1" indent="-269875"/>
            <a:endParaRPr lang="en-GB" dirty="0" smtClean="0"/>
          </a:p>
          <a:p>
            <a:pPr>
              <a:spcAft>
                <a:spcPts val="400"/>
              </a:spcAft>
            </a:pPr>
            <a:endParaRPr lang="en-GB" dirty="0"/>
          </a:p>
        </p:txBody>
      </p:sp>
      <p:grpSp>
        <p:nvGrpSpPr>
          <p:cNvPr id="2" name="noun_project_1057.eps"/>
          <p:cNvGrpSpPr>
            <a:grpSpLocks/>
          </p:cNvGrpSpPr>
          <p:nvPr/>
        </p:nvGrpSpPr>
        <p:grpSpPr bwMode="auto">
          <a:xfrm>
            <a:off x="4392489" y="1700808"/>
            <a:ext cx="969382" cy="931565"/>
            <a:chOff x="178" y="817"/>
            <a:chExt cx="378" cy="340"/>
          </a:xfrm>
          <a:solidFill>
            <a:schemeClr val="tx2">
              <a:lumMod val="50000"/>
              <a:lumOff val="50000"/>
            </a:schemeClr>
          </a:solidFill>
        </p:grpSpPr>
        <p:sp>
          <p:nvSpPr>
            <p:cNvPr id="8" name="Freeform 6"/>
            <p:cNvSpPr>
              <a:spLocks/>
            </p:cNvSpPr>
            <p:nvPr/>
          </p:nvSpPr>
          <p:spPr bwMode="auto">
            <a:xfrm>
              <a:off x="178" y="1004"/>
              <a:ext cx="166" cy="147"/>
            </a:xfrm>
            <a:custGeom>
              <a:avLst/>
              <a:gdLst>
                <a:gd name="T0" fmla="*/ 0 w 1496"/>
                <a:gd name="T1" fmla="*/ 0 h 1320"/>
                <a:gd name="T2" fmla="*/ 0 w 1496"/>
                <a:gd name="T3" fmla="*/ 0 h 1320"/>
                <a:gd name="T4" fmla="*/ 0 w 1496"/>
                <a:gd name="T5" fmla="*/ 0 h 1320"/>
                <a:gd name="T6" fmla="*/ 0 w 1496"/>
                <a:gd name="T7" fmla="*/ 0 h 1320"/>
                <a:gd name="T8" fmla="*/ 0 w 1496"/>
                <a:gd name="T9" fmla="*/ 0 h 1320"/>
                <a:gd name="T10" fmla="*/ 0 w 1496"/>
                <a:gd name="T11" fmla="*/ 0 h 1320"/>
                <a:gd name="T12" fmla="*/ 0 w 1496"/>
                <a:gd name="T13" fmla="*/ 0 h 1320"/>
                <a:gd name="T14" fmla="*/ 0 w 1496"/>
                <a:gd name="T15" fmla="*/ 0 h 1320"/>
                <a:gd name="T16" fmla="*/ 0 w 1496"/>
                <a:gd name="T17" fmla="*/ 0 h 1320"/>
                <a:gd name="T18" fmla="*/ 0 w 1496"/>
                <a:gd name="T19" fmla="*/ 0 h 1320"/>
                <a:gd name="T20" fmla="*/ 0 w 1496"/>
                <a:gd name="T21" fmla="*/ 0 h 1320"/>
                <a:gd name="T22" fmla="*/ 0 w 1496"/>
                <a:gd name="T23" fmla="*/ 0 h 1320"/>
                <a:gd name="T24" fmla="*/ 0 w 1496"/>
                <a:gd name="T25" fmla="*/ 0 h 1320"/>
                <a:gd name="T26" fmla="*/ 0 w 1496"/>
                <a:gd name="T27" fmla="*/ 0 h 1320"/>
                <a:gd name="T28" fmla="*/ 0 w 1496"/>
                <a:gd name="T29" fmla="*/ 0 h 1320"/>
                <a:gd name="T30" fmla="*/ 0 w 1496"/>
                <a:gd name="T31" fmla="*/ 0 h 1320"/>
                <a:gd name="T32" fmla="*/ 0 w 1496"/>
                <a:gd name="T33" fmla="*/ 0 h 1320"/>
                <a:gd name="T34" fmla="*/ 0 w 1496"/>
                <a:gd name="T35" fmla="*/ 0 h 1320"/>
                <a:gd name="T36" fmla="*/ 0 w 1496"/>
                <a:gd name="T37" fmla="*/ 0 h 1320"/>
                <a:gd name="T38" fmla="*/ 0 w 1496"/>
                <a:gd name="T39" fmla="*/ 0 h 1320"/>
                <a:gd name="T40" fmla="*/ 0 w 1496"/>
                <a:gd name="T41" fmla="*/ 0 h 1320"/>
                <a:gd name="T42" fmla="*/ 0 w 1496"/>
                <a:gd name="T43" fmla="*/ 0 h 1320"/>
                <a:gd name="T44" fmla="*/ 0 w 1496"/>
                <a:gd name="T45" fmla="*/ 0 h 1320"/>
                <a:gd name="T46" fmla="*/ 0 w 1496"/>
                <a:gd name="T47" fmla="*/ 0 h 1320"/>
                <a:gd name="T48" fmla="*/ 0 w 1496"/>
                <a:gd name="T49" fmla="*/ 0 h 1320"/>
                <a:gd name="T50" fmla="*/ 0 w 1496"/>
                <a:gd name="T51" fmla="*/ 0 h 1320"/>
                <a:gd name="T52" fmla="*/ 0 w 1496"/>
                <a:gd name="T53" fmla="*/ 0 h 1320"/>
                <a:gd name="T54" fmla="*/ 0 w 1496"/>
                <a:gd name="T55" fmla="*/ 0 h 1320"/>
                <a:gd name="T56" fmla="*/ 0 w 1496"/>
                <a:gd name="T57" fmla="*/ 0 h 1320"/>
                <a:gd name="T58" fmla="*/ 0 w 1496"/>
                <a:gd name="T59" fmla="*/ 0 h 1320"/>
                <a:gd name="T60" fmla="*/ 0 w 1496"/>
                <a:gd name="T61" fmla="*/ 0 h 1320"/>
                <a:gd name="T62" fmla="*/ 0 w 1496"/>
                <a:gd name="T63" fmla="*/ 0 h 1320"/>
                <a:gd name="T64" fmla="*/ 0 w 1496"/>
                <a:gd name="T65" fmla="*/ 0 h 1320"/>
                <a:gd name="T66" fmla="*/ 0 w 1496"/>
                <a:gd name="T67" fmla="*/ 0 h 1320"/>
                <a:gd name="T68" fmla="*/ 0 w 1496"/>
                <a:gd name="T69" fmla="*/ 0 h 1320"/>
                <a:gd name="T70" fmla="*/ 0 w 1496"/>
                <a:gd name="T71" fmla="*/ 0 h 1320"/>
                <a:gd name="T72" fmla="*/ 0 w 1496"/>
                <a:gd name="T73" fmla="*/ 0 h 1320"/>
                <a:gd name="T74" fmla="*/ 0 w 1496"/>
                <a:gd name="T75" fmla="*/ 0 h 1320"/>
                <a:gd name="T76" fmla="*/ 0 w 1496"/>
                <a:gd name="T77" fmla="*/ 0 h 1320"/>
                <a:gd name="T78" fmla="*/ 0 w 1496"/>
                <a:gd name="T79" fmla="*/ 0 h 1320"/>
                <a:gd name="T80" fmla="*/ 0 w 1496"/>
                <a:gd name="T81" fmla="*/ 0 h 1320"/>
                <a:gd name="T82" fmla="*/ 0 w 1496"/>
                <a:gd name="T83" fmla="*/ 0 h 1320"/>
                <a:gd name="T84" fmla="*/ 0 w 1496"/>
                <a:gd name="T85" fmla="*/ 0 h 1320"/>
                <a:gd name="T86" fmla="*/ 0 w 1496"/>
                <a:gd name="T87" fmla="*/ 0 h 1320"/>
                <a:gd name="T88" fmla="*/ 0 w 1496"/>
                <a:gd name="T89" fmla="*/ 0 h 1320"/>
                <a:gd name="T90" fmla="*/ 0 w 1496"/>
                <a:gd name="T91" fmla="*/ 0 h 1320"/>
                <a:gd name="T92" fmla="*/ 0 w 1496"/>
                <a:gd name="T93" fmla="*/ 0 h 1320"/>
                <a:gd name="T94" fmla="*/ 0 w 1496"/>
                <a:gd name="T95" fmla="*/ 0 h 1320"/>
                <a:gd name="T96" fmla="*/ 0 w 1496"/>
                <a:gd name="T97" fmla="*/ 0 h 1320"/>
                <a:gd name="T98" fmla="*/ 0 w 1496"/>
                <a:gd name="T99" fmla="*/ 0 h 1320"/>
                <a:gd name="T100" fmla="*/ 0 w 1496"/>
                <a:gd name="T101" fmla="*/ 0 h 1320"/>
                <a:gd name="T102" fmla="*/ 0 w 1496"/>
                <a:gd name="T103" fmla="*/ 0 h 1320"/>
                <a:gd name="T104" fmla="*/ 0 w 1496"/>
                <a:gd name="T105" fmla="*/ 0 h 1320"/>
                <a:gd name="T106" fmla="*/ 0 w 1496"/>
                <a:gd name="T107" fmla="*/ 0 h 1320"/>
                <a:gd name="T108" fmla="*/ 0 w 1496"/>
                <a:gd name="T109" fmla="*/ 0 h 1320"/>
                <a:gd name="T110" fmla="*/ 0 w 1496"/>
                <a:gd name="T111" fmla="*/ 0 h 13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96"/>
                <a:gd name="T169" fmla="*/ 0 h 1320"/>
                <a:gd name="T170" fmla="*/ 1496 w 1496"/>
                <a:gd name="T171" fmla="*/ 1320 h 13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96" h="1320">
                  <a:moveTo>
                    <a:pt x="925" y="0"/>
                  </a:moveTo>
                  <a:lnTo>
                    <a:pt x="1359" y="2"/>
                  </a:lnTo>
                  <a:lnTo>
                    <a:pt x="1362" y="30"/>
                  </a:lnTo>
                  <a:lnTo>
                    <a:pt x="1370" y="60"/>
                  </a:lnTo>
                  <a:lnTo>
                    <a:pt x="1384" y="90"/>
                  </a:lnTo>
                  <a:lnTo>
                    <a:pt x="1403" y="122"/>
                  </a:lnTo>
                  <a:lnTo>
                    <a:pt x="1427" y="156"/>
                  </a:lnTo>
                  <a:lnTo>
                    <a:pt x="1458" y="190"/>
                  </a:lnTo>
                  <a:lnTo>
                    <a:pt x="1496" y="226"/>
                  </a:lnTo>
                  <a:lnTo>
                    <a:pt x="1356" y="1179"/>
                  </a:lnTo>
                  <a:lnTo>
                    <a:pt x="1475" y="1320"/>
                  </a:lnTo>
                  <a:lnTo>
                    <a:pt x="1365" y="1320"/>
                  </a:lnTo>
                  <a:lnTo>
                    <a:pt x="1258" y="1320"/>
                  </a:lnTo>
                  <a:lnTo>
                    <a:pt x="1151" y="1320"/>
                  </a:lnTo>
                  <a:lnTo>
                    <a:pt x="1047" y="1320"/>
                  </a:lnTo>
                  <a:lnTo>
                    <a:pt x="946" y="1320"/>
                  </a:lnTo>
                  <a:lnTo>
                    <a:pt x="848" y="1320"/>
                  </a:lnTo>
                  <a:lnTo>
                    <a:pt x="752" y="1320"/>
                  </a:lnTo>
                  <a:lnTo>
                    <a:pt x="662" y="1320"/>
                  </a:lnTo>
                  <a:lnTo>
                    <a:pt x="574" y="1320"/>
                  </a:lnTo>
                  <a:lnTo>
                    <a:pt x="491" y="1320"/>
                  </a:lnTo>
                  <a:lnTo>
                    <a:pt x="412" y="1320"/>
                  </a:lnTo>
                  <a:lnTo>
                    <a:pt x="339" y="1320"/>
                  </a:lnTo>
                  <a:lnTo>
                    <a:pt x="272" y="1320"/>
                  </a:lnTo>
                  <a:lnTo>
                    <a:pt x="210" y="1320"/>
                  </a:lnTo>
                  <a:lnTo>
                    <a:pt x="154" y="1320"/>
                  </a:lnTo>
                  <a:lnTo>
                    <a:pt x="104" y="1320"/>
                  </a:lnTo>
                  <a:lnTo>
                    <a:pt x="62" y="1320"/>
                  </a:lnTo>
                  <a:lnTo>
                    <a:pt x="27" y="1320"/>
                  </a:lnTo>
                  <a:lnTo>
                    <a:pt x="0" y="1320"/>
                  </a:lnTo>
                  <a:lnTo>
                    <a:pt x="4" y="1259"/>
                  </a:lnTo>
                  <a:lnTo>
                    <a:pt x="10" y="1196"/>
                  </a:lnTo>
                  <a:lnTo>
                    <a:pt x="22" y="1132"/>
                  </a:lnTo>
                  <a:lnTo>
                    <a:pt x="35" y="1067"/>
                  </a:lnTo>
                  <a:lnTo>
                    <a:pt x="52" y="1000"/>
                  </a:lnTo>
                  <a:lnTo>
                    <a:pt x="72" y="932"/>
                  </a:lnTo>
                  <a:lnTo>
                    <a:pt x="95" y="864"/>
                  </a:lnTo>
                  <a:lnTo>
                    <a:pt x="121" y="797"/>
                  </a:lnTo>
                  <a:lnTo>
                    <a:pt x="149" y="728"/>
                  </a:lnTo>
                  <a:lnTo>
                    <a:pt x="180" y="662"/>
                  </a:lnTo>
                  <a:lnTo>
                    <a:pt x="213" y="596"/>
                  </a:lnTo>
                  <a:lnTo>
                    <a:pt x="249" y="531"/>
                  </a:lnTo>
                  <a:lnTo>
                    <a:pt x="286" y="469"/>
                  </a:lnTo>
                  <a:lnTo>
                    <a:pt x="327" y="409"/>
                  </a:lnTo>
                  <a:lnTo>
                    <a:pt x="368" y="351"/>
                  </a:lnTo>
                  <a:lnTo>
                    <a:pt x="412" y="297"/>
                  </a:lnTo>
                  <a:lnTo>
                    <a:pt x="458" y="246"/>
                  </a:lnTo>
                  <a:lnTo>
                    <a:pt x="504" y="199"/>
                  </a:lnTo>
                  <a:lnTo>
                    <a:pt x="553" y="156"/>
                  </a:lnTo>
                  <a:lnTo>
                    <a:pt x="603" y="117"/>
                  </a:lnTo>
                  <a:lnTo>
                    <a:pt x="654" y="83"/>
                  </a:lnTo>
                  <a:lnTo>
                    <a:pt x="707" y="54"/>
                  </a:lnTo>
                  <a:lnTo>
                    <a:pt x="760" y="31"/>
                  </a:lnTo>
                  <a:lnTo>
                    <a:pt x="815" y="15"/>
                  </a:lnTo>
                  <a:lnTo>
                    <a:pt x="869" y="4"/>
                  </a:lnTo>
                  <a:lnTo>
                    <a:pt x="925" y="0"/>
                  </a:lnTo>
                  <a:close/>
                </a:path>
              </a:pathLst>
            </a:custGeom>
            <a:grpFill/>
            <a:ln w="0">
              <a:solidFill>
                <a:schemeClr val="tx2">
                  <a:lumMod val="50000"/>
                  <a:lumOff val="50000"/>
                </a:schemeClr>
              </a:solidFill>
              <a:prstDash val="solid"/>
              <a:round/>
              <a:headEnd/>
              <a:tailEnd/>
            </a:ln>
          </p:spPr>
          <p:txBody>
            <a:bodyPr/>
            <a:lstStyle/>
            <a:p>
              <a:endParaRPr lang="en-GB"/>
            </a:p>
          </p:txBody>
        </p:sp>
        <p:sp>
          <p:nvSpPr>
            <p:cNvPr id="9" name="Freeform 7"/>
            <p:cNvSpPr>
              <a:spLocks/>
            </p:cNvSpPr>
            <p:nvPr/>
          </p:nvSpPr>
          <p:spPr bwMode="auto">
            <a:xfrm>
              <a:off x="388" y="1005"/>
              <a:ext cx="168" cy="146"/>
            </a:xfrm>
            <a:custGeom>
              <a:avLst/>
              <a:gdLst>
                <a:gd name="T0" fmla="*/ 0 w 1513"/>
                <a:gd name="T1" fmla="*/ 0 h 1316"/>
                <a:gd name="T2" fmla="*/ 0 w 1513"/>
                <a:gd name="T3" fmla="*/ 0 h 1316"/>
                <a:gd name="T4" fmla="*/ 0 w 1513"/>
                <a:gd name="T5" fmla="*/ 0 h 1316"/>
                <a:gd name="T6" fmla="*/ 0 w 1513"/>
                <a:gd name="T7" fmla="*/ 0 h 1316"/>
                <a:gd name="T8" fmla="*/ 0 w 1513"/>
                <a:gd name="T9" fmla="*/ 0 h 1316"/>
                <a:gd name="T10" fmla="*/ 0 w 1513"/>
                <a:gd name="T11" fmla="*/ 0 h 1316"/>
                <a:gd name="T12" fmla="*/ 0 w 1513"/>
                <a:gd name="T13" fmla="*/ 0 h 1316"/>
                <a:gd name="T14" fmla="*/ 0 w 1513"/>
                <a:gd name="T15" fmla="*/ 0 h 1316"/>
                <a:gd name="T16" fmla="*/ 0 w 1513"/>
                <a:gd name="T17" fmla="*/ 0 h 1316"/>
                <a:gd name="T18" fmla="*/ 0 w 1513"/>
                <a:gd name="T19" fmla="*/ 0 h 1316"/>
                <a:gd name="T20" fmla="*/ 0 w 1513"/>
                <a:gd name="T21" fmla="*/ 0 h 1316"/>
                <a:gd name="T22" fmla="*/ 0 w 1513"/>
                <a:gd name="T23" fmla="*/ 0 h 1316"/>
                <a:gd name="T24" fmla="*/ 0 w 1513"/>
                <a:gd name="T25" fmla="*/ 0 h 1316"/>
                <a:gd name="T26" fmla="*/ 0 w 1513"/>
                <a:gd name="T27" fmla="*/ 0 h 1316"/>
                <a:gd name="T28" fmla="*/ 0 w 1513"/>
                <a:gd name="T29" fmla="*/ 0 h 1316"/>
                <a:gd name="T30" fmla="*/ 0 w 1513"/>
                <a:gd name="T31" fmla="*/ 0 h 1316"/>
                <a:gd name="T32" fmla="*/ 0 w 1513"/>
                <a:gd name="T33" fmla="*/ 0 h 1316"/>
                <a:gd name="T34" fmla="*/ 0 w 1513"/>
                <a:gd name="T35" fmla="*/ 0 h 1316"/>
                <a:gd name="T36" fmla="*/ 0 w 1513"/>
                <a:gd name="T37" fmla="*/ 0 h 1316"/>
                <a:gd name="T38" fmla="*/ 0 w 1513"/>
                <a:gd name="T39" fmla="*/ 0 h 1316"/>
                <a:gd name="T40" fmla="*/ 0 w 1513"/>
                <a:gd name="T41" fmla="*/ 0 h 1316"/>
                <a:gd name="T42" fmla="*/ 0 w 1513"/>
                <a:gd name="T43" fmla="*/ 0 h 1316"/>
                <a:gd name="T44" fmla="*/ 0 w 1513"/>
                <a:gd name="T45" fmla="*/ 0 h 1316"/>
                <a:gd name="T46" fmla="*/ 0 w 1513"/>
                <a:gd name="T47" fmla="*/ 0 h 1316"/>
                <a:gd name="T48" fmla="*/ 0 w 1513"/>
                <a:gd name="T49" fmla="*/ 0 h 1316"/>
                <a:gd name="T50" fmla="*/ 0 w 1513"/>
                <a:gd name="T51" fmla="*/ 0 h 1316"/>
                <a:gd name="T52" fmla="*/ 0 w 1513"/>
                <a:gd name="T53" fmla="*/ 0 h 1316"/>
                <a:gd name="T54" fmla="*/ 0 w 1513"/>
                <a:gd name="T55" fmla="*/ 0 h 1316"/>
                <a:gd name="T56" fmla="*/ 0 w 1513"/>
                <a:gd name="T57" fmla="*/ 0 h 1316"/>
                <a:gd name="T58" fmla="*/ 0 w 1513"/>
                <a:gd name="T59" fmla="*/ 0 h 1316"/>
                <a:gd name="T60" fmla="*/ 0 w 1513"/>
                <a:gd name="T61" fmla="*/ 0 h 1316"/>
                <a:gd name="T62" fmla="*/ 0 w 1513"/>
                <a:gd name="T63" fmla="*/ 0 h 1316"/>
                <a:gd name="T64" fmla="*/ 0 w 1513"/>
                <a:gd name="T65" fmla="*/ 0 h 1316"/>
                <a:gd name="T66" fmla="*/ 0 w 1513"/>
                <a:gd name="T67" fmla="*/ 0 h 1316"/>
                <a:gd name="T68" fmla="*/ 0 w 1513"/>
                <a:gd name="T69" fmla="*/ 0 h 1316"/>
                <a:gd name="T70" fmla="*/ 0 w 1513"/>
                <a:gd name="T71" fmla="*/ 0 h 1316"/>
                <a:gd name="T72" fmla="*/ 0 w 1513"/>
                <a:gd name="T73" fmla="*/ 0 h 1316"/>
                <a:gd name="T74" fmla="*/ 0 w 1513"/>
                <a:gd name="T75" fmla="*/ 0 h 1316"/>
                <a:gd name="T76" fmla="*/ 0 w 1513"/>
                <a:gd name="T77" fmla="*/ 0 h 1316"/>
                <a:gd name="T78" fmla="*/ 0 w 1513"/>
                <a:gd name="T79" fmla="*/ 0 h 1316"/>
                <a:gd name="T80" fmla="*/ 0 w 1513"/>
                <a:gd name="T81" fmla="*/ 0 h 1316"/>
                <a:gd name="T82" fmla="*/ 0 w 1513"/>
                <a:gd name="T83" fmla="*/ 0 h 1316"/>
                <a:gd name="T84" fmla="*/ 0 w 1513"/>
                <a:gd name="T85" fmla="*/ 0 h 1316"/>
                <a:gd name="T86" fmla="*/ 0 w 1513"/>
                <a:gd name="T87" fmla="*/ 0 h 1316"/>
                <a:gd name="T88" fmla="*/ 0 w 1513"/>
                <a:gd name="T89" fmla="*/ 0 h 1316"/>
                <a:gd name="T90" fmla="*/ 0 w 1513"/>
                <a:gd name="T91" fmla="*/ 0 h 1316"/>
                <a:gd name="T92" fmla="*/ 0 w 1513"/>
                <a:gd name="T93" fmla="*/ 0 h 1316"/>
                <a:gd name="T94" fmla="*/ 0 w 1513"/>
                <a:gd name="T95" fmla="*/ 0 h 1316"/>
                <a:gd name="T96" fmla="*/ 0 w 1513"/>
                <a:gd name="T97" fmla="*/ 0 h 13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3"/>
                <a:gd name="T148" fmla="*/ 0 h 1316"/>
                <a:gd name="T149" fmla="*/ 1513 w 1513"/>
                <a:gd name="T150" fmla="*/ 1316 h 13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3" h="1316">
                  <a:moveTo>
                    <a:pt x="136" y="0"/>
                  </a:moveTo>
                  <a:lnTo>
                    <a:pt x="562" y="1"/>
                  </a:lnTo>
                  <a:lnTo>
                    <a:pt x="622" y="6"/>
                  </a:lnTo>
                  <a:lnTo>
                    <a:pt x="682" y="16"/>
                  </a:lnTo>
                  <a:lnTo>
                    <a:pt x="741" y="35"/>
                  </a:lnTo>
                  <a:lnTo>
                    <a:pt x="800" y="59"/>
                  </a:lnTo>
                  <a:lnTo>
                    <a:pt x="858" y="91"/>
                  </a:lnTo>
                  <a:lnTo>
                    <a:pt x="916" y="131"/>
                  </a:lnTo>
                  <a:lnTo>
                    <a:pt x="974" y="177"/>
                  </a:lnTo>
                  <a:lnTo>
                    <a:pt x="1031" y="230"/>
                  </a:lnTo>
                  <a:lnTo>
                    <a:pt x="1084" y="287"/>
                  </a:lnTo>
                  <a:lnTo>
                    <a:pt x="1134" y="347"/>
                  </a:lnTo>
                  <a:lnTo>
                    <a:pt x="1182" y="411"/>
                  </a:lnTo>
                  <a:lnTo>
                    <a:pt x="1226" y="479"/>
                  </a:lnTo>
                  <a:lnTo>
                    <a:pt x="1268" y="548"/>
                  </a:lnTo>
                  <a:lnTo>
                    <a:pt x="1307" y="620"/>
                  </a:lnTo>
                  <a:lnTo>
                    <a:pt x="1343" y="693"/>
                  </a:lnTo>
                  <a:lnTo>
                    <a:pt x="1376" y="767"/>
                  </a:lnTo>
                  <a:lnTo>
                    <a:pt x="1405" y="840"/>
                  </a:lnTo>
                  <a:lnTo>
                    <a:pt x="1431" y="914"/>
                  </a:lnTo>
                  <a:lnTo>
                    <a:pt x="1454" y="986"/>
                  </a:lnTo>
                  <a:lnTo>
                    <a:pt x="1473" y="1057"/>
                  </a:lnTo>
                  <a:lnTo>
                    <a:pt x="1489" y="1126"/>
                  </a:lnTo>
                  <a:lnTo>
                    <a:pt x="1501" y="1192"/>
                  </a:lnTo>
                  <a:lnTo>
                    <a:pt x="1509" y="1255"/>
                  </a:lnTo>
                  <a:lnTo>
                    <a:pt x="1513" y="1316"/>
                  </a:lnTo>
                  <a:lnTo>
                    <a:pt x="1439" y="1316"/>
                  </a:lnTo>
                  <a:lnTo>
                    <a:pt x="1358" y="1316"/>
                  </a:lnTo>
                  <a:lnTo>
                    <a:pt x="1270" y="1316"/>
                  </a:lnTo>
                  <a:lnTo>
                    <a:pt x="1176" y="1316"/>
                  </a:lnTo>
                  <a:lnTo>
                    <a:pt x="1077" y="1316"/>
                  </a:lnTo>
                  <a:lnTo>
                    <a:pt x="972" y="1316"/>
                  </a:lnTo>
                  <a:lnTo>
                    <a:pt x="864" y="1316"/>
                  </a:lnTo>
                  <a:lnTo>
                    <a:pt x="751" y="1316"/>
                  </a:lnTo>
                  <a:lnTo>
                    <a:pt x="634" y="1316"/>
                  </a:lnTo>
                  <a:lnTo>
                    <a:pt x="515" y="1316"/>
                  </a:lnTo>
                  <a:lnTo>
                    <a:pt x="393" y="1316"/>
                  </a:lnTo>
                  <a:lnTo>
                    <a:pt x="270" y="1316"/>
                  </a:lnTo>
                  <a:lnTo>
                    <a:pt x="145" y="1316"/>
                  </a:lnTo>
                  <a:lnTo>
                    <a:pt x="19" y="1316"/>
                  </a:lnTo>
                  <a:lnTo>
                    <a:pt x="139" y="1175"/>
                  </a:lnTo>
                  <a:lnTo>
                    <a:pt x="0" y="222"/>
                  </a:lnTo>
                  <a:lnTo>
                    <a:pt x="36" y="187"/>
                  </a:lnTo>
                  <a:lnTo>
                    <a:pt x="67" y="152"/>
                  </a:lnTo>
                  <a:lnTo>
                    <a:pt x="92" y="119"/>
                  </a:lnTo>
                  <a:lnTo>
                    <a:pt x="110" y="87"/>
                  </a:lnTo>
                  <a:lnTo>
                    <a:pt x="125" y="57"/>
                  </a:lnTo>
                  <a:lnTo>
                    <a:pt x="133" y="28"/>
                  </a:lnTo>
                  <a:lnTo>
                    <a:pt x="136" y="0"/>
                  </a:lnTo>
                  <a:close/>
                </a:path>
              </a:pathLst>
            </a:custGeom>
            <a:grpFill/>
            <a:ln w="0">
              <a:solidFill>
                <a:schemeClr val="tx2">
                  <a:lumMod val="50000"/>
                  <a:lumOff val="50000"/>
                </a:schemeClr>
              </a:solidFill>
              <a:prstDash val="solid"/>
              <a:round/>
              <a:headEnd/>
              <a:tailEnd/>
            </a:ln>
          </p:spPr>
          <p:txBody>
            <a:bodyPr/>
            <a:lstStyle/>
            <a:p>
              <a:endParaRPr lang="en-GB"/>
            </a:p>
          </p:txBody>
        </p:sp>
        <p:sp>
          <p:nvSpPr>
            <p:cNvPr id="10" name="Freeform 8"/>
            <p:cNvSpPr>
              <a:spLocks/>
            </p:cNvSpPr>
            <p:nvPr/>
          </p:nvSpPr>
          <p:spPr bwMode="auto">
            <a:xfrm>
              <a:off x="289" y="817"/>
              <a:ext cx="154" cy="157"/>
            </a:xfrm>
            <a:custGeom>
              <a:avLst/>
              <a:gdLst>
                <a:gd name="T0" fmla="*/ 0 w 1385"/>
                <a:gd name="T1" fmla="*/ 0 h 1418"/>
                <a:gd name="T2" fmla="*/ 0 w 1385"/>
                <a:gd name="T3" fmla="*/ 0 h 1418"/>
                <a:gd name="T4" fmla="*/ 0 w 1385"/>
                <a:gd name="T5" fmla="*/ 0 h 1418"/>
                <a:gd name="T6" fmla="*/ 0 w 1385"/>
                <a:gd name="T7" fmla="*/ 0 h 1418"/>
                <a:gd name="T8" fmla="*/ 0 w 1385"/>
                <a:gd name="T9" fmla="*/ 0 h 1418"/>
                <a:gd name="T10" fmla="*/ 0 w 1385"/>
                <a:gd name="T11" fmla="*/ 0 h 1418"/>
                <a:gd name="T12" fmla="*/ 0 w 1385"/>
                <a:gd name="T13" fmla="*/ 0 h 1418"/>
                <a:gd name="T14" fmla="*/ 0 w 1385"/>
                <a:gd name="T15" fmla="*/ 0 h 1418"/>
                <a:gd name="T16" fmla="*/ 0 w 1385"/>
                <a:gd name="T17" fmla="*/ 0 h 1418"/>
                <a:gd name="T18" fmla="*/ 0 w 1385"/>
                <a:gd name="T19" fmla="*/ 0 h 1418"/>
                <a:gd name="T20" fmla="*/ 0 w 1385"/>
                <a:gd name="T21" fmla="*/ 0 h 1418"/>
                <a:gd name="T22" fmla="*/ 0 w 1385"/>
                <a:gd name="T23" fmla="*/ 0 h 1418"/>
                <a:gd name="T24" fmla="*/ 0 w 1385"/>
                <a:gd name="T25" fmla="*/ 0 h 1418"/>
                <a:gd name="T26" fmla="*/ 0 w 1385"/>
                <a:gd name="T27" fmla="*/ 0 h 1418"/>
                <a:gd name="T28" fmla="*/ 0 w 1385"/>
                <a:gd name="T29" fmla="*/ 0 h 1418"/>
                <a:gd name="T30" fmla="*/ 0 w 1385"/>
                <a:gd name="T31" fmla="*/ 0 h 1418"/>
                <a:gd name="T32" fmla="*/ 0 w 1385"/>
                <a:gd name="T33" fmla="*/ 0 h 1418"/>
                <a:gd name="T34" fmla="*/ 0 w 1385"/>
                <a:gd name="T35" fmla="*/ 0 h 1418"/>
                <a:gd name="T36" fmla="*/ 0 w 1385"/>
                <a:gd name="T37" fmla="*/ 0 h 1418"/>
                <a:gd name="T38" fmla="*/ 0 w 1385"/>
                <a:gd name="T39" fmla="*/ 0 h 1418"/>
                <a:gd name="T40" fmla="*/ 0 w 1385"/>
                <a:gd name="T41" fmla="*/ 0 h 1418"/>
                <a:gd name="T42" fmla="*/ 0 w 1385"/>
                <a:gd name="T43" fmla="*/ 0 h 1418"/>
                <a:gd name="T44" fmla="*/ 0 w 1385"/>
                <a:gd name="T45" fmla="*/ 0 h 1418"/>
                <a:gd name="T46" fmla="*/ 0 w 1385"/>
                <a:gd name="T47" fmla="*/ 0 h 1418"/>
                <a:gd name="T48" fmla="*/ 0 w 1385"/>
                <a:gd name="T49" fmla="*/ 0 h 1418"/>
                <a:gd name="T50" fmla="*/ 0 w 1385"/>
                <a:gd name="T51" fmla="*/ 0 h 1418"/>
                <a:gd name="T52" fmla="*/ 0 w 1385"/>
                <a:gd name="T53" fmla="*/ 0 h 1418"/>
                <a:gd name="T54" fmla="*/ 0 w 1385"/>
                <a:gd name="T55" fmla="*/ 0 h 1418"/>
                <a:gd name="T56" fmla="*/ 0 w 1385"/>
                <a:gd name="T57" fmla="*/ 0 h 1418"/>
                <a:gd name="T58" fmla="*/ 0 w 1385"/>
                <a:gd name="T59" fmla="*/ 0 h 1418"/>
                <a:gd name="T60" fmla="*/ 0 w 1385"/>
                <a:gd name="T61" fmla="*/ 0 h 1418"/>
                <a:gd name="T62" fmla="*/ 0 w 1385"/>
                <a:gd name="T63" fmla="*/ 0 h 1418"/>
                <a:gd name="T64" fmla="*/ 0 w 1385"/>
                <a:gd name="T65" fmla="*/ 0 h 1418"/>
                <a:gd name="T66" fmla="*/ 0 w 1385"/>
                <a:gd name="T67" fmla="*/ 0 h 1418"/>
                <a:gd name="T68" fmla="*/ 0 w 1385"/>
                <a:gd name="T69" fmla="*/ 0 h 1418"/>
                <a:gd name="T70" fmla="*/ 0 w 1385"/>
                <a:gd name="T71" fmla="*/ 0 h 14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5"/>
                <a:gd name="T109" fmla="*/ 0 h 1418"/>
                <a:gd name="T110" fmla="*/ 1385 w 1385"/>
                <a:gd name="T111" fmla="*/ 1418 h 14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5" h="1418">
                  <a:moveTo>
                    <a:pt x="692" y="0"/>
                  </a:moveTo>
                  <a:lnTo>
                    <a:pt x="758" y="4"/>
                  </a:lnTo>
                  <a:lnTo>
                    <a:pt x="822" y="14"/>
                  </a:lnTo>
                  <a:lnTo>
                    <a:pt x="885" y="29"/>
                  </a:lnTo>
                  <a:lnTo>
                    <a:pt x="945" y="51"/>
                  </a:lnTo>
                  <a:lnTo>
                    <a:pt x="1003" y="78"/>
                  </a:lnTo>
                  <a:lnTo>
                    <a:pt x="1058" y="110"/>
                  </a:lnTo>
                  <a:lnTo>
                    <a:pt x="1110" y="146"/>
                  </a:lnTo>
                  <a:lnTo>
                    <a:pt x="1157" y="188"/>
                  </a:lnTo>
                  <a:lnTo>
                    <a:pt x="1202" y="233"/>
                  </a:lnTo>
                  <a:lnTo>
                    <a:pt x="1242" y="282"/>
                  </a:lnTo>
                  <a:lnTo>
                    <a:pt x="1278" y="335"/>
                  </a:lnTo>
                  <a:lnTo>
                    <a:pt x="1309" y="391"/>
                  </a:lnTo>
                  <a:lnTo>
                    <a:pt x="1335" y="450"/>
                  </a:lnTo>
                  <a:lnTo>
                    <a:pt x="1356" y="511"/>
                  </a:lnTo>
                  <a:lnTo>
                    <a:pt x="1371" y="575"/>
                  </a:lnTo>
                  <a:lnTo>
                    <a:pt x="1382" y="641"/>
                  </a:lnTo>
                  <a:lnTo>
                    <a:pt x="1385" y="710"/>
                  </a:lnTo>
                  <a:lnTo>
                    <a:pt x="1382" y="777"/>
                  </a:lnTo>
                  <a:lnTo>
                    <a:pt x="1371" y="844"/>
                  </a:lnTo>
                  <a:lnTo>
                    <a:pt x="1357" y="908"/>
                  </a:lnTo>
                  <a:lnTo>
                    <a:pt x="1335" y="970"/>
                  </a:lnTo>
                  <a:lnTo>
                    <a:pt x="1309" y="1029"/>
                  </a:lnTo>
                  <a:lnTo>
                    <a:pt x="1278" y="1086"/>
                  </a:lnTo>
                  <a:lnTo>
                    <a:pt x="1243" y="1138"/>
                  </a:lnTo>
                  <a:lnTo>
                    <a:pt x="1203" y="1187"/>
                  </a:lnTo>
                  <a:lnTo>
                    <a:pt x="1159" y="1233"/>
                  </a:lnTo>
                  <a:lnTo>
                    <a:pt x="1111" y="1274"/>
                  </a:lnTo>
                  <a:lnTo>
                    <a:pt x="1060" y="1310"/>
                  </a:lnTo>
                  <a:lnTo>
                    <a:pt x="1005" y="1342"/>
                  </a:lnTo>
                  <a:lnTo>
                    <a:pt x="948" y="1368"/>
                  </a:lnTo>
                  <a:lnTo>
                    <a:pt x="888" y="1390"/>
                  </a:lnTo>
                  <a:lnTo>
                    <a:pt x="826" y="1406"/>
                  </a:lnTo>
                  <a:lnTo>
                    <a:pt x="762" y="1415"/>
                  </a:lnTo>
                  <a:lnTo>
                    <a:pt x="696" y="1418"/>
                  </a:lnTo>
                  <a:lnTo>
                    <a:pt x="688" y="1418"/>
                  </a:lnTo>
                  <a:lnTo>
                    <a:pt x="628" y="1416"/>
                  </a:lnTo>
                  <a:lnTo>
                    <a:pt x="568" y="1408"/>
                  </a:lnTo>
                  <a:lnTo>
                    <a:pt x="510" y="1395"/>
                  </a:lnTo>
                  <a:lnTo>
                    <a:pt x="453" y="1377"/>
                  </a:lnTo>
                  <a:lnTo>
                    <a:pt x="399" y="1354"/>
                  </a:lnTo>
                  <a:lnTo>
                    <a:pt x="346" y="1327"/>
                  </a:lnTo>
                  <a:lnTo>
                    <a:pt x="296" y="1294"/>
                  </a:lnTo>
                  <a:lnTo>
                    <a:pt x="249" y="1257"/>
                  </a:lnTo>
                  <a:lnTo>
                    <a:pt x="204" y="1216"/>
                  </a:lnTo>
                  <a:lnTo>
                    <a:pt x="162" y="1169"/>
                  </a:lnTo>
                  <a:lnTo>
                    <a:pt x="124" y="1120"/>
                  </a:lnTo>
                  <a:lnTo>
                    <a:pt x="92" y="1068"/>
                  </a:lnTo>
                  <a:lnTo>
                    <a:pt x="64" y="1013"/>
                  </a:lnTo>
                  <a:lnTo>
                    <a:pt x="40" y="955"/>
                  </a:lnTo>
                  <a:lnTo>
                    <a:pt x="22" y="896"/>
                  </a:lnTo>
                  <a:lnTo>
                    <a:pt x="9" y="835"/>
                  </a:lnTo>
                  <a:lnTo>
                    <a:pt x="2" y="773"/>
                  </a:lnTo>
                  <a:lnTo>
                    <a:pt x="0" y="709"/>
                  </a:lnTo>
                  <a:lnTo>
                    <a:pt x="2" y="646"/>
                  </a:lnTo>
                  <a:lnTo>
                    <a:pt x="9" y="584"/>
                  </a:lnTo>
                  <a:lnTo>
                    <a:pt x="22" y="524"/>
                  </a:lnTo>
                  <a:lnTo>
                    <a:pt x="40" y="465"/>
                  </a:lnTo>
                  <a:lnTo>
                    <a:pt x="63" y="409"/>
                  </a:lnTo>
                  <a:lnTo>
                    <a:pt x="91" y="354"/>
                  </a:lnTo>
                  <a:lnTo>
                    <a:pt x="124" y="303"/>
                  </a:lnTo>
                  <a:lnTo>
                    <a:pt x="161" y="253"/>
                  </a:lnTo>
                  <a:lnTo>
                    <a:pt x="203" y="206"/>
                  </a:lnTo>
                  <a:lnTo>
                    <a:pt x="248" y="165"/>
                  </a:lnTo>
                  <a:lnTo>
                    <a:pt x="296" y="128"/>
                  </a:lnTo>
                  <a:lnTo>
                    <a:pt x="347" y="94"/>
                  </a:lnTo>
                  <a:lnTo>
                    <a:pt x="400" y="67"/>
                  </a:lnTo>
                  <a:lnTo>
                    <a:pt x="455" y="44"/>
                  </a:lnTo>
                  <a:lnTo>
                    <a:pt x="512" y="25"/>
                  </a:lnTo>
                  <a:lnTo>
                    <a:pt x="570" y="12"/>
                  </a:lnTo>
                  <a:lnTo>
                    <a:pt x="631" y="3"/>
                  </a:lnTo>
                  <a:lnTo>
                    <a:pt x="692" y="0"/>
                  </a:lnTo>
                  <a:close/>
                </a:path>
              </a:pathLst>
            </a:custGeom>
            <a:grpFill/>
            <a:ln w="0">
              <a:solidFill>
                <a:schemeClr val="tx2">
                  <a:lumMod val="50000"/>
                  <a:lumOff val="50000"/>
                </a:schemeClr>
              </a:solidFill>
              <a:prstDash val="solid"/>
              <a:round/>
              <a:headEnd/>
              <a:tailEnd/>
            </a:ln>
          </p:spPr>
          <p:txBody>
            <a:bodyPr/>
            <a:lstStyle/>
            <a:p>
              <a:endParaRPr lang="en-GB"/>
            </a:p>
          </p:txBody>
        </p:sp>
        <p:sp>
          <p:nvSpPr>
            <p:cNvPr id="12" name="Freeform 9"/>
            <p:cNvSpPr>
              <a:spLocks/>
            </p:cNvSpPr>
            <p:nvPr/>
          </p:nvSpPr>
          <p:spPr bwMode="auto">
            <a:xfrm>
              <a:off x="343" y="994"/>
              <a:ext cx="46" cy="163"/>
            </a:xfrm>
            <a:custGeom>
              <a:avLst/>
              <a:gdLst>
                <a:gd name="T0" fmla="*/ 0 w 408"/>
                <a:gd name="T1" fmla="*/ 0 h 1469"/>
                <a:gd name="T2" fmla="*/ 0 w 408"/>
                <a:gd name="T3" fmla="*/ 0 h 1469"/>
                <a:gd name="T4" fmla="*/ 0 w 408"/>
                <a:gd name="T5" fmla="*/ 0 h 1469"/>
                <a:gd name="T6" fmla="*/ 0 w 408"/>
                <a:gd name="T7" fmla="*/ 0 h 1469"/>
                <a:gd name="T8" fmla="*/ 0 w 408"/>
                <a:gd name="T9" fmla="*/ 0 h 1469"/>
                <a:gd name="T10" fmla="*/ 0 w 408"/>
                <a:gd name="T11" fmla="*/ 0 h 1469"/>
                <a:gd name="T12" fmla="*/ 0 w 408"/>
                <a:gd name="T13" fmla="*/ 0 h 1469"/>
                <a:gd name="T14" fmla="*/ 0 w 408"/>
                <a:gd name="T15" fmla="*/ 0 h 1469"/>
                <a:gd name="T16" fmla="*/ 0 w 408"/>
                <a:gd name="T17" fmla="*/ 0 h 1469"/>
                <a:gd name="T18" fmla="*/ 0 w 408"/>
                <a:gd name="T19" fmla="*/ 0 h 1469"/>
                <a:gd name="T20" fmla="*/ 0 w 408"/>
                <a:gd name="T21" fmla="*/ 0 h 1469"/>
                <a:gd name="T22" fmla="*/ 0 w 408"/>
                <a:gd name="T23" fmla="*/ 0 h 1469"/>
                <a:gd name="T24" fmla="*/ 0 w 408"/>
                <a:gd name="T25" fmla="*/ 0 h 1469"/>
                <a:gd name="T26" fmla="*/ 0 w 408"/>
                <a:gd name="T27" fmla="*/ 0 h 1469"/>
                <a:gd name="T28" fmla="*/ 0 w 408"/>
                <a:gd name="T29" fmla="*/ 0 h 1469"/>
                <a:gd name="T30" fmla="*/ 0 w 408"/>
                <a:gd name="T31" fmla="*/ 0 h 1469"/>
                <a:gd name="T32" fmla="*/ 0 w 408"/>
                <a:gd name="T33" fmla="*/ 0 h 1469"/>
                <a:gd name="T34" fmla="*/ 0 w 408"/>
                <a:gd name="T35" fmla="*/ 0 h 1469"/>
                <a:gd name="T36" fmla="*/ 0 w 408"/>
                <a:gd name="T37" fmla="*/ 0 h 1469"/>
                <a:gd name="T38" fmla="*/ 0 w 408"/>
                <a:gd name="T39" fmla="*/ 0 h 1469"/>
                <a:gd name="T40" fmla="*/ 0 w 408"/>
                <a:gd name="T41" fmla="*/ 0 h 1469"/>
                <a:gd name="T42" fmla="*/ 0 w 408"/>
                <a:gd name="T43" fmla="*/ 0 h 1469"/>
                <a:gd name="T44" fmla="*/ 0 w 408"/>
                <a:gd name="T45" fmla="*/ 0 h 1469"/>
                <a:gd name="T46" fmla="*/ 0 w 408"/>
                <a:gd name="T47" fmla="*/ 0 h 1469"/>
                <a:gd name="T48" fmla="*/ 0 w 408"/>
                <a:gd name="T49" fmla="*/ 0 h 1469"/>
                <a:gd name="T50" fmla="*/ 0 w 408"/>
                <a:gd name="T51" fmla="*/ 0 h 1469"/>
                <a:gd name="T52" fmla="*/ 0 w 408"/>
                <a:gd name="T53" fmla="*/ 0 h 1469"/>
                <a:gd name="T54" fmla="*/ 0 w 408"/>
                <a:gd name="T55" fmla="*/ 0 h 1469"/>
                <a:gd name="T56" fmla="*/ 0 w 408"/>
                <a:gd name="T57" fmla="*/ 0 h 1469"/>
                <a:gd name="T58" fmla="*/ 0 w 408"/>
                <a:gd name="T59" fmla="*/ 0 h 1469"/>
                <a:gd name="T60" fmla="*/ 0 w 408"/>
                <a:gd name="T61" fmla="*/ 0 h 1469"/>
                <a:gd name="T62" fmla="*/ 0 w 408"/>
                <a:gd name="T63" fmla="*/ 0 h 1469"/>
                <a:gd name="T64" fmla="*/ 0 w 408"/>
                <a:gd name="T65" fmla="*/ 0 h 1469"/>
                <a:gd name="T66" fmla="*/ 0 w 408"/>
                <a:gd name="T67" fmla="*/ 0 h 1469"/>
                <a:gd name="T68" fmla="*/ 0 w 408"/>
                <a:gd name="T69" fmla="*/ 0 h 1469"/>
                <a:gd name="T70" fmla="*/ 0 w 408"/>
                <a:gd name="T71" fmla="*/ 0 h 1469"/>
                <a:gd name="T72" fmla="*/ 0 w 408"/>
                <a:gd name="T73" fmla="*/ 0 h 1469"/>
                <a:gd name="T74" fmla="*/ 0 w 408"/>
                <a:gd name="T75" fmla="*/ 0 h 1469"/>
                <a:gd name="T76" fmla="*/ 0 w 408"/>
                <a:gd name="T77" fmla="*/ 0 h 1469"/>
                <a:gd name="T78" fmla="*/ 0 w 408"/>
                <a:gd name="T79" fmla="*/ 0 h 1469"/>
                <a:gd name="T80" fmla="*/ 0 w 408"/>
                <a:gd name="T81" fmla="*/ 0 h 1469"/>
                <a:gd name="T82" fmla="*/ 0 w 408"/>
                <a:gd name="T83" fmla="*/ 0 h 1469"/>
                <a:gd name="T84" fmla="*/ 0 w 408"/>
                <a:gd name="T85" fmla="*/ 0 h 1469"/>
                <a:gd name="T86" fmla="*/ 0 w 408"/>
                <a:gd name="T87" fmla="*/ 0 h 1469"/>
                <a:gd name="T88" fmla="*/ 0 w 408"/>
                <a:gd name="T89" fmla="*/ 0 h 1469"/>
                <a:gd name="T90" fmla="*/ 0 w 408"/>
                <a:gd name="T91" fmla="*/ 0 h 1469"/>
                <a:gd name="T92" fmla="*/ 0 w 408"/>
                <a:gd name="T93" fmla="*/ 0 h 1469"/>
                <a:gd name="T94" fmla="*/ 0 w 408"/>
                <a:gd name="T95" fmla="*/ 0 h 1469"/>
                <a:gd name="T96" fmla="*/ 0 w 408"/>
                <a:gd name="T97" fmla="*/ 0 h 1469"/>
                <a:gd name="T98" fmla="*/ 0 w 408"/>
                <a:gd name="T99" fmla="*/ 0 h 1469"/>
                <a:gd name="T100" fmla="*/ 0 w 408"/>
                <a:gd name="T101" fmla="*/ 0 h 1469"/>
                <a:gd name="T102" fmla="*/ 0 w 408"/>
                <a:gd name="T103" fmla="*/ 0 h 1469"/>
                <a:gd name="T104" fmla="*/ 0 w 408"/>
                <a:gd name="T105" fmla="*/ 0 h 14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8"/>
                <a:gd name="T160" fmla="*/ 0 h 1469"/>
                <a:gd name="T161" fmla="*/ 408 w 408"/>
                <a:gd name="T162" fmla="*/ 1469 h 14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8" h="1469">
                  <a:moveTo>
                    <a:pt x="204" y="0"/>
                  </a:moveTo>
                  <a:lnTo>
                    <a:pt x="237" y="2"/>
                  </a:lnTo>
                  <a:lnTo>
                    <a:pt x="271" y="8"/>
                  </a:lnTo>
                  <a:lnTo>
                    <a:pt x="304" y="18"/>
                  </a:lnTo>
                  <a:lnTo>
                    <a:pt x="335" y="30"/>
                  </a:lnTo>
                  <a:lnTo>
                    <a:pt x="365" y="46"/>
                  </a:lnTo>
                  <a:lnTo>
                    <a:pt x="388" y="63"/>
                  </a:lnTo>
                  <a:lnTo>
                    <a:pt x="402" y="78"/>
                  </a:lnTo>
                  <a:lnTo>
                    <a:pt x="408" y="93"/>
                  </a:lnTo>
                  <a:lnTo>
                    <a:pt x="408" y="95"/>
                  </a:lnTo>
                  <a:lnTo>
                    <a:pt x="407" y="99"/>
                  </a:lnTo>
                  <a:lnTo>
                    <a:pt x="406" y="106"/>
                  </a:lnTo>
                  <a:lnTo>
                    <a:pt x="403" y="113"/>
                  </a:lnTo>
                  <a:lnTo>
                    <a:pt x="398" y="122"/>
                  </a:lnTo>
                  <a:lnTo>
                    <a:pt x="392" y="133"/>
                  </a:lnTo>
                  <a:lnTo>
                    <a:pt x="383" y="146"/>
                  </a:lnTo>
                  <a:lnTo>
                    <a:pt x="372" y="162"/>
                  </a:lnTo>
                  <a:lnTo>
                    <a:pt x="356" y="179"/>
                  </a:lnTo>
                  <a:lnTo>
                    <a:pt x="338" y="199"/>
                  </a:lnTo>
                  <a:lnTo>
                    <a:pt x="316" y="221"/>
                  </a:lnTo>
                  <a:lnTo>
                    <a:pt x="290" y="244"/>
                  </a:lnTo>
                  <a:lnTo>
                    <a:pt x="263" y="268"/>
                  </a:lnTo>
                  <a:lnTo>
                    <a:pt x="404" y="1231"/>
                  </a:lnTo>
                  <a:lnTo>
                    <a:pt x="252" y="1412"/>
                  </a:lnTo>
                  <a:lnTo>
                    <a:pt x="225" y="1445"/>
                  </a:lnTo>
                  <a:lnTo>
                    <a:pt x="204" y="1469"/>
                  </a:lnTo>
                  <a:lnTo>
                    <a:pt x="183" y="1445"/>
                  </a:lnTo>
                  <a:lnTo>
                    <a:pt x="157" y="1412"/>
                  </a:lnTo>
                  <a:lnTo>
                    <a:pt x="4" y="1231"/>
                  </a:lnTo>
                  <a:lnTo>
                    <a:pt x="145" y="268"/>
                  </a:lnTo>
                  <a:lnTo>
                    <a:pt x="118" y="244"/>
                  </a:lnTo>
                  <a:lnTo>
                    <a:pt x="90" y="220"/>
                  </a:lnTo>
                  <a:lnTo>
                    <a:pt x="68" y="197"/>
                  </a:lnTo>
                  <a:lnTo>
                    <a:pt x="49" y="176"/>
                  </a:lnTo>
                  <a:lnTo>
                    <a:pt x="34" y="158"/>
                  </a:lnTo>
                  <a:lnTo>
                    <a:pt x="22" y="143"/>
                  </a:lnTo>
                  <a:lnTo>
                    <a:pt x="14" y="129"/>
                  </a:lnTo>
                  <a:lnTo>
                    <a:pt x="8" y="118"/>
                  </a:lnTo>
                  <a:lnTo>
                    <a:pt x="4" y="110"/>
                  </a:lnTo>
                  <a:lnTo>
                    <a:pt x="2" y="103"/>
                  </a:lnTo>
                  <a:lnTo>
                    <a:pt x="0" y="97"/>
                  </a:lnTo>
                  <a:lnTo>
                    <a:pt x="0" y="94"/>
                  </a:lnTo>
                  <a:lnTo>
                    <a:pt x="0" y="93"/>
                  </a:lnTo>
                  <a:lnTo>
                    <a:pt x="4" y="83"/>
                  </a:lnTo>
                  <a:lnTo>
                    <a:pt x="11" y="73"/>
                  </a:lnTo>
                  <a:lnTo>
                    <a:pt x="21" y="62"/>
                  </a:lnTo>
                  <a:lnTo>
                    <a:pt x="45" y="45"/>
                  </a:lnTo>
                  <a:lnTo>
                    <a:pt x="74" y="30"/>
                  </a:lnTo>
                  <a:lnTo>
                    <a:pt x="105" y="18"/>
                  </a:lnTo>
                  <a:lnTo>
                    <a:pt x="138" y="8"/>
                  </a:lnTo>
                  <a:lnTo>
                    <a:pt x="171" y="2"/>
                  </a:lnTo>
                  <a:lnTo>
                    <a:pt x="204" y="0"/>
                  </a:lnTo>
                  <a:close/>
                </a:path>
              </a:pathLst>
            </a:custGeom>
            <a:solidFill>
              <a:srgbClr val="FFC000"/>
            </a:solidFill>
            <a:ln w="0">
              <a:noFill/>
              <a:prstDash val="solid"/>
              <a:round/>
              <a:headEnd/>
              <a:tailEnd/>
            </a:ln>
          </p:spPr>
          <p:txBody>
            <a:bodyPr/>
            <a:lstStyle/>
            <a:p>
              <a:endParaRPr lang="en-GB"/>
            </a:p>
          </p:txBody>
        </p:sp>
      </p:grpSp>
      <p:grpSp>
        <p:nvGrpSpPr>
          <p:cNvPr id="3" name="Group 20"/>
          <p:cNvGrpSpPr/>
          <p:nvPr/>
        </p:nvGrpSpPr>
        <p:grpSpPr>
          <a:xfrm>
            <a:off x="7050131" y="4410635"/>
            <a:ext cx="1698333" cy="991097"/>
            <a:chOff x="7895644" y="3254375"/>
            <a:chExt cx="1592977" cy="848775"/>
          </a:xfrm>
          <a:solidFill>
            <a:schemeClr val="tx2">
              <a:lumMod val="50000"/>
              <a:lumOff val="50000"/>
            </a:schemeClr>
          </a:solidFill>
        </p:grpSpPr>
        <p:sp>
          <p:nvSpPr>
            <p:cNvPr id="14" name="Freeform 67"/>
            <p:cNvSpPr>
              <a:spLocks noChangeArrowheads="1"/>
            </p:cNvSpPr>
            <p:nvPr/>
          </p:nvSpPr>
          <p:spPr bwMode="auto">
            <a:xfrm flipH="1">
              <a:off x="7895644" y="3254375"/>
              <a:ext cx="520423" cy="391138"/>
            </a:xfrm>
            <a:custGeom>
              <a:avLst/>
              <a:gdLst>
                <a:gd name="T0" fmla="*/ 0 w 2596"/>
                <a:gd name="T1" fmla="*/ 0 h 1993"/>
                <a:gd name="T2" fmla="*/ 0 w 2596"/>
                <a:gd name="T3" fmla="*/ 0 h 1993"/>
                <a:gd name="T4" fmla="*/ 0 w 2596"/>
                <a:gd name="T5" fmla="*/ 0 h 1993"/>
                <a:gd name="T6" fmla="*/ 0 w 2596"/>
                <a:gd name="T7" fmla="*/ 0 h 1993"/>
                <a:gd name="T8" fmla="*/ 0 w 2596"/>
                <a:gd name="T9" fmla="*/ 0 h 1993"/>
                <a:gd name="T10" fmla="*/ 0 w 2596"/>
                <a:gd name="T11" fmla="*/ 0 h 1993"/>
                <a:gd name="T12" fmla="*/ 0 w 2596"/>
                <a:gd name="T13" fmla="*/ 0 h 1993"/>
                <a:gd name="T14" fmla="*/ 0 w 2596"/>
                <a:gd name="T15" fmla="*/ 0 h 1993"/>
                <a:gd name="T16" fmla="*/ 0 w 2596"/>
                <a:gd name="T17" fmla="*/ 0 h 1993"/>
                <a:gd name="T18" fmla="*/ 0 w 2596"/>
                <a:gd name="T19" fmla="*/ 0 h 1993"/>
                <a:gd name="T20" fmla="*/ 0 w 2596"/>
                <a:gd name="T21" fmla="*/ 0 h 1993"/>
                <a:gd name="T22" fmla="*/ 0 w 2596"/>
                <a:gd name="T23" fmla="*/ 0 h 1993"/>
                <a:gd name="T24" fmla="*/ 0 w 2596"/>
                <a:gd name="T25" fmla="*/ 0 h 1993"/>
                <a:gd name="T26" fmla="*/ 0 w 2596"/>
                <a:gd name="T27" fmla="*/ 0 h 1993"/>
                <a:gd name="T28" fmla="*/ 0 w 2596"/>
                <a:gd name="T29" fmla="*/ 0 h 1993"/>
                <a:gd name="T30" fmla="*/ 0 w 2596"/>
                <a:gd name="T31" fmla="*/ 0 h 1993"/>
                <a:gd name="T32" fmla="*/ 0 w 2596"/>
                <a:gd name="T33" fmla="*/ 0 h 1993"/>
                <a:gd name="T34" fmla="*/ 0 w 2596"/>
                <a:gd name="T35" fmla="*/ 0 h 1993"/>
                <a:gd name="T36" fmla="*/ 0 w 2596"/>
                <a:gd name="T37" fmla="*/ 0 h 1993"/>
                <a:gd name="T38" fmla="*/ 0 w 2596"/>
                <a:gd name="T39" fmla="*/ 0 h 1993"/>
                <a:gd name="T40" fmla="*/ 0 w 2596"/>
                <a:gd name="T41" fmla="*/ 0 h 1993"/>
                <a:gd name="T42" fmla="*/ 0 w 2596"/>
                <a:gd name="T43" fmla="*/ 0 h 1993"/>
                <a:gd name="T44" fmla="*/ 0 w 2596"/>
                <a:gd name="T45" fmla="*/ 0 h 1993"/>
                <a:gd name="T46" fmla="*/ 0 w 2596"/>
                <a:gd name="T47" fmla="*/ 0 h 1993"/>
                <a:gd name="T48" fmla="*/ 0 w 2596"/>
                <a:gd name="T49" fmla="*/ 0 h 1993"/>
                <a:gd name="T50" fmla="*/ 0 w 2596"/>
                <a:gd name="T51" fmla="*/ 0 h 1993"/>
                <a:gd name="T52" fmla="*/ 0 w 2596"/>
                <a:gd name="T53" fmla="*/ 0 h 1993"/>
                <a:gd name="T54" fmla="*/ 0 w 2596"/>
                <a:gd name="T55" fmla="*/ 0 h 1993"/>
                <a:gd name="T56" fmla="*/ 0 w 2596"/>
                <a:gd name="T57" fmla="*/ 0 h 1993"/>
                <a:gd name="T58" fmla="*/ 0 w 2596"/>
                <a:gd name="T59" fmla="*/ 0 h 1993"/>
                <a:gd name="T60" fmla="*/ 0 w 2596"/>
                <a:gd name="T61" fmla="*/ 0 h 1993"/>
                <a:gd name="T62" fmla="*/ 0 w 2596"/>
                <a:gd name="T63" fmla="*/ 0 h 1993"/>
                <a:gd name="T64" fmla="*/ 0 w 2596"/>
                <a:gd name="T65" fmla="*/ 0 h 1993"/>
                <a:gd name="T66" fmla="*/ 0 w 2596"/>
                <a:gd name="T67" fmla="*/ 0 h 1993"/>
                <a:gd name="T68" fmla="*/ 0 w 2596"/>
                <a:gd name="T69" fmla="*/ 0 h 1993"/>
                <a:gd name="T70" fmla="*/ 0 w 2596"/>
                <a:gd name="T71" fmla="*/ 0 h 1993"/>
                <a:gd name="T72" fmla="*/ 0 w 2596"/>
                <a:gd name="T73" fmla="*/ 0 h 1993"/>
                <a:gd name="T74" fmla="*/ 0 w 2596"/>
                <a:gd name="T75" fmla="*/ 0 h 1993"/>
                <a:gd name="T76" fmla="*/ 0 w 2596"/>
                <a:gd name="T77" fmla="*/ 0 h 1993"/>
                <a:gd name="T78" fmla="*/ 0 w 2596"/>
                <a:gd name="T79" fmla="*/ 0 h 1993"/>
                <a:gd name="T80" fmla="*/ 0 w 2596"/>
                <a:gd name="T81" fmla="*/ 0 h 1993"/>
                <a:gd name="T82" fmla="*/ 0 w 2596"/>
                <a:gd name="T83" fmla="*/ 0 h 1993"/>
                <a:gd name="T84" fmla="*/ 0 w 2596"/>
                <a:gd name="T85" fmla="*/ 0 h 1993"/>
                <a:gd name="T86" fmla="*/ 0 w 2596"/>
                <a:gd name="T87" fmla="*/ 0 h 1993"/>
                <a:gd name="T88" fmla="*/ 0 w 2596"/>
                <a:gd name="T89" fmla="*/ 0 h 1993"/>
                <a:gd name="T90" fmla="*/ 0 w 2596"/>
                <a:gd name="T91" fmla="*/ 0 h 1993"/>
                <a:gd name="T92" fmla="*/ 0 w 2596"/>
                <a:gd name="T93" fmla="*/ 0 h 1993"/>
                <a:gd name="T94" fmla="*/ 0 w 2596"/>
                <a:gd name="T95" fmla="*/ 0 h 1993"/>
                <a:gd name="T96" fmla="*/ 0 w 2596"/>
                <a:gd name="T97" fmla="*/ 0 h 1993"/>
                <a:gd name="T98" fmla="*/ 0 w 2596"/>
                <a:gd name="T99" fmla="*/ 0 h 1993"/>
                <a:gd name="T100" fmla="*/ 0 w 2596"/>
                <a:gd name="T101" fmla="*/ 0 h 1993"/>
                <a:gd name="T102" fmla="*/ 0 w 2596"/>
                <a:gd name="T103" fmla="*/ 0 h 1993"/>
                <a:gd name="T104" fmla="*/ 0 w 2596"/>
                <a:gd name="T105" fmla="*/ 0 h 1993"/>
                <a:gd name="T106" fmla="*/ 0 w 2596"/>
                <a:gd name="T107" fmla="*/ 0 h 1993"/>
                <a:gd name="T108" fmla="*/ 0 w 2596"/>
                <a:gd name="T109" fmla="*/ 0 h 1993"/>
                <a:gd name="T110" fmla="*/ 0 w 2596"/>
                <a:gd name="T111" fmla="*/ 0 h 1993"/>
                <a:gd name="T112" fmla="*/ 0 w 2596"/>
                <a:gd name="T113" fmla="*/ 0 h 1993"/>
                <a:gd name="T114" fmla="*/ 0 w 2596"/>
                <a:gd name="T115" fmla="*/ 0 h 1993"/>
                <a:gd name="T116" fmla="*/ 0 w 2596"/>
                <a:gd name="T117" fmla="*/ 0 h 1993"/>
                <a:gd name="T118" fmla="*/ 0 w 2596"/>
                <a:gd name="T119" fmla="*/ 0 h 19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596"/>
                <a:gd name="T181" fmla="*/ 0 h 1993"/>
                <a:gd name="T182" fmla="*/ 2596 w 2596"/>
                <a:gd name="T183" fmla="*/ 1993 h 19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596" h="1993">
                  <a:moveTo>
                    <a:pt x="1300" y="0"/>
                  </a:moveTo>
                  <a:lnTo>
                    <a:pt x="1300" y="0"/>
                  </a:lnTo>
                  <a:lnTo>
                    <a:pt x="1397" y="2"/>
                  </a:lnTo>
                  <a:lnTo>
                    <a:pt x="1491" y="9"/>
                  </a:lnTo>
                  <a:lnTo>
                    <a:pt x="1585" y="21"/>
                  </a:lnTo>
                  <a:lnTo>
                    <a:pt x="1675" y="37"/>
                  </a:lnTo>
                  <a:lnTo>
                    <a:pt x="1762" y="56"/>
                  </a:lnTo>
                  <a:lnTo>
                    <a:pt x="1846" y="80"/>
                  </a:lnTo>
                  <a:lnTo>
                    <a:pt x="1928" y="109"/>
                  </a:lnTo>
                  <a:lnTo>
                    <a:pt x="2006" y="140"/>
                  </a:lnTo>
                  <a:lnTo>
                    <a:pt x="2080" y="175"/>
                  </a:lnTo>
                  <a:lnTo>
                    <a:pt x="2150" y="213"/>
                  </a:lnTo>
                  <a:lnTo>
                    <a:pt x="2216" y="254"/>
                  </a:lnTo>
                  <a:lnTo>
                    <a:pt x="2278" y="299"/>
                  </a:lnTo>
                  <a:lnTo>
                    <a:pt x="2335" y="346"/>
                  </a:lnTo>
                  <a:lnTo>
                    <a:pt x="2387" y="395"/>
                  </a:lnTo>
                  <a:lnTo>
                    <a:pt x="2434" y="448"/>
                  </a:lnTo>
                  <a:lnTo>
                    <a:pt x="2476" y="502"/>
                  </a:lnTo>
                  <a:lnTo>
                    <a:pt x="2511" y="559"/>
                  </a:lnTo>
                  <a:lnTo>
                    <a:pt x="2541" y="618"/>
                  </a:lnTo>
                  <a:lnTo>
                    <a:pt x="2565" y="679"/>
                  </a:lnTo>
                  <a:lnTo>
                    <a:pt x="2582" y="740"/>
                  </a:lnTo>
                  <a:lnTo>
                    <a:pt x="2592" y="804"/>
                  </a:lnTo>
                  <a:lnTo>
                    <a:pt x="2596" y="869"/>
                  </a:lnTo>
                  <a:lnTo>
                    <a:pt x="2592" y="934"/>
                  </a:lnTo>
                  <a:lnTo>
                    <a:pt x="2582" y="997"/>
                  </a:lnTo>
                  <a:lnTo>
                    <a:pt x="2565" y="1059"/>
                  </a:lnTo>
                  <a:lnTo>
                    <a:pt x="2541" y="1119"/>
                  </a:lnTo>
                  <a:lnTo>
                    <a:pt x="2511" y="1179"/>
                  </a:lnTo>
                  <a:lnTo>
                    <a:pt x="2476" y="1235"/>
                  </a:lnTo>
                  <a:lnTo>
                    <a:pt x="2434" y="1289"/>
                  </a:lnTo>
                  <a:lnTo>
                    <a:pt x="2387" y="1342"/>
                  </a:lnTo>
                  <a:lnTo>
                    <a:pt x="2335" y="1391"/>
                  </a:lnTo>
                  <a:lnTo>
                    <a:pt x="2278" y="1438"/>
                  </a:lnTo>
                  <a:lnTo>
                    <a:pt x="2216" y="1483"/>
                  </a:lnTo>
                  <a:lnTo>
                    <a:pt x="2150" y="1524"/>
                  </a:lnTo>
                  <a:lnTo>
                    <a:pt x="2080" y="1562"/>
                  </a:lnTo>
                  <a:lnTo>
                    <a:pt x="2006" y="1597"/>
                  </a:lnTo>
                  <a:lnTo>
                    <a:pt x="1928" y="1628"/>
                  </a:lnTo>
                  <a:lnTo>
                    <a:pt x="1846" y="1656"/>
                  </a:lnTo>
                  <a:lnTo>
                    <a:pt x="1762" y="1680"/>
                  </a:lnTo>
                  <a:lnTo>
                    <a:pt x="1675" y="1700"/>
                  </a:lnTo>
                  <a:lnTo>
                    <a:pt x="1585" y="1716"/>
                  </a:lnTo>
                  <a:lnTo>
                    <a:pt x="1491" y="1728"/>
                  </a:lnTo>
                  <a:lnTo>
                    <a:pt x="1397" y="1735"/>
                  </a:lnTo>
                  <a:lnTo>
                    <a:pt x="1300" y="1737"/>
                  </a:lnTo>
                  <a:lnTo>
                    <a:pt x="1205" y="1735"/>
                  </a:lnTo>
                  <a:lnTo>
                    <a:pt x="1112" y="1728"/>
                  </a:lnTo>
                  <a:lnTo>
                    <a:pt x="1022" y="1717"/>
                  </a:lnTo>
                  <a:lnTo>
                    <a:pt x="933" y="1701"/>
                  </a:lnTo>
                  <a:lnTo>
                    <a:pt x="847" y="1683"/>
                  </a:lnTo>
                  <a:lnTo>
                    <a:pt x="776" y="1722"/>
                  </a:lnTo>
                  <a:lnTo>
                    <a:pt x="700" y="1762"/>
                  </a:lnTo>
                  <a:lnTo>
                    <a:pt x="620" y="1801"/>
                  </a:lnTo>
                  <a:lnTo>
                    <a:pt x="537" y="1839"/>
                  </a:lnTo>
                  <a:lnTo>
                    <a:pt x="452" y="1875"/>
                  </a:lnTo>
                  <a:lnTo>
                    <a:pt x="367" y="1908"/>
                  </a:lnTo>
                  <a:lnTo>
                    <a:pt x="280" y="1938"/>
                  </a:lnTo>
                  <a:lnTo>
                    <a:pt x="193" y="1963"/>
                  </a:lnTo>
                  <a:lnTo>
                    <a:pt x="106" y="1983"/>
                  </a:lnTo>
                  <a:lnTo>
                    <a:pt x="79" y="1988"/>
                  </a:lnTo>
                  <a:lnTo>
                    <a:pt x="54" y="1991"/>
                  </a:lnTo>
                  <a:lnTo>
                    <a:pt x="37" y="1993"/>
                  </a:lnTo>
                  <a:lnTo>
                    <a:pt x="22" y="1993"/>
                  </a:lnTo>
                  <a:lnTo>
                    <a:pt x="12" y="1992"/>
                  </a:lnTo>
                  <a:lnTo>
                    <a:pt x="5" y="1990"/>
                  </a:lnTo>
                  <a:lnTo>
                    <a:pt x="1" y="1986"/>
                  </a:lnTo>
                  <a:lnTo>
                    <a:pt x="0" y="1982"/>
                  </a:lnTo>
                  <a:lnTo>
                    <a:pt x="1" y="1977"/>
                  </a:lnTo>
                  <a:lnTo>
                    <a:pt x="4" y="1971"/>
                  </a:lnTo>
                  <a:lnTo>
                    <a:pt x="9" y="1966"/>
                  </a:lnTo>
                  <a:lnTo>
                    <a:pt x="16" y="1960"/>
                  </a:lnTo>
                  <a:lnTo>
                    <a:pt x="23" y="1952"/>
                  </a:lnTo>
                  <a:lnTo>
                    <a:pt x="30" y="1946"/>
                  </a:lnTo>
                  <a:lnTo>
                    <a:pt x="38" y="1941"/>
                  </a:lnTo>
                  <a:lnTo>
                    <a:pt x="98" y="1892"/>
                  </a:lnTo>
                  <a:lnTo>
                    <a:pt x="154" y="1846"/>
                  </a:lnTo>
                  <a:lnTo>
                    <a:pt x="203" y="1802"/>
                  </a:lnTo>
                  <a:lnTo>
                    <a:pt x="247" y="1760"/>
                  </a:lnTo>
                  <a:lnTo>
                    <a:pt x="287" y="1720"/>
                  </a:lnTo>
                  <a:lnTo>
                    <a:pt x="323" y="1682"/>
                  </a:lnTo>
                  <a:lnTo>
                    <a:pt x="353" y="1646"/>
                  </a:lnTo>
                  <a:lnTo>
                    <a:pt x="380" y="1611"/>
                  </a:lnTo>
                  <a:lnTo>
                    <a:pt x="403" y="1579"/>
                  </a:lnTo>
                  <a:lnTo>
                    <a:pt x="423" y="1548"/>
                  </a:lnTo>
                  <a:lnTo>
                    <a:pt x="440" y="1518"/>
                  </a:lnTo>
                  <a:lnTo>
                    <a:pt x="375" y="1477"/>
                  </a:lnTo>
                  <a:lnTo>
                    <a:pt x="315" y="1433"/>
                  </a:lnTo>
                  <a:lnTo>
                    <a:pt x="259" y="1386"/>
                  </a:lnTo>
                  <a:lnTo>
                    <a:pt x="208" y="1336"/>
                  </a:lnTo>
                  <a:lnTo>
                    <a:pt x="162" y="1285"/>
                  </a:lnTo>
                  <a:lnTo>
                    <a:pt x="121" y="1231"/>
                  </a:lnTo>
                  <a:lnTo>
                    <a:pt x="87" y="1174"/>
                  </a:lnTo>
                  <a:lnTo>
                    <a:pt x="58" y="1117"/>
                  </a:lnTo>
                  <a:lnTo>
                    <a:pt x="35" y="1057"/>
                  </a:lnTo>
                  <a:lnTo>
                    <a:pt x="18" y="996"/>
                  </a:lnTo>
                  <a:lnTo>
                    <a:pt x="7" y="933"/>
                  </a:lnTo>
                  <a:lnTo>
                    <a:pt x="4" y="869"/>
                  </a:lnTo>
                  <a:lnTo>
                    <a:pt x="7" y="804"/>
                  </a:lnTo>
                  <a:lnTo>
                    <a:pt x="18" y="740"/>
                  </a:lnTo>
                  <a:lnTo>
                    <a:pt x="36" y="679"/>
                  </a:lnTo>
                  <a:lnTo>
                    <a:pt x="59" y="618"/>
                  </a:lnTo>
                  <a:lnTo>
                    <a:pt x="89" y="559"/>
                  </a:lnTo>
                  <a:lnTo>
                    <a:pt x="125" y="502"/>
                  </a:lnTo>
                  <a:lnTo>
                    <a:pt x="165" y="448"/>
                  </a:lnTo>
                  <a:lnTo>
                    <a:pt x="213" y="395"/>
                  </a:lnTo>
                  <a:lnTo>
                    <a:pt x="265" y="346"/>
                  </a:lnTo>
                  <a:lnTo>
                    <a:pt x="322" y="299"/>
                  </a:lnTo>
                  <a:lnTo>
                    <a:pt x="383" y="254"/>
                  </a:lnTo>
                  <a:lnTo>
                    <a:pt x="449" y="213"/>
                  </a:lnTo>
                  <a:lnTo>
                    <a:pt x="519" y="175"/>
                  </a:lnTo>
                  <a:lnTo>
                    <a:pt x="594" y="140"/>
                  </a:lnTo>
                  <a:lnTo>
                    <a:pt x="672" y="109"/>
                  </a:lnTo>
                  <a:lnTo>
                    <a:pt x="754" y="80"/>
                  </a:lnTo>
                  <a:lnTo>
                    <a:pt x="838" y="56"/>
                  </a:lnTo>
                  <a:lnTo>
                    <a:pt x="926" y="37"/>
                  </a:lnTo>
                  <a:lnTo>
                    <a:pt x="1016" y="21"/>
                  </a:lnTo>
                  <a:lnTo>
                    <a:pt x="1108" y="9"/>
                  </a:lnTo>
                  <a:lnTo>
                    <a:pt x="1203" y="2"/>
                  </a:lnTo>
                  <a:lnTo>
                    <a:pt x="1300" y="0"/>
                  </a:lnTo>
                  <a:close/>
                </a:path>
              </a:pathLst>
            </a:custGeom>
            <a:solidFill>
              <a:srgbClr val="7030A0"/>
            </a:solidFill>
            <a:ln w="9525">
              <a:noFill/>
              <a:round/>
              <a:headEnd/>
              <a:tailEnd/>
            </a:ln>
          </p:spPr>
          <p:txBody>
            <a:bodyPr wrap="none" anchor="ctr"/>
            <a:lstStyle/>
            <a:p>
              <a:endParaRPr lang="en-GB"/>
            </a:p>
          </p:txBody>
        </p:sp>
        <p:sp>
          <p:nvSpPr>
            <p:cNvPr id="16" name="Freeform 27"/>
            <p:cNvSpPr>
              <a:spLocks noEditPoints="1"/>
            </p:cNvSpPr>
            <p:nvPr/>
          </p:nvSpPr>
          <p:spPr bwMode="auto">
            <a:xfrm>
              <a:off x="8309114" y="3539782"/>
              <a:ext cx="749480" cy="563368"/>
            </a:xfrm>
            <a:custGeom>
              <a:avLst/>
              <a:gdLst/>
              <a:ahLst/>
              <a:cxnLst>
                <a:cxn ang="0">
                  <a:pos x="236" y="320"/>
                </a:cxn>
                <a:cxn ang="0">
                  <a:pos x="345" y="259"/>
                </a:cxn>
                <a:cxn ang="0">
                  <a:pos x="413" y="318"/>
                </a:cxn>
                <a:cxn ang="0">
                  <a:pos x="459" y="401"/>
                </a:cxn>
                <a:cxn ang="0">
                  <a:pos x="0" y="448"/>
                </a:cxn>
                <a:cxn ang="0">
                  <a:pos x="26" y="368"/>
                </a:cxn>
                <a:cxn ang="0">
                  <a:pos x="71" y="304"/>
                </a:cxn>
                <a:cxn ang="0">
                  <a:pos x="132" y="256"/>
                </a:cxn>
                <a:cxn ang="0">
                  <a:pos x="446" y="215"/>
                </a:cxn>
                <a:cxn ang="0">
                  <a:pos x="515" y="256"/>
                </a:cxn>
                <a:cxn ang="0">
                  <a:pos x="568" y="321"/>
                </a:cxn>
                <a:cxn ang="0">
                  <a:pos x="596" y="404"/>
                </a:cxn>
                <a:cxn ang="0">
                  <a:pos x="480" y="363"/>
                </a:cxn>
                <a:cxn ang="0">
                  <a:pos x="434" y="290"/>
                </a:cxn>
                <a:cxn ang="0">
                  <a:pos x="446" y="215"/>
                </a:cxn>
                <a:cxn ang="0">
                  <a:pos x="267" y="9"/>
                </a:cxn>
                <a:cxn ang="0">
                  <a:pos x="317" y="38"/>
                </a:cxn>
                <a:cxn ang="0">
                  <a:pos x="347" y="88"/>
                </a:cxn>
                <a:cxn ang="0">
                  <a:pos x="347" y="150"/>
                </a:cxn>
                <a:cxn ang="0">
                  <a:pos x="317" y="200"/>
                </a:cxn>
                <a:cxn ang="0">
                  <a:pos x="267" y="230"/>
                </a:cxn>
                <a:cxn ang="0">
                  <a:pos x="205" y="230"/>
                </a:cxn>
                <a:cxn ang="0">
                  <a:pos x="155" y="200"/>
                </a:cxn>
                <a:cxn ang="0">
                  <a:pos x="126" y="150"/>
                </a:cxn>
                <a:cxn ang="0">
                  <a:pos x="126" y="88"/>
                </a:cxn>
                <a:cxn ang="0">
                  <a:pos x="155" y="38"/>
                </a:cxn>
                <a:cxn ang="0">
                  <a:pos x="205" y="9"/>
                </a:cxn>
                <a:cxn ang="0">
                  <a:pos x="382" y="0"/>
                </a:cxn>
                <a:cxn ang="0">
                  <a:pos x="435" y="15"/>
                </a:cxn>
                <a:cxn ang="0">
                  <a:pos x="472" y="51"/>
                </a:cxn>
                <a:cxn ang="0">
                  <a:pos x="487" y="105"/>
                </a:cxn>
                <a:cxn ang="0">
                  <a:pos x="472" y="158"/>
                </a:cxn>
                <a:cxn ang="0">
                  <a:pos x="435" y="194"/>
                </a:cxn>
                <a:cxn ang="0">
                  <a:pos x="382" y="209"/>
                </a:cxn>
                <a:cxn ang="0">
                  <a:pos x="356" y="206"/>
                </a:cxn>
                <a:cxn ang="0">
                  <a:pos x="381" y="150"/>
                </a:cxn>
                <a:cxn ang="0">
                  <a:pos x="381" y="88"/>
                </a:cxn>
                <a:cxn ang="0">
                  <a:pos x="356" y="32"/>
                </a:cxn>
                <a:cxn ang="0">
                  <a:pos x="359" y="3"/>
                </a:cxn>
              </a:cxnLst>
              <a:rect l="0" t="0" r="r" b="b"/>
              <a:pathLst>
                <a:path w="596" h="448">
                  <a:moveTo>
                    <a:pt x="167" y="240"/>
                  </a:moveTo>
                  <a:lnTo>
                    <a:pt x="236" y="320"/>
                  </a:lnTo>
                  <a:lnTo>
                    <a:pt x="306" y="240"/>
                  </a:lnTo>
                  <a:lnTo>
                    <a:pt x="345" y="259"/>
                  </a:lnTo>
                  <a:lnTo>
                    <a:pt x="382" y="286"/>
                  </a:lnTo>
                  <a:lnTo>
                    <a:pt x="413" y="318"/>
                  </a:lnTo>
                  <a:lnTo>
                    <a:pt x="440" y="357"/>
                  </a:lnTo>
                  <a:lnTo>
                    <a:pt x="459" y="401"/>
                  </a:lnTo>
                  <a:lnTo>
                    <a:pt x="472" y="448"/>
                  </a:lnTo>
                  <a:lnTo>
                    <a:pt x="0" y="448"/>
                  </a:lnTo>
                  <a:lnTo>
                    <a:pt x="11" y="407"/>
                  </a:lnTo>
                  <a:lnTo>
                    <a:pt x="26" y="368"/>
                  </a:lnTo>
                  <a:lnTo>
                    <a:pt x="46" y="335"/>
                  </a:lnTo>
                  <a:lnTo>
                    <a:pt x="71" y="304"/>
                  </a:lnTo>
                  <a:lnTo>
                    <a:pt x="99" y="277"/>
                  </a:lnTo>
                  <a:lnTo>
                    <a:pt x="132" y="256"/>
                  </a:lnTo>
                  <a:lnTo>
                    <a:pt x="167" y="240"/>
                  </a:lnTo>
                  <a:close/>
                  <a:moveTo>
                    <a:pt x="446" y="215"/>
                  </a:moveTo>
                  <a:lnTo>
                    <a:pt x="483" y="231"/>
                  </a:lnTo>
                  <a:lnTo>
                    <a:pt x="515" y="256"/>
                  </a:lnTo>
                  <a:lnTo>
                    <a:pt x="544" y="286"/>
                  </a:lnTo>
                  <a:lnTo>
                    <a:pt x="568" y="321"/>
                  </a:lnTo>
                  <a:lnTo>
                    <a:pt x="586" y="361"/>
                  </a:lnTo>
                  <a:lnTo>
                    <a:pt x="596" y="404"/>
                  </a:lnTo>
                  <a:lnTo>
                    <a:pt x="496" y="404"/>
                  </a:lnTo>
                  <a:lnTo>
                    <a:pt x="480" y="363"/>
                  </a:lnTo>
                  <a:lnTo>
                    <a:pt x="459" y="324"/>
                  </a:lnTo>
                  <a:lnTo>
                    <a:pt x="434" y="290"/>
                  </a:lnTo>
                  <a:lnTo>
                    <a:pt x="404" y="261"/>
                  </a:lnTo>
                  <a:lnTo>
                    <a:pt x="446" y="215"/>
                  </a:lnTo>
                  <a:close/>
                  <a:moveTo>
                    <a:pt x="236" y="4"/>
                  </a:moveTo>
                  <a:lnTo>
                    <a:pt x="267" y="9"/>
                  </a:lnTo>
                  <a:lnTo>
                    <a:pt x="294" y="20"/>
                  </a:lnTo>
                  <a:lnTo>
                    <a:pt x="317" y="38"/>
                  </a:lnTo>
                  <a:lnTo>
                    <a:pt x="335" y="62"/>
                  </a:lnTo>
                  <a:lnTo>
                    <a:pt x="347" y="88"/>
                  </a:lnTo>
                  <a:lnTo>
                    <a:pt x="351" y="119"/>
                  </a:lnTo>
                  <a:lnTo>
                    <a:pt x="347" y="150"/>
                  </a:lnTo>
                  <a:lnTo>
                    <a:pt x="335" y="177"/>
                  </a:lnTo>
                  <a:lnTo>
                    <a:pt x="317" y="200"/>
                  </a:lnTo>
                  <a:lnTo>
                    <a:pt x="294" y="218"/>
                  </a:lnTo>
                  <a:lnTo>
                    <a:pt x="267" y="230"/>
                  </a:lnTo>
                  <a:lnTo>
                    <a:pt x="236" y="234"/>
                  </a:lnTo>
                  <a:lnTo>
                    <a:pt x="205" y="230"/>
                  </a:lnTo>
                  <a:lnTo>
                    <a:pt x="179" y="218"/>
                  </a:lnTo>
                  <a:lnTo>
                    <a:pt x="155" y="200"/>
                  </a:lnTo>
                  <a:lnTo>
                    <a:pt x="138" y="177"/>
                  </a:lnTo>
                  <a:lnTo>
                    <a:pt x="126" y="150"/>
                  </a:lnTo>
                  <a:lnTo>
                    <a:pt x="121" y="119"/>
                  </a:lnTo>
                  <a:lnTo>
                    <a:pt x="126" y="88"/>
                  </a:lnTo>
                  <a:lnTo>
                    <a:pt x="138" y="62"/>
                  </a:lnTo>
                  <a:lnTo>
                    <a:pt x="155" y="38"/>
                  </a:lnTo>
                  <a:lnTo>
                    <a:pt x="179" y="20"/>
                  </a:lnTo>
                  <a:lnTo>
                    <a:pt x="205" y="9"/>
                  </a:lnTo>
                  <a:lnTo>
                    <a:pt x="236" y="4"/>
                  </a:lnTo>
                  <a:close/>
                  <a:moveTo>
                    <a:pt x="382" y="0"/>
                  </a:moveTo>
                  <a:lnTo>
                    <a:pt x="410" y="4"/>
                  </a:lnTo>
                  <a:lnTo>
                    <a:pt x="435" y="15"/>
                  </a:lnTo>
                  <a:lnTo>
                    <a:pt x="456" y="31"/>
                  </a:lnTo>
                  <a:lnTo>
                    <a:pt x="472" y="51"/>
                  </a:lnTo>
                  <a:lnTo>
                    <a:pt x="483" y="77"/>
                  </a:lnTo>
                  <a:lnTo>
                    <a:pt x="487" y="105"/>
                  </a:lnTo>
                  <a:lnTo>
                    <a:pt x="483" y="133"/>
                  </a:lnTo>
                  <a:lnTo>
                    <a:pt x="472" y="158"/>
                  </a:lnTo>
                  <a:lnTo>
                    <a:pt x="456" y="178"/>
                  </a:lnTo>
                  <a:lnTo>
                    <a:pt x="435" y="194"/>
                  </a:lnTo>
                  <a:lnTo>
                    <a:pt x="410" y="206"/>
                  </a:lnTo>
                  <a:lnTo>
                    <a:pt x="382" y="209"/>
                  </a:lnTo>
                  <a:lnTo>
                    <a:pt x="369" y="209"/>
                  </a:lnTo>
                  <a:lnTo>
                    <a:pt x="356" y="206"/>
                  </a:lnTo>
                  <a:lnTo>
                    <a:pt x="371" y="180"/>
                  </a:lnTo>
                  <a:lnTo>
                    <a:pt x="381" y="150"/>
                  </a:lnTo>
                  <a:lnTo>
                    <a:pt x="384" y="119"/>
                  </a:lnTo>
                  <a:lnTo>
                    <a:pt x="381" y="88"/>
                  </a:lnTo>
                  <a:lnTo>
                    <a:pt x="371" y="59"/>
                  </a:lnTo>
                  <a:lnTo>
                    <a:pt x="356" y="32"/>
                  </a:lnTo>
                  <a:lnTo>
                    <a:pt x="337" y="10"/>
                  </a:lnTo>
                  <a:lnTo>
                    <a:pt x="359" y="3"/>
                  </a:lnTo>
                  <a:lnTo>
                    <a:pt x="382" y="0"/>
                  </a:lnTo>
                  <a:close/>
                </a:path>
              </a:pathLst>
            </a:custGeom>
            <a:grpFill/>
            <a:ln w="0">
              <a:solidFill>
                <a:schemeClr val="tx2">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67"/>
            <p:cNvSpPr>
              <a:spLocks noChangeArrowheads="1"/>
            </p:cNvSpPr>
            <p:nvPr/>
          </p:nvSpPr>
          <p:spPr bwMode="auto">
            <a:xfrm>
              <a:off x="8969071" y="3355450"/>
              <a:ext cx="519550" cy="378852"/>
            </a:xfrm>
            <a:custGeom>
              <a:avLst/>
              <a:gdLst>
                <a:gd name="T0" fmla="*/ 0 w 2596"/>
                <a:gd name="T1" fmla="*/ 0 h 1993"/>
                <a:gd name="T2" fmla="*/ 0 w 2596"/>
                <a:gd name="T3" fmla="*/ 0 h 1993"/>
                <a:gd name="T4" fmla="*/ 0 w 2596"/>
                <a:gd name="T5" fmla="*/ 0 h 1993"/>
                <a:gd name="T6" fmla="*/ 0 w 2596"/>
                <a:gd name="T7" fmla="*/ 0 h 1993"/>
                <a:gd name="T8" fmla="*/ 0 w 2596"/>
                <a:gd name="T9" fmla="*/ 0 h 1993"/>
                <a:gd name="T10" fmla="*/ 0 w 2596"/>
                <a:gd name="T11" fmla="*/ 0 h 1993"/>
                <a:gd name="T12" fmla="*/ 0 w 2596"/>
                <a:gd name="T13" fmla="*/ 0 h 1993"/>
                <a:gd name="T14" fmla="*/ 0 w 2596"/>
                <a:gd name="T15" fmla="*/ 0 h 1993"/>
                <a:gd name="T16" fmla="*/ 0 w 2596"/>
                <a:gd name="T17" fmla="*/ 0 h 1993"/>
                <a:gd name="T18" fmla="*/ 0 w 2596"/>
                <a:gd name="T19" fmla="*/ 0 h 1993"/>
                <a:gd name="T20" fmla="*/ 0 w 2596"/>
                <a:gd name="T21" fmla="*/ 0 h 1993"/>
                <a:gd name="T22" fmla="*/ 0 w 2596"/>
                <a:gd name="T23" fmla="*/ 0 h 1993"/>
                <a:gd name="T24" fmla="*/ 0 w 2596"/>
                <a:gd name="T25" fmla="*/ 0 h 1993"/>
                <a:gd name="T26" fmla="*/ 0 w 2596"/>
                <a:gd name="T27" fmla="*/ 0 h 1993"/>
                <a:gd name="T28" fmla="*/ 0 w 2596"/>
                <a:gd name="T29" fmla="*/ 0 h 1993"/>
                <a:gd name="T30" fmla="*/ 0 w 2596"/>
                <a:gd name="T31" fmla="*/ 0 h 1993"/>
                <a:gd name="T32" fmla="*/ 0 w 2596"/>
                <a:gd name="T33" fmla="*/ 0 h 1993"/>
                <a:gd name="T34" fmla="*/ 0 w 2596"/>
                <a:gd name="T35" fmla="*/ 0 h 1993"/>
                <a:gd name="T36" fmla="*/ 0 w 2596"/>
                <a:gd name="T37" fmla="*/ 0 h 1993"/>
                <a:gd name="T38" fmla="*/ 0 w 2596"/>
                <a:gd name="T39" fmla="*/ 0 h 1993"/>
                <a:gd name="T40" fmla="*/ 0 w 2596"/>
                <a:gd name="T41" fmla="*/ 0 h 1993"/>
                <a:gd name="T42" fmla="*/ 0 w 2596"/>
                <a:gd name="T43" fmla="*/ 0 h 1993"/>
                <a:gd name="T44" fmla="*/ 0 w 2596"/>
                <a:gd name="T45" fmla="*/ 0 h 1993"/>
                <a:gd name="T46" fmla="*/ 0 w 2596"/>
                <a:gd name="T47" fmla="*/ 0 h 1993"/>
                <a:gd name="T48" fmla="*/ 0 w 2596"/>
                <a:gd name="T49" fmla="*/ 0 h 1993"/>
                <a:gd name="T50" fmla="*/ 0 w 2596"/>
                <a:gd name="T51" fmla="*/ 0 h 1993"/>
                <a:gd name="T52" fmla="*/ 0 w 2596"/>
                <a:gd name="T53" fmla="*/ 0 h 1993"/>
                <a:gd name="T54" fmla="*/ 0 w 2596"/>
                <a:gd name="T55" fmla="*/ 0 h 1993"/>
                <a:gd name="T56" fmla="*/ 0 w 2596"/>
                <a:gd name="T57" fmla="*/ 0 h 1993"/>
                <a:gd name="T58" fmla="*/ 0 w 2596"/>
                <a:gd name="T59" fmla="*/ 0 h 1993"/>
                <a:gd name="T60" fmla="*/ 0 w 2596"/>
                <a:gd name="T61" fmla="*/ 0 h 1993"/>
                <a:gd name="T62" fmla="*/ 0 w 2596"/>
                <a:gd name="T63" fmla="*/ 0 h 1993"/>
                <a:gd name="T64" fmla="*/ 0 w 2596"/>
                <a:gd name="T65" fmla="*/ 0 h 1993"/>
                <a:gd name="T66" fmla="*/ 0 w 2596"/>
                <a:gd name="T67" fmla="*/ 0 h 1993"/>
                <a:gd name="T68" fmla="*/ 0 w 2596"/>
                <a:gd name="T69" fmla="*/ 0 h 1993"/>
                <a:gd name="T70" fmla="*/ 0 w 2596"/>
                <a:gd name="T71" fmla="*/ 0 h 1993"/>
                <a:gd name="T72" fmla="*/ 0 w 2596"/>
                <a:gd name="T73" fmla="*/ 0 h 1993"/>
                <a:gd name="T74" fmla="*/ 0 w 2596"/>
                <a:gd name="T75" fmla="*/ 0 h 1993"/>
                <a:gd name="T76" fmla="*/ 0 w 2596"/>
                <a:gd name="T77" fmla="*/ 0 h 1993"/>
                <a:gd name="T78" fmla="*/ 0 w 2596"/>
                <a:gd name="T79" fmla="*/ 0 h 1993"/>
                <a:gd name="T80" fmla="*/ 0 w 2596"/>
                <a:gd name="T81" fmla="*/ 0 h 1993"/>
                <a:gd name="T82" fmla="*/ 0 w 2596"/>
                <a:gd name="T83" fmla="*/ 0 h 1993"/>
                <a:gd name="T84" fmla="*/ 0 w 2596"/>
                <a:gd name="T85" fmla="*/ 0 h 1993"/>
                <a:gd name="T86" fmla="*/ 0 w 2596"/>
                <a:gd name="T87" fmla="*/ 0 h 1993"/>
                <a:gd name="T88" fmla="*/ 0 w 2596"/>
                <a:gd name="T89" fmla="*/ 0 h 1993"/>
                <a:gd name="T90" fmla="*/ 0 w 2596"/>
                <a:gd name="T91" fmla="*/ 0 h 1993"/>
                <a:gd name="T92" fmla="*/ 0 w 2596"/>
                <a:gd name="T93" fmla="*/ 0 h 1993"/>
                <a:gd name="T94" fmla="*/ 0 w 2596"/>
                <a:gd name="T95" fmla="*/ 0 h 1993"/>
                <a:gd name="T96" fmla="*/ 0 w 2596"/>
                <a:gd name="T97" fmla="*/ 0 h 1993"/>
                <a:gd name="T98" fmla="*/ 0 w 2596"/>
                <a:gd name="T99" fmla="*/ 0 h 1993"/>
                <a:gd name="T100" fmla="*/ 0 w 2596"/>
                <a:gd name="T101" fmla="*/ 0 h 1993"/>
                <a:gd name="T102" fmla="*/ 0 w 2596"/>
                <a:gd name="T103" fmla="*/ 0 h 1993"/>
                <a:gd name="T104" fmla="*/ 0 w 2596"/>
                <a:gd name="T105" fmla="*/ 0 h 1993"/>
                <a:gd name="T106" fmla="*/ 0 w 2596"/>
                <a:gd name="T107" fmla="*/ 0 h 1993"/>
                <a:gd name="T108" fmla="*/ 0 w 2596"/>
                <a:gd name="T109" fmla="*/ 0 h 1993"/>
                <a:gd name="T110" fmla="*/ 0 w 2596"/>
                <a:gd name="T111" fmla="*/ 0 h 1993"/>
                <a:gd name="T112" fmla="*/ 0 w 2596"/>
                <a:gd name="T113" fmla="*/ 0 h 1993"/>
                <a:gd name="T114" fmla="*/ 0 w 2596"/>
                <a:gd name="T115" fmla="*/ 0 h 1993"/>
                <a:gd name="T116" fmla="*/ 0 w 2596"/>
                <a:gd name="T117" fmla="*/ 0 h 1993"/>
                <a:gd name="T118" fmla="*/ 0 w 2596"/>
                <a:gd name="T119" fmla="*/ 0 h 19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596"/>
                <a:gd name="T181" fmla="*/ 0 h 1993"/>
                <a:gd name="T182" fmla="*/ 2596 w 2596"/>
                <a:gd name="T183" fmla="*/ 1993 h 19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596" h="1993">
                  <a:moveTo>
                    <a:pt x="1300" y="0"/>
                  </a:moveTo>
                  <a:lnTo>
                    <a:pt x="1300" y="0"/>
                  </a:lnTo>
                  <a:lnTo>
                    <a:pt x="1397" y="2"/>
                  </a:lnTo>
                  <a:lnTo>
                    <a:pt x="1491" y="9"/>
                  </a:lnTo>
                  <a:lnTo>
                    <a:pt x="1585" y="21"/>
                  </a:lnTo>
                  <a:lnTo>
                    <a:pt x="1675" y="37"/>
                  </a:lnTo>
                  <a:lnTo>
                    <a:pt x="1762" y="56"/>
                  </a:lnTo>
                  <a:lnTo>
                    <a:pt x="1846" y="80"/>
                  </a:lnTo>
                  <a:lnTo>
                    <a:pt x="1928" y="109"/>
                  </a:lnTo>
                  <a:lnTo>
                    <a:pt x="2006" y="140"/>
                  </a:lnTo>
                  <a:lnTo>
                    <a:pt x="2080" y="175"/>
                  </a:lnTo>
                  <a:lnTo>
                    <a:pt x="2150" y="213"/>
                  </a:lnTo>
                  <a:lnTo>
                    <a:pt x="2216" y="254"/>
                  </a:lnTo>
                  <a:lnTo>
                    <a:pt x="2278" y="299"/>
                  </a:lnTo>
                  <a:lnTo>
                    <a:pt x="2335" y="346"/>
                  </a:lnTo>
                  <a:lnTo>
                    <a:pt x="2387" y="395"/>
                  </a:lnTo>
                  <a:lnTo>
                    <a:pt x="2434" y="448"/>
                  </a:lnTo>
                  <a:lnTo>
                    <a:pt x="2476" y="502"/>
                  </a:lnTo>
                  <a:lnTo>
                    <a:pt x="2511" y="559"/>
                  </a:lnTo>
                  <a:lnTo>
                    <a:pt x="2541" y="618"/>
                  </a:lnTo>
                  <a:lnTo>
                    <a:pt x="2565" y="679"/>
                  </a:lnTo>
                  <a:lnTo>
                    <a:pt x="2582" y="740"/>
                  </a:lnTo>
                  <a:lnTo>
                    <a:pt x="2592" y="804"/>
                  </a:lnTo>
                  <a:lnTo>
                    <a:pt x="2596" y="869"/>
                  </a:lnTo>
                  <a:lnTo>
                    <a:pt x="2592" y="934"/>
                  </a:lnTo>
                  <a:lnTo>
                    <a:pt x="2582" y="997"/>
                  </a:lnTo>
                  <a:lnTo>
                    <a:pt x="2565" y="1059"/>
                  </a:lnTo>
                  <a:lnTo>
                    <a:pt x="2541" y="1119"/>
                  </a:lnTo>
                  <a:lnTo>
                    <a:pt x="2511" y="1179"/>
                  </a:lnTo>
                  <a:lnTo>
                    <a:pt x="2476" y="1235"/>
                  </a:lnTo>
                  <a:lnTo>
                    <a:pt x="2434" y="1289"/>
                  </a:lnTo>
                  <a:lnTo>
                    <a:pt x="2387" y="1342"/>
                  </a:lnTo>
                  <a:lnTo>
                    <a:pt x="2335" y="1391"/>
                  </a:lnTo>
                  <a:lnTo>
                    <a:pt x="2278" y="1438"/>
                  </a:lnTo>
                  <a:lnTo>
                    <a:pt x="2216" y="1483"/>
                  </a:lnTo>
                  <a:lnTo>
                    <a:pt x="2150" y="1524"/>
                  </a:lnTo>
                  <a:lnTo>
                    <a:pt x="2080" y="1562"/>
                  </a:lnTo>
                  <a:lnTo>
                    <a:pt x="2006" y="1597"/>
                  </a:lnTo>
                  <a:lnTo>
                    <a:pt x="1928" y="1628"/>
                  </a:lnTo>
                  <a:lnTo>
                    <a:pt x="1846" y="1656"/>
                  </a:lnTo>
                  <a:lnTo>
                    <a:pt x="1762" y="1680"/>
                  </a:lnTo>
                  <a:lnTo>
                    <a:pt x="1675" y="1700"/>
                  </a:lnTo>
                  <a:lnTo>
                    <a:pt x="1585" y="1716"/>
                  </a:lnTo>
                  <a:lnTo>
                    <a:pt x="1491" y="1728"/>
                  </a:lnTo>
                  <a:lnTo>
                    <a:pt x="1397" y="1735"/>
                  </a:lnTo>
                  <a:lnTo>
                    <a:pt x="1300" y="1737"/>
                  </a:lnTo>
                  <a:lnTo>
                    <a:pt x="1205" y="1735"/>
                  </a:lnTo>
                  <a:lnTo>
                    <a:pt x="1112" y="1728"/>
                  </a:lnTo>
                  <a:lnTo>
                    <a:pt x="1022" y="1717"/>
                  </a:lnTo>
                  <a:lnTo>
                    <a:pt x="933" y="1701"/>
                  </a:lnTo>
                  <a:lnTo>
                    <a:pt x="847" y="1683"/>
                  </a:lnTo>
                  <a:lnTo>
                    <a:pt x="776" y="1722"/>
                  </a:lnTo>
                  <a:lnTo>
                    <a:pt x="700" y="1762"/>
                  </a:lnTo>
                  <a:lnTo>
                    <a:pt x="620" y="1801"/>
                  </a:lnTo>
                  <a:lnTo>
                    <a:pt x="537" y="1839"/>
                  </a:lnTo>
                  <a:lnTo>
                    <a:pt x="452" y="1875"/>
                  </a:lnTo>
                  <a:lnTo>
                    <a:pt x="367" y="1908"/>
                  </a:lnTo>
                  <a:lnTo>
                    <a:pt x="280" y="1938"/>
                  </a:lnTo>
                  <a:lnTo>
                    <a:pt x="193" y="1963"/>
                  </a:lnTo>
                  <a:lnTo>
                    <a:pt x="106" y="1983"/>
                  </a:lnTo>
                  <a:lnTo>
                    <a:pt x="79" y="1988"/>
                  </a:lnTo>
                  <a:lnTo>
                    <a:pt x="54" y="1991"/>
                  </a:lnTo>
                  <a:lnTo>
                    <a:pt x="37" y="1993"/>
                  </a:lnTo>
                  <a:lnTo>
                    <a:pt x="22" y="1993"/>
                  </a:lnTo>
                  <a:lnTo>
                    <a:pt x="12" y="1992"/>
                  </a:lnTo>
                  <a:lnTo>
                    <a:pt x="5" y="1990"/>
                  </a:lnTo>
                  <a:lnTo>
                    <a:pt x="1" y="1986"/>
                  </a:lnTo>
                  <a:lnTo>
                    <a:pt x="0" y="1982"/>
                  </a:lnTo>
                  <a:lnTo>
                    <a:pt x="1" y="1977"/>
                  </a:lnTo>
                  <a:lnTo>
                    <a:pt x="4" y="1971"/>
                  </a:lnTo>
                  <a:lnTo>
                    <a:pt x="9" y="1966"/>
                  </a:lnTo>
                  <a:lnTo>
                    <a:pt x="16" y="1960"/>
                  </a:lnTo>
                  <a:lnTo>
                    <a:pt x="23" y="1952"/>
                  </a:lnTo>
                  <a:lnTo>
                    <a:pt x="30" y="1946"/>
                  </a:lnTo>
                  <a:lnTo>
                    <a:pt x="38" y="1941"/>
                  </a:lnTo>
                  <a:lnTo>
                    <a:pt x="98" y="1892"/>
                  </a:lnTo>
                  <a:lnTo>
                    <a:pt x="154" y="1846"/>
                  </a:lnTo>
                  <a:lnTo>
                    <a:pt x="203" y="1802"/>
                  </a:lnTo>
                  <a:lnTo>
                    <a:pt x="247" y="1760"/>
                  </a:lnTo>
                  <a:lnTo>
                    <a:pt x="287" y="1720"/>
                  </a:lnTo>
                  <a:lnTo>
                    <a:pt x="323" y="1682"/>
                  </a:lnTo>
                  <a:lnTo>
                    <a:pt x="353" y="1646"/>
                  </a:lnTo>
                  <a:lnTo>
                    <a:pt x="380" y="1611"/>
                  </a:lnTo>
                  <a:lnTo>
                    <a:pt x="403" y="1579"/>
                  </a:lnTo>
                  <a:lnTo>
                    <a:pt x="423" y="1548"/>
                  </a:lnTo>
                  <a:lnTo>
                    <a:pt x="440" y="1518"/>
                  </a:lnTo>
                  <a:lnTo>
                    <a:pt x="375" y="1477"/>
                  </a:lnTo>
                  <a:lnTo>
                    <a:pt x="315" y="1433"/>
                  </a:lnTo>
                  <a:lnTo>
                    <a:pt x="259" y="1386"/>
                  </a:lnTo>
                  <a:lnTo>
                    <a:pt x="208" y="1336"/>
                  </a:lnTo>
                  <a:lnTo>
                    <a:pt x="162" y="1285"/>
                  </a:lnTo>
                  <a:lnTo>
                    <a:pt x="121" y="1231"/>
                  </a:lnTo>
                  <a:lnTo>
                    <a:pt x="87" y="1174"/>
                  </a:lnTo>
                  <a:lnTo>
                    <a:pt x="58" y="1117"/>
                  </a:lnTo>
                  <a:lnTo>
                    <a:pt x="35" y="1057"/>
                  </a:lnTo>
                  <a:lnTo>
                    <a:pt x="18" y="996"/>
                  </a:lnTo>
                  <a:lnTo>
                    <a:pt x="7" y="933"/>
                  </a:lnTo>
                  <a:lnTo>
                    <a:pt x="4" y="869"/>
                  </a:lnTo>
                  <a:lnTo>
                    <a:pt x="7" y="804"/>
                  </a:lnTo>
                  <a:lnTo>
                    <a:pt x="18" y="740"/>
                  </a:lnTo>
                  <a:lnTo>
                    <a:pt x="36" y="679"/>
                  </a:lnTo>
                  <a:lnTo>
                    <a:pt x="59" y="618"/>
                  </a:lnTo>
                  <a:lnTo>
                    <a:pt x="89" y="559"/>
                  </a:lnTo>
                  <a:lnTo>
                    <a:pt x="125" y="502"/>
                  </a:lnTo>
                  <a:lnTo>
                    <a:pt x="165" y="448"/>
                  </a:lnTo>
                  <a:lnTo>
                    <a:pt x="213" y="395"/>
                  </a:lnTo>
                  <a:lnTo>
                    <a:pt x="265" y="346"/>
                  </a:lnTo>
                  <a:lnTo>
                    <a:pt x="322" y="299"/>
                  </a:lnTo>
                  <a:lnTo>
                    <a:pt x="383" y="254"/>
                  </a:lnTo>
                  <a:lnTo>
                    <a:pt x="449" y="213"/>
                  </a:lnTo>
                  <a:lnTo>
                    <a:pt x="519" y="175"/>
                  </a:lnTo>
                  <a:lnTo>
                    <a:pt x="594" y="140"/>
                  </a:lnTo>
                  <a:lnTo>
                    <a:pt x="672" y="109"/>
                  </a:lnTo>
                  <a:lnTo>
                    <a:pt x="754" y="80"/>
                  </a:lnTo>
                  <a:lnTo>
                    <a:pt x="838" y="56"/>
                  </a:lnTo>
                  <a:lnTo>
                    <a:pt x="926" y="37"/>
                  </a:lnTo>
                  <a:lnTo>
                    <a:pt x="1016" y="21"/>
                  </a:lnTo>
                  <a:lnTo>
                    <a:pt x="1108" y="9"/>
                  </a:lnTo>
                  <a:lnTo>
                    <a:pt x="1203" y="2"/>
                  </a:lnTo>
                  <a:lnTo>
                    <a:pt x="1300" y="0"/>
                  </a:lnTo>
                  <a:close/>
                </a:path>
              </a:pathLst>
            </a:custGeom>
            <a:solidFill>
              <a:srgbClr val="0070C0"/>
            </a:solidFill>
            <a:ln w="9525">
              <a:noFill/>
              <a:round/>
              <a:headEnd/>
              <a:tailEnd/>
            </a:ln>
          </p:spPr>
          <p:txBody>
            <a:bodyPr wrap="none" anchor="ctr"/>
            <a:lstStyle/>
            <a:p>
              <a:endParaRPr lang="en-GB"/>
            </a:p>
          </p:txBody>
        </p:sp>
      </p:grpSp>
      <p:sp>
        <p:nvSpPr>
          <p:cNvPr id="22" name="Rectangle 21"/>
          <p:cNvSpPr/>
          <p:nvPr/>
        </p:nvSpPr>
        <p:spPr bwMode="auto">
          <a:xfrm>
            <a:off x="8168426" y="4401000"/>
            <a:ext cx="281377" cy="3270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Arial" charset="0"/>
              <a:ea typeface="ヒラギノ角ゴ Pro W3" pitchFamily="1" charset="-128"/>
            </a:endParaRPr>
          </a:p>
        </p:txBody>
      </p:sp>
      <p:sp>
        <p:nvSpPr>
          <p:cNvPr id="23" name="Rectangle 22"/>
          <p:cNvSpPr/>
          <p:nvPr/>
        </p:nvSpPr>
        <p:spPr bwMode="auto">
          <a:xfrm>
            <a:off x="7094610" y="5085570"/>
            <a:ext cx="281377" cy="3270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Arial" charset="0"/>
              <a:ea typeface="ヒラギノ角ゴ Pro W3" pitchFamily="1" charset="-128"/>
            </a:endParaRPr>
          </a:p>
        </p:txBody>
      </p:sp>
      <p:sp>
        <p:nvSpPr>
          <p:cNvPr id="24" name="Rectangle 23"/>
          <p:cNvSpPr/>
          <p:nvPr/>
        </p:nvSpPr>
        <p:spPr bwMode="auto">
          <a:xfrm>
            <a:off x="5123795" y="1775015"/>
            <a:ext cx="281377" cy="3270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Arial" charset="0"/>
              <a:ea typeface="ヒラギノ角ゴ Pro W3" pitchFamily="1" charset="-128"/>
            </a:endParaRPr>
          </a:p>
        </p:txBody>
      </p:sp>
      <p:sp>
        <p:nvSpPr>
          <p:cNvPr id="25" name="Rectangle 24"/>
          <p:cNvSpPr/>
          <p:nvPr/>
        </p:nvSpPr>
        <p:spPr bwMode="auto">
          <a:xfrm>
            <a:off x="4821965" y="2459585"/>
            <a:ext cx="281377" cy="3270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Arial" charset="0"/>
              <a:ea typeface="ヒラギノ角ゴ Pro W3" pitchFamily="1" charset="-128"/>
            </a:endParaRPr>
          </a:p>
        </p:txBody>
      </p:sp>
      <p:cxnSp>
        <p:nvCxnSpPr>
          <p:cNvPr id="27" name="Shape 26"/>
          <p:cNvCxnSpPr>
            <a:stCxn id="24" idx="3"/>
            <a:endCxn id="22" idx="0"/>
          </p:cNvCxnSpPr>
          <p:nvPr/>
        </p:nvCxnSpPr>
        <p:spPr bwMode="auto">
          <a:xfrm>
            <a:off x="5405172" y="1938539"/>
            <a:ext cx="2903943" cy="2462461"/>
          </a:xfrm>
          <a:prstGeom prst="bentConnector2">
            <a:avLst/>
          </a:prstGeom>
          <a:solidFill>
            <a:schemeClr val="accent1"/>
          </a:solidFill>
          <a:ln w="28575" cap="flat" cmpd="sng" algn="ctr">
            <a:solidFill>
              <a:schemeClr val="tx2">
                <a:lumMod val="50000"/>
                <a:lumOff val="50000"/>
              </a:schemeClr>
            </a:solidFill>
            <a:prstDash val="dash"/>
            <a:round/>
            <a:headEnd type="none" w="med" len="med"/>
            <a:tailEnd type="arrow"/>
          </a:ln>
          <a:effectLst/>
        </p:spPr>
      </p:cxnSp>
      <p:cxnSp>
        <p:nvCxnSpPr>
          <p:cNvPr id="29" name="Shape 28"/>
          <p:cNvCxnSpPr>
            <a:stCxn id="23" idx="1"/>
            <a:endCxn id="25" idx="2"/>
          </p:cNvCxnSpPr>
          <p:nvPr/>
        </p:nvCxnSpPr>
        <p:spPr bwMode="auto">
          <a:xfrm rot="10800000">
            <a:off x="4962655" y="2786634"/>
            <a:ext cx="2131956" cy="2462461"/>
          </a:xfrm>
          <a:prstGeom prst="bentConnector2">
            <a:avLst/>
          </a:prstGeom>
          <a:solidFill>
            <a:schemeClr val="accent1"/>
          </a:solidFill>
          <a:ln w="28575" cap="flat" cmpd="sng" algn="ctr">
            <a:solidFill>
              <a:schemeClr val="tx2">
                <a:lumMod val="50000"/>
                <a:lumOff val="50000"/>
              </a:schemeClr>
            </a:solidFill>
            <a:prstDash val="dash"/>
            <a:round/>
            <a:headEnd type="none" w="med" len="med"/>
            <a:tailEnd type="arrow"/>
          </a:ln>
          <a:effectLst/>
        </p:spPr>
      </p:cxnSp>
      <p:grpSp>
        <p:nvGrpSpPr>
          <p:cNvPr id="6" name="Group 33"/>
          <p:cNvGrpSpPr/>
          <p:nvPr/>
        </p:nvGrpSpPr>
        <p:grpSpPr>
          <a:xfrm>
            <a:off x="5776063" y="2615934"/>
            <a:ext cx="1714884" cy="1720238"/>
            <a:chOff x="5857227" y="2045900"/>
            <a:chExt cx="731325" cy="672905"/>
          </a:xfrm>
          <a:solidFill>
            <a:schemeClr val="tx2">
              <a:lumMod val="50000"/>
              <a:lumOff val="50000"/>
            </a:schemeClr>
          </a:solidFill>
        </p:grpSpPr>
        <p:sp>
          <p:nvSpPr>
            <p:cNvPr id="30" name="Freeform 62"/>
            <p:cNvSpPr>
              <a:spLocks/>
            </p:cNvSpPr>
            <p:nvPr/>
          </p:nvSpPr>
          <p:spPr bwMode="auto">
            <a:xfrm>
              <a:off x="5865882" y="2250368"/>
              <a:ext cx="714015" cy="468437"/>
            </a:xfrm>
            <a:custGeom>
              <a:avLst/>
              <a:gdLst/>
              <a:ahLst/>
              <a:cxnLst>
                <a:cxn ang="0">
                  <a:pos x="1168" y="276"/>
                </a:cxn>
                <a:cxn ang="0">
                  <a:pos x="1118" y="234"/>
                </a:cxn>
                <a:cxn ang="0">
                  <a:pos x="1060" y="218"/>
                </a:cxn>
                <a:cxn ang="0">
                  <a:pos x="1007" y="206"/>
                </a:cxn>
                <a:cxn ang="0">
                  <a:pos x="963" y="176"/>
                </a:cxn>
                <a:cxn ang="0">
                  <a:pos x="925" y="112"/>
                </a:cxn>
                <a:cxn ang="0">
                  <a:pos x="913" y="36"/>
                </a:cxn>
                <a:cxn ang="0">
                  <a:pos x="787" y="2"/>
                </a:cxn>
                <a:cxn ang="0">
                  <a:pos x="533" y="2"/>
                </a:cxn>
                <a:cxn ang="0">
                  <a:pos x="407" y="36"/>
                </a:cxn>
                <a:cxn ang="0">
                  <a:pos x="396" y="112"/>
                </a:cxn>
                <a:cxn ang="0">
                  <a:pos x="358" y="176"/>
                </a:cxn>
                <a:cxn ang="0">
                  <a:pos x="314" y="206"/>
                </a:cxn>
                <a:cxn ang="0">
                  <a:pos x="260" y="218"/>
                </a:cxn>
                <a:cxn ang="0">
                  <a:pos x="204" y="234"/>
                </a:cxn>
                <a:cxn ang="0">
                  <a:pos x="154" y="276"/>
                </a:cxn>
                <a:cxn ang="0">
                  <a:pos x="130" y="324"/>
                </a:cxn>
                <a:cxn ang="0">
                  <a:pos x="110" y="383"/>
                </a:cxn>
                <a:cxn ang="0">
                  <a:pos x="82" y="469"/>
                </a:cxn>
                <a:cxn ang="0">
                  <a:pos x="40" y="611"/>
                </a:cxn>
                <a:cxn ang="0">
                  <a:pos x="16" y="693"/>
                </a:cxn>
                <a:cxn ang="0">
                  <a:pos x="2" y="751"/>
                </a:cxn>
                <a:cxn ang="0">
                  <a:pos x="4" y="797"/>
                </a:cxn>
                <a:cxn ang="0">
                  <a:pos x="36" y="847"/>
                </a:cxn>
                <a:cxn ang="0">
                  <a:pos x="94" y="867"/>
                </a:cxn>
                <a:cxn ang="0">
                  <a:pos x="1258" y="861"/>
                </a:cxn>
                <a:cxn ang="0">
                  <a:pos x="1304" y="825"/>
                </a:cxn>
                <a:cxn ang="0">
                  <a:pos x="1320" y="765"/>
                </a:cxn>
                <a:cxn ang="0">
                  <a:pos x="1312" y="727"/>
                </a:cxn>
                <a:cxn ang="0">
                  <a:pos x="1294" y="655"/>
                </a:cxn>
                <a:cxn ang="0">
                  <a:pos x="1266" y="565"/>
                </a:cxn>
                <a:cxn ang="0">
                  <a:pos x="1224" y="425"/>
                </a:cxn>
                <a:cxn ang="0">
                  <a:pos x="1200" y="350"/>
                </a:cxn>
                <a:cxn ang="0">
                  <a:pos x="1184" y="306"/>
                </a:cxn>
              </a:cxnLst>
              <a:rect l="0" t="0" r="r" b="b"/>
              <a:pathLst>
                <a:path w="1320" h="867">
                  <a:moveTo>
                    <a:pt x="1184" y="306"/>
                  </a:moveTo>
                  <a:lnTo>
                    <a:pt x="1168" y="276"/>
                  </a:lnTo>
                  <a:lnTo>
                    <a:pt x="1144" y="252"/>
                  </a:lnTo>
                  <a:lnTo>
                    <a:pt x="1118" y="234"/>
                  </a:lnTo>
                  <a:lnTo>
                    <a:pt x="1088" y="222"/>
                  </a:lnTo>
                  <a:lnTo>
                    <a:pt x="1060" y="218"/>
                  </a:lnTo>
                  <a:lnTo>
                    <a:pt x="1030" y="216"/>
                  </a:lnTo>
                  <a:lnTo>
                    <a:pt x="1007" y="206"/>
                  </a:lnTo>
                  <a:lnTo>
                    <a:pt x="983" y="194"/>
                  </a:lnTo>
                  <a:lnTo>
                    <a:pt x="963" y="176"/>
                  </a:lnTo>
                  <a:lnTo>
                    <a:pt x="941" y="146"/>
                  </a:lnTo>
                  <a:lnTo>
                    <a:pt x="925" y="112"/>
                  </a:lnTo>
                  <a:lnTo>
                    <a:pt x="915" y="76"/>
                  </a:lnTo>
                  <a:lnTo>
                    <a:pt x="913" y="36"/>
                  </a:lnTo>
                  <a:lnTo>
                    <a:pt x="913" y="10"/>
                  </a:lnTo>
                  <a:lnTo>
                    <a:pt x="787" y="2"/>
                  </a:lnTo>
                  <a:lnTo>
                    <a:pt x="661" y="0"/>
                  </a:lnTo>
                  <a:lnTo>
                    <a:pt x="533" y="2"/>
                  </a:lnTo>
                  <a:lnTo>
                    <a:pt x="407" y="10"/>
                  </a:lnTo>
                  <a:lnTo>
                    <a:pt x="407" y="36"/>
                  </a:lnTo>
                  <a:lnTo>
                    <a:pt x="405" y="76"/>
                  </a:lnTo>
                  <a:lnTo>
                    <a:pt x="396" y="112"/>
                  </a:lnTo>
                  <a:lnTo>
                    <a:pt x="380" y="146"/>
                  </a:lnTo>
                  <a:lnTo>
                    <a:pt x="358" y="176"/>
                  </a:lnTo>
                  <a:lnTo>
                    <a:pt x="338" y="194"/>
                  </a:lnTo>
                  <a:lnTo>
                    <a:pt x="314" y="206"/>
                  </a:lnTo>
                  <a:lnTo>
                    <a:pt x="290" y="216"/>
                  </a:lnTo>
                  <a:lnTo>
                    <a:pt x="260" y="218"/>
                  </a:lnTo>
                  <a:lnTo>
                    <a:pt x="232" y="222"/>
                  </a:lnTo>
                  <a:lnTo>
                    <a:pt x="204" y="234"/>
                  </a:lnTo>
                  <a:lnTo>
                    <a:pt x="176" y="252"/>
                  </a:lnTo>
                  <a:lnTo>
                    <a:pt x="154" y="276"/>
                  </a:lnTo>
                  <a:lnTo>
                    <a:pt x="136" y="306"/>
                  </a:lnTo>
                  <a:lnTo>
                    <a:pt x="130" y="324"/>
                  </a:lnTo>
                  <a:lnTo>
                    <a:pt x="120" y="350"/>
                  </a:lnTo>
                  <a:lnTo>
                    <a:pt x="110" y="383"/>
                  </a:lnTo>
                  <a:lnTo>
                    <a:pt x="96" y="425"/>
                  </a:lnTo>
                  <a:lnTo>
                    <a:pt x="82" y="469"/>
                  </a:lnTo>
                  <a:lnTo>
                    <a:pt x="54" y="565"/>
                  </a:lnTo>
                  <a:lnTo>
                    <a:pt x="40" y="611"/>
                  </a:lnTo>
                  <a:lnTo>
                    <a:pt x="26" y="655"/>
                  </a:lnTo>
                  <a:lnTo>
                    <a:pt x="16" y="693"/>
                  </a:lnTo>
                  <a:lnTo>
                    <a:pt x="8" y="727"/>
                  </a:lnTo>
                  <a:lnTo>
                    <a:pt x="2" y="751"/>
                  </a:lnTo>
                  <a:lnTo>
                    <a:pt x="0" y="765"/>
                  </a:lnTo>
                  <a:lnTo>
                    <a:pt x="4" y="797"/>
                  </a:lnTo>
                  <a:lnTo>
                    <a:pt x="16" y="825"/>
                  </a:lnTo>
                  <a:lnTo>
                    <a:pt x="36" y="847"/>
                  </a:lnTo>
                  <a:lnTo>
                    <a:pt x="62" y="861"/>
                  </a:lnTo>
                  <a:lnTo>
                    <a:pt x="94" y="867"/>
                  </a:lnTo>
                  <a:lnTo>
                    <a:pt x="1226" y="867"/>
                  </a:lnTo>
                  <a:lnTo>
                    <a:pt x="1258" y="861"/>
                  </a:lnTo>
                  <a:lnTo>
                    <a:pt x="1284" y="847"/>
                  </a:lnTo>
                  <a:lnTo>
                    <a:pt x="1304" y="825"/>
                  </a:lnTo>
                  <a:lnTo>
                    <a:pt x="1316" y="797"/>
                  </a:lnTo>
                  <a:lnTo>
                    <a:pt x="1320" y="765"/>
                  </a:lnTo>
                  <a:lnTo>
                    <a:pt x="1318" y="751"/>
                  </a:lnTo>
                  <a:lnTo>
                    <a:pt x="1312" y="727"/>
                  </a:lnTo>
                  <a:lnTo>
                    <a:pt x="1304" y="693"/>
                  </a:lnTo>
                  <a:lnTo>
                    <a:pt x="1294" y="655"/>
                  </a:lnTo>
                  <a:lnTo>
                    <a:pt x="1280" y="611"/>
                  </a:lnTo>
                  <a:lnTo>
                    <a:pt x="1266" y="565"/>
                  </a:lnTo>
                  <a:lnTo>
                    <a:pt x="1238" y="469"/>
                  </a:lnTo>
                  <a:lnTo>
                    <a:pt x="1224" y="425"/>
                  </a:lnTo>
                  <a:lnTo>
                    <a:pt x="1210" y="383"/>
                  </a:lnTo>
                  <a:lnTo>
                    <a:pt x="1200" y="350"/>
                  </a:lnTo>
                  <a:lnTo>
                    <a:pt x="1190" y="324"/>
                  </a:lnTo>
                  <a:lnTo>
                    <a:pt x="1184" y="306"/>
                  </a:lnTo>
                  <a:close/>
                </a:path>
              </a:pathLst>
            </a:custGeom>
            <a:grpFill/>
            <a:ln w="0">
              <a:solidFill>
                <a:schemeClr val="tx2">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63"/>
            <p:cNvSpPr>
              <a:spLocks/>
            </p:cNvSpPr>
            <p:nvPr/>
          </p:nvSpPr>
          <p:spPr bwMode="auto">
            <a:xfrm>
              <a:off x="5857227" y="2045900"/>
              <a:ext cx="731325" cy="275869"/>
            </a:xfrm>
            <a:custGeom>
              <a:avLst/>
              <a:gdLst/>
              <a:ahLst/>
              <a:cxnLst>
                <a:cxn ang="0">
                  <a:pos x="1290" y="146"/>
                </a:cxn>
                <a:cxn ang="0">
                  <a:pos x="1152" y="88"/>
                </a:cxn>
                <a:cxn ang="0">
                  <a:pos x="1017" y="44"/>
                </a:cxn>
                <a:cxn ang="0">
                  <a:pos x="881" y="16"/>
                </a:cxn>
                <a:cxn ang="0">
                  <a:pos x="745" y="0"/>
                </a:cxn>
                <a:cxn ang="0">
                  <a:pos x="607" y="0"/>
                </a:cxn>
                <a:cxn ang="0">
                  <a:pos x="471" y="16"/>
                </a:cxn>
                <a:cxn ang="0">
                  <a:pos x="336" y="44"/>
                </a:cxn>
                <a:cxn ang="0">
                  <a:pos x="200" y="88"/>
                </a:cxn>
                <a:cxn ang="0">
                  <a:pos x="62" y="146"/>
                </a:cxn>
                <a:cxn ang="0">
                  <a:pos x="38" y="164"/>
                </a:cxn>
                <a:cxn ang="0">
                  <a:pos x="18" y="190"/>
                </a:cxn>
                <a:cxn ang="0">
                  <a:pos x="4" y="219"/>
                </a:cxn>
                <a:cxn ang="0">
                  <a:pos x="0" y="249"/>
                </a:cxn>
                <a:cxn ang="0">
                  <a:pos x="0" y="443"/>
                </a:cxn>
                <a:cxn ang="0">
                  <a:pos x="6" y="469"/>
                </a:cxn>
                <a:cxn ang="0">
                  <a:pos x="20" y="491"/>
                </a:cxn>
                <a:cxn ang="0">
                  <a:pos x="40" y="505"/>
                </a:cxn>
                <a:cxn ang="0">
                  <a:pos x="66" y="511"/>
                </a:cxn>
                <a:cxn ang="0">
                  <a:pos x="276" y="511"/>
                </a:cxn>
                <a:cxn ang="0">
                  <a:pos x="296" y="505"/>
                </a:cxn>
                <a:cxn ang="0">
                  <a:pos x="314" y="493"/>
                </a:cxn>
                <a:cxn ang="0">
                  <a:pos x="328" y="471"/>
                </a:cxn>
                <a:cxn ang="0">
                  <a:pos x="338" y="443"/>
                </a:cxn>
                <a:cxn ang="0">
                  <a:pos x="340" y="413"/>
                </a:cxn>
                <a:cxn ang="0">
                  <a:pos x="340" y="345"/>
                </a:cxn>
                <a:cxn ang="0">
                  <a:pos x="338" y="309"/>
                </a:cxn>
                <a:cxn ang="0">
                  <a:pos x="507" y="297"/>
                </a:cxn>
                <a:cxn ang="0">
                  <a:pos x="675" y="293"/>
                </a:cxn>
                <a:cxn ang="0">
                  <a:pos x="845" y="297"/>
                </a:cxn>
                <a:cxn ang="0">
                  <a:pos x="1015" y="309"/>
                </a:cxn>
                <a:cxn ang="0">
                  <a:pos x="1013" y="345"/>
                </a:cxn>
                <a:cxn ang="0">
                  <a:pos x="1013" y="413"/>
                </a:cxn>
                <a:cxn ang="0">
                  <a:pos x="1015" y="443"/>
                </a:cxn>
                <a:cxn ang="0">
                  <a:pos x="1025" y="471"/>
                </a:cxn>
                <a:cxn ang="0">
                  <a:pos x="1038" y="493"/>
                </a:cxn>
                <a:cxn ang="0">
                  <a:pos x="1056" y="505"/>
                </a:cxn>
                <a:cxn ang="0">
                  <a:pos x="1076" y="511"/>
                </a:cxn>
                <a:cxn ang="0">
                  <a:pos x="1286" y="511"/>
                </a:cxn>
                <a:cxn ang="0">
                  <a:pos x="1312" y="505"/>
                </a:cxn>
                <a:cxn ang="0">
                  <a:pos x="1332" y="491"/>
                </a:cxn>
                <a:cxn ang="0">
                  <a:pos x="1346" y="469"/>
                </a:cxn>
                <a:cxn ang="0">
                  <a:pos x="1352" y="443"/>
                </a:cxn>
                <a:cxn ang="0">
                  <a:pos x="1352" y="249"/>
                </a:cxn>
                <a:cxn ang="0">
                  <a:pos x="1348" y="219"/>
                </a:cxn>
                <a:cxn ang="0">
                  <a:pos x="1334" y="190"/>
                </a:cxn>
                <a:cxn ang="0">
                  <a:pos x="1314" y="164"/>
                </a:cxn>
                <a:cxn ang="0">
                  <a:pos x="1290" y="146"/>
                </a:cxn>
              </a:cxnLst>
              <a:rect l="0" t="0" r="r" b="b"/>
              <a:pathLst>
                <a:path w="1352" h="511">
                  <a:moveTo>
                    <a:pt x="1290" y="146"/>
                  </a:moveTo>
                  <a:lnTo>
                    <a:pt x="1152" y="88"/>
                  </a:lnTo>
                  <a:lnTo>
                    <a:pt x="1017" y="44"/>
                  </a:lnTo>
                  <a:lnTo>
                    <a:pt x="881" y="16"/>
                  </a:lnTo>
                  <a:lnTo>
                    <a:pt x="745" y="0"/>
                  </a:lnTo>
                  <a:lnTo>
                    <a:pt x="607" y="0"/>
                  </a:lnTo>
                  <a:lnTo>
                    <a:pt x="471" y="16"/>
                  </a:lnTo>
                  <a:lnTo>
                    <a:pt x="336" y="44"/>
                  </a:lnTo>
                  <a:lnTo>
                    <a:pt x="200" y="88"/>
                  </a:lnTo>
                  <a:lnTo>
                    <a:pt x="62" y="146"/>
                  </a:lnTo>
                  <a:lnTo>
                    <a:pt x="38" y="164"/>
                  </a:lnTo>
                  <a:lnTo>
                    <a:pt x="18" y="190"/>
                  </a:lnTo>
                  <a:lnTo>
                    <a:pt x="4" y="219"/>
                  </a:lnTo>
                  <a:lnTo>
                    <a:pt x="0" y="249"/>
                  </a:lnTo>
                  <a:lnTo>
                    <a:pt x="0" y="443"/>
                  </a:lnTo>
                  <a:lnTo>
                    <a:pt x="6" y="469"/>
                  </a:lnTo>
                  <a:lnTo>
                    <a:pt x="20" y="491"/>
                  </a:lnTo>
                  <a:lnTo>
                    <a:pt x="40" y="505"/>
                  </a:lnTo>
                  <a:lnTo>
                    <a:pt x="66" y="511"/>
                  </a:lnTo>
                  <a:lnTo>
                    <a:pt x="276" y="511"/>
                  </a:lnTo>
                  <a:lnTo>
                    <a:pt x="296" y="505"/>
                  </a:lnTo>
                  <a:lnTo>
                    <a:pt x="314" y="493"/>
                  </a:lnTo>
                  <a:lnTo>
                    <a:pt x="328" y="471"/>
                  </a:lnTo>
                  <a:lnTo>
                    <a:pt x="338" y="443"/>
                  </a:lnTo>
                  <a:lnTo>
                    <a:pt x="340" y="413"/>
                  </a:lnTo>
                  <a:lnTo>
                    <a:pt x="340" y="345"/>
                  </a:lnTo>
                  <a:lnTo>
                    <a:pt x="338" y="309"/>
                  </a:lnTo>
                  <a:lnTo>
                    <a:pt x="507" y="297"/>
                  </a:lnTo>
                  <a:lnTo>
                    <a:pt x="675" y="293"/>
                  </a:lnTo>
                  <a:lnTo>
                    <a:pt x="845" y="297"/>
                  </a:lnTo>
                  <a:lnTo>
                    <a:pt x="1015" y="309"/>
                  </a:lnTo>
                  <a:lnTo>
                    <a:pt x="1013" y="345"/>
                  </a:lnTo>
                  <a:lnTo>
                    <a:pt x="1013" y="413"/>
                  </a:lnTo>
                  <a:lnTo>
                    <a:pt x="1015" y="443"/>
                  </a:lnTo>
                  <a:lnTo>
                    <a:pt x="1025" y="471"/>
                  </a:lnTo>
                  <a:lnTo>
                    <a:pt x="1038" y="493"/>
                  </a:lnTo>
                  <a:lnTo>
                    <a:pt x="1056" y="505"/>
                  </a:lnTo>
                  <a:lnTo>
                    <a:pt x="1076" y="511"/>
                  </a:lnTo>
                  <a:lnTo>
                    <a:pt x="1286" y="511"/>
                  </a:lnTo>
                  <a:lnTo>
                    <a:pt x="1312" y="505"/>
                  </a:lnTo>
                  <a:lnTo>
                    <a:pt x="1332" y="491"/>
                  </a:lnTo>
                  <a:lnTo>
                    <a:pt x="1346" y="469"/>
                  </a:lnTo>
                  <a:lnTo>
                    <a:pt x="1352" y="443"/>
                  </a:lnTo>
                  <a:lnTo>
                    <a:pt x="1352" y="249"/>
                  </a:lnTo>
                  <a:lnTo>
                    <a:pt x="1348" y="219"/>
                  </a:lnTo>
                  <a:lnTo>
                    <a:pt x="1334" y="190"/>
                  </a:lnTo>
                  <a:lnTo>
                    <a:pt x="1314" y="164"/>
                  </a:lnTo>
                  <a:lnTo>
                    <a:pt x="1290" y="146"/>
                  </a:lnTo>
                  <a:close/>
                </a:path>
              </a:pathLst>
            </a:custGeom>
            <a:grpFill/>
            <a:ln w="0">
              <a:solidFill>
                <a:schemeClr val="tx2">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64"/>
            <p:cNvSpPr>
              <a:spLocks/>
            </p:cNvSpPr>
            <p:nvPr/>
          </p:nvSpPr>
          <p:spPr bwMode="auto">
            <a:xfrm>
              <a:off x="6080746" y="2359634"/>
              <a:ext cx="285606" cy="286688"/>
            </a:xfrm>
            <a:custGeom>
              <a:avLst/>
              <a:gdLst/>
              <a:ahLst/>
              <a:cxnLst>
                <a:cxn ang="0">
                  <a:pos x="529" y="263"/>
                </a:cxn>
                <a:cxn ang="0">
                  <a:pos x="523" y="317"/>
                </a:cxn>
                <a:cxn ang="0">
                  <a:pos x="509" y="367"/>
                </a:cxn>
                <a:cxn ang="0">
                  <a:pos x="483" y="411"/>
                </a:cxn>
                <a:cxn ang="0">
                  <a:pos x="451" y="451"/>
                </a:cxn>
                <a:cxn ang="0">
                  <a:pos x="413" y="483"/>
                </a:cxn>
                <a:cxn ang="0">
                  <a:pos x="367" y="507"/>
                </a:cxn>
                <a:cxn ang="0">
                  <a:pos x="319" y="523"/>
                </a:cxn>
                <a:cxn ang="0">
                  <a:pos x="265" y="529"/>
                </a:cxn>
                <a:cxn ang="0">
                  <a:pos x="211" y="523"/>
                </a:cxn>
                <a:cxn ang="0">
                  <a:pos x="161" y="507"/>
                </a:cxn>
                <a:cxn ang="0">
                  <a:pos x="115" y="483"/>
                </a:cxn>
                <a:cxn ang="0">
                  <a:pos x="77" y="451"/>
                </a:cxn>
                <a:cxn ang="0">
                  <a:pos x="45" y="411"/>
                </a:cxn>
                <a:cxn ang="0">
                  <a:pos x="19" y="367"/>
                </a:cxn>
                <a:cxn ang="0">
                  <a:pos x="5" y="317"/>
                </a:cxn>
                <a:cxn ang="0">
                  <a:pos x="0" y="263"/>
                </a:cxn>
                <a:cxn ang="0">
                  <a:pos x="5" y="209"/>
                </a:cxn>
                <a:cxn ang="0">
                  <a:pos x="19" y="162"/>
                </a:cxn>
                <a:cxn ang="0">
                  <a:pos x="45" y="116"/>
                </a:cxn>
                <a:cxn ang="0">
                  <a:pos x="77" y="78"/>
                </a:cxn>
                <a:cxn ang="0">
                  <a:pos x="115" y="46"/>
                </a:cxn>
                <a:cxn ang="0">
                  <a:pos x="161" y="20"/>
                </a:cxn>
                <a:cxn ang="0">
                  <a:pos x="211" y="6"/>
                </a:cxn>
                <a:cxn ang="0">
                  <a:pos x="265" y="0"/>
                </a:cxn>
                <a:cxn ang="0">
                  <a:pos x="319" y="6"/>
                </a:cxn>
                <a:cxn ang="0">
                  <a:pos x="367" y="20"/>
                </a:cxn>
                <a:cxn ang="0">
                  <a:pos x="413" y="46"/>
                </a:cxn>
                <a:cxn ang="0">
                  <a:pos x="451" y="78"/>
                </a:cxn>
                <a:cxn ang="0">
                  <a:pos x="483" y="116"/>
                </a:cxn>
                <a:cxn ang="0">
                  <a:pos x="509" y="162"/>
                </a:cxn>
                <a:cxn ang="0">
                  <a:pos x="523" y="209"/>
                </a:cxn>
                <a:cxn ang="0">
                  <a:pos x="529" y="263"/>
                </a:cxn>
              </a:cxnLst>
              <a:rect l="0" t="0" r="r" b="b"/>
              <a:pathLst>
                <a:path w="529" h="529">
                  <a:moveTo>
                    <a:pt x="529" y="263"/>
                  </a:moveTo>
                  <a:lnTo>
                    <a:pt x="523" y="317"/>
                  </a:lnTo>
                  <a:lnTo>
                    <a:pt x="509" y="367"/>
                  </a:lnTo>
                  <a:lnTo>
                    <a:pt x="483" y="411"/>
                  </a:lnTo>
                  <a:lnTo>
                    <a:pt x="451" y="451"/>
                  </a:lnTo>
                  <a:lnTo>
                    <a:pt x="413" y="483"/>
                  </a:lnTo>
                  <a:lnTo>
                    <a:pt x="367" y="507"/>
                  </a:lnTo>
                  <a:lnTo>
                    <a:pt x="319" y="523"/>
                  </a:lnTo>
                  <a:lnTo>
                    <a:pt x="265" y="529"/>
                  </a:lnTo>
                  <a:lnTo>
                    <a:pt x="211" y="523"/>
                  </a:lnTo>
                  <a:lnTo>
                    <a:pt x="161" y="507"/>
                  </a:lnTo>
                  <a:lnTo>
                    <a:pt x="115" y="483"/>
                  </a:lnTo>
                  <a:lnTo>
                    <a:pt x="77" y="451"/>
                  </a:lnTo>
                  <a:lnTo>
                    <a:pt x="45" y="411"/>
                  </a:lnTo>
                  <a:lnTo>
                    <a:pt x="19" y="367"/>
                  </a:lnTo>
                  <a:lnTo>
                    <a:pt x="5" y="317"/>
                  </a:lnTo>
                  <a:lnTo>
                    <a:pt x="0" y="263"/>
                  </a:lnTo>
                  <a:lnTo>
                    <a:pt x="5" y="209"/>
                  </a:lnTo>
                  <a:lnTo>
                    <a:pt x="19" y="162"/>
                  </a:lnTo>
                  <a:lnTo>
                    <a:pt x="45" y="116"/>
                  </a:lnTo>
                  <a:lnTo>
                    <a:pt x="77" y="78"/>
                  </a:lnTo>
                  <a:lnTo>
                    <a:pt x="115" y="46"/>
                  </a:lnTo>
                  <a:lnTo>
                    <a:pt x="161" y="20"/>
                  </a:lnTo>
                  <a:lnTo>
                    <a:pt x="211" y="6"/>
                  </a:lnTo>
                  <a:lnTo>
                    <a:pt x="265" y="0"/>
                  </a:lnTo>
                  <a:lnTo>
                    <a:pt x="319" y="6"/>
                  </a:lnTo>
                  <a:lnTo>
                    <a:pt x="367" y="20"/>
                  </a:lnTo>
                  <a:lnTo>
                    <a:pt x="413" y="46"/>
                  </a:lnTo>
                  <a:lnTo>
                    <a:pt x="451" y="78"/>
                  </a:lnTo>
                  <a:lnTo>
                    <a:pt x="483" y="116"/>
                  </a:lnTo>
                  <a:lnTo>
                    <a:pt x="509" y="162"/>
                  </a:lnTo>
                  <a:lnTo>
                    <a:pt x="523" y="209"/>
                  </a:lnTo>
                  <a:lnTo>
                    <a:pt x="529" y="263"/>
                  </a:lnTo>
                  <a:close/>
                </a:path>
              </a:pathLst>
            </a:custGeom>
            <a:solidFill>
              <a:schemeClr val="bg2"/>
            </a:solidFill>
            <a:ln w="0">
              <a:solidFill>
                <a:schemeClr val="tx2">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65"/>
            <p:cNvSpPr>
              <a:spLocks/>
            </p:cNvSpPr>
            <p:nvPr/>
          </p:nvSpPr>
          <p:spPr bwMode="auto">
            <a:xfrm>
              <a:off x="6120115" y="2399662"/>
              <a:ext cx="205550" cy="206632"/>
            </a:xfrm>
            <a:custGeom>
              <a:avLst/>
              <a:gdLst/>
              <a:ahLst/>
              <a:cxnLst>
                <a:cxn ang="0">
                  <a:pos x="382" y="189"/>
                </a:cxn>
                <a:cxn ang="0">
                  <a:pos x="376" y="233"/>
                </a:cxn>
                <a:cxn ang="0">
                  <a:pos x="362" y="273"/>
                </a:cxn>
                <a:cxn ang="0">
                  <a:pos x="340" y="309"/>
                </a:cxn>
                <a:cxn ang="0">
                  <a:pos x="310" y="339"/>
                </a:cxn>
                <a:cxn ang="0">
                  <a:pos x="276" y="361"/>
                </a:cxn>
                <a:cxn ang="0">
                  <a:pos x="234" y="375"/>
                </a:cxn>
                <a:cxn ang="0">
                  <a:pos x="192" y="381"/>
                </a:cxn>
                <a:cxn ang="0">
                  <a:pos x="148" y="375"/>
                </a:cxn>
                <a:cxn ang="0">
                  <a:pos x="108" y="361"/>
                </a:cxn>
                <a:cxn ang="0">
                  <a:pos x="72" y="339"/>
                </a:cxn>
                <a:cxn ang="0">
                  <a:pos x="42" y="309"/>
                </a:cxn>
                <a:cxn ang="0">
                  <a:pos x="20" y="273"/>
                </a:cxn>
                <a:cxn ang="0">
                  <a:pos x="6" y="233"/>
                </a:cxn>
                <a:cxn ang="0">
                  <a:pos x="0" y="189"/>
                </a:cxn>
                <a:cxn ang="0">
                  <a:pos x="6" y="145"/>
                </a:cxn>
                <a:cxn ang="0">
                  <a:pos x="20" y="105"/>
                </a:cxn>
                <a:cxn ang="0">
                  <a:pos x="42" y="70"/>
                </a:cxn>
                <a:cxn ang="0">
                  <a:pos x="72" y="42"/>
                </a:cxn>
                <a:cxn ang="0">
                  <a:pos x="108" y="20"/>
                </a:cxn>
                <a:cxn ang="0">
                  <a:pos x="148" y="4"/>
                </a:cxn>
                <a:cxn ang="0">
                  <a:pos x="192" y="0"/>
                </a:cxn>
                <a:cxn ang="0">
                  <a:pos x="234" y="4"/>
                </a:cxn>
                <a:cxn ang="0">
                  <a:pos x="276" y="20"/>
                </a:cxn>
                <a:cxn ang="0">
                  <a:pos x="310" y="42"/>
                </a:cxn>
                <a:cxn ang="0">
                  <a:pos x="340" y="70"/>
                </a:cxn>
                <a:cxn ang="0">
                  <a:pos x="362" y="105"/>
                </a:cxn>
                <a:cxn ang="0">
                  <a:pos x="376" y="145"/>
                </a:cxn>
                <a:cxn ang="0">
                  <a:pos x="382" y="189"/>
                </a:cxn>
              </a:cxnLst>
              <a:rect l="0" t="0" r="r" b="b"/>
              <a:pathLst>
                <a:path w="382" h="381">
                  <a:moveTo>
                    <a:pt x="382" y="189"/>
                  </a:moveTo>
                  <a:lnTo>
                    <a:pt x="376" y="233"/>
                  </a:lnTo>
                  <a:lnTo>
                    <a:pt x="362" y="273"/>
                  </a:lnTo>
                  <a:lnTo>
                    <a:pt x="340" y="309"/>
                  </a:lnTo>
                  <a:lnTo>
                    <a:pt x="310" y="339"/>
                  </a:lnTo>
                  <a:lnTo>
                    <a:pt x="276" y="361"/>
                  </a:lnTo>
                  <a:lnTo>
                    <a:pt x="234" y="375"/>
                  </a:lnTo>
                  <a:lnTo>
                    <a:pt x="192" y="381"/>
                  </a:lnTo>
                  <a:lnTo>
                    <a:pt x="148" y="375"/>
                  </a:lnTo>
                  <a:lnTo>
                    <a:pt x="108" y="361"/>
                  </a:lnTo>
                  <a:lnTo>
                    <a:pt x="72" y="339"/>
                  </a:lnTo>
                  <a:lnTo>
                    <a:pt x="42" y="309"/>
                  </a:lnTo>
                  <a:lnTo>
                    <a:pt x="20" y="273"/>
                  </a:lnTo>
                  <a:lnTo>
                    <a:pt x="6" y="233"/>
                  </a:lnTo>
                  <a:lnTo>
                    <a:pt x="0" y="189"/>
                  </a:lnTo>
                  <a:lnTo>
                    <a:pt x="6" y="145"/>
                  </a:lnTo>
                  <a:lnTo>
                    <a:pt x="20" y="105"/>
                  </a:lnTo>
                  <a:lnTo>
                    <a:pt x="42" y="70"/>
                  </a:lnTo>
                  <a:lnTo>
                    <a:pt x="72" y="42"/>
                  </a:lnTo>
                  <a:lnTo>
                    <a:pt x="108" y="20"/>
                  </a:lnTo>
                  <a:lnTo>
                    <a:pt x="148" y="4"/>
                  </a:lnTo>
                  <a:lnTo>
                    <a:pt x="192" y="0"/>
                  </a:lnTo>
                  <a:lnTo>
                    <a:pt x="234" y="4"/>
                  </a:lnTo>
                  <a:lnTo>
                    <a:pt x="276" y="20"/>
                  </a:lnTo>
                  <a:lnTo>
                    <a:pt x="310" y="42"/>
                  </a:lnTo>
                  <a:lnTo>
                    <a:pt x="340" y="70"/>
                  </a:lnTo>
                  <a:lnTo>
                    <a:pt x="362" y="105"/>
                  </a:lnTo>
                  <a:lnTo>
                    <a:pt x="376" y="145"/>
                  </a:lnTo>
                  <a:lnTo>
                    <a:pt x="382" y="189"/>
                  </a:lnTo>
                  <a:close/>
                </a:path>
              </a:pathLst>
            </a:custGeom>
            <a:solidFill>
              <a:schemeClr val="tx2">
                <a:lumMod val="50000"/>
                <a:lumOff val="50000"/>
              </a:schemeClr>
            </a:solidFill>
            <a:ln w="0">
              <a:solidFill>
                <a:schemeClr val="tx2">
                  <a:lumMod val="50000"/>
                  <a:lumOff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89587"/>
            <a:ext cx="6696744" cy="770108"/>
          </a:xfrm>
        </p:spPr>
        <p:txBody>
          <a:bodyPr/>
          <a:lstStyle/>
          <a:p>
            <a:r>
              <a:rPr lang="en-GB" dirty="0" smtClean="0"/>
              <a:t>Efficient survey design; independent, representative sample selection</a:t>
            </a:r>
            <a:endParaRPr lang="en-GB" dirty="0"/>
          </a:p>
        </p:txBody>
      </p:sp>
      <p:sp>
        <p:nvSpPr>
          <p:cNvPr id="3" name="Text Placeholder 2"/>
          <p:cNvSpPr>
            <a:spLocks noGrp="1"/>
          </p:cNvSpPr>
          <p:nvPr>
            <p:ph type="body" sz="quarter" idx="12"/>
          </p:nvPr>
        </p:nvSpPr>
        <p:spPr/>
        <p:txBody>
          <a:bodyPr/>
          <a:lstStyle/>
          <a:p>
            <a:r>
              <a:rPr lang="en-GB" sz="1400" b="1" dirty="0" smtClean="0">
                <a:solidFill>
                  <a:srgbClr val="7030A0"/>
                </a:solidFill>
              </a:rPr>
              <a:t>Sampling</a:t>
            </a:r>
          </a:p>
          <a:p>
            <a:pPr marL="177800" lvl="1" indent="-177800">
              <a:buFont typeface="Arial" pitchFamily="34" charset="0"/>
              <a:buChar char="•"/>
            </a:pPr>
            <a:r>
              <a:rPr lang="en-GB" dirty="0" smtClean="0">
                <a:solidFill>
                  <a:schemeClr val="tx2"/>
                </a:solidFill>
              </a:rPr>
              <a:t>Trade customers who have direct contact with BAT</a:t>
            </a:r>
          </a:p>
          <a:p>
            <a:pPr marL="177800" lvl="1" indent="-177800">
              <a:buFont typeface="Arial" pitchFamily="34" charset="0"/>
              <a:buChar char="•"/>
            </a:pPr>
            <a:r>
              <a:rPr lang="en-GB" dirty="0" smtClean="0">
                <a:solidFill>
                  <a:schemeClr val="tx2"/>
                </a:solidFill>
              </a:rPr>
              <a:t>BAT to provide agency full database  - no “pre-selection”</a:t>
            </a:r>
          </a:p>
          <a:p>
            <a:pPr marL="177800" lvl="1" indent="-177800">
              <a:buFont typeface="Arial" pitchFamily="34" charset="0"/>
              <a:buChar char="•"/>
            </a:pPr>
            <a:r>
              <a:rPr lang="en-GB" dirty="0" smtClean="0">
                <a:solidFill>
                  <a:schemeClr val="tx2"/>
                </a:solidFill>
              </a:rPr>
              <a:t> Agency selects random sample of customers for interview</a:t>
            </a:r>
          </a:p>
          <a:p>
            <a:pPr marL="177800" lvl="1" indent="-177800">
              <a:buFont typeface="Arial" pitchFamily="34" charset="0"/>
              <a:buChar char="•"/>
            </a:pPr>
            <a:r>
              <a:rPr lang="en-GB" dirty="0" smtClean="0">
                <a:solidFill>
                  <a:schemeClr val="tx2"/>
                </a:solidFill>
              </a:rPr>
              <a:t> Quotas will not be set on channel or geographic region, unless sub group analysis is </a:t>
            </a:r>
            <a:r>
              <a:rPr lang="en-GB" sz="1400" dirty="0" smtClean="0">
                <a:solidFill>
                  <a:schemeClr val="tx2"/>
                </a:solidFill>
              </a:rPr>
              <a:t>required</a:t>
            </a:r>
          </a:p>
          <a:p>
            <a:endParaRPr lang="en-GB" dirty="0" smtClean="0"/>
          </a:p>
          <a:p>
            <a:endParaRPr lang="en-GB" dirty="0" smtClean="0"/>
          </a:p>
          <a:p>
            <a:endParaRPr lang="en-GB" dirty="0"/>
          </a:p>
        </p:txBody>
      </p:sp>
      <p:sp>
        <p:nvSpPr>
          <p:cNvPr id="4" name="Text Placeholder 3"/>
          <p:cNvSpPr>
            <a:spLocks noGrp="1"/>
          </p:cNvSpPr>
          <p:nvPr>
            <p:ph type="body" sz="quarter" idx="13"/>
          </p:nvPr>
        </p:nvSpPr>
        <p:spPr/>
        <p:txBody>
          <a:bodyPr/>
          <a:lstStyle/>
          <a:p>
            <a:r>
              <a:rPr lang="en-GB" sz="1400" b="1" dirty="0" smtClean="0">
                <a:solidFill>
                  <a:srgbClr val="7030A0"/>
                </a:solidFill>
              </a:rPr>
              <a:t>Standard design</a:t>
            </a:r>
          </a:p>
          <a:p>
            <a:pPr marL="177800" lvl="1" indent="-177800">
              <a:buFont typeface="Arial" pitchFamily="34" charset="0"/>
              <a:buChar char="•"/>
            </a:pPr>
            <a:r>
              <a:rPr lang="en-GB" sz="1400" dirty="0" smtClean="0">
                <a:solidFill>
                  <a:schemeClr val="tx2"/>
                </a:solidFill>
              </a:rPr>
              <a:t> </a:t>
            </a:r>
            <a:r>
              <a:rPr lang="en-GB" dirty="0" smtClean="0">
                <a:solidFill>
                  <a:schemeClr val="tx2"/>
                </a:solidFill>
              </a:rPr>
              <a:t>Analysis at total, End Market level</a:t>
            </a:r>
          </a:p>
          <a:p>
            <a:pPr marL="177800" lvl="1" indent="-177800">
              <a:buFont typeface="Arial" pitchFamily="34" charset="0"/>
              <a:buChar char="•"/>
            </a:pPr>
            <a:r>
              <a:rPr lang="en-GB" dirty="0" smtClean="0">
                <a:solidFill>
                  <a:schemeClr val="tx2"/>
                </a:solidFill>
              </a:rPr>
              <a:t> Minimum sample size of 200, spread across all c</a:t>
            </a:r>
            <a:r>
              <a:rPr lang="en-GB" sz="1400" dirty="0" smtClean="0">
                <a:solidFill>
                  <a:schemeClr val="tx2"/>
                </a:solidFill>
              </a:rPr>
              <a:t>hannels</a:t>
            </a:r>
          </a:p>
          <a:p>
            <a:endParaRPr lang="en-GB" sz="1400" dirty="0" smtClean="0">
              <a:solidFill>
                <a:schemeClr val="tx2"/>
              </a:solidFill>
            </a:endParaRPr>
          </a:p>
          <a:p>
            <a:r>
              <a:rPr lang="en-GB" sz="1400" b="1" dirty="0" smtClean="0">
                <a:solidFill>
                  <a:srgbClr val="7030A0"/>
                </a:solidFill>
              </a:rPr>
              <a:t>Non-standard design</a:t>
            </a:r>
          </a:p>
          <a:p>
            <a:pPr marL="177800" lvl="1" indent="-177800">
              <a:buFont typeface="Arial" pitchFamily="34" charset="0"/>
              <a:buChar char="•"/>
            </a:pPr>
            <a:r>
              <a:rPr lang="en-GB" dirty="0" smtClean="0">
                <a:solidFill>
                  <a:schemeClr val="tx2"/>
                </a:solidFill>
              </a:rPr>
              <a:t> Analysis by sub group (</a:t>
            </a:r>
            <a:r>
              <a:rPr lang="en-GB" dirty="0" err="1" smtClean="0">
                <a:solidFill>
                  <a:schemeClr val="tx2"/>
                </a:solidFill>
              </a:rPr>
              <a:t>eg</a:t>
            </a:r>
            <a:r>
              <a:rPr lang="en-GB" dirty="0" smtClean="0">
                <a:solidFill>
                  <a:schemeClr val="tx2"/>
                </a:solidFill>
              </a:rPr>
              <a:t>. geographies and channels) can be added if required (additional cost and timing)</a:t>
            </a:r>
          </a:p>
          <a:p>
            <a:pPr marL="177800" lvl="1" indent="-177800">
              <a:buFont typeface="Arial" pitchFamily="34" charset="0"/>
              <a:buChar char="•"/>
            </a:pPr>
            <a:r>
              <a:rPr lang="en-GB" dirty="0" smtClean="0">
                <a:solidFill>
                  <a:schemeClr val="tx2"/>
                </a:solidFill>
              </a:rPr>
              <a:t> Minimum sample size for any sub group is 100</a:t>
            </a:r>
          </a:p>
          <a:p>
            <a:pPr>
              <a:buFontTx/>
              <a:buChar char="-"/>
            </a:pPr>
            <a:endParaRPr lang="en-GB" sz="1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89587"/>
            <a:ext cx="6768752" cy="770108"/>
          </a:xfrm>
        </p:spPr>
        <p:txBody>
          <a:bodyPr/>
          <a:lstStyle/>
          <a:p>
            <a:r>
              <a:rPr lang="en-GB" cap="none" dirty="0" smtClean="0"/>
              <a:t>Questionnaire – applicable to all customers, focused on key measures</a:t>
            </a:r>
            <a:endParaRPr lang="en-GB" cap="none" dirty="0"/>
          </a:p>
        </p:txBody>
      </p:sp>
      <p:sp>
        <p:nvSpPr>
          <p:cNvPr id="4" name="Text Placeholder 3"/>
          <p:cNvSpPr>
            <a:spLocks noGrp="1"/>
          </p:cNvSpPr>
          <p:nvPr>
            <p:ph sz="quarter" idx="11"/>
          </p:nvPr>
        </p:nvSpPr>
        <p:spPr>
          <a:xfrm>
            <a:off x="503680" y="1419716"/>
            <a:ext cx="8158411" cy="929164"/>
          </a:xfrm>
        </p:spPr>
        <p:txBody>
          <a:bodyPr/>
          <a:lstStyle/>
          <a:p>
            <a:r>
              <a:rPr lang="en-GB" b="1" dirty="0" smtClean="0">
                <a:solidFill>
                  <a:srgbClr val="7030A0"/>
                </a:solidFill>
              </a:rPr>
              <a:t>Standard design: </a:t>
            </a:r>
            <a:r>
              <a:rPr lang="en-GB" dirty="0" smtClean="0">
                <a:solidFill>
                  <a:schemeClr val="tx2"/>
                </a:solidFill>
              </a:rPr>
              <a:t>10 minute interview</a:t>
            </a:r>
          </a:p>
          <a:p>
            <a:r>
              <a:rPr lang="en-GB" b="1" dirty="0" smtClean="0">
                <a:solidFill>
                  <a:srgbClr val="7030A0"/>
                </a:solidFill>
              </a:rPr>
              <a:t>Non-standard design: </a:t>
            </a:r>
            <a:r>
              <a:rPr lang="en-GB" dirty="0" smtClean="0">
                <a:solidFill>
                  <a:schemeClr val="tx2"/>
                </a:solidFill>
              </a:rPr>
              <a:t>Additional local questions can be added at extra cost</a:t>
            </a:r>
          </a:p>
          <a:p>
            <a:endParaRPr lang="en-GB" dirty="0" smtClean="0"/>
          </a:p>
          <a:p>
            <a:pPr>
              <a:spcAft>
                <a:spcPts val="400"/>
              </a:spcAft>
            </a:pPr>
            <a:endParaRPr lang="en-GB" dirty="0" smtClean="0"/>
          </a:p>
          <a:p>
            <a:pPr>
              <a:spcAft>
                <a:spcPts val="400"/>
              </a:spcAft>
            </a:pPr>
            <a:endParaRPr lang="en-GB" dirty="0"/>
          </a:p>
        </p:txBody>
      </p:sp>
      <p:graphicFrame>
        <p:nvGraphicFramePr>
          <p:cNvPr id="7" name="Content Placeholder 4"/>
          <p:cNvGraphicFramePr>
            <a:graphicFrameLocks/>
          </p:cNvGraphicFramePr>
          <p:nvPr/>
        </p:nvGraphicFramePr>
        <p:xfrm>
          <a:off x="494634" y="2132856"/>
          <a:ext cx="8158793" cy="3427227"/>
        </p:xfrm>
        <a:graphic>
          <a:graphicData uri="http://schemas.openxmlformats.org/drawingml/2006/table">
            <a:tbl>
              <a:tblPr firstRow="1" bandRow="1">
                <a:tableStyleId>{5C22544A-7EE6-4342-B048-85BDC9FD1C3A}</a:tableStyleId>
              </a:tblPr>
              <a:tblGrid>
                <a:gridCol w="1989134"/>
                <a:gridCol w="6169659"/>
              </a:tblGrid>
              <a:tr h="229174">
                <a:tc>
                  <a:txBody>
                    <a:bodyPr/>
                    <a:lstStyle/>
                    <a:p>
                      <a:r>
                        <a:rPr lang="en-GB" sz="1300" b="1" dirty="0" smtClean="0">
                          <a:solidFill>
                            <a:schemeClr val="bg1"/>
                          </a:solidFill>
                          <a:latin typeface="+mn-lt"/>
                        </a:rPr>
                        <a:t>Topic</a:t>
                      </a:r>
                      <a:r>
                        <a:rPr lang="en-GB" sz="1300" b="1" baseline="0" dirty="0" smtClean="0">
                          <a:solidFill>
                            <a:schemeClr val="bg1"/>
                          </a:solidFill>
                          <a:latin typeface="+mn-lt"/>
                        </a:rPr>
                        <a:t> area</a:t>
                      </a:r>
                      <a:endParaRPr lang="en-GB" sz="1300" b="1" dirty="0">
                        <a:solidFill>
                          <a:schemeClr val="bg1"/>
                        </a:solidFill>
                        <a:latin typeface="+mn-lt"/>
                      </a:endParaRPr>
                    </a:p>
                  </a:txBody>
                  <a:tcPr marL="87060" marR="870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r>
                        <a:rPr lang="en-GB" sz="1300" b="1" dirty="0" smtClean="0">
                          <a:solidFill>
                            <a:schemeClr val="bg1"/>
                          </a:solidFill>
                          <a:latin typeface="+mn-lt"/>
                        </a:rPr>
                        <a:t>Purpose</a:t>
                      </a:r>
                      <a:endParaRPr lang="en-GB" sz="1300" b="1" dirty="0">
                        <a:solidFill>
                          <a:schemeClr val="bg1"/>
                        </a:solidFill>
                        <a:latin typeface="+mn-lt"/>
                      </a:endParaRPr>
                    </a:p>
                  </a:txBody>
                  <a:tcPr marL="87060" marR="870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r>
              <a:tr h="391757">
                <a:tc>
                  <a:txBody>
                    <a:bodyPr/>
                    <a:lstStyle/>
                    <a:p>
                      <a:r>
                        <a:rPr lang="en-GB" sz="1400" dirty="0" smtClean="0">
                          <a:solidFill>
                            <a:schemeClr val="tx2"/>
                          </a:solidFill>
                          <a:latin typeface="+mn-lt"/>
                        </a:rPr>
                        <a:t>Screener</a:t>
                      </a:r>
                      <a:endParaRPr lang="en-GB" sz="1400" dirty="0">
                        <a:solidFill>
                          <a:schemeClr val="tx2"/>
                        </a:solidFill>
                        <a:latin typeface="+mn-lt"/>
                      </a:endParaRPr>
                    </a:p>
                  </a:txBody>
                  <a:tcPr marL="87060" marR="870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To ensure we are speaking to the decision maker within the business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391757">
                <a:tc>
                  <a:txBody>
                    <a:bodyPr/>
                    <a:lstStyle/>
                    <a:p>
                      <a:pPr>
                        <a:lnSpc>
                          <a:spcPct val="120000"/>
                        </a:lnSpc>
                        <a:spcAft>
                          <a:spcPts val="0"/>
                        </a:spcAft>
                      </a:pPr>
                      <a:r>
                        <a:rPr lang="en-GB" sz="1400" dirty="0">
                          <a:solidFill>
                            <a:schemeClr val="tx2"/>
                          </a:solidFill>
                          <a:latin typeface="+mn-lt"/>
                          <a:ea typeface="Calibri"/>
                          <a:cs typeface="Times New Roman"/>
                        </a:rPr>
                        <a:t>Brands stocked and contact with suppliers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Check products are stocked and that there is direct contact with BAT</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594394">
                <a:tc>
                  <a:txBody>
                    <a:bodyPr/>
                    <a:lstStyle/>
                    <a:p>
                      <a:pPr>
                        <a:lnSpc>
                          <a:spcPct val="120000"/>
                        </a:lnSpc>
                        <a:spcAft>
                          <a:spcPts val="0"/>
                        </a:spcAft>
                      </a:pPr>
                      <a:r>
                        <a:rPr lang="en-GB" sz="1400" dirty="0">
                          <a:solidFill>
                            <a:schemeClr val="tx2"/>
                          </a:solidFill>
                          <a:latin typeface="+mn-lt"/>
                          <a:ea typeface="Calibri"/>
                          <a:cs typeface="Times New Roman"/>
                        </a:rPr>
                        <a:t>Customer Engagement Questions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Calculate the Customer Engagement Index to benchmark overall performance of BAT </a:t>
                      </a:r>
                      <a:r>
                        <a:rPr lang="en-GB" sz="1400" dirty="0" smtClean="0">
                          <a:solidFill>
                            <a:schemeClr val="tx2"/>
                          </a:solidFill>
                          <a:latin typeface="+mn-lt"/>
                          <a:ea typeface="Calibri"/>
                          <a:cs typeface="Times New Roman"/>
                        </a:rPr>
                        <a:t>(and other tobacco </a:t>
                      </a:r>
                      <a:r>
                        <a:rPr lang="en-GB" sz="1400" dirty="0">
                          <a:solidFill>
                            <a:schemeClr val="tx2"/>
                          </a:solidFill>
                          <a:latin typeface="+mn-lt"/>
                          <a:ea typeface="Calibri"/>
                          <a:cs typeface="Times New Roman"/>
                        </a:rPr>
                        <a:t>&amp; FMCG </a:t>
                      </a:r>
                      <a:r>
                        <a:rPr lang="en-GB" sz="1400" dirty="0" smtClean="0">
                          <a:solidFill>
                            <a:schemeClr val="tx2"/>
                          </a:solidFill>
                          <a:latin typeface="+mn-lt"/>
                          <a:ea typeface="Calibri"/>
                          <a:cs typeface="Times New Roman"/>
                        </a:rPr>
                        <a:t>suppliers, if </a:t>
                      </a:r>
                      <a:r>
                        <a:rPr lang="en-GB" sz="1400" dirty="0">
                          <a:solidFill>
                            <a:schemeClr val="tx2"/>
                          </a:solidFill>
                          <a:latin typeface="+mn-lt"/>
                          <a:ea typeface="Calibri"/>
                          <a:cs typeface="Times New Roman"/>
                        </a:rPr>
                        <a:t>applicable). </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391757">
                <a:tc>
                  <a:txBody>
                    <a:bodyPr/>
                    <a:lstStyle/>
                    <a:p>
                      <a:pPr>
                        <a:lnSpc>
                          <a:spcPct val="120000"/>
                        </a:lnSpc>
                        <a:spcAft>
                          <a:spcPts val="0"/>
                        </a:spcAft>
                      </a:pPr>
                      <a:r>
                        <a:rPr lang="en-GB" sz="1400" dirty="0">
                          <a:solidFill>
                            <a:schemeClr val="tx2"/>
                          </a:solidFill>
                          <a:latin typeface="+mn-lt"/>
                          <a:ea typeface="Calibri"/>
                          <a:cs typeface="Times New Roman"/>
                        </a:rPr>
                        <a:t>Performance ratings on key metrics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How does BAT perform on key areas? What are the areas for improvement?</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391757">
                <a:tc>
                  <a:txBody>
                    <a:bodyPr/>
                    <a:lstStyle/>
                    <a:p>
                      <a:pPr>
                        <a:lnSpc>
                          <a:spcPct val="120000"/>
                        </a:lnSpc>
                        <a:spcAft>
                          <a:spcPts val="0"/>
                        </a:spcAft>
                      </a:pPr>
                      <a:r>
                        <a:rPr lang="en-GB" sz="1400" dirty="0">
                          <a:solidFill>
                            <a:schemeClr val="tx2"/>
                          </a:solidFill>
                          <a:latin typeface="+mn-lt"/>
                          <a:ea typeface="Calibri"/>
                          <a:cs typeface="Times New Roman"/>
                        </a:rPr>
                        <a:t>Relationship with BAT</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Understand what outlets are looking for from their relationship with BAT</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391757">
                <a:tc>
                  <a:txBody>
                    <a:bodyPr/>
                    <a:lstStyle/>
                    <a:p>
                      <a:pPr>
                        <a:lnSpc>
                          <a:spcPct val="120000"/>
                        </a:lnSpc>
                        <a:spcAft>
                          <a:spcPts val="0"/>
                        </a:spcAft>
                      </a:pPr>
                      <a:r>
                        <a:rPr lang="en-GB" sz="1400" baseline="0" dirty="0" smtClean="0">
                          <a:solidFill>
                            <a:schemeClr val="tx2"/>
                          </a:solidFill>
                          <a:latin typeface="+mn-lt"/>
                          <a:ea typeface="Times New Roman"/>
                          <a:cs typeface="Times New Roman"/>
                        </a:rPr>
                        <a:t>Product delivery issues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smtClean="0">
                          <a:solidFill>
                            <a:schemeClr val="tx2"/>
                          </a:solidFill>
                          <a:latin typeface="+mn-lt"/>
                          <a:ea typeface="Times New Roman"/>
                          <a:cs typeface="Times New Roman"/>
                        </a:rPr>
                        <a:t>Is</a:t>
                      </a:r>
                      <a:r>
                        <a:rPr lang="en-GB" sz="1400" baseline="0" dirty="0" smtClean="0">
                          <a:solidFill>
                            <a:schemeClr val="tx2"/>
                          </a:solidFill>
                          <a:latin typeface="+mn-lt"/>
                          <a:ea typeface="Times New Roman"/>
                          <a:cs typeface="Times New Roman"/>
                        </a:rPr>
                        <a:t> there a problem with the condition of products delivered by BAT?</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343874">
                <a:tc>
                  <a:txBody>
                    <a:bodyPr/>
                    <a:lstStyle/>
                    <a:p>
                      <a:pPr>
                        <a:lnSpc>
                          <a:spcPct val="120000"/>
                        </a:lnSpc>
                        <a:spcAft>
                          <a:spcPts val="0"/>
                        </a:spcAft>
                      </a:pPr>
                      <a:r>
                        <a:rPr lang="en-GB" sz="1400" dirty="0" smtClean="0">
                          <a:solidFill>
                            <a:schemeClr val="tx2"/>
                          </a:solidFill>
                          <a:latin typeface="+mn-lt"/>
                          <a:ea typeface="Calibri"/>
                          <a:cs typeface="Times New Roman"/>
                        </a:rPr>
                        <a:t>Demographics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20000"/>
                        </a:lnSpc>
                        <a:spcAft>
                          <a:spcPts val="0"/>
                        </a:spcAft>
                      </a:pPr>
                      <a:r>
                        <a:rPr lang="en-GB" sz="1400" dirty="0">
                          <a:solidFill>
                            <a:schemeClr val="tx2"/>
                          </a:solidFill>
                          <a:latin typeface="+mn-lt"/>
                          <a:ea typeface="Calibri"/>
                          <a:cs typeface="Times New Roman"/>
                        </a:rPr>
                        <a:t>Profile of the trade outlets</a:t>
                      </a:r>
                      <a:endParaRPr lang="en-GB" sz="1400" dirty="0">
                        <a:solidFill>
                          <a:schemeClr val="tx2"/>
                        </a:solidFill>
                        <a:latin typeface="+mn-lt"/>
                        <a:ea typeface="Times New Roman"/>
                        <a:cs typeface="Times New Roman"/>
                      </a:endParaRPr>
                    </a:p>
                  </a:txBody>
                  <a:tcPr marL="65295" marR="65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 Placeholder 3"/>
          <p:cNvSpPr txBox="1">
            <a:spLocks/>
          </p:cNvSpPr>
          <p:nvPr/>
        </p:nvSpPr>
        <p:spPr bwMode="auto">
          <a:xfrm>
            <a:off x="472455" y="5949280"/>
            <a:ext cx="8158411"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400"/>
              </a:spcAft>
              <a:buClr>
                <a:schemeClr val="bg2"/>
              </a:buClr>
              <a:buSzTx/>
              <a:buFontTx/>
              <a:buNone/>
              <a:tabLst/>
              <a:defRPr/>
            </a:pPr>
            <a:r>
              <a:rPr kumimoji="0" lang="en-GB" sz="1400" b="0" i="0" u="none" strike="noStrike" kern="0" cap="none" spc="0" normalizeH="0" baseline="0" noProof="0" dirty="0" smtClean="0">
                <a:ln>
                  <a:noFill/>
                </a:ln>
                <a:solidFill>
                  <a:schemeClr val="tx2"/>
                </a:solidFill>
                <a:effectLst/>
                <a:uLnTx/>
                <a:uFillTx/>
                <a:latin typeface="+mn-lt"/>
                <a:ea typeface="+mn-ea"/>
                <a:cs typeface="ヒラギノ角ゴ Pro W3" charset="0"/>
              </a:rPr>
              <a:t>Note: Co-ordinating agency responsible for translation of English questionnaire (translation must be approved by SP&amp;I and TM&amp;D)</a:t>
            </a:r>
          </a:p>
          <a:p>
            <a:pPr marL="0" marR="0" lvl="0" indent="0" algn="l" defTabSz="914400" rtl="0" eaLnBrk="1" fontAlgn="base" latinLnBrk="0" hangingPunct="1">
              <a:lnSpc>
                <a:spcPct val="100000"/>
              </a:lnSpc>
              <a:spcBef>
                <a:spcPct val="0"/>
              </a:spcBef>
              <a:spcAft>
                <a:spcPts val="400"/>
              </a:spcAft>
              <a:buClr>
                <a:schemeClr val="bg2"/>
              </a:buClr>
              <a:buSzTx/>
              <a:buFontTx/>
              <a:buNone/>
              <a:tabLst/>
              <a:defRPr/>
            </a:pPr>
            <a:endParaRPr kumimoji="0" lang="en-GB" sz="1400" b="0" i="0" u="none" strike="noStrike" kern="0" cap="none" spc="0" normalizeH="0" baseline="0" noProof="0" dirty="0" smtClean="0">
              <a:ln>
                <a:noFill/>
              </a:ln>
              <a:solidFill>
                <a:schemeClr val="tx2"/>
              </a:solidFill>
              <a:effectLst/>
              <a:uLnTx/>
              <a:uFillTx/>
              <a:latin typeface="+mn-lt"/>
              <a:ea typeface="+mn-ea"/>
              <a:cs typeface="ヒラギノ角ゴ Pro W3" charset="0"/>
            </a:endParaRPr>
          </a:p>
          <a:p>
            <a:pPr marL="0" marR="0" lvl="0" indent="0" algn="l" defTabSz="914400" rtl="0" eaLnBrk="1" fontAlgn="base" latinLnBrk="0" hangingPunct="1">
              <a:lnSpc>
                <a:spcPct val="100000"/>
              </a:lnSpc>
              <a:spcBef>
                <a:spcPct val="0"/>
              </a:spcBef>
              <a:spcAft>
                <a:spcPts val="0"/>
              </a:spcAft>
              <a:buClr>
                <a:schemeClr val="bg2"/>
              </a:buClr>
              <a:buSzTx/>
              <a:buFontTx/>
              <a:buNone/>
              <a:tabLst/>
              <a:defRPr/>
            </a:pPr>
            <a:endParaRPr kumimoji="0" lang="en-GB" sz="1400" b="0" i="0" u="none" strike="noStrike" kern="0" cap="none" spc="0" normalizeH="0" baseline="0" noProof="0" dirty="0" smtClean="0">
              <a:ln>
                <a:noFill/>
              </a:ln>
              <a:solidFill>
                <a:schemeClr val="tx2"/>
              </a:solidFill>
              <a:effectLst/>
              <a:uLnTx/>
              <a:uFillTx/>
              <a:latin typeface="+mn-lt"/>
              <a:ea typeface="+mn-ea"/>
              <a:cs typeface="ヒラギノ角ゴ Pro W3" charset="0"/>
            </a:endParaRPr>
          </a:p>
          <a:p>
            <a:pPr marL="0" marR="0" lvl="0" indent="0" algn="l" defTabSz="914400" rtl="0" eaLnBrk="1" fontAlgn="base" latinLnBrk="0" hangingPunct="1">
              <a:lnSpc>
                <a:spcPct val="100000"/>
              </a:lnSpc>
              <a:spcBef>
                <a:spcPct val="0"/>
              </a:spcBef>
              <a:spcAft>
                <a:spcPts val="400"/>
              </a:spcAft>
              <a:buClr>
                <a:schemeClr val="bg2"/>
              </a:buClr>
              <a:buSzTx/>
              <a:buFontTx/>
              <a:buNone/>
              <a:tabLst/>
              <a:defRPr/>
            </a:pPr>
            <a:endParaRPr kumimoji="0" lang="en-GB" sz="1400" b="0" i="0" u="none" strike="noStrike" kern="0" cap="none" spc="0" normalizeH="0" baseline="0" noProof="0" dirty="0" smtClean="0">
              <a:ln>
                <a:noFill/>
              </a:ln>
              <a:solidFill>
                <a:schemeClr val="tx2"/>
              </a:solidFill>
              <a:effectLst/>
              <a:uLnTx/>
              <a:uFillTx/>
              <a:latin typeface="+mn-lt"/>
              <a:ea typeface="+mn-ea"/>
              <a:cs typeface="ヒラギノ角ゴ Pro W3" charset="0"/>
            </a:endParaRPr>
          </a:p>
          <a:p>
            <a:pPr marL="0" marR="0" lvl="0" indent="0" algn="l" defTabSz="914400" rtl="0" eaLnBrk="1" fontAlgn="base" latinLnBrk="0" hangingPunct="1">
              <a:lnSpc>
                <a:spcPct val="100000"/>
              </a:lnSpc>
              <a:spcBef>
                <a:spcPct val="0"/>
              </a:spcBef>
              <a:spcAft>
                <a:spcPts val="400"/>
              </a:spcAft>
              <a:buClr>
                <a:schemeClr val="bg2"/>
              </a:buClr>
              <a:buSzTx/>
              <a:buFontTx/>
              <a:buNone/>
              <a:tabLst/>
              <a:defRPr/>
            </a:pPr>
            <a:endParaRPr kumimoji="0" lang="en-GB" sz="1400" b="0" i="0" u="none" strike="noStrike" kern="0" cap="none" spc="0" normalizeH="0" baseline="0" noProof="0" dirty="0" smtClean="0">
              <a:ln>
                <a:noFill/>
              </a:ln>
              <a:solidFill>
                <a:schemeClr val="tx2"/>
              </a:solidFill>
              <a:effectLst/>
              <a:uLnTx/>
              <a:uFillTx/>
              <a:latin typeface="+mn-lt"/>
              <a:ea typeface="+mn-ea"/>
              <a:cs typeface="ヒラギノ角ゴ Pro W3" charset="0"/>
            </a:endParaRPr>
          </a:p>
          <a:p>
            <a:pPr marL="0" marR="0" lvl="0" indent="0" algn="l" defTabSz="914400" rtl="0" eaLnBrk="1" fontAlgn="base" latinLnBrk="0" hangingPunct="1">
              <a:lnSpc>
                <a:spcPct val="100000"/>
              </a:lnSpc>
              <a:spcBef>
                <a:spcPct val="0"/>
              </a:spcBef>
              <a:spcAft>
                <a:spcPts val="400"/>
              </a:spcAft>
              <a:buClr>
                <a:schemeClr val="bg2"/>
              </a:buClr>
              <a:buSzTx/>
              <a:buFontTx/>
              <a:buNone/>
              <a:tabLst/>
              <a:defRPr/>
            </a:pPr>
            <a:endParaRPr kumimoji="0" lang="en-GB" sz="1400" b="0" i="0" u="none" strike="noStrike" kern="0" cap="none" spc="0" normalizeH="0" baseline="0" noProof="0" dirty="0">
              <a:ln>
                <a:noFill/>
              </a:ln>
              <a:solidFill>
                <a:schemeClr val="tx2"/>
              </a:solidFill>
              <a:effectLst/>
              <a:uLnTx/>
              <a:uFillTx/>
              <a:latin typeface="+mn-lt"/>
              <a:ea typeface="+mn-ea"/>
              <a:cs typeface="ヒラギノ角ゴ Pro W3" charset="0"/>
            </a:endParaRPr>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Calculating the Customer Engagement Index</a:t>
            </a:r>
            <a:br>
              <a:rPr lang="en-GB" dirty="0" smtClean="0"/>
            </a:br>
            <a:endParaRPr lang="en-GB" dirty="0"/>
          </a:p>
        </p:txBody>
      </p:sp>
      <p:sp>
        <p:nvSpPr>
          <p:cNvPr id="10" name="Text Placeholder 9"/>
          <p:cNvSpPr>
            <a:spLocks noGrp="1"/>
          </p:cNvSpPr>
          <p:nvPr>
            <p:ph idx="1"/>
          </p:nvPr>
        </p:nvSpPr>
        <p:spPr/>
        <p:txBody>
          <a:bodyPr/>
          <a:lstStyle/>
          <a:p>
            <a:pPr marL="0" indent="0"/>
            <a:r>
              <a:rPr lang="en-GB" b="1" dirty="0" smtClean="0">
                <a:solidFill>
                  <a:srgbClr val="7030A0"/>
                </a:solidFill>
              </a:rPr>
              <a:t>Four questions that measure the level of customer engagement with BAT</a:t>
            </a:r>
          </a:p>
          <a:p>
            <a:endParaRPr lang="en-GB" dirty="0" smtClean="0">
              <a:solidFill>
                <a:schemeClr val="tx2"/>
              </a:solidFill>
            </a:endParaRPr>
          </a:p>
          <a:p>
            <a:pPr marL="342900" indent="-342900">
              <a:buSzPct val="110000"/>
              <a:buFont typeface="+mj-lt"/>
              <a:buAutoNum type="arabicPeriod"/>
            </a:pPr>
            <a:r>
              <a:rPr lang="en-GB" sz="1400" dirty="0" smtClean="0">
                <a:solidFill>
                  <a:schemeClr val="tx2"/>
                </a:solidFill>
              </a:rPr>
              <a:t>Overall performance</a:t>
            </a:r>
          </a:p>
          <a:p>
            <a:pPr marL="342900" indent="-342900">
              <a:buSzPct val="110000"/>
              <a:buFont typeface="+mj-lt"/>
              <a:buAutoNum type="arabicPeriod"/>
            </a:pPr>
            <a:r>
              <a:rPr lang="en-GB" sz="1400" dirty="0" smtClean="0">
                <a:solidFill>
                  <a:schemeClr val="tx2"/>
                </a:solidFill>
              </a:rPr>
              <a:t>Recommend suppliers’ products to associates or acquaintances?</a:t>
            </a:r>
          </a:p>
          <a:p>
            <a:pPr marL="342900" indent="-342900">
              <a:buSzPct val="110000"/>
              <a:buFont typeface="+mj-lt"/>
              <a:buAutoNum type="arabicPeriod"/>
            </a:pPr>
            <a:r>
              <a:rPr lang="en-GB" sz="1400" dirty="0" smtClean="0">
                <a:solidFill>
                  <a:schemeClr val="tx2"/>
                </a:solidFill>
              </a:rPr>
              <a:t>Continue to use the products and services of suppliers?</a:t>
            </a:r>
          </a:p>
          <a:p>
            <a:pPr marL="342900" indent="-342900">
              <a:buSzPct val="110000"/>
              <a:buFont typeface="+mj-lt"/>
              <a:buAutoNum type="arabicPeriod"/>
            </a:pPr>
            <a:r>
              <a:rPr lang="en-GB" sz="1400" dirty="0" smtClean="0">
                <a:solidFill>
                  <a:schemeClr val="tx2"/>
                </a:solidFill>
              </a:rPr>
              <a:t>Advantage of dealing with named supplier rather than any other?</a:t>
            </a:r>
          </a:p>
          <a:p>
            <a:endParaRPr lang="en-GB" sz="1400" dirty="0" smtClean="0">
              <a:solidFill>
                <a:schemeClr val="tx2"/>
              </a:solidFill>
            </a:endParaRPr>
          </a:p>
          <a:p>
            <a:pPr marL="177800" lvl="1" indent="-177800">
              <a:buFont typeface="Arial" pitchFamily="34" charset="0"/>
              <a:buChar char="•"/>
            </a:pPr>
            <a:r>
              <a:rPr lang="en-GB" sz="1400" dirty="0" smtClean="0">
                <a:solidFill>
                  <a:schemeClr val="tx2"/>
                </a:solidFill>
              </a:rPr>
              <a:t> </a:t>
            </a:r>
            <a:r>
              <a:rPr lang="en-GB" dirty="0" smtClean="0">
                <a:solidFill>
                  <a:schemeClr val="tx2"/>
                </a:solidFill>
              </a:rPr>
              <a:t>Customer Engagement Index derived and benchmarked against database norms</a:t>
            </a:r>
          </a:p>
          <a:p>
            <a:pPr marL="177800" lvl="1" indent="-177800">
              <a:buFont typeface="Arial" pitchFamily="34" charset="0"/>
              <a:buChar char="•"/>
            </a:pPr>
            <a:r>
              <a:rPr lang="en-GB" dirty="0" smtClean="0">
                <a:solidFill>
                  <a:schemeClr val="tx2"/>
                </a:solidFill>
              </a:rPr>
              <a:t> Can also </a:t>
            </a:r>
            <a:r>
              <a:rPr lang="en-GB" sz="1400" dirty="0" smtClean="0">
                <a:solidFill>
                  <a:schemeClr val="tx2"/>
                </a:solidFill>
              </a:rPr>
              <a:t>be asked for competitors (optional)</a:t>
            </a:r>
          </a:p>
          <a:p>
            <a:pPr>
              <a:buFontTx/>
              <a:buChar char="-"/>
            </a:pPr>
            <a:endParaRPr lang="en-GB" sz="1400" dirty="0" smtClean="0">
              <a:solidFill>
                <a:schemeClr val="tx2"/>
              </a:solidFill>
            </a:endParaRPr>
          </a:p>
          <a:p>
            <a:pPr>
              <a:buFontTx/>
              <a:buChar char="-"/>
            </a:pPr>
            <a:endParaRPr lang="en-GB" sz="1400" dirty="0" smtClean="0">
              <a:solidFill>
                <a:schemeClr val="tx2"/>
              </a:solidFill>
            </a:endParaRPr>
          </a:p>
          <a:p>
            <a:pPr marL="0" indent="0"/>
            <a:r>
              <a:rPr lang="en-GB" b="1" dirty="0" smtClean="0">
                <a:solidFill>
                  <a:schemeClr val="tx2"/>
                </a:solidFill>
              </a:rPr>
              <a:t>Note</a:t>
            </a:r>
            <a:r>
              <a:rPr lang="en-GB" dirty="0" smtClean="0">
                <a:solidFill>
                  <a:schemeClr val="tx2"/>
                </a:solidFill>
              </a:rPr>
              <a:t>: Only TNS can calculate the CEI</a:t>
            </a:r>
          </a:p>
          <a:p>
            <a:pPr marL="0" lvl="1" indent="0"/>
            <a:r>
              <a:rPr lang="en-GB" dirty="0" smtClean="0">
                <a:solidFill>
                  <a:schemeClr val="tx2"/>
                </a:solidFill>
              </a:rPr>
              <a:t>If local agency is not TNS, CEI can be calculated by TNS, for an additional fee.  This option can be discussed with the local Kantar contact</a:t>
            </a:r>
          </a:p>
          <a:p>
            <a:pPr>
              <a:buFontTx/>
              <a:buChar char="-"/>
            </a:pPr>
            <a:endParaRPr lang="en-GB" sz="1400" dirty="0">
              <a:solidFill>
                <a:schemeClr val="tx2"/>
              </a:solidFill>
            </a:endParaRPr>
          </a:p>
        </p:txBody>
      </p:sp>
      <p:sp>
        <p:nvSpPr>
          <p:cNvPr id="4" name="Slide Number Placeholder 3"/>
          <p:cNvSpPr>
            <a:spLocks noGrp="1"/>
          </p:cNvSpPr>
          <p:nvPr>
            <p:ph type="sldNum" sz="quarter" idx="4294967295"/>
          </p:nvPr>
        </p:nvSpPr>
        <p:spPr>
          <a:xfrm>
            <a:off x="7086600" y="6477000"/>
            <a:ext cx="1905000" cy="228600"/>
          </a:xfrm>
          <a:prstGeom prst="rect">
            <a:avLst/>
          </a:prstGeom>
        </p:spPr>
        <p:txBody>
          <a:bodyPr/>
          <a:lstStyle/>
          <a:p>
            <a:fld id="{3F2CBD6B-71C1-4818-B2A5-731C52698E6A}" type="slidenum">
              <a:rPr lang="zh-TW" altLang="en-GB" smtClean="0"/>
              <a:pPr/>
              <a:t>25</a:t>
            </a:fld>
            <a:endParaRPr lang="en-GB" altLang="zh-TW"/>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89587"/>
            <a:ext cx="7799380" cy="770108"/>
          </a:xfrm>
        </p:spPr>
        <p:txBody>
          <a:bodyPr/>
          <a:lstStyle/>
          <a:p>
            <a:r>
              <a:rPr lang="en-GB" cap="none" dirty="0" smtClean="0"/>
              <a:t>Analysis process</a:t>
            </a:r>
            <a:endParaRPr lang="en-GB" cap="none" dirty="0"/>
          </a:p>
        </p:txBody>
      </p:sp>
      <p:sp>
        <p:nvSpPr>
          <p:cNvPr id="6" name="Content Placeholder 5"/>
          <p:cNvSpPr>
            <a:spLocks noGrp="1"/>
          </p:cNvSpPr>
          <p:nvPr>
            <p:ph sz="quarter" idx="11"/>
          </p:nvPr>
        </p:nvSpPr>
        <p:spPr>
          <a:xfrm>
            <a:off x="476916" y="1724613"/>
            <a:ext cx="4073060" cy="3703215"/>
          </a:xfrm>
        </p:spPr>
        <p:txBody>
          <a:bodyPr/>
          <a:lstStyle/>
          <a:p>
            <a:r>
              <a:rPr lang="en-GB" b="1" dirty="0" smtClean="0">
                <a:solidFill>
                  <a:srgbClr val="7030A0"/>
                </a:solidFill>
              </a:rPr>
              <a:t>Data entry</a:t>
            </a:r>
          </a:p>
          <a:p>
            <a:pPr marL="177800" lvl="1" indent="-177800">
              <a:buClrTx/>
              <a:buFont typeface="Arial" pitchFamily="34" charset="0"/>
              <a:buChar char="•"/>
            </a:pPr>
            <a:r>
              <a:rPr lang="en-GB" dirty="0" smtClean="0">
                <a:solidFill>
                  <a:schemeClr val="tx2"/>
                </a:solidFill>
              </a:rPr>
              <a:t>Fieldwork agency conducts data entry of the questionnaires</a:t>
            </a:r>
          </a:p>
          <a:p>
            <a:pPr marL="177800" lvl="1" indent="-177800">
              <a:buClrTx/>
              <a:buFont typeface="Arial" pitchFamily="34" charset="0"/>
              <a:buChar char="•"/>
            </a:pPr>
            <a:r>
              <a:rPr lang="en-GB" dirty="0" smtClean="0">
                <a:solidFill>
                  <a:schemeClr val="tx2"/>
                </a:solidFill>
              </a:rPr>
              <a:t>No open-ended questions, so no coding required</a:t>
            </a:r>
          </a:p>
          <a:p>
            <a:pPr marL="0" indent="0"/>
            <a:r>
              <a:rPr lang="en-GB" dirty="0" smtClean="0">
                <a:solidFill>
                  <a:schemeClr val="tx2"/>
                </a:solidFill>
              </a:rPr>
              <a:t> </a:t>
            </a:r>
          </a:p>
          <a:p>
            <a:pPr marL="0" indent="0"/>
            <a:r>
              <a:rPr lang="en-GB" b="1" dirty="0" smtClean="0">
                <a:solidFill>
                  <a:srgbClr val="7030A0"/>
                </a:solidFill>
              </a:rPr>
              <a:t>Weighting</a:t>
            </a:r>
          </a:p>
          <a:p>
            <a:pPr marL="177800" lvl="1" indent="-177800">
              <a:buClrTx/>
              <a:buFont typeface="Arial" pitchFamily="34" charset="0"/>
              <a:buChar char="•"/>
            </a:pPr>
            <a:r>
              <a:rPr lang="en-GB" dirty="0" smtClean="0">
                <a:solidFill>
                  <a:schemeClr val="tx2"/>
                </a:solidFill>
              </a:rPr>
              <a:t>Data weighted by channel (and other subgroups such as region, if applicable) to ensure results are representative of the total BAT trade universe.</a:t>
            </a:r>
          </a:p>
          <a:p>
            <a:pPr marL="177800" lvl="1" indent="-177800">
              <a:buClrTx/>
              <a:buFont typeface="Arial" pitchFamily="34" charset="0"/>
              <a:buChar char="•"/>
            </a:pPr>
            <a:r>
              <a:rPr lang="en-GB" dirty="0" smtClean="0">
                <a:solidFill>
                  <a:schemeClr val="tx2"/>
                </a:solidFill>
              </a:rPr>
              <a:t>Data is weighted to represent the proportion of the number of outlets</a:t>
            </a:r>
          </a:p>
          <a:p>
            <a:endParaRPr lang="en-GB" dirty="0" smtClean="0"/>
          </a:p>
        </p:txBody>
      </p:sp>
      <p:grpSp>
        <p:nvGrpSpPr>
          <p:cNvPr id="4" name="Group 3"/>
          <p:cNvGrpSpPr/>
          <p:nvPr/>
        </p:nvGrpSpPr>
        <p:grpSpPr>
          <a:xfrm>
            <a:off x="5407492" y="2498529"/>
            <a:ext cx="2818893" cy="2094879"/>
            <a:chOff x="4310743" y="1947552"/>
            <a:chExt cx="3937465" cy="2926153"/>
          </a:xfrm>
        </p:grpSpPr>
        <p:sp>
          <p:nvSpPr>
            <p:cNvPr id="7" name="noun_project_0815.eps"/>
            <p:cNvSpPr>
              <a:spLocks noEditPoints="1"/>
            </p:cNvSpPr>
            <p:nvPr/>
          </p:nvSpPr>
          <p:spPr bwMode="auto">
            <a:xfrm>
              <a:off x="4310743" y="1947552"/>
              <a:ext cx="3906982" cy="2926153"/>
            </a:xfrm>
            <a:custGeom>
              <a:avLst/>
              <a:gdLst>
                <a:gd name="T0" fmla="*/ 2147483647 w 3448"/>
                <a:gd name="T1" fmla="*/ 2147483647 h 2485"/>
                <a:gd name="T2" fmla="*/ 2147483647 w 3448"/>
                <a:gd name="T3" fmla="*/ 2147483647 h 2485"/>
                <a:gd name="T4" fmla="*/ 2147483647 w 3448"/>
                <a:gd name="T5" fmla="*/ 2147483647 h 2485"/>
                <a:gd name="T6" fmla="*/ 2147483647 w 3448"/>
                <a:gd name="T7" fmla="*/ 2147483647 h 2485"/>
                <a:gd name="T8" fmla="*/ 2147483647 w 3448"/>
                <a:gd name="T9" fmla="*/ 2147483647 h 2485"/>
                <a:gd name="T10" fmla="*/ 2147483647 w 3448"/>
                <a:gd name="T11" fmla="*/ 2147483647 h 2485"/>
                <a:gd name="T12" fmla="*/ 2147483647 w 3448"/>
                <a:gd name="T13" fmla="*/ 2147483647 h 2485"/>
                <a:gd name="T14" fmla="*/ 2147483647 w 3448"/>
                <a:gd name="T15" fmla="*/ 2147483647 h 2485"/>
                <a:gd name="T16" fmla="*/ 2147483647 w 3448"/>
                <a:gd name="T17" fmla="*/ 2147483647 h 2485"/>
                <a:gd name="T18" fmla="*/ 2147483647 w 3448"/>
                <a:gd name="T19" fmla="*/ 2147483647 h 2485"/>
                <a:gd name="T20" fmla="*/ 2147483647 w 3448"/>
                <a:gd name="T21" fmla="*/ 2147483647 h 2485"/>
                <a:gd name="T22" fmla="*/ 2147483647 w 3448"/>
                <a:gd name="T23" fmla="*/ 2147483647 h 2485"/>
                <a:gd name="T24" fmla="*/ 2147483647 w 3448"/>
                <a:gd name="T25" fmla="*/ 2147483647 h 2485"/>
                <a:gd name="T26" fmla="*/ 2147483647 w 3448"/>
                <a:gd name="T27" fmla="*/ 2147483647 h 2485"/>
                <a:gd name="T28" fmla="*/ 2147483647 w 3448"/>
                <a:gd name="T29" fmla="*/ 2147483647 h 2485"/>
                <a:gd name="T30" fmla="*/ 2147483647 w 3448"/>
                <a:gd name="T31" fmla="*/ 2147483647 h 2485"/>
                <a:gd name="T32" fmla="*/ 2147483647 w 3448"/>
                <a:gd name="T33" fmla="*/ 2147483647 h 2485"/>
                <a:gd name="T34" fmla="*/ 2147483647 w 3448"/>
                <a:gd name="T35" fmla="*/ 2147483647 h 2485"/>
                <a:gd name="T36" fmla="*/ 2147483647 w 3448"/>
                <a:gd name="T37" fmla="*/ 2147483647 h 2485"/>
                <a:gd name="T38" fmla="*/ 2147483647 w 3448"/>
                <a:gd name="T39" fmla="*/ 2147483647 h 2485"/>
                <a:gd name="T40" fmla="*/ 2147483647 w 3448"/>
                <a:gd name="T41" fmla="*/ 2147483647 h 2485"/>
                <a:gd name="T42" fmla="*/ 2147483647 w 3448"/>
                <a:gd name="T43" fmla="*/ 2147483647 h 2485"/>
                <a:gd name="T44" fmla="*/ 2147483647 w 3448"/>
                <a:gd name="T45" fmla="*/ 2147483647 h 2485"/>
                <a:gd name="T46" fmla="*/ 2147483647 w 3448"/>
                <a:gd name="T47" fmla="*/ 2147483647 h 2485"/>
                <a:gd name="T48" fmla="*/ 2147483647 w 3448"/>
                <a:gd name="T49" fmla="*/ 2147483647 h 2485"/>
                <a:gd name="T50" fmla="*/ 2147483647 w 3448"/>
                <a:gd name="T51" fmla="*/ 2147483647 h 2485"/>
                <a:gd name="T52" fmla="*/ 2147483647 w 3448"/>
                <a:gd name="T53" fmla="*/ 2147483647 h 2485"/>
                <a:gd name="T54" fmla="*/ 2147483647 w 3448"/>
                <a:gd name="T55" fmla="*/ 2147483647 h 2485"/>
                <a:gd name="T56" fmla="*/ 2147483647 w 3448"/>
                <a:gd name="T57" fmla="*/ 2147483647 h 2485"/>
                <a:gd name="T58" fmla="*/ 2147483647 w 3448"/>
                <a:gd name="T59" fmla="*/ 2147483647 h 2485"/>
                <a:gd name="T60" fmla="*/ 2147483647 w 3448"/>
                <a:gd name="T61" fmla="*/ 2147483647 h 2485"/>
                <a:gd name="T62" fmla="*/ 2147483647 w 3448"/>
                <a:gd name="T63" fmla="*/ 2147483647 h 2485"/>
                <a:gd name="T64" fmla="*/ 2147483647 w 3448"/>
                <a:gd name="T65" fmla="*/ 2147483647 h 2485"/>
                <a:gd name="T66" fmla="*/ 2147483647 w 3448"/>
                <a:gd name="T67" fmla="*/ 2147483647 h 2485"/>
                <a:gd name="T68" fmla="*/ 2147483647 w 3448"/>
                <a:gd name="T69" fmla="*/ 2147483647 h 2485"/>
                <a:gd name="T70" fmla="*/ 2147483647 w 3448"/>
                <a:gd name="T71" fmla="*/ 2147483647 h 2485"/>
                <a:gd name="T72" fmla="*/ 2147483647 w 3448"/>
                <a:gd name="T73" fmla="*/ 2147483647 h 2485"/>
                <a:gd name="T74" fmla="*/ 2147483647 w 3448"/>
                <a:gd name="T75" fmla="*/ 2147483647 h 2485"/>
                <a:gd name="T76" fmla="*/ 2147483647 w 3448"/>
                <a:gd name="T77" fmla="*/ 2147483647 h 2485"/>
                <a:gd name="T78" fmla="*/ 2147483647 w 3448"/>
                <a:gd name="T79" fmla="*/ 2147483647 h 2485"/>
                <a:gd name="T80" fmla="*/ 2147483647 w 3448"/>
                <a:gd name="T81" fmla="*/ 2147483647 h 2485"/>
                <a:gd name="T82" fmla="*/ 2147483647 w 3448"/>
                <a:gd name="T83" fmla="*/ 2147483647 h 2485"/>
                <a:gd name="T84" fmla="*/ 2147483647 w 3448"/>
                <a:gd name="T85" fmla="*/ 2147483647 h 2485"/>
                <a:gd name="T86" fmla="*/ 2147483647 w 3448"/>
                <a:gd name="T87" fmla="*/ 2147483647 h 2485"/>
                <a:gd name="T88" fmla="*/ 2147483647 w 3448"/>
                <a:gd name="T89" fmla="*/ 2147483647 h 2485"/>
                <a:gd name="T90" fmla="*/ 0 w 3448"/>
                <a:gd name="T91" fmla="*/ 2147483647 h 2485"/>
                <a:gd name="T92" fmla="*/ 0 w 3448"/>
                <a:gd name="T93" fmla="*/ 2147483647 h 2485"/>
                <a:gd name="T94" fmla="*/ 0 w 3448"/>
                <a:gd name="T95" fmla="*/ 2147483647 h 2485"/>
                <a:gd name="T96" fmla="*/ 0 w 3448"/>
                <a:gd name="T97" fmla="*/ 2147483647 h 2485"/>
                <a:gd name="T98" fmla="*/ 0 w 3448"/>
                <a:gd name="T99" fmla="*/ 0 h 24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48"/>
                <a:gd name="T151" fmla="*/ 0 h 2485"/>
                <a:gd name="T152" fmla="*/ 3448 w 3448"/>
                <a:gd name="T153" fmla="*/ 2485 h 24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48" h="2485">
                  <a:moveTo>
                    <a:pt x="3177" y="33"/>
                  </a:moveTo>
                  <a:lnTo>
                    <a:pt x="3218" y="36"/>
                  </a:lnTo>
                  <a:lnTo>
                    <a:pt x="3256" y="46"/>
                  </a:lnTo>
                  <a:lnTo>
                    <a:pt x="3292" y="60"/>
                  </a:lnTo>
                  <a:lnTo>
                    <a:pt x="3325" y="78"/>
                  </a:lnTo>
                  <a:lnTo>
                    <a:pt x="3355" y="101"/>
                  </a:lnTo>
                  <a:lnTo>
                    <a:pt x="3382" y="129"/>
                  </a:lnTo>
                  <a:lnTo>
                    <a:pt x="3405" y="159"/>
                  </a:lnTo>
                  <a:lnTo>
                    <a:pt x="3422" y="192"/>
                  </a:lnTo>
                  <a:lnTo>
                    <a:pt x="3436" y="228"/>
                  </a:lnTo>
                  <a:lnTo>
                    <a:pt x="3444" y="267"/>
                  </a:lnTo>
                  <a:lnTo>
                    <a:pt x="3448" y="307"/>
                  </a:lnTo>
                  <a:lnTo>
                    <a:pt x="3444" y="346"/>
                  </a:lnTo>
                  <a:lnTo>
                    <a:pt x="3435" y="385"/>
                  </a:lnTo>
                  <a:lnTo>
                    <a:pt x="3421" y="421"/>
                  </a:lnTo>
                  <a:lnTo>
                    <a:pt x="3403" y="454"/>
                  </a:lnTo>
                  <a:lnTo>
                    <a:pt x="3380" y="485"/>
                  </a:lnTo>
                  <a:lnTo>
                    <a:pt x="3352" y="511"/>
                  </a:lnTo>
                  <a:lnTo>
                    <a:pt x="3322" y="534"/>
                  </a:lnTo>
                  <a:lnTo>
                    <a:pt x="3288" y="552"/>
                  </a:lnTo>
                  <a:lnTo>
                    <a:pt x="3252" y="565"/>
                  </a:lnTo>
                  <a:lnTo>
                    <a:pt x="3214" y="574"/>
                  </a:lnTo>
                  <a:lnTo>
                    <a:pt x="3173" y="576"/>
                  </a:lnTo>
                  <a:lnTo>
                    <a:pt x="3134" y="572"/>
                  </a:lnTo>
                  <a:lnTo>
                    <a:pt x="3097" y="564"/>
                  </a:lnTo>
                  <a:lnTo>
                    <a:pt x="2618" y="988"/>
                  </a:lnTo>
                  <a:lnTo>
                    <a:pt x="2620" y="1022"/>
                  </a:lnTo>
                  <a:lnTo>
                    <a:pt x="2619" y="1054"/>
                  </a:lnTo>
                  <a:lnTo>
                    <a:pt x="2614" y="1088"/>
                  </a:lnTo>
                  <a:lnTo>
                    <a:pt x="2605" y="1119"/>
                  </a:lnTo>
                  <a:lnTo>
                    <a:pt x="2591" y="1150"/>
                  </a:lnTo>
                  <a:lnTo>
                    <a:pt x="2573" y="1180"/>
                  </a:lnTo>
                  <a:lnTo>
                    <a:pt x="2552" y="1206"/>
                  </a:lnTo>
                  <a:lnTo>
                    <a:pt x="2526" y="1231"/>
                  </a:lnTo>
                  <a:lnTo>
                    <a:pt x="2497" y="1253"/>
                  </a:lnTo>
                  <a:lnTo>
                    <a:pt x="2465" y="1271"/>
                  </a:lnTo>
                  <a:lnTo>
                    <a:pt x="2433" y="1284"/>
                  </a:lnTo>
                  <a:lnTo>
                    <a:pt x="2398" y="1293"/>
                  </a:lnTo>
                  <a:lnTo>
                    <a:pt x="2364" y="1297"/>
                  </a:lnTo>
                  <a:lnTo>
                    <a:pt x="2329" y="1296"/>
                  </a:lnTo>
                  <a:lnTo>
                    <a:pt x="2295" y="1292"/>
                  </a:lnTo>
                  <a:lnTo>
                    <a:pt x="2261" y="1282"/>
                  </a:lnTo>
                  <a:lnTo>
                    <a:pt x="2229" y="1269"/>
                  </a:lnTo>
                  <a:lnTo>
                    <a:pt x="2197" y="1251"/>
                  </a:lnTo>
                  <a:lnTo>
                    <a:pt x="2169" y="1229"/>
                  </a:lnTo>
                  <a:lnTo>
                    <a:pt x="2143" y="1203"/>
                  </a:lnTo>
                  <a:lnTo>
                    <a:pt x="2121" y="1172"/>
                  </a:lnTo>
                  <a:lnTo>
                    <a:pt x="2103" y="1141"/>
                  </a:lnTo>
                  <a:lnTo>
                    <a:pt x="2090" y="1106"/>
                  </a:lnTo>
                  <a:lnTo>
                    <a:pt x="2082" y="1072"/>
                  </a:lnTo>
                  <a:lnTo>
                    <a:pt x="1609" y="870"/>
                  </a:lnTo>
                  <a:lnTo>
                    <a:pt x="1582" y="883"/>
                  </a:lnTo>
                  <a:lnTo>
                    <a:pt x="1551" y="897"/>
                  </a:lnTo>
                  <a:lnTo>
                    <a:pt x="1519" y="905"/>
                  </a:lnTo>
                  <a:lnTo>
                    <a:pt x="1485" y="911"/>
                  </a:lnTo>
                  <a:lnTo>
                    <a:pt x="1193" y="1456"/>
                  </a:lnTo>
                  <a:lnTo>
                    <a:pt x="1210" y="1488"/>
                  </a:lnTo>
                  <a:lnTo>
                    <a:pt x="1222" y="1522"/>
                  </a:lnTo>
                  <a:lnTo>
                    <a:pt x="1231" y="1558"/>
                  </a:lnTo>
                  <a:lnTo>
                    <a:pt x="1234" y="1594"/>
                  </a:lnTo>
                  <a:lnTo>
                    <a:pt x="1232" y="1631"/>
                  </a:lnTo>
                  <a:lnTo>
                    <a:pt x="1225" y="1667"/>
                  </a:lnTo>
                  <a:lnTo>
                    <a:pt x="1213" y="1704"/>
                  </a:lnTo>
                  <a:lnTo>
                    <a:pt x="1196" y="1737"/>
                  </a:lnTo>
                  <a:lnTo>
                    <a:pt x="1176" y="1767"/>
                  </a:lnTo>
                  <a:lnTo>
                    <a:pt x="1152" y="1793"/>
                  </a:lnTo>
                  <a:lnTo>
                    <a:pt x="1126" y="1816"/>
                  </a:lnTo>
                  <a:lnTo>
                    <a:pt x="1096" y="1835"/>
                  </a:lnTo>
                  <a:lnTo>
                    <a:pt x="1065" y="1851"/>
                  </a:lnTo>
                  <a:lnTo>
                    <a:pt x="1033" y="1861"/>
                  </a:lnTo>
                  <a:lnTo>
                    <a:pt x="998" y="1868"/>
                  </a:lnTo>
                  <a:lnTo>
                    <a:pt x="963" y="1871"/>
                  </a:lnTo>
                  <a:lnTo>
                    <a:pt x="928" y="1868"/>
                  </a:lnTo>
                  <a:lnTo>
                    <a:pt x="892" y="1861"/>
                  </a:lnTo>
                  <a:lnTo>
                    <a:pt x="858" y="1850"/>
                  </a:lnTo>
                  <a:lnTo>
                    <a:pt x="824" y="1833"/>
                  </a:lnTo>
                  <a:lnTo>
                    <a:pt x="795" y="1813"/>
                  </a:lnTo>
                  <a:lnTo>
                    <a:pt x="768" y="1789"/>
                  </a:lnTo>
                  <a:lnTo>
                    <a:pt x="746" y="1763"/>
                  </a:lnTo>
                  <a:lnTo>
                    <a:pt x="726" y="1733"/>
                  </a:lnTo>
                  <a:lnTo>
                    <a:pt x="711" y="1702"/>
                  </a:lnTo>
                  <a:lnTo>
                    <a:pt x="700" y="1670"/>
                  </a:lnTo>
                  <a:lnTo>
                    <a:pt x="693" y="1635"/>
                  </a:lnTo>
                  <a:lnTo>
                    <a:pt x="691" y="1600"/>
                  </a:lnTo>
                  <a:lnTo>
                    <a:pt x="693" y="1565"/>
                  </a:lnTo>
                  <a:lnTo>
                    <a:pt x="700" y="1529"/>
                  </a:lnTo>
                  <a:lnTo>
                    <a:pt x="712" y="1495"/>
                  </a:lnTo>
                  <a:lnTo>
                    <a:pt x="728" y="1462"/>
                  </a:lnTo>
                  <a:lnTo>
                    <a:pt x="748" y="1434"/>
                  </a:lnTo>
                  <a:lnTo>
                    <a:pt x="770" y="1408"/>
                  </a:lnTo>
                  <a:lnTo>
                    <a:pt x="795" y="1386"/>
                  </a:lnTo>
                  <a:lnTo>
                    <a:pt x="823" y="1367"/>
                  </a:lnTo>
                  <a:lnTo>
                    <a:pt x="852" y="1351"/>
                  </a:lnTo>
                  <a:lnTo>
                    <a:pt x="884" y="1340"/>
                  </a:lnTo>
                  <a:lnTo>
                    <a:pt x="916" y="1332"/>
                  </a:lnTo>
                  <a:lnTo>
                    <a:pt x="950" y="1328"/>
                  </a:lnTo>
                  <a:lnTo>
                    <a:pt x="1239" y="791"/>
                  </a:lnTo>
                  <a:lnTo>
                    <a:pt x="1228" y="776"/>
                  </a:lnTo>
                  <a:lnTo>
                    <a:pt x="1220" y="759"/>
                  </a:lnTo>
                  <a:lnTo>
                    <a:pt x="1206" y="725"/>
                  </a:lnTo>
                  <a:lnTo>
                    <a:pt x="1197" y="690"/>
                  </a:lnTo>
                  <a:lnTo>
                    <a:pt x="1193" y="655"/>
                  </a:lnTo>
                  <a:lnTo>
                    <a:pt x="1193" y="620"/>
                  </a:lnTo>
                  <a:lnTo>
                    <a:pt x="1198" y="585"/>
                  </a:lnTo>
                  <a:lnTo>
                    <a:pt x="1208" y="552"/>
                  </a:lnTo>
                  <a:lnTo>
                    <a:pt x="1220" y="520"/>
                  </a:lnTo>
                  <a:lnTo>
                    <a:pt x="1238" y="490"/>
                  </a:lnTo>
                  <a:lnTo>
                    <a:pt x="1259" y="462"/>
                  </a:lnTo>
                  <a:lnTo>
                    <a:pt x="1284" y="436"/>
                  </a:lnTo>
                  <a:lnTo>
                    <a:pt x="1312" y="414"/>
                  </a:lnTo>
                  <a:lnTo>
                    <a:pt x="1345" y="397"/>
                  </a:lnTo>
                  <a:lnTo>
                    <a:pt x="1378" y="382"/>
                  </a:lnTo>
                  <a:lnTo>
                    <a:pt x="1414" y="374"/>
                  </a:lnTo>
                  <a:lnTo>
                    <a:pt x="1448" y="369"/>
                  </a:lnTo>
                  <a:lnTo>
                    <a:pt x="1484" y="369"/>
                  </a:lnTo>
                  <a:lnTo>
                    <a:pt x="1519" y="375"/>
                  </a:lnTo>
                  <a:lnTo>
                    <a:pt x="1552" y="383"/>
                  </a:lnTo>
                  <a:lnTo>
                    <a:pt x="1583" y="397"/>
                  </a:lnTo>
                  <a:lnTo>
                    <a:pt x="1614" y="414"/>
                  </a:lnTo>
                  <a:lnTo>
                    <a:pt x="1642" y="435"/>
                  </a:lnTo>
                  <a:lnTo>
                    <a:pt x="1667" y="460"/>
                  </a:lnTo>
                  <a:lnTo>
                    <a:pt x="1689" y="489"/>
                  </a:lnTo>
                  <a:lnTo>
                    <a:pt x="1707" y="520"/>
                  </a:lnTo>
                  <a:lnTo>
                    <a:pt x="1722" y="556"/>
                  </a:lnTo>
                  <a:lnTo>
                    <a:pt x="1730" y="590"/>
                  </a:lnTo>
                  <a:lnTo>
                    <a:pt x="1734" y="626"/>
                  </a:lnTo>
                  <a:lnTo>
                    <a:pt x="2177" y="815"/>
                  </a:lnTo>
                  <a:lnTo>
                    <a:pt x="2208" y="794"/>
                  </a:lnTo>
                  <a:lnTo>
                    <a:pt x="2240" y="778"/>
                  </a:lnTo>
                  <a:lnTo>
                    <a:pt x="2275" y="765"/>
                  </a:lnTo>
                  <a:lnTo>
                    <a:pt x="2309" y="758"/>
                  </a:lnTo>
                  <a:lnTo>
                    <a:pt x="2344" y="755"/>
                  </a:lnTo>
                  <a:lnTo>
                    <a:pt x="2379" y="756"/>
                  </a:lnTo>
                  <a:lnTo>
                    <a:pt x="2414" y="762"/>
                  </a:lnTo>
                  <a:lnTo>
                    <a:pt x="2449" y="773"/>
                  </a:lnTo>
                  <a:lnTo>
                    <a:pt x="2910" y="364"/>
                  </a:lnTo>
                  <a:lnTo>
                    <a:pt x="2906" y="334"/>
                  </a:lnTo>
                  <a:lnTo>
                    <a:pt x="2905" y="302"/>
                  </a:lnTo>
                  <a:lnTo>
                    <a:pt x="2908" y="263"/>
                  </a:lnTo>
                  <a:lnTo>
                    <a:pt x="2917" y="224"/>
                  </a:lnTo>
                  <a:lnTo>
                    <a:pt x="2930" y="188"/>
                  </a:lnTo>
                  <a:lnTo>
                    <a:pt x="2949" y="155"/>
                  </a:lnTo>
                  <a:lnTo>
                    <a:pt x="2972" y="125"/>
                  </a:lnTo>
                  <a:lnTo>
                    <a:pt x="2999" y="98"/>
                  </a:lnTo>
                  <a:lnTo>
                    <a:pt x="3030" y="76"/>
                  </a:lnTo>
                  <a:lnTo>
                    <a:pt x="3063" y="57"/>
                  </a:lnTo>
                  <a:lnTo>
                    <a:pt x="3100" y="44"/>
                  </a:lnTo>
                  <a:lnTo>
                    <a:pt x="3138" y="35"/>
                  </a:lnTo>
                  <a:lnTo>
                    <a:pt x="3177" y="33"/>
                  </a:lnTo>
                  <a:close/>
                  <a:moveTo>
                    <a:pt x="0" y="0"/>
                  </a:moveTo>
                  <a:lnTo>
                    <a:pt x="356" y="0"/>
                  </a:lnTo>
                  <a:lnTo>
                    <a:pt x="356" y="2127"/>
                  </a:lnTo>
                  <a:lnTo>
                    <a:pt x="3441" y="2127"/>
                  </a:lnTo>
                  <a:lnTo>
                    <a:pt x="3441" y="2485"/>
                  </a:lnTo>
                  <a:lnTo>
                    <a:pt x="3314" y="2485"/>
                  </a:lnTo>
                  <a:lnTo>
                    <a:pt x="3314" y="2255"/>
                  </a:lnTo>
                  <a:lnTo>
                    <a:pt x="2995" y="2255"/>
                  </a:lnTo>
                  <a:lnTo>
                    <a:pt x="2995" y="2485"/>
                  </a:lnTo>
                  <a:lnTo>
                    <a:pt x="2866" y="2485"/>
                  </a:lnTo>
                  <a:lnTo>
                    <a:pt x="2866" y="2255"/>
                  </a:lnTo>
                  <a:lnTo>
                    <a:pt x="2544" y="2255"/>
                  </a:lnTo>
                  <a:lnTo>
                    <a:pt x="2544" y="2485"/>
                  </a:lnTo>
                  <a:lnTo>
                    <a:pt x="2416" y="2485"/>
                  </a:lnTo>
                  <a:lnTo>
                    <a:pt x="2416" y="2255"/>
                  </a:lnTo>
                  <a:lnTo>
                    <a:pt x="2092" y="2255"/>
                  </a:lnTo>
                  <a:lnTo>
                    <a:pt x="2092" y="2485"/>
                  </a:lnTo>
                  <a:lnTo>
                    <a:pt x="1965" y="2485"/>
                  </a:lnTo>
                  <a:lnTo>
                    <a:pt x="1965" y="2255"/>
                  </a:lnTo>
                  <a:lnTo>
                    <a:pt x="1641" y="2255"/>
                  </a:lnTo>
                  <a:lnTo>
                    <a:pt x="1641" y="2485"/>
                  </a:lnTo>
                  <a:lnTo>
                    <a:pt x="1513" y="2485"/>
                  </a:lnTo>
                  <a:lnTo>
                    <a:pt x="1513" y="2255"/>
                  </a:lnTo>
                  <a:lnTo>
                    <a:pt x="1190" y="2255"/>
                  </a:lnTo>
                  <a:lnTo>
                    <a:pt x="1190" y="2485"/>
                  </a:lnTo>
                  <a:lnTo>
                    <a:pt x="1062" y="2485"/>
                  </a:lnTo>
                  <a:lnTo>
                    <a:pt x="1062" y="2255"/>
                  </a:lnTo>
                  <a:lnTo>
                    <a:pt x="738" y="2255"/>
                  </a:lnTo>
                  <a:lnTo>
                    <a:pt x="738" y="2485"/>
                  </a:lnTo>
                  <a:lnTo>
                    <a:pt x="610" y="2485"/>
                  </a:lnTo>
                  <a:lnTo>
                    <a:pt x="610" y="2255"/>
                  </a:lnTo>
                  <a:lnTo>
                    <a:pt x="228" y="2255"/>
                  </a:lnTo>
                  <a:lnTo>
                    <a:pt x="228" y="1932"/>
                  </a:lnTo>
                  <a:lnTo>
                    <a:pt x="0" y="1932"/>
                  </a:lnTo>
                  <a:lnTo>
                    <a:pt x="0" y="1804"/>
                  </a:lnTo>
                  <a:lnTo>
                    <a:pt x="228" y="1804"/>
                  </a:lnTo>
                  <a:lnTo>
                    <a:pt x="228" y="1481"/>
                  </a:lnTo>
                  <a:lnTo>
                    <a:pt x="0" y="1481"/>
                  </a:lnTo>
                  <a:lnTo>
                    <a:pt x="0" y="1353"/>
                  </a:lnTo>
                  <a:lnTo>
                    <a:pt x="228" y="1353"/>
                  </a:lnTo>
                  <a:lnTo>
                    <a:pt x="228" y="1030"/>
                  </a:lnTo>
                  <a:lnTo>
                    <a:pt x="0" y="1030"/>
                  </a:lnTo>
                  <a:lnTo>
                    <a:pt x="0" y="902"/>
                  </a:lnTo>
                  <a:lnTo>
                    <a:pt x="228" y="902"/>
                  </a:lnTo>
                  <a:lnTo>
                    <a:pt x="228" y="579"/>
                  </a:lnTo>
                  <a:lnTo>
                    <a:pt x="0" y="579"/>
                  </a:lnTo>
                  <a:lnTo>
                    <a:pt x="0" y="451"/>
                  </a:lnTo>
                  <a:lnTo>
                    <a:pt x="228" y="451"/>
                  </a:lnTo>
                  <a:lnTo>
                    <a:pt x="228" y="128"/>
                  </a:lnTo>
                  <a:lnTo>
                    <a:pt x="0" y="128"/>
                  </a:lnTo>
                  <a:lnTo>
                    <a:pt x="0" y="0"/>
                  </a:lnTo>
                  <a:close/>
                </a:path>
              </a:pathLst>
            </a:custGeom>
            <a:solidFill>
              <a:srgbClr val="797979"/>
            </a:solidFill>
            <a:ln w="0">
              <a:noFill/>
              <a:prstDash val="solid"/>
              <a:round/>
              <a:headEnd/>
              <a:tailEnd/>
            </a:ln>
          </p:spPr>
          <p:txBody>
            <a:bodyPr lIns="91431" tIns="45715" rIns="91431" bIns="45715"/>
            <a:lstStyle/>
            <a:p>
              <a:endParaRPr lang="en-GB">
                <a:solidFill>
                  <a:prstClr val="black"/>
                </a:solidFill>
              </a:endParaRPr>
            </a:p>
          </p:txBody>
        </p:sp>
        <p:sp>
          <p:nvSpPr>
            <p:cNvPr id="8" name="Oval 7"/>
            <p:cNvSpPr/>
            <p:nvPr/>
          </p:nvSpPr>
          <p:spPr>
            <a:xfrm>
              <a:off x="7600208" y="1983179"/>
              <a:ext cx="648000" cy="64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0" dirty="0" smtClean="0"/>
            </a:p>
          </p:txBody>
        </p:sp>
        <p:sp>
          <p:nvSpPr>
            <p:cNvPr id="9" name="Oval 8"/>
            <p:cNvSpPr/>
            <p:nvPr/>
          </p:nvSpPr>
          <p:spPr>
            <a:xfrm>
              <a:off x="6648203" y="2824348"/>
              <a:ext cx="648000" cy="64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0" dirty="0" smtClean="0"/>
            </a:p>
          </p:txBody>
        </p:sp>
        <p:sp>
          <p:nvSpPr>
            <p:cNvPr id="10" name="Oval 9"/>
            <p:cNvSpPr/>
            <p:nvPr/>
          </p:nvSpPr>
          <p:spPr>
            <a:xfrm>
              <a:off x="5648696" y="2371107"/>
              <a:ext cx="648000" cy="64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0" dirty="0" smtClean="0"/>
            </a:p>
          </p:txBody>
        </p:sp>
        <p:sp>
          <p:nvSpPr>
            <p:cNvPr id="11" name="Oval 10"/>
            <p:cNvSpPr/>
            <p:nvPr/>
          </p:nvSpPr>
          <p:spPr>
            <a:xfrm>
              <a:off x="5076701" y="3509159"/>
              <a:ext cx="648000" cy="64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0" dirty="0" smtClean="0"/>
            </a:p>
          </p:txBody>
        </p:sp>
        <p:cxnSp>
          <p:nvCxnSpPr>
            <p:cNvPr id="12" name="Straight Connector 11"/>
            <p:cNvCxnSpPr/>
            <p:nvPr/>
          </p:nvCxnSpPr>
          <p:spPr>
            <a:xfrm flipH="1">
              <a:off x="7030192" y="2363190"/>
              <a:ext cx="807522" cy="771896"/>
            </a:xfrm>
            <a:prstGeom prst="line">
              <a:avLst/>
            </a:prstGeom>
            <a:ln w="317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6115792" y="2778826"/>
              <a:ext cx="700647" cy="320634"/>
            </a:xfrm>
            <a:prstGeom prst="line">
              <a:avLst/>
            </a:prstGeom>
            <a:ln w="317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74525" y="2814452"/>
              <a:ext cx="451265" cy="866899"/>
            </a:xfrm>
            <a:prstGeom prst="line">
              <a:avLst/>
            </a:prstGeom>
            <a:ln w="317500">
              <a:solidFill>
                <a:srgbClr val="0070C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589587"/>
            <a:ext cx="6408712" cy="770108"/>
          </a:xfrm>
        </p:spPr>
        <p:txBody>
          <a:bodyPr/>
          <a:lstStyle/>
          <a:p>
            <a:r>
              <a:rPr lang="en-GB" cap="none" dirty="0" smtClean="0"/>
              <a:t>Simple, easy to understand deliverables produced by co-ordinating agency</a:t>
            </a:r>
            <a:endParaRPr lang="en-GB" cap="none" dirty="0"/>
          </a:p>
        </p:txBody>
      </p:sp>
      <p:sp>
        <p:nvSpPr>
          <p:cNvPr id="6" name="Content Placeholder 5"/>
          <p:cNvSpPr>
            <a:spLocks noGrp="1"/>
          </p:cNvSpPr>
          <p:nvPr>
            <p:ph sz="quarter" idx="11"/>
          </p:nvPr>
        </p:nvSpPr>
        <p:spPr>
          <a:xfrm>
            <a:off x="476916" y="1724613"/>
            <a:ext cx="4305019" cy="3703215"/>
          </a:xfrm>
        </p:spPr>
        <p:txBody>
          <a:bodyPr/>
          <a:lstStyle/>
          <a:p>
            <a:r>
              <a:rPr lang="en-GB" b="1" dirty="0" smtClean="0"/>
              <a:t>Standard design</a:t>
            </a:r>
            <a:endParaRPr lang="en-GB" dirty="0" smtClean="0"/>
          </a:p>
          <a:p>
            <a:pPr marL="177800" lvl="1" indent="-177800">
              <a:buClrTx/>
              <a:buFont typeface="Arial" pitchFamily="34" charset="0"/>
              <a:buChar char="•"/>
            </a:pPr>
            <a:r>
              <a:rPr lang="en-GB" dirty="0" smtClean="0">
                <a:solidFill>
                  <a:schemeClr val="tx2"/>
                </a:solidFill>
              </a:rPr>
              <a:t>Excel scorecard of key metrics including CEI score</a:t>
            </a:r>
          </a:p>
          <a:p>
            <a:pPr marL="177800" lvl="1" indent="-177800">
              <a:buClrTx/>
              <a:buFont typeface="Arial" pitchFamily="34" charset="0"/>
              <a:buChar char="•"/>
            </a:pPr>
            <a:r>
              <a:rPr lang="en-GB" dirty="0" smtClean="0">
                <a:solidFill>
                  <a:schemeClr val="tx2"/>
                </a:solidFill>
              </a:rPr>
              <a:t>Data tables for all questions</a:t>
            </a:r>
          </a:p>
          <a:p>
            <a:pPr marL="177800" lvl="1" indent="-177800">
              <a:buClrTx/>
              <a:buFont typeface="Arial" pitchFamily="34" charset="0"/>
              <a:buChar char="•"/>
            </a:pPr>
            <a:r>
              <a:rPr lang="en-GB" dirty="0" smtClean="0">
                <a:solidFill>
                  <a:schemeClr val="tx2"/>
                </a:solidFill>
              </a:rPr>
              <a:t>Results provided at total, End Market level</a:t>
            </a:r>
          </a:p>
          <a:p>
            <a:pPr>
              <a:buFontTx/>
              <a:buChar char="-"/>
            </a:pPr>
            <a:endParaRPr lang="en-GB" dirty="0" smtClean="0"/>
          </a:p>
          <a:p>
            <a:r>
              <a:rPr lang="en-GB" b="1" dirty="0" smtClean="0"/>
              <a:t>Non-standard design</a:t>
            </a:r>
            <a:endParaRPr lang="en-GB" dirty="0" smtClean="0"/>
          </a:p>
          <a:p>
            <a:pPr marL="177800" lvl="1" indent="-177800">
              <a:buClrTx/>
              <a:buFont typeface="Arial" pitchFamily="34" charset="0"/>
              <a:buChar char="•"/>
            </a:pPr>
            <a:r>
              <a:rPr lang="en-GB" dirty="0" smtClean="0">
                <a:solidFill>
                  <a:schemeClr val="tx2"/>
                </a:solidFill>
              </a:rPr>
              <a:t>Results provided by sub-group (if sample size was specifically increased to allow for sub-group analysis)</a:t>
            </a:r>
          </a:p>
          <a:p>
            <a:pPr marL="177800" lvl="1" indent="-177800">
              <a:buClrTx/>
              <a:buFont typeface="Arial" pitchFamily="34" charset="0"/>
              <a:buChar char="•"/>
            </a:pPr>
            <a:r>
              <a:rPr lang="en-GB" dirty="0" smtClean="0">
                <a:solidFill>
                  <a:schemeClr val="tx2"/>
                </a:solidFill>
              </a:rPr>
              <a:t>Additional analysis or a face to face presentation available from co-ordinating agency, at extra cost</a:t>
            </a:r>
          </a:p>
          <a:p>
            <a:endParaRPr lang="en-GB" sz="1100" dirty="0" smtClean="0"/>
          </a:p>
          <a:p>
            <a:pPr marL="0" indent="0"/>
            <a:endParaRPr lang="en-GB" dirty="0" smtClean="0">
              <a:solidFill>
                <a:schemeClr val="tx2"/>
              </a:solidFill>
            </a:endParaRPr>
          </a:p>
          <a:p>
            <a:pPr marL="0" indent="0"/>
            <a:r>
              <a:rPr lang="en-GB" b="1" dirty="0" smtClean="0">
                <a:solidFill>
                  <a:schemeClr val="tx2"/>
                </a:solidFill>
              </a:rPr>
              <a:t>Note: </a:t>
            </a:r>
            <a:r>
              <a:rPr lang="en-GB" dirty="0" smtClean="0">
                <a:solidFill>
                  <a:schemeClr val="tx2"/>
                </a:solidFill>
              </a:rPr>
              <a:t>No global or regional analysis, or comparison between End Markets will be provided as part of the standard programme.</a:t>
            </a:r>
          </a:p>
          <a:p>
            <a:endParaRPr lang="en-GB" sz="1100" dirty="0" smtClean="0"/>
          </a:p>
          <a:p>
            <a:endParaRPr lang="en-AU" sz="1100" dirty="0"/>
          </a:p>
        </p:txBody>
      </p:sp>
      <p:pic>
        <p:nvPicPr>
          <p:cNvPr id="8" name="Picture 4"/>
          <p:cNvPicPr>
            <a:picLocks noChangeAspect="1" noChangeArrowheads="1"/>
          </p:cNvPicPr>
          <p:nvPr/>
        </p:nvPicPr>
        <p:blipFill>
          <a:blip r:embed="rId3" cstate="print"/>
          <a:srcRect l="2382" t="19032" r="64312" b="36979"/>
          <a:stretch>
            <a:fillRect/>
          </a:stretch>
        </p:blipFill>
        <p:spPr bwMode="auto">
          <a:xfrm>
            <a:off x="5004048" y="1621105"/>
            <a:ext cx="3786429" cy="4278584"/>
          </a:xfrm>
          <a:prstGeom prst="rect">
            <a:avLst/>
          </a:prstGeom>
          <a:noFill/>
          <a:ln w="3175">
            <a:solidFill>
              <a:schemeClr val="bg1">
                <a:lumMod val="85000"/>
              </a:schemeClr>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24944"/>
            <a:ext cx="7772400" cy="638994"/>
          </a:xfrm>
        </p:spPr>
        <p:txBody>
          <a:bodyPr/>
          <a:lstStyle/>
          <a:p>
            <a:pPr algn="l"/>
            <a:r>
              <a:rPr lang="en-GB" sz="2800" dirty="0" smtClean="0"/>
              <a:t>Next Steps</a:t>
            </a:r>
          </a:p>
        </p:txBody>
      </p:sp>
      <p:sp>
        <p:nvSpPr>
          <p:cNvPr id="5" name="Slide Number Placeholder 4"/>
          <p:cNvSpPr>
            <a:spLocks noGrp="1"/>
          </p:cNvSpPr>
          <p:nvPr>
            <p:ph type="sldNum" sz="quarter" idx="4"/>
          </p:nvPr>
        </p:nvSpPr>
        <p:spPr/>
        <p:txBody>
          <a:bodyPr/>
          <a:lstStyle/>
          <a:p>
            <a:fld id="{3CC5643A-B214-4067-AB23-42BADAD8DAC2}" type="slidenum">
              <a:rPr lang="zh-TW" altLang="en-GB" smtClean="0"/>
              <a:pPr/>
              <a:t>28</a:t>
            </a:fld>
            <a:endParaRPr lang="en-GB"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481552" y="1412776"/>
            <a:ext cx="8211586" cy="4511333"/>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1400" b="0" dirty="0" smtClean="0">
              <a:latin typeface="Arial" pitchFamily="34" charset="0"/>
            </a:endParaRPr>
          </a:p>
        </p:txBody>
      </p:sp>
      <p:sp>
        <p:nvSpPr>
          <p:cNvPr id="2" name="Title 1"/>
          <p:cNvSpPr>
            <a:spLocks noGrp="1"/>
          </p:cNvSpPr>
          <p:nvPr>
            <p:ph type="title"/>
          </p:nvPr>
        </p:nvSpPr>
        <p:spPr/>
        <p:txBody>
          <a:bodyPr/>
          <a:lstStyle/>
          <a:p>
            <a:r>
              <a:rPr lang="en-GB" dirty="0" smtClean="0"/>
              <a:t>Next steps – BAT teams</a:t>
            </a:r>
            <a:endParaRPr lang="en-GB" dirty="0"/>
          </a:p>
        </p:txBody>
      </p:sp>
      <p:sp>
        <p:nvSpPr>
          <p:cNvPr id="5" name="Rectangle 4"/>
          <p:cNvSpPr/>
          <p:nvPr>
            <p:custDataLst>
              <p:tags r:id="rId2"/>
            </p:custDataLst>
          </p:nvPr>
        </p:nvSpPr>
        <p:spPr>
          <a:xfrm>
            <a:off x="595968" y="4136103"/>
            <a:ext cx="531934" cy="709196"/>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4</a:t>
            </a:r>
          </a:p>
        </p:txBody>
      </p:sp>
      <p:sp>
        <p:nvSpPr>
          <p:cNvPr id="6" name="Rectangle 5"/>
          <p:cNvSpPr/>
          <p:nvPr>
            <p:custDataLst>
              <p:tags r:id="rId3"/>
            </p:custDataLst>
          </p:nvPr>
        </p:nvSpPr>
        <p:spPr>
          <a:xfrm>
            <a:off x="1475656" y="4221088"/>
            <a:ext cx="5514225" cy="307777"/>
          </a:xfrm>
          <a:prstGeom prst="rect">
            <a:avLst/>
          </a:prstGeom>
        </p:spPr>
        <p:txBody>
          <a:bodyPr wrap="square">
            <a:spAutoFit/>
          </a:bodyPr>
          <a:lstStyle/>
          <a:p>
            <a:pPr marL="188913" lvl="0" indent="-188913" eaLnBrk="1" hangingPunct="1">
              <a:spcAft>
                <a:spcPts val="600"/>
              </a:spcAft>
            </a:pPr>
            <a:r>
              <a:rPr lang="en-GB" sz="1400" kern="0" dirty="0" smtClean="0">
                <a:solidFill>
                  <a:srgbClr val="000000"/>
                </a:solidFill>
                <a:latin typeface="+mn-lt"/>
                <a:ea typeface="ヒラギノ角ゴ Pro W3"/>
              </a:rPr>
              <a:t>Commission project (PO)</a:t>
            </a:r>
          </a:p>
        </p:txBody>
      </p:sp>
      <p:sp>
        <p:nvSpPr>
          <p:cNvPr id="7" name="Rectangle 6"/>
          <p:cNvSpPr/>
          <p:nvPr>
            <p:custDataLst>
              <p:tags r:id="rId4"/>
            </p:custDataLst>
          </p:nvPr>
        </p:nvSpPr>
        <p:spPr>
          <a:xfrm>
            <a:off x="595968" y="1532635"/>
            <a:ext cx="735672" cy="709196"/>
          </a:xfrm>
          <a:prstGeom prst="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bg2"/>
                </a:solidFill>
                <a:latin typeface="Arial" pitchFamily="34" charset="0"/>
              </a:rPr>
              <a:t>1</a:t>
            </a:r>
          </a:p>
        </p:txBody>
      </p:sp>
      <p:sp>
        <p:nvSpPr>
          <p:cNvPr id="8" name="Rectangle 7"/>
          <p:cNvSpPr/>
          <p:nvPr>
            <p:custDataLst>
              <p:tags r:id="rId5"/>
            </p:custDataLst>
          </p:nvPr>
        </p:nvSpPr>
        <p:spPr>
          <a:xfrm>
            <a:off x="1475656" y="1753071"/>
            <a:ext cx="5514225" cy="307777"/>
          </a:xfrm>
          <a:prstGeom prst="rect">
            <a:avLst/>
          </a:prstGeom>
        </p:spPr>
        <p:txBody>
          <a:bodyPr wrap="square">
            <a:spAutoFit/>
          </a:bodyPr>
          <a:lstStyle/>
          <a:p>
            <a:pPr marL="188913" lvl="0" indent="-188913" eaLnBrk="1" hangingPunct="1">
              <a:spcAft>
                <a:spcPts val="600"/>
              </a:spcAft>
            </a:pPr>
            <a:r>
              <a:rPr lang="en-GB" sz="1400" kern="0" dirty="0" smtClean="0">
                <a:solidFill>
                  <a:srgbClr val="000000"/>
                </a:solidFill>
                <a:latin typeface="+mn-lt"/>
                <a:ea typeface="ヒラギノ角ゴ Pro W3"/>
              </a:rPr>
              <a:t>Complete PIB – briefing template supplied</a:t>
            </a:r>
          </a:p>
        </p:txBody>
      </p:sp>
      <p:sp>
        <p:nvSpPr>
          <p:cNvPr id="9" name="Rectangle 8"/>
          <p:cNvSpPr/>
          <p:nvPr>
            <p:custDataLst>
              <p:tags r:id="rId6"/>
            </p:custDataLst>
          </p:nvPr>
        </p:nvSpPr>
        <p:spPr>
          <a:xfrm>
            <a:off x="595968" y="2405674"/>
            <a:ext cx="531934" cy="709196"/>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2</a:t>
            </a:r>
          </a:p>
        </p:txBody>
      </p:sp>
      <p:sp>
        <p:nvSpPr>
          <p:cNvPr id="10" name="Rectangle 9"/>
          <p:cNvSpPr/>
          <p:nvPr>
            <p:custDataLst>
              <p:tags r:id="rId7"/>
            </p:custDataLst>
          </p:nvPr>
        </p:nvSpPr>
        <p:spPr>
          <a:xfrm>
            <a:off x="1475656" y="2318705"/>
            <a:ext cx="5514225" cy="738664"/>
          </a:xfrm>
          <a:prstGeom prst="rect">
            <a:avLst/>
          </a:prstGeom>
        </p:spPr>
        <p:txBody>
          <a:bodyPr wrap="square">
            <a:spAutoFit/>
          </a:bodyPr>
          <a:lstStyle/>
          <a:p>
            <a:pPr defTabSz="910025" fontAlgn="auto">
              <a:spcBef>
                <a:spcPts val="0"/>
              </a:spcBef>
              <a:spcAft>
                <a:spcPts val="0"/>
              </a:spcAft>
              <a:defRPr/>
            </a:pPr>
            <a:r>
              <a:rPr lang="en-GB" altLang="zh-TW" sz="1400" kern="0" dirty="0" smtClean="0">
                <a:solidFill>
                  <a:srgbClr val="000000"/>
                </a:solidFill>
                <a:latin typeface="+mn-lt"/>
                <a:ea typeface="PMingLiU" pitchFamily="18" charset="-120"/>
              </a:rPr>
              <a:t>Set up meeting with co-ordinating agency to discuss recommended approach,</a:t>
            </a:r>
          </a:p>
          <a:p>
            <a:pPr defTabSz="910025" fontAlgn="auto">
              <a:spcBef>
                <a:spcPts val="0"/>
              </a:spcBef>
              <a:spcAft>
                <a:spcPts val="0"/>
              </a:spcAft>
              <a:defRPr/>
            </a:pPr>
            <a:r>
              <a:rPr lang="en-GB" altLang="zh-TW" sz="1400" kern="0" dirty="0" smtClean="0">
                <a:solidFill>
                  <a:srgbClr val="000000"/>
                </a:solidFill>
                <a:latin typeface="+mn-lt"/>
                <a:ea typeface="PMingLiU" pitchFamily="18" charset="-120"/>
              </a:rPr>
              <a:t>Decide whether just </a:t>
            </a:r>
            <a:r>
              <a:rPr lang="en-GB" altLang="zh-TW" sz="1400" kern="0" dirty="0" err="1" smtClean="0">
                <a:solidFill>
                  <a:srgbClr val="000000"/>
                </a:solidFill>
                <a:latin typeface="+mn-lt"/>
                <a:ea typeface="PMingLiU" pitchFamily="18" charset="-120"/>
              </a:rPr>
              <a:t>qual</a:t>
            </a:r>
            <a:r>
              <a:rPr lang="en-GB" altLang="zh-TW" sz="1400" kern="0" dirty="0" smtClean="0">
                <a:solidFill>
                  <a:srgbClr val="000000"/>
                </a:solidFill>
                <a:latin typeface="+mn-lt"/>
                <a:ea typeface="PMingLiU" pitchFamily="18" charset="-120"/>
              </a:rPr>
              <a:t>, or </a:t>
            </a:r>
            <a:r>
              <a:rPr lang="en-GB" altLang="zh-TW" sz="1400" kern="0" dirty="0" err="1" smtClean="0">
                <a:solidFill>
                  <a:srgbClr val="000000"/>
                </a:solidFill>
                <a:latin typeface="+mn-lt"/>
                <a:ea typeface="PMingLiU" pitchFamily="18" charset="-120"/>
              </a:rPr>
              <a:t>qual</a:t>
            </a:r>
            <a:r>
              <a:rPr lang="en-GB" altLang="zh-TW" sz="1400" kern="0" dirty="0" smtClean="0">
                <a:solidFill>
                  <a:srgbClr val="000000"/>
                </a:solidFill>
                <a:latin typeface="+mn-lt"/>
                <a:ea typeface="PMingLiU" pitchFamily="18" charset="-120"/>
              </a:rPr>
              <a:t> and quant </a:t>
            </a:r>
          </a:p>
        </p:txBody>
      </p:sp>
      <p:sp>
        <p:nvSpPr>
          <p:cNvPr id="11" name="Rectangle 10"/>
          <p:cNvSpPr/>
          <p:nvPr>
            <p:custDataLst>
              <p:tags r:id="rId8"/>
            </p:custDataLst>
          </p:nvPr>
        </p:nvSpPr>
        <p:spPr>
          <a:xfrm>
            <a:off x="595968" y="3270257"/>
            <a:ext cx="531934" cy="709196"/>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smtClean="0">
                <a:solidFill>
                  <a:schemeClr val="tx2"/>
                </a:solidFill>
                <a:latin typeface="Arial" pitchFamily="34" charset="0"/>
              </a:rPr>
              <a:t>3</a:t>
            </a:r>
          </a:p>
        </p:txBody>
      </p:sp>
      <p:sp>
        <p:nvSpPr>
          <p:cNvPr id="12" name="Rectangle 11"/>
          <p:cNvSpPr/>
          <p:nvPr>
            <p:custDataLst>
              <p:tags r:id="rId9"/>
            </p:custDataLst>
          </p:nvPr>
        </p:nvSpPr>
        <p:spPr>
          <a:xfrm>
            <a:off x="1475656" y="3429000"/>
            <a:ext cx="5514225" cy="307777"/>
          </a:xfrm>
          <a:prstGeom prst="rect">
            <a:avLst/>
          </a:prstGeom>
        </p:spPr>
        <p:txBody>
          <a:bodyPr wrap="square">
            <a:spAutoFit/>
          </a:bodyPr>
          <a:lstStyle/>
          <a:p>
            <a:pPr defTabSz="910025" fontAlgn="auto">
              <a:spcBef>
                <a:spcPts val="0"/>
              </a:spcBef>
              <a:spcAft>
                <a:spcPts val="0"/>
              </a:spcAft>
              <a:defRPr/>
            </a:pPr>
            <a:r>
              <a:rPr lang="en-US" altLang="zh-TW" sz="1400" kern="0" dirty="0" smtClean="0">
                <a:solidFill>
                  <a:srgbClr val="000000"/>
                </a:solidFill>
                <a:latin typeface="+mn-lt"/>
                <a:ea typeface="PMingLiU" pitchFamily="18" charset="-120"/>
              </a:rPr>
              <a:t>Obtain proposals and costing</a:t>
            </a:r>
          </a:p>
        </p:txBody>
      </p:sp>
      <p:sp>
        <p:nvSpPr>
          <p:cNvPr id="14" name="Rectangle 13"/>
          <p:cNvSpPr/>
          <p:nvPr>
            <p:custDataLst>
              <p:tags r:id="rId10"/>
            </p:custDataLst>
          </p:nvPr>
        </p:nvSpPr>
        <p:spPr>
          <a:xfrm>
            <a:off x="1475656" y="4959955"/>
            <a:ext cx="5514225" cy="523220"/>
          </a:xfrm>
          <a:prstGeom prst="rect">
            <a:avLst/>
          </a:prstGeom>
        </p:spPr>
        <p:txBody>
          <a:bodyPr wrap="square">
            <a:spAutoFit/>
          </a:bodyPr>
          <a:lstStyle/>
          <a:p>
            <a:pPr defTabSz="910025" fontAlgn="auto">
              <a:spcBef>
                <a:spcPts val="0"/>
              </a:spcBef>
              <a:spcAft>
                <a:spcPts val="0"/>
              </a:spcAft>
              <a:defRPr/>
            </a:pPr>
            <a:r>
              <a:rPr lang="en-GB" altLang="zh-TW" sz="1400" kern="0" dirty="0" smtClean="0">
                <a:solidFill>
                  <a:schemeClr val="tx2"/>
                </a:solidFill>
                <a:latin typeface="+mn-lt"/>
                <a:ea typeface="PMingLiU" pitchFamily="18" charset="-120"/>
              </a:rPr>
              <a:t>Agree timings for set up and project start</a:t>
            </a:r>
          </a:p>
          <a:p>
            <a:pPr marL="269875" lvl="1" indent="-269875" defTabSz="910025" eaLnBrk="1" hangingPunct="1">
              <a:spcAft>
                <a:spcPts val="400"/>
              </a:spcAft>
              <a:buChar char="–"/>
              <a:defRPr/>
            </a:pPr>
            <a:r>
              <a:rPr lang="en-GB" altLang="zh-TW" sz="1400" dirty="0" smtClean="0">
                <a:solidFill>
                  <a:schemeClr val="tx2"/>
                </a:solidFill>
                <a:latin typeface="+mn-lt"/>
                <a:ea typeface="+mn-ea"/>
              </a:rPr>
              <a:t>Typically, a standard project will take some 12 weeks to complete</a:t>
            </a:r>
          </a:p>
        </p:txBody>
      </p:sp>
      <p:sp>
        <p:nvSpPr>
          <p:cNvPr id="17" name="Freeform 13"/>
          <p:cNvSpPr>
            <a:spLocks noEditPoints="1"/>
          </p:cNvSpPr>
          <p:nvPr/>
        </p:nvSpPr>
        <p:spPr bwMode="auto">
          <a:xfrm>
            <a:off x="6291941" y="2405674"/>
            <a:ext cx="2030615" cy="2284441"/>
          </a:xfrm>
          <a:custGeom>
            <a:avLst/>
            <a:gdLst/>
            <a:ahLst/>
            <a:cxnLst>
              <a:cxn ang="0">
                <a:pos x="638" y="798"/>
              </a:cxn>
              <a:cxn ang="0">
                <a:pos x="575" y="782"/>
              </a:cxn>
              <a:cxn ang="0">
                <a:pos x="552" y="753"/>
              </a:cxn>
              <a:cxn ang="0">
                <a:pos x="769" y="492"/>
              </a:cxn>
              <a:cxn ang="0">
                <a:pos x="724" y="852"/>
              </a:cxn>
              <a:cxn ang="0">
                <a:pos x="435" y="1073"/>
              </a:cxn>
              <a:cxn ang="0">
                <a:pos x="500" y="712"/>
              </a:cxn>
              <a:cxn ang="0">
                <a:pos x="475" y="434"/>
              </a:cxn>
              <a:cxn ang="0">
                <a:pos x="276" y="635"/>
              </a:cxn>
              <a:cxn ang="0">
                <a:pos x="333" y="766"/>
              </a:cxn>
              <a:cxn ang="0">
                <a:pos x="247" y="814"/>
              </a:cxn>
              <a:cxn ang="0">
                <a:pos x="378" y="1067"/>
              </a:cxn>
              <a:cxn ang="0">
                <a:pos x="590" y="1101"/>
              </a:cxn>
              <a:cxn ang="0">
                <a:pos x="644" y="1075"/>
              </a:cxn>
              <a:cxn ang="0">
                <a:pos x="771" y="1128"/>
              </a:cxn>
              <a:cxn ang="0">
                <a:pos x="970" y="929"/>
              </a:cxn>
              <a:cxn ang="0">
                <a:pos x="913" y="798"/>
              </a:cxn>
              <a:cxn ang="0">
                <a:pos x="999" y="750"/>
              </a:cxn>
              <a:cxn ang="0">
                <a:pos x="869" y="495"/>
              </a:cxn>
              <a:cxn ang="0">
                <a:pos x="656" y="463"/>
              </a:cxn>
              <a:cxn ang="0">
                <a:pos x="602" y="490"/>
              </a:cxn>
              <a:cxn ang="0">
                <a:pos x="688" y="343"/>
              </a:cxn>
              <a:cxn ang="0">
                <a:pos x="957" y="490"/>
              </a:cxn>
              <a:cxn ang="0">
                <a:pos x="1065" y="780"/>
              </a:cxn>
              <a:cxn ang="0">
                <a:pos x="957" y="1071"/>
              </a:cxn>
              <a:cxn ang="0">
                <a:pos x="688" y="1218"/>
              </a:cxn>
              <a:cxn ang="0">
                <a:pos x="382" y="1152"/>
              </a:cxn>
              <a:cxn ang="0">
                <a:pos x="199" y="908"/>
              </a:cxn>
              <a:cxn ang="0">
                <a:pos x="222" y="594"/>
              </a:cxn>
              <a:cxn ang="0">
                <a:pos x="437" y="379"/>
              </a:cxn>
              <a:cxn ang="0">
                <a:pos x="552" y="260"/>
              </a:cxn>
              <a:cxn ang="0">
                <a:pos x="253" y="409"/>
              </a:cxn>
              <a:cxn ang="0">
                <a:pos x="104" y="709"/>
              </a:cxn>
              <a:cxn ang="0">
                <a:pos x="170" y="1046"/>
              </a:cxn>
              <a:cxn ang="0">
                <a:pos x="419" y="1265"/>
              </a:cxn>
              <a:cxn ang="0">
                <a:pos x="764" y="1288"/>
              </a:cxn>
              <a:cxn ang="0">
                <a:pos x="1038" y="1101"/>
              </a:cxn>
              <a:cxn ang="0">
                <a:pos x="1147" y="780"/>
              </a:cxn>
              <a:cxn ang="0">
                <a:pos x="1038" y="459"/>
              </a:cxn>
              <a:cxn ang="0">
                <a:pos x="764" y="275"/>
              </a:cxn>
              <a:cxn ang="0">
                <a:pos x="577" y="113"/>
              </a:cxn>
              <a:cxn ang="0">
                <a:pos x="615" y="158"/>
              </a:cxn>
              <a:cxn ang="0">
                <a:pos x="665" y="131"/>
              </a:cxn>
              <a:cxn ang="0">
                <a:pos x="654" y="6"/>
              </a:cxn>
              <a:cxn ang="0">
                <a:pos x="765" y="151"/>
              </a:cxn>
              <a:cxn ang="0">
                <a:pos x="972" y="266"/>
              </a:cxn>
              <a:cxn ang="0">
                <a:pos x="1203" y="553"/>
              </a:cxn>
              <a:cxn ang="0">
                <a:pos x="1226" y="935"/>
              </a:cxn>
              <a:cxn ang="0">
                <a:pos x="1036" y="1247"/>
              </a:cxn>
              <a:cxn ang="0">
                <a:pos x="701" y="1399"/>
              </a:cxn>
              <a:cxn ang="0">
                <a:pos x="330" y="1331"/>
              </a:cxn>
              <a:cxn ang="0">
                <a:pos x="73" y="1075"/>
              </a:cxn>
              <a:cxn ang="0">
                <a:pos x="5" y="703"/>
              </a:cxn>
              <a:cxn ang="0">
                <a:pos x="156" y="370"/>
              </a:cxn>
              <a:cxn ang="0">
                <a:pos x="466" y="178"/>
              </a:cxn>
              <a:cxn ang="0">
                <a:pos x="507" y="45"/>
              </a:cxn>
            </a:cxnLst>
            <a:rect l="0" t="0" r="r" b="b"/>
            <a:pathLst>
              <a:path w="1246" h="1405">
                <a:moveTo>
                  <a:pt x="609" y="750"/>
                </a:moveTo>
                <a:lnTo>
                  <a:pt x="626" y="753"/>
                </a:lnTo>
                <a:lnTo>
                  <a:pt x="638" y="766"/>
                </a:lnTo>
                <a:lnTo>
                  <a:pt x="642" y="782"/>
                </a:lnTo>
                <a:lnTo>
                  <a:pt x="638" y="798"/>
                </a:lnTo>
                <a:lnTo>
                  <a:pt x="626" y="811"/>
                </a:lnTo>
                <a:lnTo>
                  <a:pt x="609" y="814"/>
                </a:lnTo>
                <a:lnTo>
                  <a:pt x="593" y="811"/>
                </a:lnTo>
                <a:lnTo>
                  <a:pt x="581" y="798"/>
                </a:lnTo>
                <a:lnTo>
                  <a:pt x="575" y="782"/>
                </a:lnTo>
                <a:lnTo>
                  <a:pt x="581" y="766"/>
                </a:lnTo>
                <a:lnTo>
                  <a:pt x="593" y="753"/>
                </a:lnTo>
                <a:lnTo>
                  <a:pt x="609" y="750"/>
                </a:lnTo>
                <a:close/>
                <a:moveTo>
                  <a:pt x="708" y="614"/>
                </a:moveTo>
                <a:lnTo>
                  <a:pt x="552" y="753"/>
                </a:lnTo>
                <a:lnTo>
                  <a:pt x="509" y="958"/>
                </a:lnTo>
                <a:lnTo>
                  <a:pt x="665" y="818"/>
                </a:lnTo>
                <a:lnTo>
                  <a:pt x="708" y="614"/>
                </a:lnTo>
                <a:close/>
                <a:moveTo>
                  <a:pt x="753" y="492"/>
                </a:moveTo>
                <a:lnTo>
                  <a:pt x="769" y="492"/>
                </a:lnTo>
                <a:lnTo>
                  <a:pt x="783" y="499"/>
                </a:lnTo>
                <a:lnTo>
                  <a:pt x="792" y="513"/>
                </a:lnTo>
                <a:lnTo>
                  <a:pt x="792" y="529"/>
                </a:lnTo>
                <a:lnTo>
                  <a:pt x="728" y="841"/>
                </a:lnTo>
                <a:lnTo>
                  <a:pt x="724" y="852"/>
                </a:lnTo>
                <a:lnTo>
                  <a:pt x="717" y="859"/>
                </a:lnTo>
                <a:lnTo>
                  <a:pt x="479" y="1073"/>
                </a:lnTo>
                <a:lnTo>
                  <a:pt x="464" y="1080"/>
                </a:lnTo>
                <a:lnTo>
                  <a:pt x="448" y="1080"/>
                </a:lnTo>
                <a:lnTo>
                  <a:pt x="435" y="1073"/>
                </a:lnTo>
                <a:lnTo>
                  <a:pt x="427" y="1058"/>
                </a:lnTo>
                <a:lnTo>
                  <a:pt x="425" y="1042"/>
                </a:lnTo>
                <a:lnTo>
                  <a:pt x="491" y="728"/>
                </a:lnTo>
                <a:lnTo>
                  <a:pt x="493" y="723"/>
                </a:lnTo>
                <a:lnTo>
                  <a:pt x="500" y="712"/>
                </a:lnTo>
                <a:lnTo>
                  <a:pt x="739" y="499"/>
                </a:lnTo>
                <a:lnTo>
                  <a:pt x="753" y="492"/>
                </a:lnTo>
                <a:close/>
                <a:moveTo>
                  <a:pt x="590" y="406"/>
                </a:moveTo>
                <a:lnTo>
                  <a:pt x="531" y="415"/>
                </a:lnTo>
                <a:lnTo>
                  <a:pt x="475" y="434"/>
                </a:lnTo>
                <a:lnTo>
                  <a:pt x="423" y="461"/>
                </a:lnTo>
                <a:lnTo>
                  <a:pt x="376" y="495"/>
                </a:lnTo>
                <a:lnTo>
                  <a:pt x="337" y="536"/>
                </a:lnTo>
                <a:lnTo>
                  <a:pt x="303" y="583"/>
                </a:lnTo>
                <a:lnTo>
                  <a:pt x="276" y="635"/>
                </a:lnTo>
                <a:lnTo>
                  <a:pt x="256" y="691"/>
                </a:lnTo>
                <a:lnTo>
                  <a:pt x="247" y="750"/>
                </a:lnTo>
                <a:lnTo>
                  <a:pt x="305" y="750"/>
                </a:lnTo>
                <a:lnTo>
                  <a:pt x="321" y="753"/>
                </a:lnTo>
                <a:lnTo>
                  <a:pt x="333" y="766"/>
                </a:lnTo>
                <a:lnTo>
                  <a:pt x="337" y="782"/>
                </a:lnTo>
                <a:lnTo>
                  <a:pt x="333" y="798"/>
                </a:lnTo>
                <a:lnTo>
                  <a:pt x="321" y="811"/>
                </a:lnTo>
                <a:lnTo>
                  <a:pt x="305" y="814"/>
                </a:lnTo>
                <a:lnTo>
                  <a:pt x="247" y="814"/>
                </a:lnTo>
                <a:lnTo>
                  <a:pt x="258" y="874"/>
                </a:lnTo>
                <a:lnTo>
                  <a:pt x="276" y="929"/>
                </a:lnTo>
                <a:lnTo>
                  <a:pt x="303" y="979"/>
                </a:lnTo>
                <a:lnTo>
                  <a:pt x="337" y="1026"/>
                </a:lnTo>
                <a:lnTo>
                  <a:pt x="378" y="1067"/>
                </a:lnTo>
                <a:lnTo>
                  <a:pt x="425" y="1101"/>
                </a:lnTo>
                <a:lnTo>
                  <a:pt x="475" y="1128"/>
                </a:lnTo>
                <a:lnTo>
                  <a:pt x="531" y="1146"/>
                </a:lnTo>
                <a:lnTo>
                  <a:pt x="590" y="1157"/>
                </a:lnTo>
                <a:lnTo>
                  <a:pt x="590" y="1101"/>
                </a:lnTo>
                <a:lnTo>
                  <a:pt x="593" y="1085"/>
                </a:lnTo>
                <a:lnTo>
                  <a:pt x="602" y="1075"/>
                </a:lnTo>
                <a:lnTo>
                  <a:pt x="617" y="1069"/>
                </a:lnTo>
                <a:lnTo>
                  <a:pt x="629" y="1069"/>
                </a:lnTo>
                <a:lnTo>
                  <a:pt x="644" y="1075"/>
                </a:lnTo>
                <a:lnTo>
                  <a:pt x="652" y="1085"/>
                </a:lnTo>
                <a:lnTo>
                  <a:pt x="656" y="1101"/>
                </a:lnTo>
                <a:lnTo>
                  <a:pt x="656" y="1157"/>
                </a:lnTo>
                <a:lnTo>
                  <a:pt x="715" y="1146"/>
                </a:lnTo>
                <a:lnTo>
                  <a:pt x="771" y="1128"/>
                </a:lnTo>
                <a:lnTo>
                  <a:pt x="821" y="1101"/>
                </a:lnTo>
                <a:lnTo>
                  <a:pt x="868" y="1067"/>
                </a:lnTo>
                <a:lnTo>
                  <a:pt x="909" y="1026"/>
                </a:lnTo>
                <a:lnTo>
                  <a:pt x="943" y="979"/>
                </a:lnTo>
                <a:lnTo>
                  <a:pt x="970" y="929"/>
                </a:lnTo>
                <a:lnTo>
                  <a:pt x="988" y="874"/>
                </a:lnTo>
                <a:lnTo>
                  <a:pt x="999" y="814"/>
                </a:lnTo>
                <a:lnTo>
                  <a:pt x="941" y="814"/>
                </a:lnTo>
                <a:lnTo>
                  <a:pt x="925" y="811"/>
                </a:lnTo>
                <a:lnTo>
                  <a:pt x="913" y="798"/>
                </a:lnTo>
                <a:lnTo>
                  <a:pt x="909" y="782"/>
                </a:lnTo>
                <a:lnTo>
                  <a:pt x="913" y="766"/>
                </a:lnTo>
                <a:lnTo>
                  <a:pt x="925" y="753"/>
                </a:lnTo>
                <a:lnTo>
                  <a:pt x="941" y="750"/>
                </a:lnTo>
                <a:lnTo>
                  <a:pt x="999" y="750"/>
                </a:lnTo>
                <a:lnTo>
                  <a:pt x="990" y="691"/>
                </a:lnTo>
                <a:lnTo>
                  <a:pt x="970" y="635"/>
                </a:lnTo>
                <a:lnTo>
                  <a:pt x="945" y="583"/>
                </a:lnTo>
                <a:lnTo>
                  <a:pt x="911" y="536"/>
                </a:lnTo>
                <a:lnTo>
                  <a:pt x="869" y="495"/>
                </a:lnTo>
                <a:lnTo>
                  <a:pt x="823" y="461"/>
                </a:lnTo>
                <a:lnTo>
                  <a:pt x="771" y="434"/>
                </a:lnTo>
                <a:lnTo>
                  <a:pt x="715" y="415"/>
                </a:lnTo>
                <a:lnTo>
                  <a:pt x="656" y="406"/>
                </a:lnTo>
                <a:lnTo>
                  <a:pt x="656" y="463"/>
                </a:lnTo>
                <a:lnTo>
                  <a:pt x="652" y="479"/>
                </a:lnTo>
                <a:lnTo>
                  <a:pt x="644" y="490"/>
                </a:lnTo>
                <a:lnTo>
                  <a:pt x="629" y="495"/>
                </a:lnTo>
                <a:lnTo>
                  <a:pt x="617" y="495"/>
                </a:lnTo>
                <a:lnTo>
                  <a:pt x="602" y="490"/>
                </a:lnTo>
                <a:lnTo>
                  <a:pt x="593" y="479"/>
                </a:lnTo>
                <a:lnTo>
                  <a:pt x="590" y="463"/>
                </a:lnTo>
                <a:lnTo>
                  <a:pt x="590" y="406"/>
                </a:lnTo>
                <a:close/>
                <a:moveTo>
                  <a:pt x="624" y="337"/>
                </a:moveTo>
                <a:lnTo>
                  <a:pt x="688" y="343"/>
                </a:lnTo>
                <a:lnTo>
                  <a:pt x="751" y="355"/>
                </a:lnTo>
                <a:lnTo>
                  <a:pt x="810" y="379"/>
                </a:lnTo>
                <a:lnTo>
                  <a:pt x="864" y="409"/>
                </a:lnTo>
                <a:lnTo>
                  <a:pt x="913" y="447"/>
                </a:lnTo>
                <a:lnTo>
                  <a:pt x="957" y="490"/>
                </a:lnTo>
                <a:lnTo>
                  <a:pt x="993" y="540"/>
                </a:lnTo>
                <a:lnTo>
                  <a:pt x="1024" y="594"/>
                </a:lnTo>
                <a:lnTo>
                  <a:pt x="1047" y="653"/>
                </a:lnTo>
                <a:lnTo>
                  <a:pt x="1060" y="716"/>
                </a:lnTo>
                <a:lnTo>
                  <a:pt x="1065" y="780"/>
                </a:lnTo>
                <a:lnTo>
                  <a:pt x="1060" y="845"/>
                </a:lnTo>
                <a:lnTo>
                  <a:pt x="1047" y="908"/>
                </a:lnTo>
                <a:lnTo>
                  <a:pt x="1024" y="967"/>
                </a:lnTo>
                <a:lnTo>
                  <a:pt x="993" y="1021"/>
                </a:lnTo>
                <a:lnTo>
                  <a:pt x="957" y="1071"/>
                </a:lnTo>
                <a:lnTo>
                  <a:pt x="913" y="1114"/>
                </a:lnTo>
                <a:lnTo>
                  <a:pt x="864" y="1152"/>
                </a:lnTo>
                <a:lnTo>
                  <a:pt x="810" y="1182"/>
                </a:lnTo>
                <a:lnTo>
                  <a:pt x="751" y="1205"/>
                </a:lnTo>
                <a:lnTo>
                  <a:pt x="688" y="1218"/>
                </a:lnTo>
                <a:lnTo>
                  <a:pt x="624" y="1223"/>
                </a:lnTo>
                <a:lnTo>
                  <a:pt x="557" y="1218"/>
                </a:lnTo>
                <a:lnTo>
                  <a:pt x="495" y="1205"/>
                </a:lnTo>
                <a:lnTo>
                  <a:pt x="437" y="1182"/>
                </a:lnTo>
                <a:lnTo>
                  <a:pt x="382" y="1152"/>
                </a:lnTo>
                <a:lnTo>
                  <a:pt x="333" y="1114"/>
                </a:lnTo>
                <a:lnTo>
                  <a:pt x="288" y="1071"/>
                </a:lnTo>
                <a:lnTo>
                  <a:pt x="253" y="1021"/>
                </a:lnTo>
                <a:lnTo>
                  <a:pt x="222" y="967"/>
                </a:lnTo>
                <a:lnTo>
                  <a:pt x="199" y="908"/>
                </a:lnTo>
                <a:lnTo>
                  <a:pt x="186" y="845"/>
                </a:lnTo>
                <a:lnTo>
                  <a:pt x="181" y="780"/>
                </a:lnTo>
                <a:lnTo>
                  <a:pt x="186" y="716"/>
                </a:lnTo>
                <a:lnTo>
                  <a:pt x="199" y="653"/>
                </a:lnTo>
                <a:lnTo>
                  <a:pt x="222" y="594"/>
                </a:lnTo>
                <a:lnTo>
                  <a:pt x="253" y="540"/>
                </a:lnTo>
                <a:lnTo>
                  <a:pt x="288" y="490"/>
                </a:lnTo>
                <a:lnTo>
                  <a:pt x="333" y="447"/>
                </a:lnTo>
                <a:lnTo>
                  <a:pt x="382" y="409"/>
                </a:lnTo>
                <a:lnTo>
                  <a:pt x="437" y="379"/>
                </a:lnTo>
                <a:lnTo>
                  <a:pt x="495" y="355"/>
                </a:lnTo>
                <a:lnTo>
                  <a:pt x="557" y="343"/>
                </a:lnTo>
                <a:lnTo>
                  <a:pt x="624" y="337"/>
                </a:lnTo>
                <a:close/>
                <a:moveTo>
                  <a:pt x="624" y="255"/>
                </a:moveTo>
                <a:lnTo>
                  <a:pt x="552" y="260"/>
                </a:lnTo>
                <a:lnTo>
                  <a:pt x="484" y="275"/>
                </a:lnTo>
                <a:lnTo>
                  <a:pt x="419" y="296"/>
                </a:lnTo>
                <a:lnTo>
                  <a:pt x="358" y="327"/>
                </a:lnTo>
                <a:lnTo>
                  <a:pt x="303" y="364"/>
                </a:lnTo>
                <a:lnTo>
                  <a:pt x="253" y="409"/>
                </a:lnTo>
                <a:lnTo>
                  <a:pt x="208" y="459"/>
                </a:lnTo>
                <a:lnTo>
                  <a:pt x="170" y="515"/>
                </a:lnTo>
                <a:lnTo>
                  <a:pt x="140" y="576"/>
                </a:lnTo>
                <a:lnTo>
                  <a:pt x="116" y="641"/>
                </a:lnTo>
                <a:lnTo>
                  <a:pt x="104" y="709"/>
                </a:lnTo>
                <a:lnTo>
                  <a:pt x="98" y="780"/>
                </a:lnTo>
                <a:lnTo>
                  <a:pt x="104" y="852"/>
                </a:lnTo>
                <a:lnTo>
                  <a:pt x="116" y="920"/>
                </a:lnTo>
                <a:lnTo>
                  <a:pt x="140" y="985"/>
                </a:lnTo>
                <a:lnTo>
                  <a:pt x="170" y="1046"/>
                </a:lnTo>
                <a:lnTo>
                  <a:pt x="208" y="1101"/>
                </a:lnTo>
                <a:lnTo>
                  <a:pt x="253" y="1152"/>
                </a:lnTo>
                <a:lnTo>
                  <a:pt x="303" y="1197"/>
                </a:lnTo>
                <a:lnTo>
                  <a:pt x="358" y="1234"/>
                </a:lnTo>
                <a:lnTo>
                  <a:pt x="419" y="1265"/>
                </a:lnTo>
                <a:lnTo>
                  <a:pt x="484" y="1288"/>
                </a:lnTo>
                <a:lnTo>
                  <a:pt x="552" y="1301"/>
                </a:lnTo>
                <a:lnTo>
                  <a:pt x="624" y="1306"/>
                </a:lnTo>
                <a:lnTo>
                  <a:pt x="696" y="1301"/>
                </a:lnTo>
                <a:lnTo>
                  <a:pt x="764" y="1288"/>
                </a:lnTo>
                <a:lnTo>
                  <a:pt x="828" y="1265"/>
                </a:lnTo>
                <a:lnTo>
                  <a:pt x="887" y="1234"/>
                </a:lnTo>
                <a:lnTo>
                  <a:pt x="943" y="1197"/>
                </a:lnTo>
                <a:lnTo>
                  <a:pt x="993" y="1152"/>
                </a:lnTo>
                <a:lnTo>
                  <a:pt x="1038" y="1101"/>
                </a:lnTo>
                <a:lnTo>
                  <a:pt x="1076" y="1046"/>
                </a:lnTo>
                <a:lnTo>
                  <a:pt x="1106" y="985"/>
                </a:lnTo>
                <a:lnTo>
                  <a:pt x="1130" y="920"/>
                </a:lnTo>
                <a:lnTo>
                  <a:pt x="1142" y="852"/>
                </a:lnTo>
                <a:lnTo>
                  <a:pt x="1147" y="780"/>
                </a:lnTo>
                <a:lnTo>
                  <a:pt x="1142" y="709"/>
                </a:lnTo>
                <a:lnTo>
                  <a:pt x="1130" y="641"/>
                </a:lnTo>
                <a:lnTo>
                  <a:pt x="1106" y="576"/>
                </a:lnTo>
                <a:lnTo>
                  <a:pt x="1076" y="515"/>
                </a:lnTo>
                <a:lnTo>
                  <a:pt x="1038" y="459"/>
                </a:lnTo>
                <a:lnTo>
                  <a:pt x="993" y="409"/>
                </a:lnTo>
                <a:lnTo>
                  <a:pt x="943" y="364"/>
                </a:lnTo>
                <a:lnTo>
                  <a:pt x="887" y="327"/>
                </a:lnTo>
                <a:lnTo>
                  <a:pt x="828" y="296"/>
                </a:lnTo>
                <a:lnTo>
                  <a:pt x="764" y="275"/>
                </a:lnTo>
                <a:lnTo>
                  <a:pt x="696" y="260"/>
                </a:lnTo>
                <a:lnTo>
                  <a:pt x="624" y="255"/>
                </a:lnTo>
                <a:close/>
                <a:moveTo>
                  <a:pt x="615" y="97"/>
                </a:moveTo>
                <a:lnTo>
                  <a:pt x="593" y="101"/>
                </a:lnTo>
                <a:lnTo>
                  <a:pt x="577" y="113"/>
                </a:lnTo>
                <a:lnTo>
                  <a:pt x="565" y="131"/>
                </a:lnTo>
                <a:lnTo>
                  <a:pt x="561" y="151"/>
                </a:lnTo>
                <a:lnTo>
                  <a:pt x="561" y="158"/>
                </a:lnTo>
                <a:lnTo>
                  <a:pt x="563" y="160"/>
                </a:lnTo>
                <a:lnTo>
                  <a:pt x="615" y="158"/>
                </a:lnTo>
                <a:lnTo>
                  <a:pt x="667" y="160"/>
                </a:lnTo>
                <a:lnTo>
                  <a:pt x="667" y="156"/>
                </a:lnTo>
                <a:lnTo>
                  <a:pt x="669" y="154"/>
                </a:lnTo>
                <a:lnTo>
                  <a:pt x="669" y="151"/>
                </a:lnTo>
                <a:lnTo>
                  <a:pt x="665" y="131"/>
                </a:lnTo>
                <a:lnTo>
                  <a:pt x="652" y="113"/>
                </a:lnTo>
                <a:lnTo>
                  <a:pt x="635" y="101"/>
                </a:lnTo>
                <a:lnTo>
                  <a:pt x="615" y="97"/>
                </a:lnTo>
                <a:close/>
                <a:moveTo>
                  <a:pt x="615" y="0"/>
                </a:moveTo>
                <a:lnTo>
                  <a:pt x="654" y="6"/>
                </a:lnTo>
                <a:lnTo>
                  <a:pt x="690" y="22"/>
                </a:lnTo>
                <a:lnTo>
                  <a:pt x="721" y="45"/>
                </a:lnTo>
                <a:lnTo>
                  <a:pt x="744" y="76"/>
                </a:lnTo>
                <a:lnTo>
                  <a:pt x="760" y="111"/>
                </a:lnTo>
                <a:lnTo>
                  <a:pt x="765" y="151"/>
                </a:lnTo>
                <a:lnTo>
                  <a:pt x="765" y="163"/>
                </a:lnTo>
                <a:lnTo>
                  <a:pt x="764" y="174"/>
                </a:lnTo>
                <a:lnTo>
                  <a:pt x="837" y="196"/>
                </a:lnTo>
                <a:lnTo>
                  <a:pt x="907" y="226"/>
                </a:lnTo>
                <a:lnTo>
                  <a:pt x="972" y="266"/>
                </a:lnTo>
                <a:lnTo>
                  <a:pt x="1031" y="310"/>
                </a:lnTo>
                <a:lnTo>
                  <a:pt x="1085" y="362"/>
                </a:lnTo>
                <a:lnTo>
                  <a:pt x="1131" y="422"/>
                </a:lnTo>
                <a:lnTo>
                  <a:pt x="1171" y="484"/>
                </a:lnTo>
                <a:lnTo>
                  <a:pt x="1203" y="553"/>
                </a:lnTo>
                <a:lnTo>
                  <a:pt x="1226" y="626"/>
                </a:lnTo>
                <a:lnTo>
                  <a:pt x="1241" y="701"/>
                </a:lnTo>
                <a:lnTo>
                  <a:pt x="1246" y="780"/>
                </a:lnTo>
                <a:lnTo>
                  <a:pt x="1241" y="859"/>
                </a:lnTo>
                <a:lnTo>
                  <a:pt x="1226" y="935"/>
                </a:lnTo>
                <a:lnTo>
                  <a:pt x="1205" y="1006"/>
                </a:lnTo>
                <a:lnTo>
                  <a:pt x="1173" y="1075"/>
                </a:lnTo>
                <a:lnTo>
                  <a:pt x="1135" y="1137"/>
                </a:lnTo>
                <a:lnTo>
                  <a:pt x="1088" y="1195"/>
                </a:lnTo>
                <a:lnTo>
                  <a:pt x="1036" y="1247"/>
                </a:lnTo>
                <a:lnTo>
                  <a:pt x="979" y="1293"/>
                </a:lnTo>
                <a:lnTo>
                  <a:pt x="916" y="1331"/>
                </a:lnTo>
                <a:lnTo>
                  <a:pt x="848" y="1363"/>
                </a:lnTo>
                <a:lnTo>
                  <a:pt x="776" y="1385"/>
                </a:lnTo>
                <a:lnTo>
                  <a:pt x="701" y="1399"/>
                </a:lnTo>
                <a:lnTo>
                  <a:pt x="624" y="1405"/>
                </a:lnTo>
                <a:lnTo>
                  <a:pt x="545" y="1399"/>
                </a:lnTo>
                <a:lnTo>
                  <a:pt x="470" y="1385"/>
                </a:lnTo>
                <a:lnTo>
                  <a:pt x="398" y="1363"/>
                </a:lnTo>
                <a:lnTo>
                  <a:pt x="330" y="1331"/>
                </a:lnTo>
                <a:lnTo>
                  <a:pt x="267" y="1293"/>
                </a:lnTo>
                <a:lnTo>
                  <a:pt x="210" y="1247"/>
                </a:lnTo>
                <a:lnTo>
                  <a:pt x="158" y="1195"/>
                </a:lnTo>
                <a:lnTo>
                  <a:pt x="111" y="1137"/>
                </a:lnTo>
                <a:lnTo>
                  <a:pt x="73" y="1075"/>
                </a:lnTo>
                <a:lnTo>
                  <a:pt x="41" y="1006"/>
                </a:lnTo>
                <a:lnTo>
                  <a:pt x="19" y="935"/>
                </a:lnTo>
                <a:lnTo>
                  <a:pt x="5" y="859"/>
                </a:lnTo>
                <a:lnTo>
                  <a:pt x="0" y="780"/>
                </a:lnTo>
                <a:lnTo>
                  <a:pt x="5" y="703"/>
                </a:lnTo>
                <a:lnTo>
                  <a:pt x="19" y="628"/>
                </a:lnTo>
                <a:lnTo>
                  <a:pt x="41" y="556"/>
                </a:lnTo>
                <a:lnTo>
                  <a:pt x="73" y="490"/>
                </a:lnTo>
                <a:lnTo>
                  <a:pt x="111" y="427"/>
                </a:lnTo>
                <a:lnTo>
                  <a:pt x="156" y="370"/>
                </a:lnTo>
                <a:lnTo>
                  <a:pt x="208" y="318"/>
                </a:lnTo>
                <a:lnTo>
                  <a:pt x="265" y="271"/>
                </a:lnTo>
                <a:lnTo>
                  <a:pt x="328" y="232"/>
                </a:lnTo>
                <a:lnTo>
                  <a:pt x="394" y="201"/>
                </a:lnTo>
                <a:lnTo>
                  <a:pt x="466" y="178"/>
                </a:lnTo>
                <a:lnTo>
                  <a:pt x="464" y="163"/>
                </a:lnTo>
                <a:lnTo>
                  <a:pt x="462" y="151"/>
                </a:lnTo>
                <a:lnTo>
                  <a:pt x="468" y="111"/>
                </a:lnTo>
                <a:lnTo>
                  <a:pt x="484" y="76"/>
                </a:lnTo>
                <a:lnTo>
                  <a:pt x="507" y="45"/>
                </a:lnTo>
                <a:lnTo>
                  <a:pt x="538" y="22"/>
                </a:lnTo>
                <a:lnTo>
                  <a:pt x="574" y="6"/>
                </a:lnTo>
                <a:lnTo>
                  <a:pt x="615" y="0"/>
                </a:lnTo>
                <a:close/>
              </a:path>
            </a:pathLst>
          </a:custGeom>
          <a:solidFill>
            <a:srgbClr val="79797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17"/>
          <p:cNvSpPr/>
          <p:nvPr>
            <p:custDataLst>
              <p:tags r:id="rId11"/>
            </p:custDataLst>
          </p:nvPr>
        </p:nvSpPr>
        <p:spPr>
          <a:xfrm>
            <a:off x="595968" y="2394231"/>
            <a:ext cx="735672" cy="709196"/>
          </a:xfrm>
          <a:prstGeom prst="rect">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2</a:t>
            </a:r>
            <a:endParaRPr lang="en-US" sz="2800" b="0" dirty="0" smtClean="0">
              <a:solidFill>
                <a:schemeClr val="bg2"/>
              </a:solidFill>
              <a:latin typeface="Arial" pitchFamily="34" charset="0"/>
            </a:endParaRPr>
          </a:p>
        </p:txBody>
      </p:sp>
      <p:sp>
        <p:nvSpPr>
          <p:cNvPr id="19" name="Rectangle 18"/>
          <p:cNvSpPr/>
          <p:nvPr>
            <p:custDataLst>
              <p:tags r:id="rId12"/>
            </p:custDataLst>
          </p:nvPr>
        </p:nvSpPr>
        <p:spPr>
          <a:xfrm>
            <a:off x="595968" y="3270257"/>
            <a:ext cx="735672" cy="709196"/>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3</a:t>
            </a:r>
            <a:endParaRPr lang="en-US" sz="2800" b="0" dirty="0" smtClean="0">
              <a:solidFill>
                <a:schemeClr val="bg2"/>
              </a:solidFill>
              <a:latin typeface="Arial" pitchFamily="34" charset="0"/>
            </a:endParaRPr>
          </a:p>
        </p:txBody>
      </p:sp>
      <p:sp>
        <p:nvSpPr>
          <p:cNvPr id="20" name="Rectangle 19"/>
          <p:cNvSpPr/>
          <p:nvPr>
            <p:custDataLst>
              <p:tags r:id="rId13"/>
            </p:custDataLst>
          </p:nvPr>
        </p:nvSpPr>
        <p:spPr>
          <a:xfrm>
            <a:off x="595968" y="4136103"/>
            <a:ext cx="735672" cy="709196"/>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4</a:t>
            </a:r>
            <a:endParaRPr lang="en-US" sz="2800" b="0" dirty="0" smtClean="0">
              <a:solidFill>
                <a:schemeClr val="bg2"/>
              </a:solidFill>
              <a:latin typeface="Arial" pitchFamily="34" charset="0"/>
            </a:endParaRPr>
          </a:p>
        </p:txBody>
      </p:sp>
      <p:sp>
        <p:nvSpPr>
          <p:cNvPr id="21" name="Rectangle 20"/>
          <p:cNvSpPr/>
          <p:nvPr>
            <p:custDataLst>
              <p:tags r:id="rId14"/>
            </p:custDataLst>
          </p:nvPr>
        </p:nvSpPr>
        <p:spPr>
          <a:xfrm>
            <a:off x="595968" y="4959955"/>
            <a:ext cx="735672" cy="709196"/>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2"/>
                </a:solidFill>
                <a:latin typeface="Arial" pitchFamily="34" charset="0"/>
              </a:rPr>
              <a:t>5</a:t>
            </a:r>
            <a:endParaRPr lang="en-US" sz="2800" b="0" dirty="0" smtClean="0">
              <a:solidFill>
                <a:schemeClr val="bg2"/>
              </a:solidFill>
              <a:latin typeface="Arial" pitchFamily="34" charset="0"/>
            </a:endParaRPr>
          </a:p>
        </p:txBody>
      </p:sp>
      <p:sp>
        <p:nvSpPr>
          <p:cNvPr id="22" name="Slide Number Placeholder 21"/>
          <p:cNvSpPr>
            <a:spLocks noGrp="1"/>
          </p:cNvSpPr>
          <p:nvPr>
            <p:ph type="sldNum" sz="quarter" idx="4294967295"/>
          </p:nvPr>
        </p:nvSpPr>
        <p:spPr>
          <a:xfrm>
            <a:off x="7086600" y="6477000"/>
            <a:ext cx="1905000" cy="228600"/>
          </a:xfrm>
          <a:prstGeom prst="rect">
            <a:avLst/>
          </a:prstGeom>
        </p:spPr>
        <p:txBody>
          <a:bodyPr/>
          <a:lstStyle/>
          <a:p>
            <a:fld id="{3F2CBD6B-71C1-4818-B2A5-731C52698E6A}" type="slidenum">
              <a:rPr lang="zh-TW" altLang="en-GB" smtClean="0"/>
              <a:pPr/>
              <a:t>29</a:t>
            </a:fld>
            <a:endParaRPr lang="en-GB"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24944"/>
            <a:ext cx="7772400" cy="638994"/>
          </a:xfrm>
        </p:spPr>
        <p:txBody>
          <a:bodyPr/>
          <a:lstStyle/>
          <a:p>
            <a:pPr algn="l"/>
            <a:r>
              <a:rPr lang="en-GB" sz="2800" dirty="0" smtClean="0"/>
              <a:t>Introduction to Customer Voice</a:t>
            </a:r>
          </a:p>
        </p:txBody>
      </p:sp>
      <p:sp>
        <p:nvSpPr>
          <p:cNvPr id="6" name="Slide Number Placeholder 5"/>
          <p:cNvSpPr>
            <a:spLocks noGrp="1"/>
          </p:cNvSpPr>
          <p:nvPr>
            <p:ph type="sldNum" sz="quarter" idx="4"/>
          </p:nvPr>
        </p:nvSpPr>
        <p:spPr/>
        <p:txBody>
          <a:bodyPr/>
          <a:lstStyle/>
          <a:p>
            <a:fld id="{3CC5643A-B214-4067-AB23-42BADAD8DAC2}" type="slidenum">
              <a:rPr lang="zh-TW" altLang="en-GB" smtClean="0"/>
              <a:pPr/>
              <a:t>3</a:t>
            </a:fld>
            <a:endParaRPr lang="en-GB"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GB" dirty="0" smtClean="0"/>
              <a:t>Customer Voice places the retail customer at the heart of BAT’s strategy</a:t>
            </a:r>
            <a:br>
              <a:rPr lang="en-GB" dirty="0" smtClean="0"/>
            </a:br>
            <a:r>
              <a:rPr lang="en-GB" dirty="0" smtClean="0"/>
              <a:t/>
            </a:r>
            <a:br>
              <a:rPr lang="en-GB" dirty="0" smtClean="0"/>
            </a:br>
            <a:endParaRPr lang="en-GB" dirty="0"/>
          </a:p>
        </p:txBody>
      </p:sp>
      <p:sp>
        <p:nvSpPr>
          <p:cNvPr id="4" name="Text Placeholder 3"/>
          <p:cNvSpPr>
            <a:spLocks noGrp="1"/>
          </p:cNvSpPr>
          <p:nvPr>
            <p:ph sz="half" idx="1"/>
          </p:nvPr>
        </p:nvSpPr>
        <p:spPr/>
        <p:txBody>
          <a:bodyPr/>
          <a:lstStyle/>
          <a:p>
            <a:pPr marL="0" indent="0">
              <a:spcAft>
                <a:spcPts val="400"/>
              </a:spcAft>
            </a:pPr>
            <a:r>
              <a:rPr lang="en-GB" sz="1600" b="1" dirty="0" smtClean="0"/>
              <a:t>An ongoing dialogue with customers to explore and understand issues and concerns for mutual business benefit</a:t>
            </a:r>
          </a:p>
          <a:p>
            <a:pPr>
              <a:spcAft>
                <a:spcPts val="400"/>
              </a:spcAft>
            </a:pPr>
            <a:endParaRPr lang="en-GB" sz="1600" dirty="0" smtClean="0"/>
          </a:p>
          <a:p>
            <a:pPr marL="0" indent="0"/>
            <a:r>
              <a:rPr lang="en-GB" sz="1600" b="1" dirty="0" smtClean="0">
                <a:solidFill>
                  <a:schemeClr val="tx2"/>
                </a:solidFill>
              </a:rPr>
              <a:t>The programme will</a:t>
            </a:r>
            <a:r>
              <a:rPr lang="en-GB" sz="1600" dirty="0" smtClean="0">
                <a:solidFill>
                  <a:schemeClr val="tx2"/>
                </a:solidFill>
              </a:rPr>
              <a:t>:</a:t>
            </a:r>
          </a:p>
          <a:p>
            <a:pPr marL="177800" lvl="1" indent="-177800">
              <a:buFont typeface="Arial" pitchFamily="34" charset="0"/>
              <a:buChar char="•"/>
            </a:pPr>
            <a:r>
              <a:rPr lang="en-GB" sz="1400" dirty="0" smtClean="0">
                <a:solidFill>
                  <a:schemeClr val="tx2"/>
                </a:solidFill>
              </a:rPr>
              <a:t>Create a channel for retail customers to provide feedback for BAT to act upon</a:t>
            </a:r>
          </a:p>
          <a:p>
            <a:pPr marL="177800" lvl="1" indent="-177800">
              <a:buFont typeface="Arial" pitchFamily="34" charset="0"/>
              <a:buChar char="•"/>
            </a:pPr>
            <a:r>
              <a:rPr lang="en-GB" sz="1400" dirty="0" smtClean="0">
                <a:solidFill>
                  <a:schemeClr val="tx2"/>
                </a:solidFill>
              </a:rPr>
              <a:t>Assess the satisfaction and relevancy of service provided by BAT</a:t>
            </a:r>
          </a:p>
          <a:p>
            <a:pPr marL="177800" lvl="1" indent="-177800">
              <a:buFont typeface="Arial" pitchFamily="34" charset="0"/>
              <a:buChar char="•"/>
            </a:pPr>
            <a:r>
              <a:rPr lang="en-GB" sz="1400" dirty="0" smtClean="0">
                <a:solidFill>
                  <a:schemeClr val="tx2"/>
                </a:solidFill>
              </a:rPr>
              <a:t>Identify areas of opportunity and of lower performance to follow up on</a:t>
            </a:r>
          </a:p>
          <a:p>
            <a:pPr marL="177800" lvl="1" indent="-177800">
              <a:buFont typeface="Arial" pitchFamily="34" charset="0"/>
              <a:buChar char="•"/>
            </a:pPr>
            <a:r>
              <a:rPr lang="en-GB" sz="1400" dirty="0" smtClean="0">
                <a:solidFill>
                  <a:schemeClr val="tx2"/>
                </a:solidFill>
              </a:rPr>
              <a:t>Encourage and drive End Market action planning with multi-function collaboration</a:t>
            </a:r>
          </a:p>
          <a:p>
            <a:pPr algn="just">
              <a:spcAft>
                <a:spcPts val="400"/>
              </a:spcAft>
            </a:pPr>
            <a:endParaRPr lang="en-GB" sz="1400" dirty="0" smtClean="0"/>
          </a:p>
          <a:p>
            <a:pPr algn="just">
              <a:spcAft>
                <a:spcPts val="400"/>
              </a:spcAft>
            </a:pPr>
            <a:endParaRPr lang="en-GB" sz="1400" dirty="0"/>
          </a:p>
        </p:txBody>
      </p:sp>
      <p:grpSp>
        <p:nvGrpSpPr>
          <p:cNvPr id="10" name="noun_project_0730.eps"/>
          <p:cNvGrpSpPr>
            <a:grpSpLocks/>
          </p:cNvGrpSpPr>
          <p:nvPr/>
        </p:nvGrpSpPr>
        <p:grpSpPr bwMode="auto">
          <a:xfrm>
            <a:off x="5580112" y="2348880"/>
            <a:ext cx="2671989" cy="1922530"/>
            <a:chOff x="2028" y="820"/>
            <a:chExt cx="384" cy="298"/>
          </a:xfrm>
        </p:grpSpPr>
        <p:sp>
          <p:nvSpPr>
            <p:cNvPr id="12" name="Freeform 51"/>
            <p:cNvSpPr>
              <a:spLocks/>
            </p:cNvSpPr>
            <p:nvPr/>
          </p:nvSpPr>
          <p:spPr bwMode="auto">
            <a:xfrm>
              <a:off x="2108" y="860"/>
              <a:ext cx="82" cy="82"/>
            </a:xfrm>
            <a:custGeom>
              <a:avLst/>
              <a:gdLst>
                <a:gd name="T0" fmla="*/ 0 w 734"/>
                <a:gd name="T1" fmla="*/ 0 h 743"/>
                <a:gd name="T2" fmla="*/ 0 w 734"/>
                <a:gd name="T3" fmla="*/ 0 h 743"/>
                <a:gd name="T4" fmla="*/ 0 w 734"/>
                <a:gd name="T5" fmla="*/ 0 h 743"/>
                <a:gd name="T6" fmla="*/ 0 w 734"/>
                <a:gd name="T7" fmla="*/ 0 h 743"/>
                <a:gd name="T8" fmla="*/ 0 w 734"/>
                <a:gd name="T9" fmla="*/ 0 h 743"/>
                <a:gd name="T10" fmla="*/ 0 w 734"/>
                <a:gd name="T11" fmla="*/ 0 h 743"/>
                <a:gd name="T12" fmla="*/ 0 w 734"/>
                <a:gd name="T13" fmla="*/ 0 h 743"/>
                <a:gd name="T14" fmla="*/ 0 w 734"/>
                <a:gd name="T15" fmla="*/ 0 h 743"/>
                <a:gd name="T16" fmla="*/ 0 w 734"/>
                <a:gd name="T17" fmla="*/ 0 h 743"/>
                <a:gd name="T18" fmla="*/ 0 w 734"/>
                <a:gd name="T19" fmla="*/ 0 h 743"/>
                <a:gd name="T20" fmla="*/ 0 w 734"/>
                <a:gd name="T21" fmla="*/ 0 h 743"/>
                <a:gd name="T22" fmla="*/ 0 w 734"/>
                <a:gd name="T23" fmla="*/ 0 h 743"/>
                <a:gd name="T24" fmla="*/ 0 w 734"/>
                <a:gd name="T25" fmla="*/ 0 h 743"/>
                <a:gd name="T26" fmla="*/ 0 w 734"/>
                <a:gd name="T27" fmla="*/ 0 h 743"/>
                <a:gd name="T28" fmla="*/ 0 w 734"/>
                <a:gd name="T29" fmla="*/ 0 h 743"/>
                <a:gd name="T30" fmla="*/ 0 w 734"/>
                <a:gd name="T31" fmla="*/ 0 h 743"/>
                <a:gd name="T32" fmla="*/ 0 w 734"/>
                <a:gd name="T33" fmla="*/ 0 h 743"/>
                <a:gd name="T34" fmla="*/ 0 w 734"/>
                <a:gd name="T35" fmla="*/ 0 h 743"/>
                <a:gd name="T36" fmla="*/ 0 w 734"/>
                <a:gd name="T37" fmla="*/ 0 h 743"/>
                <a:gd name="T38" fmla="*/ 0 w 734"/>
                <a:gd name="T39" fmla="*/ 0 h 743"/>
                <a:gd name="T40" fmla="*/ 0 w 734"/>
                <a:gd name="T41" fmla="*/ 0 h 743"/>
                <a:gd name="T42" fmla="*/ 0 w 734"/>
                <a:gd name="T43" fmla="*/ 0 h 743"/>
                <a:gd name="T44" fmla="*/ 0 w 734"/>
                <a:gd name="T45" fmla="*/ 0 h 743"/>
                <a:gd name="T46" fmla="*/ 0 w 734"/>
                <a:gd name="T47" fmla="*/ 0 h 743"/>
                <a:gd name="T48" fmla="*/ 0 w 734"/>
                <a:gd name="T49" fmla="*/ 0 h 743"/>
                <a:gd name="T50" fmla="*/ 0 w 734"/>
                <a:gd name="T51" fmla="*/ 0 h 743"/>
                <a:gd name="T52" fmla="*/ 0 w 734"/>
                <a:gd name="T53" fmla="*/ 0 h 743"/>
                <a:gd name="T54" fmla="*/ 0 w 734"/>
                <a:gd name="T55" fmla="*/ 0 h 743"/>
                <a:gd name="T56" fmla="*/ 0 w 734"/>
                <a:gd name="T57" fmla="*/ 0 h 743"/>
                <a:gd name="T58" fmla="*/ 0 w 734"/>
                <a:gd name="T59" fmla="*/ 0 h 743"/>
                <a:gd name="T60" fmla="*/ 0 w 734"/>
                <a:gd name="T61" fmla="*/ 0 h 743"/>
                <a:gd name="T62" fmla="*/ 0 w 734"/>
                <a:gd name="T63" fmla="*/ 0 h 743"/>
                <a:gd name="T64" fmla="*/ 0 w 734"/>
                <a:gd name="T65" fmla="*/ 0 h 743"/>
                <a:gd name="T66" fmla="*/ 0 w 734"/>
                <a:gd name="T67" fmla="*/ 0 h 743"/>
                <a:gd name="T68" fmla="*/ 0 w 734"/>
                <a:gd name="T69" fmla="*/ 0 h 743"/>
                <a:gd name="T70" fmla="*/ 0 w 734"/>
                <a:gd name="T71" fmla="*/ 0 h 743"/>
                <a:gd name="T72" fmla="*/ 0 w 734"/>
                <a:gd name="T73" fmla="*/ 0 h 743"/>
                <a:gd name="T74" fmla="*/ 0 w 734"/>
                <a:gd name="T75" fmla="*/ 0 h 743"/>
                <a:gd name="T76" fmla="*/ 0 w 734"/>
                <a:gd name="T77" fmla="*/ 0 h 743"/>
                <a:gd name="T78" fmla="*/ 0 w 734"/>
                <a:gd name="T79" fmla="*/ 0 h 743"/>
                <a:gd name="T80" fmla="*/ 0 w 734"/>
                <a:gd name="T81" fmla="*/ 0 h 743"/>
                <a:gd name="T82" fmla="*/ 0 w 734"/>
                <a:gd name="T83" fmla="*/ 0 h 743"/>
                <a:gd name="T84" fmla="*/ 0 w 734"/>
                <a:gd name="T85" fmla="*/ 0 h 743"/>
                <a:gd name="T86" fmla="*/ 0 w 734"/>
                <a:gd name="T87" fmla="*/ 0 h 743"/>
                <a:gd name="T88" fmla="*/ 0 w 734"/>
                <a:gd name="T89" fmla="*/ 0 h 743"/>
                <a:gd name="T90" fmla="*/ 0 w 734"/>
                <a:gd name="T91" fmla="*/ 0 h 743"/>
                <a:gd name="T92" fmla="*/ 0 w 734"/>
                <a:gd name="T93" fmla="*/ 0 h 743"/>
                <a:gd name="T94" fmla="*/ 0 w 734"/>
                <a:gd name="T95" fmla="*/ 0 h 743"/>
                <a:gd name="T96" fmla="*/ 0 w 734"/>
                <a:gd name="T97" fmla="*/ 0 h 743"/>
                <a:gd name="T98" fmla="*/ 0 w 734"/>
                <a:gd name="T99" fmla="*/ 0 h 743"/>
                <a:gd name="T100" fmla="*/ 0 w 734"/>
                <a:gd name="T101" fmla="*/ 0 h 743"/>
                <a:gd name="T102" fmla="*/ 0 w 734"/>
                <a:gd name="T103" fmla="*/ 0 h 743"/>
                <a:gd name="T104" fmla="*/ 0 w 734"/>
                <a:gd name="T105" fmla="*/ 0 h 7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4"/>
                <a:gd name="T160" fmla="*/ 0 h 743"/>
                <a:gd name="T161" fmla="*/ 734 w 734"/>
                <a:gd name="T162" fmla="*/ 743 h 7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4" h="743">
                  <a:moveTo>
                    <a:pt x="148" y="0"/>
                  </a:moveTo>
                  <a:lnTo>
                    <a:pt x="584" y="0"/>
                  </a:lnTo>
                  <a:lnTo>
                    <a:pt x="614" y="3"/>
                  </a:lnTo>
                  <a:lnTo>
                    <a:pt x="643" y="11"/>
                  </a:lnTo>
                  <a:lnTo>
                    <a:pt x="668" y="25"/>
                  </a:lnTo>
                  <a:lnTo>
                    <a:pt x="690" y="43"/>
                  </a:lnTo>
                  <a:lnTo>
                    <a:pt x="709" y="65"/>
                  </a:lnTo>
                  <a:lnTo>
                    <a:pt x="722" y="91"/>
                  </a:lnTo>
                  <a:lnTo>
                    <a:pt x="731" y="119"/>
                  </a:lnTo>
                  <a:lnTo>
                    <a:pt x="734" y="149"/>
                  </a:lnTo>
                  <a:lnTo>
                    <a:pt x="734" y="459"/>
                  </a:lnTo>
                  <a:lnTo>
                    <a:pt x="731" y="489"/>
                  </a:lnTo>
                  <a:lnTo>
                    <a:pt x="722" y="517"/>
                  </a:lnTo>
                  <a:lnTo>
                    <a:pt x="709" y="543"/>
                  </a:lnTo>
                  <a:lnTo>
                    <a:pt x="690" y="565"/>
                  </a:lnTo>
                  <a:lnTo>
                    <a:pt x="668" y="582"/>
                  </a:lnTo>
                  <a:lnTo>
                    <a:pt x="643" y="596"/>
                  </a:lnTo>
                  <a:lnTo>
                    <a:pt x="614" y="605"/>
                  </a:lnTo>
                  <a:lnTo>
                    <a:pt x="584" y="609"/>
                  </a:lnTo>
                  <a:lnTo>
                    <a:pt x="345" y="609"/>
                  </a:lnTo>
                  <a:lnTo>
                    <a:pt x="339" y="612"/>
                  </a:lnTo>
                  <a:lnTo>
                    <a:pt x="328" y="618"/>
                  </a:lnTo>
                  <a:lnTo>
                    <a:pt x="315" y="625"/>
                  </a:lnTo>
                  <a:lnTo>
                    <a:pt x="299" y="636"/>
                  </a:lnTo>
                  <a:lnTo>
                    <a:pt x="280" y="646"/>
                  </a:lnTo>
                  <a:lnTo>
                    <a:pt x="261" y="659"/>
                  </a:lnTo>
                  <a:lnTo>
                    <a:pt x="240" y="671"/>
                  </a:lnTo>
                  <a:lnTo>
                    <a:pt x="220" y="684"/>
                  </a:lnTo>
                  <a:lnTo>
                    <a:pt x="201" y="697"/>
                  </a:lnTo>
                  <a:lnTo>
                    <a:pt x="182" y="708"/>
                  </a:lnTo>
                  <a:lnTo>
                    <a:pt x="165" y="720"/>
                  </a:lnTo>
                  <a:lnTo>
                    <a:pt x="149" y="729"/>
                  </a:lnTo>
                  <a:lnTo>
                    <a:pt x="138" y="736"/>
                  </a:lnTo>
                  <a:lnTo>
                    <a:pt x="129" y="743"/>
                  </a:lnTo>
                  <a:lnTo>
                    <a:pt x="129" y="607"/>
                  </a:lnTo>
                  <a:lnTo>
                    <a:pt x="130" y="607"/>
                  </a:lnTo>
                  <a:lnTo>
                    <a:pt x="103" y="601"/>
                  </a:lnTo>
                  <a:lnTo>
                    <a:pt x="78" y="591"/>
                  </a:lnTo>
                  <a:lnTo>
                    <a:pt x="56" y="576"/>
                  </a:lnTo>
                  <a:lnTo>
                    <a:pt x="37" y="558"/>
                  </a:lnTo>
                  <a:lnTo>
                    <a:pt x="22" y="536"/>
                  </a:lnTo>
                  <a:lnTo>
                    <a:pt x="9" y="513"/>
                  </a:lnTo>
                  <a:lnTo>
                    <a:pt x="2" y="487"/>
                  </a:lnTo>
                  <a:lnTo>
                    <a:pt x="0" y="459"/>
                  </a:lnTo>
                  <a:lnTo>
                    <a:pt x="0" y="149"/>
                  </a:lnTo>
                  <a:lnTo>
                    <a:pt x="2" y="119"/>
                  </a:lnTo>
                  <a:lnTo>
                    <a:pt x="11" y="91"/>
                  </a:lnTo>
                  <a:lnTo>
                    <a:pt x="25" y="65"/>
                  </a:lnTo>
                  <a:lnTo>
                    <a:pt x="42" y="43"/>
                  </a:lnTo>
                  <a:lnTo>
                    <a:pt x="66" y="25"/>
                  </a:lnTo>
                  <a:lnTo>
                    <a:pt x="91" y="11"/>
                  </a:lnTo>
                  <a:lnTo>
                    <a:pt x="119" y="3"/>
                  </a:lnTo>
                  <a:lnTo>
                    <a:pt x="148" y="0"/>
                  </a:lnTo>
                  <a:close/>
                </a:path>
              </a:pathLst>
            </a:custGeom>
            <a:solidFill>
              <a:srgbClr val="0070C0"/>
            </a:solidFill>
            <a:ln w="0">
              <a:noFill/>
              <a:prstDash val="solid"/>
              <a:round/>
              <a:headEnd/>
              <a:tailEnd/>
            </a:ln>
          </p:spPr>
          <p:txBody>
            <a:bodyPr/>
            <a:lstStyle/>
            <a:p>
              <a:endParaRPr lang="en-GB">
                <a:solidFill>
                  <a:prstClr val="black"/>
                </a:solidFill>
              </a:endParaRPr>
            </a:p>
          </p:txBody>
        </p:sp>
        <p:sp>
          <p:nvSpPr>
            <p:cNvPr id="13" name="Freeform 52"/>
            <p:cNvSpPr>
              <a:spLocks/>
            </p:cNvSpPr>
            <p:nvPr/>
          </p:nvSpPr>
          <p:spPr bwMode="auto">
            <a:xfrm>
              <a:off x="2234" y="820"/>
              <a:ext cx="82" cy="85"/>
            </a:xfrm>
            <a:custGeom>
              <a:avLst/>
              <a:gdLst>
                <a:gd name="T0" fmla="*/ 0 w 734"/>
                <a:gd name="T1" fmla="*/ 0 h 769"/>
                <a:gd name="T2" fmla="*/ 0 w 734"/>
                <a:gd name="T3" fmla="*/ 0 h 769"/>
                <a:gd name="T4" fmla="*/ 0 w 734"/>
                <a:gd name="T5" fmla="*/ 0 h 769"/>
                <a:gd name="T6" fmla="*/ 0 w 734"/>
                <a:gd name="T7" fmla="*/ 0 h 769"/>
                <a:gd name="T8" fmla="*/ 0 w 734"/>
                <a:gd name="T9" fmla="*/ 0 h 769"/>
                <a:gd name="T10" fmla="*/ 0 w 734"/>
                <a:gd name="T11" fmla="*/ 0 h 769"/>
                <a:gd name="T12" fmla="*/ 0 w 734"/>
                <a:gd name="T13" fmla="*/ 0 h 769"/>
                <a:gd name="T14" fmla="*/ 0 w 734"/>
                <a:gd name="T15" fmla="*/ 0 h 769"/>
                <a:gd name="T16" fmla="*/ 0 w 734"/>
                <a:gd name="T17" fmla="*/ 0 h 769"/>
                <a:gd name="T18" fmla="*/ 0 w 734"/>
                <a:gd name="T19" fmla="*/ 0 h 769"/>
                <a:gd name="T20" fmla="*/ 0 w 734"/>
                <a:gd name="T21" fmla="*/ 0 h 769"/>
                <a:gd name="T22" fmla="*/ 0 w 734"/>
                <a:gd name="T23" fmla="*/ 0 h 769"/>
                <a:gd name="T24" fmla="*/ 0 w 734"/>
                <a:gd name="T25" fmla="*/ 0 h 769"/>
                <a:gd name="T26" fmla="*/ 0 w 734"/>
                <a:gd name="T27" fmla="*/ 0 h 769"/>
                <a:gd name="T28" fmla="*/ 0 w 734"/>
                <a:gd name="T29" fmla="*/ 0 h 769"/>
                <a:gd name="T30" fmla="*/ 0 w 734"/>
                <a:gd name="T31" fmla="*/ 0 h 769"/>
                <a:gd name="T32" fmla="*/ 0 w 734"/>
                <a:gd name="T33" fmla="*/ 0 h 769"/>
                <a:gd name="T34" fmla="*/ 0 w 734"/>
                <a:gd name="T35" fmla="*/ 0 h 769"/>
                <a:gd name="T36" fmla="*/ 0 w 734"/>
                <a:gd name="T37" fmla="*/ 0 h 769"/>
                <a:gd name="T38" fmla="*/ 0 w 734"/>
                <a:gd name="T39" fmla="*/ 0 h 769"/>
                <a:gd name="T40" fmla="*/ 0 w 734"/>
                <a:gd name="T41" fmla="*/ 0 h 769"/>
                <a:gd name="T42" fmla="*/ 0 w 734"/>
                <a:gd name="T43" fmla="*/ 0 h 769"/>
                <a:gd name="T44" fmla="*/ 0 w 734"/>
                <a:gd name="T45" fmla="*/ 0 h 769"/>
                <a:gd name="T46" fmla="*/ 0 w 734"/>
                <a:gd name="T47" fmla="*/ 0 h 769"/>
                <a:gd name="T48" fmla="*/ 0 w 734"/>
                <a:gd name="T49" fmla="*/ 0 h 769"/>
                <a:gd name="T50" fmla="*/ 0 w 734"/>
                <a:gd name="T51" fmla="*/ 0 h 769"/>
                <a:gd name="T52" fmla="*/ 0 w 734"/>
                <a:gd name="T53" fmla="*/ 0 h 769"/>
                <a:gd name="T54" fmla="*/ 0 w 734"/>
                <a:gd name="T55" fmla="*/ 0 h 769"/>
                <a:gd name="T56" fmla="*/ 0 w 734"/>
                <a:gd name="T57" fmla="*/ 0 h 769"/>
                <a:gd name="T58" fmla="*/ 0 w 734"/>
                <a:gd name="T59" fmla="*/ 0 h 769"/>
                <a:gd name="T60" fmla="*/ 0 w 734"/>
                <a:gd name="T61" fmla="*/ 0 h 769"/>
                <a:gd name="T62" fmla="*/ 0 w 734"/>
                <a:gd name="T63" fmla="*/ 0 h 769"/>
                <a:gd name="T64" fmla="*/ 0 w 734"/>
                <a:gd name="T65" fmla="*/ 0 h 769"/>
                <a:gd name="T66" fmla="*/ 0 w 734"/>
                <a:gd name="T67" fmla="*/ 0 h 769"/>
                <a:gd name="T68" fmla="*/ 0 w 734"/>
                <a:gd name="T69" fmla="*/ 0 h 769"/>
                <a:gd name="T70" fmla="*/ 0 w 734"/>
                <a:gd name="T71" fmla="*/ 0 h 769"/>
                <a:gd name="T72" fmla="*/ 0 w 734"/>
                <a:gd name="T73" fmla="*/ 0 h 769"/>
                <a:gd name="T74" fmla="*/ 0 w 734"/>
                <a:gd name="T75" fmla="*/ 0 h 769"/>
                <a:gd name="T76" fmla="*/ 0 w 734"/>
                <a:gd name="T77" fmla="*/ 0 h 769"/>
                <a:gd name="T78" fmla="*/ 0 w 734"/>
                <a:gd name="T79" fmla="*/ 0 h 769"/>
                <a:gd name="T80" fmla="*/ 0 w 734"/>
                <a:gd name="T81" fmla="*/ 0 h 769"/>
                <a:gd name="T82" fmla="*/ 0 w 734"/>
                <a:gd name="T83" fmla="*/ 0 h 769"/>
                <a:gd name="T84" fmla="*/ 0 w 734"/>
                <a:gd name="T85" fmla="*/ 0 h 769"/>
                <a:gd name="T86" fmla="*/ 0 w 734"/>
                <a:gd name="T87" fmla="*/ 0 h 769"/>
                <a:gd name="T88" fmla="*/ 0 w 734"/>
                <a:gd name="T89" fmla="*/ 0 h 769"/>
                <a:gd name="T90" fmla="*/ 0 w 734"/>
                <a:gd name="T91" fmla="*/ 0 h 769"/>
                <a:gd name="T92" fmla="*/ 0 w 734"/>
                <a:gd name="T93" fmla="*/ 0 h 769"/>
                <a:gd name="T94" fmla="*/ 0 w 734"/>
                <a:gd name="T95" fmla="*/ 0 h 769"/>
                <a:gd name="T96" fmla="*/ 0 w 734"/>
                <a:gd name="T97" fmla="*/ 0 h 769"/>
                <a:gd name="T98" fmla="*/ 0 w 734"/>
                <a:gd name="T99" fmla="*/ 0 h 769"/>
                <a:gd name="T100" fmla="*/ 0 w 734"/>
                <a:gd name="T101" fmla="*/ 0 h 769"/>
                <a:gd name="T102" fmla="*/ 0 w 734"/>
                <a:gd name="T103" fmla="*/ 0 h 769"/>
                <a:gd name="T104" fmla="*/ 0 w 734"/>
                <a:gd name="T105" fmla="*/ 0 h 769"/>
                <a:gd name="T106" fmla="*/ 0 w 734"/>
                <a:gd name="T107" fmla="*/ 0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4"/>
                <a:gd name="T163" fmla="*/ 0 h 769"/>
                <a:gd name="T164" fmla="*/ 734 w 734"/>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4" h="769">
                  <a:moveTo>
                    <a:pt x="149" y="0"/>
                  </a:moveTo>
                  <a:lnTo>
                    <a:pt x="584" y="0"/>
                  </a:lnTo>
                  <a:lnTo>
                    <a:pt x="615" y="4"/>
                  </a:lnTo>
                  <a:lnTo>
                    <a:pt x="643" y="12"/>
                  </a:lnTo>
                  <a:lnTo>
                    <a:pt x="668" y="26"/>
                  </a:lnTo>
                  <a:lnTo>
                    <a:pt x="690" y="43"/>
                  </a:lnTo>
                  <a:lnTo>
                    <a:pt x="709" y="66"/>
                  </a:lnTo>
                  <a:lnTo>
                    <a:pt x="722" y="92"/>
                  </a:lnTo>
                  <a:lnTo>
                    <a:pt x="731" y="120"/>
                  </a:lnTo>
                  <a:lnTo>
                    <a:pt x="734" y="149"/>
                  </a:lnTo>
                  <a:lnTo>
                    <a:pt x="734" y="460"/>
                  </a:lnTo>
                  <a:lnTo>
                    <a:pt x="732" y="487"/>
                  </a:lnTo>
                  <a:lnTo>
                    <a:pt x="724" y="513"/>
                  </a:lnTo>
                  <a:lnTo>
                    <a:pt x="712" y="537"/>
                  </a:lnTo>
                  <a:lnTo>
                    <a:pt x="696" y="559"/>
                  </a:lnTo>
                  <a:lnTo>
                    <a:pt x="676" y="577"/>
                  </a:lnTo>
                  <a:lnTo>
                    <a:pt x="654" y="592"/>
                  </a:lnTo>
                  <a:lnTo>
                    <a:pt x="630" y="602"/>
                  </a:lnTo>
                  <a:lnTo>
                    <a:pt x="603" y="608"/>
                  </a:lnTo>
                  <a:lnTo>
                    <a:pt x="604" y="608"/>
                  </a:lnTo>
                  <a:lnTo>
                    <a:pt x="603" y="769"/>
                  </a:lnTo>
                  <a:lnTo>
                    <a:pt x="596" y="763"/>
                  </a:lnTo>
                  <a:lnTo>
                    <a:pt x="583" y="756"/>
                  </a:lnTo>
                  <a:lnTo>
                    <a:pt x="569" y="746"/>
                  </a:lnTo>
                  <a:lnTo>
                    <a:pt x="552" y="734"/>
                  </a:lnTo>
                  <a:lnTo>
                    <a:pt x="533" y="721"/>
                  </a:lnTo>
                  <a:lnTo>
                    <a:pt x="513" y="707"/>
                  </a:lnTo>
                  <a:lnTo>
                    <a:pt x="492" y="692"/>
                  </a:lnTo>
                  <a:lnTo>
                    <a:pt x="471" y="678"/>
                  </a:lnTo>
                  <a:lnTo>
                    <a:pt x="450" y="664"/>
                  </a:lnTo>
                  <a:lnTo>
                    <a:pt x="430" y="650"/>
                  </a:lnTo>
                  <a:lnTo>
                    <a:pt x="412" y="638"/>
                  </a:lnTo>
                  <a:lnTo>
                    <a:pt x="397" y="627"/>
                  </a:lnTo>
                  <a:lnTo>
                    <a:pt x="383" y="619"/>
                  </a:lnTo>
                  <a:lnTo>
                    <a:pt x="373" y="613"/>
                  </a:lnTo>
                  <a:lnTo>
                    <a:pt x="366" y="609"/>
                  </a:lnTo>
                  <a:lnTo>
                    <a:pt x="149" y="609"/>
                  </a:lnTo>
                  <a:lnTo>
                    <a:pt x="118" y="605"/>
                  </a:lnTo>
                  <a:lnTo>
                    <a:pt x="91" y="597"/>
                  </a:lnTo>
                  <a:lnTo>
                    <a:pt x="65" y="583"/>
                  </a:lnTo>
                  <a:lnTo>
                    <a:pt x="43" y="566"/>
                  </a:lnTo>
                  <a:lnTo>
                    <a:pt x="25" y="543"/>
                  </a:lnTo>
                  <a:lnTo>
                    <a:pt x="11" y="518"/>
                  </a:lnTo>
                  <a:lnTo>
                    <a:pt x="2" y="489"/>
                  </a:lnTo>
                  <a:lnTo>
                    <a:pt x="0" y="460"/>
                  </a:lnTo>
                  <a:lnTo>
                    <a:pt x="0" y="149"/>
                  </a:lnTo>
                  <a:lnTo>
                    <a:pt x="2" y="120"/>
                  </a:lnTo>
                  <a:lnTo>
                    <a:pt x="11" y="92"/>
                  </a:lnTo>
                  <a:lnTo>
                    <a:pt x="25" y="66"/>
                  </a:lnTo>
                  <a:lnTo>
                    <a:pt x="43" y="43"/>
                  </a:lnTo>
                  <a:lnTo>
                    <a:pt x="65" y="26"/>
                  </a:lnTo>
                  <a:lnTo>
                    <a:pt x="91" y="12"/>
                  </a:lnTo>
                  <a:lnTo>
                    <a:pt x="118" y="4"/>
                  </a:lnTo>
                  <a:lnTo>
                    <a:pt x="149" y="0"/>
                  </a:lnTo>
                  <a:close/>
                </a:path>
              </a:pathLst>
            </a:custGeom>
            <a:solidFill>
              <a:srgbClr val="7030A0"/>
            </a:solidFill>
            <a:ln w="0">
              <a:noFill/>
              <a:prstDash val="solid"/>
              <a:round/>
              <a:headEnd/>
              <a:tailEnd/>
            </a:ln>
          </p:spPr>
          <p:txBody>
            <a:bodyPr/>
            <a:lstStyle/>
            <a:p>
              <a:endParaRPr lang="en-GB">
                <a:solidFill>
                  <a:prstClr val="black"/>
                </a:solidFill>
              </a:endParaRPr>
            </a:p>
          </p:txBody>
        </p:sp>
        <p:sp>
          <p:nvSpPr>
            <p:cNvPr id="14" name="Freeform 53"/>
            <p:cNvSpPr>
              <a:spLocks/>
            </p:cNvSpPr>
            <p:nvPr/>
          </p:nvSpPr>
          <p:spPr bwMode="auto">
            <a:xfrm>
              <a:off x="2321" y="873"/>
              <a:ext cx="54" cy="53"/>
            </a:xfrm>
            <a:custGeom>
              <a:avLst/>
              <a:gdLst>
                <a:gd name="T0" fmla="*/ 0 w 480"/>
                <a:gd name="T1" fmla="*/ 0 h 480"/>
                <a:gd name="T2" fmla="*/ 0 w 480"/>
                <a:gd name="T3" fmla="*/ 0 h 480"/>
                <a:gd name="T4" fmla="*/ 0 w 480"/>
                <a:gd name="T5" fmla="*/ 0 h 480"/>
                <a:gd name="T6" fmla="*/ 0 w 480"/>
                <a:gd name="T7" fmla="*/ 0 h 480"/>
                <a:gd name="T8" fmla="*/ 0 w 480"/>
                <a:gd name="T9" fmla="*/ 0 h 480"/>
                <a:gd name="T10" fmla="*/ 0 w 480"/>
                <a:gd name="T11" fmla="*/ 0 h 480"/>
                <a:gd name="T12" fmla="*/ 0 w 480"/>
                <a:gd name="T13" fmla="*/ 0 h 480"/>
                <a:gd name="T14" fmla="*/ 0 w 480"/>
                <a:gd name="T15" fmla="*/ 0 h 480"/>
                <a:gd name="T16" fmla="*/ 0 w 480"/>
                <a:gd name="T17" fmla="*/ 0 h 480"/>
                <a:gd name="T18" fmla="*/ 0 w 480"/>
                <a:gd name="T19" fmla="*/ 0 h 480"/>
                <a:gd name="T20" fmla="*/ 0 w 480"/>
                <a:gd name="T21" fmla="*/ 0 h 480"/>
                <a:gd name="T22" fmla="*/ 0 w 480"/>
                <a:gd name="T23" fmla="*/ 0 h 480"/>
                <a:gd name="T24" fmla="*/ 0 w 480"/>
                <a:gd name="T25" fmla="*/ 0 h 480"/>
                <a:gd name="T26" fmla="*/ 0 w 480"/>
                <a:gd name="T27" fmla="*/ 0 h 480"/>
                <a:gd name="T28" fmla="*/ 0 w 480"/>
                <a:gd name="T29" fmla="*/ 0 h 480"/>
                <a:gd name="T30" fmla="*/ 0 w 480"/>
                <a:gd name="T31" fmla="*/ 0 h 480"/>
                <a:gd name="T32" fmla="*/ 0 w 480"/>
                <a:gd name="T33" fmla="*/ 0 h 480"/>
                <a:gd name="T34" fmla="*/ 0 w 480"/>
                <a:gd name="T35" fmla="*/ 0 h 480"/>
                <a:gd name="T36" fmla="*/ 0 w 480"/>
                <a:gd name="T37" fmla="*/ 0 h 480"/>
                <a:gd name="T38" fmla="*/ 0 w 480"/>
                <a:gd name="T39" fmla="*/ 0 h 480"/>
                <a:gd name="T40" fmla="*/ 0 w 480"/>
                <a:gd name="T41" fmla="*/ 0 h 480"/>
                <a:gd name="T42" fmla="*/ 0 w 480"/>
                <a:gd name="T43" fmla="*/ 0 h 480"/>
                <a:gd name="T44" fmla="*/ 0 w 480"/>
                <a:gd name="T45" fmla="*/ 0 h 480"/>
                <a:gd name="T46" fmla="*/ 0 w 480"/>
                <a:gd name="T47" fmla="*/ 0 h 480"/>
                <a:gd name="T48" fmla="*/ 0 w 480"/>
                <a:gd name="T49" fmla="*/ 0 h 480"/>
                <a:gd name="T50" fmla="*/ 0 w 480"/>
                <a:gd name="T51" fmla="*/ 0 h 480"/>
                <a:gd name="T52" fmla="*/ 0 w 480"/>
                <a:gd name="T53" fmla="*/ 0 h 480"/>
                <a:gd name="T54" fmla="*/ 0 w 480"/>
                <a:gd name="T55" fmla="*/ 0 h 480"/>
                <a:gd name="T56" fmla="*/ 0 w 480"/>
                <a:gd name="T57" fmla="*/ 0 h 480"/>
                <a:gd name="T58" fmla="*/ 0 w 480"/>
                <a:gd name="T59" fmla="*/ 0 h 480"/>
                <a:gd name="T60" fmla="*/ 0 w 480"/>
                <a:gd name="T61" fmla="*/ 0 h 480"/>
                <a:gd name="T62" fmla="*/ 0 w 480"/>
                <a:gd name="T63" fmla="*/ 0 h 480"/>
                <a:gd name="T64" fmla="*/ 0 w 480"/>
                <a:gd name="T65" fmla="*/ 0 h 480"/>
                <a:gd name="T66" fmla="*/ 0 w 480"/>
                <a:gd name="T67" fmla="*/ 0 h 480"/>
                <a:gd name="T68" fmla="*/ 0 w 480"/>
                <a:gd name="T69" fmla="*/ 0 h 480"/>
                <a:gd name="T70" fmla="*/ 0 w 480"/>
                <a:gd name="T71" fmla="*/ 0 h 480"/>
                <a:gd name="T72" fmla="*/ 0 w 480"/>
                <a:gd name="T73" fmla="*/ 0 h 480"/>
                <a:gd name="T74" fmla="*/ 0 w 480"/>
                <a:gd name="T75" fmla="*/ 0 h 480"/>
                <a:gd name="T76" fmla="*/ 0 w 480"/>
                <a:gd name="T77" fmla="*/ 0 h 480"/>
                <a:gd name="T78" fmla="*/ 0 w 480"/>
                <a:gd name="T79" fmla="*/ 0 h 480"/>
                <a:gd name="T80" fmla="*/ 0 w 480"/>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0"/>
                <a:gd name="T124" fmla="*/ 0 h 480"/>
                <a:gd name="T125" fmla="*/ 480 w 480"/>
                <a:gd name="T126" fmla="*/ 480 h 4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0" h="480">
                  <a:moveTo>
                    <a:pt x="240" y="0"/>
                  </a:moveTo>
                  <a:lnTo>
                    <a:pt x="279" y="3"/>
                  </a:lnTo>
                  <a:lnTo>
                    <a:pt x="315" y="12"/>
                  </a:lnTo>
                  <a:lnTo>
                    <a:pt x="350" y="27"/>
                  </a:lnTo>
                  <a:lnTo>
                    <a:pt x="381" y="47"/>
                  </a:lnTo>
                  <a:lnTo>
                    <a:pt x="410" y="70"/>
                  </a:lnTo>
                  <a:lnTo>
                    <a:pt x="434" y="98"/>
                  </a:lnTo>
                  <a:lnTo>
                    <a:pt x="454" y="130"/>
                  </a:lnTo>
                  <a:lnTo>
                    <a:pt x="468" y="164"/>
                  </a:lnTo>
                  <a:lnTo>
                    <a:pt x="477" y="201"/>
                  </a:lnTo>
                  <a:lnTo>
                    <a:pt x="480" y="241"/>
                  </a:lnTo>
                  <a:lnTo>
                    <a:pt x="477" y="279"/>
                  </a:lnTo>
                  <a:lnTo>
                    <a:pt x="468" y="316"/>
                  </a:lnTo>
                  <a:lnTo>
                    <a:pt x="454" y="350"/>
                  </a:lnTo>
                  <a:lnTo>
                    <a:pt x="434" y="382"/>
                  </a:lnTo>
                  <a:lnTo>
                    <a:pt x="410" y="410"/>
                  </a:lnTo>
                  <a:lnTo>
                    <a:pt x="381" y="433"/>
                  </a:lnTo>
                  <a:lnTo>
                    <a:pt x="350" y="453"/>
                  </a:lnTo>
                  <a:lnTo>
                    <a:pt x="315" y="468"/>
                  </a:lnTo>
                  <a:lnTo>
                    <a:pt x="279" y="477"/>
                  </a:lnTo>
                  <a:lnTo>
                    <a:pt x="240" y="480"/>
                  </a:lnTo>
                  <a:lnTo>
                    <a:pt x="201" y="477"/>
                  </a:lnTo>
                  <a:lnTo>
                    <a:pt x="165" y="468"/>
                  </a:lnTo>
                  <a:lnTo>
                    <a:pt x="130" y="453"/>
                  </a:lnTo>
                  <a:lnTo>
                    <a:pt x="99" y="433"/>
                  </a:lnTo>
                  <a:lnTo>
                    <a:pt x="70" y="410"/>
                  </a:lnTo>
                  <a:lnTo>
                    <a:pt x="46" y="382"/>
                  </a:lnTo>
                  <a:lnTo>
                    <a:pt x="26" y="350"/>
                  </a:lnTo>
                  <a:lnTo>
                    <a:pt x="12" y="316"/>
                  </a:lnTo>
                  <a:lnTo>
                    <a:pt x="3" y="279"/>
                  </a:lnTo>
                  <a:lnTo>
                    <a:pt x="0" y="241"/>
                  </a:lnTo>
                  <a:lnTo>
                    <a:pt x="3" y="201"/>
                  </a:lnTo>
                  <a:lnTo>
                    <a:pt x="12" y="164"/>
                  </a:lnTo>
                  <a:lnTo>
                    <a:pt x="26" y="130"/>
                  </a:lnTo>
                  <a:lnTo>
                    <a:pt x="46" y="98"/>
                  </a:lnTo>
                  <a:lnTo>
                    <a:pt x="70" y="70"/>
                  </a:lnTo>
                  <a:lnTo>
                    <a:pt x="99" y="47"/>
                  </a:lnTo>
                  <a:lnTo>
                    <a:pt x="130" y="27"/>
                  </a:lnTo>
                  <a:lnTo>
                    <a:pt x="165" y="12"/>
                  </a:lnTo>
                  <a:lnTo>
                    <a:pt x="201" y="3"/>
                  </a:lnTo>
                  <a:lnTo>
                    <a:pt x="240" y="0"/>
                  </a:lnTo>
                  <a:close/>
                </a:path>
              </a:pathLst>
            </a:custGeom>
            <a:solidFill>
              <a:srgbClr val="797979"/>
            </a:solidFill>
            <a:ln w="0">
              <a:noFill/>
              <a:prstDash val="solid"/>
              <a:round/>
              <a:headEnd/>
              <a:tailEnd/>
            </a:ln>
          </p:spPr>
          <p:txBody>
            <a:bodyPr/>
            <a:lstStyle/>
            <a:p>
              <a:endParaRPr lang="en-GB">
                <a:solidFill>
                  <a:prstClr val="black"/>
                </a:solidFill>
              </a:endParaRPr>
            </a:p>
          </p:txBody>
        </p:sp>
        <p:sp>
          <p:nvSpPr>
            <p:cNvPr id="15" name="Freeform 54"/>
            <p:cNvSpPr>
              <a:spLocks/>
            </p:cNvSpPr>
            <p:nvPr/>
          </p:nvSpPr>
          <p:spPr bwMode="auto">
            <a:xfrm>
              <a:off x="2071" y="926"/>
              <a:ext cx="37" cy="38"/>
            </a:xfrm>
            <a:custGeom>
              <a:avLst/>
              <a:gdLst>
                <a:gd name="T0" fmla="*/ 0 w 337"/>
                <a:gd name="T1" fmla="*/ 0 h 336"/>
                <a:gd name="T2" fmla="*/ 0 w 337"/>
                <a:gd name="T3" fmla="*/ 0 h 336"/>
                <a:gd name="T4" fmla="*/ 0 w 337"/>
                <a:gd name="T5" fmla="*/ 0 h 336"/>
                <a:gd name="T6" fmla="*/ 0 w 337"/>
                <a:gd name="T7" fmla="*/ 0 h 336"/>
                <a:gd name="T8" fmla="*/ 0 w 337"/>
                <a:gd name="T9" fmla="*/ 0 h 336"/>
                <a:gd name="T10" fmla="*/ 0 w 337"/>
                <a:gd name="T11" fmla="*/ 0 h 336"/>
                <a:gd name="T12" fmla="*/ 0 w 337"/>
                <a:gd name="T13" fmla="*/ 0 h 336"/>
                <a:gd name="T14" fmla="*/ 0 w 337"/>
                <a:gd name="T15" fmla="*/ 0 h 336"/>
                <a:gd name="T16" fmla="*/ 0 w 337"/>
                <a:gd name="T17" fmla="*/ 0 h 336"/>
                <a:gd name="T18" fmla="*/ 0 w 337"/>
                <a:gd name="T19" fmla="*/ 0 h 336"/>
                <a:gd name="T20" fmla="*/ 0 w 337"/>
                <a:gd name="T21" fmla="*/ 0 h 336"/>
                <a:gd name="T22" fmla="*/ 0 w 337"/>
                <a:gd name="T23" fmla="*/ 0 h 336"/>
                <a:gd name="T24" fmla="*/ 0 w 337"/>
                <a:gd name="T25" fmla="*/ 0 h 336"/>
                <a:gd name="T26" fmla="*/ 0 w 337"/>
                <a:gd name="T27" fmla="*/ 0 h 336"/>
                <a:gd name="T28" fmla="*/ 0 w 337"/>
                <a:gd name="T29" fmla="*/ 0 h 336"/>
                <a:gd name="T30" fmla="*/ 0 w 337"/>
                <a:gd name="T31" fmla="*/ 0 h 336"/>
                <a:gd name="T32" fmla="*/ 0 w 337"/>
                <a:gd name="T33" fmla="*/ 0 h 336"/>
                <a:gd name="T34" fmla="*/ 0 w 337"/>
                <a:gd name="T35" fmla="*/ 0 h 336"/>
                <a:gd name="T36" fmla="*/ 0 w 337"/>
                <a:gd name="T37" fmla="*/ 0 h 336"/>
                <a:gd name="T38" fmla="*/ 0 w 337"/>
                <a:gd name="T39" fmla="*/ 0 h 336"/>
                <a:gd name="T40" fmla="*/ 0 w 337"/>
                <a:gd name="T41" fmla="*/ 0 h 336"/>
                <a:gd name="T42" fmla="*/ 0 w 337"/>
                <a:gd name="T43" fmla="*/ 0 h 336"/>
                <a:gd name="T44" fmla="*/ 0 w 337"/>
                <a:gd name="T45" fmla="*/ 0 h 336"/>
                <a:gd name="T46" fmla="*/ 0 w 337"/>
                <a:gd name="T47" fmla="*/ 0 h 336"/>
                <a:gd name="T48" fmla="*/ 0 w 337"/>
                <a:gd name="T49" fmla="*/ 0 h 336"/>
                <a:gd name="T50" fmla="*/ 0 w 337"/>
                <a:gd name="T51" fmla="*/ 0 h 336"/>
                <a:gd name="T52" fmla="*/ 0 w 337"/>
                <a:gd name="T53" fmla="*/ 0 h 336"/>
                <a:gd name="T54" fmla="*/ 0 w 337"/>
                <a:gd name="T55" fmla="*/ 0 h 336"/>
                <a:gd name="T56" fmla="*/ 0 w 337"/>
                <a:gd name="T57" fmla="*/ 0 h 336"/>
                <a:gd name="T58" fmla="*/ 0 w 337"/>
                <a:gd name="T59" fmla="*/ 0 h 336"/>
                <a:gd name="T60" fmla="*/ 0 w 337"/>
                <a:gd name="T61" fmla="*/ 0 h 336"/>
                <a:gd name="T62" fmla="*/ 0 w 337"/>
                <a:gd name="T63" fmla="*/ 0 h 336"/>
                <a:gd name="T64" fmla="*/ 0 w 337"/>
                <a:gd name="T65" fmla="*/ 0 h 336"/>
                <a:gd name="T66" fmla="*/ 0 w 337"/>
                <a:gd name="T67" fmla="*/ 0 h 336"/>
                <a:gd name="T68" fmla="*/ 0 w 337"/>
                <a:gd name="T69" fmla="*/ 0 h 336"/>
                <a:gd name="T70" fmla="*/ 0 w 337"/>
                <a:gd name="T71" fmla="*/ 0 h 336"/>
                <a:gd name="T72" fmla="*/ 0 w 337"/>
                <a:gd name="T73" fmla="*/ 0 h 3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7"/>
                <a:gd name="T112" fmla="*/ 0 h 336"/>
                <a:gd name="T113" fmla="*/ 337 w 337"/>
                <a:gd name="T114" fmla="*/ 336 h 3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7" h="336">
                  <a:moveTo>
                    <a:pt x="168" y="0"/>
                  </a:moveTo>
                  <a:lnTo>
                    <a:pt x="198" y="2"/>
                  </a:lnTo>
                  <a:lnTo>
                    <a:pt x="227" y="11"/>
                  </a:lnTo>
                  <a:lnTo>
                    <a:pt x="253" y="23"/>
                  </a:lnTo>
                  <a:lnTo>
                    <a:pt x="276" y="39"/>
                  </a:lnTo>
                  <a:lnTo>
                    <a:pt x="297" y="60"/>
                  </a:lnTo>
                  <a:lnTo>
                    <a:pt x="313" y="83"/>
                  </a:lnTo>
                  <a:lnTo>
                    <a:pt x="326" y="109"/>
                  </a:lnTo>
                  <a:lnTo>
                    <a:pt x="333" y="137"/>
                  </a:lnTo>
                  <a:lnTo>
                    <a:pt x="337" y="168"/>
                  </a:lnTo>
                  <a:lnTo>
                    <a:pt x="333" y="198"/>
                  </a:lnTo>
                  <a:lnTo>
                    <a:pt x="326" y="226"/>
                  </a:lnTo>
                  <a:lnTo>
                    <a:pt x="313" y="252"/>
                  </a:lnTo>
                  <a:lnTo>
                    <a:pt x="297" y="275"/>
                  </a:lnTo>
                  <a:lnTo>
                    <a:pt x="276" y="296"/>
                  </a:lnTo>
                  <a:lnTo>
                    <a:pt x="253" y="313"/>
                  </a:lnTo>
                  <a:lnTo>
                    <a:pt x="227" y="326"/>
                  </a:lnTo>
                  <a:lnTo>
                    <a:pt x="198" y="333"/>
                  </a:lnTo>
                  <a:lnTo>
                    <a:pt x="168" y="336"/>
                  </a:lnTo>
                  <a:lnTo>
                    <a:pt x="138" y="333"/>
                  </a:lnTo>
                  <a:lnTo>
                    <a:pt x="109" y="326"/>
                  </a:lnTo>
                  <a:lnTo>
                    <a:pt x="83" y="313"/>
                  </a:lnTo>
                  <a:lnTo>
                    <a:pt x="60" y="296"/>
                  </a:lnTo>
                  <a:lnTo>
                    <a:pt x="39" y="275"/>
                  </a:lnTo>
                  <a:lnTo>
                    <a:pt x="23" y="252"/>
                  </a:lnTo>
                  <a:lnTo>
                    <a:pt x="11" y="226"/>
                  </a:lnTo>
                  <a:lnTo>
                    <a:pt x="2" y="198"/>
                  </a:lnTo>
                  <a:lnTo>
                    <a:pt x="0" y="168"/>
                  </a:lnTo>
                  <a:lnTo>
                    <a:pt x="2" y="137"/>
                  </a:lnTo>
                  <a:lnTo>
                    <a:pt x="11" y="109"/>
                  </a:lnTo>
                  <a:lnTo>
                    <a:pt x="23" y="83"/>
                  </a:lnTo>
                  <a:lnTo>
                    <a:pt x="39" y="60"/>
                  </a:lnTo>
                  <a:lnTo>
                    <a:pt x="60" y="39"/>
                  </a:lnTo>
                  <a:lnTo>
                    <a:pt x="83" y="23"/>
                  </a:lnTo>
                  <a:lnTo>
                    <a:pt x="109" y="11"/>
                  </a:lnTo>
                  <a:lnTo>
                    <a:pt x="138" y="2"/>
                  </a:lnTo>
                  <a:lnTo>
                    <a:pt x="168" y="0"/>
                  </a:lnTo>
                  <a:close/>
                </a:path>
              </a:pathLst>
            </a:custGeom>
            <a:solidFill>
              <a:srgbClr val="797979"/>
            </a:solidFill>
            <a:ln w="0">
              <a:noFill/>
              <a:prstDash val="solid"/>
              <a:round/>
              <a:headEnd/>
              <a:tailEnd/>
            </a:ln>
          </p:spPr>
          <p:txBody>
            <a:bodyPr/>
            <a:lstStyle/>
            <a:p>
              <a:endParaRPr lang="en-GB">
                <a:solidFill>
                  <a:prstClr val="black"/>
                </a:solidFill>
              </a:endParaRPr>
            </a:p>
          </p:txBody>
        </p:sp>
        <p:sp>
          <p:nvSpPr>
            <p:cNvPr id="16" name="Freeform 55"/>
            <p:cNvSpPr>
              <a:spLocks/>
            </p:cNvSpPr>
            <p:nvPr/>
          </p:nvSpPr>
          <p:spPr bwMode="auto">
            <a:xfrm>
              <a:off x="2028" y="934"/>
              <a:ext cx="384" cy="184"/>
            </a:xfrm>
            <a:custGeom>
              <a:avLst/>
              <a:gdLst>
                <a:gd name="T0" fmla="*/ 0 w 3456"/>
                <a:gd name="T1" fmla="*/ 0 h 1655"/>
                <a:gd name="T2" fmla="*/ 0 w 3456"/>
                <a:gd name="T3" fmla="*/ 0 h 1655"/>
                <a:gd name="T4" fmla="*/ 0 w 3456"/>
                <a:gd name="T5" fmla="*/ 0 h 1655"/>
                <a:gd name="T6" fmla="*/ 0 w 3456"/>
                <a:gd name="T7" fmla="*/ 0 h 1655"/>
                <a:gd name="T8" fmla="*/ 0 w 3456"/>
                <a:gd name="T9" fmla="*/ 0 h 1655"/>
                <a:gd name="T10" fmla="*/ 0 w 3456"/>
                <a:gd name="T11" fmla="*/ 0 h 1655"/>
                <a:gd name="T12" fmla="*/ 0 w 3456"/>
                <a:gd name="T13" fmla="*/ 0 h 1655"/>
                <a:gd name="T14" fmla="*/ 0 w 3456"/>
                <a:gd name="T15" fmla="*/ 0 h 1655"/>
                <a:gd name="T16" fmla="*/ 0 w 3456"/>
                <a:gd name="T17" fmla="*/ 0 h 1655"/>
                <a:gd name="T18" fmla="*/ 0 w 3456"/>
                <a:gd name="T19" fmla="*/ 0 h 1655"/>
                <a:gd name="T20" fmla="*/ 0 w 3456"/>
                <a:gd name="T21" fmla="*/ 0 h 1655"/>
                <a:gd name="T22" fmla="*/ 0 w 3456"/>
                <a:gd name="T23" fmla="*/ 0 h 1655"/>
                <a:gd name="T24" fmla="*/ 0 w 3456"/>
                <a:gd name="T25" fmla="*/ 0 h 1655"/>
                <a:gd name="T26" fmla="*/ 0 w 3456"/>
                <a:gd name="T27" fmla="*/ 0 h 1655"/>
                <a:gd name="T28" fmla="*/ 0 w 3456"/>
                <a:gd name="T29" fmla="*/ 0 h 1655"/>
                <a:gd name="T30" fmla="*/ 0 w 3456"/>
                <a:gd name="T31" fmla="*/ 0 h 1655"/>
                <a:gd name="T32" fmla="*/ 0 w 3456"/>
                <a:gd name="T33" fmla="*/ 0 h 1655"/>
                <a:gd name="T34" fmla="*/ 0 w 3456"/>
                <a:gd name="T35" fmla="*/ 0 h 1655"/>
                <a:gd name="T36" fmla="*/ 0 w 3456"/>
                <a:gd name="T37" fmla="*/ 0 h 1655"/>
                <a:gd name="T38" fmla="*/ 0 w 3456"/>
                <a:gd name="T39" fmla="*/ 0 h 1655"/>
                <a:gd name="T40" fmla="*/ 0 w 3456"/>
                <a:gd name="T41" fmla="*/ 0 h 1655"/>
                <a:gd name="T42" fmla="*/ 0 w 3456"/>
                <a:gd name="T43" fmla="*/ 0 h 1655"/>
                <a:gd name="T44" fmla="*/ 0 w 3456"/>
                <a:gd name="T45" fmla="*/ 0 h 1655"/>
                <a:gd name="T46" fmla="*/ 0 w 3456"/>
                <a:gd name="T47" fmla="*/ 0 h 1655"/>
                <a:gd name="T48" fmla="*/ 0 w 3456"/>
                <a:gd name="T49" fmla="*/ 0 h 1655"/>
                <a:gd name="T50" fmla="*/ 0 w 3456"/>
                <a:gd name="T51" fmla="*/ 0 h 1655"/>
                <a:gd name="T52" fmla="*/ 0 w 3456"/>
                <a:gd name="T53" fmla="*/ 0 h 1655"/>
                <a:gd name="T54" fmla="*/ 0 w 3456"/>
                <a:gd name="T55" fmla="*/ 0 h 1655"/>
                <a:gd name="T56" fmla="*/ 0 w 3456"/>
                <a:gd name="T57" fmla="*/ 0 h 1655"/>
                <a:gd name="T58" fmla="*/ 0 w 3456"/>
                <a:gd name="T59" fmla="*/ 0 h 1655"/>
                <a:gd name="T60" fmla="*/ 0 w 3456"/>
                <a:gd name="T61" fmla="*/ 0 h 1655"/>
                <a:gd name="T62" fmla="*/ 0 w 3456"/>
                <a:gd name="T63" fmla="*/ 0 h 1655"/>
                <a:gd name="T64" fmla="*/ 0 w 3456"/>
                <a:gd name="T65" fmla="*/ 0 h 1655"/>
                <a:gd name="T66" fmla="*/ 0 w 3456"/>
                <a:gd name="T67" fmla="*/ 0 h 1655"/>
                <a:gd name="T68" fmla="*/ 0 w 3456"/>
                <a:gd name="T69" fmla="*/ 0 h 1655"/>
                <a:gd name="T70" fmla="*/ 0 w 3456"/>
                <a:gd name="T71" fmla="*/ 0 h 1655"/>
                <a:gd name="T72" fmla="*/ 0 w 3456"/>
                <a:gd name="T73" fmla="*/ 0 h 1655"/>
                <a:gd name="T74" fmla="*/ 0 w 3456"/>
                <a:gd name="T75" fmla="*/ 0 h 1655"/>
                <a:gd name="T76" fmla="*/ 0 w 3456"/>
                <a:gd name="T77" fmla="*/ 0 h 1655"/>
                <a:gd name="T78" fmla="*/ 0 w 3456"/>
                <a:gd name="T79" fmla="*/ 0 h 1655"/>
                <a:gd name="T80" fmla="*/ 0 w 3456"/>
                <a:gd name="T81" fmla="*/ 0 h 1655"/>
                <a:gd name="T82" fmla="*/ 0 w 3456"/>
                <a:gd name="T83" fmla="*/ 0 h 1655"/>
                <a:gd name="T84" fmla="*/ 0 w 3456"/>
                <a:gd name="T85" fmla="*/ 0 h 1655"/>
                <a:gd name="T86" fmla="*/ 0 w 3456"/>
                <a:gd name="T87" fmla="*/ 0 h 1655"/>
                <a:gd name="T88" fmla="*/ 0 w 3456"/>
                <a:gd name="T89" fmla="*/ 0 h 1655"/>
                <a:gd name="T90" fmla="*/ 0 w 3456"/>
                <a:gd name="T91" fmla="*/ 0 h 1655"/>
                <a:gd name="T92" fmla="*/ 0 w 3456"/>
                <a:gd name="T93" fmla="*/ 0 h 1655"/>
                <a:gd name="T94" fmla="*/ 0 w 3456"/>
                <a:gd name="T95" fmla="*/ 0 h 1655"/>
                <a:gd name="T96" fmla="*/ 0 w 3456"/>
                <a:gd name="T97" fmla="*/ 0 h 1655"/>
                <a:gd name="T98" fmla="*/ 0 w 3456"/>
                <a:gd name="T99" fmla="*/ 0 h 1655"/>
                <a:gd name="T100" fmla="*/ 0 w 3456"/>
                <a:gd name="T101" fmla="*/ 0 h 1655"/>
                <a:gd name="T102" fmla="*/ 0 w 3456"/>
                <a:gd name="T103" fmla="*/ 0 h 1655"/>
                <a:gd name="T104" fmla="*/ 0 w 3456"/>
                <a:gd name="T105" fmla="*/ 0 h 1655"/>
                <a:gd name="T106" fmla="*/ 0 w 3456"/>
                <a:gd name="T107" fmla="*/ 0 h 1655"/>
                <a:gd name="T108" fmla="*/ 0 w 3456"/>
                <a:gd name="T109" fmla="*/ 0 h 1655"/>
                <a:gd name="T110" fmla="*/ 0 w 3456"/>
                <a:gd name="T111" fmla="*/ 0 h 1655"/>
                <a:gd name="T112" fmla="*/ 0 w 3456"/>
                <a:gd name="T113" fmla="*/ 0 h 16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6"/>
                <a:gd name="T172" fmla="*/ 0 h 1655"/>
                <a:gd name="T173" fmla="*/ 3456 w 3456"/>
                <a:gd name="T174" fmla="*/ 1655 h 16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6" h="1655">
                  <a:moveTo>
                    <a:pt x="2976" y="0"/>
                  </a:moveTo>
                  <a:lnTo>
                    <a:pt x="3011" y="3"/>
                  </a:lnTo>
                  <a:lnTo>
                    <a:pt x="3044" y="11"/>
                  </a:lnTo>
                  <a:lnTo>
                    <a:pt x="3075" y="25"/>
                  </a:lnTo>
                  <a:lnTo>
                    <a:pt x="3103" y="41"/>
                  </a:lnTo>
                  <a:lnTo>
                    <a:pt x="3128" y="63"/>
                  </a:lnTo>
                  <a:lnTo>
                    <a:pt x="3150" y="88"/>
                  </a:lnTo>
                  <a:lnTo>
                    <a:pt x="3168" y="117"/>
                  </a:lnTo>
                  <a:lnTo>
                    <a:pt x="3181" y="148"/>
                  </a:lnTo>
                  <a:lnTo>
                    <a:pt x="3189" y="180"/>
                  </a:lnTo>
                  <a:lnTo>
                    <a:pt x="3192" y="216"/>
                  </a:lnTo>
                  <a:lnTo>
                    <a:pt x="3192" y="821"/>
                  </a:lnTo>
                  <a:lnTo>
                    <a:pt x="3190" y="844"/>
                  </a:lnTo>
                  <a:lnTo>
                    <a:pt x="3184" y="866"/>
                  </a:lnTo>
                  <a:lnTo>
                    <a:pt x="3175" y="887"/>
                  </a:lnTo>
                  <a:lnTo>
                    <a:pt x="3160" y="914"/>
                  </a:lnTo>
                  <a:lnTo>
                    <a:pt x="3140" y="937"/>
                  </a:lnTo>
                  <a:lnTo>
                    <a:pt x="3116" y="957"/>
                  </a:lnTo>
                  <a:lnTo>
                    <a:pt x="3087" y="971"/>
                  </a:lnTo>
                  <a:lnTo>
                    <a:pt x="3057" y="980"/>
                  </a:lnTo>
                  <a:lnTo>
                    <a:pt x="3025" y="983"/>
                  </a:lnTo>
                  <a:lnTo>
                    <a:pt x="3228" y="983"/>
                  </a:lnTo>
                  <a:lnTo>
                    <a:pt x="3310" y="193"/>
                  </a:lnTo>
                  <a:lnTo>
                    <a:pt x="3456" y="193"/>
                  </a:lnTo>
                  <a:lnTo>
                    <a:pt x="3360" y="1106"/>
                  </a:lnTo>
                  <a:lnTo>
                    <a:pt x="3360" y="1655"/>
                  </a:lnTo>
                  <a:lnTo>
                    <a:pt x="3216" y="1655"/>
                  </a:lnTo>
                  <a:lnTo>
                    <a:pt x="3216" y="1128"/>
                  </a:lnTo>
                  <a:lnTo>
                    <a:pt x="2735" y="1128"/>
                  </a:lnTo>
                  <a:lnTo>
                    <a:pt x="2735" y="1655"/>
                  </a:lnTo>
                  <a:lnTo>
                    <a:pt x="2592" y="1655"/>
                  </a:lnTo>
                  <a:lnTo>
                    <a:pt x="2592" y="1041"/>
                  </a:lnTo>
                  <a:lnTo>
                    <a:pt x="2496" y="1055"/>
                  </a:lnTo>
                  <a:lnTo>
                    <a:pt x="2496" y="1655"/>
                  </a:lnTo>
                  <a:lnTo>
                    <a:pt x="2304" y="1655"/>
                  </a:lnTo>
                  <a:lnTo>
                    <a:pt x="2304" y="1201"/>
                  </a:lnTo>
                  <a:lnTo>
                    <a:pt x="2018" y="1604"/>
                  </a:lnTo>
                  <a:lnTo>
                    <a:pt x="2003" y="1622"/>
                  </a:lnTo>
                  <a:lnTo>
                    <a:pt x="1986" y="1635"/>
                  </a:lnTo>
                  <a:lnTo>
                    <a:pt x="1966" y="1646"/>
                  </a:lnTo>
                  <a:lnTo>
                    <a:pt x="1944" y="1652"/>
                  </a:lnTo>
                  <a:lnTo>
                    <a:pt x="1920" y="1655"/>
                  </a:lnTo>
                  <a:lnTo>
                    <a:pt x="1892" y="1652"/>
                  </a:lnTo>
                  <a:lnTo>
                    <a:pt x="1867" y="1643"/>
                  </a:lnTo>
                  <a:lnTo>
                    <a:pt x="1845" y="1629"/>
                  </a:lnTo>
                  <a:lnTo>
                    <a:pt x="1826" y="1610"/>
                  </a:lnTo>
                  <a:lnTo>
                    <a:pt x="1812" y="1588"/>
                  </a:lnTo>
                  <a:lnTo>
                    <a:pt x="1803" y="1562"/>
                  </a:lnTo>
                  <a:lnTo>
                    <a:pt x="1800" y="1535"/>
                  </a:lnTo>
                  <a:lnTo>
                    <a:pt x="1802" y="1510"/>
                  </a:lnTo>
                  <a:lnTo>
                    <a:pt x="1811" y="1487"/>
                  </a:lnTo>
                  <a:lnTo>
                    <a:pt x="1822" y="1466"/>
                  </a:lnTo>
                  <a:lnTo>
                    <a:pt x="2230" y="890"/>
                  </a:lnTo>
                  <a:lnTo>
                    <a:pt x="2231" y="890"/>
                  </a:lnTo>
                  <a:lnTo>
                    <a:pt x="2244" y="873"/>
                  </a:lnTo>
                  <a:lnTo>
                    <a:pt x="2262" y="860"/>
                  </a:lnTo>
                  <a:lnTo>
                    <a:pt x="2282" y="849"/>
                  </a:lnTo>
                  <a:lnTo>
                    <a:pt x="2304" y="843"/>
                  </a:lnTo>
                  <a:lnTo>
                    <a:pt x="2304" y="792"/>
                  </a:lnTo>
                  <a:lnTo>
                    <a:pt x="1152" y="792"/>
                  </a:lnTo>
                  <a:lnTo>
                    <a:pt x="1152" y="1062"/>
                  </a:lnTo>
                  <a:lnTo>
                    <a:pt x="1281" y="1268"/>
                  </a:lnTo>
                  <a:lnTo>
                    <a:pt x="1289" y="1284"/>
                  </a:lnTo>
                  <a:lnTo>
                    <a:pt x="1294" y="1301"/>
                  </a:lnTo>
                  <a:lnTo>
                    <a:pt x="1295" y="1319"/>
                  </a:lnTo>
                  <a:lnTo>
                    <a:pt x="1293" y="1341"/>
                  </a:lnTo>
                  <a:lnTo>
                    <a:pt x="1286" y="1361"/>
                  </a:lnTo>
                  <a:lnTo>
                    <a:pt x="1275" y="1379"/>
                  </a:lnTo>
                  <a:lnTo>
                    <a:pt x="1260" y="1393"/>
                  </a:lnTo>
                  <a:lnTo>
                    <a:pt x="1242" y="1405"/>
                  </a:lnTo>
                  <a:lnTo>
                    <a:pt x="1222" y="1412"/>
                  </a:lnTo>
                  <a:lnTo>
                    <a:pt x="1200" y="1415"/>
                  </a:lnTo>
                  <a:lnTo>
                    <a:pt x="1182" y="1413"/>
                  </a:lnTo>
                  <a:lnTo>
                    <a:pt x="1167" y="1409"/>
                  </a:lnTo>
                  <a:lnTo>
                    <a:pt x="1152" y="1402"/>
                  </a:lnTo>
                  <a:lnTo>
                    <a:pt x="1152" y="1655"/>
                  </a:lnTo>
                  <a:lnTo>
                    <a:pt x="960" y="1655"/>
                  </a:lnTo>
                  <a:lnTo>
                    <a:pt x="960" y="1116"/>
                  </a:lnTo>
                  <a:lnTo>
                    <a:pt x="903" y="1025"/>
                  </a:lnTo>
                  <a:lnTo>
                    <a:pt x="864" y="1021"/>
                  </a:lnTo>
                  <a:lnTo>
                    <a:pt x="864" y="1655"/>
                  </a:lnTo>
                  <a:lnTo>
                    <a:pt x="721" y="1655"/>
                  </a:lnTo>
                  <a:lnTo>
                    <a:pt x="721" y="1128"/>
                  </a:lnTo>
                  <a:lnTo>
                    <a:pt x="240" y="1128"/>
                  </a:lnTo>
                  <a:lnTo>
                    <a:pt x="240" y="1655"/>
                  </a:lnTo>
                  <a:lnTo>
                    <a:pt x="96" y="1655"/>
                  </a:lnTo>
                  <a:lnTo>
                    <a:pt x="96" y="1106"/>
                  </a:lnTo>
                  <a:lnTo>
                    <a:pt x="0" y="193"/>
                  </a:lnTo>
                  <a:lnTo>
                    <a:pt x="146" y="193"/>
                  </a:lnTo>
                  <a:lnTo>
                    <a:pt x="228" y="983"/>
                  </a:lnTo>
                  <a:lnTo>
                    <a:pt x="523" y="983"/>
                  </a:lnTo>
                  <a:lnTo>
                    <a:pt x="517" y="982"/>
                  </a:lnTo>
                  <a:lnTo>
                    <a:pt x="511" y="982"/>
                  </a:lnTo>
                  <a:lnTo>
                    <a:pt x="504" y="983"/>
                  </a:lnTo>
                  <a:lnTo>
                    <a:pt x="477" y="980"/>
                  </a:lnTo>
                  <a:lnTo>
                    <a:pt x="451" y="971"/>
                  </a:lnTo>
                  <a:lnTo>
                    <a:pt x="429" y="957"/>
                  </a:lnTo>
                  <a:lnTo>
                    <a:pt x="411" y="938"/>
                  </a:lnTo>
                  <a:lnTo>
                    <a:pt x="396" y="916"/>
                  </a:lnTo>
                  <a:lnTo>
                    <a:pt x="387" y="891"/>
                  </a:lnTo>
                  <a:lnTo>
                    <a:pt x="384" y="863"/>
                  </a:lnTo>
                  <a:lnTo>
                    <a:pt x="384" y="456"/>
                  </a:lnTo>
                  <a:lnTo>
                    <a:pt x="386" y="428"/>
                  </a:lnTo>
                  <a:lnTo>
                    <a:pt x="394" y="403"/>
                  </a:lnTo>
                  <a:lnTo>
                    <a:pt x="406" y="380"/>
                  </a:lnTo>
                  <a:lnTo>
                    <a:pt x="421" y="359"/>
                  </a:lnTo>
                  <a:lnTo>
                    <a:pt x="439" y="344"/>
                  </a:lnTo>
                  <a:lnTo>
                    <a:pt x="458" y="330"/>
                  </a:lnTo>
                  <a:lnTo>
                    <a:pt x="480" y="320"/>
                  </a:lnTo>
                  <a:lnTo>
                    <a:pt x="503" y="313"/>
                  </a:lnTo>
                  <a:lnTo>
                    <a:pt x="528" y="311"/>
                  </a:lnTo>
                  <a:lnTo>
                    <a:pt x="553" y="313"/>
                  </a:lnTo>
                  <a:lnTo>
                    <a:pt x="576" y="320"/>
                  </a:lnTo>
                  <a:lnTo>
                    <a:pt x="598" y="330"/>
                  </a:lnTo>
                  <a:lnTo>
                    <a:pt x="618" y="344"/>
                  </a:lnTo>
                  <a:lnTo>
                    <a:pt x="635" y="359"/>
                  </a:lnTo>
                  <a:lnTo>
                    <a:pt x="650" y="380"/>
                  </a:lnTo>
                  <a:lnTo>
                    <a:pt x="662" y="403"/>
                  </a:lnTo>
                  <a:lnTo>
                    <a:pt x="669" y="428"/>
                  </a:lnTo>
                  <a:lnTo>
                    <a:pt x="672" y="456"/>
                  </a:lnTo>
                  <a:lnTo>
                    <a:pt x="672" y="475"/>
                  </a:lnTo>
                  <a:lnTo>
                    <a:pt x="917" y="410"/>
                  </a:lnTo>
                  <a:lnTo>
                    <a:pt x="936" y="408"/>
                  </a:lnTo>
                  <a:lnTo>
                    <a:pt x="955" y="410"/>
                  </a:lnTo>
                  <a:lnTo>
                    <a:pt x="972" y="417"/>
                  </a:lnTo>
                  <a:lnTo>
                    <a:pt x="987" y="428"/>
                  </a:lnTo>
                  <a:lnTo>
                    <a:pt x="998" y="443"/>
                  </a:lnTo>
                  <a:lnTo>
                    <a:pt x="1005" y="460"/>
                  </a:lnTo>
                  <a:lnTo>
                    <a:pt x="1007" y="479"/>
                  </a:lnTo>
                  <a:lnTo>
                    <a:pt x="1005" y="499"/>
                  </a:lnTo>
                  <a:lnTo>
                    <a:pt x="998" y="515"/>
                  </a:lnTo>
                  <a:lnTo>
                    <a:pt x="987" y="530"/>
                  </a:lnTo>
                  <a:lnTo>
                    <a:pt x="972" y="542"/>
                  </a:lnTo>
                  <a:lnTo>
                    <a:pt x="954" y="549"/>
                  </a:lnTo>
                  <a:lnTo>
                    <a:pt x="865" y="572"/>
                  </a:lnTo>
                  <a:lnTo>
                    <a:pt x="542" y="659"/>
                  </a:lnTo>
                  <a:lnTo>
                    <a:pt x="538" y="659"/>
                  </a:lnTo>
                  <a:lnTo>
                    <a:pt x="535" y="657"/>
                  </a:lnTo>
                  <a:lnTo>
                    <a:pt x="532" y="655"/>
                  </a:lnTo>
                  <a:lnTo>
                    <a:pt x="531" y="650"/>
                  </a:lnTo>
                  <a:lnTo>
                    <a:pt x="530" y="646"/>
                  </a:lnTo>
                  <a:lnTo>
                    <a:pt x="531" y="646"/>
                  </a:lnTo>
                  <a:lnTo>
                    <a:pt x="530" y="645"/>
                  </a:lnTo>
                  <a:lnTo>
                    <a:pt x="530" y="641"/>
                  </a:lnTo>
                  <a:lnTo>
                    <a:pt x="530" y="630"/>
                  </a:lnTo>
                  <a:lnTo>
                    <a:pt x="530" y="615"/>
                  </a:lnTo>
                  <a:lnTo>
                    <a:pt x="530" y="595"/>
                  </a:lnTo>
                  <a:lnTo>
                    <a:pt x="530" y="573"/>
                  </a:lnTo>
                  <a:lnTo>
                    <a:pt x="530" y="550"/>
                  </a:lnTo>
                  <a:lnTo>
                    <a:pt x="530" y="526"/>
                  </a:lnTo>
                  <a:lnTo>
                    <a:pt x="530" y="504"/>
                  </a:lnTo>
                  <a:lnTo>
                    <a:pt x="530" y="485"/>
                  </a:lnTo>
                  <a:lnTo>
                    <a:pt x="530" y="469"/>
                  </a:lnTo>
                  <a:lnTo>
                    <a:pt x="530" y="459"/>
                  </a:lnTo>
                  <a:lnTo>
                    <a:pt x="530" y="456"/>
                  </a:lnTo>
                  <a:lnTo>
                    <a:pt x="458" y="456"/>
                  </a:lnTo>
                  <a:lnTo>
                    <a:pt x="458" y="642"/>
                  </a:lnTo>
                  <a:lnTo>
                    <a:pt x="460" y="664"/>
                  </a:lnTo>
                  <a:lnTo>
                    <a:pt x="465" y="683"/>
                  </a:lnTo>
                  <a:lnTo>
                    <a:pt x="474" y="699"/>
                  </a:lnTo>
                  <a:lnTo>
                    <a:pt x="487" y="711"/>
                  </a:lnTo>
                  <a:lnTo>
                    <a:pt x="503" y="720"/>
                  </a:lnTo>
                  <a:lnTo>
                    <a:pt x="522" y="726"/>
                  </a:lnTo>
                  <a:lnTo>
                    <a:pt x="539" y="728"/>
                  </a:lnTo>
                  <a:lnTo>
                    <a:pt x="566" y="726"/>
                  </a:lnTo>
                  <a:lnTo>
                    <a:pt x="590" y="720"/>
                  </a:lnTo>
                  <a:lnTo>
                    <a:pt x="672" y="699"/>
                  </a:lnTo>
                  <a:lnTo>
                    <a:pt x="672" y="708"/>
                  </a:lnTo>
                  <a:lnTo>
                    <a:pt x="674" y="719"/>
                  </a:lnTo>
                  <a:lnTo>
                    <a:pt x="679" y="731"/>
                  </a:lnTo>
                  <a:lnTo>
                    <a:pt x="683" y="742"/>
                  </a:lnTo>
                  <a:lnTo>
                    <a:pt x="689" y="754"/>
                  </a:lnTo>
                  <a:lnTo>
                    <a:pt x="699" y="764"/>
                  </a:lnTo>
                  <a:lnTo>
                    <a:pt x="711" y="774"/>
                  </a:lnTo>
                  <a:lnTo>
                    <a:pt x="727" y="782"/>
                  </a:lnTo>
                  <a:lnTo>
                    <a:pt x="749" y="791"/>
                  </a:lnTo>
                  <a:lnTo>
                    <a:pt x="776" y="797"/>
                  </a:lnTo>
                  <a:lnTo>
                    <a:pt x="960" y="838"/>
                  </a:lnTo>
                  <a:lnTo>
                    <a:pt x="960" y="599"/>
                  </a:lnTo>
                  <a:lnTo>
                    <a:pt x="2496" y="599"/>
                  </a:lnTo>
                  <a:lnTo>
                    <a:pt x="2496" y="790"/>
                  </a:lnTo>
                  <a:lnTo>
                    <a:pt x="2700" y="732"/>
                  </a:lnTo>
                  <a:lnTo>
                    <a:pt x="2702" y="731"/>
                  </a:lnTo>
                  <a:lnTo>
                    <a:pt x="2707" y="729"/>
                  </a:lnTo>
                  <a:lnTo>
                    <a:pt x="2716" y="725"/>
                  </a:lnTo>
                  <a:lnTo>
                    <a:pt x="2725" y="718"/>
                  </a:lnTo>
                  <a:lnTo>
                    <a:pt x="2735" y="710"/>
                  </a:lnTo>
                  <a:lnTo>
                    <a:pt x="2745" y="699"/>
                  </a:lnTo>
                  <a:lnTo>
                    <a:pt x="2752" y="685"/>
                  </a:lnTo>
                  <a:lnTo>
                    <a:pt x="2757" y="668"/>
                  </a:lnTo>
                  <a:lnTo>
                    <a:pt x="2760" y="647"/>
                  </a:lnTo>
                  <a:lnTo>
                    <a:pt x="2760" y="599"/>
                  </a:lnTo>
                  <a:lnTo>
                    <a:pt x="2868" y="599"/>
                  </a:lnTo>
                  <a:lnTo>
                    <a:pt x="3092" y="193"/>
                  </a:lnTo>
                  <a:lnTo>
                    <a:pt x="2982" y="193"/>
                  </a:lnTo>
                  <a:lnTo>
                    <a:pt x="2812" y="504"/>
                  </a:lnTo>
                  <a:lnTo>
                    <a:pt x="2352" y="504"/>
                  </a:lnTo>
                  <a:lnTo>
                    <a:pt x="2330" y="501"/>
                  </a:lnTo>
                  <a:lnTo>
                    <a:pt x="2309" y="493"/>
                  </a:lnTo>
                  <a:lnTo>
                    <a:pt x="2291" y="483"/>
                  </a:lnTo>
                  <a:lnTo>
                    <a:pt x="2277" y="467"/>
                  </a:lnTo>
                  <a:lnTo>
                    <a:pt x="2265" y="449"/>
                  </a:lnTo>
                  <a:lnTo>
                    <a:pt x="2259" y="430"/>
                  </a:lnTo>
                  <a:lnTo>
                    <a:pt x="2256" y="408"/>
                  </a:lnTo>
                  <a:lnTo>
                    <a:pt x="2259" y="386"/>
                  </a:lnTo>
                  <a:lnTo>
                    <a:pt x="2265" y="366"/>
                  </a:lnTo>
                  <a:lnTo>
                    <a:pt x="2277" y="348"/>
                  </a:lnTo>
                  <a:lnTo>
                    <a:pt x="2291" y="333"/>
                  </a:lnTo>
                  <a:lnTo>
                    <a:pt x="2309" y="322"/>
                  </a:lnTo>
                  <a:lnTo>
                    <a:pt x="2330" y="314"/>
                  </a:lnTo>
                  <a:lnTo>
                    <a:pt x="2352" y="311"/>
                  </a:lnTo>
                  <a:lnTo>
                    <a:pt x="2679" y="311"/>
                  </a:lnTo>
                  <a:lnTo>
                    <a:pt x="2775" y="135"/>
                  </a:lnTo>
                  <a:lnTo>
                    <a:pt x="2790" y="107"/>
                  </a:lnTo>
                  <a:lnTo>
                    <a:pt x="2808" y="81"/>
                  </a:lnTo>
                  <a:lnTo>
                    <a:pt x="2829" y="58"/>
                  </a:lnTo>
                  <a:lnTo>
                    <a:pt x="2854" y="38"/>
                  </a:lnTo>
                  <a:lnTo>
                    <a:pt x="2881" y="22"/>
                  </a:lnTo>
                  <a:lnTo>
                    <a:pt x="2910" y="10"/>
                  </a:lnTo>
                  <a:lnTo>
                    <a:pt x="2943" y="3"/>
                  </a:lnTo>
                  <a:lnTo>
                    <a:pt x="2976" y="0"/>
                  </a:lnTo>
                  <a:close/>
                </a:path>
              </a:pathLst>
            </a:custGeom>
            <a:solidFill>
              <a:srgbClr val="797979"/>
            </a:solidFill>
            <a:ln w="0">
              <a:noFill/>
              <a:prstDash val="solid"/>
              <a:round/>
              <a:headEnd/>
              <a:tailEnd/>
            </a:ln>
          </p:spPr>
          <p:txBody>
            <a:bodyPr/>
            <a:lstStyle/>
            <a:p>
              <a:endParaRPr lang="en-GB">
                <a:solidFill>
                  <a:prstClr val="black"/>
                </a:solidFill>
              </a:endParaRPr>
            </a:p>
          </p:txBody>
        </p:sp>
      </p:grpSp>
      <p:sp>
        <p:nvSpPr>
          <p:cNvPr id="11" name="Slide Number Placeholder 10"/>
          <p:cNvSpPr>
            <a:spLocks noGrp="1"/>
          </p:cNvSpPr>
          <p:nvPr>
            <p:ph type="sldNum" sz="quarter" idx="4294967295"/>
          </p:nvPr>
        </p:nvSpPr>
        <p:spPr>
          <a:xfrm>
            <a:off x="7086600" y="6477000"/>
            <a:ext cx="1905000" cy="228600"/>
          </a:xfrm>
          <a:prstGeom prst="rect">
            <a:avLst/>
          </a:prstGeom>
        </p:spPr>
        <p:txBody>
          <a:bodyPr/>
          <a:lstStyle/>
          <a:p>
            <a:fld id="{DF639588-802B-48AD-91E7-CCA7D7DB3EA4}" type="slidenum">
              <a:rPr lang="zh-TW" altLang="en-GB" smtClean="0"/>
              <a:pPr/>
              <a:t>4</a:t>
            </a:fld>
            <a:endParaRPr lang="en-GB" altLang="zh-TW"/>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When should Customer Voice be carried out? </a:t>
            </a:r>
            <a:endParaRPr lang="en-GB" dirty="0"/>
          </a:p>
        </p:txBody>
      </p:sp>
      <p:sp>
        <p:nvSpPr>
          <p:cNvPr id="4" name="Text Placeholder 3"/>
          <p:cNvSpPr>
            <a:spLocks noGrp="1"/>
          </p:cNvSpPr>
          <p:nvPr>
            <p:ph sz="half" idx="1"/>
          </p:nvPr>
        </p:nvSpPr>
        <p:spPr/>
        <p:txBody>
          <a:bodyPr/>
          <a:lstStyle/>
          <a:p>
            <a:pPr marL="0" indent="0">
              <a:spcAft>
                <a:spcPts val="400"/>
              </a:spcAft>
            </a:pPr>
            <a:r>
              <a:rPr lang="en-GB" sz="1600" b="1" dirty="0" smtClean="0"/>
              <a:t>Customer Voice is not a mandatory research programme, BUT it is</a:t>
            </a:r>
            <a:r>
              <a:rPr lang="en-GB" sz="1600" dirty="0" smtClean="0"/>
              <a:t>:</a:t>
            </a:r>
          </a:p>
          <a:p>
            <a:pPr marL="177800" lvl="1" indent="-177800">
              <a:buFont typeface="Arial" pitchFamily="34" charset="0"/>
              <a:buChar char="•"/>
            </a:pPr>
            <a:r>
              <a:rPr lang="en-GB" sz="1600" dirty="0" smtClean="0">
                <a:solidFill>
                  <a:schemeClr val="tx2"/>
                </a:solidFill>
              </a:rPr>
              <a:t>Expected for T15 markets on an annual basis</a:t>
            </a:r>
          </a:p>
          <a:p>
            <a:pPr marL="177800" lvl="1" indent="-177800">
              <a:buFont typeface="Arial" pitchFamily="34" charset="0"/>
              <a:buChar char="•"/>
            </a:pPr>
            <a:r>
              <a:rPr lang="en-GB" sz="1600" dirty="0" smtClean="0">
                <a:solidFill>
                  <a:schemeClr val="tx2"/>
                </a:solidFill>
              </a:rPr>
              <a:t>Recommended for markets with major changes affecting customer engagement</a:t>
            </a:r>
          </a:p>
          <a:p>
            <a:pPr marL="0" lvl="1" indent="0"/>
            <a:endParaRPr lang="en-GB" sz="1600" dirty="0" smtClean="0"/>
          </a:p>
          <a:p>
            <a:pPr marL="0" indent="0"/>
            <a:r>
              <a:rPr lang="en-GB" sz="1600" dirty="0" smtClean="0">
                <a:solidFill>
                  <a:schemeClr val="tx2"/>
                </a:solidFill>
              </a:rPr>
              <a:t>The findings from Customer Voice will be a major input to the TM&amp;D agenda to drive multi-function actions</a:t>
            </a:r>
          </a:p>
          <a:p>
            <a:pPr marL="0" indent="0"/>
            <a:r>
              <a:rPr lang="en-GB" sz="1600" dirty="0" smtClean="0">
                <a:solidFill>
                  <a:schemeClr val="tx2"/>
                </a:solidFill>
              </a:rPr>
              <a:t> </a:t>
            </a:r>
          </a:p>
          <a:p>
            <a:pPr marL="0" indent="0"/>
            <a:r>
              <a:rPr lang="en-GB" sz="1600" dirty="0" smtClean="0">
                <a:solidFill>
                  <a:schemeClr val="tx2"/>
                </a:solidFill>
              </a:rPr>
              <a:t>Actions derived from the Customer Voice programme should be communicated back to customers</a:t>
            </a:r>
          </a:p>
          <a:p>
            <a:pPr algn="just"/>
            <a:endParaRPr lang="en-GB" sz="1400" dirty="0">
              <a:solidFill>
                <a:schemeClr val="tx2"/>
              </a:solidFill>
            </a:endParaRPr>
          </a:p>
        </p:txBody>
      </p:sp>
      <p:grpSp>
        <p:nvGrpSpPr>
          <p:cNvPr id="7" name="Group 9"/>
          <p:cNvGrpSpPr>
            <a:grpSpLocks/>
          </p:cNvGrpSpPr>
          <p:nvPr/>
        </p:nvGrpSpPr>
        <p:grpSpPr bwMode="auto">
          <a:xfrm>
            <a:off x="6864132" y="2637984"/>
            <a:ext cx="427165" cy="1140171"/>
            <a:chOff x="621" y="816"/>
            <a:chExt cx="142" cy="383"/>
          </a:xfrm>
          <a:solidFill>
            <a:srgbClr val="FFC000"/>
          </a:solidFill>
        </p:grpSpPr>
        <p:sp>
          <p:nvSpPr>
            <p:cNvPr id="8" name="Freeform 10"/>
            <p:cNvSpPr>
              <a:spLocks noChangeArrowheads="1"/>
            </p:cNvSpPr>
            <p:nvPr/>
          </p:nvSpPr>
          <p:spPr bwMode="auto">
            <a:xfrm>
              <a:off x="659" y="816"/>
              <a:ext cx="62" cy="62"/>
            </a:xfrm>
            <a:custGeom>
              <a:avLst/>
              <a:gdLst>
                <a:gd name="T0" fmla="*/ 0 w 563"/>
                <a:gd name="T1" fmla="*/ 0 h 564"/>
                <a:gd name="T2" fmla="*/ 0 w 563"/>
                <a:gd name="T3" fmla="*/ 0 h 564"/>
                <a:gd name="T4" fmla="*/ 0 w 563"/>
                <a:gd name="T5" fmla="*/ 0 h 564"/>
                <a:gd name="T6" fmla="*/ 0 w 563"/>
                <a:gd name="T7" fmla="*/ 0 h 564"/>
                <a:gd name="T8" fmla="*/ 0 w 563"/>
                <a:gd name="T9" fmla="*/ 0 h 564"/>
                <a:gd name="T10" fmla="*/ 0 w 563"/>
                <a:gd name="T11" fmla="*/ 0 h 564"/>
                <a:gd name="T12" fmla="*/ 0 w 563"/>
                <a:gd name="T13" fmla="*/ 0 h 564"/>
                <a:gd name="T14" fmla="*/ 0 w 563"/>
                <a:gd name="T15" fmla="*/ 0 h 564"/>
                <a:gd name="T16" fmla="*/ 0 w 563"/>
                <a:gd name="T17" fmla="*/ 0 h 564"/>
                <a:gd name="T18" fmla="*/ 0 w 563"/>
                <a:gd name="T19" fmla="*/ 0 h 564"/>
                <a:gd name="T20" fmla="*/ 0 w 563"/>
                <a:gd name="T21" fmla="*/ 0 h 564"/>
                <a:gd name="T22" fmla="*/ 0 w 563"/>
                <a:gd name="T23" fmla="*/ 0 h 564"/>
                <a:gd name="T24" fmla="*/ 0 w 563"/>
                <a:gd name="T25" fmla="*/ 0 h 564"/>
                <a:gd name="T26" fmla="*/ 0 w 563"/>
                <a:gd name="T27" fmla="*/ 0 h 564"/>
                <a:gd name="T28" fmla="*/ 0 w 563"/>
                <a:gd name="T29" fmla="*/ 0 h 564"/>
                <a:gd name="T30" fmla="*/ 0 w 563"/>
                <a:gd name="T31" fmla="*/ 0 h 564"/>
                <a:gd name="T32" fmla="*/ 0 w 563"/>
                <a:gd name="T33" fmla="*/ 0 h 564"/>
                <a:gd name="T34" fmla="*/ 0 w 563"/>
                <a:gd name="T35" fmla="*/ 0 h 564"/>
                <a:gd name="T36" fmla="*/ 0 w 563"/>
                <a:gd name="T37" fmla="*/ 0 h 564"/>
                <a:gd name="T38" fmla="*/ 0 w 563"/>
                <a:gd name="T39" fmla="*/ 0 h 564"/>
                <a:gd name="T40" fmla="*/ 0 w 563"/>
                <a:gd name="T41" fmla="*/ 0 h 564"/>
                <a:gd name="T42" fmla="*/ 0 w 563"/>
                <a:gd name="T43" fmla="*/ 0 h 564"/>
                <a:gd name="T44" fmla="*/ 0 w 563"/>
                <a:gd name="T45" fmla="*/ 0 h 564"/>
                <a:gd name="T46" fmla="*/ 0 w 563"/>
                <a:gd name="T47" fmla="*/ 0 h 564"/>
                <a:gd name="T48" fmla="*/ 0 w 563"/>
                <a:gd name="T49" fmla="*/ 0 h 564"/>
                <a:gd name="T50" fmla="*/ 0 w 563"/>
                <a:gd name="T51" fmla="*/ 0 h 564"/>
                <a:gd name="T52" fmla="*/ 0 w 563"/>
                <a:gd name="T53" fmla="*/ 0 h 564"/>
                <a:gd name="T54" fmla="*/ 0 w 563"/>
                <a:gd name="T55" fmla="*/ 0 h 564"/>
                <a:gd name="T56" fmla="*/ 0 w 563"/>
                <a:gd name="T57" fmla="*/ 0 h 564"/>
                <a:gd name="T58" fmla="*/ 0 w 563"/>
                <a:gd name="T59" fmla="*/ 0 h 564"/>
                <a:gd name="T60" fmla="*/ 0 w 563"/>
                <a:gd name="T61" fmla="*/ 0 h 564"/>
                <a:gd name="T62" fmla="*/ 0 w 563"/>
                <a:gd name="T63" fmla="*/ 0 h 564"/>
                <a:gd name="T64" fmla="*/ 0 w 563"/>
                <a:gd name="T65" fmla="*/ 0 h 564"/>
                <a:gd name="T66" fmla="*/ 0 w 563"/>
                <a:gd name="T67" fmla="*/ 0 h 564"/>
                <a:gd name="T68" fmla="*/ 0 w 563"/>
                <a:gd name="T69" fmla="*/ 0 h 564"/>
                <a:gd name="T70" fmla="*/ 0 w 563"/>
                <a:gd name="T71" fmla="*/ 0 h 564"/>
                <a:gd name="T72" fmla="*/ 0 w 563"/>
                <a:gd name="T73" fmla="*/ 0 h 564"/>
                <a:gd name="T74" fmla="*/ 0 w 563"/>
                <a:gd name="T75" fmla="*/ 0 h 564"/>
                <a:gd name="T76" fmla="*/ 0 w 563"/>
                <a:gd name="T77" fmla="*/ 0 h 564"/>
                <a:gd name="T78" fmla="*/ 0 w 563"/>
                <a:gd name="T79" fmla="*/ 0 h 564"/>
                <a:gd name="T80" fmla="*/ 0 w 563"/>
                <a:gd name="T81" fmla="*/ 0 h 564"/>
                <a:gd name="T82" fmla="*/ 0 w 563"/>
                <a:gd name="T83" fmla="*/ 0 h 564"/>
                <a:gd name="T84" fmla="*/ 0 w 563"/>
                <a:gd name="T85" fmla="*/ 0 h 564"/>
                <a:gd name="T86" fmla="*/ 0 w 563"/>
                <a:gd name="T87" fmla="*/ 0 h 564"/>
                <a:gd name="T88" fmla="*/ 0 w 563"/>
                <a:gd name="T89" fmla="*/ 0 h 5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63"/>
                <a:gd name="T136" fmla="*/ 0 h 564"/>
                <a:gd name="T137" fmla="*/ 563 w 563"/>
                <a:gd name="T138" fmla="*/ 564 h 5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63" h="564">
                  <a:moveTo>
                    <a:pt x="281" y="0"/>
                  </a:moveTo>
                  <a:lnTo>
                    <a:pt x="323" y="3"/>
                  </a:lnTo>
                  <a:lnTo>
                    <a:pt x="363" y="12"/>
                  </a:lnTo>
                  <a:lnTo>
                    <a:pt x="401" y="26"/>
                  </a:lnTo>
                  <a:lnTo>
                    <a:pt x="435" y="45"/>
                  </a:lnTo>
                  <a:lnTo>
                    <a:pt x="467" y="69"/>
                  </a:lnTo>
                  <a:lnTo>
                    <a:pt x="494" y="97"/>
                  </a:lnTo>
                  <a:lnTo>
                    <a:pt x="518" y="129"/>
                  </a:lnTo>
                  <a:lnTo>
                    <a:pt x="537" y="163"/>
                  </a:lnTo>
                  <a:lnTo>
                    <a:pt x="552" y="200"/>
                  </a:lnTo>
                  <a:lnTo>
                    <a:pt x="561" y="240"/>
                  </a:lnTo>
                  <a:lnTo>
                    <a:pt x="563" y="282"/>
                  </a:lnTo>
                  <a:lnTo>
                    <a:pt x="561" y="324"/>
                  </a:lnTo>
                  <a:lnTo>
                    <a:pt x="552" y="363"/>
                  </a:lnTo>
                  <a:lnTo>
                    <a:pt x="537" y="401"/>
                  </a:lnTo>
                  <a:lnTo>
                    <a:pt x="518" y="436"/>
                  </a:lnTo>
                  <a:lnTo>
                    <a:pt x="494" y="467"/>
                  </a:lnTo>
                  <a:lnTo>
                    <a:pt x="467" y="494"/>
                  </a:lnTo>
                  <a:lnTo>
                    <a:pt x="435" y="518"/>
                  </a:lnTo>
                  <a:lnTo>
                    <a:pt x="401" y="537"/>
                  </a:lnTo>
                  <a:lnTo>
                    <a:pt x="363" y="552"/>
                  </a:lnTo>
                  <a:lnTo>
                    <a:pt x="323" y="561"/>
                  </a:lnTo>
                  <a:lnTo>
                    <a:pt x="281" y="564"/>
                  </a:lnTo>
                  <a:lnTo>
                    <a:pt x="240" y="561"/>
                  </a:lnTo>
                  <a:lnTo>
                    <a:pt x="200" y="552"/>
                  </a:lnTo>
                  <a:lnTo>
                    <a:pt x="163" y="537"/>
                  </a:lnTo>
                  <a:lnTo>
                    <a:pt x="129" y="518"/>
                  </a:lnTo>
                  <a:lnTo>
                    <a:pt x="97" y="494"/>
                  </a:lnTo>
                  <a:lnTo>
                    <a:pt x="69" y="467"/>
                  </a:lnTo>
                  <a:lnTo>
                    <a:pt x="45" y="436"/>
                  </a:lnTo>
                  <a:lnTo>
                    <a:pt x="26" y="401"/>
                  </a:lnTo>
                  <a:lnTo>
                    <a:pt x="11" y="363"/>
                  </a:lnTo>
                  <a:lnTo>
                    <a:pt x="3" y="324"/>
                  </a:lnTo>
                  <a:lnTo>
                    <a:pt x="0" y="282"/>
                  </a:lnTo>
                  <a:lnTo>
                    <a:pt x="3" y="240"/>
                  </a:lnTo>
                  <a:lnTo>
                    <a:pt x="11" y="200"/>
                  </a:lnTo>
                  <a:lnTo>
                    <a:pt x="26" y="163"/>
                  </a:lnTo>
                  <a:lnTo>
                    <a:pt x="45" y="129"/>
                  </a:lnTo>
                  <a:lnTo>
                    <a:pt x="69" y="97"/>
                  </a:lnTo>
                  <a:lnTo>
                    <a:pt x="97" y="69"/>
                  </a:lnTo>
                  <a:lnTo>
                    <a:pt x="129" y="45"/>
                  </a:lnTo>
                  <a:lnTo>
                    <a:pt x="163" y="26"/>
                  </a:lnTo>
                  <a:lnTo>
                    <a:pt x="200" y="12"/>
                  </a:lnTo>
                  <a:lnTo>
                    <a:pt x="240" y="3"/>
                  </a:lnTo>
                  <a:lnTo>
                    <a:pt x="281" y="0"/>
                  </a:lnTo>
                  <a:close/>
                </a:path>
              </a:pathLst>
            </a:custGeom>
            <a:grpFill/>
            <a:ln w="9525">
              <a:noFill/>
              <a:round/>
              <a:headEnd/>
              <a:tailEnd/>
            </a:ln>
          </p:spPr>
          <p:txBody>
            <a:bodyPr wrap="none" anchor="ctr"/>
            <a:lstStyle/>
            <a:p>
              <a:endParaRPr lang="en-GB"/>
            </a:p>
          </p:txBody>
        </p:sp>
        <p:sp>
          <p:nvSpPr>
            <p:cNvPr id="9" name="Freeform 11"/>
            <p:cNvSpPr>
              <a:spLocks noChangeArrowheads="1"/>
            </p:cNvSpPr>
            <p:nvPr/>
          </p:nvSpPr>
          <p:spPr bwMode="auto">
            <a:xfrm>
              <a:off x="621" y="885"/>
              <a:ext cx="142" cy="314"/>
            </a:xfrm>
            <a:custGeom>
              <a:avLst/>
              <a:gdLst>
                <a:gd name="T0" fmla="*/ 0 w 1287"/>
                <a:gd name="T1" fmla="*/ 0 h 2834"/>
                <a:gd name="T2" fmla="*/ 0 w 1287"/>
                <a:gd name="T3" fmla="*/ 0 h 2834"/>
                <a:gd name="T4" fmla="*/ 0 w 1287"/>
                <a:gd name="T5" fmla="*/ 0 h 2834"/>
                <a:gd name="T6" fmla="*/ 0 w 1287"/>
                <a:gd name="T7" fmla="*/ 0 h 2834"/>
                <a:gd name="T8" fmla="*/ 0 w 1287"/>
                <a:gd name="T9" fmla="*/ 0 h 2834"/>
                <a:gd name="T10" fmla="*/ 0 w 1287"/>
                <a:gd name="T11" fmla="*/ 0 h 2834"/>
                <a:gd name="T12" fmla="*/ 0 w 1287"/>
                <a:gd name="T13" fmla="*/ 0 h 2834"/>
                <a:gd name="T14" fmla="*/ 0 w 1287"/>
                <a:gd name="T15" fmla="*/ 0 h 2834"/>
                <a:gd name="T16" fmla="*/ 0 w 1287"/>
                <a:gd name="T17" fmla="*/ 0 h 2834"/>
                <a:gd name="T18" fmla="*/ 0 w 1287"/>
                <a:gd name="T19" fmla="*/ 0 h 2834"/>
                <a:gd name="T20" fmla="*/ 0 w 1287"/>
                <a:gd name="T21" fmla="*/ 0 h 2834"/>
                <a:gd name="T22" fmla="*/ 0 w 1287"/>
                <a:gd name="T23" fmla="*/ 0 h 2834"/>
                <a:gd name="T24" fmla="*/ 0 w 1287"/>
                <a:gd name="T25" fmla="*/ 0 h 2834"/>
                <a:gd name="T26" fmla="*/ 0 w 1287"/>
                <a:gd name="T27" fmla="*/ 0 h 2834"/>
                <a:gd name="T28" fmla="*/ 0 w 1287"/>
                <a:gd name="T29" fmla="*/ 0 h 2834"/>
                <a:gd name="T30" fmla="*/ 0 w 1287"/>
                <a:gd name="T31" fmla="*/ 0 h 2834"/>
                <a:gd name="T32" fmla="*/ 0 w 1287"/>
                <a:gd name="T33" fmla="*/ 0 h 2834"/>
                <a:gd name="T34" fmla="*/ 0 w 1287"/>
                <a:gd name="T35" fmla="*/ 0 h 2834"/>
                <a:gd name="T36" fmla="*/ 0 w 1287"/>
                <a:gd name="T37" fmla="*/ 0 h 2834"/>
                <a:gd name="T38" fmla="*/ 0 w 1287"/>
                <a:gd name="T39" fmla="*/ 0 h 2834"/>
                <a:gd name="T40" fmla="*/ 0 w 1287"/>
                <a:gd name="T41" fmla="*/ 0 h 2834"/>
                <a:gd name="T42" fmla="*/ 0 w 1287"/>
                <a:gd name="T43" fmla="*/ 0 h 2834"/>
                <a:gd name="T44" fmla="*/ 0 w 1287"/>
                <a:gd name="T45" fmla="*/ 0 h 2834"/>
                <a:gd name="T46" fmla="*/ 0 w 1287"/>
                <a:gd name="T47" fmla="*/ 0 h 2834"/>
                <a:gd name="T48" fmla="*/ 0 w 1287"/>
                <a:gd name="T49" fmla="*/ 0 h 2834"/>
                <a:gd name="T50" fmla="*/ 0 w 1287"/>
                <a:gd name="T51" fmla="*/ 0 h 2834"/>
                <a:gd name="T52" fmla="*/ 0 w 1287"/>
                <a:gd name="T53" fmla="*/ 0 h 2834"/>
                <a:gd name="T54" fmla="*/ 0 w 1287"/>
                <a:gd name="T55" fmla="*/ 0 h 2834"/>
                <a:gd name="T56" fmla="*/ 0 w 1287"/>
                <a:gd name="T57" fmla="*/ 0 h 2834"/>
                <a:gd name="T58" fmla="*/ 0 w 1287"/>
                <a:gd name="T59" fmla="*/ 0 h 2834"/>
                <a:gd name="T60" fmla="*/ 0 w 1287"/>
                <a:gd name="T61" fmla="*/ 0 h 2834"/>
                <a:gd name="T62" fmla="*/ 0 w 1287"/>
                <a:gd name="T63" fmla="*/ 0 h 2834"/>
                <a:gd name="T64" fmla="*/ 0 w 1287"/>
                <a:gd name="T65" fmla="*/ 0 h 2834"/>
                <a:gd name="T66" fmla="*/ 0 w 1287"/>
                <a:gd name="T67" fmla="*/ 0 h 2834"/>
                <a:gd name="T68" fmla="*/ 0 w 1287"/>
                <a:gd name="T69" fmla="*/ 0 h 2834"/>
                <a:gd name="T70" fmla="*/ 0 w 1287"/>
                <a:gd name="T71" fmla="*/ 0 h 2834"/>
                <a:gd name="T72" fmla="*/ 0 w 1287"/>
                <a:gd name="T73" fmla="*/ 0 h 2834"/>
                <a:gd name="T74" fmla="*/ 0 w 1287"/>
                <a:gd name="T75" fmla="*/ 0 h 2834"/>
                <a:gd name="T76" fmla="*/ 0 w 1287"/>
                <a:gd name="T77" fmla="*/ 0 h 2834"/>
                <a:gd name="T78" fmla="*/ 0 w 1287"/>
                <a:gd name="T79" fmla="*/ 0 h 2834"/>
                <a:gd name="T80" fmla="*/ 0 w 1287"/>
                <a:gd name="T81" fmla="*/ 0 h 2834"/>
                <a:gd name="T82" fmla="*/ 0 w 1287"/>
                <a:gd name="T83" fmla="*/ 0 h 2834"/>
                <a:gd name="T84" fmla="*/ 0 w 1287"/>
                <a:gd name="T85" fmla="*/ 0 h 2834"/>
                <a:gd name="T86" fmla="*/ 0 w 1287"/>
                <a:gd name="T87" fmla="*/ 0 h 2834"/>
                <a:gd name="T88" fmla="*/ 0 w 1287"/>
                <a:gd name="T89" fmla="*/ 0 h 2834"/>
                <a:gd name="T90" fmla="*/ 0 w 1287"/>
                <a:gd name="T91" fmla="*/ 0 h 2834"/>
                <a:gd name="T92" fmla="*/ 0 w 1287"/>
                <a:gd name="T93" fmla="*/ 0 h 2834"/>
                <a:gd name="T94" fmla="*/ 0 w 1287"/>
                <a:gd name="T95" fmla="*/ 0 h 2834"/>
                <a:gd name="T96" fmla="*/ 0 w 1287"/>
                <a:gd name="T97" fmla="*/ 0 h 2834"/>
                <a:gd name="T98" fmla="*/ 0 w 1287"/>
                <a:gd name="T99" fmla="*/ 0 h 2834"/>
                <a:gd name="T100" fmla="*/ 0 w 1287"/>
                <a:gd name="T101" fmla="*/ 0 h 2834"/>
                <a:gd name="T102" fmla="*/ 0 w 1287"/>
                <a:gd name="T103" fmla="*/ 0 h 2834"/>
                <a:gd name="T104" fmla="*/ 0 w 1287"/>
                <a:gd name="T105" fmla="*/ 0 h 2834"/>
                <a:gd name="T106" fmla="*/ 0 w 1287"/>
                <a:gd name="T107" fmla="*/ 0 h 28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87"/>
                <a:gd name="T163" fmla="*/ 0 h 2834"/>
                <a:gd name="T164" fmla="*/ 1287 w 1287"/>
                <a:gd name="T165" fmla="*/ 2834 h 283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87" h="2834">
                  <a:moveTo>
                    <a:pt x="325" y="0"/>
                  </a:moveTo>
                  <a:lnTo>
                    <a:pt x="958" y="1"/>
                  </a:lnTo>
                  <a:lnTo>
                    <a:pt x="999" y="3"/>
                  </a:lnTo>
                  <a:lnTo>
                    <a:pt x="1039" y="11"/>
                  </a:lnTo>
                  <a:lnTo>
                    <a:pt x="1076" y="21"/>
                  </a:lnTo>
                  <a:lnTo>
                    <a:pt x="1109" y="37"/>
                  </a:lnTo>
                  <a:lnTo>
                    <a:pt x="1140" y="56"/>
                  </a:lnTo>
                  <a:lnTo>
                    <a:pt x="1168" y="78"/>
                  </a:lnTo>
                  <a:lnTo>
                    <a:pt x="1193" y="103"/>
                  </a:lnTo>
                  <a:lnTo>
                    <a:pt x="1215" y="130"/>
                  </a:lnTo>
                  <a:lnTo>
                    <a:pt x="1234" y="160"/>
                  </a:lnTo>
                  <a:lnTo>
                    <a:pt x="1250" y="192"/>
                  </a:lnTo>
                  <a:lnTo>
                    <a:pt x="1263" y="226"/>
                  </a:lnTo>
                  <a:lnTo>
                    <a:pt x="1273" y="261"/>
                  </a:lnTo>
                  <a:lnTo>
                    <a:pt x="1280" y="298"/>
                  </a:lnTo>
                  <a:lnTo>
                    <a:pt x="1285" y="334"/>
                  </a:lnTo>
                  <a:lnTo>
                    <a:pt x="1287" y="372"/>
                  </a:lnTo>
                  <a:lnTo>
                    <a:pt x="1287" y="1232"/>
                  </a:lnTo>
                  <a:lnTo>
                    <a:pt x="1284" y="1260"/>
                  </a:lnTo>
                  <a:lnTo>
                    <a:pt x="1278" y="1285"/>
                  </a:lnTo>
                  <a:lnTo>
                    <a:pt x="1269" y="1306"/>
                  </a:lnTo>
                  <a:lnTo>
                    <a:pt x="1256" y="1324"/>
                  </a:lnTo>
                  <a:lnTo>
                    <a:pt x="1240" y="1337"/>
                  </a:lnTo>
                  <a:lnTo>
                    <a:pt x="1224" y="1348"/>
                  </a:lnTo>
                  <a:lnTo>
                    <a:pt x="1206" y="1355"/>
                  </a:lnTo>
                  <a:lnTo>
                    <a:pt x="1186" y="1358"/>
                  </a:lnTo>
                  <a:lnTo>
                    <a:pt x="1167" y="1358"/>
                  </a:lnTo>
                  <a:lnTo>
                    <a:pt x="1147" y="1355"/>
                  </a:lnTo>
                  <a:lnTo>
                    <a:pt x="1129" y="1348"/>
                  </a:lnTo>
                  <a:lnTo>
                    <a:pt x="1113" y="1337"/>
                  </a:lnTo>
                  <a:lnTo>
                    <a:pt x="1097" y="1324"/>
                  </a:lnTo>
                  <a:lnTo>
                    <a:pt x="1084" y="1306"/>
                  </a:lnTo>
                  <a:lnTo>
                    <a:pt x="1075" y="1285"/>
                  </a:lnTo>
                  <a:lnTo>
                    <a:pt x="1069" y="1260"/>
                  </a:lnTo>
                  <a:lnTo>
                    <a:pt x="1065" y="1232"/>
                  </a:lnTo>
                  <a:lnTo>
                    <a:pt x="1065" y="390"/>
                  </a:lnTo>
                  <a:lnTo>
                    <a:pt x="996" y="390"/>
                  </a:lnTo>
                  <a:lnTo>
                    <a:pt x="996" y="2676"/>
                  </a:lnTo>
                  <a:lnTo>
                    <a:pt x="993" y="2707"/>
                  </a:lnTo>
                  <a:lnTo>
                    <a:pt x="984" y="2738"/>
                  </a:lnTo>
                  <a:lnTo>
                    <a:pt x="969" y="2764"/>
                  </a:lnTo>
                  <a:lnTo>
                    <a:pt x="949" y="2788"/>
                  </a:lnTo>
                  <a:lnTo>
                    <a:pt x="926" y="2807"/>
                  </a:lnTo>
                  <a:lnTo>
                    <a:pt x="899" y="2821"/>
                  </a:lnTo>
                  <a:lnTo>
                    <a:pt x="870" y="2831"/>
                  </a:lnTo>
                  <a:lnTo>
                    <a:pt x="838" y="2834"/>
                  </a:lnTo>
                  <a:lnTo>
                    <a:pt x="806" y="2831"/>
                  </a:lnTo>
                  <a:lnTo>
                    <a:pt x="776" y="2821"/>
                  </a:lnTo>
                  <a:lnTo>
                    <a:pt x="749" y="2807"/>
                  </a:lnTo>
                  <a:lnTo>
                    <a:pt x="726" y="2788"/>
                  </a:lnTo>
                  <a:lnTo>
                    <a:pt x="706" y="2764"/>
                  </a:lnTo>
                  <a:lnTo>
                    <a:pt x="692" y="2738"/>
                  </a:lnTo>
                  <a:lnTo>
                    <a:pt x="683" y="2707"/>
                  </a:lnTo>
                  <a:lnTo>
                    <a:pt x="680" y="2676"/>
                  </a:lnTo>
                  <a:lnTo>
                    <a:pt x="680" y="1350"/>
                  </a:lnTo>
                  <a:lnTo>
                    <a:pt x="610" y="1350"/>
                  </a:lnTo>
                  <a:lnTo>
                    <a:pt x="610" y="2676"/>
                  </a:lnTo>
                  <a:lnTo>
                    <a:pt x="607" y="2707"/>
                  </a:lnTo>
                  <a:lnTo>
                    <a:pt x="597" y="2738"/>
                  </a:lnTo>
                  <a:lnTo>
                    <a:pt x="582" y="2764"/>
                  </a:lnTo>
                  <a:lnTo>
                    <a:pt x="564" y="2788"/>
                  </a:lnTo>
                  <a:lnTo>
                    <a:pt x="540" y="2807"/>
                  </a:lnTo>
                  <a:lnTo>
                    <a:pt x="513" y="2821"/>
                  </a:lnTo>
                  <a:lnTo>
                    <a:pt x="483" y="2831"/>
                  </a:lnTo>
                  <a:lnTo>
                    <a:pt x="452" y="2834"/>
                  </a:lnTo>
                  <a:lnTo>
                    <a:pt x="419" y="2831"/>
                  </a:lnTo>
                  <a:lnTo>
                    <a:pt x="390" y="2821"/>
                  </a:lnTo>
                  <a:lnTo>
                    <a:pt x="362" y="2807"/>
                  </a:lnTo>
                  <a:lnTo>
                    <a:pt x="339" y="2788"/>
                  </a:lnTo>
                  <a:lnTo>
                    <a:pt x="321" y="2764"/>
                  </a:lnTo>
                  <a:lnTo>
                    <a:pt x="306" y="2738"/>
                  </a:lnTo>
                  <a:lnTo>
                    <a:pt x="296" y="2707"/>
                  </a:lnTo>
                  <a:lnTo>
                    <a:pt x="293" y="2676"/>
                  </a:lnTo>
                  <a:lnTo>
                    <a:pt x="293" y="390"/>
                  </a:lnTo>
                  <a:lnTo>
                    <a:pt x="222" y="390"/>
                  </a:lnTo>
                  <a:lnTo>
                    <a:pt x="222" y="1232"/>
                  </a:lnTo>
                  <a:lnTo>
                    <a:pt x="220" y="1260"/>
                  </a:lnTo>
                  <a:lnTo>
                    <a:pt x="214" y="1284"/>
                  </a:lnTo>
                  <a:lnTo>
                    <a:pt x="204" y="1305"/>
                  </a:lnTo>
                  <a:lnTo>
                    <a:pt x="192" y="1323"/>
                  </a:lnTo>
                  <a:lnTo>
                    <a:pt x="176" y="1336"/>
                  </a:lnTo>
                  <a:lnTo>
                    <a:pt x="159" y="1347"/>
                  </a:lnTo>
                  <a:lnTo>
                    <a:pt x="140" y="1354"/>
                  </a:lnTo>
                  <a:lnTo>
                    <a:pt x="121" y="1357"/>
                  </a:lnTo>
                  <a:lnTo>
                    <a:pt x="102" y="1357"/>
                  </a:lnTo>
                  <a:lnTo>
                    <a:pt x="83" y="1354"/>
                  </a:lnTo>
                  <a:lnTo>
                    <a:pt x="64" y="1347"/>
                  </a:lnTo>
                  <a:lnTo>
                    <a:pt x="47" y="1336"/>
                  </a:lnTo>
                  <a:lnTo>
                    <a:pt x="31" y="1323"/>
                  </a:lnTo>
                  <a:lnTo>
                    <a:pt x="19" y="1305"/>
                  </a:lnTo>
                  <a:lnTo>
                    <a:pt x="8" y="1284"/>
                  </a:lnTo>
                  <a:lnTo>
                    <a:pt x="2" y="1260"/>
                  </a:lnTo>
                  <a:lnTo>
                    <a:pt x="0" y="1232"/>
                  </a:lnTo>
                  <a:lnTo>
                    <a:pt x="0" y="367"/>
                  </a:lnTo>
                  <a:lnTo>
                    <a:pt x="2" y="324"/>
                  </a:lnTo>
                  <a:lnTo>
                    <a:pt x="7" y="282"/>
                  </a:lnTo>
                  <a:lnTo>
                    <a:pt x="17" y="243"/>
                  </a:lnTo>
                  <a:lnTo>
                    <a:pt x="29" y="205"/>
                  </a:lnTo>
                  <a:lnTo>
                    <a:pt x="46" y="170"/>
                  </a:lnTo>
                  <a:lnTo>
                    <a:pt x="65" y="137"/>
                  </a:lnTo>
                  <a:lnTo>
                    <a:pt x="88" y="107"/>
                  </a:lnTo>
                  <a:lnTo>
                    <a:pt x="113" y="81"/>
                  </a:lnTo>
                  <a:lnTo>
                    <a:pt x="141" y="58"/>
                  </a:lnTo>
                  <a:lnTo>
                    <a:pt x="173" y="38"/>
                  </a:lnTo>
                  <a:lnTo>
                    <a:pt x="207" y="22"/>
                  </a:lnTo>
                  <a:lnTo>
                    <a:pt x="244" y="11"/>
                  </a:lnTo>
                  <a:lnTo>
                    <a:pt x="284" y="3"/>
                  </a:lnTo>
                  <a:lnTo>
                    <a:pt x="325" y="0"/>
                  </a:lnTo>
                  <a:close/>
                </a:path>
              </a:pathLst>
            </a:custGeom>
            <a:grpFill/>
            <a:ln w="9525">
              <a:noFill/>
              <a:round/>
              <a:headEnd/>
              <a:tailEnd/>
            </a:ln>
          </p:spPr>
          <p:txBody>
            <a:bodyPr wrap="none" anchor="ctr"/>
            <a:lstStyle/>
            <a:p>
              <a:endParaRPr lang="en-GB"/>
            </a:p>
          </p:txBody>
        </p:sp>
      </p:grpSp>
      <p:sp>
        <p:nvSpPr>
          <p:cNvPr id="10" name="Circular Arrow 9"/>
          <p:cNvSpPr/>
          <p:nvPr/>
        </p:nvSpPr>
        <p:spPr bwMode="auto">
          <a:xfrm rot="5400000">
            <a:off x="5834891" y="1806069"/>
            <a:ext cx="2815701" cy="2749194"/>
          </a:xfrm>
          <a:prstGeom prst="circularArrow">
            <a:avLst/>
          </a:prstGeom>
          <a:solidFill>
            <a:schemeClr val="tx2">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57150" marR="0" indent="-5715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GB" sz="600" b="0" i="0" u="none" strike="noStrike" cap="none" normalizeH="0" baseline="0" smtClean="0">
              <a:ln>
                <a:noFill/>
              </a:ln>
              <a:solidFill>
                <a:schemeClr val="tx1"/>
              </a:solidFill>
              <a:effectLst/>
              <a:latin typeface="Arial" pitchFamily="34" charset="0"/>
            </a:endParaRPr>
          </a:p>
        </p:txBody>
      </p:sp>
      <p:sp>
        <p:nvSpPr>
          <p:cNvPr id="12" name="Circular Arrow 11"/>
          <p:cNvSpPr/>
          <p:nvPr/>
        </p:nvSpPr>
        <p:spPr bwMode="auto">
          <a:xfrm rot="16200000">
            <a:off x="5546859" y="1806070"/>
            <a:ext cx="2815701" cy="2749194"/>
          </a:xfrm>
          <a:prstGeom prst="circularArrow">
            <a:avLst/>
          </a:prstGeom>
          <a:solidFill>
            <a:schemeClr val="tx2">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57150" marR="0" indent="-5715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GB" sz="600" b="0" i="0" u="none" strike="noStrike" cap="none" normalizeH="0" baseline="0" smtClean="0">
              <a:ln>
                <a:noFill/>
              </a:ln>
              <a:solidFill>
                <a:schemeClr val="tx1"/>
              </a:solidFill>
              <a:effectLst/>
              <a:latin typeface="Arial" pitchFamily="34" charset="0"/>
            </a:endParaRPr>
          </a:p>
        </p:txBody>
      </p:sp>
      <p:sp>
        <p:nvSpPr>
          <p:cNvPr id="11" name="Slide Number Placeholder 10"/>
          <p:cNvSpPr>
            <a:spLocks noGrp="1"/>
          </p:cNvSpPr>
          <p:nvPr>
            <p:ph type="sldNum" sz="quarter" idx="4294967295"/>
          </p:nvPr>
        </p:nvSpPr>
        <p:spPr>
          <a:xfrm>
            <a:off x="7086600" y="6477000"/>
            <a:ext cx="1905000" cy="228600"/>
          </a:xfrm>
          <a:prstGeom prst="rect">
            <a:avLst/>
          </a:prstGeom>
        </p:spPr>
        <p:txBody>
          <a:bodyPr/>
          <a:lstStyle/>
          <a:p>
            <a:fld id="{DF639588-802B-48AD-91E7-CCA7D7DB3EA4}" type="slidenum">
              <a:rPr lang="zh-TW" altLang="en-GB" smtClean="0"/>
              <a:pPr/>
              <a:t>5</a:t>
            </a:fld>
            <a:endParaRPr lang="en-GB" altLang="zh-TW"/>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Customer Voice has been developed to provide an in-depth understanding of BAT’s customers</a:t>
            </a:r>
            <a:endParaRPr lang="en-GB" dirty="0"/>
          </a:p>
        </p:txBody>
      </p:sp>
      <p:sp>
        <p:nvSpPr>
          <p:cNvPr id="11" name="Content Placeholder 10"/>
          <p:cNvSpPr>
            <a:spLocks noGrp="1"/>
          </p:cNvSpPr>
          <p:nvPr>
            <p:ph sz="half" idx="1"/>
          </p:nvPr>
        </p:nvSpPr>
        <p:spPr/>
        <p:txBody>
          <a:bodyPr/>
          <a:lstStyle/>
          <a:p>
            <a:pPr marL="0" indent="0">
              <a:spcAft>
                <a:spcPts val="400"/>
              </a:spcAft>
            </a:pPr>
            <a:r>
              <a:rPr lang="en-GB" sz="1600" b="1" dirty="0" smtClean="0"/>
              <a:t>Comprehensive qualitative interview programme, covering full range of BAT customers</a:t>
            </a:r>
          </a:p>
          <a:p>
            <a:pPr marL="177800" lvl="1" indent="-177800">
              <a:buFont typeface="Arial" pitchFamily="34" charset="0"/>
              <a:buChar char="•"/>
            </a:pPr>
            <a:r>
              <a:rPr lang="en-GB" sz="1400" dirty="0" smtClean="0">
                <a:solidFill>
                  <a:schemeClr val="tx2"/>
                </a:solidFill>
              </a:rPr>
              <a:t>Explore and understand the key issues of BAT’s customers</a:t>
            </a:r>
          </a:p>
          <a:p>
            <a:pPr marL="177800" lvl="1" indent="-177800">
              <a:buFont typeface="Arial" pitchFamily="34" charset="0"/>
              <a:buChar char="•"/>
            </a:pPr>
            <a:r>
              <a:rPr lang="en-GB" sz="1400" dirty="0" smtClean="0">
                <a:solidFill>
                  <a:schemeClr val="tx2"/>
                </a:solidFill>
              </a:rPr>
              <a:t>Develop more relevant and meaningful activities, action plans and opportunities for collaboration</a:t>
            </a:r>
          </a:p>
          <a:p>
            <a:endParaRPr lang="en-GB" sz="1600" dirty="0" smtClean="0"/>
          </a:p>
          <a:p>
            <a:pPr marL="0" indent="0"/>
            <a:r>
              <a:rPr lang="en-GB" sz="1600" b="1" dirty="0" smtClean="0"/>
              <a:t>Optional quantitative element to provide robust market-level data</a:t>
            </a:r>
          </a:p>
          <a:p>
            <a:pPr marL="177800" lvl="1" indent="-177800">
              <a:buFont typeface="Arial" pitchFamily="34" charset="0"/>
              <a:buChar char="•"/>
            </a:pPr>
            <a:r>
              <a:rPr lang="en-GB" sz="1400" dirty="0" smtClean="0">
                <a:solidFill>
                  <a:schemeClr val="tx2"/>
                </a:solidFill>
              </a:rPr>
              <a:t>A point in time measurement of BAT’s performance on key indicators</a:t>
            </a:r>
          </a:p>
          <a:p>
            <a:pPr marL="177800" lvl="1" indent="-177800">
              <a:buFont typeface="Arial" pitchFamily="34" charset="0"/>
              <a:buChar char="•"/>
            </a:pPr>
            <a:r>
              <a:rPr lang="en-GB" sz="1400" dirty="0" smtClean="0">
                <a:solidFill>
                  <a:schemeClr val="tx2"/>
                </a:solidFill>
              </a:rPr>
              <a:t>Track changes in performance over time </a:t>
            </a:r>
          </a:p>
          <a:p>
            <a:pPr marL="177800" lvl="1" indent="-177800">
              <a:buFont typeface="Arial" pitchFamily="34" charset="0"/>
              <a:buChar char="•"/>
            </a:pPr>
            <a:endParaRPr lang="en-GB" sz="1400" dirty="0" smtClean="0">
              <a:solidFill>
                <a:schemeClr val="tx2"/>
              </a:solidFill>
            </a:endParaRPr>
          </a:p>
          <a:p>
            <a:pPr marL="0" lvl="1" indent="0"/>
            <a:r>
              <a:rPr lang="en-GB" sz="1600" b="1" i="1" dirty="0" smtClean="0">
                <a:solidFill>
                  <a:schemeClr val="tx2"/>
                </a:solidFill>
              </a:rPr>
              <a:t>Note: </a:t>
            </a:r>
            <a:r>
              <a:rPr lang="en-GB" sz="1600" i="1" dirty="0" smtClean="0">
                <a:solidFill>
                  <a:schemeClr val="tx2"/>
                </a:solidFill>
              </a:rPr>
              <a:t>Customer Voice has been set up as a local to local research Programme – there is no central co-ordination</a:t>
            </a:r>
          </a:p>
          <a:p>
            <a:pPr marL="177800" lvl="1" indent="-177800" algn="just">
              <a:buFont typeface="Arial" pitchFamily="34" charset="0"/>
              <a:buChar char="•"/>
            </a:pPr>
            <a:endParaRPr lang="en-GB" sz="1600" dirty="0" smtClean="0"/>
          </a:p>
          <a:p>
            <a:pPr algn="just">
              <a:spcAft>
                <a:spcPts val="400"/>
              </a:spcAft>
            </a:pPr>
            <a:endParaRPr lang="en-GB" sz="1600" dirty="0" smtClean="0"/>
          </a:p>
          <a:p>
            <a:pPr algn="just">
              <a:spcAft>
                <a:spcPts val="400"/>
              </a:spcAft>
            </a:pPr>
            <a:endParaRPr lang="en-GB" sz="1600" dirty="0" smtClean="0"/>
          </a:p>
          <a:p>
            <a:pPr algn="just"/>
            <a:endParaRPr lang="en-GB" sz="1600" dirty="0" smtClean="0"/>
          </a:p>
          <a:p>
            <a:pPr algn="just"/>
            <a:endParaRPr lang="en-GB" sz="1600" dirty="0" smtClean="0"/>
          </a:p>
        </p:txBody>
      </p:sp>
      <p:grpSp>
        <p:nvGrpSpPr>
          <p:cNvPr id="6" name="Group 285"/>
          <p:cNvGrpSpPr>
            <a:grpSpLocks/>
          </p:cNvGrpSpPr>
          <p:nvPr/>
        </p:nvGrpSpPr>
        <p:grpSpPr bwMode="auto">
          <a:xfrm>
            <a:off x="5796136" y="2132856"/>
            <a:ext cx="2520280" cy="2441391"/>
            <a:chOff x="684" y="3213"/>
            <a:chExt cx="330" cy="330"/>
          </a:xfrm>
        </p:grpSpPr>
        <p:sp>
          <p:nvSpPr>
            <p:cNvPr id="7" name="Freeform 286"/>
            <p:cNvSpPr>
              <a:spLocks noChangeArrowheads="1"/>
            </p:cNvSpPr>
            <p:nvPr/>
          </p:nvSpPr>
          <p:spPr bwMode="auto">
            <a:xfrm>
              <a:off x="725" y="3254"/>
              <a:ext cx="248" cy="215"/>
            </a:xfrm>
            <a:custGeom>
              <a:avLst/>
              <a:gdLst>
                <a:gd name="T0" fmla="*/ 0 w 2488"/>
                <a:gd name="T1" fmla="*/ 0 h 2164"/>
                <a:gd name="T2" fmla="*/ 0 w 2488"/>
                <a:gd name="T3" fmla="*/ 0 h 2164"/>
                <a:gd name="T4" fmla="*/ 0 w 2488"/>
                <a:gd name="T5" fmla="*/ 0 h 2164"/>
                <a:gd name="T6" fmla="*/ 0 w 2488"/>
                <a:gd name="T7" fmla="*/ 0 h 2164"/>
                <a:gd name="T8" fmla="*/ 0 w 2488"/>
                <a:gd name="T9" fmla="*/ 0 h 2164"/>
                <a:gd name="T10" fmla="*/ 0 w 2488"/>
                <a:gd name="T11" fmla="*/ 0 h 2164"/>
                <a:gd name="T12" fmla="*/ 0 w 2488"/>
                <a:gd name="T13" fmla="*/ 0 h 2164"/>
                <a:gd name="T14" fmla="*/ 0 w 2488"/>
                <a:gd name="T15" fmla="*/ 0 h 2164"/>
                <a:gd name="T16" fmla="*/ 0 w 2488"/>
                <a:gd name="T17" fmla="*/ 0 h 2164"/>
                <a:gd name="T18" fmla="*/ 0 w 2488"/>
                <a:gd name="T19" fmla="*/ 0 h 2164"/>
                <a:gd name="T20" fmla="*/ 0 w 2488"/>
                <a:gd name="T21" fmla="*/ 0 h 2164"/>
                <a:gd name="T22" fmla="*/ 0 w 2488"/>
                <a:gd name="T23" fmla="*/ 0 h 2164"/>
                <a:gd name="T24" fmla="*/ 0 w 2488"/>
                <a:gd name="T25" fmla="*/ 0 h 2164"/>
                <a:gd name="T26" fmla="*/ 0 w 2488"/>
                <a:gd name="T27" fmla="*/ 0 h 2164"/>
                <a:gd name="T28" fmla="*/ 0 w 2488"/>
                <a:gd name="T29" fmla="*/ 0 h 2164"/>
                <a:gd name="T30" fmla="*/ 0 w 2488"/>
                <a:gd name="T31" fmla="*/ 0 h 2164"/>
                <a:gd name="T32" fmla="*/ 0 w 2488"/>
                <a:gd name="T33" fmla="*/ 0 h 2164"/>
                <a:gd name="T34" fmla="*/ 0 w 2488"/>
                <a:gd name="T35" fmla="*/ 0 h 2164"/>
                <a:gd name="T36" fmla="*/ 0 w 2488"/>
                <a:gd name="T37" fmla="*/ 0 h 2164"/>
                <a:gd name="T38" fmla="*/ 0 w 2488"/>
                <a:gd name="T39" fmla="*/ 0 h 2164"/>
                <a:gd name="T40" fmla="*/ 0 w 2488"/>
                <a:gd name="T41" fmla="*/ 0 h 2164"/>
                <a:gd name="T42" fmla="*/ 0 w 2488"/>
                <a:gd name="T43" fmla="*/ 0 h 2164"/>
                <a:gd name="T44" fmla="*/ 0 w 2488"/>
                <a:gd name="T45" fmla="*/ 0 h 2164"/>
                <a:gd name="T46" fmla="*/ 0 w 2488"/>
                <a:gd name="T47" fmla="*/ 0 h 2164"/>
                <a:gd name="T48" fmla="*/ 0 w 2488"/>
                <a:gd name="T49" fmla="*/ 0 h 2164"/>
                <a:gd name="T50" fmla="*/ 0 w 2488"/>
                <a:gd name="T51" fmla="*/ 0 h 2164"/>
                <a:gd name="T52" fmla="*/ 0 w 2488"/>
                <a:gd name="T53" fmla="*/ 0 h 2164"/>
                <a:gd name="T54" fmla="*/ 0 w 2488"/>
                <a:gd name="T55" fmla="*/ 0 h 2164"/>
                <a:gd name="T56" fmla="*/ 0 w 2488"/>
                <a:gd name="T57" fmla="*/ 0 h 2164"/>
                <a:gd name="T58" fmla="*/ 0 w 2488"/>
                <a:gd name="T59" fmla="*/ 0 h 2164"/>
                <a:gd name="T60" fmla="*/ 0 w 2488"/>
                <a:gd name="T61" fmla="*/ 0 h 2164"/>
                <a:gd name="T62" fmla="*/ 0 w 2488"/>
                <a:gd name="T63" fmla="*/ 0 h 2164"/>
                <a:gd name="T64" fmla="*/ 0 w 2488"/>
                <a:gd name="T65" fmla="*/ 0 h 2164"/>
                <a:gd name="T66" fmla="*/ 0 w 2488"/>
                <a:gd name="T67" fmla="*/ 0 h 2164"/>
                <a:gd name="T68" fmla="*/ 0 w 2488"/>
                <a:gd name="T69" fmla="*/ 0 h 2164"/>
                <a:gd name="T70" fmla="*/ 0 w 2488"/>
                <a:gd name="T71" fmla="*/ 0 h 2164"/>
                <a:gd name="T72" fmla="*/ 0 w 2488"/>
                <a:gd name="T73" fmla="*/ 0 h 2164"/>
                <a:gd name="T74" fmla="*/ 0 w 2488"/>
                <a:gd name="T75" fmla="*/ 0 h 2164"/>
                <a:gd name="T76" fmla="*/ 0 w 2488"/>
                <a:gd name="T77" fmla="*/ 0 h 2164"/>
                <a:gd name="T78" fmla="*/ 0 w 2488"/>
                <a:gd name="T79" fmla="*/ 0 h 2164"/>
                <a:gd name="T80" fmla="*/ 0 w 2488"/>
                <a:gd name="T81" fmla="*/ 0 h 2164"/>
                <a:gd name="T82" fmla="*/ 0 w 2488"/>
                <a:gd name="T83" fmla="*/ 0 h 2164"/>
                <a:gd name="T84" fmla="*/ 0 w 2488"/>
                <a:gd name="T85" fmla="*/ 0 h 2164"/>
                <a:gd name="T86" fmla="*/ 0 w 2488"/>
                <a:gd name="T87" fmla="*/ 0 h 2164"/>
                <a:gd name="T88" fmla="*/ 0 w 2488"/>
                <a:gd name="T89" fmla="*/ 0 h 2164"/>
                <a:gd name="T90" fmla="*/ 0 w 2488"/>
                <a:gd name="T91" fmla="*/ 0 h 2164"/>
                <a:gd name="T92" fmla="*/ 0 w 2488"/>
                <a:gd name="T93" fmla="*/ 0 h 2164"/>
                <a:gd name="T94" fmla="*/ 0 w 2488"/>
                <a:gd name="T95" fmla="*/ 0 h 2164"/>
                <a:gd name="T96" fmla="*/ 0 w 2488"/>
                <a:gd name="T97" fmla="*/ 0 h 2164"/>
                <a:gd name="T98" fmla="*/ 0 w 2488"/>
                <a:gd name="T99" fmla="*/ 0 h 2164"/>
                <a:gd name="T100" fmla="*/ 0 w 2488"/>
                <a:gd name="T101" fmla="*/ 0 h 2164"/>
                <a:gd name="T102" fmla="*/ 0 w 2488"/>
                <a:gd name="T103" fmla="*/ 0 h 21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88"/>
                <a:gd name="T157" fmla="*/ 0 h 2164"/>
                <a:gd name="T158" fmla="*/ 2488 w 2488"/>
                <a:gd name="T159" fmla="*/ 2164 h 216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88" h="2164">
                  <a:moveTo>
                    <a:pt x="533" y="1935"/>
                  </a:moveTo>
                  <a:lnTo>
                    <a:pt x="587" y="2000"/>
                  </a:lnTo>
                  <a:lnTo>
                    <a:pt x="392" y="2164"/>
                  </a:lnTo>
                  <a:lnTo>
                    <a:pt x="338" y="2099"/>
                  </a:lnTo>
                  <a:lnTo>
                    <a:pt x="533" y="1935"/>
                  </a:lnTo>
                  <a:close/>
                  <a:moveTo>
                    <a:pt x="1202" y="0"/>
                  </a:moveTo>
                  <a:lnTo>
                    <a:pt x="1286" y="0"/>
                  </a:lnTo>
                  <a:lnTo>
                    <a:pt x="1286" y="112"/>
                  </a:lnTo>
                  <a:lnTo>
                    <a:pt x="1364" y="118"/>
                  </a:lnTo>
                  <a:lnTo>
                    <a:pt x="1441" y="128"/>
                  </a:lnTo>
                  <a:lnTo>
                    <a:pt x="1515" y="144"/>
                  </a:lnTo>
                  <a:lnTo>
                    <a:pt x="1588" y="164"/>
                  </a:lnTo>
                  <a:lnTo>
                    <a:pt x="1658" y="189"/>
                  </a:lnTo>
                  <a:lnTo>
                    <a:pt x="1726" y="219"/>
                  </a:lnTo>
                  <a:lnTo>
                    <a:pt x="1793" y="252"/>
                  </a:lnTo>
                  <a:lnTo>
                    <a:pt x="1856" y="290"/>
                  </a:lnTo>
                  <a:lnTo>
                    <a:pt x="1917" y="332"/>
                  </a:lnTo>
                  <a:lnTo>
                    <a:pt x="1974" y="377"/>
                  </a:lnTo>
                  <a:lnTo>
                    <a:pt x="2029" y="427"/>
                  </a:lnTo>
                  <a:lnTo>
                    <a:pt x="2109" y="349"/>
                  </a:lnTo>
                  <a:lnTo>
                    <a:pt x="2168" y="410"/>
                  </a:lnTo>
                  <a:lnTo>
                    <a:pt x="2088" y="488"/>
                  </a:lnTo>
                  <a:lnTo>
                    <a:pt x="2136" y="544"/>
                  </a:lnTo>
                  <a:lnTo>
                    <a:pt x="2179" y="604"/>
                  </a:lnTo>
                  <a:lnTo>
                    <a:pt x="2219" y="665"/>
                  </a:lnTo>
                  <a:lnTo>
                    <a:pt x="2254" y="730"/>
                  </a:lnTo>
                  <a:lnTo>
                    <a:pt x="2286" y="798"/>
                  </a:lnTo>
                  <a:lnTo>
                    <a:pt x="2313" y="868"/>
                  </a:lnTo>
                  <a:lnTo>
                    <a:pt x="2335" y="939"/>
                  </a:lnTo>
                  <a:lnTo>
                    <a:pt x="2353" y="1013"/>
                  </a:lnTo>
                  <a:lnTo>
                    <a:pt x="2366" y="1089"/>
                  </a:lnTo>
                  <a:lnTo>
                    <a:pt x="2374" y="1166"/>
                  </a:lnTo>
                  <a:lnTo>
                    <a:pt x="2377" y="1243"/>
                  </a:lnTo>
                  <a:lnTo>
                    <a:pt x="2376" y="1281"/>
                  </a:lnTo>
                  <a:lnTo>
                    <a:pt x="2488" y="1288"/>
                  </a:lnTo>
                  <a:lnTo>
                    <a:pt x="2482" y="1373"/>
                  </a:lnTo>
                  <a:lnTo>
                    <a:pt x="2370" y="1365"/>
                  </a:lnTo>
                  <a:lnTo>
                    <a:pt x="2360" y="1439"/>
                  </a:lnTo>
                  <a:lnTo>
                    <a:pt x="2345" y="1512"/>
                  </a:lnTo>
                  <a:lnTo>
                    <a:pt x="2325" y="1583"/>
                  </a:lnTo>
                  <a:lnTo>
                    <a:pt x="2300" y="1653"/>
                  </a:lnTo>
                  <a:lnTo>
                    <a:pt x="2272" y="1721"/>
                  </a:lnTo>
                  <a:lnTo>
                    <a:pt x="2238" y="1788"/>
                  </a:lnTo>
                  <a:lnTo>
                    <a:pt x="2201" y="1852"/>
                  </a:lnTo>
                  <a:lnTo>
                    <a:pt x="2159" y="1913"/>
                  </a:lnTo>
                  <a:lnTo>
                    <a:pt x="2113" y="1972"/>
                  </a:lnTo>
                  <a:lnTo>
                    <a:pt x="2065" y="2027"/>
                  </a:lnTo>
                  <a:lnTo>
                    <a:pt x="2150" y="2099"/>
                  </a:lnTo>
                  <a:lnTo>
                    <a:pt x="2096" y="2164"/>
                  </a:lnTo>
                  <a:lnTo>
                    <a:pt x="1901" y="2000"/>
                  </a:lnTo>
                  <a:lnTo>
                    <a:pt x="1955" y="1935"/>
                  </a:lnTo>
                  <a:lnTo>
                    <a:pt x="2001" y="1880"/>
                  </a:lnTo>
                  <a:lnTo>
                    <a:pt x="2044" y="1825"/>
                  </a:lnTo>
                  <a:lnTo>
                    <a:pt x="2083" y="1768"/>
                  </a:lnTo>
                  <a:lnTo>
                    <a:pt x="2118" y="1707"/>
                  </a:lnTo>
                  <a:lnTo>
                    <a:pt x="2148" y="1646"/>
                  </a:lnTo>
                  <a:lnTo>
                    <a:pt x="2173" y="1582"/>
                  </a:lnTo>
                  <a:lnTo>
                    <a:pt x="2195" y="1517"/>
                  </a:lnTo>
                  <a:lnTo>
                    <a:pt x="2211" y="1451"/>
                  </a:lnTo>
                  <a:lnTo>
                    <a:pt x="2223" y="1382"/>
                  </a:lnTo>
                  <a:lnTo>
                    <a:pt x="2230" y="1313"/>
                  </a:lnTo>
                  <a:lnTo>
                    <a:pt x="2233" y="1243"/>
                  </a:lnTo>
                  <a:lnTo>
                    <a:pt x="2230" y="1167"/>
                  </a:lnTo>
                  <a:lnTo>
                    <a:pt x="2221" y="1092"/>
                  </a:lnTo>
                  <a:lnTo>
                    <a:pt x="2207" y="1017"/>
                  </a:lnTo>
                  <a:lnTo>
                    <a:pt x="2187" y="945"/>
                  </a:lnTo>
                  <a:lnTo>
                    <a:pt x="2162" y="876"/>
                  </a:lnTo>
                  <a:lnTo>
                    <a:pt x="2133" y="809"/>
                  </a:lnTo>
                  <a:lnTo>
                    <a:pt x="2098" y="744"/>
                  </a:lnTo>
                  <a:lnTo>
                    <a:pt x="2058" y="683"/>
                  </a:lnTo>
                  <a:lnTo>
                    <a:pt x="2015" y="625"/>
                  </a:lnTo>
                  <a:lnTo>
                    <a:pt x="1968" y="571"/>
                  </a:lnTo>
                  <a:lnTo>
                    <a:pt x="1917" y="520"/>
                  </a:lnTo>
                  <a:lnTo>
                    <a:pt x="1863" y="473"/>
                  </a:lnTo>
                  <a:lnTo>
                    <a:pt x="1805" y="430"/>
                  </a:lnTo>
                  <a:lnTo>
                    <a:pt x="1744" y="390"/>
                  </a:lnTo>
                  <a:lnTo>
                    <a:pt x="1679" y="355"/>
                  </a:lnTo>
                  <a:lnTo>
                    <a:pt x="1612" y="326"/>
                  </a:lnTo>
                  <a:lnTo>
                    <a:pt x="1543" y="301"/>
                  </a:lnTo>
                  <a:lnTo>
                    <a:pt x="1471" y="281"/>
                  </a:lnTo>
                  <a:lnTo>
                    <a:pt x="1396" y="267"/>
                  </a:lnTo>
                  <a:lnTo>
                    <a:pt x="1321" y="258"/>
                  </a:lnTo>
                  <a:lnTo>
                    <a:pt x="1244" y="255"/>
                  </a:lnTo>
                  <a:lnTo>
                    <a:pt x="1167" y="258"/>
                  </a:lnTo>
                  <a:lnTo>
                    <a:pt x="1092" y="267"/>
                  </a:lnTo>
                  <a:lnTo>
                    <a:pt x="1017" y="281"/>
                  </a:lnTo>
                  <a:lnTo>
                    <a:pt x="945" y="301"/>
                  </a:lnTo>
                  <a:lnTo>
                    <a:pt x="876" y="326"/>
                  </a:lnTo>
                  <a:lnTo>
                    <a:pt x="809" y="355"/>
                  </a:lnTo>
                  <a:lnTo>
                    <a:pt x="744" y="390"/>
                  </a:lnTo>
                  <a:lnTo>
                    <a:pt x="683" y="430"/>
                  </a:lnTo>
                  <a:lnTo>
                    <a:pt x="625" y="473"/>
                  </a:lnTo>
                  <a:lnTo>
                    <a:pt x="571" y="520"/>
                  </a:lnTo>
                  <a:lnTo>
                    <a:pt x="520" y="571"/>
                  </a:lnTo>
                  <a:lnTo>
                    <a:pt x="473" y="625"/>
                  </a:lnTo>
                  <a:lnTo>
                    <a:pt x="430" y="683"/>
                  </a:lnTo>
                  <a:lnTo>
                    <a:pt x="390" y="744"/>
                  </a:lnTo>
                  <a:lnTo>
                    <a:pt x="355" y="809"/>
                  </a:lnTo>
                  <a:lnTo>
                    <a:pt x="326" y="876"/>
                  </a:lnTo>
                  <a:lnTo>
                    <a:pt x="301" y="945"/>
                  </a:lnTo>
                  <a:lnTo>
                    <a:pt x="281" y="1017"/>
                  </a:lnTo>
                  <a:lnTo>
                    <a:pt x="267" y="1092"/>
                  </a:lnTo>
                  <a:lnTo>
                    <a:pt x="258" y="1167"/>
                  </a:lnTo>
                  <a:lnTo>
                    <a:pt x="255" y="1243"/>
                  </a:lnTo>
                  <a:lnTo>
                    <a:pt x="258" y="1313"/>
                  </a:lnTo>
                  <a:lnTo>
                    <a:pt x="265" y="1382"/>
                  </a:lnTo>
                  <a:lnTo>
                    <a:pt x="277" y="1451"/>
                  </a:lnTo>
                  <a:lnTo>
                    <a:pt x="293" y="1517"/>
                  </a:lnTo>
                  <a:lnTo>
                    <a:pt x="315" y="1582"/>
                  </a:lnTo>
                  <a:lnTo>
                    <a:pt x="340" y="1646"/>
                  </a:lnTo>
                  <a:lnTo>
                    <a:pt x="370" y="1707"/>
                  </a:lnTo>
                  <a:lnTo>
                    <a:pt x="405" y="1768"/>
                  </a:lnTo>
                  <a:lnTo>
                    <a:pt x="444" y="1825"/>
                  </a:lnTo>
                  <a:lnTo>
                    <a:pt x="487" y="1880"/>
                  </a:lnTo>
                  <a:lnTo>
                    <a:pt x="533" y="1935"/>
                  </a:lnTo>
                  <a:lnTo>
                    <a:pt x="423" y="2027"/>
                  </a:lnTo>
                  <a:lnTo>
                    <a:pt x="375" y="1972"/>
                  </a:lnTo>
                  <a:lnTo>
                    <a:pt x="329" y="1913"/>
                  </a:lnTo>
                  <a:lnTo>
                    <a:pt x="287" y="1852"/>
                  </a:lnTo>
                  <a:lnTo>
                    <a:pt x="250" y="1788"/>
                  </a:lnTo>
                  <a:lnTo>
                    <a:pt x="216" y="1721"/>
                  </a:lnTo>
                  <a:lnTo>
                    <a:pt x="188" y="1653"/>
                  </a:lnTo>
                  <a:lnTo>
                    <a:pt x="163" y="1583"/>
                  </a:lnTo>
                  <a:lnTo>
                    <a:pt x="143" y="1512"/>
                  </a:lnTo>
                  <a:lnTo>
                    <a:pt x="128" y="1439"/>
                  </a:lnTo>
                  <a:lnTo>
                    <a:pt x="118" y="1365"/>
                  </a:lnTo>
                  <a:lnTo>
                    <a:pt x="6" y="1373"/>
                  </a:lnTo>
                  <a:lnTo>
                    <a:pt x="0" y="1288"/>
                  </a:lnTo>
                  <a:lnTo>
                    <a:pt x="112" y="1281"/>
                  </a:lnTo>
                  <a:lnTo>
                    <a:pt x="111" y="1243"/>
                  </a:lnTo>
                  <a:lnTo>
                    <a:pt x="114" y="1166"/>
                  </a:lnTo>
                  <a:lnTo>
                    <a:pt x="122" y="1089"/>
                  </a:lnTo>
                  <a:lnTo>
                    <a:pt x="135" y="1013"/>
                  </a:lnTo>
                  <a:lnTo>
                    <a:pt x="153" y="939"/>
                  </a:lnTo>
                  <a:lnTo>
                    <a:pt x="175" y="868"/>
                  </a:lnTo>
                  <a:lnTo>
                    <a:pt x="202" y="798"/>
                  </a:lnTo>
                  <a:lnTo>
                    <a:pt x="234" y="730"/>
                  </a:lnTo>
                  <a:lnTo>
                    <a:pt x="269" y="665"/>
                  </a:lnTo>
                  <a:lnTo>
                    <a:pt x="309" y="604"/>
                  </a:lnTo>
                  <a:lnTo>
                    <a:pt x="353" y="544"/>
                  </a:lnTo>
                  <a:lnTo>
                    <a:pt x="400" y="488"/>
                  </a:lnTo>
                  <a:lnTo>
                    <a:pt x="320" y="410"/>
                  </a:lnTo>
                  <a:lnTo>
                    <a:pt x="379" y="349"/>
                  </a:lnTo>
                  <a:lnTo>
                    <a:pt x="459" y="427"/>
                  </a:lnTo>
                  <a:lnTo>
                    <a:pt x="514" y="377"/>
                  </a:lnTo>
                  <a:lnTo>
                    <a:pt x="571" y="332"/>
                  </a:lnTo>
                  <a:lnTo>
                    <a:pt x="632" y="290"/>
                  </a:lnTo>
                  <a:lnTo>
                    <a:pt x="695" y="252"/>
                  </a:lnTo>
                  <a:lnTo>
                    <a:pt x="762" y="219"/>
                  </a:lnTo>
                  <a:lnTo>
                    <a:pt x="830" y="189"/>
                  </a:lnTo>
                  <a:lnTo>
                    <a:pt x="900" y="164"/>
                  </a:lnTo>
                  <a:lnTo>
                    <a:pt x="973" y="144"/>
                  </a:lnTo>
                  <a:lnTo>
                    <a:pt x="1047" y="128"/>
                  </a:lnTo>
                  <a:lnTo>
                    <a:pt x="1124" y="118"/>
                  </a:lnTo>
                  <a:lnTo>
                    <a:pt x="1202" y="112"/>
                  </a:lnTo>
                  <a:lnTo>
                    <a:pt x="1202" y="0"/>
                  </a:lnTo>
                  <a:close/>
                </a:path>
              </a:pathLst>
            </a:custGeom>
            <a:solidFill>
              <a:srgbClr val="797979"/>
            </a:solidFill>
            <a:ln w="9525">
              <a:noFill/>
              <a:round/>
              <a:headEnd/>
              <a:tailEnd/>
            </a:ln>
          </p:spPr>
          <p:txBody>
            <a:bodyPr wrap="none" anchor="ctr"/>
            <a:lstStyle/>
            <a:p>
              <a:endParaRPr lang="en-GB"/>
            </a:p>
          </p:txBody>
        </p:sp>
        <p:sp>
          <p:nvSpPr>
            <p:cNvPr id="8" name="Freeform 287"/>
            <p:cNvSpPr>
              <a:spLocks noChangeArrowheads="1"/>
            </p:cNvSpPr>
            <p:nvPr/>
          </p:nvSpPr>
          <p:spPr bwMode="auto">
            <a:xfrm>
              <a:off x="817" y="3321"/>
              <a:ext cx="92" cy="88"/>
            </a:xfrm>
            <a:custGeom>
              <a:avLst/>
              <a:gdLst>
                <a:gd name="T0" fmla="*/ 0 w 929"/>
                <a:gd name="T1" fmla="*/ 0 h 896"/>
                <a:gd name="T2" fmla="*/ 0 w 929"/>
                <a:gd name="T3" fmla="*/ 0 h 896"/>
                <a:gd name="T4" fmla="*/ 0 w 929"/>
                <a:gd name="T5" fmla="*/ 0 h 896"/>
                <a:gd name="T6" fmla="*/ 0 w 929"/>
                <a:gd name="T7" fmla="*/ 0 h 896"/>
                <a:gd name="T8" fmla="*/ 0 w 929"/>
                <a:gd name="T9" fmla="*/ 0 h 896"/>
                <a:gd name="T10" fmla="*/ 0 w 929"/>
                <a:gd name="T11" fmla="*/ 0 h 896"/>
                <a:gd name="T12" fmla="*/ 0 w 929"/>
                <a:gd name="T13" fmla="*/ 0 h 896"/>
                <a:gd name="T14" fmla="*/ 0 w 929"/>
                <a:gd name="T15" fmla="*/ 0 h 896"/>
                <a:gd name="T16" fmla="*/ 0 w 929"/>
                <a:gd name="T17" fmla="*/ 0 h 896"/>
                <a:gd name="T18" fmla="*/ 0 w 929"/>
                <a:gd name="T19" fmla="*/ 0 h 896"/>
                <a:gd name="T20" fmla="*/ 0 w 929"/>
                <a:gd name="T21" fmla="*/ 0 h 896"/>
                <a:gd name="T22" fmla="*/ 0 w 929"/>
                <a:gd name="T23" fmla="*/ 0 h 896"/>
                <a:gd name="T24" fmla="*/ 0 w 929"/>
                <a:gd name="T25" fmla="*/ 0 h 896"/>
                <a:gd name="T26" fmla="*/ 0 w 929"/>
                <a:gd name="T27" fmla="*/ 0 h 896"/>
                <a:gd name="T28" fmla="*/ 0 w 929"/>
                <a:gd name="T29" fmla="*/ 0 h 896"/>
                <a:gd name="T30" fmla="*/ 0 w 929"/>
                <a:gd name="T31" fmla="*/ 0 h 896"/>
                <a:gd name="T32" fmla="*/ 0 w 929"/>
                <a:gd name="T33" fmla="*/ 0 h 896"/>
                <a:gd name="T34" fmla="*/ 0 w 929"/>
                <a:gd name="T35" fmla="*/ 0 h 896"/>
                <a:gd name="T36" fmla="*/ 0 w 929"/>
                <a:gd name="T37" fmla="*/ 0 h 896"/>
                <a:gd name="T38" fmla="*/ 0 w 929"/>
                <a:gd name="T39" fmla="*/ 0 h 896"/>
                <a:gd name="T40" fmla="*/ 0 w 929"/>
                <a:gd name="T41" fmla="*/ 0 h 896"/>
                <a:gd name="T42" fmla="*/ 0 w 929"/>
                <a:gd name="T43" fmla="*/ 0 h 896"/>
                <a:gd name="T44" fmla="*/ 0 w 929"/>
                <a:gd name="T45" fmla="*/ 0 h 896"/>
                <a:gd name="T46" fmla="*/ 0 w 929"/>
                <a:gd name="T47" fmla="*/ 0 h 896"/>
                <a:gd name="T48" fmla="*/ 0 w 929"/>
                <a:gd name="T49" fmla="*/ 0 h 896"/>
                <a:gd name="T50" fmla="*/ 0 w 929"/>
                <a:gd name="T51" fmla="*/ 0 h 896"/>
                <a:gd name="T52" fmla="*/ 0 w 929"/>
                <a:gd name="T53" fmla="*/ 0 h 896"/>
                <a:gd name="T54" fmla="*/ 0 w 929"/>
                <a:gd name="T55" fmla="*/ 0 h 896"/>
                <a:gd name="T56" fmla="*/ 0 w 929"/>
                <a:gd name="T57" fmla="*/ 0 h 896"/>
                <a:gd name="T58" fmla="*/ 0 w 929"/>
                <a:gd name="T59" fmla="*/ 0 h 896"/>
                <a:gd name="T60" fmla="*/ 0 w 929"/>
                <a:gd name="T61" fmla="*/ 0 h 896"/>
                <a:gd name="T62" fmla="*/ 0 w 929"/>
                <a:gd name="T63" fmla="*/ 0 h 896"/>
                <a:gd name="T64" fmla="*/ 0 w 929"/>
                <a:gd name="T65" fmla="*/ 0 h 896"/>
                <a:gd name="T66" fmla="*/ 0 w 929"/>
                <a:gd name="T67" fmla="*/ 0 h 896"/>
                <a:gd name="T68" fmla="*/ 0 w 929"/>
                <a:gd name="T69" fmla="*/ 0 h 896"/>
                <a:gd name="T70" fmla="*/ 0 w 929"/>
                <a:gd name="T71" fmla="*/ 0 h 8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9"/>
                <a:gd name="T109" fmla="*/ 0 h 896"/>
                <a:gd name="T110" fmla="*/ 929 w 929"/>
                <a:gd name="T111" fmla="*/ 896 h 8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9" h="896">
                  <a:moveTo>
                    <a:pt x="929" y="0"/>
                  </a:moveTo>
                  <a:lnTo>
                    <a:pt x="478" y="498"/>
                  </a:lnTo>
                  <a:lnTo>
                    <a:pt x="487" y="519"/>
                  </a:lnTo>
                  <a:lnTo>
                    <a:pt x="494" y="541"/>
                  </a:lnTo>
                  <a:lnTo>
                    <a:pt x="497" y="565"/>
                  </a:lnTo>
                  <a:lnTo>
                    <a:pt x="497" y="595"/>
                  </a:lnTo>
                  <a:lnTo>
                    <a:pt x="490" y="624"/>
                  </a:lnTo>
                  <a:lnTo>
                    <a:pt x="479" y="651"/>
                  </a:lnTo>
                  <a:lnTo>
                    <a:pt x="464" y="676"/>
                  </a:lnTo>
                  <a:lnTo>
                    <a:pt x="445" y="698"/>
                  </a:lnTo>
                  <a:lnTo>
                    <a:pt x="423" y="716"/>
                  </a:lnTo>
                  <a:lnTo>
                    <a:pt x="397" y="730"/>
                  </a:lnTo>
                  <a:lnTo>
                    <a:pt x="369" y="740"/>
                  </a:lnTo>
                  <a:lnTo>
                    <a:pt x="339" y="745"/>
                  </a:lnTo>
                  <a:lnTo>
                    <a:pt x="313" y="745"/>
                  </a:lnTo>
                  <a:lnTo>
                    <a:pt x="288" y="740"/>
                  </a:lnTo>
                  <a:lnTo>
                    <a:pt x="265" y="733"/>
                  </a:lnTo>
                  <a:lnTo>
                    <a:pt x="117" y="896"/>
                  </a:lnTo>
                  <a:lnTo>
                    <a:pt x="0" y="774"/>
                  </a:lnTo>
                  <a:lnTo>
                    <a:pt x="169" y="633"/>
                  </a:lnTo>
                  <a:lnTo>
                    <a:pt x="163" y="611"/>
                  </a:lnTo>
                  <a:lnTo>
                    <a:pt x="159" y="587"/>
                  </a:lnTo>
                  <a:lnTo>
                    <a:pt x="159" y="557"/>
                  </a:lnTo>
                  <a:lnTo>
                    <a:pt x="166" y="528"/>
                  </a:lnTo>
                  <a:lnTo>
                    <a:pt x="177" y="501"/>
                  </a:lnTo>
                  <a:lnTo>
                    <a:pt x="192" y="476"/>
                  </a:lnTo>
                  <a:lnTo>
                    <a:pt x="211" y="454"/>
                  </a:lnTo>
                  <a:lnTo>
                    <a:pt x="233" y="436"/>
                  </a:lnTo>
                  <a:lnTo>
                    <a:pt x="259" y="422"/>
                  </a:lnTo>
                  <a:lnTo>
                    <a:pt x="287" y="412"/>
                  </a:lnTo>
                  <a:lnTo>
                    <a:pt x="317" y="407"/>
                  </a:lnTo>
                  <a:lnTo>
                    <a:pt x="342" y="407"/>
                  </a:lnTo>
                  <a:lnTo>
                    <a:pt x="367" y="412"/>
                  </a:lnTo>
                  <a:lnTo>
                    <a:pt x="391" y="419"/>
                  </a:lnTo>
                  <a:lnTo>
                    <a:pt x="413" y="430"/>
                  </a:lnTo>
                  <a:lnTo>
                    <a:pt x="929" y="0"/>
                  </a:lnTo>
                  <a:close/>
                </a:path>
              </a:pathLst>
            </a:custGeom>
            <a:solidFill>
              <a:srgbClr val="C00000"/>
            </a:solidFill>
            <a:ln w="9525">
              <a:noFill/>
              <a:round/>
              <a:headEnd/>
              <a:tailEnd/>
            </a:ln>
          </p:spPr>
          <p:txBody>
            <a:bodyPr wrap="none" anchor="ctr"/>
            <a:lstStyle/>
            <a:p>
              <a:endParaRPr lang="en-GB"/>
            </a:p>
          </p:txBody>
        </p:sp>
        <p:sp>
          <p:nvSpPr>
            <p:cNvPr id="9" name="Freeform 288"/>
            <p:cNvSpPr>
              <a:spLocks noChangeArrowheads="1"/>
            </p:cNvSpPr>
            <p:nvPr/>
          </p:nvSpPr>
          <p:spPr bwMode="auto">
            <a:xfrm>
              <a:off x="684" y="3213"/>
              <a:ext cx="330" cy="330"/>
            </a:xfrm>
            <a:custGeom>
              <a:avLst/>
              <a:gdLst>
                <a:gd name="T0" fmla="*/ 0 w 3310"/>
                <a:gd name="T1" fmla="*/ 0 h 3310"/>
                <a:gd name="T2" fmla="*/ 0 w 3310"/>
                <a:gd name="T3" fmla="*/ 0 h 3310"/>
                <a:gd name="T4" fmla="*/ 0 w 3310"/>
                <a:gd name="T5" fmla="*/ 0 h 3310"/>
                <a:gd name="T6" fmla="*/ 0 w 3310"/>
                <a:gd name="T7" fmla="*/ 0 h 3310"/>
                <a:gd name="T8" fmla="*/ 0 w 3310"/>
                <a:gd name="T9" fmla="*/ 0 h 3310"/>
                <a:gd name="T10" fmla="*/ 0 w 3310"/>
                <a:gd name="T11" fmla="*/ 0 h 3310"/>
                <a:gd name="T12" fmla="*/ 0 w 3310"/>
                <a:gd name="T13" fmla="*/ 0 h 3310"/>
                <a:gd name="T14" fmla="*/ 0 w 3310"/>
                <a:gd name="T15" fmla="*/ 0 h 3310"/>
                <a:gd name="T16" fmla="*/ 0 w 3310"/>
                <a:gd name="T17" fmla="*/ 0 h 3310"/>
                <a:gd name="T18" fmla="*/ 0 w 3310"/>
                <a:gd name="T19" fmla="*/ 0 h 3310"/>
                <a:gd name="T20" fmla="*/ 0 w 3310"/>
                <a:gd name="T21" fmla="*/ 0 h 3310"/>
                <a:gd name="T22" fmla="*/ 0 w 3310"/>
                <a:gd name="T23" fmla="*/ 0 h 3310"/>
                <a:gd name="T24" fmla="*/ 0 w 3310"/>
                <a:gd name="T25" fmla="*/ 0 h 3310"/>
                <a:gd name="T26" fmla="*/ 0 w 3310"/>
                <a:gd name="T27" fmla="*/ 0 h 3310"/>
                <a:gd name="T28" fmla="*/ 0 w 3310"/>
                <a:gd name="T29" fmla="*/ 0 h 3310"/>
                <a:gd name="T30" fmla="*/ 0 w 3310"/>
                <a:gd name="T31" fmla="*/ 0 h 3310"/>
                <a:gd name="T32" fmla="*/ 0 w 3310"/>
                <a:gd name="T33" fmla="*/ 0 h 3310"/>
                <a:gd name="T34" fmla="*/ 0 w 3310"/>
                <a:gd name="T35" fmla="*/ 0 h 3310"/>
                <a:gd name="T36" fmla="*/ 0 w 3310"/>
                <a:gd name="T37" fmla="*/ 0 h 3310"/>
                <a:gd name="T38" fmla="*/ 0 w 3310"/>
                <a:gd name="T39" fmla="*/ 0 h 3310"/>
                <a:gd name="T40" fmla="*/ 0 w 3310"/>
                <a:gd name="T41" fmla="*/ 0 h 3310"/>
                <a:gd name="T42" fmla="*/ 0 w 3310"/>
                <a:gd name="T43" fmla="*/ 0 h 3310"/>
                <a:gd name="T44" fmla="*/ 0 w 3310"/>
                <a:gd name="T45" fmla="*/ 0 h 3310"/>
                <a:gd name="T46" fmla="*/ 0 w 3310"/>
                <a:gd name="T47" fmla="*/ 0 h 3310"/>
                <a:gd name="T48" fmla="*/ 0 w 3310"/>
                <a:gd name="T49" fmla="*/ 0 h 3310"/>
                <a:gd name="T50" fmla="*/ 0 w 3310"/>
                <a:gd name="T51" fmla="*/ 0 h 3310"/>
                <a:gd name="T52" fmla="*/ 0 w 3310"/>
                <a:gd name="T53" fmla="*/ 0 h 3310"/>
                <a:gd name="T54" fmla="*/ 0 w 3310"/>
                <a:gd name="T55" fmla="*/ 0 h 3310"/>
                <a:gd name="T56" fmla="*/ 0 w 3310"/>
                <a:gd name="T57" fmla="*/ 0 h 3310"/>
                <a:gd name="T58" fmla="*/ 0 w 3310"/>
                <a:gd name="T59" fmla="*/ 0 h 3310"/>
                <a:gd name="T60" fmla="*/ 0 w 3310"/>
                <a:gd name="T61" fmla="*/ 0 h 3310"/>
                <a:gd name="T62" fmla="*/ 0 w 3310"/>
                <a:gd name="T63" fmla="*/ 0 h 3310"/>
                <a:gd name="T64" fmla="*/ 0 w 3310"/>
                <a:gd name="T65" fmla="*/ 0 h 3310"/>
                <a:gd name="T66" fmla="*/ 0 w 3310"/>
                <a:gd name="T67" fmla="*/ 0 h 3310"/>
                <a:gd name="T68" fmla="*/ 0 w 3310"/>
                <a:gd name="T69" fmla="*/ 0 h 3310"/>
                <a:gd name="T70" fmla="*/ 0 w 3310"/>
                <a:gd name="T71" fmla="*/ 0 h 3310"/>
                <a:gd name="T72" fmla="*/ 0 w 3310"/>
                <a:gd name="T73" fmla="*/ 0 h 3310"/>
                <a:gd name="T74" fmla="*/ 0 w 3310"/>
                <a:gd name="T75" fmla="*/ 0 h 3310"/>
                <a:gd name="T76" fmla="*/ 0 w 3310"/>
                <a:gd name="T77" fmla="*/ 0 h 3310"/>
                <a:gd name="T78" fmla="*/ 0 w 3310"/>
                <a:gd name="T79" fmla="*/ 0 h 3310"/>
                <a:gd name="T80" fmla="*/ 0 w 3310"/>
                <a:gd name="T81" fmla="*/ 0 h 3310"/>
                <a:gd name="T82" fmla="*/ 0 w 3310"/>
                <a:gd name="T83" fmla="*/ 0 h 3310"/>
                <a:gd name="T84" fmla="*/ 0 w 3310"/>
                <a:gd name="T85" fmla="*/ 0 h 3310"/>
                <a:gd name="T86" fmla="*/ 0 w 3310"/>
                <a:gd name="T87" fmla="*/ 0 h 3310"/>
                <a:gd name="T88" fmla="*/ 0 w 3310"/>
                <a:gd name="T89" fmla="*/ 0 h 3310"/>
                <a:gd name="T90" fmla="*/ 0 w 3310"/>
                <a:gd name="T91" fmla="*/ 0 h 3310"/>
                <a:gd name="T92" fmla="*/ 0 w 3310"/>
                <a:gd name="T93" fmla="*/ 0 h 3310"/>
                <a:gd name="T94" fmla="*/ 0 w 3310"/>
                <a:gd name="T95" fmla="*/ 0 h 3310"/>
                <a:gd name="T96" fmla="*/ 0 w 3310"/>
                <a:gd name="T97" fmla="*/ 0 h 3310"/>
                <a:gd name="T98" fmla="*/ 0 w 3310"/>
                <a:gd name="T99" fmla="*/ 0 h 3310"/>
                <a:gd name="T100" fmla="*/ 0 w 3310"/>
                <a:gd name="T101" fmla="*/ 0 h 3310"/>
                <a:gd name="T102" fmla="*/ 0 w 3310"/>
                <a:gd name="T103" fmla="*/ 0 h 33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310"/>
                <a:gd name="T157" fmla="*/ 0 h 3310"/>
                <a:gd name="T158" fmla="*/ 3310 w 3310"/>
                <a:gd name="T159" fmla="*/ 3310 h 33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310" h="3310">
                  <a:moveTo>
                    <a:pt x="1655" y="255"/>
                  </a:moveTo>
                  <a:lnTo>
                    <a:pt x="1563" y="257"/>
                  </a:lnTo>
                  <a:lnTo>
                    <a:pt x="1472" y="266"/>
                  </a:lnTo>
                  <a:lnTo>
                    <a:pt x="1384" y="281"/>
                  </a:lnTo>
                  <a:lnTo>
                    <a:pt x="1297" y="301"/>
                  </a:lnTo>
                  <a:lnTo>
                    <a:pt x="1213" y="326"/>
                  </a:lnTo>
                  <a:lnTo>
                    <a:pt x="1130" y="356"/>
                  </a:lnTo>
                  <a:lnTo>
                    <a:pt x="1050" y="391"/>
                  </a:lnTo>
                  <a:lnTo>
                    <a:pt x="973" y="431"/>
                  </a:lnTo>
                  <a:lnTo>
                    <a:pt x="899" y="475"/>
                  </a:lnTo>
                  <a:lnTo>
                    <a:pt x="828" y="525"/>
                  </a:lnTo>
                  <a:lnTo>
                    <a:pt x="760" y="578"/>
                  </a:lnTo>
                  <a:lnTo>
                    <a:pt x="695" y="635"/>
                  </a:lnTo>
                  <a:lnTo>
                    <a:pt x="635" y="695"/>
                  </a:lnTo>
                  <a:lnTo>
                    <a:pt x="578" y="760"/>
                  </a:lnTo>
                  <a:lnTo>
                    <a:pt x="525" y="828"/>
                  </a:lnTo>
                  <a:lnTo>
                    <a:pt x="475" y="899"/>
                  </a:lnTo>
                  <a:lnTo>
                    <a:pt x="431" y="973"/>
                  </a:lnTo>
                  <a:lnTo>
                    <a:pt x="391" y="1050"/>
                  </a:lnTo>
                  <a:lnTo>
                    <a:pt x="356" y="1130"/>
                  </a:lnTo>
                  <a:lnTo>
                    <a:pt x="326" y="1213"/>
                  </a:lnTo>
                  <a:lnTo>
                    <a:pt x="301" y="1297"/>
                  </a:lnTo>
                  <a:lnTo>
                    <a:pt x="281" y="1384"/>
                  </a:lnTo>
                  <a:lnTo>
                    <a:pt x="266" y="1472"/>
                  </a:lnTo>
                  <a:lnTo>
                    <a:pt x="257" y="1563"/>
                  </a:lnTo>
                  <a:lnTo>
                    <a:pt x="255" y="1654"/>
                  </a:lnTo>
                  <a:lnTo>
                    <a:pt x="257" y="1747"/>
                  </a:lnTo>
                  <a:lnTo>
                    <a:pt x="266" y="1838"/>
                  </a:lnTo>
                  <a:lnTo>
                    <a:pt x="281" y="1926"/>
                  </a:lnTo>
                  <a:lnTo>
                    <a:pt x="301" y="2013"/>
                  </a:lnTo>
                  <a:lnTo>
                    <a:pt x="326" y="2097"/>
                  </a:lnTo>
                  <a:lnTo>
                    <a:pt x="356" y="2180"/>
                  </a:lnTo>
                  <a:lnTo>
                    <a:pt x="391" y="2260"/>
                  </a:lnTo>
                  <a:lnTo>
                    <a:pt x="431" y="2337"/>
                  </a:lnTo>
                  <a:lnTo>
                    <a:pt x="475" y="2411"/>
                  </a:lnTo>
                  <a:lnTo>
                    <a:pt x="525" y="2483"/>
                  </a:lnTo>
                  <a:lnTo>
                    <a:pt x="578" y="2550"/>
                  </a:lnTo>
                  <a:lnTo>
                    <a:pt x="635" y="2615"/>
                  </a:lnTo>
                  <a:lnTo>
                    <a:pt x="695" y="2675"/>
                  </a:lnTo>
                  <a:lnTo>
                    <a:pt x="760" y="2732"/>
                  </a:lnTo>
                  <a:lnTo>
                    <a:pt x="828" y="2785"/>
                  </a:lnTo>
                  <a:lnTo>
                    <a:pt x="899" y="2835"/>
                  </a:lnTo>
                  <a:lnTo>
                    <a:pt x="973" y="2879"/>
                  </a:lnTo>
                  <a:lnTo>
                    <a:pt x="1050" y="2919"/>
                  </a:lnTo>
                  <a:lnTo>
                    <a:pt x="1130" y="2954"/>
                  </a:lnTo>
                  <a:lnTo>
                    <a:pt x="1213" y="2984"/>
                  </a:lnTo>
                  <a:lnTo>
                    <a:pt x="1297" y="3009"/>
                  </a:lnTo>
                  <a:lnTo>
                    <a:pt x="1384" y="3029"/>
                  </a:lnTo>
                  <a:lnTo>
                    <a:pt x="1472" y="3044"/>
                  </a:lnTo>
                  <a:lnTo>
                    <a:pt x="1563" y="3053"/>
                  </a:lnTo>
                  <a:lnTo>
                    <a:pt x="1655" y="3055"/>
                  </a:lnTo>
                  <a:lnTo>
                    <a:pt x="1747" y="3053"/>
                  </a:lnTo>
                  <a:lnTo>
                    <a:pt x="1838" y="3044"/>
                  </a:lnTo>
                  <a:lnTo>
                    <a:pt x="1926" y="3029"/>
                  </a:lnTo>
                  <a:lnTo>
                    <a:pt x="2013" y="3009"/>
                  </a:lnTo>
                  <a:lnTo>
                    <a:pt x="2097" y="2984"/>
                  </a:lnTo>
                  <a:lnTo>
                    <a:pt x="2180" y="2954"/>
                  </a:lnTo>
                  <a:lnTo>
                    <a:pt x="2260" y="2919"/>
                  </a:lnTo>
                  <a:lnTo>
                    <a:pt x="2337" y="2879"/>
                  </a:lnTo>
                  <a:lnTo>
                    <a:pt x="2411" y="2835"/>
                  </a:lnTo>
                  <a:lnTo>
                    <a:pt x="2483" y="2785"/>
                  </a:lnTo>
                  <a:lnTo>
                    <a:pt x="2550" y="2732"/>
                  </a:lnTo>
                  <a:lnTo>
                    <a:pt x="2615" y="2675"/>
                  </a:lnTo>
                  <a:lnTo>
                    <a:pt x="2675" y="2615"/>
                  </a:lnTo>
                  <a:lnTo>
                    <a:pt x="2732" y="2550"/>
                  </a:lnTo>
                  <a:lnTo>
                    <a:pt x="2785" y="2483"/>
                  </a:lnTo>
                  <a:lnTo>
                    <a:pt x="2835" y="2411"/>
                  </a:lnTo>
                  <a:lnTo>
                    <a:pt x="2879" y="2337"/>
                  </a:lnTo>
                  <a:lnTo>
                    <a:pt x="2919" y="2260"/>
                  </a:lnTo>
                  <a:lnTo>
                    <a:pt x="2954" y="2180"/>
                  </a:lnTo>
                  <a:lnTo>
                    <a:pt x="2984" y="2097"/>
                  </a:lnTo>
                  <a:lnTo>
                    <a:pt x="3009" y="2013"/>
                  </a:lnTo>
                  <a:lnTo>
                    <a:pt x="3029" y="1926"/>
                  </a:lnTo>
                  <a:lnTo>
                    <a:pt x="3044" y="1838"/>
                  </a:lnTo>
                  <a:lnTo>
                    <a:pt x="3053" y="1747"/>
                  </a:lnTo>
                  <a:lnTo>
                    <a:pt x="3055" y="1654"/>
                  </a:lnTo>
                  <a:lnTo>
                    <a:pt x="3053" y="1563"/>
                  </a:lnTo>
                  <a:lnTo>
                    <a:pt x="3044" y="1472"/>
                  </a:lnTo>
                  <a:lnTo>
                    <a:pt x="3029" y="1384"/>
                  </a:lnTo>
                  <a:lnTo>
                    <a:pt x="3009" y="1297"/>
                  </a:lnTo>
                  <a:lnTo>
                    <a:pt x="2984" y="1213"/>
                  </a:lnTo>
                  <a:lnTo>
                    <a:pt x="2954" y="1130"/>
                  </a:lnTo>
                  <a:lnTo>
                    <a:pt x="2919" y="1050"/>
                  </a:lnTo>
                  <a:lnTo>
                    <a:pt x="2879" y="973"/>
                  </a:lnTo>
                  <a:lnTo>
                    <a:pt x="2835" y="899"/>
                  </a:lnTo>
                  <a:lnTo>
                    <a:pt x="2785" y="828"/>
                  </a:lnTo>
                  <a:lnTo>
                    <a:pt x="2732" y="760"/>
                  </a:lnTo>
                  <a:lnTo>
                    <a:pt x="2675" y="695"/>
                  </a:lnTo>
                  <a:lnTo>
                    <a:pt x="2615" y="635"/>
                  </a:lnTo>
                  <a:lnTo>
                    <a:pt x="2550" y="578"/>
                  </a:lnTo>
                  <a:lnTo>
                    <a:pt x="2483" y="525"/>
                  </a:lnTo>
                  <a:lnTo>
                    <a:pt x="2411" y="475"/>
                  </a:lnTo>
                  <a:lnTo>
                    <a:pt x="2337" y="431"/>
                  </a:lnTo>
                  <a:lnTo>
                    <a:pt x="2260" y="391"/>
                  </a:lnTo>
                  <a:lnTo>
                    <a:pt x="2180" y="356"/>
                  </a:lnTo>
                  <a:lnTo>
                    <a:pt x="2097" y="326"/>
                  </a:lnTo>
                  <a:lnTo>
                    <a:pt x="2013" y="301"/>
                  </a:lnTo>
                  <a:lnTo>
                    <a:pt x="1926" y="281"/>
                  </a:lnTo>
                  <a:lnTo>
                    <a:pt x="1838" y="266"/>
                  </a:lnTo>
                  <a:lnTo>
                    <a:pt x="1747" y="257"/>
                  </a:lnTo>
                  <a:lnTo>
                    <a:pt x="1655" y="255"/>
                  </a:lnTo>
                  <a:close/>
                  <a:moveTo>
                    <a:pt x="1655" y="0"/>
                  </a:moveTo>
                  <a:lnTo>
                    <a:pt x="1755" y="3"/>
                  </a:lnTo>
                  <a:lnTo>
                    <a:pt x="1855" y="12"/>
                  </a:lnTo>
                  <a:lnTo>
                    <a:pt x="1953" y="27"/>
                  </a:lnTo>
                  <a:lnTo>
                    <a:pt x="2048" y="47"/>
                  </a:lnTo>
                  <a:lnTo>
                    <a:pt x="2141" y="72"/>
                  </a:lnTo>
                  <a:lnTo>
                    <a:pt x="2233" y="103"/>
                  </a:lnTo>
                  <a:lnTo>
                    <a:pt x="2321" y="139"/>
                  </a:lnTo>
                  <a:lnTo>
                    <a:pt x="2407" y="181"/>
                  </a:lnTo>
                  <a:lnTo>
                    <a:pt x="2491" y="226"/>
                  </a:lnTo>
                  <a:lnTo>
                    <a:pt x="2571" y="276"/>
                  </a:lnTo>
                  <a:lnTo>
                    <a:pt x="2648" y="331"/>
                  </a:lnTo>
                  <a:lnTo>
                    <a:pt x="2721" y="389"/>
                  </a:lnTo>
                  <a:lnTo>
                    <a:pt x="2791" y="452"/>
                  </a:lnTo>
                  <a:lnTo>
                    <a:pt x="2858" y="519"/>
                  </a:lnTo>
                  <a:lnTo>
                    <a:pt x="2921" y="589"/>
                  </a:lnTo>
                  <a:lnTo>
                    <a:pt x="2979" y="662"/>
                  </a:lnTo>
                  <a:lnTo>
                    <a:pt x="3034" y="739"/>
                  </a:lnTo>
                  <a:lnTo>
                    <a:pt x="3084" y="819"/>
                  </a:lnTo>
                  <a:lnTo>
                    <a:pt x="3129" y="903"/>
                  </a:lnTo>
                  <a:lnTo>
                    <a:pt x="3171" y="989"/>
                  </a:lnTo>
                  <a:lnTo>
                    <a:pt x="3207" y="1077"/>
                  </a:lnTo>
                  <a:lnTo>
                    <a:pt x="3238" y="1169"/>
                  </a:lnTo>
                  <a:lnTo>
                    <a:pt x="3263" y="1262"/>
                  </a:lnTo>
                  <a:lnTo>
                    <a:pt x="3283" y="1357"/>
                  </a:lnTo>
                  <a:lnTo>
                    <a:pt x="3298" y="1455"/>
                  </a:lnTo>
                  <a:lnTo>
                    <a:pt x="3307" y="1555"/>
                  </a:lnTo>
                  <a:lnTo>
                    <a:pt x="3310" y="1654"/>
                  </a:lnTo>
                  <a:lnTo>
                    <a:pt x="3307" y="1755"/>
                  </a:lnTo>
                  <a:lnTo>
                    <a:pt x="3298" y="1855"/>
                  </a:lnTo>
                  <a:lnTo>
                    <a:pt x="3283" y="1953"/>
                  </a:lnTo>
                  <a:lnTo>
                    <a:pt x="3263" y="2048"/>
                  </a:lnTo>
                  <a:lnTo>
                    <a:pt x="3238" y="2141"/>
                  </a:lnTo>
                  <a:lnTo>
                    <a:pt x="3207" y="2233"/>
                  </a:lnTo>
                  <a:lnTo>
                    <a:pt x="3171" y="2321"/>
                  </a:lnTo>
                  <a:lnTo>
                    <a:pt x="3129" y="2407"/>
                  </a:lnTo>
                  <a:lnTo>
                    <a:pt x="3084" y="2491"/>
                  </a:lnTo>
                  <a:lnTo>
                    <a:pt x="3034" y="2571"/>
                  </a:lnTo>
                  <a:lnTo>
                    <a:pt x="2979" y="2648"/>
                  </a:lnTo>
                  <a:lnTo>
                    <a:pt x="2921" y="2721"/>
                  </a:lnTo>
                  <a:lnTo>
                    <a:pt x="2858" y="2791"/>
                  </a:lnTo>
                  <a:lnTo>
                    <a:pt x="2791" y="2858"/>
                  </a:lnTo>
                  <a:lnTo>
                    <a:pt x="2721" y="2921"/>
                  </a:lnTo>
                  <a:lnTo>
                    <a:pt x="2648" y="2979"/>
                  </a:lnTo>
                  <a:lnTo>
                    <a:pt x="2571" y="3034"/>
                  </a:lnTo>
                  <a:lnTo>
                    <a:pt x="2491" y="3084"/>
                  </a:lnTo>
                  <a:lnTo>
                    <a:pt x="2407" y="3129"/>
                  </a:lnTo>
                  <a:lnTo>
                    <a:pt x="2321" y="3171"/>
                  </a:lnTo>
                  <a:lnTo>
                    <a:pt x="2233" y="3207"/>
                  </a:lnTo>
                  <a:lnTo>
                    <a:pt x="2141" y="3238"/>
                  </a:lnTo>
                  <a:lnTo>
                    <a:pt x="2048" y="3263"/>
                  </a:lnTo>
                  <a:lnTo>
                    <a:pt x="1953" y="3283"/>
                  </a:lnTo>
                  <a:lnTo>
                    <a:pt x="1855" y="3298"/>
                  </a:lnTo>
                  <a:lnTo>
                    <a:pt x="1755" y="3307"/>
                  </a:lnTo>
                  <a:lnTo>
                    <a:pt x="1655" y="3310"/>
                  </a:lnTo>
                  <a:lnTo>
                    <a:pt x="1654" y="3310"/>
                  </a:lnTo>
                  <a:lnTo>
                    <a:pt x="1555" y="3307"/>
                  </a:lnTo>
                  <a:lnTo>
                    <a:pt x="1455" y="3298"/>
                  </a:lnTo>
                  <a:lnTo>
                    <a:pt x="1357" y="3283"/>
                  </a:lnTo>
                  <a:lnTo>
                    <a:pt x="1262" y="3263"/>
                  </a:lnTo>
                  <a:lnTo>
                    <a:pt x="1169" y="3238"/>
                  </a:lnTo>
                  <a:lnTo>
                    <a:pt x="1077" y="3207"/>
                  </a:lnTo>
                  <a:lnTo>
                    <a:pt x="989" y="3171"/>
                  </a:lnTo>
                  <a:lnTo>
                    <a:pt x="903" y="3129"/>
                  </a:lnTo>
                  <a:lnTo>
                    <a:pt x="819" y="3084"/>
                  </a:lnTo>
                  <a:lnTo>
                    <a:pt x="739" y="3034"/>
                  </a:lnTo>
                  <a:lnTo>
                    <a:pt x="662" y="2979"/>
                  </a:lnTo>
                  <a:lnTo>
                    <a:pt x="589" y="2921"/>
                  </a:lnTo>
                  <a:lnTo>
                    <a:pt x="519" y="2858"/>
                  </a:lnTo>
                  <a:lnTo>
                    <a:pt x="452" y="2791"/>
                  </a:lnTo>
                  <a:lnTo>
                    <a:pt x="389" y="2721"/>
                  </a:lnTo>
                  <a:lnTo>
                    <a:pt x="331" y="2648"/>
                  </a:lnTo>
                  <a:lnTo>
                    <a:pt x="276" y="2571"/>
                  </a:lnTo>
                  <a:lnTo>
                    <a:pt x="226" y="2491"/>
                  </a:lnTo>
                  <a:lnTo>
                    <a:pt x="181" y="2407"/>
                  </a:lnTo>
                  <a:lnTo>
                    <a:pt x="139" y="2321"/>
                  </a:lnTo>
                  <a:lnTo>
                    <a:pt x="103" y="2233"/>
                  </a:lnTo>
                  <a:lnTo>
                    <a:pt x="72" y="2141"/>
                  </a:lnTo>
                  <a:lnTo>
                    <a:pt x="47" y="2048"/>
                  </a:lnTo>
                  <a:lnTo>
                    <a:pt x="27" y="1953"/>
                  </a:lnTo>
                  <a:lnTo>
                    <a:pt x="12" y="1855"/>
                  </a:lnTo>
                  <a:lnTo>
                    <a:pt x="3" y="1755"/>
                  </a:lnTo>
                  <a:lnTo>
                    <a:pt x="0" y="1654"/>
                  </a:lnTo>
                  <a:lnTo>
                    <a:pt x="3" y="1555"/>
                  </a:lnTo>
                  <a:lnTo>
                    <a:pt x="12" y="1455"/>
                  </a:lnTo>
                  <a:lnTo>
                    <a:pt x="27" y="1357"/>
                  </a:lnTo>
                  <a:lnTo>
                    <a:pt x="47" y="1262"/>
                  </a:lnTo>
                  <a:lnTo>
                    <a:pt x="72" y="1169"/>
                  </a:lnTo>
                  <a:lnTo>
                    <a:pt x="103" y="1077"/>
                  </a:lnTo>
                  <a:lnTo>
                    <a:pt x="139" y="989"/>
                  </a:lnTo>
                  <a:lnTo>
                    <a:pt x="181" y="903"/>
                  </a:lnTo>
                  <a:lnTo>
                    <a:pt x="226" y="819"/>
                  </a:lnTo>
                  <a:lnTo>
                    <a:pt x="276" y="739"/>
                  </a:lnTo>
                  <a:lnTo>
                    <a:pt x="331" y="662"/>
                  </a:lnTo>
                  <a:lnTo>
                    <a:pt x="389" y="589"/>
                  </a:lnTo>
                  <a:lnTo>
                    <a:pt x="452" y="519"/>
                  </a:lnTo>
                  <a:lnTo>
                    <a:pt x="519" y="452"/>
                  </a:lnTo>
                  <a:lnTo>
                    <a:pt x="589" y="389"/>
                  </a:lnTo>
                  <a:lnTo>
                    <a:pt x="662" y="331"/>
                  </a:lnTo>
                  <a:lnTo>
                    <a:pt x="739" y="276"/>
                  </a:lnTo>
                  <a:lnTo>
                    <a:pt x="819" y="226"/>
                  </a:lnTo>
                  <a:lnTo>
                    <a:pt x="903" y="181"/>
                  </a:lnTo>
                  <a:lnTo>
                    <a:pt x="989" y="139"/>
                  </a:lnTo>
                  <a:lnTo>
                    <a:pt x="1077" y="103"/>
                  </a:lnTo>
                  <a:lnTo>
                    <a:pt x="1169" y="72"/>
                  </a:lnTo>
                  <a:lnTo>
                    <a:pt x="1262" y="47"/>
                  </a:lnTo>
                  <a:lnTo>
                    <a:pt x="1357" y="27"/>
                  </a:lnTo>
                  <a:lnTo>
                    <a:pt x="1455" y="12"/>
                  </a:lnTo>
                  <a:lnTo>
                    <a:pt x="1555" y="3"/>
                  </a:lnTo>
                  <a:lnTo>
                    <a:pt x="1655" y="0"/>
                  </a:lnTo>
                  <a:close/>
                </a:path>
              </a:pathLst>
            </a:custGeom>
            <a:solidFill>
              <a:srgbClr val="797979"/>
            </a:solidFill>
            <a:ln w="9525">
              <a:noFill/>
              <a:round/>
              <a:headEnd/>
              <a:tailEnd/>
            </a:ln>
          </p:spPr>
          <p:txBody>
            <a:bodyPr wrap="none" anchor="ctr"/>
            <a:lstStyle/>
            <a:p>
              <a:endParaRPr lang="en-GB"/>
            </a:p>
          </p:txBody>
        </p:sp>
      </p:grpSp>
      <p:sp>
        <p:nvSpPr>
          <p:cNvPr id="10" name="Slide Number Placeholder 9"/>
          <p:cNvSpPr>
            <a:spLocks noGrp="1"/>
          </p:cNvSpPr>
          <p:nvPr>
            <p:ph type="sldNum" sz="quarter" idx="4294967295"/>
          </p:nvPr>
        </p:nvSpPr>
        <p:spPr>
          <a:xfrm>
            <a:off x="7086600" y="6477000"/>
            <a:ext cx="1905000" cy="228600"/>
          </a:xfrm>
          <a:prstGeom prst="rect">
            <a:avLst/>
          </a:prstGeom>
        </p:spPr>
        <p:txBody>
          <a:bodyPr/>
          <a:lstStyle/>
          <a:p>
            <a:fld id="{DF639588-802B-48AD-91E7-CCA7D7DB3EA4}" type="slidenum">
              <a:rPr lang="zh-TW" altLang="en-GB" smtClean="0"/>
              <a:pPr/>
              <a:t>6</a:t>
            </a:fld>
            <a:endParaRPr lang="en-GB" altLang="zh-TW"/>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custDataLst>
              <p:tags r:id="rId1"/>
            </p:custDataLst>
          </p:nvPr>
        </p:nvCxnSpPr>
        <p:spPr>
          <a:xfrm>
            <a:off x="1792790" y="2300141"/>
            <a:ext cx="0" cy="46800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custDataLst>
              <p:tags r:id="rId2"/>
            </p:custDataLst>
          </p:nvPr>
        </p:nvCxnSpPr>
        <p:spPr>
          <a:xfrm>
            <a:off x="7353934" y="2304420"/>
            <a:ext cx="0" cy="46800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custDataLst>
              <p:tags r:id="rId3"/>
            </p:custDataLst>
          </p:nvPr>
        </p:nvCxnSpPr>
        <p:spPr>
          <a:xfrm>
            <a:off x="4573362" y="2282982"/>
            <a:ext cx="0" cy="468000"/>
          </a:xfrm>
          <a:prstGeom prst="straightConnector1">
            <a:avLst/>
          </a:prstGeom>
          <a:ln w="38100">
            <a:solidFill>
              <a:schemeClr val="tx2">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smtClean="0"/>
              <a:t>Customer Voice – roles and responsibilities</a:t>
            </a:r>
            <a:endParaRPr lang="en-GB" dirty="0"/>
          </a:p>
        </p:txBody>
      </p:sp>
      <p:sp>
        <p:nvSpPr>
          <p:cNvPr id="8" name="Rectangle 7"/>
          <p:cNvSpPr/>
          <p:nvPr>
            <p:custDataLst>
              <p:tags r:id="rId4"/>
            </p:custDataLst>
          </p:nvPr>
        </p:nvSpPr>
        <p:spPr>
          <a:xfrm>
            <a:off x="476833" y="1543484"/>
            <a:ext cx="2645898" cy="7771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End Market TM&amp;D</a:t>
            </a:r>
            <a:endParaRPr lang="en-GB" sz="1600" kern="0" dirty="0">
              <a:solidFill>
                <a:srgbClr val="FFFFFF"/>
              </a:solidFill>
              <a:ea typeface="PMingLiU"/>
              <a:cs typeface="Arial" pitchFamily="34" charset="0"/>
            </a:endParaRPr>
          </a:p>
        </p:txBody>
      </p:sp>
      <p:sp>
        <p:nvSpPr>
          <p:cNvPr id="9" name="Rectangle 8"/>
          <p:cNvSpPr/>
          <p:nvPr>
            <p:custDataLst>
              <p:tags r:id="rId5"/>
            </p:custDataLst>
          </p:nvPr>
        </p:nvSpPr>
        <p:spPr>
          <a:xfrm>
            <a:off x="6037977" y="1543484"/>
            <a:ext cx="2645898" cy="7771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Local co-ordinating agency</a:t>
            </a:r>
            <a:endParaRPr lang="en-GB" sz="1600" kern="0" dirty="0">
              <a:solidFill>
                <a:srgbClr val="FFFFFF"/>
              </a:solidFill>
              <a:ea typeface="PMingLiU"/>
              <a:cs typeface="Arial" pitchFamily="34" charset="0"/>
            </a:endParaRPr>
          </a:p>
        </p:txBody>
      </p:sp>
      <p:sp>
        <p:nvSpPr>
          <p:cNvPr id="10" name="Rectangle 9"/>
          <p:cNvSpPr/>
          <p:nvPr>
            <p:custDataLst>
              <p:tags r:id="rId6"/>
            </p:custDataLst>
          </p:nvPr>
        </p:nvSpPr>
        <p:spPr>
          <a:xfrm>
            <a:off x="3257405" y="1543484"/>
            <a:ext cx="2645898" cy="7771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End Market SP&amp;I</a:t>
            </a:r>
            <a:endParaRPr lang="en-GB" sz="1600" kern="0" dirty="0">
              <a:solidFill>
                <a:srgbClr val="FFFFFF"/>
              </a:solidFill>
              <a:ea typeface="PMingLiU"/>
              <a:cs typeface="Arial" pitchFamily="34" charset="0"/>
            </a:endParaRPr>
          </a:p>
        </p:txBody>
      </p:sp>
      <p:sp>
        <p:nvSpPr>
          <p:cNvPr id="13" name="Rectangle 12"/>
          <p:cNvSpPr/>
          <p:nvPr>
            <p:custDataLst>
              <p:tags r:id="rId7"/>
            </p:custDataLst>
          </p:nvPr>
        </p:nvSpPr>
        <p:spPr>
          <a:xfrm>
            <a:off x="476501" y="2816895"/>
            <a:ext cx="2646562" cy="2700337"/>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marL="177800" lvl="1" indent="-177800" defTabSz="909843">
              <a:spcBef>
                <a:spcPct val="20000"/>
              </a:spcBef>
              <a:buFont typeface="Arial" pitchFamily="34" charset="0"/>
              <a:buChar char="•"/>
            </a:pPr>
            <a:r>
              <a:rPr lang="en-US" sz="1400" dirty="0" smtClean="0">
                <a:solidFill>
                  <a:schemeClr val="tx2"/>
                </a:solidFill>
              </a:rPr>
              <a:t>Project Owner </a:t>
            </a:r>
          </a:p>
          <a:p>
            <a:pPr marL="177800" lvl="1" indent="-177800" defTabSz="909843">
              <a:spcBef>
                <a:spcPct val="20000"/>
              </a:spcBef>
              <a:buFont typeface="Arial" pitchFamily="34" charset="0"/>
              <a:buChar char="•"/>
            </a:pPr>
            <a:r>
              <a:rPr lang="en-US" sz="1400" dirty="0" smtClean="0">
                <a:solidFill>
                  <a:schemeClr val="tx2"/>
                </a:solidFill>
              </a:rPr>
              <a:t>Confirm project scope</a:t>
            </a:r>
          </a:p>
          <a:p>
            <a:pPr marL="177800" lvl="1" indent="-177800" defTabSz="909843">
              <a:spcBef>
                <a:spcPct val="20000"/>
              </a:spcBef>
              <a:buFont typeface="Arial" pitchFamily="34" charset="0"/>
              <a:buChar char="•"/>
            </a:pPr>
            <a:r>
              <a:rPr lang="en-US" sz="1400" dirty="0" smtClean="0">
                <a:solidFill>
                  <a:schemeClr val="tx2"/>
                </a:solidFill>
              </a:rPr>
              <a:t>Confirm survey specification</a:t>
            </a:r>
          </a:p>
          <a:p>
            <a:pPr marL="177800" lvl="1" indent="-177800" defTabSz="909843">
              <a:spcBef>
                <a:spcPct val="20000"/>
              </a:spcBef>
              <a:buFont typeface="Arial" pitchFamily="34" charset="0"/>
              <a:buChar char="•"/>
            </a:pPr>
            <a:r>
              <a:rPr lang="en-US" sz="1400" dirty="0" smtClean="0">
                <a:solidFill>
                  <a:schemeClr val="tx2"/>
                </a:solidFill>
              </a:rPr>
              <a:t>Provide sample</a:t>
            </a:r>
          </a:p>
          <a:p>
            <a:pPr marL="177800" lvl="1" indent="-177800" defTabSz="909843">
              <a:spcBef>
                <a:spcPct val="20000"/>
              </a:spcBef>
              <a:buFont typeface="Arial" pitchFamily="34" charset="0"/>
              <a:buChar char="•"/>
            </a:pPr>
            <a:r>
              <a:rPr lang="en-US" sz="1400" dirty="0" smtClean="0">
                <a:solidFill>
                  <a:schemeClr val="tx2"/>
                </a:solidFill>
              </a:rPr>
              <a:t>Approve qualitative discussion guide (and quantitative questionnaire if taking place)</a:t>
            </a:r>
            <a:endParaRPr lang="en-US" sz="1400" dirty="0">
              <a:solidFill>
                <a:schemeClr val="tx2"/>
              </a:solidFill>
            </a:endParaRPr>
          </a:p>
        </p:txBody>
      </p:sp>
      <p:sp>
        <p:nvSpPr>
          <p:cNvPr id="14" name="Rectangle 13"/>
          <p:cNvSpPr/>
          <p:nvPr>
            <p:custDataLst>
              <p:tags r:id="rId8"/>
            </p:custDataLst>
          </p:nvPr>
        </p:nvSpPr>
        <p:spPr>
          <a:xfrm>
            <a:off x="476833" y="2813233"/>
            <a:ext cx="2645898" cy="60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15" name="Rectangle 14"/>
          <p:cNvSpPr/>
          <p:nvPr>
            <p:custDataLst>
              <p:tags r:id="rId9"/>
            </p:custDataLst>
          </p:nvPr>
        </p:nvSpPr>
        <p:spPr>
          <a:xfrm>
            <a:off x="6037645" y="2816895"/>
            <a:ext cx="2646562" cy="2700337"/>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marL="177800" lvl="1" indent="-177800" defTabSz="909843">
              <a:spcBef>
                <a:spcPct val="20000"/>
              </a:spcBef>
              <a:buFont typeface="Arial" pitchFamily="34" charset="0"/>
              <a:buChar char="•"/>
            </a:pPr>
            <a:r>
              <a:rPr lang="en-GB" sz="1400" dirty="0" smtClean="0">
                <a:solidFill>
                  <a:schemeClr val="tx2"/>
                </a:solidFill>
              </a:rPr>
              <a:t>Provide proposal for agreed programme specification</a:t>
            </a:r>
          </a:p>
          <a:p>
            <a:pPr marL="177800" lvl="1" indent="-177800" defTabSz="909843">
              <a:spcBef>
                <a:spcPct val="20000"/>
              </a:spcBef>
              <a:buFont typeface="Arial" pitchFamily="34" charset="0"/>
              <a:buChar char="•"/>
            </a:pPr>
            <a:r>
              <a:rPr lang="en-GB" sz="1400" dirty="0" smtClean="0">
                <a:solidFill>
                  <a:schemeClr val="tx2"/>
                </a:solidFill>
              </a:rPr>
              <a:t>Select sample</a:t>
            </a:r>
          </a:p>
          <a:p>
            <a:pPr marL="177800" lvl="1" indent="-177800" defTabSz="909843">
              <a:spcBef>
                <a:spcPct val="20000"/>
              </a:spcBef>
              <a:buFont typeface="Arial" pitchFamily="34" charset="0"/>
              <a:buChar char="•"/>
            </a:pPr>
            <a:r>
              <a:rPr lang="en-GB" sz="1400" dirty="0" smtClean="0">
                <a:solidFill>
                  <a:schemeClr val="tx2"/>
                </a:solidFill>
              </a:rPr>
              <a:t>Conduct qualitative interviews (and quantitative where necessary)</a:t>
            </a:r>
          </a:p>
          <a:p>
            <a:pPr marL="177800" lvl="1" indent="-177800" defTabSz="909843">
              <a:spcBef>
                <a:spcPct val="20000"/>
              </a:spcBef>
              <a:buFont typeface="Arial" pitchFamily="34" charset="0"/>
              <a:buChar char="•"/>
            </a:pPr>
            <a:r>
              <a:rPr lang="en-GB" sz="1400" dirty="0" smtClean="0">
                <a:solidFill>
                  <a:schemeClr val="tx2"/>
                </a:solidFill>
              </a:rPr>
              <a:t>Produce all agreed deliverables</a:t>
            </a:r>
            <a:endParaRPr lang="en-US" sz="1400" dirty="0" smtClean="0">
              <a:solidFill>
                <a:schemeClr val="tx2"/>
              </a:solidFill>
            </a:endParaRPr>
          </a:p>
        </p:txBody>
      </p:sp>
      <p:sp>
        <p:nvSpPr>
          <p:cNvPr id="16" name="Rectangle 15"/>
          <p:cNvSpPr/>
          <p:nvPr>
            <p:custDataLst>
              <p:tags r:id="rId10"/>
            </p:custDataLst>
          </p:nvPr>
        </p:nvSpPr>
        <p:spPr>
          <a:xfrm>
            <a:off x="6037977" y="2813233"/>
            <a:ext cx="2645898" cy="60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17" name="Rectangle 16"/>
          <p:cNvSpPr/>
          <p:nvPr>
            <p:custDataLst>
              <p:tags r:id="rId11"/>
            </p:custDataLst>
          </p:nvPr>
        </p:nvSpPr>
        <p:spPr>
          <a:xfrm>
            <a:off x="3257073" y="2816895"/>
            <a:ext cx="2646562" cy="2700337"/>
          </a:xfrm>
          <a:prstGeom prst="rect">
            <a:avLst/>
          </a:prstGeom>
          <a:solidFill>
            <a:srgbClr val="F2F2F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marL="177800" lvl="1" indent="-177800" defTabSz="909843">
              <a:spcBef>
                <a:spcPct val="20000"/>
              </a:spcBef>
              <a:buFont typeface="Arial" pitchFamily="34" charset="0"/>
              <a:buChar char="•"/>
            </a:pPr>
            <a:r>
              <a:rPr lang="en-GB" sz="1400" dirty="0" smtClean="0">
                <a:solidFill>
                  <a:schemeClr val="tx2"/>
                </a:solidFill>
              </a:rPr>
              <a:t>Brief research agency</a:t>
            </a:r>
          </a:p>
          <a:p>
            <a:pPr marL="177800" lvl="1" indent="-177800" defTabSz="909843">
              <a:spcBef>
                <a:spcPct val="20000"/>
              </a:spcBef>
              <a:buFont typeface="Arial" pitchFamily="34" charset="0"/>
              <a:buChar char="•"/>
            </a:pPr>
            <a:r>
              <a:rPr lang="en-GB" sz="1400" dirty="0" smtClean="0">
                <a:solidFill>
                  <a:schemeClr val="tx2"/>
                </a:solidFill>
              </a:rPr>
              <a:t>Obtain and review proposal</a:t>
            </a:r>
          </a:p>
          <a:p>
            <a:pPr marL="177800" lvl="1" indent="-177800" defTabSz="909843">
              <a:spcBef>
                <a:spcPct val="20000"/>
              </a:spcBef>
              <a:buFont typeface="Arial" pitchFamily="34" charset="0"/>
              <a:buChar char="•"/>
            </a:pPr>
            <a:r>
              <a:rPr lang="en-GB" sz="1400" dirty="0" smtClean="0">
                <a:solidFill>
                  <a:schemeClr val="tx2"/>
                </a:solidFill>
              </a:rPr>
              <a:t>Approve methodology and research design</a:t>
            </a:r>
          </a:p>
          <a:p>
            <a:pPr marL="177800" lvl="1" indent="-177800" defTabSz="909843">
              <a:spcBef>
                <a:spcPct val="20000"/>
              </a:spcBef>
              <a:buFont typeface="Arial" pitchFamily="34" charset="0"/>
              <a:buChar char="•"/>
            </a:pPr>
            <a:r>
              <a:rPr lang="en-GB" sz="1400" dirty="0" smtClean="0">
                <a:solidFill>
                  <a:schemeClr val="tx2"/>
                </a:solidFill>
              </a:rPr>
              <a:t>Finalise discussion guides/questionnaire</a:t>
            </a:r>
          </a:p>
          <a:p>
            <a:pPr marL="177800" lvl="1" indent="-177800" defTabSz="909843">
              <a:spcBef>
                <a:spcPct val="20000"/>
              </a:spcBef>
              <a:buFont typeface="Arial" pitchFamily="34" charset="0"/>
              <a:buChar char="•"/>
            </a:pPr>
            <a:r>
              <a:rPr lang="en-GB" sz="1400" dirty="0" smtClean="0">
                <a:solidFill>
                  <a:schemeClr val="tx2"/>
                </a:solidFill>
              </a:rPr>
              <a:t>Obtain all local legal &amp; CORA approvals</a:t>
            </a:r>
          </a:p>
          <a:p>
            <a:pPr marL="177800" lvl="1" indent="-177800" defTabSz="909843">
              <a:spcBef>
                <a:spcPct val="20000"/>
              </a:spcBef>
              <a:buFont typeface="Arial" pitchFamily="34" charset="0"/>
              <a:buChar char="•"/>
            </a:pPr>
            <a:r>
              <a:rPr lang="en-GB" sz="1400" dirty="0" smtClean="0">
                <a:solidFill>
                  <a:schemeClr val="tx2"/>
                </a:solidFill>
              </a:rPr>
              <a:t>Liaise with research agency throughout the project</a:t>
            </a:r>
          </a:p>
          <a:p>
            <a:pPr defTabSz="909843" fontAlgn="auto">
              <a:spcBef>
                <a:spcPts val="0"/>
              </a:spcBef>
              <a:spcAft>
                <a:spcPts val="0"/>
              </a:spcAft>
            </a:pPr>
            <a:endParaRPr lang="en-US" sz="1400" dirty="0" smtClean="0">
              <a:solidFill>
                <a:srgbClr val="333333"/>
              </a:solidFill>
            </a:endParaRPr>
          </a:p>
          <a:p>
            <a:pPr defTabSz="909843" fontAlgn="auto">
              <a:spcBef>
                <a:spcPts val="0"/>
              </a:spcBef>
              <a:spcAft>
                <a:spcPts val="0"/>
              </a:spcAft>
            </a:pPr>
            <a:endParaRPr lang="en-US" sz="1400" b="0" dirty="0">
              <a:solidFill>
                <a:srgbClr val="333333"/>
              </a:solidFill>
            </a:endParaRPr>
          </a:p>
        </p:txBody>
      </p:sp>
      <p:sp>
        <p:nvSpPr>
          <p:cNvPr id="18" name="Rectangle 17"/>
          <p:cNvSpPr/>
          <p:nvPr>
            <p:custDataLst>
              <p:tags r:id="rId12"/>
            </p:custDataLst>
          </p:nvPr>
        </p:nvSpPr>
        <p:spPr>
          <a:xfrm>
            <a:off x="3257405" y="2813233"/>
            <a:ext cx="2645898" cy="6034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008" tIns="45500" rIns="91008" bIns="45500" rtlCol="0" anchor="ctr"/>
          <a:lstStyle/>
          <a:p>
            <a:pPr defTabSz="909843" fontAlgn="auto">
              <a:spcBef>
                <a:spcPts val="0"/>
              </a:spcBef>
              <a:spcAft>
                <a:spcPts val="0"/>
              </a:spcAft>
            </a:pPr>
            <a:endParaRPr lang="en-US" sz="1000" dirty="0">
              <a:solidFill>
                <a:schemeClr val="bg1"/>
              </a:solidFill>
              <a:latin typeface="Arial" pitchFamily="34" charset="0"/>
            </a:endParaRPr>
          </a:p>
        </p:txBody>
      </p:sp>
      <p:sp>
        <p:nvSpPr>
          <p:cNvPr id="21" name="Slide Number Placeholder 20"/>
          <p:cNvSpPr>
            <a:spLocks noGrp="1"/>
          </p:cNvSpPr>
          <p:nvPr>
            <p:ph type="sldNum" sz="quarter" idx="4294967295"/>
          </p:nvPr>
        </p:nvSpPr>
        <p:spPr>
          <a:xfrm>
            <a:off x="7086600" y="6477000"/>
            <a:ext cx="1905000" cy="228600"/>
          </a:xfrm>
          <a:prstGeom prst="rect">
            <a:avLst/>
          </a:prstGeom>
        </p:spPr>
        <p:txBody>
          <a:bodyPr/>
          <a:lstStyle/>
          <a:p>
            <a:fld id="{FD9D473F-BD01-45FC-A8CA-0378BDC5BB52}" type="slidenum">
              <a:rPr lang="zh-TW" altLang="en-GB" smtClean="0"/>
              <a:pPr/>
              <a:t>7</a:t>
            </a:fld>
            <a:endParaRPr lang="en-GB" altLang="zh-TW"/>
          </a:p>
        </p:txBody>
      </p:sp>
    </p:spTree>
    <p:extLst>
      <p:ext uri="{BB962C8B-B14F-4D97-AF65-F5344CB8AC3E}">
        <p14:creationId xmlns:p14="http://schemas.microsoft.com/office/powerpoint/2010/main" val="1529237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24944"/>
            <a:ext cx="7772400" cy="638994"/>
          </a:xfrm>
        </p:spPr>
        <p:txBody>
          <a:bodyPr/>
          <a:lstStyle/>
          <a:p>
            <a:pPr algn="l"/>
            <a:r>
              <a:rPr lang="en-GB" sz="2800" dirty="0" smtClean="0"/>
              <a:t>Qualitative Guidelines</a:t>
            </a:r>
          </a:p>
        </p:txBody>
      </p:sp>
      <p:sp>
        <p:nvSpPr>
          <p:cNvPr id="5" name="Slide Number Placeholder 4"/>
          <p:cNvSpPr>
            <a:spLocks noGrp="1"/>
          </p:cNvSpPr>
          <p:nvPr>
            <p:ph type="sldNum" sz="quarter" idx="4"/>
          </p:nvPr>
        </p:nvSpPr>
        <p:spPr/>
        <p:txBody>
          <a:bodyPr/>
          <a:lstStyle/>
          <a:p>
            <a:fld id="{3CC5643A-B214-4067-AB23-42BADAD8DAC2}" type="slidenum">
              <a:rPr lang="zh-TW" altLang="en-GB" smtClean="0"/>
              <a:pPr/>
              <a:t>8</a:t>
            </a:fld>
            <a:endParaRPr lang="en-GB"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89587"/>
            <a:ext cx="6840760" cy="770108"/>
          </a:xfrm>
        </p:spPr>
        <p:txBody>
          <a:bodyPr/>
          <a:lstStyle/>
          <a:p>
            <a:r>
              <a:rPr lang="en-US" dirty="0" smtClean="0"/>
              <a:t>The qualitative engagement will deliver a number of benefits</a:t>
            </a:r>
            <a:endParaRPr lang="en-GB" dirty="0"/>
          </a:p>
        </p:txBody>
      </p:sp>
      <p:sp>
        <p:nvSpPr>
          <p:cNvPr id="36" name="Rectangle 35"/>
          <p:cNvSpPr/>
          <p:nvPr>
            <p:custDataLst>
              <p:tags r:id="rId1"/>
            </p:custDataLst>
          </p:nvPr>
        </p:nvSpPr>
        <p:spPr>
          <a:xfrm flipV="1">
            <a:off x="3354878" y="2980096"/>
            <a:ext cx="5337876" cy="652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
        <p:nvSpPr>
          <p:cNvPr id="37" name="Rectangle 36"/>
          <p:cNvSpPr/>
          <p:nvPr>
            <p:custDataLst>
              <p:tags r:id="rId2"/>
            </p:custDataLst>
          </p:nvPr>
        </p:nvSpPr>
        <p:spPr>
          <a:xfrm>
            <a:off x="478673" y="3075935"/>
            <a:ext cx="2093047" cy="11865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Attaining </a:t>
            </a:r>
            <a:r>
              <a:rPr lang="en-GB" sz="1600" b="1" kern="0" dirty="0" smtClean="0">
                <a:solidFill>
                  <a:srgbClr val="FFFFFF"/>
                </a:solidFill>
                <a:ea typeface="PMingLiU"/>
                <a:cs typeface="Arial" pitchFamily="34" charset="0"/>
              </a:rPr>
              <a:t>breadth</a:t>
            </a:r>
            <a:r>
              <a:rPr lang="en-GB" sz="1600" kern="0" dirty="0" smtClean="0">
                <a:solidFill>
                  <a:srgbClr val="FFFFFF"/>
                </a:solidFill>
                <a:ea typeface="PMingLiU"/>
                <a:cs typeface="Arial" pitchFamily="34" charset="0"/>
              </a:rPr>
              <a:t> and </a:t>
            </a:r>
            <a:r>
              <a:rPr lang="en-GB" sz="1600" b="1" kern="0" dirty="0" smtClean="0">
                <a:solidFill>
                  <a:srgbClr val="FFFFFF"/>
                </a:solidFill>
                <a:ea typeface="PMingLiU"/>
                <a:cs typeface="Arial" pitchFamily="34" charset="0"/>
              </a:rPr>
              <a:t>depth</a:t>
            </a:r>
            <a:r>
              <a:rPr lang="en-GB" sz="1600" kern="0" dirty="0" smtClean="0">
                <a:solidFill>
                  <a:srgbClr val="FFFFFF"/>
                </a:solidFill>
                <a:ea typeface="PMingLiU"/>
                <a:cs typeface="Arial" pitchFamily="34" charset="0"/>
              </a:rPr>
              <a:t> of </a:t>
            </a:r>
            <a:r>
              <a:rPr lang="en-GB" sz="1600" i="1" kern="0" dirty="0" smtClean="0">
                <a:solidFill>
                  <a:srgbClr val="FFFFFF"/>
                </a:solidFill>
                <a:ea typeface="PMingLiU"/>
                <a:cs typeface="Arial" pitchFamily="34" charset="0"/>
              </a:rPr>
              <a:t>insight</a:t>
            </a:r>
            <a:endParaRPr lang="en-GB" sz="1600" i="1" kern="0" dirty="0">
              <a:solidFill>
                <a:srgbClr val="FFFFFF"/>
              </a:solidFill>
              <a:ea typeface="PMingLiU"/>
              <a:cs typeface="Arial" pitchFamily="34" charset="0"/>
            </a:endParaRPr>
          </a:p>
        </p:txBody>
      </p:sp>
      <p:cxnSp>
        <p:nvCxnSpPr>
          <p:cNvPr id="46" name="Straight Arrow Connector 45"/>
          <p:cNvCxnSpPr/>
          <p:nvPr>
            <p:custDataLst>
              <p:tags r:id="rId3"/>
            </p:custDataLst>
          </p:nvPr>
        </p:nvCxnSpPr>
        <p:spPr>
          <a:xfrm>
            <a:off x="2734759" y="3669227"/>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custDataLst>
              <p:tags r:id="rId4"/>
            </p:custDataLst>
          </p:nvPr>
        </p:nvSpPr>
        <p:spPr>
          <a:xfrm>
            <a:off x="478673" y="4629710"/>
            <a:ext cx="2093047" cy="10979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b="1" kern="0" dirty="0" smtClean="0">
                <a:solidFill>
                  <a:srgbClr val="FFFFFF"/>
                </a:solidFill>
                <a:ea typeface="PMingLiU"/>
                <a:cs typeface="Arial" pitchFamily="34" charset="0"/>
              </a:rPr>
              <a:t>Direct</a:t>
            </a:r>
            <a:r>
              <a:rPr lang="en-GB" sz="1600" kern="0" dirty="0" smtClean="0">
                <a:solidFill>
                  <a:srgbClr val="FFFFFF"/>
                </a:solidFill>
                <a:ea typeface="PMingLiU"/>
                <a:cs typeface="Arial" pitchFamily="34" charset="0"/>
              </a:rPr>
              <a:t> contact across the customer base </a:t>
            </a:r>
            <a:endParaRPr lang="en-GB" sz="1600" kern="0" dirty="0">
              <a:solidFill>
                <a:srgbClr val="FFFFFF"/>
              </a:solidFill>
              <a:ea typeface="PMingLiU"/>
              <a:cs typeface="Arial" pitchFamily="34" charset="0"/>
            </a:endParaRPr>
          </a:p>
        </p:txBody>
      </p:sp>
      <p:sp>
        <p:nvSpPr>
          <p:cNvPr id="39" name="Rectangle 38"/>
          <p:cNvSpPr/>
          <p:nvPr>
            <p:custDataLst>
              <p:tags r:id="rId5"/>
            </p:custDataLst>
          </p:nvPr>
        </p:nvSpPr>
        <p:spPr>
          <a:xfrm>
            <a:off x="3354878" y="4629710"/>
            <a:ext cx="5338261" cy="1097901"/>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b"/>
          <a:lstStyle/>
          <a:p>
            <a:pPr defTabSz="909843" fontAlgn="auto">
              <a:spcBef>
                <a:spcPts val="0"/>
              </a:spcBef>
              <a:spcAft>
                <a:spcPts val="0"/>
              </a:spcAft>
            </a:pPr>
            <a:r>
              <a:rPr lang="en-US" sz="1400" dirty="0" smtClean="0">
                <a:solidFill>
                  <a:srgbClr val="333333"/>
                </a:solidFill>
              </a:rPr>
              <a:t>The fieldwork, which will be carried out via a face-to-face approach, will engage a </a:t>
            </a:r>
            <a:r>
              <a:rPr lang="en-US" sz="1400" b="1" dirty="0" smtClean="0">
                <a:solidFill>
                  <a:srgbClr val="333333"/>
                </a:solidFill>
              </a:rPr>
              <a:t>wide cross section </a:t>
            </a:r>
            <a:r>
              <a:rPr lang="en-US" sz="1400" dirty="0" smtClean="0">
                <a:solidFill>
                  <a:srgbClr val="333333"/>
                </a:solidFill>
              </a:rPr>
              <a:t>of BAT client accounts. By taking part, respondents will recognise the value BAT places on listening and learning from its customers</a:t>
            </a:r>
            <a:endParaRPr lang="en-US" sz="1400" dirty="0">
              <a:solidFill>
                <a:srgbClr val="333333"/>
              </a:solidFill>
            </a:endParaRPr>
          </a:p>
        </p:txBody>
      </p:sp>
      <p:cxnSp>
        <p:nvCxnSpPr>
          <p:cNvPr id="47" name="Straight Arrow Connector 46"/>
          <p:cNvCxnSpPr/>
          <p:nvPr>
            <p:custDataLst>
              <p:tags r:id="rId6"/>
            </p:custDataLst>
          </p:nvPr>
        </p:nvCxnSpPr>
        <p:spPr>
          <a:xfrm>
            <a:off x="2734759" y="5178660"/>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custDataLst>
              <p:tags r:id="rId7"/>
            </p:custDataLst>
          </p:nvPr>
        </p:nvSpPr>
        <p:spPr>
          <a:xfrm>
            <a:off x="3354878" y="1657741"/>
            <a:ext cx="5338261" cy="1177969"/>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dirty="0" smtClean="0">
                <a:solidFill>
                  <a:srgbClr val="333333"/>
                </a:solidFill>
              </a:rPr>
              <a:t>Respondents’ </a:t>
            </a:r>
            <a:r>
              <a:rPr lang="en-US" sz="1400" b="1" dirty="0" smtClean="0">
                <a:solidFill>
                  <a:srgbClr val="333333"/>
                </a:solidFill>
              </a:rPr>
              <a:t>beliefs/attitudes, perceptions, experiences </a:t>
            </a:r>
            <a:r>
              <a:rPr lang="en-US" sz="1400" dirty="0" smtClean="0">
                <a:solidFill>
                  <a:srgbClr val="333333"/>
                </a:solidFill>
              </a:rPr>
              <a:t>and</a:t>
            </a:r>
            <a:r>
              <a:rPr lang="en-US" sz="1400" b="1" dirty="0" smtClean="0">
                <a:solidFill>
                  <a:srgbClr val="333333"/>
                </a:solidFill>
              </a:rPr>
              <a:t> needs</a:t>
            </a:r>
            <a:r>
              <a:rPr lang="en-US" sz="1400" dirty="0" smtClean="0">
                <a:solidFill>
                  <a:srgbClr val="333333"/>
                </a:solidFill>
              </a:rPr>
              <a:t> will be fully explored. This will allow a fuller understanding of what drives customers’ opinions about the ‘BAT experience’</a:t>
            </a:r>
            <a:endParaRPr lang="en-US" sz="1400" b="0" dirty="0">
              <a:solidFill>
                <a:srgbClr val="333333"/>
              </a:solidFill>
            </a:endParaRPr>
          </a:p>
        </p:txBody>
      </p:sp>
      <p:sp>
        <p:nvSpPr>
          <p:cNvPr id="44" name="Rectangle 43"/>
          <p:cNvSpPr/>
          <p:nvPr>
            <p:custDataLst>
              <p:tags r:id="rId8"/>
            </p:custDataLst>
          </p:nvPr>
        </p:nvSpPr>
        <p:spPr>
          <a:xfrm flipV="1">
            <a:off x="3354878" y="1628800"/>
            <a:ext cx="5337876" cy="652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
        <p:nvSpPr>
          <p:cNvPr id="45" name="Rectangle 44"/>
          <p:cNvSpPr/>
          <p:nvPr>
            <p:custDataLst>
              <p:tags r:id="rId9"/>
            </p:custDataLst>
          </p:nvPr>
        </p:nvSpPr>
        <p:spPr>
          <a:xfrm>
            <a:off x="478673" y="1653433"/>
            <a:ext cx="2093047" cy="1186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600" kern="0" dirty="0" smtClean="0">
                <a:solidFill>
                  <a:srgbClr val="FFFFFF"/>
                </a:solidFill>
                <a:ea typeface="PMingLiU"/>
                <a:cs typeface="Arial" pitchFamily="34" charset="0"/>
              </a:rPr>
              <a:t>Capturing </a:t>
            </a:r>
            <a:r>
              <a:rPr lang="en-GB" sz="1600" b="1" kern="0" dirty="0" smtClean="0">
                <a:solidFill>
                  <a:srgbClr val="FFFFFF"/>
                </a:solidFill>
                <a:ea typeface="PMingLiU"/>
                <a:cs typeface="Arial" pitchFamily="34" charset="0"/>
              </a:rPr>
              <a:t>factors</a:t>
            </a:r>
            <a:r>
              <a:rPr lang="en-GB" sz="1600" kern="0" dirty="0" smtClean="0">
                <a:solidFill>
                  <a:srgbClr val="FFFFFF"/>
                </a:solidFill>
                <a:ea typeface="PMingLiU"/>
                <a:cs typeface="Arial" pitchFamily="34" charset="0"/>
              </a:rPr>
              <a:t> that inform </a:t>
            </a:r>
            <a:r>
              <a:rPr lang="en-GB" sz="1600" i="1" kern="0" dirty="0" smtClean="0">
                <a:solidFill>
                  <a:srgbClr val="FFFFFF"/>
                </a:solidFill>
                <a:ea typeface="PMingLiU"/>
                <a:cs typeface="Arial" pitchFamily="34" charset="0"/>
              </a:rPr>
              <a:t>attitudes</a:t>
            </a:r>
            <a:r>
              <a:rPr lang="en-GB" sz="1600" kern="0" dirty="0" smtClean="0">
                <a:solidFill>
                  <a:srgbClr val="FFFFFF"/>
                </a:solidFill>
                <a:ea typeface="PMingLiU"/>
                <a:cs typeface="Arial" pitchFamily="34" charset="0"/>
              </a:rPr>
              <a:t> and </a:t>
            </a:r>
            <a:r>
              <a:rPr lang="en-GB" sz="1600" i="1" kern="0" dirty="0" smtClean="0">
                <a:solidFill>
                  <a:srgbClr val="FFFFFF"/>
                </a:solidFill>
                <a:ea typeface="PMingLiU"/>
                <a:cs typeface="Arial" pitchFamily="34" charset="0"/>
              </a:rPr>
              <a:t>perceptions</a:t>
            </a:r>
            <a:endParaRPr lang="en-GB" sz="1600" i="1" kern="0" dirty="0">
              <a:solidFill>
                <a:srgbClr val="FFFFFF"/>
              </a:solidFill>
              <a:ea typeface="PMingLiU"/>
              <a:cs typeface="Arial" pitchFamily="34" charset="0"/>
            </a:endParaRPr>
          </a:p>
        </p:txBody>
      </p:sp>
      <p:sp>
        <p:nvSpPr>
          <p:cNvPr id="21" name="Rectangle 20"/>
          <p:cNvSpPr/>
          <p:nvPr>
            <p:custDataLst>
              <p:tags r:id="rId10"/>
            </p:custDataLst>
          </p:nvPr>
        </p:nvSpPr>
        <p:spPr>
          <a:xfrm>
            <a:off x="3354878" y="3045360"/>
            <a:ext cx="5338261" cy="1247735"/>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008" tIns="214975" rIns="91008" bIns="45500" rtlCol="0" anchor="t"/>
          <a:lstStyle/>
          <a:p>
            <a:pPr defTabSz="909843" fontAlgn="auto">
              <a:spcBef>
                <a:spcPts val="0"/>
              </a:spcBef>
              <a:spcAft>
                <a:spcPts val="0"/>
              </a:spcAft>
            </a:pPr>
            <a:r>
              <a:rPr lang="en-US" sz="1400" dirty="0" smtClean="0">
                <a:solidFill>
                  <a:srgbClr val="333333"/>
                </a:solidFill>
              </a:rPr>
              <a:t>BAT will have a richer understanding of the general</a:t>
            </a:r>
            <a:r>
              <a:rPr lang="en-US" sz="1400" b="1" dirty="0" smtClean="0">
                <a:solidFill>
                  <a:srgbClr val="333333"/>
                </a:solidFill>
              </a:rPr>
              <a:t> retail landscape</a:t>
            </a:r>
            <a:r>
              <a:rPr lang="en-US" sz="1400" dirty="0" smtClean="0">
                <a:solidFill>
                  <a:srgbClr val="333333"/>
                </a:solidFill>
              </a:rPr>
              <a:t>, and the </a:t>
            </a:r>
            <a:r>
              <a:rPr lang="en-US" sz="1400" b="1" dirty="0" smtClean="0">
                <a:solidFill>
                  <a:srgbClr val="333333"/>
                </a:solidFill>
              </a:rPr>
              <a:t>specific opportunities </a:t>
            </a:r>
            <a:r>
              <a:rPr lang="en-US" sz="1400" dirty="0" smtClean="0">
                <a:solidFill>
                  <a:srgbClr val="333333"/>
                </a:solidFill>
              </a:rPr>
              <a:t>and </a:t>
            </a:r>
            <a:r>
              <a:rPr lang="en-US" sz="1400" b="1" dirty="0" smtClean="0">
                <a:solidFill>
                  <a:srgbClr val="333333"/>
                </a:solidFill>
              </a:rPr>
              <a:t>challenges</a:t>
            </a:r>
            <a:r>
              <a:rPr lang="en-US" sz="1400" dirty="0" smtClean="0">
                <a:solidFill>
                  <a:srgbClr val="333333"/>
                </a:solidFill>
              </a:rPr>
              <a:t> being encountered by their customers. This learning will prove useful in developing more targeted and meaningful strategies</a:t>
            </a:r>
            <a:endParaRPr lang="en-US" sz="1400" dirty="0">
              <a:solidFill>
                <a:srgbClr val="333333"/>
              </a:solidFill>
            </a:endParaRPr>
          </a:p>
        </p:txBody>
      </p:sp>
      <p:cxnSp>
        <p:nvCxnSpPr>
          <p:cNvPr id="16" name="Straight Arrow Connector 15"/>
          <p:cNvCxnSpPr/>
          <p:nvPr>
            <p:custDataLst>
              <p:tags r:id="rId11"/>
            </p:custDataLst>
          </p:nvPr>
        </p:nvCxnSpPr>
        <p:spPr>
          <a:xfrm>
            <a:off x="2734759" y="2246725"/>
            <a:ext cx="455523" cy="0"/>
          </a:xfrm>
          <a:prstGeom prst="straightConnector1">
            <a:avLst/>
          </a:prstGeom>
          <a:ln w="38100">
            <a:solidFill>
              <a:schemeClr val="tx2">
                <a:lumMod val="50000"/>
                <a:lumOff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custDataLst>
              <p:tags r:id="rId12"/>
            </p:custDataLst>
          </p:nvPr>
        </p:nvSpPr>
        <p:spPr>
          <a:xfrm flipV="1">
            <a:off x="3354878" y="4629710"/>
            <a:ext cx="5337876" cy="652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600" b="0" dirty="0" smtClean="0">
              <a:latin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0"/>
</p:tagLst>
</file>

<file path=ppt/tags/tag10.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256.7203"/>
  <p:tag name="LEFT" val="83.2941"/>
</p:tagLst>
</file>

<file path=ppt/tags/tag100.xml><?xml version="1.0" encoding="utf-8"?>
<p:tagLst xmlns:a="http://schemas.openxmlformats.org/drawingml/2006/main" xmlns:r="http://schemas.openxmlformats.org/officeDocument/2006/relationships" xmlns:p="http://schemas.openxmlformats.org/presentationml/2006/main">
  <p:tag name="WIDTH" val="163.4877"/>
  <p:tag name="HEIGHT" val="163.5591"/>
  <p:tag name="TOP" val="101.25"/>
  <p:tag name="LEFT" val="363.7645"/>
</p:tagLst>
</file>

<file path=ppt/tags/tag101.xml><?xml version="1.0" encoding="utf-8"?>
<p:tagLst xmlns:a="http://schemas.openxmlformats.org/drawingml/2006/main" xmlns:r="http://schemas.openxmlformats.org/officeDocument/2006/relationships" xmlns:p="http://schemas.openxmlformats.org/presentationml/2006/main">
  <p:tag name="WIDTH" val="163.4877"/>
  <p:tag name="HEIGHT" val="163.5591"/>
  <p:tag name="TOP" val="278.7051"/>
  <p:tag name="LEFT" val="186.27"/>
</p:tagLst>
</file>

<file path=ppt/tags/tag102.xml><?xml version="1.0" encoding="utf-8"?>
<p:tagLst xmlns:a="http://schemas.openxmlformats.org/drawingml/2006/main" xmlns:r="http://schemas.openxmlformats.org/officeDocument/2006/relationships" xmlns:p="http://schemas.openxmlformats.org/presentationml/2006/main">
  <p:tag name="WIDTH" val="163.4877"/>
  <p:tag name="HEIGHT" val="163.5591"/>
  <p:tag name="TOP" val="278.7051"/>
  <p:tag name="LEFT" val="363.7645"/>
</p:tagLst>
</file>

<file path=ppt/tags/tag103.xml><?xml version="1.0" encoding="utf-8"?>
<p:tagLst xmlns:a="http://schemas.openxmlformats.org/drawingml/2006/main" xmlns:r="http://schemas.openxmlformats.org/officeDocument/2006/relationships" xmlns:p="http://schemas.openxmlformats.org/presentationml/2006/main">
  <p:tag name="WIDTH" val="0"/>
  <p:tag name="HEIGHT" val="25.00228"/>
  <p:tag name="TOP" val="375.1402"/>
  <p:tag name="LEFT" val="88.71519"/>
</p:tagLst>
</file>

<file path=ppt/tags/tag104.xml><?xml version="1.0" encoding="utf-8"?>
<p:tagLst xmlns:a="http://schemas.openxmlformats.org/drawingml/2006/main" xmlns:r="http://schemas.openxmlformats.org/officeDocument/2006/relationships" xmlns:p="http://schemas.openxmlformats.org/presentationml/2006/main">
  <p:tag name="WIDTH" val="0"/>
  <p:tag name="HEIGHT" val="25.00228"/>
  <p:tag name="TOP" val="375.1402"/>
  <p:tag name="LEFT" val="88.71519"/>
</p:tagLst>
</file>

<file path=ppt/tags/tag105.xml><?xml version="1.0" encoding="utf-8"?>
<p:tagLst xmlns:a="http://schemas.openxmlformats.org/drawingml/2006/main" xmlns:r="http://schemas.openxmlformats.org/officeDocument/2006/relationships" xmlns:p="http://schemas.openxmlformats.org/presentationml/2006/main">
  <p:tag name="WIDTH" val="0"/>
  <p:tag name="HEIGHT" val="25.00228"/>
  <p:tag name="TOP" val="375.1402"/>
  <p:tag name="LEFT" val="88.71519"/>
</p:tagLst>
</file>

<file path=ppt/tags/tag106.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107.xml><?xml version="1.0" encoding="utf-8"?>
<p:tagLst xmlns:a="http://schemas.openxmlformats.org/drawingml/2006/main" xmlns:r="http://schemas.openxmlformats.org/officeDocument/2006/relationships" xmlns:p="http://schemas.openxmlformats.org/presentationml/2006/main">
  <p:tag name="WIDTH" val="163.4877"/>
  <p:tag name="HEIGHT" val="163.5591"/>
  <p:tag name="TOP" val="278.7051"/>
  <p:tag name="LEFT" val="363.7645"/>
</p:tagLst>
</file>

<file path=ppt/tags/tag108.xml><?xml version="1.0" encoding="utf-8"?>
<p:tagLst xmlns:a="http://schemas.openxmlformats.org/drawingml/2006/main" xmlns:r="http://schemas.openxmlformats.org/officeDocument/2006/relationships" xmlns:p="http://schemas.openxmlformats.org/presentationml/2006/main">
  <p:tag name="WIDTH" val="0"/>
  <p:tag name="HEIGHT" val="25.00228"/>
  <p:tag name="TOP" val="375.1402"/>
  <p:tag name="LEFT" val="88.71519"/>
</p:tagLst>
</file>

<file path=ppt/tags/tag109.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352.2396"/>
  <p:tag name="LEFT" val="271.9304"/>
</p:tagLst>
</file>

<file path=ppt/tags/tag11.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10.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234.2316"/>
  <p:tag name="LEFT" val="271.9304"/>
</p:tagLst>
</file>

<file path=ppt/tags/tag111.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352.2396"/>
  <p:tag name="LEFT" val="271.9304"/>
</p:tagLst>
</file>

<file path=ppt/tags/tag112.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233.867"/>
  <p:tag name="LEFT" val="271.9304"/>
</p:tagLst>
</file>

<file path=ppt/tags/tag113.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219.0523"/>
  <p:tag name="LEFT" val="22.3385"/>
</p:tagLst>
</file>

<file path=ppt/tags/tag114.xml><?xml version="1.0" encoding="utf-8"?>
<p:tagLst xmlns:a="http://schemas.openxmlformats.org/drawingml/2006/main" xmlns:r="http://schemas.openxmlformats.org/officeDocument/2006/relationships" xmlns:p="http://schemas.openxmlformats.org/presentationml/2006/main">
  <p:tag name="WIDTH" val="39.52945"/>
  <p:tag name="HEIGHT" val="0"/>
  <p:tag name="TOP" val="269.6108"/>
  <p:tag name="LEFT" val="218.1176"/>
</p:tagLst>
</file>

<file path=ppt/tags/tag115.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351.875"/>
  <p:tag name="LEFT" val="271.9304"/>
</p:tagLst>
</file>

<file path=ppt/tags/tag116.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337.508"/>
  <p:tag name="LEFT" val="22.3385"/>
</p:tagLst>
</file>

<file path=ppt/tags/tag117.xml><?xml version="1.0" encoding="utf-8"?>
<p:tagLst xmlns:a="http://schemas.openxmlformats.org/drawingml/2006/main" xmlns:r="http://schemas.openxmlformats.org/officeDocument/2006/relationships" xmlns:p="http://schemas.openxmlformats.org/presentationml/2006/main">
  <p:tag name="WIDTH" val="39.52945"/>
  <p:tag name="HEIGHT" val="0"/>
  <p:tag name="TOP" val="388.0665"/>
  <p:tag name="LEFT" val="218.1176"/>
</p:tagLst>
</file>

<file path=ppt/tags/tag118.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115.3281"/>
  <p:tag name="LEFT" val="271.9304"/>
</p:tagLst>
</file>

<file path=ppt/tags/tag119.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114.9635"/>
  <p:tag name="LEFT" val="271.9304"/>
</p:tagLst>
</file>

<file path=ppt/tags/tag12.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20.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100.5965"/>
  <p:tag name="LEFT" val="22.3385"/>
</p:tagLst>
</file>

<file path=ppt/tags/tag121.xml><?xml version="1.0" encoding="utf-8"?>
<p:tagLst xmlns:a="http://schemas.openxmlformats.org/drawingml/2006/main" xmlns:r="http://schemas.openxmlformats.org/officeDocument/2006/relationships" xmlns:p="http://schemas.openxmlformats.org/presentationml/2006/main">
  <p:tag name="WIDTH" val="39.52945"/>
  <p:tag name="HEIGHT" val="0"/>
  <p:tag name="TOP" val="151.155"/>
  <p:tag name="LEFT" val="218.1176"/>
</p:tagLst>
</file>

<file path=ppt/tags/tag122.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123.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124.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2.5"/>
</p:tagLst>
</file>

<file path=ppt/tags/tag125.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487.4862"/>
</p:tagLst>
</file>

<file path=ppt/tags/tag126.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487.4862"/>
</p:tagLst>
</file>

<file path=ppt/tags/tag127.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54.9931"/>
</p:tagLst>
</file>

<file path=ppt/tags/tag128.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54.9931"/>
</p:tagLst>
</file>

<file path=ppt/tags/tag129.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13.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30.xml><?xml version="1.0" encoding="utf-8"?>
<p:tagLst xmlns:a="http://schemas.openxmlformats.org/drawingml/2006/main" xmlns:r="http://schemas.openxmlformats.org/officeDocument/2006/relationships" xmlns:p="http://schemas.openxmlformats.org/presentationml/2006/main">
  <p:tag name="WIDTH" val="158.3087"/>
  <p:tag name="HEIGHT" val="43.73323"/>
  <p:tag name="TOP" val="98.68086"/>
  <p:tag name="LEFT" val="59.20134"/>
</p:tagLst>
</file>

<file path=ppt/tags/tag131.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132.xml><?xml version="1.0" encoding="utf-8"?>
<p:tagLst xmlns:a="http://schemas.openxmlformats.org/drawingml/2006/main" xmlns:r="http://schemas.openxmlformats.org/officeDocument/2006/relationships" xmlns:p="http://schemas.openxmlformats.org/presentationml/2006/main">
  <p:tag name="WIDTH" val="158.3087"/>
  <p:tag name="HEIGHT" val="43.73323"/>
  <p:tag name="TOP" val="98.68086"/>
  <p:tag name="LEFT" val="59.20134"/>
</p:tagLst>
</file>

<file path=ppt/tags/tag133.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134.xml><?xml version="1.0" encoding="utf-8"?>
<p:tagLst xmlns:a="http://schemas.openxmlformats.org/drawingml/2006/main" xmlns:r="http://schemas.openxmlformats.org/officeDocument/2006/relationships" xmlns:p="http://schemas.openxmlformats.org/presentationml/2006/main">
  <p:tag name="WIDTH" val="158.3087"/>
  <p:tag name="HEIGHT" val="43.73323"/>
  <p:tag name="TOP" val="98.68086"/>
  <p:tag name="LEFT" val="59.20134"/>
</p:tagLst>
</file>

<file path=ppt/tags/tag135.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136.xml><?xml version="1.0" encoding="utf-8"?>
<p:tagLst xmlns:a="http://schemas.openxmlformats.org/drawingml/2006/main" xmlns:r="http://schemas.openxmlformats.org/officeDocument/2006/relationships" xmlns:p="http://schemas.openxmlformats.org/presentationml/2006/main">
  <p:tag name="WIDTH" val="672.0001"/>
  <p:tag name="HEIGHT" val="328.6324"/>
  <p:tag name="TOP" val="101.25"/>
  <p:tag name="LEFT" val="22.58827"/>
</p:tagLst>
</file>

<file path=ppt/tags/tag137.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339.4689"/>
  <p:tag name="LEFT" val="22.5"/>
</p:tagLst>
</file>

<file path=ppt/tags/tag138.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336.4846"/>
  <p:tag name="LEFT" val="83.2941"/>
</p:tagLst>
</file>

<file path=ppt/tags/tag139.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4.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140.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141.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80.6563"/>
  <p:tag name="LEFT" val="22.5"/>
</p:tagLst>
</file>

<file path=ppt/tags/tag142.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177.4999"/>
  <p:tag name="LEFT" val="83.2941"/>
</p:tagLst>
</file>

<file path=ppt/tags/tag143.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260.0626"/>
  <p:tag name="LEFT" val="22.5"/>
</p:tagLst>
</file>

<file path=ppt/tags/tag144.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256.7203"/>
  <p:tag name="LEFT" val="83.2941"/>
</p:tagLst>
</file>

<file path=ppt/tags/tag145.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46.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47.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48.xml><?xml version="1.0" encoding="utf-8"?>
<p:tagLst xmlns:a="http://schemas.openxmlformats.org/drawingml/2006/main" xmlns:r="http://schemas.openxmlformats.org/officeDocument/2006/relationships" xmlns:p="http://schemas.openxmlformats.org/presentationml/2006/main">
  <p:tag name="WIDTH" val="672.0001"/>
  <p:tag name="HEIGHT" val="328.6324"/>
  <p:tag name="TOP" val="101.25"/>
  <p:tag name="LEFT" val="22.58827"/>
</p:tagLst>
</file>

<file path=ppt/tags/tag149.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339.4689"/>
  <p:tag name="LEFT" val="22.5"/>
</p:tagLst>
</file>

<file path=ppt/tags/tag15.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150.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336.4846"/>
  <p:tag name="LEFT" val="83.2941"/>
</p:tagLst>
</file>

<file path=ppt/tags/tag151.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52.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153.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80.6563"/>
  <p:tag name="LEFT" val="22.5"/>
</p:tagLst>
</file>

<file path=ppt/tags/tag154.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177.4999"/>
  <p:tag name="LEFT" val="83.2941"/>
</p:tagLst>
</file>

<file path=ppt/tags/tag155.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260.0626"/>
  <p:tag name="LEFT" val="22.5"/>
</p:tagLst>
</file>

<file path=ppt/tags/tag156.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256.7203"/>
  <p:tag name="LEFT" val="83.2941"/>
</p:tagLst>
</file>

<file path=ppt/tags/tag157.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256.7203"/>
  <p:tag name="LEFT" val="83.2941"/>
</p:tagLst>
</file>

<file path=ppt/tags/tag158.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59.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6.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160.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61.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17.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2.5"/>
</p:tagLst>
</file>

<file path=ppt/tags/tag18.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487.4862"/>
</p:tagLst>
</file>

<file path=ppt/tags/tag19.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54.9931"/>
</p:tagLst>
</file>

<file path=ppt/tags/tag2.xml><?xml version="1.0" encoding="utf-8"?>
<p:tagLst xmlns:a="http://schemas.openxmlformats.org/drawingml/2006/main" xmlns:r="http://schemas.openxmlformats.org/officeDocument/2006/relationships" xmlns:p="http://schemas.openxmlformats.org/presentationml/2006/main">
  <p:tag name="WIDTH" val="672.0001"/>
  <p:tag name="HEIGHT" val="328.6324"/>
  <p:tag name="TOP" val="101.25"/>
  <p:tag name="LEFT" val="22.58827"/>
</p:tagLst>
</file>

<file path=ppt/tags/tag20.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21.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2.5"/>
</p:tagLst>
</file>

<file path=ppt/tags/tag22.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487.4862"/>
</p:tagLst>
</file>

<file path=ppt/tags/tag23.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487.4862"/>
</p:tagLst>
</file>

<file path=ppt/tags/tag24.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54.9931"/>
</p:tagLst>
</file>

<file path=ppt/tags/tag25.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54.9931"/>
</p:tagLst>
</file>

<file path=ppt/tags/tag26.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233.867"/>
  <p:tag name="LEFT" val="271.9304"/>
</p:tagLst>
</file>

<file path=ppt/tags/tag27.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219.0523"/>
  <p:tag name="LEFT" val="22.3385"/>
</p:tagLst>
</file>

<file path=ppt/tags/tag28.xml><?xml version="1.0" encoding="utf-8"?>
<p:tagLst xmlns:a="http://schemas.openxmlformats.org/drawingml/2006/main" xmlns:r="http://schemas.openxmlformats.org/officeDocument/2006/relationships" xmlns:p="http://schemas.openxmlformats.org/presentationml/2006/main">
  <p:tag name="WIDTH" val="39.52945"/>
  <p:tag name="HEIGHT" val="0"/>
  <p:tag name="TOP" val="269.6108"/>
  <p:tag name="LEFT" val="218.1176"/>
</p:tagLst>
</file>

<file path=ppt/tags/tag29.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337.508"/>
  <p:tag name="LEFT" val="22.3385"/>
</p:tagLst>
</file>

<file path=ppt/tags/tag3.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339.4689"/>
  <p:tag name="LEFT" val="22.5"/>
</p:tagLst>
</file>

<file path=ppt/tags/tag30.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352.2396"/>
  <p:tag name="LEFT" val="271.9304"/>
</p:tagLst>
</file>

<file path=ppt/tags/tag31.xml><?xml version="1.0" encoding="utf-8"?>
<p:tagLst xmlns:a="http://schemas.openxmlformats.org/drawingml/2006/main" xmlns:r="http://schemas.openxmlformats.org/officeDocument/2006/relationships" xmlns:p="http://schemas.openxmlformats.org/presentationml/2006/main">
  <p:tag name="WIDTH" val="39.52945"/>
  <p:tag name="HEIGHT" val="0"/>
  <p:tag name="TOP" val="388.0665"/>
  <p:tag name="LEFT" val="218.1176"/>
</p:tagLst>
</file>

<file path=ppt/tags/tag32.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115.3281"/>
  <p:tag name="LEFT" val="271.9304"/>
</p:tagLst>
</file>

<file path=ppt/tags/tag33.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114.9635"/>
  <p:tag name="LEFT" val="271.9304"/>
</p:tagLst>
</file>

<file path=ppt/tags/tag34.xml><?xml version="1.0" encoding="utf-8"?>
<p:tagLst xmlns:a="http://schemas.openxmlformats.org/drawingml/2006/main" xmlns:r="http://schemas.openxmlformats.org/officeDocument/2006/relationships" xmlns:p="http://schemas.openxmlformats.org/presentationml/2006/main">
  <p:tag name="WIDTH" val="181.6309"/>
  <p:tag name="HEIGHT" val="101.117"/>
  <p:tag name="TOP" val="100.5965"/>
  <p:tag name="LEFT" val="22.3385"/>
</p:tagLst>
</file>

<file path=ppt/tags/tag35.xml><?xml version="1.0" encoding="utf-8"?>
<p:tagLst xmlns:a="http://schemas.openxmlformats.org/drawingml/2006/main" xmlns:r="http://schemas.openxmlformats.org/officeDocument/2006/relationships" xmlns:p="http://schemas.openxmlformats.org/presentationml/2006/main">
  <p:tag name="WIDTH" val="382.6772"/>
  <p:tag name="HEIGHT" val="85.96598"/>
  <p:tag name="TOP" val="352.2396"/>
  <p:tag name="LEFT" val="271.9304"/>
</p:tagLst>
</file>

<file path=ppt/tags/tag36.xml><?xml version="1.0" encoding="utf-8"?>
<p:tagLst xmlns:a="http://schemas.openxmlformats.org/drawingml/2006/main" xmlns:r="http://schemas.openxmlformats.org/officeDocument/2006/relationships" xmlns:p="http://schemas.openxmlformats.org/presentationml/2006/main">
  <p:tag name="WIDTH" val="39.52945"/>
  <p:tag name="HEIGHT" val="0"/>
  <p:tag name="TOP" val="269.6108"/>
  <p:tag name="LEFT" val="218.1176"/>
</p:tagLst>
</file>

<file path=ppt/tags/tag37.xml><?xml version="1.0" encoding="utf-8"?>
<p:tagLst xmlns:a="http://schemas.openxmlformats.org/drawingml/2006/main" xmlns:r="http://schemas.openxmlformats.org/officeDocument/2006/relationships" xmlns:p="http://schemas.openxmlformats.org/presentationml/2006/main">
  <p:tag name="WIDTH" val="382.6772"/>
  <p:tag name="HEIGHT" val="4.247953"/>
  <p:tag name="TOP" val="351.875"/>
  <p:tag name="LEFT" val="271.9304"/>
</p:tagLst>
</file>

<file path=ppt/tags/tag38.xml><?xml version="1.0" encoding="utf-8"?>
<p:tagLst xmlns:a="http://schemas.openxmlformats.org/drawingml/2006/main" xmlns:r="http://schemas.openxmlformats.org/officeDocument/2006/relationships" xmlns:p="http://schemas.openxmlformats.org/presentationml/2006/main">
  <p:tag name="WIDTH" val="672.0001"/>
  <p:tag name="HEIGHT" val="328.6324"/>
  <p:tag name="TOP" val="101.25"/>
  <p:tag name="LEFT" val="22.58827"/>
</p:tagLst>
</file>

<file path=ppt/tags/tag39.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4.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336.4846"/>
  <p:tag name="LEFT" val="83.2941"/>
</p:tagLst>
</file>

<file path=ppt/tags/tag40.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41.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80.6563"/>
  <p:tag name="LEFT" val="22.5"/>
</p:tagLst>
</file>

<file path=ppt/tags/tag42.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177.4999"/>
  <p:tag name="LEFT" val="83.2941"/>
</p:tagLst>
</file>

<file path=ppt/tags/tag43.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260.0626"/>
  <p:tag name="LEFT" val="22.5"/>
</p:tagLst>
</file>

<file path=ppt/tags/tag44.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256.7203"/>
  <p:tag name="LEFT" val="83.2941"/>
</p:tagLst>
</file>

<file path=ppt/tags/tag45.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46.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177.4999"/>
  <p:tag name="LEFT" val="83.2941"/>
</p:tagLst>
</file>

<file path=ppt/tags/tag47.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48.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49.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5.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01.25"/>
  <p:tag name="LEFT" val="22.5"/>
</p:tagLst>
</file>

<file path=ppt/tags/tag50.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2.5"/>
</p:tagLst>
</file>

<file path=ppt/tags/tag51.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487.4862"/>
</p:tagLst>
</file>

<file path=ppt/tags/tag52.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487.4862"/>
</p:tagLst>
</file>

<file path=ppt/tags/tag53.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54.9931"/>
</p:tagLst>
</file>

<file path=ppt/tags/tag54.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54.9931"/>
</p:tagLst>
</file>

<file path=ppt/tags/tag55.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56.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57.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2.5"/>
</p:tagLst>
</file>

<file path=ppt/tags/tag58.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487.4862"/>
</p:tagLst>
</file>

<file path=ppt/tags/tag59.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54.9931"/>
</p:tagLst>
</file>

<file path=ppt/tags/tag6.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60.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61.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62.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2.5"/>
</p:tagLst>
</file>

<file path=ppt/tags/tag63.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487.4862"/>
</p:tagLst>
</file>

<file path=ppt/tags/tag64.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487.4862"/>
</p:tagLst>
</file>

<file path=ppt/tags/tag65.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54.9931"/>
</p:tagLst>
</file>

<file path=ppt/tags/tag66.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54.9931"/>
</p:tagLst>
</file>

<file path=ppt/tags/tag67.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68.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69.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7.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180.6563"/>
  <p:tag name="LEFT" val="22.5"/>
</p:tagLst>
</file>

<file path=ppt/tags/tag70.xml><?xml version="1.0" encoding="utf-8"?>
<p:tagLst xmlns:a="http://schemas.openxmlformats.org/drawingml/2006/main" xmlns:r="http://schemas.openxmlformats.org/officeDocument/2006/relationships" xmlns:p="http://schemas.openxmlformats.org/presentationml/2006/main">
  <p:tag name="WIDTH" val="113.0339"/>
  <p:tag name="HEIGHT" val="43.73323"/>
  <p:tag name="TOP" val="98.68086"/>
  <p:tag name="LEFT" val="59.20134"/>
</p:tagLst>
</file>

<file path=ppt/tags/tag71.xml><?xml version="1.0" encoding="utf-8"?>
<p:tagLst xmlns:a="http://schemas.openxmlformats.org/drawingml/2006/main" xmlns:r="http://schemas.openxmlformats.org/officeDocument/2006/relationships" xmlns:p="http://schemas.openxmlformats.org/presentationml/2006/main">
  <p:tag name="WIDTH" val="113.0339"/>
  <p:tag name="HEIGHT" val="43.73323"/>
  <p:tag name="TOP" val="98.68086"/>
  <p:tag name="LEFT" val="59.20134"/>
</p:tagLst>
</file>

<file path=ppt/tags/tag72.xml><?xml version="1.0" encoding="utf-8"?>
<p:tagLst xmlns:a="http://schemas.openxmlformats.org/drawingml/2006/main" xmlns:r="http://schemas.openxmlformats.org/officeDocument/2006/relationships" xmlns:p="http://schemas.openxmlformats.org/presentationml/2006/main">
  <p:tag name="WIDTH" val="113.0339"/>
  <p:tag name="HEIGHT" val="43.73323"/>
  <p:tag name="TOP" val="98.68086"/>
  <p:tag name="LEFT" val="59.20134"/>
</p:tagLst>
</file>

<file path=ppt/tags/tag73.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74.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99.45606"/>
  <p:tag name="LEFT" val="83.2941"/>
</p:tagLst>
</file>

<file path=ppt/tags/tag75.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76.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77.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78.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79.xml><?xml version="1.0" encoding="utf-8"?>
<p:tagLst xmlns:a="http://schemas.openxmlformats.org/drawingml/2006/main" xmlns:r="http://schemas.openxmlformats.org/officeDocument/2006/relationships" xmlns:p="http://schemas.openxmlformats.org/presentationml/2006/main">
  <p:tag name="WIDTH" val="113.0339"/>
  <p:tag name="HEIGHT" val="43.73323"/>
  <p:tag name="TOP" val="98.68086"/>
  <p:tag name="LEFT" val="59.20134"/>
</p:tagLst>
</file>

<file path=ppt/tags/tag8.xml><?xml version="1.0" encoding="utf-8"?>
<p:tagLst xmlns:a="http://schemas.openxmlformats.org/drawingml/2006/main" xmlns:r="http://schemas.openxmlformats.org/officeDocument/2006/relationships" xmlns:p="http://schemas.openxmlformats.org/presentationml/2006/main">
  <p:tag name="WIDTH" val="590.6617"/>
  <p:tag name="HEIGHT" val="65.43284"/>
  <p:tag name="TOP" val="177.4999"/>
  <p:tag name="LEFT" val="83.2941"/>
</p:tagLst>
</file>

<file path=ppt/tags/tag80.xml><?xml version="1.0" encoding="utf-8"?>
<p:tagLst xmlns:a="http://schemas.openxmlformats.org/drawingml/2006/main" xmlns:r="http://schemas.openxmlformats.org/officeDocument/2006/relationships" xmlns:p="http://schemas.openxmlformats.org/presentationml/2006/main">
  <p:tag name="WIDTH" val="36.68275"/>
  <p:tag name="HEIGHT" val="36.68275"/>
  <p:tag name="TOP" val="100.2435"/>
  <p:tag name="LEFT" val="22.30976"/>
</p:tagLst>
</file>

<file path=ppt/tags/tag81.xml><?xml version="1.0" encoding="utf-8"?>
<p:tagLst xmlns:a="http://schemas.openxmlformats.org/drawingml/2006/main" xmlns:r="http://schemas.openxmlformats.org/officeDocument/2006/relationships" xmlns:p="http://schemas.openxmlformats.org/presentationml/2006/main">
  <p:tag name="WIDTH" val="153.0709"/>
  <p:tag name="HEIGHT" val="153.0709"/>
  <p:tag name="TOP" val="101.117"/>
  <p:tag name="LEFT" val="22.5"/>
</p:tagLst>
</file>

<file path=ppt/tags/tag82.xml><?xml version="1.0" encoding="utf-8"?>
<p:tagLst xmlns:a="http://schemas.openxmlformats.org/drawingml/2006/main" xmlns:r="http://schemas.openxmlformats.org/officeDocument/2006/relationships" xmlns:p="http://schemas.openxmlformats.org/presentationml/2006/main">
  <p:tag name="WIDTH" val="153.0709"/>
  <p:tag name="HEIGHT" val="4.251968"/>
  <p:tag name="TOP" val="101.117"/>
  <p:tag name="LEFT" val="22.5"/>
</p:tagLst>
</file>

<file path=ppt/tags/tag83.xml><?xml version="1.0" encoding="utf-8"?>
<p:tagLst xmlns:a="http://schemas.openxmlformats.org/drawingml/2006/main" xmlns:r="http://schemas.openxmlformats.org/officeDocument/2006/relationships" xmlns:p="http://schemas.openxmlformats.org/presentationml/2006/main">
  <p:tag name="WIDTH" val="153.0709"/>
  <p:tag name="HEIGHT" val="153.0709"/>
  <p:tag name="TOP" val="101.117"/>
  <p:tag name="LEFT" val="544.1791"/>
</p:tagLst>
</file>

<file path=ppt/tags/tag84.xml><?xml version="1.0" encoding="utf-8"?>
<p:tagLst xmlns:a="http://schemas.openxmlformats.org/drawingml/2006/main" xmlns:r="http://schemas.openxmlformats.org/officeDocument/2006/relationships" xmlns:p="http://schemas.openxmlformats.org/presentationml/2006/main">
  <p:tag name="WIDTH" val="153.0709"/>
  <p:tag name="HEIGHT" val="4.251968"/>
  <p:tag name="TOP" val="101.117"/>
  <p:tag name="LEFT" val="544.1791"/>
</p:tagLst>
</file>

<file path=ppt/tags/tag85.xml><?xml version="1.0" encoding="utf-8"?>
<p:tagLst xmlns:a="http://schemas.openxmlformats.org/drawingml/2006/main" xmlns:r="http://schemas.openxmlformats.org/officeDocument/2006/relationships" xmlns:p="http://schemas.openxmlformats.org/presentationml/2006/main">
  <p:tag name="WIDTH" val="153.0709"/>
  <p:tag name="HEIGHT" val="153.0709"/>
  <p:tag name="TOP" val="101.117"/>
  <p:tag name="LEFT" val="370.2861"/>
</p:tagLst>
</file>

<file path=ppt/tags/tag86.xml><?xml version="1.0" encoding="utf-8"?>
<p:tagLst xmlns:a="http://schemas.openxmlformats.org/drawingml/2006/main" xmlns:r="http://schemas.openxmlformats.org/officeDocument/2006/relationships" xmlns:p="http://schemas.openxmlformats.org/presentationml/2006/main">
  <p:tag name="WIDTH" val="153.0709"/>
  <p:tag name="HEIGHT" val="4.251968"/>
  <p:tag name="TOP" val="101.117"/>
  <p:tag name="LEFT" val="370.2861"/>
</p:tagLst>
</file>

<file path=ppt/tags/tag87.xml><?xml version="1.0" encoding="utf-8"?>
<p:tagLst xmlns:a="http://schemas.openxmlformats.org/drawingml/2006/main" xmlns:r="http://schemas.openxmlformats.org/officeDocument/2006/relationships" xmlns:p="http://schemas.openxmlformats.org/presentationml/2006/main">
  <p:tag name="WIDTH" val="153.0709"/>
  <p:tag name="HEIGHT" val="153.0709"/>
  <p:tag name="TOP" val="101.117"/>
  <p:tag name="LEFT" val="196.3931"/>
</p:tagLst>
</file>

<file path=ppt/tags/tag88.xml><?xml version="1.0" encoding="utf-8"?>
<p:tagLst xmlns:a="http://schemas.openxmlformats.org/drawingml/2006/main" xmlns:r="http://schemas.openxmlformats.org/officeDocument/2006/relationships" xmlns:p="http://schemas.openxmlformats.org/presentationml/2006/main">
  <p:tag name="WIDTH" val="153.0709"/>
  <p:tag name="HEIGHT" val="4.251968"/>
  <p:tag name="TOP" val="101.117"/>
  <p:tag name="LEFT" val="196.3931"/>
</p:tagLst>
</file>

<file path=ppt/tags/tag89.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2.5"/>
</p:tagLst>
</file>

<file path=ppt/tags/tag9.xml><?xml version="1.0" encoding="utf-8"?>
<p:tagLst xmlns:a="http://schemas.openxmlformats.org/drawingml/2006/main" xmlns:r="http://schemas.openxmlformats.org/officeDocument/2006/relationships" xmlns:p="http://schemas.openxmlformats.org/presentationml/2006/main">
  <p:tag name="WIDTH" val="46.16032"/>
  <p:tag name="HEIGHT" val="46.16032"/>
  <p:tag name="TOP" val="260.0626"/>
  <p:tag name="LEFT" val="22.5"/>
</p:tagLst>
</file>

<file path=ppt/tags/tag90.xml><?xml version="1.0" encoding="utf-8"?>
<p:tagLst xmlns:a="http://schemas.openxmlformats.org/drawingml/2006/main" xmlns:r="http://schemas.openxmlformats.org/officeDocument/2006/relationships" xmlns:p="http://schemas.openxmlformats.org/presentationml/2006/main">
  <p:tag name="WIDTH" val="209.7638"/>
  <p:tag name="HEIGHT" val="25.51181"/>
  <p:tag name="TOP" val="379.0817"/>
  <p:tag name="LEFT" val="254.9931"/>
</p:tagLst>
</file>

<file path=ppt/tags/tag91.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92.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93.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94.xml><?xml version="1.0" encoding="utf-8"?>
<p:tagLst xmlns:a="http://schemas.openxmlformats.org/drawingml/2006/main" xmlns:r="http://schemas.openxmlformats.org/officeDocument/2006/relationships" xmlns:p="http://schemas.openxmlformats.org/presentationml/2006/main">
  <p:tag name="WIDTH" val="0"/>
  <p:tag name="HEIGHT" val="36.70567"/>
  <p:tag name="TOP" val="333.6183"/>
  <p:tag name="LEFT" val="127.3819"/>
</p:tagLst>
</file>

<file path=ppt/tags/tag95.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2.5"/>
</p:tagLst>
</file>

<file path=ppt/tags/tag96.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2.5"/>
</p:tagLst>
</file>

<file path=ppt/tags/tag97.xml><?xml version="1.0" encoding="utf-8"?>
<p:tagLst xmlns:a="http://schemas.openxmlformats.org/drawingml/2006/main" xmlns:r="http://schemas.openxmlformats.org/officeDocument/2006/relationships" xmlns:p="http://schemas.openxmlformats.org/presentationml/2006/main">
  <p:tag name="WIDTH" val="209.7638"/>
  <p:tag name="HEIGHT" val="209.7638"/>
  <p:tag name="TOP" val="116.2924"/>
  <p:tag name="LEFT" val="254.9931"/>
</p:tagLst>
</file>

<file path=ppt/tags/tag98.xml><?xml version="1.0" encoding="utf-8"?>
<p:tagLst xmlns:a="http://schemas.openxmlformats.org/drawingml/2006/main" xmlns:r="http://schemas.openxmlformats.org/officeDocument/2006/relationships" xmlns:p="http://schemas.openxmlformats.org/presentationml/2006/main">
  <p:tag name="WIDTH" val="209.7638"/>
  <p:tag name="HEIGHT" val="3.927638"/>
  <p:tag name="TOP" val="116.0294"/>
  <p:tag name="LEFT" val="254.9931"/>
</p:tagLst>
</file>

<file path=ppt/tags/tag99.xml><?xml version="1.0" encoding="utf-8"?>
<p:tagLst xmlns:a="http://schemas.openxmlformats.org/drawingml/2006/main" xmlns:r="http://schemas.openxmlformats.org/officeDocument/2006/relationships" xmlns:p="http://schemas.openxmlformats.org/presentationml/2006/main">
  <p:tag name="WIDTH" val="163.4877"/>
  <p:tag name="HEIGHT" val="163.5591"/>
  <p:tag name="TOP" val="101.25"/>
  <p:tag name="LEFT" val="186.27"/>
</p:tagLst>
</file>

<file path=ppt/theme/theme1.xml><?xml version="1.0" encoding="utf-8"?>
<a:theme xmlns:a="http://schemas.openxmlformats.org/drawingml/2006/main" name="TM&amp;D Global Template Master">
  <a:themeElements>
    <a:clrScheme name="">
      <a:dk1>
        <a:srgbClr val="175587"/>
      </a:dk1>
      <a:lt1>
        <a:srgbClr val="FFFFFF"/>
      </a:lt1>
      <a:dk2>
        <a:srgbClr val="000000"/>
      </a:dk2>
      <a:lt2>
        <a:srgbClr val="FFFFFF"/>
      </a:lt2>
      <a:accent1>
        <a:srgbClr val="FFFFFF"/>
      </a:accent1>
      <a:accent2>
        <a:srgbClr val="F2DE19"/>
      </a:accent2>
      <a:accent3>
        <a:srgbClr val="FFFFFF"/>
      </a:accent3>
      <a:accent4>
        <a:srgbClr val="124772"/>
      </a:accent4>
      <a:accent5>
        <a:srgbClr val="FFFFFF"/>
      </a:accent5>
      <a:accent6>
        <a:srgbClr val="DBC916"/>
      </a:accent6>
      <a:hlink>
        <a:srgbClr val="175587"/>
      </a:hlink>
      <a:folHlink>
        <a:srgbClr val="0000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57150" marR="0" indent="-57150" algn="l" defTabSz="914400" rtl="0" eaLnBrk="1" fontAlgn="base" latinLnBrk="0" hangingPunct="1">
          <a:lnSpc>
            <a:spcPct val="100000"/>
          </a:lnSpc>
          <a:spcBef>
            <a:spcPct val="0"/>
          </a:spcBef>
          <a:spcAft>
            <a:spcPct val="0"/>
          </a:spcAft>
          <a:buClrTx/>
          <a:buSzTx/>
          <a:buFont typeface="Wingdings" pitchFamily="2" charset="2"/>
          <a:buNone/>
          <a:tabLst/>
          <a:defRPr kumimoji="0" lang="en-GB" sz="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57150" marR="0" indent="-57150" algn="l" defTabSz="914400" rtl="0" eaLnBrk="1" fontAlgn="base" latinLnBrk="0" hangingPunct="1">
          <a:lnSpc>
            <a:spcPct val="100000"/>
          </a:lnSpc>
          <a:spcBef>
            <a:spcPct val="0"/>
          </a:spcBef>
          <a:spcAft>
            <a:spcPct val="0"/>
          </a:spcAft>
          <a:buClrTx/>
          <a:buSzTx/>
          <a:buFont typeface="Wingdings" pitchFamily="2" charset="2"/>
          <a:buNone/>
          <a:tabLst/>
          <a:defRPr kumimoji="0" lang="en-GB" sz="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M&amp;D Global Template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M&amp;D Global Template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M&amp;D Global Template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M&amp;D Global Template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M&amp;D Global Template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M&amp;D Global Template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M&amp;D Global Template 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M&amp;D Global Template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M&amp;D Global Template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M&amp;D Global Template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M&amp;D Global Template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M&amp;D Global Template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2358</Words>
  <Application>Microsoft Office PowerPoint</Application>
  <PresentationFormat>On-screen Show (4:3)</PresentationFormat>
  <Paragraphs>353</Paragraphs>
  <Slides>29</Slides>
  <Notes>24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TM&amp;D Global Template Master</vt:lpstr>
      <vt:lpstr>BAT Customer Voice</vt:lpstr>
      <vt:lpstr>What we are going to cover today</vt:lpstr>
      <vt:lpstr>Introduction to Customer Voice</vt:lpstr>
      <vt:lpstr>Customer Voice places the retail customer at the heart of BAT’s strategy  </vt:lpstr>
      <vt:lpstr>When should Customer Voice be carried out? </vt:lpstr>
      <vt:lpstr>Customer Voice has been developed to provide an in-depth understanding of BAT’s customers</vt:lpstr>
      <vt:lpstr>Customer Voice – roles and responsibilities</vt:lpstr>
      <vt:lpstr>Qualitative Guidelines</vt:lpstr>
      <vt:lpstr>The qualitative engagement will deliver a number of benefits</vt:lpstr>
      <vt:lpstr>Strategic framework: key to the success of qualitative strand</vt:lpstr>
      <vt:lpstr>A needs based framework to guide strategic planning</vt:lpstr>
      <vt:lpstr>Qualitative methodology</vt:lpstr>
      <vt:lpstr>Sample design</vt:lpstr>
      <vt:lpstr>Sample development</vt:lpstr>
      <vt:lpstr>Sample development – two hypothetical examples</vt:lpstr>
      <vt:lpstr>Recruitment process: a step by step guide</vt:lpstr>
      <vt:lpstr>Discussion guides</vt:lpstr>
      <vt:lpstr>Discussion guide development</vt:lpstr>
      <vt:lpstr>Analysis and deliverables</vt:lpstr>
      <vt:lpstr>Quantitative Guidelines</vt:lpstr>
      <vt:lpstr>Quantitative survey provides a representative, point-in-time measure of BAT performance </vt:lpstr>
      <vt:lpstr>Cost-effective, appropriate methodology</vt:lpstr>
      <vt:lpstr>Efficient survey design; independent, representative sample selection</vt:lpstr>
      <vt:lpstr>Questionnaire – applicable to all customers, focused on key measures</vt:lpstr>
      <vt:lpstr>Calculating the Customer Engagement Index </vt:lpstr>
      <vt:lpstr>Analysis process</vt:lpstr>
      <vt:lpstr>Simple, easy to understand deliverables produced by co-ordinating agency</vt:lpstr>
      <vt:lpstr>Next Steps</vt:lpstr>
      <vt:lpstr>Next steps – BAT teams</vt:lpstr>
    </vt:vector>
  </TitlesOfParts>
  <Company>BAT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TM&amp;D AsPac June TMSG</dc:title>
  <dc:creator>oah_IL_HN</dc:creator>
  <cp:lastModifiedBy>Taina Vauhkonen</cp:lastModifiedBy>
  <cp:revision>2585</cp:revision>
  <cp:lastPrinted>2012-09-14T10:46:14Z</cp:lastPrinted>
  <dcterms:created xsi:type="dcterms:W3CDTF">2007-06-05T15:28:11Z</dcterms:created>
  <dcterms:modified xsi:type="dcterms:W3CDTF">2012-11-01T13:59:56Z</dcterms:modified>
</cp:coreProperties>
</file>