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4"/>
  </p:notesMasterIdLst>
  <p:handoutMasterIdLst>
    <p:handoutMasterId r:id="rId15"/>
  </p:handoutMasterIdLst>
  <p:sldIdLst>
    <p:sldId id="338" r:id="rId5"/>
    <p:sldId id="327" r:id="rId6"/>
    <p:sldId id="315" r:id="rId7"/>
    <p:sldId id="329" r:id="rId8"/>
    <p:sldId id="302" r:id="rId9"/>
    <p:sldId id="339" r:id="rId10"/>
    <p:sldId id="304" r:id="rId11"/>
    <p:sldId id="341" r:id="rId12"/>
    <p:sldId id="34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033" autoAdjust="0"/>
  </p:normalViewPr>
  <p:slideViewPr>
    <p:cSldViewPr snapToGrid="0">
      <p:cViewPr varScale="1">
        <p:scale>
          <a:sx n="46" d="100"/>
          <a:sy n="46" d="100"/>
        </p:scale>
        <p:origin x="53" y="90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4/11/2025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4364365" cy="861497"/>
          </a:xfrm>
        </p:spPr>
        <p:txBody>
          <a:bodyPr>
            <a:noAutofit/>
          </a:bodyPr>
          <a:lstStyle/>
          <a:p>
            <a:r>
              <a:rPr lang="en-US" sz="1400" b="0" dirty="0">
                <a:solidFill>
                  <a:schemeClr val="tx2"/>
                </a:solidFill>
                <a:latin typeface="Arial"/>
                <a:cs typeface="Arial"/>
              </a:rPr>
              <a:t>Tejitha Chakka</a:t>
            </a:r>
          </a:p>
          <a:p>
            <a:r>
              <a:rPr lang="en-US" sz="1400" b="0" dirty="0">
                <a:solidFill>
                  <a:schemeClr val="tx2"/>
                </a:solidFill>
                <a:latin typeface="Arial"/>
                <a:cs typeface="Arial"/>
              </a:rPr>
              <a:t>Data Analyst Intern</a:t>
            </a:r>
            <a:endParaRPr lang="en-US" dirty="0">
              <a:solidFill>
                <a:schemeClr val="tx2"/>
              </a:solidFill>
              <a:latin typeface="Arial"/>
              <a:cs typeface="Arial"/>
            </a:endParaRPr>
          </a:p>
          <a:p>
            <a:pPr algn="r"/>
            <a:endParaRPr lang="en-IN" b="0" dirty="0">
              <a:solidFill>
                <a:schemeClr val="tx2"/>
              </a:solidFill>
            </a:endParaRP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329428" y="2783576"/>
            <a:ext cx="9966885" cy="256947"/>
          </a:xfrm>
        </p:spPr>
        <p:txBody>
          <a:bodyPr>
            <a:noAutofit/>
          </a:bodyPr>
          <a:lstStyle/>
          <a:p>
            <a:r>
              <a:rPr lang="en-US" sz="5400" b="1" dirty="0"/>
              <a:t>DASH BOARD DESIGNING</a:t>
            </a:r>
            <a:endParaRPr lang="en-IN" sz="54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85000" lnSpcReduction="20000"/>
          </a:bodyPr>
          <a:lstStyle/>
          <a:p>
            <a:pPr>
              <a:lnSpc>
                <a:spcPct val="150000"/>
              </a:lnSpc>
            </a:pPr>
            <a:r>
              <a:rPr lang="en-IN" sz="2800" dirty="0"/>
              <a:t>The main goal of this task is to design an interactive  dashboard which helps to  study business and monitor the data of the dataset like key performance indicators like Sales, profit , and growth using Power bi  and make the visualizations in a concise way which help the stakeholders.</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IN" dirty="0"/>
              <a:t>Objective </a:t>
            </a: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a:bodyPr>
          <a:lstStyle/>
          <a:p>
            <a:r>
              <a:rPr lang="en-IN" sz="4300" dirty="0"/>
              <a:t>Dataset</a:t>
            </a:r>
            <a:r>
              <a:rPr lang="en-IN" dirty="0"/>
              <a:t> Used</a:t>
            </a: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D0813083-DE61-6DFC-3B6E-5BDDB8FD7078}"/>
              </a:ext>
            </a:extLst>
          </p:cNvPr>
          <p:cNvSpPr txBox="1"/>
          <p:nvPr/>
        </p:nvSpPr>
        <p:spPr>
          <a:xfrm>
            <a:off x="675957" y="2139185"/>
            <a:ext cx="11096065" cy="4339650"/>
          </a:xfrm>
          <a:prstGeom prst="rect">
            <a:avLst/>
          </a:prstGeom>
          <a:noFill/>
        </p:spPr>
        <p:txBody>
          <a:bodyPr wrap="square">
            <a:spAutoFit/>
          </a:bodyPr>
          <a:lstStyle/>
          <a:p>
            <a:r>
              <a:rPr lang="en-US" sz="2300" dirty="0"/>
              <a:t>Source: Kaggle – vehicle sales dataset</a:t>
            </a:r>
          </a:p>
          <a:p>
            <a:endParaRPr lang="en-US" sz="2300" dirty="0"/>
          </a:p>
          <a:p>
            <a:r>
              <a:rPr lang="en-US" sz="2300" dirty="0"/>
              <a:t>Description: contains records of </a:t>
            </a:r>
          </a:p>
          <a:p>
            <a:r>
              <a:rPr lang="en-US" sz="2300" dirty="0"/>
              <a:t>	Selling price</a:t>
            </a:r>
          </a:p>
          <a:p>
            <a:r>
              <a:rPr lang="en-US" sz="2300" dirty="0"/>
              <a:t>	model</a:t>
            </a:r>
          </a:p>
          <a:p>
            <a:r>
              <a:rPr lang="en-US" sz="2300" dirty="0"/>
              <a:t>	state</a:t>
            </a:r>
          </a:p>
          <a:p>
            <a:r>
              <a:rPr lang="en-US" sz="2300" dirty="0"/>
              <a:t>	seller</a:t>
            </a:r>
          </a:p>
          <a:p>
            <a:r>
              <a:rPr lang="en-US" sz="2300" dirty="0"/>
              <a:t>	sold date</a:t>
            </a:r>
          </a:p>
          <a:p>
            <a:r>
              <a:rPr lang="en-US" sz="2300" dirty="0"/>
              <a:t>	body</a:t>
            </a:r>
          </a:p>
          <a:p>
            <a:r>
              <a:rPr lang="en-US" sz="2300" dirty="0"/>
              <a:t>	make</a:t>
            </a:r>
          </a:p>
          <a:p>
            <a:r>
              <a:rPr lang="en-US" sz="2300" dirty="0"/>
              <a:t>	Year</a:t>
            </a:r>
          </a:p>
          <a:p>
            <a:r>
              <a:rPr lang="en-US" sz="2300" dirty="0"/>
              <a:t>	color etc.</a:t>
            </a:r>
            <a:endParaRPr lang="en-AE" sz="23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9944719" cy="3990023"/>
          </a:xfrm>
        </p:spPr>
        <p:txBody>
          <a:bodyPr>
            <a:normAutofit/>
          </a:bodyPr>
          <a:lstStyle/>
          <a:p>
            <a:pPr algn="just">
              <a:lnSpc>
                <a:spcPct val="150000"/>
              </a:lnSpc>
            </a:pPr>
            <a:r>
              <a:rPr lang="en-IN" sz="2300" dirty="0"/>
              <a:t>Total sales</a:t>
            </a:r>
          </a:p>
          <a:p>
            <a:pPr algn="just">
              <a:lnSpc>
                <a:spcPct val="150000"/>
              </a:lnSpc>
            </a:pPr>
            <a:r>
              <a:rPr lang="en-IN" sz="2300" dirty="0"/>
              <a:t>Year by year growth</a:t>
            </a:r>
          </a:p>
          <a:p>
            <a:pPr algn="just">
              <a:lnSpc>
                <a:spcPct val="150000"/>
              </a:lnSpc>
            </a:pPr>
            <a:r>
              <a:rPr lang="en-IN" sz="2300" dirty="0"/>
              <a:t>Sales by region / </a:t>
            </a:r>
            <a:r>
              <a:rPr lang="en-IN" sz="2300" dirty="0" err="1"/>
              <a:t>color</a:t>
            </a:r>
            <a:r>
              <a:rPr lang="en-IN" sz="2300" dirty="0"/>
              <a:t> of </a:t>
            </a:r>
            <a:r>
              <a:rPr lang="en-IN" sz="2300" dirty="0" err="1"/>
              <a:t>vechile</a:t>
            </a:r>
            <a:r>
              <a:rPr lang="en-IN" sz="2300" dirty="0"/>
              <a:t> / body / make / model</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IN" sz="4400" dirty="0"/>
              <a:t>Key Metrics</a:t>
            </a: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US" dirty="0"/>
              <a:t>Filters/Slicers: Region, Category, Date Range</a:t>
            </a:r>
          </a:p>
          <a:p>
            <a:pPr lvl="1">
              <a:lnSpc>
                <a:spcPct val="150000"/>
              </a:lnSpc>
            </a:pPr>
            <a:r>
              <a:rPr lang="en-US" dirty="0"/>
              <a:t>Time-Series Charts: Monthly/Quarterly trends</a:t>
            </a:r>
          </a:p>
          <a:p>
            <a:pPr lvl="1">
              <a:lnSpc>
                <a:spcPct val="150000"/>
              </a:lnSpc>
            </a:pPr>
            <a:r>
              <a:rPr lang="en-US" dirty="0"/>
              <a:t>Summary Cards: Total Sales, Profit, </a:t>
            </a:r>
            <a:r>
              <a:rPr lang="en-US" dirty="0" err="1"/>
              <a:t>GrowthConsistent</a:t>
            </a:r>
            <a:endParaRPr lang="en-US" dirty="0"/>
          </a:p>
          <a:p>
            <a:pPr lvl="1">
              <a:lnSpc>
                <a:spcPct val="150000"/>
              </a:lnSpc>
            </a:pPr>
            <a:r>
              <a:rPr lang="en-US" dirty="0"/>
              <a:t> Color Theme &amp; Clean Layout</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fontScale="90000"/>
          </a:bodyPr>
          <a:lstStyle/>
          <a:p>
            <a:r>
              <a:rPr lang="en-US" dirty="0" err="1"/>
              <a:t>DashBoard</a:t>
            </a:r>
            <a:r>
              <a:rPr lang="en-US" dirty="0"/>
              <a:t> Features</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7786399" cy="830997"/>
          </a:xfrm>
        </p:spPr>
        <p:txBody>
          <a:bodyPr>
            <a:normAutofit/>
          </a:bodyPr>
          <a:lstStyle/>
          <a:p>
            <a:r>
              <a:rPr lang="en-IN" dirty="0"/>
              <a:t>Dashboard Screen shots</a:t>
            </a:r>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DAA172E0-A619-8CF6-36DC-88F9E82ABBB0}"/>
              </a:ext>
            </a:extLst>
          </p:cNvPr>
          <p:cNvPicPr>
            <a:picLocks noChangeAspect="1"/>
          </p:cNvPicPr>
          <p:nvPr/>
        </p:nvPicPr>
        <p:blipFill>
          <a:blip r:embed="rId3"/>
          <a:stretch>
            <a:fillRect/>
          </a:stretch>
        </p:blipFill>
        <p:spPr>
          <a:xfrm>
            <a:off x="1120550" y="1403256"/>
            <a:ext cx="9053126" cy="526170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539544"/>
            <a:ext cx="11340000" cy="700114"/>
          </a:xfrm>
          <a:prstGeom prst="rect">
            <a:avLst/>
          </a:prstGeom>
        </p:spPr>
        <p:txBody>
          <a:bodyPr anchor="ctr">
            <a:normAutofit fontScale="90000"/>
          </a:bodyPr>
          <a:lstStyle/>
          <a:p>
            <a:r>
              <a:rPr lang="en-US" sz="4800" b="1" dirty="0">
                <a:solidFill>
                  <a:schemeClr val="tx1"/>
                </a:solidFill>
              </a:rPr>
              <a:t>Insights</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extBox 3">
            <a:extLst>
              <a:ext uri="{FF2B5EF4-FFF2-40B4-BE49-F238E27FC236}">
                <a16:creationId xmlns:a16="http://schemas.microsoft.com/office/drawing/2014/main" id="{DE4832EA-AB68-0B07-4207-820564E212E6}"/>
              </a:ext>
            </a:extLst>
          </p:cNvPr>
          <p:cNvSpPr txBox="1"/>
          <p:nvPr/>
        </p:nvSpPr>
        <p:spPr>
          <a:xfrm>
            <a:off x="1280160" y="1928553"/>
            <a:ext cx="7884621" cy="1508105"/>
          </a:xfrm>
          <a:prstGeom prst="rect">
            <a:avLst/>
          </a:prstGeom>
          <a:noFill/>
        </p:spPr>
        <p:txBody>
          <a:bodyPr wrap="square">
            <a:spAutoFit/>
          </a:bodyPr>
          <a:lstStyle/>
          <a:p>
            <a:pPr marL="342900" indent="-342900">
              <a:buFont typeface="Arial" panose="020B0604020202020204" pitchFamily="34" charset="0"/>
              <a:buChar char="•"/>
            </a:pPr>
            <a:r>
              <a:rPr lang="en-AE" sz="2300" dirty="0"/>
              <a:t>shows the highest sales across all regions</a:t>
            </a:r>
          </a:p>
          <a:p>
            <a:pPr marL="342900" indent="-342900">
              <a:buFont typeface="Arial" panose="020B0604020202020204" pitchFamily="34" charset="0"/>
              <a:buChar char="•"/>
            </a:pPr>
            <a:r>
              <a:rPr lang="en-AE" sz="2300" dirty="0"/>
              <a:t>Category A outperforms others in both sales and profit</a:t>
            </a:r>
          </a:p>
          <a:p>
            <a:pPr marL="342900" indent="-342900">
              <a:buFont typeface="Arial" panose="020B0604020202020204" pitchFamily="34" charset="0"/>
              <a:buChar char="•"/>
            </a:pPr>
            <a:r>
              <a:rPr lang="en-AE" sz="2300" dirty="0"/>
              <a:t>Region X has low sales but high profitability</a:t>
            </a:r>
          </a:p>
          <a:p>
            <a:pPr marL="342900" indent="-342900">
              <a:buFont typeface="Arial" panose="020B0604020202020204" pitchFamily="34" charset="0"/>
              <a:buChar char="•"/>
            </a:pPr>
            <a:r>
              <a:rPr lang="en-AE" sz="2300" dirty="0"/>
              <a:t>Seasonal trends affect customer buying </a:t>
            </a:r>
            <a:r>
              <a:rPr lang="en-AE" sz="2300" dirty="0" err="1"/>
              <a:t>behavior</a:t>
            </a:r>
            <a:endParaRPr lang="en-AE" sz="23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62C92-4244-E3F5-9BFA-FE506B5F3ED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554D598-C1E2-6D21-E21D-3E303406626B}"/>
              </a:ext>
            </a:extLst>
          </p:cNvPr>
          <p:cNvSpPr>
            <a:spLocks noGrp="1"/>
          </p:cNvSpPr>
          <p:nvPr>
            <p:ph type="title"/>
          </p:nvPr>
        </p:nvSpPr>
        <p:spPr>
          <a:xfrm>
            <a:off x="426000" y="539544"/>
            <a:ext cx="11340000" cy="700114"/>
          </a:xfrm>
          <a:prstGeom prst="rect">
            <a:avLst/>
          </a:prstGeom>
        </p:spPr>
        <p:txBody>
          <a:bodyPr anchor="ctr">
            <a:normAutofit fontScale="90000"/>
          </a:bodyPr>
          <a:lstStyle/>
          <a:p>
            <a:r>
              <a:rPr lang="en-US" sz="4800" b="1" dirty="0">
                <a:solidFill>
                  <a:schemeClr val="tx1"/>
                </a:solidFill>
              </a:rPr>
              <a:t>Tools Used</a:t>
            </a:r>
          </a:p>
        </p:txBody>
      </p:sp>
      <p:sp>
        <p:nvSpPr>
          <p:cNvPr id="31" name="Text Placeholder 30">
            <a:extLst>
              <a:ext uri="{FF2B5EF4-FFF2-40B4-BE49-F238E27FC236}">
                <a16:creationId xmlns:a16="http://schemas.microsoft.com/office/drawing/2014/main" id="{712BAC54-45B6-E904-31ED-BACFB7B230F1}"/>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163FAE5-D634-6013-5463-502DAA342578}"/>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26DCCEC6-50F9-7EF5-4EAA-4D3C629235BC}"/>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012079E9-D2ED-48E3-F1D3-5263AB6B072D}"/>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2A20AE2A-8A63-8F73-851F-E6C6844645B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1C329D4C-6538-61FF-FBA0-F3F2FEE3DA83}"/>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27EF601-3E2E-4BFD-219F-55E5CDA3459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extBox 3">
            <a:extLst>
              <a:ext uri="{FF2B5EF4-FFF2-40B4-BE49-F238E27FC236}">
                <a16:creationId xmlns:a16="http://schemas.microsoft.com/office/drawing/2014/main" id="{42E752C5-4F40-ABB3-F138-443BBC8A037D}"/>
              </a:ext>
            </a:extLst>
          </p:cNvPr>
          <p:cNvSpPr txBox="1"/>
          <p:nvPr/>
        </p:nvSpPr>
        <p:spPr>
          <a:xfrm>
            <a:off x="1280160" y="1928553"/>
            <a:ext cx="7884621" cy="1154162"/>
          </a:xfrm>
          <a:prstGeom prst="rect">
            <a:avLst/>
          </a:prstGeom>
          <a:noFill/>
        </p:spPr>
        <p:txBody>
          <a:bodyPr wrap="square">
            <a:spAutoFit/>
          </a:bodyPr>
          <a:lstStyle/>
          <a:p>
            <a:pPr marL="342900" indent="-342900">
              <a:buFont typeface="Arial" panose="020B0604020202020204" pitchFamily="34" charset="0"/>
              <a:buChar char="•"/>
            </a:pPr>
            <a:r>
              <a:rPr lang="en-US" sz="2300" dirty="0"/>
              <a:t>Power BI / Tableau</a:t>
            </a:r>
          </a:p>
          <a:p>
            <a:pPr marL="342900" indent="-342900">
              <a:buFont typeface="Arial" panose="020B0604020202020204" pitchFamily="34" charset="0"/>
              <a:buChar char="•"/>
            </a:pPr>
            <a:r>
              <a:rPr lang="en-US" sz="2300" dirty="0"/>
              <a:t>Excel (for preprocessing)</a:t>
            </a:r>
          </a:p>
          <a:p>
            <a:pPr marL="342900" indent="-342900">
              <a:buFont typeface="Arial" panose="020B0604020202020204" pitchFamily="34" charset="0"/>
              <a:buChar char="•"/>
            </a:pPr>
            <a:r>
              <a:rPr lang="en-US" sz="2300" dirty="0"/>
              <a:t>GitHub (for code &amp; documentation)</a:t>
            </a:r>
            <a:endParaRPr lang="en-AE" sz="2300" dirty="0"/>
          </a:p>
        </p:txBody>
      </p:sp>
    </p:spTree>
    <p:extLst>
      <p:ext uri="{BB962C8B-B14F-4D97-AF65-F5344CB8AC3E}">
        <p14:creationId xmlns:p14="http://schemas.microsoft.com/office/powerpoint/2010/main" val="281098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F7D95-55AF-8D1B-4BBA-C4ED9457597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F506448-25E8-7E0D-DD8B-E96E0364DF1F}"/>
              </a:ext>
            </a:extLst>
          </p:cNvPr>
          <p:cNvSpPr>
            <a:spLocks noGrp="1"/>
          </p:cNvSpPr>
          <p:nvPr>
            <p:ph type="title"/>
          </p:nvPr>
        </p:nvSpPr>
        <p:spPr>
          <a:xfrm>
            <a:off x="426000" y="539544"/>
            <a:ext cx="11340000" cy="700114"/>
          </a:xfrm>
          <a:prstGeom prst="rect">
            <a:avLst/>
          </a:prstGeom>
        </p:spPr>
        <p:txBody>
          <a:bodyPr anchor="ctr">
            <a:normAutofit fontScale="90000"/>
          </a:bodyPr>
          <a:lstStyle/>
          <a:p>
            <a:r>
              <a:rPr lang="en-US" sz="4800" b="1" dirty="0">
                <a:solidFill>
                  <a:schemeClr val="tx1"/>
                </a:solidFill>
              </a:rPr>
              <a:t>Conclusion</a:t>
            </a:r>
          </a:p>
        </p:txBody>
      </p:sp>
      <p:sp>
        <p:nvSpPr>
          <p:cNvPr id="31" name="Text Placeholder 30">
            <a:extLst>
              <a:ext uri="{FF2B5EF4-FFF2-40B4-BE49-F238E27FC236}">
                <a16:creationId xmlns:a16="http://schemas.microsoft.com/office/drawing/2014/main" id="{8C0D5A51-E7FD-0B5E-3067-25A5883E1D59}"/>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86287CE5-6F12-0264-907C-96B3066CD83B}"/>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E4A18181-BD42-4256-B37A-9D6AD52459D9}"/>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57790FBD-4B11-FE16-D2F3-525E1EFB3EB9}"/>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2BDAD08C-F5DA-2695-BA2F-47AAF0E339B2}"/>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73AE8E77-9C04-1AEF-21B5-783D620C0B8D}"/>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91DB482B-55F6-F2E3-C753-568F1DD04FB7}"/>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extBox 3">
            <a:extLst>
              <a:ext uri="{FF2B5EF4-FFF2-40B4-BE49-F238E27FC236}">
                <a16:creationId xmlns:a16="http://schemas.microsoft.com/office/drawing/2014/main" id="{5A27F29D-EE9D-F210-C5F4-9E1A4ECE3BFF}"/>
              </a:ext>
            </a:extLst>
          </p:cNvPr>
          <p:cNvSpPr txBox="1"/>
          <p:nvPr/>
        </p:nvSpPr>
        <p:spPr>
          <a:xfrm>
            <a:off x="1280160" y="1928553"/>
            <a:ext cx="7884621" cy="1508105"/>
          </a:xfrm>
          <a:prstGeom prst="rect">
            <a:avLst/>
          </a:prstGeom>
          <a:noFill/>
        </p:spPr>
        <p:txBody>
          <a:bodyPr wrap="square">
            <a:spAutoFit/>
          </a:bodyPr>
          <a:lstStyle/>
          <a:p>
            <a:r>
              <a:rPr lang="en-US" sz="2300" b="1" dirty="0"/>
              <a:t>This dashboard provides a comprehensive view of business </a:t>
            </a:r>
            <a:r>
              <a:rPr lang="en-US" sz="2300" b="1" dirty="0" err="1"/>
              <a:t>performance.Stakeholders</a:t>
            </a:r>
            <a:r>
              <a:rPr lang="en-US" sz="2300" b="1" dirty="0"/>
              <a:t> can use the insights to optimize strategy, improve regional focus, and track trends over time.</a:t>
            </a:r>
            <a:endParaRPr lang="en-AE" sz="2300" b="1" dirty="0"/>
          </a:p>
        </p:txBody>
      </p:sp>
    </p:spTree>
    <p:extLst>
      <p:ext uri="{BB962C8B-B14F-4D97-AF65-F5344CB8AC3E}">
        <p14:creationId xmlns:p14="http://schemas.microsoft.com/office/powerpoint/2010/main" val="390712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658</TotalTime>
  <Words>240</Words>
  <Application>Microsoft Office PowerPoint</Application>
  <PresentationFormat>Widescreen</PresentationFormat>
  <Paragraphs>46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DASH BOARD DESIGNING</vt:lpstr>
      <vt:lpstr>Objective </vt:lpstr>
      <vt:lpstr>Dataset Used</vt:lpstr>
      <vt:lpstr>Key Metrics</vt:lpstr>
      <vt:lpstr>DashBoard Features</vt:lpstr>
      <vt:lpstr>Dashboard Screen shots</vt:lpstr>
      <vt:lpstr>Insights</vt:lpstr>
      <vt:lpstr>Tools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Tejitha Shetty</cp:lastModifiedBy>
  <cp:revision>77</cp:revision>
  <dcterms:created xsi:type="dcterms:W3CDTF">2021-07-11T13:13:15Z</dcterms:created>
  <dcterms:modified xsi:type="dcterms:W3CDTF">2025-04-11T17:44:21Z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