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7" r:id="rId2"/>
    <p:sldId id="258" r:id="rId3"/>
    <p:sldId id="259" r:id="rId4"/>
    <p:sldId id="302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30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7" d="100"/>
          <a:sy n="77" d="100"/>
        </p:scale>
        <p:origin x="103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C22B748-E1D8-4FC2-A21A-FF3DC1613C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9998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563-882E-4681-A32C-8472560600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48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563-882E-4681-A32C-8472560600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708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563-882E-4681-A32C-8472560600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303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563-882E-4681-A32C-8472560600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8045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563-882E-4681-A32C-8472560600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161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563-882E-4681-A32C-8472560600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914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D-F937-4742-9332-8A838B6D01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96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4FDD-B2C5-4821-9E7D-86C71FFE102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97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C6AC167-6235-4154-A9FB-D1F5D38DE36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92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971EE716-0C45-4CC1-9D55-2E7F85E143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69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89F0-BC99-4AF2-8561-6873FF197F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40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3C44-41EA-43AF-B09F-02C86AFCCC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2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743F-0D82-4D9F-8D28-923FB908C17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21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03EF-D0A3-4D2F-98B7-5D55174BD52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12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0005-1D19-4E43-8A38-D2698C0A78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09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21C0-64CA-46B9-86F9-08E991E22C9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2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AD6563-882E-4681-A32C-8472560600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35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7AD7D24-C93C-CF38-F9F1-BA48EB876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146048"/>
            <a:ext cx="7543800" cy="2517648"/>
          </a:xfrm>
        </p:spPr>
        <p:txBody>
          <a:bodyPr anchor="t">
            <a:normAutofit fontScale="90000"/>
          </a:bodyPr>
          <a:lstStyle/>
          <a:p>
            <a:pPr algn="ctr" eaLnBrk="1" hangingPunct="1"/>
            <a:r>
              <a:rPr lang="en-US" altLang="en-US" sz="5400" dirty="0"/>
              <a:t>DECISION TREE CLASSIFICATION-ID3 Algorithm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2B4FBBA-9BDC-FC73-2AB4-1EDFE3E78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 eaLnBrk="1" hangingPunct="1"/>
            <a:endParaRPr lang="en-US" altLang="en-US" dirty="0"/>
          </a:p>
          <a:p>
            <a:pPr algn="ctr" eaLnBrk="1" hangingPunct="1"/>
            <a:r>
              <a:rPr lang="en-US" altLang="en-US" dirty="0" err="1"/>
              <a:t>Tejkiran</a:t>
            </a:r>
            <a:r>
              <a:rPr lang="en-US" altLang="en-US" dirty="0"/>
              <a:t> </a:t>
            </a:r>
            <a:r>
              <a:rPr lang="en-US" altLang="en-US" dirty="0" err="1"/>
              <a:t>kilaru</a:t>
            </a:r>
            <a:r>
              <a:rPr lang="en-US" altLang="en-US" dirty="0"/>
              <a:t>(4624)</a:t>
            </a:r>
          </a:p>
          <a:p>
            <a:pPr algn="ctr" eaLnBrk="1" hangingPunct="1"/>
            <a:endParaRPr lang="en-US" altLang="en-US" dirty="0"/>
          </a:p>
          <a:p>
            <a:pPr algn="ctr" eaLnBrk="1" hangingPunct="1"/>
            <a:endParaRPr lang="en-US" altLang="en-US" dirty="0"/>
          </a:p>
          <a:p>
            <a:pPr algn="ctr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9C7059-364F-73F2-3B1B-EBE3ACA3A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Advantages of using ID3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C588252-65EE-2B7E-4B8F-01FEA33530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Understandable prediction rules are created from the training data.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Builds the fastest tree.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Builds a short tree.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Only need to test enough attributes until all data is classified.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Finding leaf nodes enables test data to be pruned, reducing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number of tests.</a:t>
            </a:r>
          </a:p>
          <a:p>
            <a:pPr eaLnBrk="1" hangingPunct="1"/>
            <a:r>
              <a:rPr lang="en-US" altLang="en-US" sz="2400"/>
              <a:t>Whole dataset is searched to create tree.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48DA597-9355-93F4-FFD7-94A325677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Disadvantages of using ID3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9864367-577A-5935-E35B-C1838C5178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Data may be over-fitted or over-classified, if a small sample is tested.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Only one attribute at a time is tested for making a decision.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Classifying continuous data may be computationally expensive, as many trees must be generated to see where to break the continuum. </a:t>
            </a:r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AD5E-3791-D0C3-22D1-ECB39D8E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438400"/>
            <a:ext cx="7704667" cy="19812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542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4B6FA9E-2AD9-7B1D-39FA-3FE725D45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/>
              <a:t>Agenda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2172B38-CE40-4227-E32D-8B3D17BC38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Decision Trees</a:t>
            </a:r>
          </a:p>
          <a:p>
            <a:pPr eaLnBrk="1" hangingPunct="1"/>
            <a:r>
              <a:rPr lang="en-US" altLang="en-US" dirty="0"/>
              <a:t>What is ID3?</a:t>
            </a:r>
          </a:p>
          <a:p>
            <a:pPr eaLnBrk="1" hangingPunct="1"/>
            <a:r>
              <a:rPr lang="en-US" altLang="en-US" dirty="0"/>
              <a:t>Entropy</a:t>
            </a:r>
          </a:p>
          <a:p>
            <a:pPr eaLnBrk="1" hangingPunct="1"/>
            <a:r>
              <a:rPr lang="en-US" altLang="en-US" dirty="0"/>
              <a:t>Information Gain</a:t>
            </a:r>
          </a:p>
          <a:p>
            <a:pPr eaLnBrk="1" hangingPunct="1"/>
            <a:r>
              <a:rPr lang="en-US" altLang="en-US" dirty="0"/>
              <a:t>Advantages and Disadvantages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00C4E0E-1812-9CB0-78D0-E1F7A34AE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/>
              <a:t>Decision Trees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946C886-F9FD-658F-E3EF-8D914E13D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Rules for classifying data using attributes.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The tree consists of decision nodes and leaf nodes.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A decision node has two or more branches, each representing values for the attribute tested.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A leaf node attribute produces a homogeneous result (all in one class), which does not require additional classification testing.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AD7D01E-DA46-319E-B261-F668C404F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/>
              <a:t>Decision Tree Example</a:t>
            </a:r>
          </a:p>
        </p:txBody>
      </p:sp>
      <p:sp>
        <p:nvSpPr>
          <p:cNvPr id="9253" name="Rectangle 38">
            <a:extLst>
              <a:ext uri="{FF2B5EF4-FFF2-40B4-BE49-F238E27FC236}">
                <a16:creationId xmlns:a16="http://schemas.microsoft.com/office/drawing/2014/main" id="{E93EA2A8-996D-3519-6516-0558FACC9F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33463" y="1905000"/>
            <a:ext cx="8110537" cy="419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50B1F07-9AAF-D141-3D94-37017CAAD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413" y="3097213"/>
            <a:ext cx="1198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zh-TW">
                <a:latin typeface="Times New Roman" panose="02020603050405020304" pitchFamily="18" charset="0"/>
                <a:ea typeface="PMingLiU" panose="020B0604030504040204" pitchFamily="18" charset="-120"/>
              </a:rPr>
              <a:t>overcast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3DE0630E-75CA-7C00-3462-3E4D41520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978400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zh-TW">
                <a:latin typeface="Times New Roman" panose="02020603050405020304" pitchFamily="18" charset="0"/>
                <a:ea typeface="PMingLiU" panose="020B0604030504040204" pitchFamily="18" charset="-120"/>
              </a:rPr>
              <a:t>high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C6018BC0-A4FC-507F-F373-BB722B414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0" y="4978400"/>
            <a:ext cx="104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zh-TW">
                <a:latin typeface="Times New Roman" panose="02020603050405020304" pitchFamily="18" charset="0"/>
                <a:ea typeface="PMingLiU" panose="020B0604030504040204" pitchFamily="18" charset="-120"/>
              </a:rPr>
              <a:t>normal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04166222-0247-E309-4EFF-BEFBE1F0D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4992688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zh-TW">
                <a:latin typeface="Times New Roman" panose="02020603050405020304" pitchFamily="18" charset="0"/>
                <a:ea typeface="PMingLiU" panose="020B0604030504040204" pitchFamily="18" charset="-120"/>
              </a:rPr>
              <a:t>false</a:t>
            </a: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5B4426B8-3684-CCE9-B872-63B2466A1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363" y="5006975"/>
            <a:ext cx="65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zh-TW">
                <a:latin typeface="Times New Roman" panose="02020603050405020304" pitchFamily="18" charset="0"/>
                <a:ea typeface="PMingLiU" panose="020B0604030504040204" pitchFamily="18" charset="-120"/>
              </a:rPr>
              <a:t>true</a:t>
            </a:r>
          </a:p>
        </p:txBody>
      </p:sp>
      <p:sp>
        <p:nvSpPr>
          <p:cNvPr id="9224" name="Line 8">
            <a:extLst>
              <a:ext uri="{FF2B5EF4-FFF2-40B4-BE49-F238E27FC236}">
                <a16:creationId xmlns:a16="http://schemas.microsoft.com/office/drawing/2014/main" id="{A2F3CEF2-625C-EAF8-EF28-0375D0E4DE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6813" y="2506663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21B71A59-BC9F-4A97-6D20-B03327ACB9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0813" y="2659063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F90ACE70-39F8-8C3E-FEEB-4A66E3495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1813" y="2506663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38996313-2038-3CBB-A620-E8F66FA21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3" y="2811463"/>
            <a:ext cx="925512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zh-TW">
                <a:latin typeface="Times New Roman" panose="02020603050405020304" pitchFamily="18" charset="0"/>
                <a:ea typeface="PMingLiU" panose="020B0604030504040204" pitchFamily="18" charset="-120"/>
              </a:rPr>
              <a:t>sunny</a:t>
            </a:r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796EA68C-98CA-3ACF-C8AA-967F5A0AD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50" y="2963863"/>
            <a:ext cx="65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zh-TW">
                <a:latin typeface="Times New Roman" panose="02020603050405020304" pitchFamily="18" charset="0"/>
                <a:ea typeface="PMingLiU" panose="020B0604030504040204" pitchFamily="18" charset="-120"/>
              </a:rPr>
              <a:t>rain</a:t>
            </a:r>
          </a:p>
        </p:txBody>
      </p:sp>
      <p:sp>
        <p:nvSpPr>
          <p:cNvPr id="9229" name="Line 13">
            <a:extLst>
              <a:ext uri="{FF2B5EF4-FFF2-40B4-BE49-F238E27FC236}">
                <a16:creationId xmlns:a16="http://schemas.microsoft.com/office/drawing/2014/main" id="{2F6904DB-C51D-5D68-02AA-F0A2ACC00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7963" y="4565650"/>
            <a:ext cx="493712" cy="515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0" name="Line 14">
            <a:extLst>
              <a:ext uri="{FF2B5EF4-FFF2-40B4-BE49-F238E27FC236}">
                <a16:creationId xmlns:a16="http://schemas.microsoft.com/office/drawing/2014/main" id="{F0BC05B9-FA4A-A0ED-DC63-07AE2848F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6675" y="4611688"/>
            <a:ext cx="420688" cy="423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1" name="Line 15">
            <a:extLst>
              <a:ext uri="{FF2B5EF4-FFF2-40B4-BE49-F238E27FC236}">
                <a16:creationId xmlns:a16="http://schemas.microsoft.com/office/drawing/2014/main" id="{DDFDACA8-2BF1-CD7D-3565-F59964F9CB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8613" y="4716463"/>
            <a:ext cx="304800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2" name="Line 16">
            <a:extLst>
              <a:ext uri="{FF2B5EF4-FFF2-40B4-BE49-F238E27FC236}">
                <a16:creationId xmlns:a16="http://schemas.microsoft.com/office/drawing/2014/main" id="{CE2AF860-D5DF-DCE0-9B66-35B8F9F51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1613" y="4716463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3" name="Line 17">
            <a:extLst>
              <a:ext uri="{FF2B5EF4-FFF2-40B4-BE49-F238E27FC236}">
                <a16:creationId xmlns:a16="http://schemas.microsoft.com/office/drawing/2014/main" id="{CA9B2DE3-B909-E232-6508-E624C6A69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8750" y="5449888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4" name="Line 18">
            <a:extLst>
              <a:ext uri="{FF2B5EF4-FFF2-40B4-BE49-F238E27FC236}">
                <a16:creationId xmlns:a16="http://schemas.microsoft.com/office/drawing/2014/main" id="{5AF93FB3-C218-7188-27FA-40EBFDAC4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3550" y="540385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5" name="Line 19">
            <a:extLst>
              <a:ext uri="{FF2B5EF4-FFF2-40B4-BE49-F238E27FC236}">
                <a16:creationId xmlns:a16="http://schemas.microsoft.com/office/drawing/2014/main" id="{6FB5D4F1-519E-E677-146F-378BCBA6C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4975" y="54197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6" name="Line 20">
            <a:extLst>
              <a:ext uri="{FF2B5EF4-FFF2-40B4-BE49-F238E27FC236}">
                <a16:creationId xmlns:a16="http://schemas.microsoft.com/office/drawing/2014/main" id="{C063D3EA-FBA7-2B90-79CD-43ACCC777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3238" y="54197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7" name="Line 21">
            <a:extLst>
              <a:ext uri="{FF2B5EF4-FFF2-40B4-BE49-F238E27FC236}">
                <a16:creationId xmlns:a16="http://schemas.microsoft.com/office/drawing/2014/main" id="{3B3BBB23-2344-A958-3244-4DA184162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0488" y="35147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8" name="Rectangle 22">
            <a:extLst>
              <a:ext uri="{FF2B5EF4-FFF2-40B4-BE49-F238E27FC236}">
                <a16:creationId xmlns:a16="http://schemas.microsoft.com/office/drawing/2014/main" id="{1CFAD448-D925-2819-BEB7-FB1F5AB56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5854700"/>
            <a:ext cx="557212" cy="4572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zh-TW" b="1">
                <a:latin typeface="Times New Roman" panose="02020603050405020304" pitchFamily="18" charset="0"/>
                <a:ea typeface="PMingLiU" panose="020B0604030504040204" pitchFamily="18" charset="-120"/>
              </a:rPr>
              <a:t>No</a:t>
            </a:r>
          </a:p>
        </p:txBody>
      </p:sp>
      <p:sp>
        <p:nvSpPr>
          <p:cNvPr id="9239" name="Rectangle 23">
            <a:extLst>
              <a:ext uri="{FF2B5EF4-FFF2-40B4-BE49-F238E27FC236}">
                <a16:creationId xmlns:a16="http://schemas.microsoft.com/office/drawing/2014/main" id="{274A8CEE-654E-93A1-58EB-989B0737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575" y="5854700"/>
            <a:ext cx="557213" cy="4572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zh-TW" b="1">
                <a:latin typeface="Times New Roman" panose="02020603050405020304" pitchFamily="18" charset="0"/>
                <a:ea typeface="PMingLiU" panose="020B0604030504040204" pitchFamily="18" charset="-120"/>
              </a:rPr>
              <a:t>No</a:t>
            </a:r>
          </a:p>
        </p:txBody>
      </p:sp>
      <p:sp>
        <p:nvSpPr>
          <p:cNvPr id="9240" name="Rectangle 24">
            <a:extLst>
              <a:ext uri="{FF2B5EF4-FFF2-40B4-BE49-F238E27FC236}">
                <a16:creationId xmlns:a16="http://schemas.microsoft.com/office/drawing/2014/main" id="{F9C75218-2EA9-AF6B-8CEF-FA40387C2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688" y="5854700"/>
            <a:ext cx="671512" cy="469900"/>
          </a:xfrm>
          <a:prstGeom prst="rect">
            <a:avLst/>
          </a:prstGeom>
          <a:solidFill>
            <a:srgbClr val="00FF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zh-TW" b="1">
                <a:latin typeface="Times New Roman" panose="02020603050405020304" pitchFamily="18" charset="0"/>
                <a:ea typeface="PMingLiU" panose="020B0604030504040204" pitchFamily="18" charset="-120"/>
              </a:rPr>
              <a:t>Yes</a:t>
            </a:r>
          </a:p>
        </p:txBody>
      </p:sp>
      <p:sp>
        <p:nvSpPr>
          <p:cNvPr id="9241" name="Rectangle 25">
            <a:extLst>
              <a:ext uri="{FF2B5EF4-FFF2-40B4-BE49-F238E27FC236}">
                <a16:creationId xmlns:a16="http://schemas.microsoft.com/office/drawing/2014/main" id="{2F382553-A1B7-02CA-1643-A65772574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588" y="5854700"/>
            <a:ext cx="671512" cy="469900"/>
          </a:xfrm>
          <a:prstGeom prst="rect">
            <a:avLst/>
          </a:prstGeom>
          <a:solidFill>
            <a:srgbClr val="00FF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zh-TW" b="1">
                <a:latin typeface="Times New Roman" panose="02020603050405020304" pitchFamily="18" charset="0"/>
                <a:ea typeface="PMingLiU" panose="020B0604030504040204" pitchFamily="18" charset="-120"/>
              </a:rPr>
              <a:t>Yes</a:t>
            </a:r>
          </a:p>
        </p:txBody>
      </p:sp>
      <p:sp>
        <p:nvSpPr>
          <p:cNvPr id="9242" name="Rectangle 26">
            <a:extLst>
              <a:ext uri="{FF2B5EF4-FFF2-40B4-BE49-F238E27FC236}">
                <a16:creationId xmlns:a16="http://schemas.microsoft.com/office/drawing/2014/main" id="{1A7423AC-25C2-BC35-AD38-4B72D7BB5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4014788"/>
            <a:ext cx="671513" cy="4699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zh-TW" b="1">
                <a:latin typeface="Times New Roman" panose="02020603050405020304" pitchFamily="18" charset="0"/>
                <a:ea typeface="PMingLiU" panose="020B0604030504040204" pitchFamily="18" charset="-120"/>
              </a:rPr>
              <a:t>Yes</a:t>
            </a:r>
          </a:p>
        </p:txBody>
      </p:sp>
      <p:sp>
        <p:nvSpPr>
          <p:cNvPr id="9243" name="Text Box 27">
            <a:extLst>
              <a:ext uri="{FF2B5EF4-FFF2-40B4-BE49-F238E27FC236}">
                <a16:creationId xmlns:a16="http://schemas.microsoft.com/office/drawing/2014/main" id="{B375E391-8222-0794-4214-AB88ABDBA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213" y="2049463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</a:rPr>
              <a:t>Outlook</a:t>
            </a:r>
          </a:p>
        </p:txBody>
      </p:sp>
      <p:sp>
        <p:nvSpPr>
          <p:cNvPr id="9244" name="AutoShape 28">
            <a:extLst>
              <a:ext uri="{FF2B5EF4-FFF2-40B4-BE49-F238E27FC236}">
                <a16:creationId xmlns:a16="http://schemas.microsoft.com/office/drawing/2014/main" id="{143DFADE-1E83-11AF-2923-0C139F8BD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3" y="3878263"/>
            <a:ext cx="1752600" cy="8382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5" name="Text Box 29">
            <a:extLst>
              <a:ext uri="{FF2B5EF4-FFF2-40B4-BE49-F238E27FC236}">
                <a16:creationId xmlns:a16="http://schemas.microsoft.com/office/drawing/2014/main" id="{73ACB5CE-2327-B583-61D5-F5539564D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3" y="4030663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Humidity</a:t>
            </a:r>
          </a:p>
        </p:txBody>
      </p:sp>
      <p:sp>
        <p:nvSpPr>
          <p:cNvPr id="9246" name="AutoShape 30">
            <a:extLst>
              <a:ext uri="{FF2B5EF4-FFF2-40B4-BE49-F238E27FC236}">
                <a16:creationId xmlns:a16="http://schemas.microsoft.com/office/drawing/2014/main" id="{26022B72-BFDA-7C44-1FBC-47570CE9A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013" y="4030663"/>
            <a:ext cx="1752600" cy="8382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7" name="Text Box 31">
            <a:extLst>
              <a:ext uri="{FF2B5EF4-FFF2-40B4-BE49-F238E27FC236}">
                <a16:creationId xmlns:a16="http://schemas.microsoft.com/office/drawing/2014/main" id="{EC984D12-D4CA-ACD3-6A07-0AF79D203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813" y="4259263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Windy</a:t>
            </a:r>
          </a:p>
        </p:txBody>
      </p:sp>
      <p:sp>
        <p:nvSpPr>
          <p:cNvPr id="9248" name="Line 32">
            <a:extLst>
              <a:ext uri="{FF2B5EF4-FFF2-40B4-BE49-F238E27FC236}">
                <a16:creationId xmlns:a16="http://schemas.microsoft.com/office/drawing/2014/main" id="{39203E54-569F-2425-E13A-CC232D449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613" y="31924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49" name="Line 33">
            <a:extLst>
              <a:ext uri="{FF2B5EF4-FFF2-40B4-BE49-F238E27FC236}">
                <a16:creationId xmlns:a16="http://schemas.microsoft.com/office/drawing/2014/main" id="{5854FCC2-4CB9-9F64-9ECD-1BDB3C7BD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8213" y="33448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121890" name="Picture 34">
            <a:extLst>
              <a:ext uri="{FF2B5EF4-FFF2-40B4-BE49-F238E27FC236}">
                <a16:creationId xmlns:a16="http://schemas.microsoft.com/office/drawing/2014/main" id="{CF2E1F55-B247-6C57-9DFB-173D7007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10953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91" name="Picture 35">
            <a:extLst>
              <a:ext uri="{FF2B5EF4-FFF2-40B4-BE49-F238E27FC236}">
                <a16:creationId xmlns:a16="http://schemas.microsoft.com/office/drawing/2014/main" id="{39EFCC43-8669-33A5-03D4-EBD96D139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38475"/>
            <a:ext cx="10096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92" name="Picture 36">
            <a:extLst>
              <a:ext uri="{FF2B5EF4-FFF2-40B4-BE49-F238E27FC236}">
                <a16:creationId xmlns:a16="http://schemas.microsoft.com/office/drawing/2014/main" id="{520C718F-B006-12D7-1F36-EE8857DC0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90800"/>
            <a:ext cx="12192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6716960-D929-E904-C824-39229E5C2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What is ID3?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C5BBD7A-1D99-E570-E166-D6C998AF41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A mathematical algorithm for building the decision tree.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Invented by J. Ross Quinlan in 1979.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Uses Information Theory invented by Shannon in 1948.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Builds the tree from the top down, with no backtracking.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Information Gain is used to select the most useful attribute for classification.</a:t>
            </a:r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C5E6D57-23B6-0DE5-1946-D1E51B747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Entropy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C129C80-6295-2491-18C1-83BFD50415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A formula to calculate the homogeneity of a sample.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A completely homogeneous sample has entropy of 0.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An equally divided sample has entropy of 1.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Entropy(s) = - p+log2 (p+) -p-log2 (p-) for a sample of negative and positive elements.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The formula for entropy is: </a:t>
            </a:r>
            <a:endParaRPr lang="en-US" altLang="en-US" sz="2400"/>
          </a:p>
        </p:txBody>
      </p:sp>
      <p:pic>
        <p:nvPicPr>
          <p:cNvPr id="11268" name="Picture 4" descr="0">
            <a:extLst>
              <a:ext uri="{FF2B5EF4-FFF2-40B4-BE49-F238E27FC236}">
                <a16:creationId xmlns:a16="http://schemas.microsoft.com/office/drawing/2014/main" id="{2FC1C9D6-CBB7-6040-418A-F642D9465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867400"/>
            <a:ext cx="38862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70D29D9-31A4-A9B4-9626-9A046172E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/>
              <a:t>Entropy Example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566C7CA-71B0-E0BC-11D9-18233B7DE7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Suppose S contains total 14 outcomes with 9-Yes and 5-No 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Entropy(S) =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- (9/14) Log2 (9/14) - (5/14) Log2 (5/14)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= 0.940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94D74E7-6404-F8F0-0004-5D280B577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Information Gain (IG)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B1CC464-3A4A-B78E-3219-6906EE7A28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The information gain is based on the decrease in entropy after a dataset is split on an attribute.</a:t>
            </a: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Which attribute creates the most homogeneous branches?</a:t>
            </a: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First the entropy of the total dataset is calculated.</a:t>
            </a: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The dataset is then split on the different attributes.</a:t>
            </a: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The entropy for each branch is calculated. Then it is added proportionally, to get total entropy for the split. </a:t>
            </a: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The resulting entropy is subtracted from the entropy before the split.</a:t>
            </a: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The result is the Information Gain, or decrease in entropy.</a:t>
            </a: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The attribute that yields the largest IG is chosen for the decision node.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510AFD1-FBEE-6333-2087-71EC5EE90B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/>
              <a:t>Information Gain (cont’d)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6D5645B-60E4-4BD9-8768-09DD97B13D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A branch set with entropy of 0 is a leaf node.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Otherwise, the branch needs further splitting to classify its dataset.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The ID3 algorithm is run recursively on the non-leaf branches, until all data is classified.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149</TotalTime>
  <Words>525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Verdana</vt:lpstr>
      <vt:lpstr>Arial</vt:lpstr>
      <vt:lpstr>Wingdings</vt:lpstr>
      <vt:lpstr>Calibri</vt:lpstr>
      <vt:lpstr>Times New Roman</vt:lpstr>
      <vt:lpstr>PMingLiU</vt:lpstr>
      <vt:lpstr>Parallax</vt:lpstr>
      <vt:lpstr>DECISION TREE CLASSIFICATION-ID3 Algorithm</vt:lpstr>
      <vt:lpstr>Agenda</vt:lpstr>
      <vt:lpstr>Decision Trees</vt:lpstr>
      <vt:lpstr>Decision Tree Example</vt:lpstr>
      <vt:lpstr>What is ID3?</vt:lpstr>
      <vt:lpstr>Entropy</vt:lpstr>
      <vt:lpstr>Entropy Example</vt:lpstr>
      <vt:lpstr>Information Gain (IG)</vt:lpstr>
      <vt:lpstr>Information Gain (cont’d)</vt:lpstr>
      <vt:lpstr>Advantages of using ID3</vt:lpstr>
      <vt:lpstr>Disadvantages of using ID3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ID3 Algorithm</dc:title>
  <dc:creator>TEJ KIRAN KILARU</dc:creator>
  <cp:lastModifiedBy>TEJ KIRAN KILARU</cp:lastModifiedBy>
  <cp:revision>20</cp:revision>
  <dcterms:created xsi:type="dcterms:W3CDTF">2007-05-08T12:53:20Z</dcterms:created>
  <dcterms:modified xsi:type="dcterms:W3CDTF">2023-02-17T18:23:45Z</dcterms:modified>
</cp:coreProperties>
</file>