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0"/>
  </p:notesMasterIdLst>
  <p:handoutMasterIdLst>
    <p:handoutMasterId r:id="rId21"/>
  </p:handoutMasterIdLst>
  <p:sldIdLst>
    <p:sldId id="338" r:id="rId5"/>
    <p:sldId id="327" r:id="rId6"/>
    <p:sldId id="315" r:id="rId7"/>
    <p:sldId id="329" r:id="rId8"/>
    <p:sldId id="302" r:id="rId9"/>
    <p:sldId id="348" r:id="rId10"/>
    <p:sldId id="340" r:id="rId11"/>
    <p:sldId id="341" r:id="rId12"/>
    <p:sldId id="345" r:id="rId13"/>
    <p:sldId id="346" r:id="rId14"/>
    <p:sldId id="347" r:id="rId15"/>
    <p:sldId id="344" r:id="rId16"/>
    <p:sldId id="342" r:id="rId17"/>
    <p:sldId id="343" r:id="rId18"/>
    <p:sldId id="30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5033" autoAdjust="0"/>
  </p:normalViewPr>
  <p:slideViewPr>
    <p:cSldViewPr snapToGrid="0">
      <p:cViewPr varScale="1">
        <p:scale>
          <a:sx n="66" d="100"/>
          <a:sy n="66" d="100"/>
        </p:scale>
        <p:origin x="704" y="4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10/7/2025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10/7/2025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573027" y="3763947"/>
            <a:ext cx="4139933" cy="861497"/>
          </a:xfrm>
        </p:spPr>
        <p:txBody>
          <a:bodyPr>
            <a:normAutofit fontScale="85000" lnSpcReduction="10000"/>
          </a:bodyPr>
          <a:lstStyle/>
          <a:p>
            <a:pPr algn="r"/>
            <a:r>
              <a:rPr lang="en-US" dirty="0">
                <a:solidFill>
                  <a:schemeClr val="tx1"/>
                </a:solidFill>
              </a:rPr>
              <a:t>[Tejas V]</a:t>
            </a:r>
          </a:p>
          <a:p>
            <a:pPr algn="r"/>
            <a:r>
              <a:rPr lang="en-US" dirty="0">
                <a:solidFill>
                  <a:schemeClr val="tx1"/>
                </a:solidFill>
              </a:rPr>
              <a:t>[APPLY_175656163568b300e3a9e5d]</a:t>
            </a:r>
            <a:endParaRPr lang="en-IN"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3637512" y="2685552"/>
            <a:ext cx="6075448" cy="743448"/>
          </a:xfrm>
        </p:spPr>
        <p:txBody>
          <a:bodyPr>
            <a:normAutofit fontScale="90000"/>
          </a:bodyPr>
          <a:lstStyle/>
          <a:p>
            <a:r>
              <a:rPr lang="en-GB" sz="3200" b="1" dirty="0"/>
              <a:t>AIRBNB HOTEL BOOKING ANALYSIS  </a:t>
            </a:r>
            <a:endParaRPr lang="en-IN" sz="32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50A77-9EFF-74F0-B46E-A5507A3F54C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76A8222-AF21-2A5B-F6A1-C9237DBD93C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3043486E-43C7-4F9F-B3C3-B584E53D7E05}"/>
              </a:ext>
            </a:extLst>
          </p:cNvPr>
          <p:cNvSpPr>
            <a:spLocks noGrp="1"/>
          </p:cNvSpPr>
          <p:nvPr>
            <p:ph type="title"/>
          </p:nvPr>
        </p:nvSpPr>
        <p:spPr>
          <a:xfrm>
            <a:off x="675957" y="370589"/>
            <a:ext cx="2981643" cy="830997"/>
          </a:xfrm>
        </p:spPr>
        <p:txBody>
          <a:bodyPr>
            <a:normAutofit/>
          </a:bodyPr>
          <a:lstStyle/>
          <a:p>
            <a:r>
              <a:rPr lang="en-GB" dirty="0"/>
              <a:t>RESULTS5 </a:t>
            </a:r>
            <a:endParaRPr lang="en-IN" dirty="0"/>
          </a:p>
        </p:txBody>
      </p:sp>
      <p:sp>
        <p:nvSpPr>
          <p:cNvPr id="7" name="Text Placeholder 30">
            <a:extLst>
              <a:ext uri="{FF2B5EF4-FFF2-40B4-BE49-F238E27FC236}">
                <a16:creationId xmlns:a16="http://schemas.microsoft.com/office/drawing/2014/main" id="{5FBE7B2B-7678-1F89-819F-A29959CC490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7DA2C3CC-6F32-C3A6-B7A9-7C3C6FC60B49}"/>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E9E9B54-7E81-A9F0-5696-513F3921B46A}"/>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27C6C76E-2DFC-CE04-F713-0934F0412153}"/>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E86CDCF3-ED87-1092-1EEF-EC5DAD36A1C6}"/>
              </a:ext>
            </a:extLst>
          </p:cNvPr>
          <p:cNvPicPr>
            <a:picLocks noChangeAspect="1"/>
          </p:cNvPicPr>
          <p:nvPr/>
        </p:nvPicPr>
        <p:blipFill>
          <a:blip r:embed="rId4"/>
          <a:stretch>
            <a:fillRect/>
          </a:stretch>
        </p:blipFill>
        <p:spPr>
          <a:xfrm>
            <a:off x="491568" y="1431693"/>
            <a:ext cx="8157132" cy="5312675"/>
          </a:xfrm>
          <a:prstGeom prst="rect">
            <a:avLst/>
          </a:prstGeom>
        </p:spPr>
      </p:pic>
    </p:spTree>
    <p:extLst>
      <p:ext uri="{BB962C8B-B14F-4D97-AF65-F5344CB8AC3E}">
        <p14:creationId xmlns:p14="http://schemas.microsoft.com/office/powerpoint/2010/main" val="87366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21B7B-BCDB-93D6-B199-5ADE622F1B0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8868251-F772-0C74-7349-3B720BDEB6E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EF3A211E-7541-250B-9127-B8FE46BE0547}"/>
              </a:ext>
            </a:extLst>
          </p:cNvPr>
          <p:cNvSpPr>
            <a:spLocks noGrp="1"/>
          </p:cNvSpPr>
          <p:nvPr>
            <p:ph type="title"/>
          </p:nvPr>
        </p:nvSpPr>
        <p:spPr>
          <a:xfrm>
            <a:off x="675957" y="370589"/>
            <a:ext cx="2981643" cy="830997"/>
          </a:xfrm>
        </p:spPr>
        <p:txBody>
          <a:bodyPr>
            <a:normAutofit/>
          </a:bodyPr>
          <a:lstStyle/>
          <a:p>
            <a:r>
              <a:rPr lang="en-GB" dirty="0"/>
              <a:t>RESULTS6 </a:t>
            </a:r>
            <a:endParaRPr lang="en-IN" dirty="0"/>
          </a:p>
        </p:txBody>
      </p:sp>
      <p:sp>
        <p:nvSpPr>
          <p:cNvPr id="7" name="Text Placeholder 30">
            <a:extLst>
              <a:ext uri="{FF2B5EF4-FFF2-40B4-BE49-F238E27FC236}">
                <a16:creationId xmlns:a16="http://schemas.microsoft.com/office/drawing/2014/main" id="{9C079841-50CF-D71F-B37A-6F611E1C16F0}"/>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34B5C014-9B82-3366-1E72-0AA524A4264D}"/>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D17B2B18-17DF-886A-59D9-8B29B979EBD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0A5F0BE-9BDA-D250-8398-9D0B28F432C7}"/>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4CEA876A-5547-3D9F-1B93-521F4E66C39A}"/>
              </a:ext>
            </a:extLst>
          </p:cNvPr>
          <p:cNvPicPr>
            <a:picLocks noChangeAspect="1"/>
          </p:cNvPicPr>
          <p:nvPr/>
        </p:nvPicPr>
        <p:blipFill>
          <a:blip r:embed="rId4"/>
          <a:stretch>
            <a:fillRect/>
          </a:stretch>
        </p:blipFill>
        <p:spPr>
          <a:xfrm>
            <a:off x="584200" y="1201587"/>
            <a:ext cx="8704740" cy="5656414"/>
          </a:xfrm>
          <a:prstGeom prst="rect">
            <a:avLst/>
          </a:prstGeom>
        </p:spPr>
      </p:pic>
    </p:spTree>
    <p:extLst>
      <p:ext uri="{BB962C8B-B14F-4D97-AF65-F5344CB8AC3E}">
        <p14:creationId xmlns:p14="http://schemas.microsoft.com/office/powerpoint/2010/main" val="76649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794464" y="2152015"/>
            <a:ext cx="8527336" cy="2553970"/>
          </a:xfrm>
        </p:spPr>
        <p:txBody>
          <a:bodyPr vert="horz" lIns="91440" tIns="45720" rIns="91440" bIns="45720" rtlCol="0" anchor="t">
            <a:normAutofit/>
          </a:bodyPr>
          <a:lstStyle/>
          <a:p>
            <a:pPr marL="0" indent="0">
              <a:buNone/>
            </a:pPr>
            <a:r>
              <a:rPr lang="en-US" sz="2400" dirty="0"/>
              <a:t>https://github.com/Tejkv/VOIS_AICTE_Oct2025_Tejas-V.git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7E4B3C1B-607E-8FBA-7FF5-8B40F72439AA}"/>
              </a:ext>
            </a:extLst>
          </p:cNvPr>
          <p:cNvPicPr>
            <a:picLocks noChangeAspect="1"/>
          </p:cNvPicPr>
          <p:nvPr/>
        </p:nvPicPr>
        <p:blipFill>
          <a:blip r:embed="rId3"/>
          <a:stretch>
            <a:fillRect/>
          </a:stretch>
        </p:blipFill>
        <p:spPr>
          <a:xfrm>
            <a:off x="675956" y="1023574"/>
            <a:ext cx="8899843" cy="583442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B732B8C8-DC0C-A3FD-6416-AE48312142F8}"/>
              </a:ext>
            </a:extLst>
          </p:cNvPr>
          <p:cNvPicPr>
            <a:picLocks noChangeAspect="1"/>
          </p:cNvPicPr>
          <p:nvPr/>
        </p:nvPicPr>
        <p:blipFill>
          <a:blip r:embed="rId3"/>
          <a:stretch>
            <a:fillRect/>
          </a:stretch>
        </p:blipFill>
        <p:spPr>
          <a:xfrm>
            <a:off x="471612" y="977900"/>
            <a:ext cx="8850187" cy="5911387"/>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77500" lnSpcReduction="20000"/>
          </a:bodyPr>
          <a:lstStyle/>
          <a:p>
            <a:pPr marL="0" indent="0">
              <a:lnSpc>
                <a:spcPct val="150000"/>
              </a:lnSpc>
              <a:buNone/>
            </a:pPr>
            <a:r>
              <a:rPr lang="en-US" sz="2800" dirty="0"/>
              <a:t>This project has the goal of examining Airbnb's open dataset to learn about hotel booking habits, price trends, cancellation behavior, and room type preferences. Through the use of data cleaning, data visualization, and data analysis tools in Python, the project reveals valuable insights that enhance business decisions for hosts and travelers using the Airbnb platform.</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481263"/>
            <a:ext cx="8499785" cy="1154947"/>
          </a:xfrm>
        </p:spPr>
        <p:txBody>
          <a:bodyPr>
            <a:normAutofit fontScale="90000"/>
          </a:bodyPr>
          <a:lstStyle/>
          <a:p>
            <a:r>
              <a:rPr lang="en-GB" dirty="0"/>
              <a:t>Project Description</a:t>
            </a:r>
            <a:br>
              <a:rPr lang="en-GB" dirty="0"/>
            </a:br>
            <a:br>
              <a:rPr lang="en-GB" dirty="0"/>
            </a:br>
            <a:r>
              <a:rPr lang="en-US" sz="2000" dirty="0"/>
              <a:t>Airbnb is one of the largest online accommodation platforms where users can book rooms, apartments, or entire homes. This project focuses on analyzing publicly available Airbnb data to identify trends and patterns related to bookings, pricing, locations, and user preferences.</a:t>
            </a:r>
            <a:br>
              <a:rPr lang="en-US" sz="2000" dirty="0"/>
            </a:br>
            <a:r>
              <a:rPr lang="en-US" sz="2000" dirty="0"/>
              <a:t>The analysis involves data preprocessing (cleaning and organizing raw data), exploratory data analysis (EDA), and visualization to derive insights. Using tools like Python, Pandas, Matplotlib, and Seaborn, the dataset is examined for booking trends over time, most popular neighborhoods, average pricing, cancellation policies, and room-type distribution.</a:t>
            </a:r>
            <a:br>
              <a:rPr lang="en-US" sz="2000" dirty="0"/>
            </a:br>
            <a:r>
              <a:rPr lang="en-US" sz="2000" dirty="0"/>
              <a:t>The results of this analysis will help understand which areas have the highest demand, how prices vary across cities, what room types are most preferred, and how cancellation policies affect bookings. The overall goal is to demonstrate how data-driven insights can be used to improve the performance and decision-making of Airbnb.</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620009" y="1587500"/>
            <a:ext cx="8654166" cy="4826000"/>
          </a:xfrm>
        </p:spPr>
        <p:txBody>
          <a:bodyPr>
            <a:normAutofit fontScale="92500" lnSpcReduction="20000"/>
          </a:bodyPr>
          <a:lstStyle/>
          <a:p>
            <a:pPr algn="just">
              <a:buSzPct val="100000"/>
            </a:pPr>
            <a:r>
              <a:rPr lang="en-IN" sz="2200" b="1" dirty="0"/>
              <a:t>Airbnb Hosts </a:t>
            </a:r>
          </a:p>
          <a:p>
            <a:pPr marL="0" indent="0" algn="just">
              <a:buNone/>
            </a:pPr>
            <a:r>
              <a:rPr lang="en-IN" sz="1800" dirty="0"/>
              <a:t>People Renting their home or apartments.</a:t>
            </a:r>
          </a:p>
          <a:p>
            <a:pPr marL="0" indent="0" algn="just">
              <a:buNone/>
            </a:pPr>
            <a:r>
              <a:rPr lang="en-IN" sz="1800" dirty="0"/>
              <a:t>They Can understand price trends, popular areas, and guest preferences to optimize their listings.</a:t>
            </a:r>
          </a:p>
          <a:p>
            <a:pPr algn="just">
              <a:buSzPct val="100000"/>
            </a:pPr>
            <a:r>
              <a:rPr lang="en-IN" sz="2200" b="1" dirty="0"/>
              <a:t>Travelers or Guests</a:t>
            </a:r>
          </a:p>
          <a:p>
            <a:pPr marL="0" indent="0" algn="just">
              <a:buSzPct val="100000"/>
              <a:buNone/>
            </a:pPr>
            <a:r>
              <a:rPr lang="en-IN" sz="1800" dirty="0"/>
              <a:t>People booking stays through Airbnb.</a:t>
            </a:r>
          </a:p>
          <a:p>
            <a:pPr marL="0" indent="0" algn="just">
              <a:buSzPct val="100000"/>
              <a:buNone/>
            </a:pPr>
            <a:r>
              <a:rPr lang="en-IN" sz="1800" dirty="0"/>
              <a:t>They can use insights about prices and locations to make better travel decisions.</a:t>
            </a:r>
            <a:endParaRPr lang="en-IN" dirty="0"/>
          </a:p>
          <a:p>
            <a:pPr algn="just"/>
            <a:r>
              <a:rPr lang="en-IN" b="1" dirty="0"/>
              <a:t>Airbnb Company or Data analysis</a:t>
            </a:r>
          </a:p>
          <a:p>
            <a:pPr marL="0" indent="0" algn="just">
              <a:buNone/>
            </a:pPr>
            <a:r>
              <a:rPr lang="en-IN" sz="1800" dirty="0"/>
              <a:t>Teams that </a:t>
            </a:r>
            <a:r>
              <a:rPr lang="en-IN" sz="1800" dirty="0" err="1"/>
              <a:t>analyze</a:t>
            </a:r>
            <a:r>
              <a:rPr lang="en-IN" sz="1800" dirty="0"/>
              <a:t> platform performance.</a:t>
            </a:r>
          </a:p>
          <a:p>
            <a:pPr marL="0" indent="0" algn="just">
              <a:buNone/>
            </a:pPr>
            <a:r>
              <a:rPr lang="en-IN" sz="1800" dirty="0"/>
              <a:t>Helps identify demand hotspots, set better recommendations, and improve platform efficiency.</a:t>
            </a:r>
          </a:p>
          <a:p>
            <a:pPr algn="just"/>
            <a:r>
              <a:rPr lang="en-IN" sz="2200" b="1" dirty="0"/>
              <a:t>Students or Researchers</a:t>
            </a:r>
          </a:p>
          <a:p>
            <a:pPr marL="0" indent="0" algn="just">
              <a:buNone/>
            </a:pPr>
            <a:r>
              <a:rPr lang="en-IN" sz="1800" dirty="0"/>
              <a:t>Learners Studying Data analytics</a:t>
            </a:r>
          </a:p>
          <a:p>
            <a:pPr marL="0" indent="0" algn="just">
              <a:buNone/>
            </a:pPr>
            <a:r>
              <a:rPr lang="en-IN" sz="1800" dirty="0"/>
              <a:t>Gain experience in real-world data cleaning. Visualization, and analysis using python</a:t>
            </a:r>
          </a:p>
          <a:p>
            <a:pPr marL="0" indent="0" algn="just">
              <a:buNone/>
            </a:pPr>
            <a:endParaRPr lang="en-IN" dirty="0"/>
          </a:p>
          <a:p>
            <a:pPr marL="0" indent="0" algn="just">
              <a:buNone/>
            </a:pPr>
            <a:endParaRPr lang="en-IN" sz="18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403859" y="6170612"/>
            <a:ext cx="2181225" cy="485775"/>
          </a:xfrm>
          <a:prstGeom prst="rect">
            <a:avLst/>
          </a:prstGeom>
        </p:spPr>
      </p:pic>
      <p:graphicFrame>
        <p:nvGraphicFramePr>
          <p:cNvPr id="5" name="Table 4">
            <a:extLst>
              <a:ext uri="{FF2B5EF4-FFF2-40B4-BE49-F238E27FC236}">
                <a16:creationId xmlns:a16="http://schemas.microsoft.com/office/drawing/2014/main" id="{61366988-33A1-8304-DA6D-73B93C43E2B5}"/>
              </a:ext>
            </a:extLst>
          </p:cNvPr>
          <p:cNvGraphicFramePr>
            <a:graphicFrameLocks noGrp="1"/>
          </p:cNvGraphicFramePr>
          <p:nvPr/>
        </p:nvGraphicFramePr>
        <p:xfrm>
          <a:off x="677863" y="3918426"/>
          <a:ext cx="8596312" cy="365760"/>
        </p:xfrm>
        <a:graphic>
          <a:graphicData uri="http://schemas.openxmlformats.org/drawingml/2006/table">
            <a:tbl>
              <a:tblPr/>
              <a:tblGrid>
                <a:gridCol w="8596312">
                  <a:extLst>
                    <a:ext uri="{9D8B030D-6E8A-4147-A177-3AD203B41FA5}">
                      <a16:colId xmlns:a16="http://schemas.microsoft.com/office/drawing/2014/main" val="752705494"/>
                    </a:ext>
                  </a:extLst>
                </a:gridCol>
              </a:tblGrid>
              <a:tr h="0">
                <a:tc>
                  <a:txBody>
                    <a:bodyPr/>
                    <a:lstStyle/>
                    <a:p>
                      <a:pPr>
                        <a:buNone/>
                      </a:pPr>
                      <a:endParaRPr lang="en-IN" dirty="0"/>
                    </a:p>
                  </a:txBody>
                  <a:tcPr anchor="ctr">
                    <a:lnL>
                      <a:noFill/>
                    </a:lnL>
                    <a:lnR>
                      <a:noFill/>
                    </a:lnR>
                    <a:lnT>
                      <a:noFill/>
                    </a:lnT>
                    <a:lnB>
                      <a:noFill/>
                    </a:lnB>
                    <a:noFill/>
                  </a:tcPr>
                </a:tc>
                <a:extLst>
                  <a:ext uri="{0D108BD9-81ED-4DB2-BD59-A6C34878D82A}">
                    <a16:rowId xmlns:a16="http://schemas.microsoft.com/office/drawing/2014/main" val="4198431579"/>
                  </a:ext>
                </a:extLst>
              </a:tr>
            </a:tbl>
          </a:graphicData>
        </a:graphic>
      </p:graphicFrame>
      <p:graphicFrame>
        <p:nvGraphicFramePr>
          <p:cNvPr id="10" name="Table 9">
            <a:extLst>
              <a:ext uri="{FF2B5EF4-FFF2-40B4-BE49-F238E27FC236}">
                <a16:creationId xmlns:a16="http://schemas.microsoft.com/office/drawing/2014/main" id="{01839EB6-2EC6-CB37-9482-AE462485245F}"/>
              </a:ext>
            </a:extLst>
          </p:cNvPr>
          <p:cNvGraphicFramePr>
            <a:graphicFrameLocks noGrp="1"/>
          </p:cNvGraphicFramePr>
          <p:nvPr>
            <p:extLst>
              <p:ext uri="{D42A27DB-BD31-4B8C-83A1-F6EECF244321}">
                <p14:modId xmlns:p14="http://schemas.microsoft.com/office/powerpoint/2010/main" val="1182325176"/>
              </p:ext>
            </p:extLst>
          </p:nvPr>
        </p:nvGraphicFramePr>
        <p:xfrm>
          <a:off x="3221472" y="6656387"/>
          <a:ext cx="8596312" cy="350520"/>
        </p:xfrm>
        <a:graphic>
          <a:graphicData uri="http://schemas.openxmlformats.org/drawingml/2006/table">
            <a:tbl>
              <a:tblPr/>
              <a:tblGrid>
                <a:gridCol w="8596312">
                  <a:extLst>
                    <a:ext uri="{9D8B030D-6E8A-4147-A177-3AD203B41FA5}">
                      <a16:colId xmlns:a16="http://schemas.microsoft.com/office/drawing/2014/main" val="3006060924"/>
                    </a:ext>
                  </a:extLst>
                </a:gridCol>
              </a:tblGrid>
              <a:tr h="0">
                <a:tc>
                  <a:txBody>
                    <a:bodyPr/>
                    <a:lstStyle/>
                    <a:p>
                      <a:pPr>
                        <a:buNone/>
                      </a:pPr>
                      <a:endParaRPr lang="en-IN" sz="1700" dirty="0"/>
                    </a:p>
                  </a:txBody>
                  <a:tcPr anchor="ctr">
                    <a:lnL>
                      <a:noFill/>
                    </a:lnL>
                    <a:lnR>
                      <a:noFill/>
                    </a:lnR>
                    <a:lnT>
                      <a:noFill/>
                    </a:lnT>
                    <a:lnB>
                      <a:noFill/>
                    </a:lnB>
                    <a:noFill/>
                  </a:tcPr>
                </a:tc>
                <a:extLst>
                  <a:ext uri="{0D108BD9-81ED-4DB2-BD59-A6C34878D82A}">
                    <a16:rowId xmlns:a16="http://schemas.microsoft.com/office/drawing/2014/main" val="4062273089"/>
                  </a:ext>
                </a:extLst>
              </a:tr>
            </a:tbl>
          </a:graphicData>
        </a:graphic>
      </p:graphicFrame>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8" end="8"/>
                                            </p:txEl>
                                          </p:spTgt>
                                        </p:tgtEl>
                                        <p:attrNameLst>
                                          <p:attrName>style.visibility</p:attrName>
                                        </p:attrNameLst>
                                      </p:cBhvr>
                                      <p:to>
                                        <p:strVal val="visible"/>
                                      </p:to>
                                    </p:set>
                                    <p:animEffect transition="in" filter="fade">
                                      <p:cBhvr>
                                        <p:cTn id="70" dur="1000"/>
                                        <p:tgtEl>
                                          <p:spTgt spid="2">
                                            <p:txEl>
                                              <p:pRg st="8" end="8"/>
                                            </p:txEl>
                                          </p:spTgt>
                                        </p:tgtEl>
                                      </p:cBhvr>
                                    </p:animEffect>
                                    <p:anim calcmode="lin" valueType="num">
                                      <p:cBhvr>
                                        <p:cTn id="7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txEl>
                                              <p:pRg st="9" end="9"/>
                                            </p:txEl>
                                          </p:spTgt>
                                        </p:tgtEl>
                                        <p:attrNameLst>
                                          <p:attrName>style.visibility</p:attrName>
                                        </p:attrNameLst>
                                      </p:cBhvr>
                                      <p:to>
                                        <p:strVal val="visible"/>
                                      </p:to>
                                    </p:set>
                                    <p:animEffect transition="in" filter="fade">
                                      <p:cBhvr>
                                        <p:cTn id="77" dur="1000"/>
                                        <p:tgtEl>
                                          <p:spTgt spid="2">
                                            <p:txEl>
                                              <p:pRg st="9" end="9"/>
                                            </p:txEl>
                                          </p:spTgt>
                                        </p:tgtEl>
                                      </p:cBhvr>
                                    </p:animEffect>
                                    <p:anim calcmode="lin" valueType="num">
                                      <p:cBhvr>
                                        <p:cTn id="7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txEl>
                                              <p:pRg st="10" end="10"/>
                                            </p:txEl>
                                          </p:spTgt>
                                        </p:tgtEl>
                                        <p:attrNameLst>
                                          <p:attrName>style.visibility</p:attrName>
                                        </p:attrNameLst>
                                      </p:cBhvr>
                                      <p:to>
                                        <p:strVal val="visible"/>
                                      </p:to>
                                    </p:set>
                                    <p:animEffect transition="in" filter="fade">
                                      <p:cBhvr>
                                        <p:cTn id="84" dur="1000"/>
                                        <p:tgtEl>
                                          <p:spTgt spid="2">
                                            <p:txEl>
                                              <p:pRg st="10" end="10"/>
                                            </p:txEl>
                                          </p:spTgt>
                                        </p:tgtEl>
                                      </p:cBhvr>
                                    </p:animEffect>
                                    <p:anim calcmode="lin" valueType="num">
                                      <p:cBhvr>
                                        <p:cTn id="8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
                                            <p:txEl>
                                              <p:pRg st="11" end="11"/>
                                            </p:txEl>
                                          </p:spTgt>
                                        </p:tgtEl>
                                        <p:attrNameLst>
                                          <p:attrName>style.visibility</p:attrName>
                                        </p:attrNameLst>
                                      </p:cBhvr>
                                      <p:to>
                                        <p:strVal val="visible"/>
                                      </p:to>
                                    </p:set>
                                    <p:animEffect transition="in" filter="fade">
                                      <p:cBhvr>
                                        <p:cTn id="91" dur="1000"/>
                                        <p:tgtEl>
                                          <p:spTgt spid="2">
                                            <p:txEl>
                                              <p:pRg st="11" end="11"/>
                                            </p:txEl>
                                          </p:spTgt>
                                        </p:tgtEl>
                                      </p:cBhvr>
                                    </p:animEffect>
                                    <p:anim calcmode="lin" valueType="num">
                                      <p:cBhvr>
                                        <p:cTn id="92"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143000" y="998386"/>
            <a:ext cx="8275320" cy="5243448"/>
          </a:xfrm>
        </p:spPr>
        <p:txBody>
          <a:bodyPr>
            <a:noAutofit/>
          </a:bodyPr>
          <a:lstStyle/>
          <a:p>
            <a:pPr lvl="1">
              <a:lnSpc>
                <a:spcPct val="150000"/>
              </a:lnSpc>
            </a:pPr>
            <a:r>
              <a:rPr lang="en-IN" sz="1800" dirty="0"/>
              <a:t>Python = Main programming language for analysis.</a:t>
            </a:r>
          </a:p>
          <a:p>
            <a:pPr lvl="1">
              <a:lnSpc>
                <a:spcPct val="150000"/>
              </a:lnSpc>
            </a:pPr>
            <a:r>
              <a:rPr lang="en-IN" sz="1800" dirty="0"/>
              <a:t>Pandas = Library used for data manipulation, cleaning, and analysis (tables, columns, missing values).</a:t>
            </a:r>
          </a:p>
          <a:p>
            <a:pPr lvl="1">
              <a:lnSpc>
                <a:spcPct val="150000"/>
              </a:lnSpc>
            </a:pPr>
            <a:r>
              <a:rPr lang="en-IN" sz="1800" dirty="0"/>
              <a:t>NumPy = Handles numerical operations efficiently.</a:t>
            </a:r>
          </a:p>
          <a:p>
            <a:pPr lvl="1">
              <a:lnSpc>
                <a:spcPct val="150000"/>
              </a:lnSpc>
            </a:pPr>
            <a:r>
              <a:rPr lang="en-IN" sz="1800" dirty="0"/>
              <a:t>Matplotlib = Used for visualizing data through graphs and charts.</a:t>
            </a:r>
          </a:p>
          <a:p>
            <a:pPr lvl="1">
              <a:lnSpc>
                <a:spcPct val="150000"/>
              </a:lnSpc>
            </a:pPr>
            <a:r>
              <a:rPr lang="en-IN" sz="1800" dirty="0"/>
              <a:t>Seaborn = High-level data visualization library for beautiful and insightful plots.</a:t>
            </a:r>
          </a:p>
          <a:p>
            <a:pPr lvl="1">
              <a:lnSpc>
                <a:spcPct val="150000"/>
              </a:lnSpc>
            </a:pPr>
            <a:r>
              <a:rPr lang="en-IN" sz="1800" dirty="0" err="1"/>
              <a:t>Jupyter</a:t>
            </a:r>
            <a:r>
              <a:rPr lang="en-IN" sz="1800" dirty="0"/>
              <a:t> Notebook / Google </a:t>
            </a:r>
            <a:r>
              <a:rPr lang="en-IN" sz="1800" dirty="0" err="1"/>
              <a:t>Colab</a:t>
            </a:r>
            <a:r>
              <a:rPr lang="en-IN" sz="1800" dirty="0"/>
              <a:t> = Environment to write, run, and visualize code interactively.</a:t>
            </a:r>
          </a:p>
          <a:p>
            <a:pPr lvl="1">
              <a:lnSpc>
                <a:spcPct val="150000"/>
              </a:lnSpc>
            </a:pPr>
            <a:r>
              <a:rPr lang="en-IN" sz="1800" dirty="0"/>
              <a:t>GitHub = Platform for version control and sharing final project files.</a:t>
            </a:r>
          </a:p>
          <a:p>
            <a:pPr lvl="1">
              <a:lnSpc>
                <a:spcPct val="150000"/>
              </a:lnSpc>
            </a:pPr>
            <a:r>
              <a:rPr lang="en-IN" sz="1800" dirty="0"/>
              <a:t>Excel (Input Dataset) = Source data format provided by Airbnb for analysis.</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47699" y="181992"/>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fade">
                                      <p:cBhvr>
                                        <p:cTn id="63" dur="1000"/>
                                        <p:tgtEl>
                                          <p:spTgt spid="7">
                                            <p:txEl>
                                              <p:pRg st="7" end="7"/>
                                            </p:txEl>
                                          </p:spTgt>
                                        </p:tgtEl>
                                      </p:cBhvr>
                                    </p:animEffect>
                                    <p:anim calcmode="lin" valueType="num">
                                      <p:cBhvr>
                                        <p:cTn id="6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66D36-94C1-80C8-4343-5AF09EF8A9B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9B99E9F-1112-F15A-A296-6C65D87A1AC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413EB295-F121-2F4D-32C0-FECD33643416}"/>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7E88DBA8-E974-5BE8-C134-EAC7C55CEAF4}"/>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244805D0-94B6-69CB-87E4-EB338DE4DE5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860EAC85-3F4B-E27D-ACE2-4E2B39117AE6}"/>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5557E61A-9A5F-23FB-B0A4-A885631AC582}"/>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5176E26D-5ACF-5084-40E4-5F09DA6A121E}"/>
              </a:ext>
            </a:extLst>
          </p:cNvPr>
          <p:cNvPicPr>
            <a:picLocks noChangeAspect="1"/>
          </p:cNvPicPr>
          <p:nvPr/>
        </p:nvPicPr>
        <p:blipFill>
          <a:blip r:embed="rId4"/>
          <a:stretch>
            <a:fillRect/>
          </a:stretch>
        </p:blipFill>
        <p:spPr>
          <a:xfrm>
            <a:off x="542535" y="1201586"/>
            <a:ext cx="8360166" cy="5463374"/>
          </a:xfrm>
          <a:prstGeom prst="rect">
            <a:avLst/>
          </a:prstGeom>
        </p:spPr>
      </p:pic>
    </p:spTree>
    <p:extLst>
      <p:ext uri="{BB962C8B-B14F-4D97-AF65-F5344CB8AC3E}">
        <p14:creationId xmlns:p14="http://schemas.microsoft.com/office/powerpoint/2010/main" val="218305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3F938E1E-E695-0757-7351-65A84D21631E}"/>
              </a:ext>
            </a:extLst>
          </p:cNvPr>
          <p:cNvPicPr>
            <a:picLocks noChangeAspect="1"/>
          </p:cNvPicPr>
          <p:nvPr/>
        </p:nvPicPr>
        <p:blipFill>
          <a:blip r:embed="rId4"/>
          <a:stretch>
            <a:fillRect/>
          </a:stretch>
        </p:blipFill>
        <p:spPr>
          <a:xfrm>
            <a:off x="675957" y="1201586"/>
            <a:ext cx="7683187" cy="5463374"/>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D6A49680-D6D6-2D2D-D871-8C9A34D68678}"/>
              </a:ext>
            </a:extLst>
          </p:cNvPr>
          <p:cNvPicPr>
            <a:picLocks noChangeAspect="1"/>
          </p:cNvPicPr>
          <p:nvPr/>
        </p:nvPicPr>
        <p:blipFill>
          <a:blip r:embed="rId4"/>
          <a:stretch>
            <a:fillRect/>
          </a:stretch>
        </p:blipFill>
        <p:spPr>
          <a:xfrm>
            <a:off x="422958" y="1201586"/>
            <a:ext cx="8644841" cy="5559563"/>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BD6B9-FCC8-4B79-89DD-301C85C7E1E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8CAD44A-A1F9-9DBF-6AE7-8E5945667DF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4AC158E6-A8AF-BE24-CE83-ACAB45E6D030}"/>
              </a:ext>
            </a:extLst>
          </p:cNvPr>
          <p:cNvSpPr>
            <a:spLocks noGrp="1"/>
          </p:cNvSpPr>
          <p:nvPr>
            <p:ph type="title"/>
          </p:nvPr>
        </p:nvSpPr>
        <p:spPr>
          <a:xfrm>
            <a:off x="675957" y="370589"/>
            <a:ext cx="2981643" cy="830997"/>
          </a:xfrm>
        </p:spPr>
        <p:txBody>
          <a:bodyPr>
            <a:normAutofit/>
          </a:bodyPr>
          <a:lstStyle/>
          <a:p>
            <a:r>
              <a:rPr lang="en-GB" dirty="0"/>
              <a:t>RESULTS4 </a:t>
            </a:r>
            <a:endParaRPr lang="en-IN" dirty="0"/>
          </a:p>
        </p:txBody>
      </p:sp>
      <p:sp>
        <p:nvSpPr>
          <p:cNvPr id="7" name="Text Placeholder 30">
            <a:extLst>
              <a:ext uri="{FF2B5EF4-FFF2-40B4-BE49-F238E27FC236}">
                <a16:creationId xmlns:a16="http://schemas.microsoft.com/office/drawing/2014/main" id="{14BE760F-4B37-7B6A-7A8C-9107820A9F44}"/>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FDADD314-E749-04EA-D726-7962B53D449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B5982C62-97C8-BB79-AD9C-7002F8F990B8}"/>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E3BBCB06-463C-36D3-529D-2A12AFB60FAD}"/>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0CBAB8DD-8847-5BB7-7E2B-DE5705B27DE6}"/>
              </a:ext>
            </a:extLst>
          </p:cNvPr>
          <p:cNvPicPr>
            <a:picLocks noChangeAspect="1"/>
          </p:cNvPicPr>
          <p:nvPr/>
        </p:nvPicPr>
        <p:blipFill>
          <a:blip r:embed="rId4"/>
          <a:stretch>
            <a:fillRect/>
          </a:stretch>
        </p:blipFill>
        <p:spPr>
          <a:xfrm>
            <a:off x="473759" y="1201587"/>
            <a:ext cx="8555941" cy="5463374"/>
          </a:xfrm>
          <a:prstGeom prst="rect">
            <a:avLst/>
          </a:prstGeom>
        </p:spPr>
      </p:pic>
    </p:spTree>
    <p:extLst>
      <p:ext uri="{BB962C8B-B14F-4D97-AF65-F5344CB8AC3E}">
        <p14:creationId xmlns:p14="http://schemas.microsoft.com/office/powerpoint/2010/main" val="15315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937</TotalTime>
  <Words>603</Words>
  <Application>Microsoft Office PowerPoint</Application>
  <PresentationFormat>Widescreen</PresentationFormat>
  <Paragraphs>57</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Wingdings</vt:lpstr>
      <vt:lpstr>Wingdings 3</vt:lpstr>
      <vt:lpstr>Facet</vt:lpstr>
      <vt:lpstr>AIRBNB HOTEL BOOKING ANALYSIS  </vt:lpstr>
      <vt:lpstr>PROBLEM  STATEMENT</vt:lpstr>
      <vt:lpstr>Project Description  Airbnb is one of the largest online accommodation platforms where users can book rooms, apartments, or entire homes. This project focuses on analyzing publicly available Airbnb data to identify trends and patterns related to bookings, pricing, locations, and user preferences. The analysis involves data preprocessing (cleaning and organizing raw data), exploratory data analysis (EDA), and visualization to derive insights. Using tools like Python, Pandas, Matplotlib, and Seaborn, the dataset is examined for booking trends over time, most popular neighborhoods, average pricing, cancellation policies, and room-type distribution. The results of this analysis will help understand which areas have the highest demand, how prices vary across cities, what room types are most preferred, and how cancellation policies affect bookings. The overall goal is to demonstrate how data-driven insights can be used to improve the performance and decision-making of Airbnb. </vt:lpstr>
      <vt:lpstr>WHO ARE THE END USERS?</vt:lpstr>
      <vt:lpstr>Technology Used</vt:lpstr>
      <vt:lpstr>RESULTS1 </vt:lpstr>
      <vt:lpstr>RESULTS2</vt:lpstr>
      <vt:lpstr>RESULTS3 </vt:lpstr>
      <vt:lpstr>RESULTS4 </vt:lpstr>
      <vt:lpstr>RESULTS5 </vt:lpstr>
      <vt:lpstr>RESULTS6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Tejas Khoday Vishwanath</cp:lastModifiedBy>
  <cp:revision>109</cp:revision>
  <dcterms:created xsi:type="dcterms:W3CDTF">2021-07-11T13:13:15Z</dcterms:created>
  <dcterms:modified xsi:type="dcterms:W3CDTF">2025-10-07T15:49:28Z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