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Roboto Slab"/>
      <p:regular r:id="rId37"/>
      <p:bold r:id="rId38"/>
    </p:embeddedFon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BFE0BD1-EFED-4E3D-8E9B-AEF4D5D2B881}">
  <a:tblStyle styleId="{3BFE0BD1-EFED-4E3D-8E9B-AEF4D5D2B88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4.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Slab-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regular.fntdata"/><Relationship Id="rId16" Type="http://schemas.openxmlformats.org/officeDocument/2006/relationships/slide" Target="slides/slide10.xml"/><Relationship Id="rId38" Type="http://schemas.openxmlformats.org/officeDocument/2006/relationships/font" Target="fonts/RobotoSlab-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08a70f2d9_9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08a70f2d9_9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08a70f2d9_9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08a70f2d9_9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08a70f2d9_9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08a70f2d9_9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09f08e58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09f08e58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09f08e582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09f08e582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08a70f2d9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08a70f2d9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09f08e582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09f08e582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09f08e582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09f08e582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086cc882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086cc882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09f08e58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09f08e58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086cc88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086cc88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08a70f2d9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08a70f2d9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7086cc882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086cc882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708a70f2d9_7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08a70f2d9_7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708a70f2d9_7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08a70f2d9_7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08a70f2d9_7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08a70f2d9_7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708a70f2d9_7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708a70f2d9_7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709f08e582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09f08e582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708a70f2d9_7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08a70f2d9_7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709f08e582_7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709f08e582_7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708a70f2d9_7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708a70f2d9_7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086cc88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086cc88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708a70f2d9_7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08a70f2d9_7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086cc882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086cc882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08a70f2d9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08a70f2d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086cc882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086cc882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0ad42bca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0ad42bc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086cc882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086cc882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08a70f2d9_9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08a70f2d9_9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5.png"/><Relationship Id="rId10" Type="http://schemas.openxmlformats.org/officeDocument/2006/relationships/image" Target="../media/image23.png"/><Relationship Id="rId9" Type="http://schemas.openxmlformats.org/officeDocument/2006/relationships/image" Target="../media/image18.png"/><Relationship Id="rId5" Type="http://schemas.openxmlformats.org/officeDocument/2006/relationships/image" Target="../media/image20.png"/><Relationship Id="rId6" Type="http://schemas.openxmlformats.org/officeDocument/2006/relationships/image" Target="../media/image19.png"/><Relationship Id="rId7" Type="http://schemas.openxmlformats.org/officeDocument/2006/relationships/image" Target="../media/image17.png"/><Relationship Id="rId8"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2.png"/><Relationship Id="rId4" Type="http://schemas.openxmlformats.org/officeDocument/2006/relationships/image" Target="../media/image30.png"/><Relationship Id="rId5" Type="http://schemas.openxmlformats.org/officeDocument/2006/relationships/image" Target="../media/image25.png"/><Relationship Id="rId6"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3.png"/><Relationship Id="rId4" Type="http://schemas.openxmlformats.org/officeDocument/2006/relationships/image" Target="../media/image34.png"/><Relationship Id="rId9" Type="http://schemas.openxmlformats.org/officeDocument/2006/relationships/image" Target="../media/image27.png"/><Relationship Id="rId5" Type="http://schemas.openxmlformats.org/officeDocument/2006/relationships/image" Target="../media/image26.png"/><Relationship Id="rId6" Type="http://schemas.openxmlformats.org/officeDocument/2006/relationships/image" Target="../media/image35.png"/><Relationship Id="rId7" Type="http://schemas.openxmlformats.org/officeDocument/2006/relationships/image" Target="../media/image41.png"/><Relationship Id="rId8"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6.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7.png"/><Relationship Id="rId4" Type="http://schemas.openxmlformats.org/officeDocument/2006/relationships/image" Target="../media/image39.png"/><Relationship Id="rId5" Type="http://schemas.openxmlformats.org/officeDocument/2006/relationships/image" Target="../media/image4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5.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0.png"/><Relationship Id="rId4" Type="http://schemas.openxmlformats.org/officeDocument/2006/relationships/image" Target="../media/image42.png"/><Relationship Id="rId10" Type="http://schemas.openxmlformats.org/officeDocument/2006/relationships/image" Target="../media/image48.png"/><Relationship Id="rId9" Type="http://schemas.openxmlformats.org/officeDocument/2006/relationships/image" Target="../media/image57.png"/><Relationship Id="rId5" Type="http://schemas.openxmlformats.org/officeDocument/2006/relationships/image" Target="../media/image37.png"/><Relationship Id="rId6" Type="http://schemas.openxmlformats.org/officeDocument/2006/relationships/image" Target="../media/image56.png"/><Relationship Id="rId7" Type="http://schemas.openxmlformats.org/officeDocument/2006/relationships/image" Target="../media/image55.png"/><Relationship Id="rId8" Type="http://schemas.openxmlformats.org/officeDocument/2006/relationships/image" Target="../media/image5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0.pn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6.png"/><Relationship Id="rId4" Type="http://schemas.openxmlformats.org/officeDocument/2006/relationships/image" Target="../media/image6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digikey.com/eewiki/display/Motley/Charging+Lead+Acid+Battery+Basics" TargetMode="External"/><Relationship Id="rId4" Type="http://schemas.openxmlformats.org/officeDocument/2006/relationships/image" Target="../media/image52.png"/><Relationship Id="rId5" Type="http://schemas.openxmlformats.org/officeDocument/2006/relationships/image" Target="../media/image61.png"/><Relationship Id="rId6" Type="http://schemas.openxmlformats.org/officeDocument/2006/relationships/image" Target="../media/image5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3.png"/><Relationship Id="rId4" Type="http://schemas.openxmlformats.org/officeDocument/2006/relationships/image" Target="../media/image6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9.png"/><Relationship Id="rId4" Type="http://schemas.openxmlformats.org/officeDocument/2006/relationships/image" Target="../media/image5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7.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2651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Volvo Truck Analytics</a:t>
            </a:r>
            <a:endParaRPr/>
          </a:p>
        </p:txBody>
      </p:sp>
      <p:sp>
        <p:nvSpPr>
          <p:cNvPr id="64" name="Google Shape;64;p13"/>
          <p:cNvSpPr txBox="1"/>
          <p:nvPr/>
        </p:nvSpPr>
        <p:spPr>
          <a:xfrm>
            <a:off x="1132950" y="2947500"/>
            <a:ext cx="6878100" cy="5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latin typeface="Roboto"/>
                <a:ea typeface="Roboto"/>
                <a:cs typeface="Roboto"/>
                <a:sym typeface="Roboto"/>
              </a:rPr>
              <a:t>Ioannis Batsios, William Downs, Wahab Ehsan, James Polk, and Christopher Thacker</a:t>
            </a:r>
            <a:endParaRPr>
              <a:solidFill>
                <a:srgbClr val="F3F3F3"/>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Truck 2: KDE Distributions</a:t>
            </a:r>
            <a:endParaRPr/>
          </a:p>
        </p:txBody>
      </p:sp>
      <p:pic>
        <p:nvPicPr>
          <p:cNvPr id="137" name="Google Shape;137;p22"/>
          <p:cNvPicPr preferRelativeResize="0"/>
          <p:nvPr/>
        </p:nvPicPr>
        <p:blipFill>
          <a:blip r:embed="rId3">
            <a:alphaModFix/>
          </a:blip>
          <a:stretch>
            <a:fillRect/>
          </a:stretch>
        </p:blipFill>
        <p:spPr>
          <a:xfrm>
            <a:off x="387900" y="1683800"/>
            <a:ext cx="3952875" cy="2695575"/>
          </a:xfrm>
          <a:prstGeom prst="rect">
            <a:avLst/>
          </a:prstGeom>
          <a:noFill/>
          <a:ln>
            <a:noFill/>
          </a:ln>
        </p:spPr>
      </p:pic>
      <p:pic>
        <p:nvPicPr>
          <p:cNvPr id="138" name="Google Shape;138;p22"/>
          <p:cNvPicPr preferRelativeResize="0"/>
          <p:nvPr/>
        </p:nvPicPr>
        <p:blipFill>
          <a:blip r:embed="rId4">
            <a:alphaModFix/>
          </a:blip>
          <a:stretch>
            <a:fillRect/>
          </a:stretch>
        </p:blipFill>
        <p:spPr>
          <a:xfrm>
            <a:off x="4723125" y="1702850"/>
            <a:ext cx="4200525" cy="2657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Difference in Speeds within Trucks</a:t>
            </a:r>
            <a:endParaRPr/>
          </a:p>
        </p:txBody>
      </p:sp>
      <p:pic>
        <p:nvPicPr>
          <p:cNvPr id="144" name="Google Shape;144;p23"/>
          <p:cNvPicPr preferRelativeResize="0"/>
          <p:nvPr/>
        </p:nvPicPr>
        <p:blipFill>
          <a:blip r:embed="rId3">
            <a:alphaModFix/>
          </a:blip>
          <a:stretch>
            <a:fillRect/>
          </a:stretch>
        </p:blipFill>
        <p:spPr>
          <a:xfrm>
            <a:off x="387900" y="2518875"/>
            <a:ext cx="3724275" cy="2419350"/>
          </a:xfrm>
          <a:prstGeom prst="rect">
            <a:avLst/>
          </a:prstGeom>
          <a:noFill/>
          <a:ln>
            <a:noFill/>
          </a:ln>
        </p:spPr>
      </p:pic>
      <p:pic>
        <p:nvPicPr>
          <p:cNvPr id="145" name="Google Shape;145;p23"/>
          <p:cNvPicPr preferRelativeResize="0"/>
          <p:nvPr/>
        </p:nvPicPr>
        <p:blipFill>
          <a:blip r:embed="rId4">
            <a:alphaModFix/>
          </a:blip>
          <a:stretch>
            <a:fillRect/>
          </a:stretch>
        </p:blipFill>
        <p:spPr>
          <a:xfrm>
            <a:off x="4888950" y="2509350"/>
            <a:ext cx="3867150" cy="2438400"/>
          </a:xfrm>
          <a:prstGeom prst="rect">
            <a:avLst/>
          </a:prstGeom>
          <a:noFill/>
          <a:ln>
            <a:noFill/>
          </a:ln>
        </p:spPr>
      </p:pic>
      <p:sp>
        <p:nvSpPr>
          <p:cNvPr id="146" name="Google Shape;146;p23"/>
          <p:cNvSpPr txBox="1"/>
          <p:nvPr/>
        </p:nvSpPr>
        <p:spPr>
          <a:xfrm>
            <a:off x="387900" y="1561225"/>
            <a:ext cx="3724200" cy="81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Truck 1</a:t>
            </a:r>
            <a:endParaRPr b="1">
              <a:solidFill>
                <a:srgbClr val="FFFFFF"/>
              </a:solidFill>
              <a:latin typeface="Roboto"/>
              <a:ea typeface="Roboto"/>
              <a:cs typeface="Roboto"/>
              <a:sym typeface="Roboto"/>
            </a:endParaRPr>
          </a:p>
        </p:txBody>
      </p:sp>
      <p:sp>
        <p:nvSpPr>
          <p:cNvPr id="147" name="Google Shape;147;p23"/>
          <p:cNvSpPr txBox="1"/>
          <p:nvPr/>
        </p:nvSpPr>
        <p:spPr>
          <a:xfrm>
            <a:off x="4817475" y="1561225"/>
            <a:ext cx="3938700" cy="81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Truck 2</a:t>
            </a:r>
            <a:endParaRPr b="1">
              <a:solidFill>
                <a:srgbClr val="FFFFF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Hypothesis Testing for Speeds</a:t>
            </a:r>
            <a:endParaRPr/>
          </a:p>
        </p:txBody>
      </p:sp>
      <p:sp>
        <p:nvSpPr>
          <p:cNvPr id="153" name="Google Shape;153;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these two speed components:</a:t>
            </a:r>
            <a:endParaRPr/>
          </a:p>
          <a:p>
            <a:pPr indent="-342900" lvl="0" marL="457200" rtl="0" algn="l">
              <a:spcBef>
                <a:spcPts val="1600"/>
              </a:spcBef>
              <a:spcAft>
                <a:spcPts val="0"/>
              </a:spcAft>
              <a:buSzPts val="1800"/>
              <a:buChar char="●"/>
            </a:pPr>
            <a:r>
              <a:rPr lang="en"/>
              <a:t>A hypothesis test that will be performed is set up as:</a:t>
            </a:r>
            <a:endParaRPr/>
          </a:p>
          <a:p>
            <a:pPr indent="-317500" lvl="1" marL="914400" rtl="0" algn="l">
              <a:spcBef>
                <a:spcPts val="0"/>
              </a:spcBef>
              <a:spcAft>
                <a:spcPts val="0"/>
              </a:spcAft>
              <a:buSzPts val="1400"/>
              <a:buChar char="○"/>
            </a:pPr>
            <a:r>
              <a:rPr lang="en"/>
              <a:t>H0: There are no differences in speeds between the two components.</a:t>
            </a:r>
            <a:endParaRPr/>
          </a:p>
          <a:p>
            <a:pPr indent="-317500" lvl="1" marL="914400" rtl="0" algn="l">
              <a:lnSpc>
                <a:spcPct val="115000"/>
              </a:lnSpc>
              <a:spcBef>
                <a:spcPts val="0"/>
              </a:spcBef>
              <a:spcAft>
                <a:spcPts val="0"/>
              </a:spcAft>
              <a:buSzPts val="1400"/>
              <a:buChar char="○"/>
            </a:pPr>
            <a:r>
              <a:rPr lang="en"/>
              <a:t>Ha: There is a significant difference in speed between the two components.</a:t>
            </a:r>
            <a:endParaRPr/>
          </a:p>
          <a:p>
            <a:pPr indent="-317500" lvl="2" marL="1371600" rtl="0" algn="l">
              <a:lnSpc>
                <a:spcPct val="200000"/>
              </a:lnSpc>
              <a:spcBef>
                <a:spcPts val="0"/>
              </a:spcBef>
              <a:spcAft>
                <a:spcPts val="0"/>
              </a:spcAft>
              <a:buSzPts val="1400"/>
              <a:buChar char="■"/>
            </a:pPr>
            <a:r>
              <a:rPr lang="en"/>
              <a:t>Indicates two-tailed test (Scipy defaults to this).</a:t>
            </a:r>
            <a:endParaRPr/>
          </a:p>
          <a:p>
            <a:pPr indent="-342900" lvl="0" marL="457200" rtl="0" algn="l">
              <a:spcBef>
                <a:spcPts val="0"/>
              </a:spcBef>
              <a:spcAft>
                <a:spcPts val="0"/>
              </a:spcAft>
              <a:buSzPts val="1800"/>
              <a:buChar char="●"/>
            </a:pPr>
            <a:r>
              <a:rPr lang="en"/>
              <a:t>Since distribution is binomial:</a:t>
            </a:r>
            <a:endParaRPr/>
          </a:p>
          <a:p>
            <a:pPr indent="-317500" lvl="1" marL="914400" rtl="0" algn="l">
              <a:spcBef>
                <a:spcPts val="0"/>
              </a:spcBef>
              <a:spcAft>
                <a:spcPts val="0"/>
              </a:spcAft>
              <a:buSzPts val="1400"/>
              <a:buChar char="○"/>
            </a:pPr>
            <a:r>
              <a:rPr lang="en"/>
              <a:t>Two-sample t-test will be used.</a:t>
            </a:r>
            <a:endParaRPr/>
          </a:p>
          <a:p>
            <a:pPr indent="-317500" lvl="1" marL="914400" rtl="0" algn="l">
              <a:lnSpc>
                <a:spcPct val="200000"/>
              </a:lnSpc>
              <a:spcBef>
                <a:spcPts val="0"/>
              </a:spcBef>
              <a:spcAft>
                <a:spcPts val="0"/>
              </a:spcAft>
              <a:buSzPts val="1400"/>
              <a:buChar char="○"/>
            </a:pPr>
            <a:r>
              <a:rPr lang="en"/>
              <a:t>Central Limit Theorem required.</a:t>
            </a:r>
            <a:endParaRPr/>
          </a:p>
          <a:p>
            <a:pPr indent="-342900" lvl="0" marL="457200" rtl="0" algn="l">
              <a:spcBef>
                <a:spcPts val="0"/>
              </a:spcBef>
              <a:spcAft>
                <a:spcPts val="0"/>
              </a:spcAft>
              <a:buSzPts val="1800"/>
              <a:buChar char="●"/>
            </a:pPr>
            <a:r>
              <a:rPr b="1" lang="en"/>
              <a:t>Though Truck 2 has faulty data, the same test will still be ran on Truck 2 for good measure but only Truck 1’s test will be shown.</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Using the Central Limit Theorem for Truck 1</a:t>
            </a:r>
            <a:endParaRPr/>
          </a:p>
        </p:txBody>
      </p:sp>
      <p:sp>
        <p:nvSpPr>
          <p:cNvPr id="159" name="Google Shape;159;p25"/>
          <p:cNvSpPr txBox="1"/>
          <p:nvPr>
            <p:ph idx="1" type="body"/>
          </p:nvPr>
        </p:nvSpPr>
        <p:spPr>
          <a:xfrm>
            <a:off x="387900" y="1460674"/>
            <a:ext cx="8368200" cy="39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Truck 1: 200 Samples of Size 50 for Both Components</a:t>
            </a:r>
            <a:endParaRPr/>
          </a:p>
        </p:txBody>
      </p:sp>
      <p:pic>
        <p:nvPicPr>
          <p:cNvPr id="160" name="Google Shape;160;p25"/>
          <p:cNvPicPr preferRelativeResize="0"/>
          <p:nvPr/>
        </p:nvPicPr>
        <p:blipFill>
          <a:blip r:embed="rId3">
            <a:alphaModFix/>
          </a:blip>
          <a:stretch>
            <a:fillRect/>
          </a:stretch>
        </p:blipFill>
        <p:spPr>
          <a:xfrm>
            <a:off x="228600" y="2187398"/>
            <a:ext cx="3640625" cy="2967027"/>
          </a:xfrm>
          <a:prstGeom prst="rect">
            <a:avLst/>
          </a:prstGeom>
          <a:noFill/>
          <a:ln>
            <a:noFill/>
          </a:ln>
        </p:spPr>
      </p:pic>
      <p:sp>
        <p:nvSpPr>
          <p:cNvPr id="161" name="Google Shape;161;p25"/>
          <p:cNvSpPr txBox="1"/>
          <p:nvPr/>
        </p:nvSpPr>
        <p:spPr>
          <a:xfrm>
            <a:off x="2405425" y="2652025"/>
            <a:ext cx="2081700" cy="3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GPS Speed</a:t>
            </a:r>
            <a:endParaRPr>
              <a:latin typeface="Roboto"/>
              <a:ea typeface="Roboto"/>
              <a:cs typeface="Roboto"/>
              <a:sym typeface="Roboto"/>
            </a:endParaRPr>
          </a:p>
        </p:txBody>
      </p:sp>
      <p:pic>
        <p:nvPicPr>
          <p:cNvPr id="162" name="Google Shape;162;p25"/>
          <p:cNvPicPr preferRelativeResize="0"/>
          <p:nvPr/>
        </p:nvPicPr>
        <p:blipFill>
          <a:blip r:embed="rId4">
            <a:alphaModFix/>
          </a:blip>
          <a:stretch>
            <a:fillRect/>
          </a:stretch>
        </p:blipFill>
        <p:spPr>
          <a:xfrm>
            <a:off x="5274775" y="2195200"/>
            <a:ext cx="3640626" cy="2951425"/>
          </a:xfrm>
          <a:prstGeom prst="rect">
            <a:avLst/>
          </a:prstGeom>
          <a:noFill/>
          <a:ln>
            <a:noFill/>
          </a:ln>
        </p:spPr>
      </p:pic>
      <p:sp>
        <p:nvSpPr>
          <p:cNvPr id="163" name="Google Shape;163;p25"/>
          <p:cNvSpPr txBox="1"/>
          <p:nvPr/>
        </p:nvSpPr>
        <p:spPr>
          <a:xfrm>
            <a:off x="5624850" y="2597725"/>
            <a:ext cx="2081700" cy="3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Wheel-Based</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Vehicle Speed</a:t>
            </a:r>
            <a:endParaRPr sz="12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Two-Sample T-Test Results on Truck 1</a:t>
            </a:r>
            <a:endParaRPr/>
          </a:p>
        </p:txBody>
      </p:sp>
      <p:sp>
        <p:nvSpPr>
          <p:cNvPr id="169" name="Google Shape;169;p26"/>
          <p:cNvSpPr txBox="1"/>
          <p:nvPr>
            <p:ph idx="1" type="body"/>
          </p:nvPr>
        </p:nvSpPr>
        <p:spPr>
          <a:xfrm>
            <a:off x="387900" y="12612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Two-Sample T-Test:</a:t>
            </a:r>
            <a:endParaRPr/>
          </a:p>
          <a:p>
            <a:pPr indent="-342900" lvl="0" marL="457200" rtl="0" algn="l">
              <a:spcBef>
                <a:spcPts val="1600"/>
              </a:spcBef>
              <a:spcAft>
                <a:spcPts val="0"/>
              </a:spcAft>
              <a:buSzPts val="1800"/>
              <a:buChar char="●"/>
            </a:pPr>
            <a:r>
              <a:rPr lang="en"/>
              <a:t>Confidence level of 95%.</a:t>
            </a:r>
            <a:endParaRPr/>
          </a:p>
          <a:p>
            <a:pPr indent="-317500" lvl="1" marL="914400" rtl="0" algn="l">
              <a:spcBef>
                <a:spcPts val="0"/>
              </a:spcBef>
              <a:spcAft>
                <a:spcPts val="0"/>
              </a:spcAft>
              <a:buSzPts val="1400"/>
              <a:buChar char="○"/>
            </a:pPr>
            <a:r>
              <a:rPr lang="en"/>
              <a:t>Alpha level of 0.05.</a:t>
            </a:r>
            <a:endParaRPr/>
          </a:p>
          <a:p>
            <a:pPr indent="-342900" lvl="0" marL="457200" rtl="0" algn="l">
              <a:spcBef>
                <a:spcPts val="0"/>
              </a:spcBef>
              <a:spcAft>
                <a:spcPts val="0"/>
              </a:spcAft>
              <a:buSzPts val="1800"/>
              <a:buChar char="●"/>
            </a:pPr>
            <a:r>
              <a:rPr lang="en"/>
              <a:t>Using Scipy’s built-in two-sample t-test:</a:t>
            </a:r>
            <a:endParaRPr/>
          </a:p>
          <a:p>
            <a:pPr indent="-317500" lvl="1" marL="914400" rtl="0" algn="l">
              <a:spcBef>
                <a:spcPts val="0"/>
              </a:spcBef>
              <a:spcAft>
                <a:spcPts val="0"/>
              </a:spcAft>
              <a:buSzPts val="1400"/>
              <a:buChar char="○"/>
            </a:pPr>
            <a:r>
              <a:rPr lang="en"/>
              <a:t>P-value was ~0.613</a:t>
            </a:r>
            <a:endParaRPr/>
          </a:p>
          <a:p>
            <a:pPr indent="-317500" lvl="1" marL="914400" rtl="0" algn="l">
              <a:spcBef>
                <a:spcPts val="0"/>
              </a:spcBef>
              <a:spcAft>
                <a:spcPts val="0"/>
              </a:spcAft>
              <a:buSzPts val="1400"/>
              <a:buChar char="○"/>
            </a:pPr>
            <a:r>
              <a:rPr lang="en"/>
              <a:t>Higher than alpha level of 0.05.</a:t>
            </a:r>
            <a:endParaRPr/>
          </a:p>
          <a:p>
            <a:pPr indent="0" lvl="0" marL="0" rtl="0" algn="l">
              <a:spcBef>
                <a:spcPts val="1600"/>
              </a:spcBef>
              <a:spcAft>
                <a:spcPts val="0"/>
              </a:spcAft>
              <a:buNone/>
            </a:pPr>
            <a:r>
              <a:rPr lang="en" sz="1700"/>
              <a:t>Thus, we fail to reject the null hypothesis and can assume that there is no significant difference between the measurements of both speed components for Truck 1.</a:t>
            </a:r>
            <a:endParaRPr sz="1700"/>
          </a:p>
          <a:p>
            <a:pPr indent="0" lvl="0" marL="0" rtl="0" algn="l">
              <a:spcBef>
                <a:spcPts val="1600"/>
              </a:spcBef>
              <a:spcAft>
                <a:spcPts val="0"/>
              </a:spcAft>
              <a:buNone/>
            </a:pPr>
            <a:r>
              <a:rPr lang="en" sz="1600"/>
              <a:t>Truck 2’s P-value was lower than 0.05 (~1.12e-233) when the same test was ran. Thus, for Truck 2, we reject the null hypothesis and conclude that there is significant difference.</a:t>
            </a:r>
            <a:endParaRPr sz="16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70" name="Google Shape;170;p26"/>
          <p:cNvPicPr preferRelativeResize="0"/>
          <p:nvPr/>
        </p:nvPicPr>
        <p:blipFill>
          <a:blip r:embed="rId3">
            <a:alphaModFix/>
          </a:blip>
          <a:stretch>
            <a:fillRect/>
          </a:stretch>
        </p:blipFill>
        <p:spPr>
          <a:xfrm>
            <a:off x="2553600" y="1377903"/>
            <a:ext cx="6590400" cy="32489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Temperature Analysis</a:t>
            </a:r>
            <a:endParaRPr/>
          </a:p>
        </p:txBody>
      </p:sp>
      <p:pic>
        <p:nvPicPr>
          <p:cNvPr id="176" name="Google Shape;176;p27"/>
          <p:cNvPicPr preferRelativeResize="0"/>
          <p:nvPr/>
        </p:nvPicPr>
        <p:blipFill>
          <a:blip r:embed="rId3">
            <a:alphaModFix/>
          </a:blip>
          <a:stretch>
            <a:fillRect/>
          </a:stretch>
        </p:blipFill>
        <p:spPr>
          <a:xfrm>
            <a:off x="437050" y="1823350"/>
            <a:ext cx="8269900" cy="2691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Temperature Analysis</a:t>
            </a:r>
            <a:endParaRPr/>
          </a:p>
        </p:txBody>
      </p:sp>
      <p:pic>
        <p:nvPicPr>
          <p:cNvPr id="182" name="Google Shape;182;p28"/>
          <p:cNvPicPr preferRelativeResize="0"/>
          <p:nvPr/>
        </p:nvPicPr>
        <p:blipFill>
          <a:blip r:embed="rId3">
            <a:alphaModFix/>
          </a:blip>
          <a:stretch>
            <a:fillRect/>
          </a:stretch>
        </p:blipFill>
        <p:spPr>
          <a:xfrm>
            <a:off x="387900" y="3156625"/>
            <a:ext cx="1951800" cy="1424425"/>
          </a:xfrm>
          <a:prstGeom prst="rect">
            <a:avLst/>
          </a:prstGeom>
          <a:noFill/>
          <a:ln>
            <a:noFill/>
          </a:ln>
        </p:spPr>
      </p:pic>
      <p:pic>
        <p:nvPicPr>
          <p:cNvPr id="183" name="Google Shape;183;p28"/>
          <p:cNvPicPr preferRelativeResize="0"/>
          <p:nvPr/>
        </p:nvPicPr>
        <p:blipFill rotWithShape="1">
          <a:blip r:embed="rId4">
            <a:alphaModFix/>
          </a:blip>
          <a:srcRect b="-12536" l="0" r="-12536" t="0"/>
          <a:stretch/>
        </p:blipFill>
        <p:spPr>
          <a:xfrm>
            <a:off x="2508900" y="3156625"/>
            <a:ext cx="2256916" cy="1578725"/>
          </a:xfrm>
          <a:prstGeom prst="rect">
            <a:avLst/>
          </a:prstGeom>
          <a:noFill/>
          <a:ln>
            <a:noFill/>
          </a:ln>
        </p:spPr>
      </p:pic>
      <p:pic>
        <p:nvPicPr>
          <p:cNvPr id="184" name="Google Shape;184;p28"/>
          <p:cNvPicPr preferRelativeResize="0"/>
          <p:nvPr/>
        </p:nvPicPr>
        <p:blipFill>
          <a:blip r:embed="rId5">
            <a:alphaModFix/>
          </a:blip>
          <a:stretch>
            <a:fillRect/>
          </a:stretch>
        </p:blipFill>
        <p:spPr>
          <a:xfrm>
            <a:off x="2508900" y="1469575"/>
            <a:ext cx="1974954" cy="1321300"/>
          </a:xfrm>
          <a:prstGeom prst="rect">
            <a:avLst/>
          </a:prstGeom>
          <a:noFill/>
          <a:ln>
            <a:noFill/>
          </a:ln>
        </p:spPr>
      </p:pic>
      <p:pic>
        <p:nvPicPr>
          <p:cNvPr id="185" name="Google Shape;185;p28"/>
          <p:cNvPicPr preferRelativeResize="0"/>
          <p:nvPr/>
        </p:nvPicPr>
        <p:blipFill>
          <a:blip r:embed="rId6">
            <a:alphaModFix/>
          </a:blip>
          <a:stretch>
            <a:fillRect/>
          </a:stretch>
        </p:blipFill>
        <p:spPr>
          <a:xfrm>
            <a:off x="387900" y="1469575"/>
            <a:ext cx="1951800" cy="1321293"/>
          </a:xfrm>
          <a:prstGeom prst="rect">
            <a:avLst/>
          </a:prstGeom>
          <a:noFill/>
          <a:ln>
            <a:noFill/>
          </a:ln>
        </p:spPr>
      </p:pic>
      <p:pic>
        <p:nvPicPr>
          <p:cNvPr id="186" name="Google Shape;186;p28"/>
          <p:cNvPicPr preferRelativeResize="0"/>
          <p:nvPr/>
        </p:nvPicPr>
        <p:blipFill>
          <a:blip r:embed="rId7">
            <a:alphaModFix/>
          </a:blip>
          <a:stretch>
            <a:fillRect/>
          </a:stretch>
        </p:blipFill>
        <p:spPr>
          <a:xfrm>
            <a:off x="4664625" y="3151700"/>
            <a:ext cx="1951800" cy="1434275"/>
          </a:xfrm>
          <a:prstGeom prst="rect">
            <a:avLst/>
          </a:prstGeom>
          <a:noFill/>
          <a:ln>
            <a:noFill/>
          </a:ln>
        </p:spPr>
      </p:pic>
      <p:pic>
        <p:nvPicPr>
          <p:cNvPr id="187" name="Google Shape;187;p28"/>
          <p:cNvPicPr preferRelativeResize="0"/>
          <p:nvPr/>
        </p:nvPicPr>
        <p:blipFill rotWithShape="1">
          <a:blip r:embed="rId8">
            <a:alphaModFix/>
          </a:blip>
          <a:srcRect b="8071" l="0" r="8071" t="0"/>
          <a:stretch/>
        </p:blipFill>
        <p:spPr>
          <a:xfrm>
            <a:off x="6744349" y="3188651"/>
            <a:ext cx="1912740" cy="1392400"/>
          </a:xfrm>
          <a:prstGeom prst="rect">
            <a:avLst/>
          </a:prstGeom>
          <a:noFill/>
          <a:ln>
            <a:noFill/>
          </a:ln>
        </p:spPr>
      </p:pic>
      <p:pic>
        <p:nvPicPr>
          <p:cNvPr id="188" name="Google Shape;188;p28"/>
          <p:cNvPicPr preferRelativeResize="0"/>
          <p:nvPr/>
        </p:nvPicPr>
        <p:blipFill>
          <a:blip r:embed="rId9">
            <a:alphaModFix/>
          </a:blip>
          <a:stretch>
            <a:fillRect/>
          </a:stretch>
        </p:blipFill>
        <p:spPr>
          <a:xfrm>
            <a:off x="4653049" y="1469575"/>
            <a:ext cx="1974950" cy="1338638"/>
          </a:xfrm>
          <a:prstGeom prst="rect">
            <a:avLst/>
          </a:prstGeom>
          <a:noFill/>
          <a:ln>
            <a:noFill/>
          </a:ln>
        </p:spPr>
      </p:pic>
      <p:pic>
        <p:nvPicPr>
          <p:cNvPr id="189" name="Google Shape;189;p28"/>
          <p:cNvPicPr preferRelativeResize="0"/>
          <p:nvPr/>
        </p:nvPicPr>
        <p:blipFill>
          <a:blip r:embed="rId10">
            <a:alphaModFix/>
          </a:blip>
          <a:stretch>
            <a:fillRect/>
          </a:stretch>
        </p:blipFill>
        <p:spPr>
          <a:xfrm>
            <a:off x="6797200" y="1469576"/>
            <a:ext cx="1974950" cy="13368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Temperature Analysis</a:t>
            </a:r>
            <a:endParaRPr/>
          </a:p>
        </p:txBody>
      </p:sp>
      <p:pic>
        <p:nvPicPr>
          <p:cNvPr id="195" name="Google Shape;195;p29"/>
          <p:cNvPicPr preferRelativeResize="0"/>
          <p:nvPr/>
        </p:nvPicPr>
        <p:blipFill>
          <a:blip r:embed="rId3">
            <a:alphaModFix/>
          </a:blip>
          <a:stretch>
            <a:fillRect/>
          </a:stretch>
        </p:blipFill>
        <p:spPr>
          <a:xfrm>
            <a:off x="387900" y="1437300"/>
            <a:ext cx="4457700" cy="1000125"/>
          </a:xfrm>
          <a:prstGeom prst="rect">
            <a:avLst/>
          </a:prstGeom>
          <a:noFill/>
          <a:ln>
            <a:noFill/>
          </a:ln>
        </p:spPr>
      </p:pic>
      <p:pic>
        <p:nvPicPr>
          <p:cNvPr id="196" name="Google Shape;196;p29"/>
          <p:cNvPicPr preferRelativeResize="0"/>
          <p:nvPr/>
        </p:nvPicPr>
        <p:blipFill>
          <a:blip r:embed="rId4">
            <a:alphaModFix/>
          </a:blip>
          <a:stretch>
            <a:fillRect/>
          </a:stretch>
        </p:blipFill>
        <p:spPr>
          <a:xfrm>
            <a:off x="5422350" y="562925"/>
            <a:ext cx="3333750" cy="2486025"/>
          </a:xfrm>
          <a:prstGeom prst="rect">
            <a:avLst/>
          </a:prstGeom>
          <a:noFill/>
          <a:ln>
            <a:noFill/>
          </a:ln>
        </p:spPr>
      </p:pic>
      <p:pic>
        <p:nvPicPr>
          <p:cNvPr id="197" name="Google Shape;197;p29"/>
          <p:cNvPicPr preferRelativeResize="0"/>
          <p:nvPr/>
        </p:nvPicPr>
        <p:blipFill>
          <a:blip r:embed="rId5">
            <a:alphaModFix/>
          </a:blip>
          <a:stretch>
            <a:fillRect/>
          </a:stretch>
        </p:blipFill>
        <p:spPr>
          <a:xfrm>
            <a:off x="387900" y="2662800"/>
            <a:ext cx="4391025" cy="638175"/>
          </a:xfrm>
          <a:prstGeom prst="rect">
            <a:avLst/>
          </a:prstGeom>
          <a:noFill/>
          <a:ln>
            <a:noFill/>
          </a:ln>
        </p:spPr>
      </p:pic>
      <p:pic>
        <p:nvPicPr>
          <p:cNvPr id="198" name="Google Shape;198;p29"/>
          <p:cNvPicPr preferRelativeResize="0"/>
          <p:nvPr/>
        </p:nvPicPr>
        <p:blipFill>
          <a:blip r:embed="rId6">
            <a:alphaModFix/>
          </a:blip>
          <a:stretch>
            <a:fillRect/>
          </a:stretch>
        </p:blipFill>
        <p:spPr>
          <a:xfrm>
            <a:off x="387906" y="3526356"/>
            <a:ext cx="8535199" cy="1101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CPU Load</a:t>
            </a:r>
            <a:endParaRPr/>
          </a:p>
        </p:txBody>
      </p:sp>
      <p:pic>
        <p:nvPicPr>
          <p:cNvPr id="204" name="Google Shape;204;p30"/>
          <p:cNvPicPr preferRelativeResize="0"/>
          <p:nvPr/>
        </p:nvPicPr>
        <p:blipFill>
          <a:blip r:embed="rId3">
            <a:alphaModFix/>
          </a:blip>
          <a:stretch>
            <a:fillRect/>
          </a:stretch>
        </p:blipFill>
        <p:spPr>
          <a:xfrm>
            <a:off x="152400" y="1330225"/>
            <a:ext cx="1834351" cy="1836099"/>
          </a:xfrm>
          <a:prstGeom prst="rect">
            <a:avLst/>
          </a:prstGeom>
          <a:noFill/>
          <a:ln>
            <a:noFill/>
          </a:ln>
        </p:spPr>
      </p:pic>
      <p:pic>
        <p:nvPicPr>
          <p:cNvPr id="205" name="Google Shape;205;p30"/>
          <p:cNvPicPr preferRelativeResize="0"/>
          <p:nvPr/>
        </p:nvPicPr>
        <p:blipFill>
          <a:blip r:embed="rId4">
            <a:alphaModFix/>
          </a:blip>
          <a:stretch>
            <a:fillRect/>
          </a:stretch>
        </p:blipFill>
        <p:spPr>
          <a:xfrm>
            <a:off x="2202850" y="1342050"/>
            <a:ext cx="1834350" cy="1810351"/>
          </a:xfrm>
          <a:prstGeom prst="rect">
            <a:avLst/>
          </a:prstGeom>
          <a:noFill/>
          <a:ln>
            <a:noFill/>
          </a:ln>
        </p:spPr>
      </p:pic>
      <p:pic>
        <p:nvPicPr>
          <p:cNvPr id="206" name="Google Shape;206;p30"/>
          <p:cNvPicPr preferRelativeResize="0"/>
          <p:nvPr/>
        </p:nvPicPr>
        <p:blipFill>
          <a:blip r:embed="rId5">
            <a:alphaModFix/>
          </a:blip>
          <a:stretch>
            <a:fillRect/>
          </a:stretch>
        </p:blipFill>
        <p:spPr>
          <a:xfrm>
            <a:off x="4260251" y="1347875"/>
            <a:ext cx="1834349" cy="1810350"/>
          </a:xfrm>
          <a:prstGeom prst="rect">
            <a:avLst/>
          </a:prstGeom>
          <a:noFill/>
          <a:ln>
            <a:noFill/>
          </a:ln>
        </p:spPr>
      </p:pic>
      <p:pic>
        <p:nvPicPr>
          <p:cNvPr id="207" name="Google Shape;207;p30"/>
          <p:cNvPicPr preferRelativeResize="0"/>
          <p:nvPr/>
        </p:nvPicPr>
        <p:blipFill>
          <a:blip r:embed="rId6">
            <a:alphaModFix/>
          </a:blip>
          <a:stretch>
            <a:fillRect/>
          </a:stretch>
        </p:blipFill>
        <p:spPr>
          <a:xfrm>
            <a:off x="152400" y="3361975"/>
            <a:ext cx="1834350" cy="1567925"/>
          </a:xfrm>
          <a:prstGeom prst="rect">
            <a:avLst/>
          </a:prstGeom>
          <a:noFill/>
          <a:ln>
            <a:noFill/>
          </a:ln>
        </p:spPr>
      </p:pic>
      <p:pic>
        <p:nvPicPr>
          <p:cNvPr id="208" name="Google Shape;208;p30"/>
          <p:cNvPicPr preferRelativeResize="0"/>
          <p:nvPr/>
        </p:nvPicPr>
        <p:blipFill>
          <a:blip r:embed="rId7">
            <a:alphaModFix/>
          </a:blip>
          <a:stretch>
            <a:fillRect/>
          </a:stretch>
        </p:blipFill>
        <p:spPr>
          <a:xfrm>
            <a:off x="2202850" y="3361975"/>
            <a:ext cx="1834350" cy="1567925"/>
          </a:xfrm>
          <a:prstGeom prst="rect">
            <a:avLst/>
          </a:prstGeom>
          <a:noFill/>
          <a:ln>
            <a:noFill/>
          </a:ln>
        </p:spPr>
      </p:pic>
      <p:pic>
        <p:nvPicPr>
          <p:cNvPr id="209" name="Google Shape;209;p30"/>
          <p:cNvPicPr preferRelativeResize="0"/>
          <p:nvPr/>
        </p:nvPicPr>
        <p:blipFill>
          <a:blip r:embed="rId8">
            <a:alphaModFix/>
          </a:blip>
          <a:stretch>
            <a:fillRect/>
          </a:stretch>
        </p:blipFill>
        <p:spPr>
          <a:xfrm>
            <a:off x="4265524" y="3361975"/>
            <a:ext cx="1834350" cy="1567925"/>
          </a:xfrm>
          <a:prstGeom prst="rect">
            <a:avLst/>
          </a:prstGeom>
          <a:noFill/>
          <a:ln>
            <a:noFill/>
          </a:ln>
        </p:spPr>
      </p:pic>
      <p:sp>
        <p:nvSpPr>
          <p:cNvPr id="210" name="Google Shape;210;p30"/>
          <p:cNvSpPr txBox="1"/>
          <p:nvPr/>
        </p:nvSpPr>
        <p:spPr>
          <a:xfrm>
            <a:off x="6556700" y="1167225"/>
            <a:ext cx="2298600" cy="16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3F3F3"/>
                </a:solidFill>
                <a:latin typeface="Roboto"/>
                <a:ea typeface="Roboto"/>
                <a:cs typeface="Roboto"/>
                <a:sym typeface="Roboto"/>
              </a:rPr>
              <a:t>CPU Load (%)</a:t>
            </a:r>
            <a:endParaRPr sz="1200">
              <a:solidFill>
                <a:srgbClr val="F3F3F3"/>
              </a:solidFill>
              <a:latin typeface="Roboto"/>
              <a:ea typeface="Roboto"/>
              <a:cs typeface="Roboto"/>
              <a:sym typeface="Roboto"/>
            </a:endParaRPr>
          </a:p>
          <a:p>
            <a:pPr indent="0" lvl="0" marL="0" rtl="0" algn="l">
              <a:spcBef>
                <a:spcPts val="0"/>
              </a:spcBef>
              <a:spcAft>
                <a:spcPts val="0"/>
              </a:spcAft>
              <a:buNone/>
            </a:pPr>
            <a:r>
              <a:rPr lang="en" sz="1200">
                <a:solidFill>
                  <a:srgbClr val="F3F3F3"/>
                </a:solidFill>
                <a:latin typeface="Roboto"/>
                <a:ea typeface="Roboto"/>
                <a:cs typeface="Roboto"/>
                <a:sym typeface="Roboto"/>
              </a:rPr>
              <a:t>count  	1,200,861</a:t>
            </a:r>
            <a:endParaRPr sz="1200">
              <a:solidFill>
                <a:srgbClr val="F3F3F3"/>
              </a:solidFill>
              <a:latin typeface="Roboto"/>
              <a:ea typeface="Roboto"/>
              <a:cs typeface="Roboto"/>
              <a:sym typeface="Roboto"/>
            </a:endParaRPr>
          </a:p>
          <a:p>
            <a:pPr indent="0" lvl="0" marL="0" rtl="0" algn="l">
              <a:spcBef>
                <a:spcPts val="0"/>
              </a:spcBef>
              <a:spcAft>
                <a:spcPts val="0"/>
              </a:spcAft>
              <a:buNone/>
            </a:pPr>
            <a:r>
              <a:rPr lang="en" sz="1200">
                <a:solidFill>
                  <a:srgbClr val="F3F3F3"/>
                </a:solidFill>
                <a:latin typeface="Roboto"/>
                <a:ea typeface="Roboto"/>
                <a:cs typeface="Roboto"/>
                <a:sym typeface="Roboto"/>
              </a:rPr>
              <a:t>mean   	47.94898</a:t>
            </a:r>
            <a:endParaRPr sz="1200">
              <a:solidFill>
                <a:srgbClr val="F3F3F3"/>
              </a:solidFill>
              <a:latin typeface="Roboto"/>
              <a:ea typeface="Roboto"/>
              <a:cs typeface="Roboto"/>
              <a:sym typeface="Roboto"/>
            </a:endParaRPr>
          </a:p>
          <a:p>
            <a:pPr indent="0" lvl="0" marL="0" rtl="0" algn="l">
              <a:spcBef>
                <a:spcPts val="0"/>
              </a:spcBef>
              <a:spcAft>
                <a:spcPts val="0"/>
              </a:spcAft>
              <a:buNone/>
            </a:pPr>
            <a:r>
              <a:rPr lang="en" sz="1200">
                <a:solidFill>
                  <a:srgbClr val="F3F3F3"/>
                </a:solidFill>
                <a:latin typeface="Roboto"/>
                <a:ea typeface="Roboto"/>
                <a:cs typeface="Roboto"/>
                <a:sym typeface="Roboto"/>
              </a:rPr>
              <a:t>std   		7.225541</a:t>
            </a:r>
            <a:endParaRPr sz="1200">
              <a:solidFill>
                <a:srgbClr val="F3F3F3"/>
              </a:solidFill>
              <a:latin typeface="Roboto"/>
              <a:ea typeface="Roboto"/>
              <a:cs typeface="Roboto"/>
              <a:sym typeface="Roboto"/>
            </a:endParaRPr>
          </a:p>
          <a:p>
            <a:pPr indent="0" lvl="0" marL="0" rtl="0" algn="l">
              <a:spcBef>
                <a:spcPts val="0"/>
              </a:spcBef>
              <a:spcAft>
                <a:spcPts val="0"/>
              </a:spcAft>
              <a:buNone/>
            </a:pPr>
            <a:r>
              <a:rPr lang="en" sz="1200">
                <a:solidFill>
                  <a:srgbClr val="F3F3F3"/>
                </a:solidFill>
                <a:latin typeface="Roboto"/>
                <a:ea typeface="Roboto"/>
                <a:cs typeface="Roboto"/>
                <a:sym typeface="Roboto"/>
              </a:rPr>
              <a:t>min    		26.00000</a:t>
            </a:r>
            <a:endParaRPr sz="1200">
              <a:solidFill>
                <a:srgbClr val="F3F3F3"/>
              </a:solidFill>
              <a:latin typeface="Roboto"/>
              <a:ea typeface="Roboto"/>
              <a:cs typeface="Roboto"/>
              <a:sym typeface="Roboto"/>
            </a:endParaRPr>
          </a:p>
          <a:p>
            <a:pPr indent="0" lvl="0" marL="0" rtl="0" algn="l">
              <a:spcBef>
                <a:spcPts val="0"/>
              </a:spcBef>
              <a:spcAft>
                <a:spcPts val="0"/>
              </a:spcAft>
              <a:buNone/>
            </a:pPr>
            <a:r>
              <a:rPr lang="en" sz="1200">
                <a:solidFill>
                  <a:srgbClr val="F3F3F3"/>
                </a:solidFill>
                <a:latin typeface="Roboto"/>
                <a:ea typeface="Roboto"/>
                <a:cs typeface="Roboto"/>
                <a:sym typeface="Roboto"/>
              </a:rPr>
              <a:t>25%    		42.00000</a:t>
            </a:r>
            <a:endParaRPr sz="1200">
              <a:solidFill>
                <a:srgbClr val="F3F3F3"/>
              </a:solidFill>
              <a:latin typeface="Roboto"/>
              <a:ea typeface="Roboto"/>
              <a:cs typeface="Roboto"/>
              <a:sym typeface="Roboto"/>
            </a:endParaRPr>
          </a:p>
          <a:p>
            <a:pPr indent="0" lvl="0" marL="0" rtl="0" algn="l">
              <a:spcBef>
                <a:spcPts val="0"/>
              </a:spcBef>
              <a:spcAft>
                <a:spcPts val="0"/>
              </a:spcAft>
              <a:buNone/>
            </a:pPr>
            <a:r>
              <a:rPr lang="en" sz="1200">
                <a:solidFill>
                  <a:srgbClr val="F3F3F3"/>
                </a:solidFill>
                <a:latin typeface="Roboto"/>
                <a:ea typeface="Roboto"/>
                <a:cs typeface="Roboto"/>
                <a:sym typeface="Roboto"/>
              </a:rPr>
              <a:t>50%   		47.00000</a:t>
            </a:r>
            <a:endParaRPr sz="1200">
              <a:solidFill>
                <a:srgbClr val="F3F3F3"/>
              </a:solidFill>
              <a:latin typeface="Roboto"/>
              <a:ea typeface="Roboto"/>
              <a:cs typeface="Roboto"/>
              <a:sym typeface="Roboto"/>
            </a:endParaRPr>
          </a:p>
          <a:p>
            <a:pPr indent="0" lvl="0" marL="0" rtl="0" algn="l">
              <a:spcBef>
                <a:spcPts val="0"/>
              </a:spcBef>
              <a:spcAft>
                <a:spcPts val="0"/>
              </a:spcAft>
              <a:buNone/>
            </a:pPr>
            <a:r>
              <a:rPr lang="en" sz="1200">
                <a:solidFill>
                  <a:srgbClr val="F3F3F3"/>
                </a:solidFill>
                <a:latin typeface="Roboto"/>
                <a:ea typeface="Roboto"/>
                <a:cs typeface="Roboto"/>
                <a:sym typeface="Roboto"/>
              </a:rPr>
              <a:t>75%    		54.00000</a:t>
            </a:r>
            <a:endParaRPr sz="1200">
              <a:solidFill>
                <a:srgbClr val="F3F3F3"/>
              </a:solidFill>
              <a:latin typeface="Roboto"/>
              <a:ea typeface="Roboto"/>
              <a:cs typeface="Roboto"/>
              <a:sym typeface="Roboto"/>
            </a:endParaRPr>
          </a:p>
          <a:p>
            <a:pPr indent="0" lvl="0" marL="0" rtl="0" algn="l">
              <a:spcBef>
                <a:spcPts val="0"/>
              </a:spcBef>
              <a:spcAft>
                <a:spcPts val="0"/>
              </a:spcAft>
              <a:buNone/>
            </a:pPr>
            <a:r>
              <a:rPr lang="en" sz="1200">
                <a:solidFill>
                  <a:srgbClr val="F3F3F3"/>
                </a:solidFill>
                <a:latin typeface="Roboto"/>
                <a:ea typeface="Roboto"/>
                <a:cs typeface="Roboto"/>
                <a:sym typeface="Roboto"/>
              </a:rPr>
              <a:t>max    		99.00000</a:t>
            </a:r>
            <a:endParaRPr sz="1200">
              <a:solidFill>
                <a:srgbClr val="F3F3F3"/>
              </a:solidFill>
              <a:latin typeface="Roboto"/>
              <a:ea typeface="Roboto"/>
              <a:cs typeface="Roboto"/>
              <a:sym typeface="Roboto"/>
            </a:endParaRPr>
          </a:p>
          <a:p>
            <a:pPr indent="0" lvl="0" marL="0" rtl="0" algn="l">
              <a:spcBef>
                <a:spcPts val="0"/>
              </a:spcBef>
              <a:spcAft>
                <a:spcPts val="0"/>
              </a:spcAft>
              <a:buNone/>
            </a:pPr>
            <a:r>
              <a:t/>
            </a:r>
            <a:endParaRPr sz="1200">
              <a:solidFill>
                <a:srgbClr val="F3F3F3"/>
              </a:solidFill>
              <a:latin typeface="Roboto"/>
              <a:ea typeface="Roboto"/>
              <a:cs typeface="Roboto"/>
              <a:sym typeface="Roboto"/>
            </a:endParaRPr>
          </a:p>
        </p:txBody>
      </p:sp>
      <p:pic>
        <p:nvPicPr>
          <p:cNvPr id="211" name="Google Shape;211;p30"/>
          <p:cNvPicPr preferRelativeResize="0"/>
          <p:nvPr/>
        </p:nvPicPr>
        <p:blipFill>
          <a:blip r:embed="rId9">
            <a:alphaModFix/>
          </a:blip>
          <a:stretch>
            <a:fillRect/>
          </a:stretch>
        </p:blipFill>
        <p:spPr>
          <a:xfrm>
            <a:off x="6252274" y="2925525"/>
            <a:ext cx="2546108" cy="2065575"/>
          </a:xfrm>
          <a:prstGeom prst="rect">
            <a:avLst/>
          </a:prstGeom>
          <a:noFill/>
          <a:ln>
            <a:noFill/>
          </a:ln>
        </p:spPr>
      </p:pic>
      <p:sp>
        <p:nvSpPr>
          <p:cNvPr id="212" name="Google Shape;212;p30"/>
          <p:cNvSpPr txBox="1"/>
          <p:nvPr/>
        </p:nvSpPr>
        <p:spPr>
          <a:xfrm>
            <a:off x="6409875" y="3179700"/>
            <a:ext cx="1101300" cy="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6000 samples of size 2000</a:t>
            </a:r>
            <a:endParaRPr sz="1000">
              <a:latin typeface="Roboto"/>
              <a:ea typeface="Roboto"/>
              <a:cs typeface="Roboto"/>
              <a:sym typeface="Roboto"/>
            </a:endParaRPr>
          </a:p>
        </p:txBody>
      </p:sp>
      <p:sp>
        <p:nvSpPr>
          <p:cNvPr id="213" name="Google Shape;213;p30"/>
          <p:cNvSpPr txBox="1"/>
          <p:nvPr/>
        </p:nvSpPr>
        <p:spPr>
          <a:xfrm>
            <a:off x="7587375" y="3055825"/>
            <a:ext cx="12450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Roboto"/>
                <a:ea typeface="Roboto"/>
                <a:cs typeface="Roboto"/>
                <a:sym typeface="Roboto"/>
              </a:rPr>
              <a:t>CPU Sample Mean Density</a:t>
            </a:r>
            <a:endParaRPr sz="700">
              <a:latin typeface="Roboto"/>
              <a:ea typeface="Roboto"/>
              <a:cs typeface="Roboto"/>
              <a:sym typeface="Roboto"/>
            </a:endParaRPr>
          </a:p>
        </p:txBody>
      </p:sp>
      <p:sp>
        <p:nvSpPr>
          <p:cNvPr id="214" name="Google Shape;214;p30"/>
          <p:cNvSpPr txBox="1"/>
          <p:nvPr/>
        </p:nvSpPr>
        <p:spPr>
          <a:xfrm>
            <a:off x="403775" y="2459325"/>
            <a:ext cx="1245000" cy="31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Day 1</a:t>
            </a:r>
            <a:endParaRPr>
              <a:latin typeface="Roboto"/>
              <a:ea typeface="Roboto"/>
              <a:cs typeface="Roboto"/>
              <a:sym typeface="Roboto"/>
            </a:endParaRPr>
          </a:p>
        </p:txBody>
      </p:sp>
      <p:sp>
        <p:nvSpPr>
          <p:cNvPr id="215" name="Google Shape;215;p30"/>
          <p:cNvSpPr txBox="1"/>
          <p:nvPr/>
        </p:nvSpPr>
        <p:spPr>
          <a:xfrm>
            <a:off x="2461175" y="2459325"/>
            <a:ext cx="1245000" cy="31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Day 2</a:t>
            </a:r>
            <a:endParaRPr>
              <a:latin typeface="Roboto"/>
              <a:ea typeface="Roboto"/>
              <a:cs typeface="Roboto"/>
              <a:sym typeface="Roboto"/>
            </a:endParaRPr>
          </a:p>
        </p:txBody>
      </p:sp>
      <p:sp>
        <p:nvSpPr>
          <p:cNvPr id="216" name="Google Shape;216;p30"/>
          <p:cNvSpPr txBox="1"/>
          <p:nvPr/>
        </p:nvSpPr>
        <p:spPr>
          <a:xfrm>
            <a:off x="4518575" y="2459325"/>
            <a:ext cx="1245000" cy="31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Day 3</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CPU Load: Why the Gaps?</a:t>
            </a:r>
            <a:endParaRPr/>
          </a:p>
        </p:txBody>
      </p:sp>
      <p:pic>
        <p:nvPicPr>
          <p:cNvPr id="222" name="Google Shape;222;p31"/>
          <p:cNvPicPr preferRelativeResize="0"/>
          <p:nvPr/>
        </p:nvPicPr>
        <p:blipFill>
          <a:blip r:embed="rId3">
            <a:alphaModFix/>
          </a:blip>
          <a:stretch>
            <a:fillRect/>
          </a:stretch>
        </p:blipFill>
        <p:spPr>
          <a:xfrm>
            <a:off x="219075" y="1608525"/>
            <a:ext cx="8705850" cy="3019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General Overview</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Data Statistics and Analysis</a:t>
            </a:r>
            <a:endParaRPr/>
          </a:p>
          <a:p>
            <a:pPr indent="-342900" lvl="0" marL="457200" rtl="0" algn="l">
              <a:spcBef>
                <a:spcPts val="1600"/>
              </a:spcBef>
              <a:spcAft>
                <a:spcPts val="0"/>
              </a:spcAft>
              <a:buSzPts val="1800"/>
              <a:buChar char="●"/>
            </a:pPr>
            <a:r>
              <a:rPr lang="en"/>
              <a:t>Utility functions (Wahab)</a:t>
            </a:r>
            <a:endParaRPr/>
          </a:p>
          <a:p>
            <a:pPr indent="-317500" lvl="1" marL="914400" rtl="0" algn="l">
              <a:spcBef>
                <a:spcPts val="0"/>
              </a:spcBef>
              <a:spcAft>
                <a:spcPts val="0"/>
              </a:spcAft>
              <a:buSzPts val="1400"/>
              <a:buChar char="○"/>
            </a:pPr>
            <a:r>
              <a:rPr lang="en"/>
              <a:t>Display Data by Day</a:t>
            </a:r>
            <a:endParaRPr/>
          </a:p>
          <a:p>
            <a:pPr indent="-317500" lvl="1" marL="914400" rtl="0" algn="l">
              <a:spcBef>
                <a:spcPts val="0"/>
              </a:spcBef>
              <a:spcAft>
                <a:spcPts val="0"/>
              </a:spcAft>
              <a:buSzPts val="1400"/>
              <a:buChar char="○"/>
            </a:pPr>
            <a:r>
              <a:rPr lang="en"/>
              <a:t>Estimator</a:t>
            </a:r>
            <a:endParaRPr/>
          </a:p>
          <a:p>
            <a:pPr indent="-317500" lvl="1" marL="914400" rtl="0" algn="l">
              <a:spcBef>
                <a:spcPts val="0"/>
              </a:spcBef>
              <a:spcAft>
                <a:spcPts val="0"/>
              </a:spcAft>
              <a:buSzPts val="1400"/>
              <a:buChar char="○"/>
            </a:pPr>
            <a:r>
              <a:rPr lang="en"/>
              <a:t>Outlier Detection</a:t>
            </a:r>
            <a:endParaRPr/>
          </a:p>
          <a:p>
            <a:pPr indent="-342900" lvl="0" marL="457200" rtl="0" algn="l">
              <a:spcBef>
                <a:spcPts val="0"/>
              </a:spcBef>
              <a:spcAft>
                <a:spcPts val="0"/>
              </a:spcAft>
              <a:buSzPts val="1800"/>
              <a:buChar char="●"/>
            </a:pPr>
            <a:r>
              <a:rPr lang="en"/>
              <a:t>GPS Speed vs. Wheel-Based Speed (Chris)</a:t>
            </a:r>
            <a:endParaRPr/>
          </a:p>
          <a:p>
            <a:pPr indent="-342900" lvl="0" marL="457200" rtl="0" algn="l">
              <a:spcBef>
                <a:spcPts val="0"/>
              </a:spcBef>
              <a:spcAft>
                <a:spcPts val="0"/>
              </a:spcAft>
              <a:buSzPts val="1800"/>
              <a:buChar char="●"/>
            </a:pPr>
            <a:r>
              <a:rPr lang="en"/>
              <a:t>External Temperature vs. Components (Ioannis)</a:t>
            </a:r>
            <a:endParaRPr/>
          </a:p>
          <a:p>
            <a:pPr indent="-342900" lvl="0" marL="457200" rtl="0" algn="l">
              <a:spcBef>
                <a:spcPts val="0"/>
              </a:spcBef>
              <a:spcAft>
                <a:spcPts val="0"/>
              </a:spcAft>
              <a:buSzPts val="1800"/>
              <a:buChar char="●"/>
            </a:pPr>
            <a:r>
              <a:rPr lang="en"/>
              <a:t>CPU Load (James)</a:t>
            </a:r>
            <a:endParaRPr/>
          </a:p>
          <a:p>
            <a:pPr indent="-342900" lvl="0" marL="457200" rtl="0" algn="l">
              <a:spcBef>
                <a:spcPts val="0"/>
              </a:spcBef>
              <a:spcAft>
                <a:spcPts val="0"/>
              </a:spcAft>
              <a:buSzPts val="1800"/>
              <a:buChar char="●"/>
            </a:pPr>
            <a:r>
              <a:rPr lang="en"/>
              <a:t>APU Investigation (Bill)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CPU Load - Linear Regression</a:t>
            </a:r>
            <a:endParaRPr sz="2800"/>
          </a:p>
        </p:txBody>
      </p:sp>
      <p:pic>
        <p:nvPicPr>
          <p:cNvPr id="228" name="Google Shape;228;p32"/>
          <p:cNvPicPr preferRelativeResize="0"/>
          <p:nvPr/>
        </p:nvPicPr>
        <p:blipFill>
          <a:blip r:embed="rId3">
            <a:alphaModFix/>
          </a:blip>
          <a:stretch>
            <a:fillRect/>
          </a:stretch>
        </p:blipFill>
        <p:spPr>
          <a:xfrm>
            <a:off x="249144" y="2031000"/>
            <a:ext cx="2855201" cy="1762550"/>
          </a:xfrm>
          <a:prstGeom prst="rect">
            <a:avLst/>
          </a:prstGeom>
          <a:noFill/>
          <a:ln>
            <a:noFill/>
          </a:ln>
        </p:spPr>
      </p:pic>
      <p:sp>
        <p:nvSpPr>
          <p:cNvPr id="229" name="Google Shape;229;p32"/>
          <p:cNvSpPr txBox="1"/>
          <p:nvPr/>
        </p:nvSpPr>
        <p:spPr>
          <a:xfrm>
            <a:off x="495800" y="1430075"/>
            <a:ext cx="8260200" cy="9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EFEFEF"/>
                </a:solidFill>
                <a:latin typeface="Roboto"/>
                <a:ea typeface="Roboto"/>
                <a:cs typeface="Roboto"/>
                <a:sym typeface="Roboto"/>
              </a:rPr>
              <a:t>Is the CPU Load related to the number of active sensor readings?</a:t>
            </a:r>
            <a:endParaRPr sz="1800">
              <a:solidFill>
                <a:srgbClr val="EFEFEF"/>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230" name="Google Shape;230;p32"/>
          <p:cNvPicPr preferRelativeResize="0"/>
          <p:nvPr/>
        </p:nvPicPr>
        <p:blipFill>
          <a:blip r:embed="rId4">
            <a:alphaModFix/>
          </a:blip>
          <a:stretch>
            <a:fillRect/>
          </a:stretch>
        </p:blipFill>
        <p:spPr>
          <a:xfrm>
            <a:off x="3265924" y="2031000"/>
            <a:ext cx="2690556" cy="1762550"/>
          </a:xfrm>
          <a:prstGeom prst="rect">
            <a:avLst/>
          </a:prstGeom>
          <a:noFill/>
          <a:ln>
            <a:noFill/>
          </a:ln>
        </p:spPr>
      </p:pic>
      <p:sp>
        <p:nvSpPr>
          <p:cNvPr id="231" name="Google Shape;231;p32"/>
          <p:cNvSpPr txBox="1"/>
          <p:nvPr/>
        </p:nvSpPr>
        <p:spPr>
          <a:xfrm>
            <a:off x="6295175" y="2046400"/>
            <a:ext cx="2460900" cy="17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3F3F3"/>
                </a:solidFill>
                <a:latin typeface="Roboto"/>
                <a:ea typeface="Roboto"/>
                <a:cs typeface="Roboto"/>
                <a:sym typeface="Roboto"/>
              </a:rPr>
              <a:t>Correlation:</a:t>
            </a:r>
            <a:endParaRPr sz="1200">
              <a:solidFill>
                <a:srgbClr val="F3F3F3"/>
              </a:solidFill>
              <a:latin typeface="Roboto"/>
              <a:ea typeface="Roboto"/>
              <a:cs typeface="Roboto"/>
              <a:sym typeface="Roboto"/>
            </a:endParaRPr>
          </a:p>
          <a:p>
            <a:pPr indent="0" lvl="0" marL="0" rtl="0" algn="l">
              <a:spcBef>
                <a:spcPts val="0"/>
              </a:spcBef>
              <a:spcAft>
                <a:spcPts val="0"/>
              </a:spcAft>
              <a:buNone/>
            </a:pPr>
            <a:r>
              <a:rPr lang="en" sz="1200">
                <a:solidFill>
                  <a:srgbClr val="F3F3F3"/>
                </a:solidFill>
                <a:latin typeface="Roboto"/>
                <a:ea typeface="Roboto"/>
                <a:cs typeface="Roboto"/>
                <a:sym typeface="Roboto"/>
              </a:rPr>
              <a:t>-0.11680395911398092</a:t>
            </a:r>
            <a:endParaRPr sz="1200">
              <a:solidFill>
                <a:srgbClr val="F3F3F3"/>
              </a:solidFill>
              <a:latin typeface="Roboto"/>
              <a:ea typeface="Roboto"/>
              <a:cs typeface="Roboto"/>
              <a:sym typeface="Roboto"/>
            </a:endParaRPr>
          </a:p>
          <a:p>
            <a:pPr indent="0" lvl="0" marL="0" rtl="0" algn="l">
              <a:spcBef>
                <a:spcPts val="0"/>
              </a:spcBef>
              <a:spcAft>
                <a:spcPts val="0"/>
              </a:spcAft>
              <a:buNone/>
            </a:pPr>
            <a:r>
              <a:t/>
            </a:r>
            <a:endParaRPr sz="1200">
              <a:solidFill>
                <a:srgbClr val="F3F3F3"/>
              </a:solidFill>
              <a:latin typeface="Roboto"/>
              <a:ea typeface="Roboto"/>
              <a:cs typeface="Roboto"/>
              <a:sym typeface="Roboto"/>
            </a:endParaRPr>
          </a:p>
          <a:p>
            <a:pPr indent="0" lvl="0" marL="0" rtl="0" algn="l">
              <a:spcBef>
                <a:spcPts val="0"/>
              </a:spcBef>
              <a:spcAft>
                <a:spcPts val="0"/>
              </a:spcAft>
              <a:buNone/>
            </a:pPr>
            <a:r>
              <a:rPr lang="en" sz="1200">
                <a:solidFill>
                  <a:srgbClr val="F3F3F3"/>
                </a:solidFill>
                <a:latin typeface="Roboto"/>
                <a:ea typeface="Roboto"/>
                <a:cs typeface="Roboto"/>
                <a:sym typeface="Roboto"/>
              </a:rPr>
              <a:t>R2 values using k-folds cross-validation (k=3):</a:t>
            </a:r>
            <a:endParaRPr sz="1200">
              <a:solidFill>
                <a:srgbClr val="F3F3F3"/>
              </a:solidFill>
              <a:latin typeface="Roboto"/>
              <a:ea typeface="Roboto"/>
              <a:cs typeface="Roboto"/>
              <a:sym typeface="Roboto"/>
            </a:endParaRPr>
          </a:p>
          <a:p>
            <a:pPr indent="0" lvl="0" marL="0" rtl="0" algn="l">
              <a:spcBef>
                <a:spcPts val="0"/>
              </a:spcBef>
              <a:spcAft>
                <a:spcPts val="0"/>
              </a:spcAft>
              <a:buNone/>
            </a:pPr>
            <a:r>
              <a:rPr lang="en" sz="1200">
                <a:solidFill>
                  <a:srgbClr val="F3F3F3"/>
                </a:solidFill>
                <a:latin typeface="Roboto"/>
                <a:ea typeface="Roboto"/>
                <a:cs typeface="Roboto"/>
                <a:sym typeface="Roboto"/>
              </a:rPr>
              <a:t>0.01438574935982073, 0.013693048287461984, 0.012799950799256221</a:t>
            </a:r>
            <a:endParaRPr sz="1200">
              <a:solidFill>
                <a:srgbClr val="F3F3F3"/>
              </a:solidFill>
              <a:latin typeface="Roboto"/>
              <a:ea typeface="Roboto"/>
              <a:cs typeface="Roboto"/>
              <a:sym typeface="Roboto"/>
            </a:endParaRPr>
          </a:p>
          <a:p>
            <a:pPr indent="0" lvl="0" marL="0" rtl="0" algn="l">
              <a:spcBef>
                <a:spcPts val="0"/>
              </a:spcBef>
              <a:spcAft>
                <a:spcPts val="0"/>
              </a:spcAft>
              <a:buNone/>
            </a:pPr>
            <a:r>
              <a:t/>
            </a:r>
            <a:endParaRPr sz="1200">
              <a:solidFill>
                <a:srgbClr val="F3F3F3"/>
              </a:solidFill>
              <a:latin typeface="Roboto"/>
              <a:ea typeface="Roboto"/>
              <a:cs typeface="Roboto"/>
              <a:sym typeface="Roboto"/>
            </a:endParaRPr>
          </a:p>
          <a:p>
            <a:pPr indent="0" lvl="0" marL="0" rtl="0" algn="l">
              <a:spcBef>
                <a:spcPts val="0"/>
              </a:spcBef>
              <a:spcAft>
                <a:spcPts val="0"/>
              </a:spcAft>
              <a:buNone/>
            </a:pPr>
            <a:r>
              <a:t/>
            </a:r>
            <a:endParaRPr sz="1200">
              <a:solidFill>
                <a:srgbClr val="F3F3F3"/>
              </a:solidFill>
              <a:latin typeface="Roboto"/>
              <a:ea typeface="Roboto"/>
              <a:cs typeface="Roboto"/>
              <a:sym typeface="Roboto"/>
            </a:endParaRPr>
          </a:p>
          <a:p>
            <a:pPr indent="0" lvl="0" marL="0" rtl="0" algn="l">
              <a:spcBef>
                <a:spcPts val="0"/>
              </a:spcBef>
              <a:spcAft>
                <a:spcPts val="0"/>
              </a:spcAft>
              <a:buNone/>
            </a:pPr>
            <a:r>
              <a:t/>
            </a:r>
            <a:endParaRPr sz="1200">
              <a:solidFill>
                <a:srgbClr val="F3F3F3"/>
              </a:solidFill>
              <a:latin typeface="Roboto"/>
              <a:ea typeface="Roboto"/>
              <a:cs typeface="Roboto"/>
              <a:sym typeface="Roboto"/>
            </a:endParaRPr>
          </a:p>
        </p:txBody>
      </p:sp>
      <p:sp>
        <p:nvSpPr>
          <p:cNvPr id="232" name="Google Shape;232;p32"/>
          <p:cNvSpPr txBox="1"/>
          <p:nvPr/>
        </p:nvSpPr>
        <p:spPr>
          <a:xfrm>
            <a:off x="986500" y="3973475"/>
            <a:ext cx="6822900" cy="8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3F3F3"/>
                </a:solidFill>
                <a:latin typeface="Roboto"/>
                <a:ea typeface="Roboto"/>
                <a:cs typeface="Roboto"/>
                <a:sym typeface="Roboto"/>
              </a:rPr>
              <a:t>No significant correlation!</a:t>
            </a:r>
            <a:endParaRPr sz="1800">
              <a:solidFill>
                <a:srgbClr val="F3F3F3"/>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387900" y="458025"/>
            <a:ext cx="4462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Auxiliary</a:t>
            </a:r>
            <a:r>
              <a:rPr lang="en"/>
              <a:t> Power Unit</a:t>
            </a:r>
            <a:endParaRPr/>
          </a:p>
        </p:txBody>
      </p:sp>
      <p:sp>
        <p:nvSpPr>
          <p:cNvPr id="238" name="Google Shape;238;p33"/>
          <p:cNvSpPr txBox="1"/>
          <p:nvPr>
            <p:ph idx="1" type="body"/>
          </p:nvPr>
        </p:nvSpPr>
        <p:spPr>
          <a:xfrm>
            <a:off x="387900" y="1489825"/>
            <a:ext cx="37116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APU is a unit that is utilized to run comfort systems on the truck while the driver is on break, minimizing idle time fuel consumption. Traditionally all electrical power is derived from the a</a:t>
            </a:r>
            <a:r>
              <a:rPr lang="en" sz="1400"/>
              <a:t>lternator</a:t>
            </a:r>
            <a:r>
              <a:rPr lang="en" sz="1400"/>
              <a:t> while idling at truck stops. Does the APU help any? Gaining insights on sensors associated with the apu may help determine if parasitic losses are worth having an APU unit. </a:t>
            </a:r>
            <a:endParaRPr sz="1400"/>
          </a:p>
          <a:p>
            <a:pPr indent="0" lvl="0" marL="0" rtl="0" algn="l">
              <a:spcBef>
                <a:spcPts val="1600"/>
              </a:spcBef>
              <a:spcAft>
                <a:spcPts val="1600"/>
              </a:spcAft>
              <a:buNone/>
            </a:pPr>
            <a:r>
              <a:rPr lang="en" sz="1400"/>
              <a:t>12 Volt system supplied by 3 deep cells in </a:t>
            </a:r>
            <a:r>
              <a:rPr lang="en" sz="1400"/>
              <a:t>parallel.</a:t>
            </a:r>
            <a:r>
              <a:rPr lang="en" sz="1400"/>
              <a:t> </a:t>
            </a:r>
            <a:endParaRPr sz="1400"/>
          </a:p>
        </p:txBody>
      </p:sp>
      <p:pic>
        <p:nvPicPr>
          <p:cNvPr id="239" name="Google Shape;239;p33"/>
          <p:cNvPicPr preferRelativeResize="0"/>
          <p:nvPr/>
        </p:nvPicPr>
        <p:blipFill>
          <a:blip r:embed="rId3">
            <a:alphaModFix/>
          </a:blip>
          <a:stretch>
            <a:fillRect/>
          </a:stretch>
        </p:blipFill>
        <p:spPr>
          <a:xfrm>
            <a:off x="5731875" y="519850"/>
            <a:ext cx="1638926" cy="4321599"/>
          </a:xfrm>
          <a:prstGeom prst="rect">
            <a:avLst/>
          </a:prstGeom>
          <a:noFill/>
          <a:ln>
            <a:noFill/>
          </a:ln>
        </p:spPr>
      </p:pic>
      <p:sp>
        <p:nvSpPr>
          <p:cNvPr id="240" name="Google Shape;240;p33"/>
          <p:cNvSpPr txBox="1"/>
          <p:nvPr/>
        </p:nvSpPr>
        <p:spPr>
          <a:xfrm>
            <a:off x="4962275" y="0"/>
            <a:ext cx="4029300" cy="5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Single day distributions APU voltage and Engine speed</a:t>
            </a:r>
            <a:endParaRPr sz="1200">
              <a:latin typeface="Roboto"/>
              <a:ea typeface="Roboto"/>
              <a:cs typeface="Roboto"/>
              <a:sym typeface="Roboto"/>
            </a:endParaRPr>
          </a:p>
        </p:txBody>
      </p:sp>
      <p:pic>
        <p:nvPicPr>
          <p:cNvPr id="241" name="Google Shape;241;p33"/>
          <p:cNvPicPr preferRelativeResize="0"/>
          <p:nvPr/>
        </p:nvPicPr>
        <p:blipFill>
          <a:blip r:embed="rId4">
            <a:alphaModFix/>
          </a:blip>
          <a:stretch>
            <a:fillRect/>
          </a:stretch>
        </p:blipFill>
        <p:spPr>
          <a:xfrm>
            <a:off x="7506475" y="519850"/>
            <a:ext cx="1485124" cy="4321599"/>
          </a:xfrm>
          <a:prstGeom prst="rect">
            <a:avLst/>
          </a:prstGeom>
          <a:noFill/>
          <a:ln>
            <a:noFill/>
          </a:ln>
        </p:spPr>
      </p:pic>
      <p:pic>
        <p:nvPicPr>
          <p:cNvPr id="242" name="Google Shape;242;p33"/>
          <p:cNvPicPr preferRelativeResize="0"/>
          <p:nvPr/>
        </p:nvPicPr>
        <p:blipFill>
          <a:blip r:embed="rId5">
            <a:alphaModFix/>
          </a:blip>
          <a:stretch>
            <a:fillRect/>
          </a:stretch>
        </p:blipFill>
        <p:spPr>
          <a:xfrm>
            <a:off x="4278850" y="519850"/>
            <a:ext cx="1317350" cy="43216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4"/>
          <p:cNvSpPr txBox="1"/>
          <p:nvPr>
            <p:ph type="title"/>
          </p:nvPr>
        </p:nvSpPr>
        <p:spPr>
          <a:xfrm>
            <a:off x="438825" y="410575"/>
            <a:ext cx="55113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 day and single day means, standard deviations </a:t>
            </a:r>
            <a:endParaRPr/>
          </a:p>
        </p:txBody>
      </p:sp>
      <p:pic>
        <p:nvPicPr>
          <p:cNvPr id="248" name="Google Shape;248;p34"/>
          <p:cNvPicPr preferRelativeResize="0"/>
          <p:nvPr/>
        </p:nvPicPr>
        <p:blipFill>
          <a:blip r:embed="rId3">
            <a:alphaModFix/>
          </a:blip>
          <a:stretch>
            <a:fillRect/>
          </a:stretch>
        </p:blipFill>
        <p:spPr>
          <a:xfrm>
            <a:off x="152400" y="1249075"/>
            <a:ext cx="4611375" cy="3742026"/>
          </a:xfrm>
          <a:prstGeom prst="rect">
            <a:avLst/>
          </a:prstGeom>
          <a:noFill/>
          <a:ln>
            <a:noFill/>
          </a:ln>
        </p:spPr>
      </p:pic>
      <p:pic>
        <p:nvPicPr>
          <p:cNvPr id="249" name="Google Shape;249;p34"/>
          <p:cNvPicPr preferRelativeResize="0"/>
          <p:nvPr/>
        </p:nvPicPr>
        <p:blipFill>
          <a:blip r:embed="rId4">
            <a:alphaModFix/>
          </a:blip>
          <a:stretch>
            <a:fillRect/>
          </a:stretch>
        </p:blipFill>
        <p:spPr>
          <a:xfrm>
            <a:off x="6102525" y="152400"/>
            <a:ext cx="2783202" cy="48387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5"/>
          <p:cNvSpPr txBox="1"/>
          <p:nvPr>
            <p:ph type="title"/>
          </p:nvPr>
        </p:nvSpPr>
        <p:spPr>
          <a:xfrm>
            <a:off x="2959650" y="0"/>
            <a:ext cx="3796200" cy="49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  3 day distributions</a:t>
            </a:r>
            <a:endParaRPr sz="1400"/>
          </a:p>
          <a:p>
            <a:pPr indent="0" lvl="0" marL="0" rtl="0" algn="ctr">
              <a:spcBef>
                <a:spcPts val="0"/>
              </a:spcBef>
              <a:spcAft>
                <a:spcPts val="0"/>
              </a:spcAft>
              <a:buNone/>
            </a:pPr>
            <a:r>
              <a:rPr lang="en" sz="1400"/>
              <a:t>Vs single day</a:t>
            </a:r>
            <a:endParaRPr sz="1400"/>
          </a:p>
        </p:txBody>
      </p:sp>
      <p:pic>
        <p:nvPicPr>
          <p:cNvPr id="255" name="Google Shape;255;p35"/>
          <p:cNvPicPr preferRelativeResize="0"/>
          <p:nvPr/>
        </p:nvPicPr>
        <p:blipFill>
          <a:blip r:embed="rId3">
            <a:alphaModFix/>
          </a:blip>
          <a:stretch>
            <a:fillRect/>
          </a:stretch>
        </p:blipFill>
        <p:spPr>
          <a:xfrm>
            <a:off x="2343470" y="532288"/>
            <a:ext cx="1120401" cy="4365073"/>
          </a:xfrm>
          <a:prstGeom prst="rect">
            <a:avLst/>
          </a:prstGeom>
          <a:noFill/>
          <a:ln>
            <a:noFill/>
          </a:ln>
        </p:spPr>
      </p:pic>
      <p:pic>
        <p:nvPicPr>
          <p:cNvPr id="256" name="Google Shape;256;p35"/>
          <p:cNvPicPr preferRelativeResize="0"/>
          <p:nvPr/>
        </p:nvPicPr>
        <p:blipFill>
          <a:blip r:embed="rId4">
            <a:alphaModFix/>
          </a:blip>
          <a:stretch>
            <a:fillRect/>
          </a:stretch>
        </p:blipFill>
        <p:spPr>
          <a:xfrm>
            <a:off x="6947475" y="554025"/>
            <a:ext cx="1120399" cy="4321601"/>
          </a:xfrm>
          <a:prstGeom prst="rect">
            <a:avLst/>
          </a:prstGeom>
          <a:noFill/>
          <a:ln>
            <a:noFill/>
          </a:ln>
        </p:spPr>
      </p:pic>
      <p:pic>
        <p:nvPicPr>
          <p:cNvPr id="257" name="Google Shape;257;p35"/>
          <p:cNvPicPr preferRelativeResize="0"/>
          <p:nvPr/>
        </p:nvPicPr>
        <p:blipFill>
          <a:blip r:embed="rId5">
            <a:alphaModFix/>
          </a:blip>
          <a:stretch>
            <a:fillRect/>
          </a:stretch>
        </p:blipFill>
        <p:spPr>
          <a:xfrm>
            <a:off x="0" y="623075"/>
            <a:ext cx="1242775" cy="4321599"/>
          </a:xfrm>
          <a:prstGeom prst="rect">
            <a:avLst/>
          </a:prstGeom>
          <a:noFill/>
          <a:ln>
            <a:noFill/>
          </a:ln>
        </p:spPr>
      </p:pic>
      <p:pic>
        <p:nvPicPr>
          <p:cNvPr id="258" name="Google Shape;258;p35"/>
          <p:cNvPicPr preferRelativeResize="0"/>
          <p:nvPr/>
        </p:nvPicPr>
        <p:blipFill>
          <a:blip r:embed="rId6">
            <a:alphaModFix/>
          </a:blip>
          <a:stretch>
            <a:fillRect/>
          </a:stretch>
        </p:blipFill>
        <p:spPr>
          <a:xfrm>
            <a:off x="3463875" y="2005100"/>
            <a:ext cx="1120400" cy="1133300"/>
          </a:xfrm>
          <a:prstGeom prst="rect">
            <a:avLst/>
          </a:prstGeom>
          <a:noFill/>
          <a:ln>
            <a:noFill/>
          </a:ln>
        </p:spPr>
      </p:pic>
      <p:pic>
        <p:nvPicPr>
          <p:cNvPr id="259" name="Google Shape;259;p35"/>
          <p:cNvPicPr preferRelativeResize="0"/>
          <p:nvPr/>
        </p:nvPicPr>
        <p:blipFill>
          <a:blip r:embed="rId7">
            <a:alphaModFix/>
          </a:blip>
          <a:stretch>
            <a:fillRect/>
          </a:stretch>
        </p:blipFill>
        <p:spPr>
          <a:xfrm>
            <a:off x="5827075" y="2112975"/>
            <a:ext cx="1120400" cy="1133299"/>
          </a:xfrm>
          <a:prstGeom prst="rect">
            <a:avLst/>
          </a:prstGeom>
          <a:noFill/>
          <a:ln>
            <a:noFill/>
          </a:ln>
        </p:spPr>
      </p:pic>
      <p:pic>
        <p:nvPicPr>
          <p:cNvPr id="260" name="Google Shape;260;p35"/>
          <p:cNvPicPr preferRelativeResize="0"/>
          <p:nvPr/>
        </p:nvPicPr>
        <p:blipFill>
          <a:blip r:embed="rId8">
            <a:alphaModFix/>
          </a:blip>
          <a:stretch>
            <a:fillRect/>
          </a:stretch>
        </p:blipFill>
        <p:spPr>
          <a:xfrm>
            <a:off x="1223075" y="2005100"/>
            <a:ext cx="1120401" cy="1133301"/>
          </a:xfrm>
          <a:prstGeom prst="rect">
            <a:avLst/>
          </a:prstGeom>
          <a:noFill/>
          <a:ln>
            <a:noFill/>
          </a:ln>
        </p:spPr>
      </p:pic>
      <p:pic>
        <p:nvPicPr>
          <p:cNvPr id="261" name="Google Shape;261;p35"/>
          <p:cNvPicPr preferRelativeResize="0"/>
          <p:nvPr/>
        </p:nvPicPr>
        <p:blipFill>
          <a:blip r:embed="rId9">
            <a:alphaModFix/>
          </a:blip>
          <a:stretch>
            <a:fillRect/>
          </a:stretch>
        </p:blipFill>
        <p:spPr>
          <a:xfrm>
            <a:off x="4584287" y="610225"/>
            <a:ext cx="1242776" cy="4347301"/>
          </a:xfrm>
          <a:prstGeom prst="rect">
            <a:avLst/>
          </a:prstGeom>
          <a:noFill/>
          <a:ln>
            <a:noFill/>
          </a:ln>
        </p:spPr>
      </p:pic>
      <p:pic>
        <p:nvPicPr>
          <p:cNvPr id="262" name="Google Shape;262;p35"/>
          <p:cNvPicPr preferRelativeResize="0"/>
          <p:nvPr/>
        </p:nvPicPr>
        <p:blipFill>
          <a:blip r:embed="rId10">
            <a:alphaModFix/>
          </a:blip>
          <a:stretch>
            <a:fillRect/>
          </a:stretch>
        </p:blipFill>
        <p:spPr>
          <a:xfrm>
            <a:off x="8067875" y="2112975"/>
            <a:ext cx="1120400" cy="1133299"/>
          </a:xfrm>
          <a:prstGeom prst="rect">
            <a:avLst/>
          </a:prstGeom>
          <a:noFill/>
          <a:ln>
            <a:noFill/>
          </a:ln>
        </p:spPr>
      </p:pic>
      <p:sp>
        <p:nvSpPr>
          <p:cNvPr id="263" name="Google Shape;263;p35"/>
          <p:cNvSpPr txBox="1"/>
          <p:nvPr/>
        </p:nvSpPr>
        <p:spPr>
          <a:xfrm>
            <a:off x="1389425" y="2005100"/>
            <a:ext cx="954000" cy="5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MEAN: 13.84</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STD: 0.30</a:t>
            </a:r>
            <a:endParaRPr sz="800">
              <a:latin typeface="Roboto"/>
              <a:ea typeface="Roboto"/>
              <a:cs typeface="Roboto"/>
              <a:sym typeface="Roboto"/>
            </a:endParaRPr>
          </a:p>
        </p:txBody>
      </p:sp>
      <p:sp>
        <p:nvSpPr>
          <p:cNvPr id="264" name="Google Shape;264;p35"/>
          <p:cNvSpPr txBox="1"/>
          <p:nvPr/>
        </p:nvSpPr>
        <p:spPr>
          <a:xfrm>
            <a:off x="269075" y="724900"/>
            <a:ext cx="954000" cy="5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MEAN: 13.90</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STD: 0.26</a:t>
            </a:r>
            <a:endParaRPr sz="800">
              <a:latin typeface="Roboto"/>
              <a:ea typeface="Roboto"/>
              <a:cs typeface="Roboto"/>
              <a:sym typeface="Roboto"/>
            </a:endParaRPr>
          </a:p>
        </p:txBody>
      </p:sp>
      <p:sp>
        <p:nvSpPr>
          <p:cNvPr id="265" name="Google Shape;265;p35"/>
          <p:cNvSpPr txBox="1"/>
          <p:nvPr/>
        </p:nvSpPr>
        <p:spPr>
          <a:xfrm>
            <a:off x="269075" y="2223600"/>
            <a:ext cx="954000" cy="5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MEAN: 13.65</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STD: 0.35</a:t>
            </a:r>
            <a:endParaRPr sz="800">
              <a:latin typeface="Roboto"/>
              <a:ea typeface="Roboto"/>
              <a:cs typeface="Roboto"/>
              <a:sym typeface="Roboto"/>
            </a:endParaRPr>
          </a:p>
        </p:txBody>
      </p:sp>
      <p:sp>
        <p:nvSpPr>
          <p:cNvPr id="266" name="Google Shape;266;p35"/>
          <p:cNvSpPr txBox="1"/>
          <p:nvPr/>
        </p:nvSpPr>
        <p:spPr>
          <a:xfrm>
            <a:off x="288775" y="3722300"/>
            <a:ext cx="954000" cy="5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MEAN: 13.86</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STD: 0.28</a:t>
            </a:r>
            <a:endParaRPr sz="800">
              <a:latin typeface="Roboto"/>
              <a:ea typeface="Roboto"/>
              <a:cs typeface="Roboto"/>
              <a:sym typeface="Roboto"/>
            </a:endParaRPr>
          </a:p>
        </p:txBody>
      </p:sp>
      <p:sp>
        <p:nvSpPr>
          <p:cNvPr id="267" name="Google Shape;267;p35"/>
          <p:cNvSpPr txBox="1"/>
          <p:nvPr/>
        </p:nvSpPr>
        <p:spPr>
          <a:xfrm>
            <a:off x="2551350" y="610225"/>
            <a:ext cx="954000" cy="5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1C232"/>
                </a:solidFill>
                <a:latin typeface="Roboto"/>
                <a:ea typeface="Roboto"/>
                <a:cs typeface="Roboto"/>
                <a:sym typeface="Roboto"/>
              </a:rPr>
              <a:t>MEAN: 1054.688</a:t>
            </a:r>
            <a:endParaRPr sz="800">
              <a:solidFill>
                <a:srgbClr val="F1C232"/>
              </a:solidFill>
              <a:latin typeface="Roboto"/>
              <a:ea typeface="Roboto"/>
              <a:cs typeface="Roboto"/>
              <a:sym typeface="Roboto"/>
            </a:endParaRPr>
          </a:p>
          <a:p>
            <a:pPr indent="0" lvl="0" marL="0" rtl="0" algn="l">
              <a:spcBef>
                <a:spcPts val="0"/>
              </a:spcBef>
              <a:spcAft>
                <a:spcPts val="0"/>
              </a:spcAft>
              <a:buNone/>
            </a:pPr>
            <a:r>
              <a:rPr lang="en" sz="800">
                <a:solidFill>
                  <a:srgbClr val="F1C232"/>
                </a:solidFill>
                <a:latin typeface="Roboto"/>
                <a:ea typeface="Roboto"/>
                <a:cs typeface="Roboto"/>
                <a:sym typeface="Roboto"/>
              </a:rPr>
              <a:t>STD: 178.05</a:t>
            </a:r>
            <a:endParaRPr sz="800">
              <a:solidFill>
                <a:srgbClr val="F1C232"/>
              </a:solidFill>
              <a:latin typeface="Roboto"/>
              <a:ea typeface="Roboto"/>
              <a:cs typeface="Roboto"/>
              <a:sym typeface="Roboto"/>
            </a:endParaRPr>
          </a:p>
        </p:txBody>
      </p:sp>
      <p:sp>
        <p:nvSpPr>
          <p:cNvPr id="268" name="Google Shape;268;p35"/>
          <p:cNvSpPr txBox="1"/>
          <p:nvPr/>
        </p:nvSpPr>
        <p:spPr>
          <a:xfrm>
            <a:off x="2498850" y="2112975"/>
            <a:ext cx="954000" cy="5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1C232"/>
                </a:solidFill>
                <a:latin typeface="Roboto"/>
                <a:ea typeface="Roboto"/>
                <a:cs typeface="Roboto"/>
                <a:sym typeface="Roboto"/>
              </a:rPr>
              <a:t>MEAN: 1033.51</a:t>
            </a:r>
            <a:endParaRPr sz="800">
              <a:solidFill>
                <a:srgbClr val="F1C232"/>
              </a:solidFill>
              <a:latin typeface="Roboto"/>
              <a:ea typeface="Roboto"/>
              <a:cs typeface="Roboto"/>
              <a:sym typeface="Roboto"/>
            </a:endParaRPr>
          </a:p>
          <a:p>
            <a:pPr indent="0" lvl="0" marL="0" rtl="0" algn="l">
              <a:spcBef>
                <a:spcPts val="0"/>
              </a:spcBef>
              <a:spcAft>
                <a:spcPts val="0"/>
              </a:spcAft>
              <a:buNone/>
            </a:pPr>
            <a:r>
              <a:rPr lang="en" sz="800">
                <a:solidFill>
                  <a:srgbClr val="F1C232"/>
                </a:solidFill>
                <a:latin typeface="Roboto"/>
                <a:ea typeface="Roboto"/>
                <a:cs typeface="Roboto"/>
                <a:sym typeface="Roboto"/>
              </a:rPr>
              <a:t>STD: 188.95</a:t>
            </a:r>
            <a:endParaRPr sz="800">
              <a:solidFill>
                <a:srgbClr val="F1C232"/>
              </a:solidFill>
              <a:latin typeface="Roboto"/>
              <a:ea typeface="Roboto"/>
              <a:cs typeface="Roboto"/>
              <a:sym typeface="Roboto"/>
            </a:endParaRPr>
          </a:p>
        </p:txBody>
      </p:sp>
      <p:sp>
        <p:nvSpPr>
          <p:cNvPr id="269" name="Google Shape;269;p35"/>
          <p:cNvSpPr txBox="1"/>
          <p:nvPr/>
        </p:nvSpPr>
        <p:spPr>
          <a:xfrm>
            <a:off x="2509875" y="3506350"/>
            <a:ext cx="954000" cy="5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1C232"/>
                </a:solidFill>
                <a:latin typeface="Roboto"/>
                <a:ea typeface="Roboto"/>
                <a:cs typeface="Roboto"/>
                <a:sym typeface="Roboto"/>
              </a:rPr>
              <a:t>MEAN: 1059.79</a:t>
            </a:r>
            <a:endParaRPr sz="800">
              <a:solidFill>
                <a:srgbClr val="F1C232"/>
              </a:solidFill>
              <a:latin typeface="Roboto"/>
              <a:ea typeface="Roboto"/>
              <a:cs typeface="Roboto"/>
              <a:sym typeface="Roboto"/>
            </a:endParaRPr>
          </a:p>
          <a:p>
            <a:pPr indent="0" lvl="0" marL="0" rtl="0" algn="l">
              <a:spcBef>
                <a:spcPts val="0"/>
              </a:spcBef>
              <a:spcAft>
                <a:spcPts val="0"/>
              </a:spcAft>
              <a:buNone/>
            </a:pPr>
            <a:r>
              <a:rPr lang="en" sz="800">
                <a:solidFill>
                  <a:srgbClr val="F1C232"/>
                </a:solidFill>
                <a:latin typeface="Roboto"/>
                <a:ea typeface="Roboto"/>
                <a:cs typeface="Roboto"/>
                <a:sym typeface="Roboto"/>
              </a:rPr>
              <a:t>STD: 175.08</a:t>
            </a:r>
            <a:endParaRPr sz="800">
              <a:solidFill>
                <a:srgbClr val="F1C232"/>
              </a:solidFill>
              <a:latin typeface="Roboto"/>
              <a:ea typeface="Roboto"/>
              <a:cs typeface="Roboto"/>
              <a:sym typeface="Roboto"/>
            </a:endParaRPr>
          </a:p>
        </p:txBody>
      </p:sp>
      <p:sp>
        <p:nvSpPr>
          <p:cNvPr id="270" name="Google Shape;270;p35"/>
          <p:cNvSpPr txBox="1"/>
          <p:nvPr/>
        </p:nvSpPr>
        <p:spPr>
          <a:xfrm>
            <a:off x="3608275" y="2282700"/>
            <a:ext cx="954000" cy="5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1C232"/>
                </a:solidFill>
                <a:latin typeface="Roboto"/>
                <a:ea typeface="Roboto"/>
                <a:cs typeface="Roboto"/>
                <a:sym typeface="Roboto"/>
              </a:rPr>
              <a:t>MEAN: 1052.64</a:t>
            </a:r>
            <a:endParaRPr sz="800">
              <a:solidFill>
                <a:srgbClr val="F1C232"/>
              </a:solidFill>
              <a:latin typeface="Roboto"/>
              <a:ea typeface="Roboto"/>
              <a:cs typeface="Roboto"/>
              <a:sym typeface="Roboto"/>
            </a:endParaRPr>
          </a:p>
          <a:p>
            <a:pPr indent="0" lvl="0" marL="0" rtl="0" algn="l">
              <a:spcBef>
                <a:spcPts val="0"/>
              </a:spcBef>
              <a:spcAft>
                <a:spcPts val="0"/>
              </a:spcAft>
              <a:buNone/>
            </a:pPr>
            <a:r>
              <a:rPr lang="en" sz="800">
                <a:solidFill>
                  <a:srgbClr val="F1C232"/>
                </a:solidFill>
                <a:latin typeface="Roboto"/>
                <a:ea typeface="Roboto"/>
                <a:cs typeface="Roboto"/>
                <a:sym typeface="Roboto"/>
              </a:rPr>
              <a:t>STD: 179.30</a:t>
            </a:r>
            <a:endParaRPr sz="800">
              <a:solidFill>
                <a:srgbClr val="F1C232"/>
              </a:solidFill>
              <a:latin typeface="Roboto"/>
              <a:ea typeface="Roboto"/>
              <a:cs typeface="Roboto"/>
              <a:sym typeface="Roboto"/>
            </a:endParaRPr>
          </a:p>
        </p:txBody>
      </p:sp>
      <p:sp>
        <p:nvSpPr>
          <p:cNvPr id="271" name="Google Shape;271;p35"/>
          <p:cNvSpPr txBox="1"/>
          <p:nvPr/>
        </p:nvSpPr>
        <p:spPr>
          <a:xfrm>
            <a:off x="6159875" y="2223600"/>
            <a:ext cx="954000" cy="5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MEAN: 41.72</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STD: 30.47</a:t>
            </a:r>
            <a:endParaRPr sz="800">
              <a:latin typeface="Roboto"/>
              <a:ea typeface="Roboto"/>
              <a:cs typeface="Roboto"/>
              <a:sym typeface="Roboto"/>
            </a:endParaRPr>
          </a:p>
        </p:txBody>
      </p:sp>
      <p:sp>
        <p:nvSpPr>
          <p:cNvPr id="272" name="Google Shape;272;p35"/>
          <p:cNvSpPr txBox="1"/>
          <p:nvPr/>
        </p:nvSpPr>
        <p:spPr>
          <a:xfrm>
            <a:off x="8151075" y="2112975"/>
            <a:ext cx="954000" cy="5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1C232"/>
                </a:solidFill>
                <a:latin typeface="Roboto"/>
                <a:ea typeface="Roboto"/>
                <a:cs typeface="Roboto"/>
                <a:sym typeface="Roboto"/>
              </a:rPr>
              <a:t>MEAN: 28.76</a:t>
            </a:r>
            <a:endParaRPr sz="800">
              <a:solidFill>
                <a:srgbClr val="F1C232"/>
              </a:solidFill>
              <a:latin typeface="Roboto"/>
              <a:ea typeface="Roboto"/>
              <a:cs typeface="Roboto"/>
              <a:sym typeface="Roboto"/>
            </a:endParaRPr>
          </a:p>
          <a:p>
            <a:pPr indent="0" lvl="0" marL="0" rtl="0" algn="l">
              <a:spcBef>
                <a:spcPts val="0"/>
              </a:spcBef>
              <a:spcAft>
                <a:spcPts val="0"/>
              </a:spcAft>
              <a:buNone/>
            </a:pPr>
            <a:r>
              <a:rPr lang="en" sz="800">
                <a:solidFill>
                  <a:srgbClr val="F1C232"/>
                </a:solidFill>
                <a:latin typeface="Roboto"/>
                <a:ea typeface="Roboto"/>
                <a:cs typeface="Roboto"/>
                <a:sym typeface="Roboto"/>
              </a:rPr>
              <a:t>STD: 2.70</a:t>
            </a:r>
            <a:endParaRPr sz="800">
              <a:solidFill>
                <a:srgbClr val="F1C232"/>
              </a:solidFill>
              <a:latin typeface="Roboto"/>
              <a:ea typeface="Roboto"/>
              <a:cs typeface="Roboto"/>
              <a:sym typeface="Roboto"/>
            </a:endParaRPr>
          </a:p>
        </p:txBody>
      </p:sp>
      <p:sp>
        <p:nvSpPr>
          <p:cNvPr id="273" name="Google Shape;273;p35"/>
          <p:cNvSpPr txBox="1"/>
          <p:nvPr/>
        </p:nvSpPr>
        <p:spPr>
          <a:xfrm>
            <a:off x="5002525" y="922825"/>
            <a:ext cx="954000" cy="5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MEAN: 36.72</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STD: 28.26</a:t>
            </a:r>
            <a:endParaRPr sz="800">
              <a:latin typeface="Roboto"/>
              <a:ea typeface="Roboto"/>
              <a:cs typeface="Roboto"/>
              <a:sym typeface="Roboto"/>
            </a:endParaRPr>
          </a:p>
        </p:txBody>
      </p:sp>
      <p:sp>
        <p:nvSpPr>
          <p:cNvPr id="274" name="Google Shape;274;p35"/>
          <p:cNvSpPr txBox="1"/>
          <p:nvPr/>
        </p:nvSpPr>
        <p:spPr>
          <a:xfrm>
            <a:off x="5002525" y="2282700"/>
            <a:ext cx="954000" cy="5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MEAN: 58.05</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STD: 31.40</a:t>
            </a:r>
            <a:endParaRPr sz="800">
              <a:latin typeface="Roboto"/>
              <a:ea typeface="Roboto"/>
              <a:cs typeface="Roboto"/>
              <a:sym typeface="Roboto"/>
            </a:endParaRPr>
          </a:p>
        </p:txBody>
      </p:sp>
      <p:sp>
        <p:nvSpPr>
          <p:cNvPr id="275" name="Google Shape;275;p35"/>
          <p:cNvSpPr txBox="1"/>
          <p:nvPr/>
        </p:nvSpPr>
        <p:spPr>
          <a:xfrm>
            <a:off x="5002525" y="3722300"/>
            <a:ext cx="954000" cy="5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MEAN: 39.16</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STD: 29.60</a:t>
            </a:r>
            <a:endParaRPr sz="800">
              <a:latin typeface="Roboto"/>
              <a:ea typeface="Roboto"/>
              <a:cs typeface="Roboto"/>
              <a:sym typeface="Roboto"/>
            </a:endParaRPr>
          </a:p>
        </p:txBody>
      </p:sp>
      <p:sp>
        <p:nvSpPr>
          <p:cNvPr id="276" name="Google Shape;276;p35"/>
          <p:cNvSpPr txBox="1"/>
          <p:nvPr/>
        </p:nvSpPr>
        <p:spPr>
          <a:xfrm>
            <a:off x="7113875" y="3546175"/>
            <a:ext cx="954000" cy="5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MEAN: 28.07</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STD: 2.96</a:t>
            </a:r>
            <a:endParaRPr sz="800">
              <a:latin typeface="Roboto"/>
              <a:ea typeface="Roboto"/>
              <a:cs typeface="Roboto"/>
              <a:sym typeface="Roboto"/>
            </a:endParaRPr>
          </a:p>
        </p:txBody>
      </p:sp>
      <p:sp>
        <p:nvSpPr>
          <p:cNvPr id="277" name="Google Shape;277;p35"/>
          <p:cNvSpPr txBox="1"/>
          <p:nvPr/>
        </p:nvSpPr>
        <p:spPr>
          <a:xfrm>
            <a:off x="7155475" y="2112975"/>
            <a:ext cx="954000" cy="5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1C232"/>
                </a:solidFill>
                <a:latin typeface="Roboto"/>
                <a:ea typeface="Roboto"/>
                <a:cs typeface="Roboto"/>
                <a:sym typeface="Roboto"/>
              </a:rPr>
              <a:t>MEAN: 28.52</a:t>
            </a:r>
            <a:endParaRPr sz="800">
              <a:solidFill>
                <a:srgbClr val="F1C232"/>
              </a:solidFill>
              <a:latin typeface="Roboto"/>
              <a:ea typeface="Roboto"/>
              <a:cs typeface="Roboto"/>
              <a:sym typeface="Roboto"/>
            </a:endParaRPr>
          </a:p>
          <a:p>
            <a:pPr indent="0" lvl="0" marL="0" rtl="0" algn="l">
              <a:spcBef>
                <a:spcPts val="0"/>
              </a:spcBef>
              <a:spcAft>
                <a:spcPts val="0"/>
              </a:spcAft>
              <a:buNone/>
            </a:pPr>
            <a:r>
              <a:rPr lang="en" sz="800">
                <a:solidFill>
                  <a:srgbClr val="F1C232"/>
                </a:solidFill>
                <a:latin typeface="Roboto"/>
                <a:ea typeface="Roboto"/>
                <a:cs typeface="Roboto"/>
                <a:sym typeface="Roboto"/>
              </a:rPr>
              <a:t>STD: 1.68</a:t>
            </a:r>
            <a:endParaRPr sz="800">
              <a:solidFill>
                <a:srgbClr val="F1C232"/>
              </a:solidFill>
              <a:latin typeface="Roboto"/>
              <a:ea typeface="Roboto"/>
              <a:cs typeface="Roboto"/>
              <a:sym typeface="Roboto"/>
            </a:endParaRPr>
          </a:p>
        </p:txBody>
      </p:sp>
      <p:sp>
        <p:nvSpPr>
          <p:cNvPr id="278" name="Google Shape;278;p35"/>
          <p:cNvSpPr txBox="1"/>
          <p:nvPr/>
        </p:nvSpPr>
        <p:spPr>
          <a:xfrm>
            <a:off x="7113875" y="761425"/>
            <a:ext cx="954000" cy="5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1C232"/>
                </a:solidFill>
                <a:latin typeface="Roboto"/>
                <a:ea typeface="Roboto"/>
                <a:cs typeface="Roboto"/>
                <a:sym typeface="Roboto"/>
              </a:rPr>
              <a:t>MEAN: 29.52</a:t>
            </a:r>
            <a:endParaRPr sz="800">
              <a:solidFill>
                <a:srgbClr val="F1C232"/>
              </a:solidFill>
              <a:latin typeface="Roboto"/>
              <a:ea typeface="Roboto"/>
              <a:cs typeface="Roboto"/>
              <a:sym typeface="Roboto"/>
            </a:endParaRPr>
          </a:p>
          <a:p>
            <a:pPr indent="0" lvl="0" marL="0" rtl="0" algn="l">
              <a:spcBef>
                <a:spcPts val="0"/>
              </a:spcBef>
              <a:spcAft>
                <a:spcPts val="0"/>
              </a:spcAft>
              <a:buNone/>
            </a:pPr>
            <a:r>
              <a:rPr lang="en" sz="800">
                <a:solidFill>
                  <a:srgbClr val="F1C232"/>
                </a:solidFill>
                <a:latin typeface="Roboto"/>
                <a:ea typeface="Roboto"/>
                <a:cs typeface="Roboto"/>
                <a:sym typeface="Roboto"/>
              </a:rPr>
              <a:t>STD: 2.61</a:t>
            </a:r>
            <a:endParaRPr sz="800">
              <a:solidFill>
                <a:srgbClr val="F1C232"/>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APU: Investigations and ideas!</a:t>
            </a:r>
            <a:endParaRPr/>
          </a:p>
        </p:txBody>
      </p:sp>
      <p:sp>
        <p:nvSpPr>
          <p:cNvPr id="284" name="Google Shape;284;p36"/>
          <p:cNvSpPr txBox="1"/>
          <p:nvPr>
            <p:ph idx="1" type="body"/>
          </p:nvPr>
        </p:nvSpPr>
        <p:spPr>
          <a:xfrm>
            <a:off x="387900" y="1268625"/>
            <a:ext cx="8368200" cy="13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At any given time when the engine speed is less than idle(off) the apu batteries should be discharging. </a:t>
            </a:r>
            <a:endParaRPr sz="1200"/>
          </a:p>
          <a:p>
            <a:pPr indent="0" lvl="0" marL="0" rtl="0" algn="l">
              <a:spcBef>
                <a:spcPts val="1600"/>
              </a:spcBef>
              <a:spcAft>
                <a:spcPts val="0"/>
              </a:spcAft>
              <a:buNone/>
            </a:pPr>
            <a:r>
              <a:rPr lang="en" sz="1200"/>
              <a:t>Any time the </a:t>
            </a:r>
            <a:r>
              <a:rPr lang="en" sz="1200"/>
              <a:t>engine speed is greater than idle the batteries should be charging or charged. </a:t>
            </a:r>
            <a:endParaRPr sz="1200"/>
          </a:p>
          <a:p>
            <a:pPr indent="0" lvl="0" marL="0" rtl="0" algn="l">
              <a:spcBef>
                <a:spcPts val="1600"/>
              </a:spcBef>
              <a:spcAft>
                <a:spcPts val="0"/>
              </a:spcAft>
              <a:buNone/>
            </a:pPr>
            <a:r>
              <a:rPr lang="en" sz="1200"/>
              <a:t>As batteries discharge they typically will have a drop in voltage. Lets see a scatter plot of alternator vs battery voltage</a:t>
            </a:r>
            <a:endParaRPr sz="1200"/>
          </a:p>
          <a:p>
            <a:pPr indent="0" lvl="0" marL="0" rtl="0" algn="l">
              <a:spcBef>
                <a:spcPts val="1600"/>
              </a:spcBef>
              <a:spcAft>
                <a:spcPts val="1600"/>
              </a:spcAft>
              <a:buNone/>
            </a:pPr>
            <a:r>
              <a:t/>
            </a:r>
            <a:endParaRPr sz="1200"/>
          </a:p>
        </p:txBody>
      </p:sp>
      <p:pic>
        <p:nvPicPr>
          <p:cNvPr id="285" name="Google Shape;285;p36"/>
          <p:cNvPicPr preferRelativeResize="0"/>
          <p:nvPr/>
        </p:nvPicPr>
        <p:blipFill>
          <a:blip r:embed="rId3">
            <a:alphaModFix/>
          </a:blip>
          <a:stretch>
            <a:fillRect/>
          </a:stretch>
        </p:blipFill>
        <p:spPr>
          <a:xfrm>
            <a:off x="4376388" y="2585263"/>
            <a:ext cx="4301082" cy="2212576"/>
          </a:xfrm>
          <a:prstGeom prst="rect">
            <a:avLst/>
          </a:prstGeom>
          <a:noFill/>
          <a:ln>
            <a:noFill/>
          </a:ln>
        </p:spPr>
      </p:pic>
      <p:pic>
        <p:nvPicPr>
          <p:cNvPr id="286" name="Google Shape;286;p36"/>
          <p:cNvPicPr preferRelativeResize="0"/>
          <p:nvPr/>
        </p:nvPicPr>
        <p:blipFill>
          <a:blip r:embed="rId4">
            <a:alphaModFix/>
          </a:blip>
          <a:stretch>
            <a:fillRect/>
          </a:stretch>
        </p:blipFill>
        <p:spPr>
          <a:xfrm>
            <a:off x="387900" y="2571750"/>
            <a:ext cx="3653171" cy="2226100"/>
          </a:xfrm>
          <a:prstGeom prst="rect">
            <a:avLst/>
          </a:prstGeom>
          <a:noFill/>
          <a:ln>
            <a:noFill/>
          </a:ln>
        </p:spPr>
      </p:pic>
      <p:sp>
        <p:nvSpPr>
          <p:cNvPr id="287" name="Google Shape;287;p36"/>
          <p:cNvSpPr txBox="1"/>
          <p:nvPr/>
        </p:nvSpPr>
        <p:spPr>
          <a:xfrm>
            <a:off x="3084200" y="2571750"/>
            <a:ext cx="873000" cy="63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3 DAY</a:t>
            </a:r>
            <a:endParaRPr sz="800">
              <a:latin typeface="Roboto"/>
              <a:ea typeface="Roboto"/>
              <a:cs typeface="Roboto"/>
              <a:sym typeface="Roboto"/>
            </a:endParaRPr>
          </a:p>
        </p:txBody>
      </p:sp>
      <p:sp>
        <p:nvSpPr>
          <p:cNvPr id="288" name="Google Shape;288;p36"/>
          <p:cNvSpPr txBox="1"/>
          <p:nvPr/>
        </p:nvSpPr>
        <p:spPr>
          <a:xfrm>
            <a:off x="7211250" y="2571750"/>
            <a:ext cx="2145900" cy="63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1 day</a:t>
            </a:r>
            <a:endParaRPr sz="8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Correlation</a:t>
            </a:r>
            <a:endParaRPr/>
          </a:p>
        </p:txBody>
      </p:sp>
      <p:pic>
        <p:nvPicPr>
          <p:cNvPr id="294" name="Google Shape;294;p37"/>
          <p:cNvPicPr preferRelativeResize="0"/>
          <p:nvPr/>
        </p:nvPicPr>
        <p:blipFill>
          <a:blip r:embed="rId3">
            <a:alphaModFix/>
          </a:blip>
          <a:stretch>
            <a:fillRect/>
          </a:stretch>
        </p:blipFill>
        <p:spPr>
          <a:xfrm>
            <a:off x="66825" y="2684600"/>
            <a:ext cx="3469925" cy="1190625"/>
          </a:xfrm>
          <a:prstGeom prst="rect">
            <a:avLst/>
          </a:prstGeom>
          <a:noFill/>
          <a:ln>
            <a:noFill/>
          </a:ln>
        </p:spPr>
      </p:pic>
      <p:sp>
        <p:nvSpPr>
          <p:cNvPr id="295" name="Google Shape;295;p37"/>
          <p:cNvSpPr txBox="1"/>
          <p:nvPr/>
        </p:nvSpPr>
        <p:spPr>
          <a:xfrm>
            <a:off x="66825" y="1987050"/>
            <a:ext cx="5476200" cy="6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APU/Alternator correlation matrix</a:t>
            </a:r>
            <a:endParaRPr>
              <a:latin typeface="Roboto"/>
              <a:ea typeface="Roboto"/>
              <a:cs typeface="Roboto"/>
              <a:sym typeface="Roboto"/>
            </a:endParaRPr>
          </a:p>
        </p:txBody>
      </p:sp>
      <p:pic>
        <p:nvPicPr>
          <p:cNvPr id="296" name="Google Shape;296;p37"/>
          <p:cNvPicPr preferRelativeResize="0"/>
          <p:nvPr/>
        </p:nvPicPr>
        <p:blipFill>
          <a:blip r:embed="rId4">
            <a:alphaModFix/>
          </a:blip>
          <a:stretch>
            <a:fillRect/>
          </a:stretch>
        </p:blipFill>
        <p:spPr>
          <a:xfrm>
            <a:off x="4877575" y="2684600"/>
            <a:ext cx="3469925" cy="1190625"/>
          </a:xfrm>
          <a:prstGeom prst="rect">
            <a:avLst/>
          </a:prstGeom>
          <a:noFill/>
          <a:ln>
            <a:noFill/>
          </a:ln>
        </p:spPr>
      </p:pic>
      <p:sp>
        <p:nvSpPr>
          <p:cNvPr id="297" name="Google Shape;297;p37"/>
          <p:cNvSpPr txBox="1"/>
          <p:nvPr/>
        </p:nvSpPr>
        <p:spPr>
          <a:xfrm>
            <a:off x="5656900" y="2006050"/>
            <a:ext cx="5476200" cy="6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APU/Alternator Covariance matrix</a:t>
            </a:r>
            <a:endParaRPr>
              <a:latin typeface="Roboto"/>
              <a:ea typeface="Roboto"/>
              <a:cs typeface="Roboto"/>
              <a:sym typeface="Roboto"/>
            </a:endParaRPr>
          </a:p>
        </p:txBody>
      </p:sp>
      <p:sp>
        <p:nvSpPr>
          <p:cNvPr id="298" name="Google Shape;298;p37"/>
          <p:cNvSpPr txBox="1"/>
          <p:nvPr/>
        </p:nvSpPr>
        <p:spPr>
          <a:xfrm>
            <a:off x="1355350" y="4097700"/>
            <a:ext cx="5476200" cy="6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This shows a strong negative relationship for the APU unit and the alternator (charging)</a:t>
            </a: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8"/>
          <p:cNvSpPr txBox="1"/>
          <p:nvPr>
            <p:ph type="title"/>
          </p:nvPr>
        </p:nvSpPr>
        <p:spPr>
          <a:xfrm>
            <a:off x="387900" y="458025"/>
            <a:ext cx="8368200" cy="68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Lead Acid battery charging cycle with Time Series</a:t>
            </a:r>
            <a:endParaRPr sz="1800"/>
          </a:p>
        </p:txBody>
      </p:sp>
      <p:sp>
        <p:nvSpPr>
          <p:cNvPr id="304" name="Google Shape;304;p38"/>
          <p:cNvSpPr txBox="1"/>
          <p:nvPr/>
        </p:nvSpPr>
        <p:spPr>
          <a:xfrm>
            <a:off x="2838400" y="4075375"/>
            <a:ext cx="3649200" cy="5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Source: DigiKey</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sz="1100" u="sng">
                <a:solidFill>
                  <a:schemeClr val="hlink"/>
                </a:solidFill>
                <a:hlinkClick r:id="rId3"/>
              </a:rPr>
              <a:t>https://www.digikey.com/eewiki/display/Motley/Charging+Lead+Acid+Battery+Basics</a:t>
            </a:r>
            <a:endParaRPr>
              <a:latin typeface="Roboto"/>
              <a:ea typeface="Roboto"/>
              <a:cs typeface="Roboto"/>
              <a:sym typeface="Roboto"/>
            </a:endParaRPr>
          </a:p>
        </p:txBody>
      </p:sp>
      <p:pic>
        <p:nvPicPr>
          <p:cNvPr id="305" name="Google Shape;305;p38"/>
          <p:cNvPicPr preferRelativeResize="0"/>
          <p:nvPr/>
        </p:nvPicPr>
        <p:blipFill>
          <a:blip r:embed="rId4">
            <a:alphaModFix/>
          </a:blip>
          <a:stretch>
            <a:fillRect/>
          </a:stretch>
        </p:blipFill>
        <p:spPr>
          <a:xfrm>
            <a:off x="3125000" y="2073225"/>
            <a:ext cx="2893999" cy="1922475"/>
          </a:xfrm>
          <a:prstGeom prst="rect">
            <a:avLst/>
          </a:prstGeom>
          <a:noFill/>
          <a:ln>
            <a:noFill/>
          </a:ln>
        </p:spPr>
      </p:pic>
      <p:pic>
        <p:nvPicPr>
          <p:cNvPr id="306" name="Google Shape;306;p38"/>
          <p:cNvPicPr preferRelativeResize="0"/>
          <p:nvPr/>
        </p:nvPicPr>
        <p:blipFill>
          <a:blip r:embed="rId5">
            <a:alphaModFix/>
          </a:blip>
          <a:stretch>
            <a:fillRect/>
          </a:stretch>
        </p:blipFill>
        <p:spPr>
          <a:xfrm>
            <a:off x="162075" y="2073225"/>
            <a:ext cx="2858451" cy="1922475"/>
          </a:xfrm>
          <a:prstGeom prst="rect">
            <a:avLst/>
          </a:prstGeom>
          <a:noFill/>
          <a:ln>
            <a:noFill/>
          </a:ln>
        </p:spPr>
      </p:pic>
      <p:pic>
        <p:nvPicPr>
          <p:cNvPr id="307" name="Google Shape;307;p38"/>
          <p:cNvPicPr preferRelativeResize="0"/>
          <p:nvPr/>
        </p:nvPicPr>
        <p:blipFill>
          <a:blip r:embed="rId6">
            <a:alphaModFix/>
          </a:blip>
          <a:stretch>
            <a:fillRect/>
          </a:stretch>
        </p:blipFill>
        <p:spPr>
          <a:xfrm>
            <a:off x="6062150" y="2073225"/>
            <a:ext cx="2820199" cy="1922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39"/>
          <p:cNvSpPr txBox="1"/>
          <p:nvPr>
            <p:ph type="title"/>
          </p:nvPr>
        </p:nvSpPr>
        <p:spPr>
          <a:xfrm>
            <a:off x="387900" y="142100"/>
            <a:ext cx="8368200" cy="56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scatter plots w fitted line</a:t>
            </a:r>
            <a:endParaRPr/>
          </a:p>
        </p:txBody>
      </p:sp>
      <p:sp>
        <p:nvSpPr>
          <p:cNvPr id="313" name="Google Shape;313;p39"/>
          <p:cNvSpPr txBox="1"/>
          <p:nvPr>
            <p:ph idx="1" type="body"/>
          </p:nvPr>
        </p:nvSpPr>
        <p:spPr>
          <a:xfrm>
            <a:off x="387900" y="3623850"/>
            <a:ext cx="8368200" cy="13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Since voltage and amperage are related, investigating temperature and engine speed vs APU to see if there is any correlation. The lack of correlation between these two metrics and the apu will need more discussion with Volvo, as we would </a:t>
            </a:r>
            <a:r>
              <a:rPr lang="en" sz="1200"/>
              <a:t>assume</a:t>
            </a:r>
            <a:r>
              <a:rPr lang="en" sz="1200"/>
              <a:t> we would see correlation with engine speeds and APU and maybe slight correlation with temperature.</a:t>
            </a:r>
            <a:endParaRPr sz="1200"/>
          </a:p>
          <a:p>
            <a:pPr indent="0" lvl="0" marL="0" rtl="0" algn="l">
              <a:spcBef>
                <a:spcPts val="1600"/>
              </a:spcBef>
              <a:spcAft>
                <a:spcPts val="1600"/>
              </a:spcAft>
              <a:buNone/>
            </a:pPr>
            <a:r>
              <a:rPr lang="en" sz="1200"/>
              <a:t>*APU may be temperature controlled *Engine speed may be a different metric than what is assumed by the name. </a:t>
            </a:r>
            <a:endParaRPr sz="1200"/>
          </a:p>
        </p:txBody>
      </p:sp>
      <p:pic>
        <p:nvPicPr>
          <p:cNvPr id="314" name="Google Shape;314;p39"/>
          <p:cNvPicPr preferRelativeResize="0"/>
          <p:nvPr/>
        </p:nvPicPr>
        <p:blipFill>
          <a:blip r:embed="rId3">
            <a:alphaModFix/>
          </a:blip>
          <a:stretch>
            <a:fillRect/>
          </a:stretch>
        </p:blipFill>
        <p:spPr>
          <a:xfrm>
            <a:off x="387900" y="844100"/>
            <a:ext cx="3785350" cy="2639649"/>
          </a:xfrm>
          <a:prstGeom prst="rect">
            <a:avLst/>
          </a:prstGeom>
          <a:noFill/>
          <a:ln>
            <a:noFill/>
          </a:ln>
        </p:spPr>
      </p:pic>
      <p:pic>
        <p:nvPicPr>
          <p:cNvPr id="315" name="Google Shape;315;p39"/>
          <p:cNvPicPr preferRelativeResize="0"/>
          <p:nvPr/>
        </p:nvPicPr>
        <p:blipFill>
          <a:blip r:embed="rId4">
            <a:alphaModFix/>
          </a:blip>
          <a:stretch>
            <a:fillRect/>
          </a:stretch>
        </p:blipFill>
        <p:spPr>
          <a:xfrm>
            <a:off x="4279925" y="844100"/>
            <a:ext cx="4476176" cy="2639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Ambient Temp and Engine Speed vs APU</a:t>
            </a:r>
            <a:endParaRPr/>
          </a:p>
          <a:p>
            <a:pPr indent="0" lvl="0" marL="0" rtl="0" algn="ctr">
              <a:spcBef>
                <a:spcPts val="0"/>
              </a:spcBef>
              <a:spcAft>
                <a:spcPts val="0"/>
              </a:spcAft>
              <a:buNone/>
            </a:pPr>
            <a:r>
              <a:rPr lang="en"/>
              <a:t>Correlation </a:t>
            </a:r>
            <a:endParaRPr/>
          </a:p>
        </p:txBody>
      </p:sp>
      <p:pic>
        <p:nvPicPr>
          <p:cNvPr id="321" name="Google Shape;321;p40"/>
          <p:cNvPicPr preferRelativeResize="0"/>
          <p:nvPr/>
        </p:nvPicPr>
        <p:blipFill>
          <a:blip r:embed="rId3">
            <a:alphaModFix/>
          </a:blip>
          <a:stretch>
            <a:fillRect/>
          </a:stretch>
        </p:blipFill>
        <p:spPr>
          <a:xfrm>
            <a:off x="1441450" y="1406700"/>
            <a:ext cx="6088500" cy="37022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 Tailed T testing and P-value</a:t>
            </a:r>
            <a:endParaRPr/>
          </a:p>
        </p:txBody>
      </p:sp>
      <p:sp>
        <p:nvSpPr>
          <p:cNvPr id="327" name="Google Shape;327;p4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Null hypothesis: The 3 day sample mean  from the APU voltage is 13.82 is higher than the population APU Voltage mean.</a:t>
            </a:r>
            <a:endParaRPr/>
          </a:p>
          <a:p>
            <a:pPr indent="0" lvl="0" marL="0" rtl="0" algn="l">
              <a:spcBef>
                <a:spcPts val="1600"/>
              </a:spcBef>
              <a:spcAft>
                <a:spcPts val="1600"/>
              </a:spcAft>
              <a:buNone/>
            </a:pPr>
            <a:r>
              <a:rPr lang="en"/>
              <a:t>The calculated p-value is -6.11e-13 which is well less than .05 </a:t>
            </a:r>
            <a:r>
              <a:rPr lang="en"/>
              <a:t>significance</a:t>
            </a:r>
            <a:r>
              <a:rPr lang="en"/>
              <a:t> level, so we can reject the null hypothesis indicating that with 95% confidence the sample mean will be lower than the population mean.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Display Data per Day</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Divided data by day using mean.</a:t>
            </a:r>
            <a:endParaRPr/>
          </a:p>
          <a:p>
            <a:pPr indent="0" lvl="0" marL="0" rtl="0" algn="l">
              <a:spcBef>
                <a:spcPts val="1600"/>
              </a:spcBef>
              <a:spcAft>
                <a:spcPts val="0"/>
              </a:spcAft>
              <a:buNone/>
            </a:pPr>
            <a:r>
              <a:rPr lang="en"/>
              <a:t>Function returns average for any attribute/column.</a:t>
            </a:r>
            <a:endParaRPr/>
          </a:p>
          <a:p>
            <a:pPr indent="0" lvl="0" marL="0" rtl="0" algn="l">
              <a:spcBef>
                <a:spcPts val="1600"/>
              </a:spcBef>
              <a:spcAft>
                <a:spcPts val="1600"/>
              </a:spcAft>
              <a:buNone/>
            </a:pPr>
            <a:r>
              <a:rPr lang="en"/>
              <a:t>Truck 1 had one week worth data, but Truck 2 had only three days of data.</a:t>
            </a:r>
            <a:endParaRPr/>
          </a:p>
        </p:txBody>
      </p:sp>
      <p:sp>
        <p:nvSpPr>
          <p:cNvPr id="77" name="Google Shape;77;p15"/>
          <p:cNvSpPr txBox="1"/>
          <p:nvPr/>
        </p:nvSpPr>
        <p:spPr>
          <a:xfrm>
            <a:off x="5540550" y="4331225"/>
            <a:ext cx="1328400" cy="3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Truck 2</a:t>
            </a:r>
            <a:endParaRPr>
              <a:solidFill>
                <a:srgbClr val="FFFFFF"/>
              </a:solidFill>
              <a:latin typeface="Roboto"/>
              <a:ea typeface="Roboto"/>
              <a:cs typeface="Roboto"/>
              <a:sym typeface="Roboto"/>
            </a:endParaRPr>
          </a:p>
        </p:txBody>
      </p:sp>
      <p:sp>
        <p:nvSpPr>
          <p:cNvPr id="78" name="Google Shape;78;p15"/>
          <p:cNvSpPr txBox="1"/>
          <p:nvPr/>
        </p:nvSpPr>
        <p:spPr>
          <a:xfrm>
            <a:off x="1631400" y="4331225"/>
            <a:ext cx="1015800" cy="3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Truck 1</a:t>
            </a:r>
            <a:endParaRPr>
              <a:solidFill>
                <a:srgbClr val="FFFFFF"/>
              </a:solidFill>
              <a:latin typeface="Roboto"/>
              <a:ea typeface="Roboto"/>
              <a:cs typeface="Roboto"/>
              <a:sym typeface="Roboto"/>
            </a:endParaRPr>
          </a:p>
        </p:txBody>
      </p:sp>
      <p:pic>
        <p:nvPicPr>
          <p:cNvPr id="79" name="Google Shape;79;p15"/>
          <p:cNvPicPr preferRelativeResize="0"/>
          <p:nvPr/>
        </p:nvPicPr>
        <p:blipFill rotWithShape="1">
          <a:blip r:embed="rId3">
            <a:alphaModFix/>
          </a:blip>
          <a:srcRect b="0" l="0" r="0" t="15254"/>
          <a:stretch/>
        </p:blipFill>
        <p:spPr>
          <a:xfrm>
            <a:off x="4653650" y="3645113"/>
            <a:ext cx="2838450" cy="686100"/>
          </a:xfrm>
          <a:prstGeom prst="rect">
            <a:avLst/>
          </a:prstGeom>
          <a:noFill/>
          <a:ln>
            <a:noFill/>
          </a:ln>
        </p:spPr>
      </p:pic>
      <p:pic>
        <p:nvPicPr>
          <p:cNvPr id="80" name="Google Shape;80;p15"/>
          <p:cNvPicPr preferRelativeResize="0"/>
          <p:nvPr/>
        </p:nvPicPr>
        <p:blipFill rotWithShape="1">
          <a:blip r:embed="rId4">
            <a:alphaModFix/>
          </a:blip>
          <a:srcRect b="0" l="0" r="0" t="9485"/>
          <a:stretch/>
        </p:blipFill>
        <p:spPr>
          <a:xfrm>
            <a:off x="756675" y="2986250"/>
            <a:ext cx="3152775" cy="13449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Errors and more</a:t>
            </a:r>
            <a:endParaRPr/>
          </a:p>
        </p:txBody>
      </p:sp>
      <p:sp>
        <p:nvSpPr>
          <p:cNvPr id="333" name="Google Shape;333;p42"/>
          <p:cNvSpPr txBox="1"/>
          <p:nvPr>
            <p:ph idx="1" type="body"/>
          </p:nvPr>
        </p:nvSpPr>
        <p:spPr>
          <a:xfrm>
            <a:off x="387900" y="1489825"/>
            <a:ext cx="8368200" cy="25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APU: Need a metric that only operates when alternator is off. </a:t>
            </a:r>
            <a:r>
              <a:rPr lang="en"/>
              <a:t>Investigation into data, as wells as discussions with Volvo engineers revealed that the data may not include sensors that accurately isolate the APU. </a:t>
            </a:r>
            <a:endParaRPr/>
          </a:p>
          <a:p>
            <a:pPr indent="0" lvl="0" marL="0" rtl="0" algn="l">
              <a:spcBef>
                <a:spcPts val="1600"/>
              </a:spcBef>
              <a:spcAft>
                <a:spcPts val="0"/>
              </a:spcAft>
              <a:buNone/>
            </a:pPr>
            <a:r>
              <a:rPr lang="en"/>
              <a:t>APU: A capacity metric would be nice. </a:t>
            </a:r>
            <a:endParaRPr/>
          </a:p>
          <a:p>
            <a:pPr indent="0" lvl="0" marL="0" rtl="0" algn="l">
              <a:spcBef>
                <a:spcPts val="1600"/>
              </a:spcBef>
              <a:spcAft>
                <a:spcPts val="0"/>
              </a:spcAft>
              <a:buNone/>
            </a:pPr>
            <a:r>
              <a:rPr lang="en"/>
              <a:t>GPS and Wheelbase speed outliers.</a:t>
            </a:r>
            <a:endParaRPr/>
          </a:p>
          <a:p>
            <a:pPr indent="0" lvl="0" marL="0" rtl="0" algn="l">
              <a:spcBef>
                <a:spcPts val="1600"/>
              </a:spcBef>
              <a:spcAft>
                <a:spcPts val="0"/>
              </a:spcAft>
              <a:buNone/>
            </a:pPr>
            <a:r>
              <a:rPr lang="en"/>
              <a:t>Other outliers when truck is stopped or when a sensor first starts.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Outlier Detection</a:t>
            </a:r>
            <a:endParaRPr/>
          </a:p>
        </p:txBody>
      </p:sp>
      <p:sp>
        <p:nvSpPr>
          <p:cNvPr id="86" name="Google Shape;86;p16"/>
          <p:cNvSpPr txBox="1"/>
          <p:nvPr/>
        </p:nvSpPr>
        <p:spPr>
          <a:xfrm>
            <a:off x="244925" y="4440625"/>
            <a:ext cx="979800" cy="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Truck 1</a:t>
            </a:r>
            <a:endParaRPr>
              <a:solidFill>
                <a:srgbClr val="FFFFFF"/>
              </a:solidFill>
              <a:latin typeface="Roboto"/>
              <a:ea typeface="Roboto"/>
              <a:cs typeface="Roboto"/>
              <a:sym typeface="Roboto"/>
            </a:endParaRPr>
          </a:p>
        </p:txBody>
      </p:sp>
      <p:sp>
        <p:nvSpPr>
          <p:cNvPr id="87" name="Google Shape;87;p16"/>
          <p:cNvSpPr txBox="1"/>
          <p:nvPr/>
        </p:nvSpPr>
        <p:spPr>
          <a:xfrm>
            <a:off x="4613250" y="4504700"/>
            <a:ext cx="979800" cy="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Truck 2</a:t>
            </a:r>
            <a:endParaRPr>
              <a:solidFill>
                <a:srgbClr val="FFFFFF"/>
              </a:solidFill>
              <a:latin typeface="Roboto"/>
              <a:ea typeface="Roboto"/>
              <a:cs typeface="Roboto"/>
              <a:sym typeface="Roboto"/>
            </a:endParaRPr>
          </a:p>
        </p:txBody>
      </p:sp>
      <p:sp>
        <p:nvSpPr>
          <p:cNvPr id="88" name="Google Shape;88;p16"/>
          <p:cNvSpPr txBox="1"/>
          <p:nvPr/>
        </p:nvSpPr>
        <p:spPr>
          <a:xfrm>
            <a:off x="894925" y="1573200"/>
            <a:ext cx="6264600" cy="11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Both trucks had several outliers making the data seem scattered. </a:t>
            </a:r>
            <a:endParaRPr sz="1800">
              <a:solidFill>
                <a:srgbClr val="FFFFFF"/>
              </a:solidFill>
              <a:latin typeface="Roboto"/>
              <a:ea typeface="Roboto"/>
              <a:cs typeface="Roboto"/>
              <a:sym typeface="Roboto"/>
            </a:endParaRPr>
          </a:p>
          <a:p>
            <a:pPr indent="0" lvl="0" marL="0" rtl="0" algn="l">
              <a:spcBef>
                <a:spcPts val="0"/>
              </a:spcBef>
              <a:spcAft>
                <a:spcPts val="0"/>
              </a:spcAft>
              <a:buNone/>
            </a:pPr>
            <a:r>
              <a:rPr lang="en" sz="1800">
                <a:solidFill>
                  <a:srgbClr val="FFFFFF"/>
                </a:solidFill>
                <a:latin typeface="Roboto"/>
                <a:ea typeface="Roboto"/>
                <a:cs typeface="Roboto"/>
                <a:sym typeface="Roboto"/>
              </a:rPr>
              <a:t>Made function to show boxplot and then had it remove outliers.</a:t>
            </a:r>
            <a:endParaRPr sz="1800">
              <a:solidFill>
                <a:srgbClr val="FFFFFF"/>
              </a:solidFill>
              <a:latin typeface="Roboto"/>
              <a:ea typeface="Roboto"/>
              <a:cs typeface="Roboto"/>
              <a:sym typeface="Roboto"/>
            </a:endParaRPr>
          </a:p>
        </p:txBody>
      </p:sp>
      <p:sp>
        <p:nvSpPr>
          <p:cNvPr id="89" name="Google Shape;89;p16"/>
          <p:cNvSpPr txBox="1"/>
          <p:nvPr/>
        </p:nvSpPr>
        <p:spPr>
          <a:xfrm>
            <a:off x="2507850" y="2571750"/>
            <a:ext cx="2105400" cy="24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Truck 1 </a:t>
            </a:r>
            <a:endParaRPr>
              <a:solidFill>
                <a:srgbClr val="FFFFFF"/>
              </a:solidFill>
              <a:latin typeface="Roboto"/>
              <a:ea typeface="Roboto"/>
              <a:cs typeface="Roboto"/>
              <a:sym typeface="Roboto"/>
            </a:endParaRPr>
          </a:p>
          <a:p>
            <a:pPr indent="0" lvl="0" marL="0" rtl="0" algn="l">
              <a:spcBef>
                <a:spcPts val="0"/>
              </a:spcBef>
              <a:spcAft>
                <a:spcPts val="0"/>
              </a:spcAft>
              <a:buNone/>
            </a:pPr>
            <a:r>
              <a:rPr b="1" lang="en" u="sng">
                <a:solidFill>
                  <a:srgbClr val="FFFFFF"/>
                </a:solidFill>
                <a:latin typeface="Roboto"/>
                <a:ea typeface="Roboto"/>
                <a:cs typeface="Roboto"/>
                <a:sym typeface="Roboto"/>
              </a:rPr>
              <a:t>Before Outlier Deletion</a:t>
            </a:r>
            <a:endParaRPr b="1" u="sng">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Min:                0.0</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Quartile 1:     67.22</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Median:         92.60</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Quartile 3:     93.15</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Max:              122.05</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90" name="Google Shape;90;p16"/>
          <p:cNvSpPr txBox="1"/>
          <p:nvPr/>
        </p:nvSpPr>
        <p:spPr>
          <a:xfrm>
            <a:off x="6935100" y="2620600"/>
            <a:ext cx="2105400" cy="19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Truck 2 </a:t>
            </a:r>
            <a:endParaRPr>
              <a:solidFill>
                <a:srgbClr val="FFFFFF"/>
              </a:solidFill>
              <a:latin typeface="Roboto"/>
              <a:ea typeface="Roboto"/>
              <a:cs typeface="Roboto"/>
              <a:sym typeface="Roboto"/>
            </a:endParaRPr>
          </a:p>
          <a:p>
            <a:pPr indent="0" lvl="0" marL="0" rtl="0" algn="l">
              <a:spcBef>
                <a:spcPts val="0"/>
              </a:spcBef>
              <a:spcAft>
                <a:spcPts val="0"/>
              </a:spcAft>
              <a:buNone/>
            </a:pPr>
            <a:r>
              <a:rPr b="1" lang="en" u="sng">
                <a:solidFill>
                  <a:srgbClr val="FFFFFF"/>
                </a:solidFill>
                <a:latin typeface="Roboto"/>
                <a:ea typeface="Roboto"/>
                <a:cs typeface="Roboto"/>
                <a:sym typeface="Roboto"/>
              </a:rPr>
              <a:t>Before Outlier Deletion</a:t>
            </a:r>
            <a:endParaRPr b="1" u="sng">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Min:                0.0</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Quartile 1:     21.71</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Median:         28.91</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Quartile 3:     31.87</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Max:              34.47</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91" name="Google Shape;91;p16"/>
          <p:cNvPicPr preferRelativeResize="0"/>
          <p:nvPr/>
        </p:nvPicPr>
        <p:blipFill>
          <a:blip r:embed="rId3">
            <a:alphaModFix/>
          </a:blip>
          <a:stretch>
            <a:fillRect/>
          </a:stretch>
        </p:blipFill>
        <p:spPr>
          <a:xfrm>
            <a:off x="113800" y="2806988"/>
            <a:ext cx="2394040" cy="1547350"/>
          </a:xfrm>
          <a:prstGeom prst="rect">
            <a:avLst/>
          </a:prstGeom>
          <a:noFill/>
          <a:ln>
            <a:noFill/>
          </a:ln>
        </p:spPr>
      </p:pic>
      <p:pic>
        <p:nvPicPr>
          <p:cNvPr id="92" name="Google Shape;92;p16"/>
          <p:cNvPicPr preferRelativeResize="0"/>
          <p:nvPr/>
        </p:nvPicPr>
        <p:blipFill>
          <a:blip r:embed="rId4">
            <a:alphaModFix/>
          </a:blip>
          <a:stretch>
            <a:fillRect/>
          </a:stretch>
        </p:blipFill>
        <p:spPr>
          <a:xfrm>
            <a:off x="4468375" y="2724900"/>
            <a:ext cx="2466725" cy="1652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id="97" name="Google Shape;97;p17"/>
          <p:cNvPicPr preferRelativeResize="0"/>
          <p:nvPr/>
        </p:nvPicPr>
        <p:blipFill>
          <a:blip r:embed="rId3">
            <a:alphaModFix/>
          </a:blip>
          <a:stretch>
            <a:fillRect/>
          </a:stretch>
        </p:blipFill>
        <p:spPr>
          <a:xfrm>
            <a:off x="472700" y="127338"/>
            <a:ext cx="6286573" cy="2512026"/>
          </a:xfrm>
          <a:prstGeom prst="rect">
            <a:avLst/>
          </a:prstGeom>
          <a:noFill/>
          <a:ln>
            <a:noFill/>
          </a:ln>
        </p:spPr>
      </p:pic>
      <p:pic>
        <p:nvPicPr>
          <p:cNvPr id="98" name="Google Shape;98;p17"/>
          <p:cNvPicPr preferRelativeResize="0"/>
          <p:nvPr/>
        </p:nvPicPr>
        <p:blipFill>
          <a:blip r:embed="rId4">
            <a:alphaModFix/>
          </a:blip>
          <a:stretch>
            <a:fillRect/>
          </a:stretch>
        </p:blipFill>
        <p:spPr>
          <a:xfrm>
            <a:off x="472700" y="2639372"/>
            <a:ext cx="6286575" cy="2376790"/>
          </a:xfrm>
          <a:prstGeom prst="rect">
            <a:avLst/>
          </a:prstGeom>
          <a:noFill/>
          <a:ln>
            <a:noFill/>
          </a:ln>
        </p:spPr>
      </p:pic>
      <p:sp>
        <p:nvSpPr>
          <p:cNvPr id="99" name="Google Shape;99;p17"/>
          <p:cNvSpPr txBox="1"/>
          <p:nvPr/>
        </p:nvSpPr>
        <p:spPr>
          <a:xfrm>
            <a:off x="4396450" y="323488"/>
            <a:ext cx="2105400" cy="24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Truck 1 </a:t>
            </a:r>
            <a:endParaRPr>
              <a:latin typeface="Roboto"/>
              <a:ea typeface="Roboto"/>
              <a:cs typeface="Roboto"/>
              <a:sym typeface="Roboto"/>
            </a:endParaRPr>
          </a:p>
          <a:p>
            <a:pPr indent="0" lvl="0" marL="0" rtl="0" algn="l">
              <a:spcBef>
                <a:spcPts val="0"/>
              </a:spcBef>
              <a:spcAft>
                <a:spcPts val="0"/>
              </a:spcAft>
              <a:buNone/>
            </a:pPr>
            <a:r>
              <a:rPr b="1" lang="en" u="sng">
                <a:latin typeface="Roboto"/>
                <a:ea typeface="Roboto"/>
                <a:cs typeface="Roboto"/>
                <a:sym typeface="Roboto"/>
              </a:rPr>
              <a:t>After</a:t>
            </a:r>
            <a:r>
              <a:rPr b="1" lang="en" u="sng">
                <a:latin typeface="Roboto"/>
                <a:ea typeface="Roboto"/>
                <a:cs typeface="Roboto"/>
                <a:sym typeface="Roboto"/>
              </a:rPr>
              <a:t> Outlier Deletion</a:t>
            </a:r>
            <a:endParaRPr b="1" u="sng">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Min:                28.71</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Quartile 1:     91.67</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Median:         92.60</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Quartile 3:     93.16</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Max:              122.05</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00" name="Google Shape;100;p17"/>
          <p:cNvSpPr txBox="1"/>
          <p:nvPr/>
        </p:nvSpPr>
        <p:spPr>
          <a:xfrm>
            <a:off x="4396450" y="2888288"/>
            <a:ext cx="2105400" cy="19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Truck 2 </a:t>
            </a:r>
            <a:endParaRPr>
              <a:latin typeface="Roboto"/>
              <a:ea typeface="Roboto"/>
              <a:cs typeface="Roboto"/>
              <a:sym typeface="Roboto"/>
            </a:endParaRPr>
          </a:p>
          <a:p>
            <a:pPr indent="0" lvl="0" marL="0" rtl="0" algn="l">
              <a:spcBef>
                <a:spcPts val="0"/>
              </a:spcBef>
              <a:spcAft>
                <a:spcPts val="0"/>
              </a:spcAft>
              <a:buNone/>
            </a:pPr>
            <a:r>
              <a:rPr b="1" lang="en" u="sng">
                <a:latin typeface="Roboto"/>
                <a:ea typeface="Roboto"/>
                <a:cs typeface="Roboto"/>
                <a:sym typeface="Roboto"/>
              </a:rPr>
              <a:t>After</a:t>
            </a:r>
            <a:r>
              <a:rPr b="1" lang="en" u="sng">
                <a:latin typeface="Roboto"/>
                <a:ea typeface="Roboto"/>
                <a:cs typeface="Roboto"/>
                <a:sym typeface="Roboto"/>
              </a:rPr>
              <a:t> Outlier Deletion</a:t>
            </a:r>
            <a:endParaRPr b="1" u="sng">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Min:                8.03</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Quartile 1:     28.10</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Median:         30.04</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Quartile 3:     31.02</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Max:               34.47</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Determining the Estimator</a:t>
            </a:r>
            <a:endParaRPr/>
          </a:p>
        </p:txBody>
      </p:sp>
      <p:sp>
        <p:nvSpPr>
          <p:cNvPr id="106" name="Google Shape;106;p18"/>
          <p:cNvSpPr txBox="1"/>
          <p:nvPr>
            <p:ph idx="1" type="body"/>
          </p:nvPr>
        </p:nvSpPr>
        <p:spPr>
          <a:xfrm>
            <a:off x="387900" y="1489825"/>
            <a:ext cx="39078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Decided with Kernel Density Estimation (KDE).</a:t>
            </a:r>
            <a:endParaRPr/>
          </a:p>
          <a:p>
            <a:pPr indent="0" lvl="0" marL="0" rtl="0" algn="l">
              <a:spcBef>
                <a:spcPts val="1600"/>
              </a:spcBef>
              <a:spcAft>
                <a:spcPts val="0"/>
              </a:spcAft>
              <a:buNone/>
            </a:pPr>
            <a:r>
              <a:rPr lang="en"/>
              <a:t>Non-parametric estimator</a:t>
            </a:r>
            <a:endParaRPr/>
          </a:p>
          <a:p>
            <a:pPr indent="0" lvl="0" marL="0" rtl="0" algn="l">
              <a:spcBef>
                <a:spcPts val="1600"/>
              </a:spcBef>
              <a:spcAft>
                <a:spcPts val="0"/>
              </a:spcAft>
              <a:buNone/>
            </a:pPr>
            <a:r>
              <a:rPr lang="en"/>
              <a:t>There is no assumption for underlying </a:t>
            </a:r>
            <a:r>
              <a:rPr lang="en"/>
              <a:t>distribution</a:t>
            </a:r>
            <a:r>
              <a:rPr lang="en"/>
              <a:t> of variables. </a:t>
            </a:r>
            <a:endParaRPr/>
          </a:p>
          <a:p>
            <a:pPr indent="0" lvl="0" marL="0" rtl="0" algn="l">
              <a:spcBef>
                <a:spcPts val="1600"/>
              </a:spcBef>
              <a:spcAft>
                <a:spcPts val="1600"/>
              </a:spcAft>
              <a:buNone/>
            </a:pPr>
            <a:r>
              <a:rPr lang="en"/>
              <a:t>Large Bandwidth since the data is mainly parsed around.</a:t>
            </a:r>
            <a:endParaRPr/>
          </a:p>
        </p:txBody>
      </p:sp>
      <p:sp>
        <p:nvSpPr>
          <p:cNvPr id="107" name="Google Shape;107;p18"/>
          <p:cNvSpPr txBox="1"/>
          <p:nvPr/>
        </p:nvSpPr>
        <p:spPr>
          <a:xfrm>
            <a:off x="8164200" y="1731675"/>
            <a:ext cx="979800" cy="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Truck 1</a:t>
            </a:r>
            <a:endParaRPr>
              <a:solidFill>
                <a:srgbClr val="FFFFFF"/>
              </a:solidFill>
              <a:latin typeface="Roboto"/>
              <a:ea typeface="Roboto"/>
              <a:cs typeface="Roboto"/>
              <a:sym typeface="Roboto"/>
            </a:endParaRPr>
          </a:p>
        </p:txBody>
      </p:sp>
      <p:sp>
        <p:nvSpPr>
          <p:cNvPr id="108" name="Google Shape;108;p18"/>
          <p:cNvSpPr txBox="1"/>
          <p:nvPr/>
        </p:nvSpPr>
        <p:spPr>
          <a:xfrm>
            <a:off x="8164200" y="3655125"/>
            <a:ext cx="979800" cy="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Truck 2</a:t>
            </a:r>
            <a:endParaRPr>
              <a:solidFill>
                <a:srgbClr val="FFFFFF"/>
              </a:solidFill>
              <a:latin typeface="Roboto"/>
              <a:ea typeface="Roboto"/>
              <a:cs typeface="Roboto"/>
              <a:sym typeface="Roboto"/>
            </a:endParaRPr>
          </a:p>
        </p:txBody>
      </p:sp>
      <p:pic>
        <p:nvPicPr>
          <p:cNvPr id="109" name="Google Shape;109;p18"/>
          <p:cNvPicPr preferRelativeResize="0"/>
          <p:nvPr/>
        </p:nvPicPr>
        <p:blipFill>
          <a:blip r:embed="rId3">
            <a:alphaModFix/>
          </a:blip>
          <a:stretch>
            <a:fillRect/>
          </a:stretch>
        </p:blipFill>
        <p:spPr>
          <a:xfrm>
            <a:off x="4928525" y="1033111"/>
            <a:ext cx="3287499" cy="1968088"/>
          </a:xfrm>
          <a:prstGeom prst="rect">
            <a:avLst/>
          </a:prstGeom>
          <a:noFill/>
          <a:ln>
            <a:noFill/>
          </a:ln>
        </p:spPr>
      </p:pic>
      <p:pic>
        <p:nvPicPr>
          <p:cNvPr id="110" name="Google Shape;110;p18"/>
          <p:cNvPicPr preferRelativeResize="0"/>
          <p:nvPr/>
        </p:nvPicPr>
        <p:blipFill>
          <a:blip r:embed="rId4">
            <a:alphaModFix/>
          </a:blip>
          <a:stretch>
            <a:fillRect/>
          </a:stretch>
        </p:blipFill>
        <p:spPr>
          <a:xfrm>
            <a:off x="4928525" y="3001200"/>
            <a:ext cx="3287500" cy="19694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Oil </a:t>
            </a:r>
            <a:r>
              <a:rPr lang="en"/>
              <a:t>Temperature</a:t>
            </a:r>
            <a:endParaRPr/>
          </a:p>
        </p:txBody>
      </p:sp>
      <p:sp>
        <p:nvSpPr>
          <p:cNvPr id="116" name="Google Shape;116;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 </a:t>
            </a:r>
            <a:r>
              <a:rPr lang="en"/>
              <a:t>Temperature</a:t>
            </a:r>
            <a:r>
              <a:rPr lang="en"/>
              <a:t> of the oil in both Trucks will remain the same.</a:t>
            </a:r>
            <a:endParaRPr/>
          </a:p>
          <a:p>
            <a:pPr indent="0" lvl="0" marL="0" rtl="0" algn="l">
              <a:spcBef>
                <a:spcPts val="1600"/>
              </a:spcBef>
              <a:spcAft>
                <a:spcPts val="0"/>
              </a:spcAft>
              <a:buNone/>
            </a:pPr>
            <a:r>
              <a:rPr lang="en"/>
              <a:t>Ha: </a:t>
            </a:r>
            <a:r>
              <a:rPr lang="en"/>
              <a:t>Temperature of the oil in both Trucks will differ from each other.</a:t>
            </a:r>
            <a:endParaRPr/>
          </a:p>
          <a:p>
            <a:pPr indent="0" lvl="0" marL="0" rtl="0" algn="l">
              <a:spcBef>
                <a:spcPts val="1600"/>
              </a:spcBef>
              <a:spcAft>
                <a:spcPts val="0"/>
              </a:spcAft>
              <a:buNone/>
            </a:pPr>
            <a:r>
              <a:rPr lang="en"/>
              <a:t>Using Two Sample T-test with confidence interval of 95%.</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Reject the Null hypothesis. P-value less than 0.05. Therefore, there is difference in the Oil Temperature between trucks.</a:t>
            </a:r>
            <a:endParaRPr/>
          </a:p>
          <a:p>
            <a:pPr indent="0" lvl="0" marL="0" rtl="0" algn="l">
              <a:spcBef>
                <a:spcPts val="1600"/>
              </a:spcBef>
              <a:spcAft>
                <a:spcPts val="1600"/>
              </a:spcAft>
              <a:buNone/>
            </a:pPr>
            <a:r>
              <a:rPr lang="en"/>
              <a:t> </a:t>
            </a:r>
            <a:endParaRPr/>
          </a:p>
        </p:txBody>
      </p:sp>
      <p:pic>
        <p:nvPicPr>
          <p:cNvPr id="117" name="Google Shape;117;p19"/>
          <p:cNvPicPr preferRelativeResize="0"/>
          <p:nvPr/>
        </p:nvPicPr>
        <p:blipFill rotWithShape="1">
          <a:blip r:embed="rId3">
            <a:alphaModFix/>
          </a:blip>
          <a:srcRect b="15039" l="1337" r="3124" t="23350"/>
          <a:stretch/>
        </p:blipFill>
        <p:spPr>
          <a:xfrm>
            <a:off x="1441325" y="3123463"/>
            <a:ext cx="5887700" cy="357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GPS Speed vs. Wheel-Based Speed</a:t>
            </a:r>
            <a:endParaRPr/>
          </a:p>
        </p:txBody>
      </p:sp>
      <p:sp>
        <p:nvSpPr>
          <p:cNvPr id="123" name="Google Shape;123;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Goals</a:t>
            </a:r>
            <a:endParaRPr/>
          </a:p>
          <a:p>
            <a:pPr indent="-317500" lvl="1" marL="914400" rtl="0" algn="l">
              <a:spcBef>
                <a:spcPts val="0"/>
              </a:spcBef>
              <a:spcAft>
                <a:spcPts val="0"/>
              </a:spcAft>
              <a:buSzPts val="1400"/>
              <a:buChar char="○"/>
            </a:pPr>
            <a:r>
              <a:rPr lang="en"/>
              <a:t>Effectiveness of speed-measuring components.</a:t>
            </a:r>
            <a:endParaRPr/>
          </a:p>
          <a:p>
            <a:pPr indent="-317500" lvl="1" marL="914400" rtl="0" algn="l">
              <a:spcBef>
                <a:spcPts val="0"/>
              </a:spcBef>
              <a:spcAft>
                <a:spcPts val="0"/>
              </a:spcAft>
              <a:buSzPts val="1400"/>
              <a:buChar char="○"/>
            </a:pPr>
            <a:r>
              <a:rPr lang="en"/>
              <a:t>Consistency between these components.</a:t>
            </a:r>
            <a:endParaRPr/>
          </a:p>
          <a:p>
            <a:pPr indent="-317500" lvl="1" marL="914400" rtl="0" algn="l">
              <a:spcBef>
                <a:spcPts val="0"/>
              </a:spcBef>
              <a:spcAft>
                <a:spcPts val="0"/>
              </a:spcAft>
              <a:buSzPts val="1400"/>
              <a:buChar char="○"/>
            </a:pPr>
            <a:r>
              <a:rPr lang="en"/>
              <a:t>Basic understanding &amp; exploration of data.</a:t>
            </a:r>
            <a:endParaRPr/>
          </a:p>
          <a:p>
            <a:pPr indent="-317500" lvl="1" marL="914400" rtl="0" algn="l">
              <a:spcBef>
                <a:spcPts val="0"/>
              </a:spcBef>
              <a:spcAft>
                <a:spcPts val="0"/>
              </a:spcAft>
              <a:buSzPts val="1400"/>
              <a:buChar char="○"/>
            </a:pPr>
            <a:r>
              <a:rPr lang="en"/>
              <a:t>Basic data statistics.</a:t>
            </a:r>
            <a:endParaRPr/>
          </a:p>
          <a:p>
            <a:pPr indent="-317500" lvl="1" marL="914400" rtl="0" algn="l">
              <a:spcBef>
                <a:spcPts val="0"/>
              </a:spcBef>
              <a:spcAft>
                <a:spcPts val="0"/>
              </a:spcAft>
              <a:buSzPts val="1400"/>
              <a:buChar char="○"/>
            </a:pPr>
            <a:r>
              <a:rPr lang="en"/>
              <a:t>Long-haul or short-haul?</a:t>
            </a:r>
            <a:endParaRPr/>
          </a:p>
          <a:p>
            <a:pPr indent="0" lvl="0" marL="0" rtl="0" algn="l">
              <a:spcBef>
                <a:spcPts val="1600"/>
              </a:spcBef>
              <a:spcAft>
                <a:spcPts val="1600"/>
              </a:spcAft>
              <a:buNone/>
            </a:pPr>
            <a:r>
              <a:t/>
            </a:r>
            <a:endParaRPr/>
          </a:p>
        </p:txBody>
      </p:sp>
      <p:graphicFrame>
        <p:nvGraphicFramePr>
          <p:cNvPr id="124" name="Google Shape;124;p20"/>
          <p:cNvGraphicFramePr/>
          <p:nvPr/>
        </p:nvGraphicFramePr>
        <p:xfrm>
          <a:off x="32688" y="3154800"/>
          <a:ext cx="3000000" cy="3000000"/>
        </p:xfrm>
        <a:graphic>
          <a:graphicData uri="http://schemas.openxmlformats.org/drawingml/2006/table">
            <a:tbl>
              <a:tblPr>
                <a:noFill/>
                <a:tableStyleId>{3BFE0BD1-EFED-4E3D-8E9B-AEF4D5D2B881}</a:tableStyleId>
              </a:tblPr>
              <a:tblGrid>
                <a:gridCol w="1827825"/>
                <a:gridCol w="1803625"/>
                <a:gridCol w="1815725"/>
                <a:gridCol w="1815725"/>
                <a:gridCol w="1815725"/>
              </a:tblGrid>
              <a:tr h="165550">
                <a:tc rowSpan="2">
                  <a:txBody>
                    <a:bodyPr/>
                    <a:lstStyle/>
                    <a:p>
                      <a:pPr indent="0" lvl="0" marL="0" rtl="0" algn="l">
                        <a:spcBef>
                          <a:spcPts val="0"/>
                        </a:spcBef>
                        <a:spcAft>
                          <a:spcPts val="0"/>
                        </a:spcAft>
                        <a:buNone/>
                      </a:pPr>
                      <a:r>
                        <a:t/>
                      </a:r>
                      <a:endParaRPr/>
                    </a:p>
                  </a:txBody>
                  <a:tcPr marT="91425" marB="91425" marR="91425" marL="91425">
                    <a:lnB cap="flat" cmpd="sng" w="9525">
                      <a:solidFill>
                        <a:srgbClr val="B7B7B7"/>
                      </a:solidFill>
                      <a:prstDash val="solid"/>
                      <a:round/>
                      <a:headEnd len="sm" w="sm" type="none"/>
                      <a:tailEnd len="sm" w="sm" type="none"/>
                    </a:lnB>
                  </a:tcPr>
                </a:tc>
                <a:tc gridSpan="2">
                  <a:txBody>
                    <a:bodyPr/>
                    <a:lstStyle/>
                    <a:p>
                      <a:pPr indent="0" lvl="0" marL="0" rtl="0" algn="ctr">
                        <a:spcBef>
                          <a:spcPts val="0"/>
                        </a:spcBef>
                        <a:spcAft>
                          <a:spcPts val="0"/>
                        </a:spcAft>
                        <a:buNone/>
                      </a:pPr>
                      <a:r>
                        <a:rPr lang="en"/>
                        <a:t>Truck 1</a:t>
                      </a:r>
                      <a:endParaRPr/>
                    </a:p>
                  </a:txBody>
                  <a:tcPr marT="91425" marB="91425" marR="91425" marL="91425">
                    <a:lnB cap="flat" cmpd="sng" w="9525">
                      <a:solidFill>
                        <a:srgbClr val="999999"/>
                      </a:solidFill>
                      <a:prstDash val="solid"/>
                      <a:round/>
                      <a:headEnd len="sm" w="sm" type="none"/>
                      <a:tailEnd len="sm" w="sm" type="none"/>
                    </a:lnB>
                    <a:solidFill>
                      <a:srgbClr val="666666"/>
                    </a:solidFill>
                  </a:tcPr>
                </a:tc>
                <a:tc hMerge="1"/>
                <a:tc gridSpan="2">
                  <a:txBody>
                    <a:bodyPr/>
                    <a:lstStyle/>
                    <a:p>
                      <a:pPr indent="0" lvl="0" marL="0" rtl="0" algn="ctr">
                        <a:spcBef>
                          <a:spcPts val="0"/>
                        </a:spcBef>
                        <a:spcAft>
                          <a:spcPts val="0"/>
                        </a:spcAft>
                        <a:buNone/>
                      </a:pPr>
                      <a:r>
                        <a:rPr lang="en"/>
                        <a:t>Truck 2</a:t>
                      </a:r>
                      <a:endParaRPr/>
                    </a:p>
                  </a:txBody>
                  <a:tcPr marT="91425" marB="91425" marR="91425" marL="91425">
                    <a:lnB cap="flat" cmpd="sng" w="9525">
                      <a:solidFill>
                        <a:srgbClr val="999999"/>
                      </a:solidFill>
                      <a:prstDash val="solid"/>
                      <a:round/>
                      <a:headEnd len="sm" w="sm" type="none"/>
                      <a:tailEnd len="sm" w="sm" type="none"/>
                    </a:lnB>
                    <a:solidFill>
                      <a:srgbClr val="666666"/>
                    </a:solidFill>
                  </a:tcPr>
                </a:tc>
                <a:tc hMerge="1"/>
              </a:tr>
              <a:tr h="342350">
                <a:tc vMerge="1"/>
                <a:tc>
                  <a:txBody>
                    <a:bodyPr/>
                    <a:lstStyle/>
                    <a:p>
                      <a:pPr indent="0" lvl="0" marL="0" rtl="0" algn="ctr">
                        <a:spcBef>
                          <a:spcPts val="0"/>
                        </a:spcBef>
                        <a:spcAft>
                          <a:spcPts val="0"/>
                        </a:spcAft>
                        <a:buNone/>
                      </a:pPr>
                      <a:r>
                        <a:rPr lang="en"/>
                        <a:t>GPS Speed</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n"/>
                        <a:t>Wheel-Based Speed</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n"/>
                        <a:t>GPS Speed</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n"/>
                        <a:t>Wheel-Based Speed</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999999"/>
                    </a:solidFill>
                  </a:tcPr>
                </a:tc>
              </a:tr>
              <a:tr h="430750">
                <a:tc>
                  <a:txBody>
                    <a:bodyPr/>
                    <a:lstStyle/>
                    <a:p>
                      <a:pPr indent="0" lvl="0" marL="0" rtl="0" algn="l">
                        <a:spcBef>
                          <a:spcPts val="0"/>
                        </a:spcBef>
                        <a:spcAft>
                          <a:spcPts val="0"/>
                        </a:spcAft>
                        <a:buNone/>
                      </a:pPr>
                      <a:r>
                        <a:rPr lang="en"/>
                        <a:t>Mean</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n"/>
                        <a:t>74.55 km/hr</a:t>
                      </a:r>
                      <a:endParaRPr/>
                    </a:p>
                    <a:p>
                      <a:pPr indent="0" lvl="0" marL="0" rtl="0" algn="ctr">
                        <a:spcBef>
                          <a:spcPts val="0"/>
                        </a:spcBef>
                        <a:spcAft>
                          <a:spcPts val="0"/>
                        </a:spcAft>
                        <a:buNone/>
                      </a:pPr>
                      <a:r>
                        <a:rPr lang="en"/>
                        <a:t>(46.32 mph)</a:t>
                      </a:r>
                      <a:endParaRPr/>
                    </a:p>
                  </a:txBody>
                  <a:tcPr marT="91425" marB="91425" marR="91425" marL="91425" anchor="ctr">
                    <a:lnL cap="flat" cmpd="sng" w="9525">
                      <a:solidFill>
                        <a:srgbClr val="B7B7B7"/>
                      </a:solidFill>
                      <a:prstDash val="solid"/>
                      <a:round/>
                      <a:headEnd len="sm" w="sm" type="none"/>
                      <a:tailEnd len="sm" w="sm" type="none"/>
                    </a:lnL>
                    <a:lnT cap="flat" cmpd="sng" w="9525">
                      <a:solidFill>
                        <a:srgbClr val="999999"/>
                      </a:solidFill>
                      <a:prstDash val="solid"/>
                      <a:round/>
                      <a:headEnd len="sm" w="sm" type="none"/>
                      <a:tailEnd len="sm" w="sm" type="none"/>
                    </a:lnT>
                    <a:solidFill>
                      <a:srgbClr val="B7B7B7"/>
                    </a:solidFill>
                  </a:tcPr>
                </a:tc>
                <a:tc>
                  <a:txBody>
                    <a:bodyPr/>
                    <a:lstStyle/>
                    <a:p>
                      <a:pPr indent="0" lvl="0" marL="0" rtl="0" algn="ctr">
                        <a:spcBef>
                          <a:spcPts val="0"/>
                        </a:spcBef>
                        <a:spcAft>
                          <a:spcPts val="0"/>
                        </a:spcAft>
                        <a:buNone/>
                      </a:pPr>
                      <a:r>
                        <a:rPr lang="en"/>
                        <a:t>74.83 km/hr</a:t>
                      </a:r>
                      <a:endParaRPr/>
                    </a:p>
                    <a:p>
                      <a:pPr indent="0" lvl="0" marL="0" rtl="0" algn="ctr">
                        <a:spcBef>
                          <a:spcPts val="0"/>
                        </a:spcBef>
                        <a:spcAft>
                          <a:spcPts val="0"/>
                        </a:spcAft>
                        <a:buNone/>
                      </a:pPr>
                      <a:r>
                        <a:rPr lang="en"/>
                        <a:t>(46.50 mph)</a:t>
                      </a:r>
                      <a:endParaRPr/>
                    </a:p>
                  </a:txBody>
                  <a:tcPr marT="91425" marB="91425" marR="91425" marL="91425" anchor="ctr">
                    <a:lnT cap="flat" cmpd="sng" w="9525">
                      <a:solidFill>
                        <a:srgbClr val="999999"/>
                      </a:solidFill>
                      <a:prstDash val="solid"/>
                      <a:round/>
                      <a:headEnd len="sm" w="sm" type="none"/>
                      <a:tailEnd len="sm" w="sm" type="none"/>
                    </a:lnT>
                    <a:solidFill>
                      <a:srgbClr val="B7B7B7"/>
                    </a:solidFill>
                  </a:tcPr>
                </a:tc>
                <a:tc>
                  <a:txBody>
                    <a:bodyPr/>
                    <a:lstStyle/>
                    <a:p>
                      <a:pPr indent="0" lvl="0" marL="0" rtl="0" algn="ctr">
                        <a:spcBef>
                          <a:spcPts val="0"/>
                        </a:spcBef>
                        <a:spcAft>
                          <a:spcPts val="0"/>
                        </a:spcAft>
                        <a:buNone/>
                      </a:pPr>
                      <a:r>
                        <a:rPr lang="en"/>
                        <a:t>22.69 km/hr</a:t>
                      </a:r>
                      <a:endParaRPr/>
                    </a:p>
                    <a:p>
                      <a:pPr indent="0" lvl="0" marL="0" rtl="0" algn="ctr">
                        <a:spcBef>
                          <a:spcPts val="0"/>
                        </a:spcBef>
                        <a:spcAft>
                          <a:spcPts val="0"/>
                        </a:spcAft>
                        <a:buNone/>
                      </a:pPr>
                      <a:r>
                        <a:rPr lang="en"/>
                        <a:t>(14.10 mph)</a:t>
                      </a:r>
                      <a:endParaRPr/>
                    </a:p>
                  </a:txBody>
                  <a:tcPr marT="91425" marB="91425" marR="91425" marL="91425" anchor="ctr">
                    <a:lnT cap="flat" cmpd="sng" w="9525">
                      <a:solidFill>
                        <a:srgbClr val="999999"/>
                      </a:solidFill>
                      <a:prstDash val="solid"/>
                      <a:round/>
                      <a:headEnd len="sm" w="sm" type="none"/>
                      <a:tailEnd len="sm" w="sm" type="none"/>
                    </a:lnT>
                    <a:solidFill>
                      <a:srgbClr val="B7B7B7"/>
                    </a:solidFill>
                  </a:tcPr>
                </a:tc>
                <a:tc>
                  <a:txBody>
                    <a:bodyPr/>
                    <a:lstStyle/>
                    <a:p>
                      <a:pPr indent="0" lvl="0" marL="0" rtl="0" algn="ctr">
                        <a:spcBef>
                          <a:spcPts val="0"/>
                        </a:spcBef>
                        <a:spcAft>
                          <a:spcPts val="0"/>
                        </a:spcAft>
                        <a:buNone/>
                      </a:pPr>
                      <a:r>
                        <a:rPr lang="en"/>
                        <a:t>82.13 km/hr</a:t>
                      </a:r>
                      <a:endParaRPr/>
                    </a:p>
                    <a:p>
                      <a:pPr indent="0" lvl="0" marL="0" rtl="0" algn="ctr">
                        <a:spcBef>
                          <a:spcPts val="0"/>
                        </a:spcBef>
                        <a:spcAft>
                          <a:spcPts val="0"/>
                        </a:spcAft>
                        <a:buNone/>
                      </a:pPr>
                      <a:r>
                        <a:rPr lang="en"/>
                        <a:t>(51.04 mph)</a:t>
                      </a:r>
                      <a:endParaRPr/>
                    </a:p>
                  </a:txBody>
                  <a:tcPr marT="91425" marB="91425" marR="91425" marL="91425" anchor="ctr">
                    <a:lnT cap="flat" cmpd="sng" w="9525">
                      <a:solidFill>
                        <a:srgbClr val="999999"/>
                      </a:solidFill>
                      <a:prstDash val="solid"/>
                      <a:round/>
                      <a:headEnd len="sm" w="sm" type="none"/>
                      <a:tailEnd len="sm" w="sm" type="none"/>
                    </a:lnT>
                    <a:solidFill>
                      <a:srgbClr val="B7B7B7"/>
                    </a:solidFill>
                  </a:tcPr>
                </a:tc>
              </a:tr>
              <a:tr h="430750">
                <a:tc>
                  <a:txBody>
                    <a:bodyPr/>
                    <a:lstStyle/>
                    <a:p>
                      <a:pPr indent="0" lvl="0" marL="0" rtl="0" algn="l">
                        <a:spcBef>
                          <a:spcPts val="0"/>
                        </a:spcBef>
                        <a:spcAft>
                          <a:spcPts val="0"/>
                        </a:spcAft>
                        <a:buNone/>
                      </a:pPr>
                      <a:r>
                        <a:rPr lang="en"/>
                        <a:t>Standard Deviation</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en"/>
                        <a:t>31.94 km/hr</a:t>
                      </a:r>
                      <a:endParaRPr/>
                    </a:p>
                    <a:p>
                      <a:pPr indent="0" lvl="0" marL="0" rtl="0" algn="ctr">
                        <a:spcBef>
                          <a:spcPts val="0"/>
                        </a:spcBef>
                        <a:spcAft>
                          <a:spcPts val="0"/>
                        </a:spcAft>
                        <a:buNone/>
                      </a:pPr>
                      <a:r>
                        <a:rPr lang="en"/>
                        <a:t>(19.85 mph)</a:t>
                      </a:r>
                      <a:endParaRPr/>
                    </a:p>
                  </a:txBody>
                  <a:tcPr marT="91425" marB="91425" marR="91425" marL="91425" anchor="ctr">
                    <a:lnL cap="flat" cmpd="sng" w="9525">
                      <a:solidFill>
                        <a:srgbClr val="B7B7B7"/>
                      </a:solidFill>
                      <a:prstDash val="solid"/>
                      <a:round/>
                      <a:headEnd len="sm" w="sm" type="none"/>
                      <a:tailEnd len="sm" w="sm" type="none"/>
                    </a:lnL>
                    <a:solidFill>
                      <a:srgbClr val="B7B7B7"/>
                    </a:solidFill>
                  </a:tcPr>
                </a:tc>
                <a:tc>
                  <a:txBody>
                    <a:bodyPr/>
                    <a:lstStyle/>
                    <a:p>
                      <a:pPr indent="0" lvl="0" marL="0" rtl="0" algn="ctr">
                        <a:spcBef>
                          <a:spcPts val="0"/>
                        </a:spcBef>
                        <a:spcAft>
                          <a:spcPts val="0"/>
                        </a:spcAft>
                        <a:buNone/>
                      </a:pPr>
                      <a:r>
                        <a:rPr lang="en"/>
                        <a:t>31.96 km/hr</a:t>
                      </a:r>
                      <a:endParaRPr/>
                    </a:p>
                    <a:p>
                      <a:pPr indent="0" lvl="0" marL="0" rtl="0" algn="ctr">
                        <a:spcBef>
                          <a:spcPts val="0"/>
                        </a:spcBef>
                        <a:spcAft>
                          <a:spcPts val="0"/>
                        </a:spcAft>
                        <a:buNone/>
                      </a:pPr>
                      <a:r>
                        <a:rPr lang="en"/>
                        <a:t>(19.86 mph)</a:t>
                      </a:r>
                      <a:endParaRPr/>
                    </a:p>
                  </a:txBody>
                  <a:tcPr marT="91425" marB="91425" marR="91425" marL="91425" anchor="ctr">
                    <a:solidFill>
                      <a:srgbClr val="B7B7B7"/>
                    </a:solidFill>
                  </a:tcPr>
                </a:tc>
                <a:tc>
                  <a:txBody>
                    <a:bodyPr/>
                    <a:lstStyle/>
                    <a:p>
                      <a:pPr indent="0" lvl="0" marL="0" rtl="0" algn="ctr">
                        <a:spcBef>
                          <a:spcPts val="0"/>
                        </a:spcBef>
                        <a:spcAft>
                          <a:spcPts val="0"/>
                        </a:spcAft>
                        <a:buNone/>
                      </a:pPr>
                      <a:r>
                        <a:rPr lang="en"/>
                        <a:t>12.18 km/hr</a:t>
                      </a:r>
                      <a:endParaRPr/>
                    </a:p>
                    <a:p>
                      <a:pPr indent="0" lvl="0" marL="0" rtl="0" algn="ctr">
                        <a:spcBef>
                          <a:spcPts val="0"/>
                        </a:spcBef>
                        <a:spcAft>
                          <a:spcPts val="0"/>
                        </a:spcAft>
                        <a:buNone/>
                      </a:pPr>
                      <a:r>
                        <a:rPr lang="en"/>
                        <a:t>(7.57 mph)</a:t>
                      </a:r>
                      <a:endParaRPr/>
                    </a:p>
                  </a:txBody>
                  <a:tcPr marT="91425" marB="91425" marR="91425" marL="91425" anchor="ctr">
                    <a:solidFill>
                      <a:srgbClr val="B7B7B7"/>
                    </a:solidFill>
                  </a:tcPr>
                </a:tc>
                <a:tc>
                  <a:txBody>
                    <a:bodyPr/>
                    <a:lstStyle/>
                    <a:p>
                      <a:pPr indent="0" lvl="0" marL="0" rtl="0" algn="ctr">
                        <a:spcBef>
                          <a:spcPts val="0"/>
                        </a:spcBef>
                        <a:spcAft>
                          <a:spcPts val="0"/>
                        </a:spcAft>
                        <a:buNone/>
                      </a:pPr>
                      <a:r>
                        <a:rPr lang="en"/>
                        <a:t>44.08 km/hr</a:t>
                      </a:r>
                      <a:endParaRPr/>
                    </a:p>
                    <a:p>
                      <a:pPr indent="0" lvl="0" marL="0" rtl="0" algn="ctr">
                        <a:spcBef>
                          <a:spcPts val="0"/>
                        </a:spcBef>
                        <a:spcAft>
                          <a:spcPts val="0"/>
                        </a:spcAft>
                        <a:buNone/>
                      </a:pPr>
                      <a:r>
                        <a:rPr lang="en"/>
                        <a:t>27.39 mph</a:t>
                      </a:r>
                      <a:endParaRPr/>
                    </a:p>
                  </a:txBody>
                  <a:tcPr marT="91425" marB="91425" marR="91425" marL="91425" anchor="ctr">
                    <a:solidFill>
                      <a:srgbClr val="B7B7B7"/>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Truck 1: KDE Distributions</a:t>
            </a:r>
            <a:endParaRPr/>
          </a:p>
        </p:txBody>
      </p:sp>
      <p:pic>
        <p:nvPicPr>
          <p:cNvPr id="130" name="Google Shape;130;p21"/>
          <p:cNvPicPr preferRelativeResize="0"/>
          <p:nvPr/>
        </p:nvPicPr>
        <p:blipFill>
          <a:blip r:embed="rId3">
            <a:alphaModFix/>
          </a:blip>
          <a:stretch>
            <a:fillRect/>
          </a:stretch>
        </p:blipFill>
        <p:spPr>
          <a:xfrm>
            <a:off x="228600" y="1677525"/>
            <a:ext cx="3905250" cy="2667000"/>
          </a:xfrm>
          <a:prstGeom prst="rect">
            <a:avLst/>
          </a:prstGeom>
          <a:noFill/>
          <a:ln>
            <a:noFill/>
          </a:ln>
        </p:spPr>
      </p:pic>
      <p:pic>
        <p:nvPicPr>
          <p:cNvPr id="131" name="Google Shape;131;p21"/>
          <p:cNvPicPr preferRelativeResize="0"/>
          <p:nvPr/>
        </p:nvPicPr>
        <p:blipFill>
          <a:blip r:embed="rId4">
            <a:alphaModFix/>
          </a:blip>
          <a:stretch>
            <a:fillRect/>
          </a:stretch>
        </p:blipFill>
        <p:spPr>
          <a:xfrm>
            <a:off x="4637225" y="1677525"/>
            <a:ext cx="4229100" cy="2667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