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bold.fntdata"/><Relationship Id="rId12" Type="http://schemas.openxmlformats.org/officeDocument/2006/relationships/slide" Target="slides/slide7.xml"/><Relationship Id="rId34" Type="http://schemas.openxmlformats.org/officeDocument/2006/relationships/font" Target="fonts/RobotoSlab-regular.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e40ee30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e40ee30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be40ee30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be40ee30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e40ee30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e40ee30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be40ee30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be40ee30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e40ee30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e40ee30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d6d92f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d6d92f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d6d92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d6d92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d6d92f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d6d92f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bd6d92f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d6d92f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bd6d92f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bd6d92f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086cc88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086cc88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bd6d92f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bd6d92f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bd6d92f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bd6d92f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eabf51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eabf51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beabf51f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beabf51f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beabf51f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beabf51f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beabf51f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beabf51f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beabf51f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beabf51f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beabf51f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beabf51f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beabf51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beabf51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5bfc3cc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5bfc3cc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bfc3cc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bfc3cc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5bfc3cc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bfc3cc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5bfc3cc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bfc3cc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be40ee3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be40ee3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be40ee30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be40ee30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be40ee30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e40ee30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14.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10.png"/><Relationship Id="rId6"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2651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Volvo Truck Analytics</a:t>
            </a:r>
            <a:endParaRPr/>
          </a:p>
        </p:txBody>
      </p:sp>
      <p:sp>
        <p:nvSpPr>
          <p:cNvPr id="64" name="Google Shape;64;p13"/>
          <p:cNvSpPr txBox="1"/>
          <p:nvPr/>
        </p:nvSpPr>
        <p:spPr>
          <a:xfrm>
            <a:off x="1132950" y="2947500"/>
            <a:ext cx="68781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a:ea typeface="Roboto"/>
                <a:cs typeface="Roboto"/>
                <a:sym typeface="Roboto"/>
              </a:rPr>
              <a:t>Ioannis Batsios, William Downs, Wahab Ehsan, James Polk, and Christopher Thacker</a:t>
            </a:r>
            <a:endParaRPr>
              <a:solidFill>
                <a:srgbClr val="F3F3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25" name="Google Shape;125;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the function, Seconds took till ideal temp ~ Outside </a:t>
            </a:r>
            <a:r>
              <a:rPr lang="en"/>
              <a:t>Temperature, I was able to find out the following:</a:t>
            </a:r>
            <a:r>
              <a:rPr lang="en"/>
              <a:t>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Interesting correlation between the </a:t>
            </a:r>
            <a:r>
              <a:rPr lang="en"/>
              <a:t>variables.</a:t>
            </a:r>
            <a:endParaRPr/>
          </a:p>
          <a:p>
            <a:pPr indent="-342900" lvl="0" marL="457200" rtl="0" algn="l">
              <a:spcBef>
                <a:spcPts val="0"/>
              </a:spcBef>
              <a:spcAft>
                <a:spcPts val="0"/>
              </a:spcAft>
              <a:buSzPts val="1800"/>
              <a:buChar char="●"/>
            </a:pPr>
            <a:r>
              <a:rPr lang="en"/>
              <a:t>Not as expected, Took longer when warmer </a:t>
            </a:r>
            <a:br>
              <a:rPr lang="en"/>
            </a:br>
            <a:r>
              <a:rPr lang="en"/>
              <a:t>Temperature.  </a:t>
            </a:r>
            <a:endParaRPr/>
          </a:p>
        </p:txBody>
      </p:sp>
      <p:pic>
        <p:nvPicPr>
          <p:cNvPr id="126" name="Google Shape;126;p22"/>
          <p:cNvPicPr preferRelativeResize="0"/>
          <p:nvPr/>
        </p:nvPicPr>
        <p:blipFill>
          <a:blip r:embed="rId3">
            <a:alphaModFix/>
          </a:blip>
          <a:stretch>
            <a:fillRect/>
          </a:stretch>
        </p:blipFill>
        <p:spPr>
          <a:xfrm>
            <a:off x="1607700" y="2436762"/>
            <a:ext cx="4817384" cy="269976"/>
          </a:xfrm>
          <a:prstGeom prst="rect">
            <a:avLst/>
          </a:prstGeom>
          <a:noFill/>
          <a:ln>
            <a:noFill/>
          </a:ln>
        </p:spPr>
      </p:pic>
      <p:pic>
        <p:nvPicPr>
          <p:cNvPr id="127" name="Google Shape;127;p22"/>
          <p:cNvPicPr preferRelativeResize="0"/>
          <p:nvPr/>
        </p:nvPicPr>
        <p:blipFill>
          <a:blip r:embed="rId4">
            <a:alphaModFix/>
          </a:blip>
          <a:stretch>
            <a:fillRect/>
          </a:stretch>
        </p:blipFill>
        <p:spPr>
          <a:xfrm>
            <a:off x="6030174" y="2910674"/>
            <a:ext cx="2725928" cy="199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using Linear Regression</a:t>
            </a:r>
            <a:endParaRPr/>
          </a:p>
        </p:txBody>
      </p:sp>
      <p:sp>
        <p:nvSpPr>
          <p:cNvPr id="133" name="Google Shape;13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a:t>
            </a:r>
            <a:r>
              <a:rPr lang="en"/>
              <a:t>statsmodels, was able to figure out the </a:t>
            </a:r>
            <a:r>
              <a:rPr lang="en"/>
              <a:t>coefficients</a:t>
            </a:r>
            <a:r>
              <a:rPr lang="en"/>
              <a:t>. </a:t>
            </a:r>
            <a:endParaRPr/>
          </a:p>
          <a:p>
            <a:pPr indent="-342900" lvl="0" marL="457200" rtl="0" algn="l">
              <a:spcBef>
                <a:spcPts val="0"/>
              </a:spcBef>
              <a:spcAft>
                <a:spcPts val="0"/>
              </a:spcAft>
              <a:buSzPts val="1800"/>
              <a:buChar char="●"/>
            </a:pPr>
            <a:r>
              <a:rPr lang="en"/>
              <a:t>Seconds = (177.3577 * </a:t>
            </a:r>
            <a:r>
              <a:rPr lang="en"/>
              <a:t>Outside Temperature</a:t>
            </a:r>
            <a:r>
              <a:rPr lang="en"/>
              <a:t>) - 3429.54977</a:t>
            </a:r>
            <a:endParaRPr sz="10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t>Using 20 degrees, 25 degrees, 30 degrees Celsius, was able to get the following predictions:</a:t>
            </a:r>
            <a:endParaRPr/>
          </a:p>
          <a:p>
            <a:pPr indent="0" lvl="0" marL="0" rtl="0" algn="l">
              <a:spcBef>
                <a:spcPts val="1600"/>
              </a:spcBef>
              <a:spcAft>
                <a:spcPts val="0"/>
              </a:spcAft>
              <a:buNone/>
            </a:pPr>
            <a:br>
              <a:rPr lang="en"/>
            </a:br>
            <a:endParaRPr/>
          </a:p>
          <a:p>
            <a:pPr indent="-342900" lvl="0" marL="457200" rtl="0" algn="l">
              <a:spcBef>
                <a:spcPts val="1600"/>
              </a:spcBef>
              <a:spcAft>
                <a:spcPts val="0"/>
              </a:spcAft>
              <a:buSzPts val="1800"/>
              <a:buChar char="●"/>
            </a:pPr>
            <a:r>
              <a:rPr lang="en"/>
              <a:t>Plot of Least Square Line        =</a:t>
            </a:r>
            <a:endParaRPr/>
          </a:p>
          <a:p>
            <a:pPr indent="-342900" lvl="0" marL="457200" rtl="0" algn="l">
              <a:spcBef>
                <a:spcPts val="0"/>
              </a:spcBef>
              <a:spcAft>
                <a:spcPts val="0"/>
              </a:spcAft>
              <a:buSzPts val="1800"/>
              <a:buChar char="●"/>
            </a:pPr>
            <a:r>
              <a:rPr lang="en"/>
              <a:t>Maybe t</a:t>
            </a:r>
            <a:r>
              <a:rPr lang="en"/>
              <a:t>ruck already uses system to check outside temperature and heats up oil if colder weather?</a:t>
            </a:r>
            <a:endParaRPr/>
          </a:p>
        </p:txBody>
      </p:sp>
      <p:pic>
        <p:nvPicPr>
          <p:cNvPr id="134" name="Google Shape;134;p23"/>
          <p:cNvPicPr preferRelativeResize="0"/>
          <p:nvPr/>
        </p:nvPicPr>
        <p:blipFill>
          <a:blip r:embed="rId3">
            <a:alphaModFix/>
          </a:blip>
          <a:stretch>
            <a:fillRect/>
          </a:stretch>
        </p:blipFill>
        <p:spPr>
          <a:xfrm>
            <a:off x="4675000" y="2576976"/>
            <a:ext cx="2625775" cy="1547650"/>
          </a:xfrm>
          <a:prstGeom prst="rect">
            <a:avLst/>
          </a:prstGeom>
          <a:noFill/>
          <a:ln>
            <a:noFill/>
          </a:ln>
        </p:spPr>
      </p:pic>
      <p:pic>
        <p:nvPicPr>
          <p:cNvPr id="135" name="Google Shape;135;p23"/>
          <p:cNvPicPr preferRelativeResize="0"/>
          <p:nvPr/>
        </p:nvPicPr>
        <p:blipFill>
          <a:blip r:embed="rId4">
            <a:alphaModFix/>
          </a:blip>
          <a:stretch>
            <a:fillRect/>
          </a:stretch>
        </p:blipFill>
        <p:spPr>
          <a:xfrm>
            <a:off x="926088" y="2909900"/>
            <a:ext cx="1666875" cy="800100"/>
          </a:xfrm>
          <a:prstGeom prst="rect">
            <a:avLst/>
          </a:prstGeom>
          <a:noFill/>
          <a:ln>
            <a:noFill/>
          </a:ln>
        </p:spPr>
      </p:pic>
      <p:sp>
        <p:nvSpPr>
          <p:cNvPr id="136" name="Google Shape;136;p23"/>
          <p:cNvSpPr txBox="1"/>
          <p:nvPr/>
        </p:nvSpPr>
        <p:spPr>
          <a:xfrm>
            <a:off x="2543125" y="2830151"/>
            <a:ext cx="866100" cy="10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20° C</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25° C</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30° C</a:t>
            </a:r>
            <a:endParaRPr>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42" name="Google Shape;142;p24"/>
          <p:cNvSpPr txBox="1"/>
          <p:nvPr>
            <p:ph idx="1" type="body"/>
          </p:nvPr>
        </p:nvSpPr>
        <p:spPr>
          <a:xfrm>
            <a:off x="387900" y="1489824"/>
            <a:ext cx="8368200" cy="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 way to determine whether an engine part could be degrading based on its temperature or that of the temperature of other parts?</a:t>
            </a:r>
            <a:endParaRPr/>
          </a:p>
          <a:p>
            <a:pPr indent="0" lvl="0" marL="0" rtl="0" algn="l">
              <a:lnSpc>
                <a:spcPct val="100000"/>
              </a:lnSpc>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43" name="Google Shape;143;p24"/>
          <p:cNvSpPr txBox="1"/>
          <p:nvPr/>
        </p:nvSpPr>
        <p:spPr>
          <a:xfrm>
            <a:off x="387900" y="2571750"/>
            <a:ext cx="8203500" cy="9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Solution:</a:t>
            </a:r>
            <a:endParaRPr sz="3000">
              <a:solidFill>
                <a:srgbClr val="FFFFFF"/>
              </a:solidFill>
              <a:latin typeface="Roboto"/>
              <a:ea typeface="Roboto"/>
              <a:cs typeface="Roboto"/>
              <a:sym typeface="Roboto"/>
            </a:endParaRPr>
          </a:p>
        </p:txBody>
      </p:sp>
      <p:sp>
        <p:nvSpPr>
          <p:cNvPr id="144" name="Google Shape;144;p24"/>
          <p:cNvSpPr txBox="1"/>
          <p:nvPr/>
        </p:nvSpPr>
        <p:spPr>
          <a:xfrm>
            <a:off x="397925" y="3529700"/>
            <a:ext cx="7634100" cy="9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Build a multiple linear regression model to determine what values are expected.</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 making a model</a:t>
            </a:r>
            <a:endParaRPr/>
          </a:p>
        </p:txBody>
      </p:sp>
      <p:pic>
        <p:nvPicPr>
          <p:cNvPr id="150" name="Google Shape;150;p25"/>
          <p:cNvPicPr preferRelativeResize="0"/>
          <p:nvPr/>
        </p:nvPicPr>
        <p:blipFill>
          <a:blip r:embed="rId3">
            <a:alphaModFix/>
          </a:blip>
          <a:stretch>
            <a:fillRect/>
          </a:stretch>
        </p:blipFill>
        <p:spPr>
          <a:xfrm>
            <a:off x="447125" y="1500325"/>
            <a:ext cx="2400300" cy="666750"/>
          </a:xfrm>
          <a:prstGeom prst="rect">
            <a:avLst/>
          </a:prstGeom>
          <a:noFill/>
          <a:ln>
            <a:noFill/>
          </a:ln>
        </p:spPr>
      </p:pic>
      <p:pic>
        <p:nvPicPr>
          <p:cNvPr id="151" name="Google Shape;151;p25"/>
          <p:cNvPicPr preferRelativeResize="0"/>
          <p:nvPr/>
        </p:nvPicPr>
        <p:blipFill>
          <a:blip r:embed="rId4">
            <a:alphaModFix/>
          </a:blip>
          <a:stretch>
            <a:fillRect/>
          </a:stretch>
        </p:blipFill>
        <p:spPr>
          <a:xfrm>
            <a:off x="447125" y="2412750"/>
            <a:ext cx="7137317" cy="252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Improving the model</a:t>
            </a:r>
            <a:endParaRPr/>
          </a:p>
        </p:txBody>
      </p:sp>
      <p:sp>
        <p:nvSpPr>
          <p:cNvPr id="157" name="Google Shape;157;p26"/>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Backward Elimination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P-values too small.</a:t>
            </a:r>
            <a:endParaRPr/>
          </a:p>
        </p:txBody>
      </p:sp>
      <p:pic>
        <p:nvPicPr>
          <p:cNvPr id="158" name="Google Shape;158;p26"/>
          <p:cNvPicPr preferRelativeResize="0"/>
          <p:nvPr/>
        </p:nvPicPr>
        <p:blipFill>
          <a:blip r:embed="rId3">
            <a:alphaModFix/>
          </a:blip>
          <a:stretch>
            <a:fillRect/>
          </a:stretch>
        </p:blipFill>
        <p:spPr>
          <a:xfrm>
            <a:off x="4926949" y="498950"/>
            <a:ext cx="3783100" cy="426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Series Analysis</a:t>
            </a:r>
            <a:endParaRPr/>
          </a:p>
        </p:txBody>
      </p:sp>
      <p:sp>
        <p:nvSpPr>
          <p:cNvPr id="164" name="Google Shape;164;p27"/>
          <p:cNvSpPr txBox="1"/>
          <p:nvPr>
            <p:ph idx="1" type="body"/>
          </p:nvPr>
        </p:nvSpPr>
        <p:spPr>
          <a:xfrm>
            <a:off x="387900" y="1489824"/>
            <a:ext cx="8368200" cy="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Performed Time Series Analysis on CPU Load, Vehicle Weight, Driver Requested Torque, Outside Air Temperature, and Temperature of Air Entering Vehicle.</a:t>
            </a:r>
            <a:endParaRPr/>
          </a:p>
          <a:p>
            <a:pPr indent="0" lvl="0" marL="0" rtl="0" algn="l">
              <a:lnSpc>
                <a:spcPct val="100000"/>
              </a:lnSpc>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65" name="Google Shape;165;p27"/>
          <p:cNvSpPr txBox="1"/>
          <p:nvPr/>
        </p:nvSpPr>
        <p:spPr>
          <a:xfrm>
            <a:off x="387900" y="2571750"/>
            <a:ext cx="8203500" cy="9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Problem</a:t>
            </a:r>
            <a:r>
              <a:rPr lang="en" sz="3000">
                <a:solidFill>
                  <a:srgbClr val="FFFFFF"/>
                </a:solidFill>
                <a:latin typeface="Roboto"/>
                <a:ea typeface="Roboto"/>
                <a:cs typeface="Roboto"/>
                <a:sym typeface="Roboto"/>
              </a:rPr>
              <a:t>:</a:t>
            </a:r>
            <a:endParaRPr sz="3000">
              <a:solidFill>
                <a:srgbClr val="FFFFFF"/>
              </a:solidFill>
              <a:latin typeface="Roboto"/>
              <a:ea typeface="Roboto"/>
              <a:cs typeface="Roboto"/>
              <a:sym typeface="Roboto"/>
            </a:endParaRPr>
          </a:p>
        </p:txBody>
      </p:sp>
      <p:sp>
        <p:nvSpPr>
          <p:cNvPr id="166" name="Google Shape;166;p27"/>
          <p:cNvSpPr txBox="1"/>
          <p:nvPr/>
        </p:nvSpPr>
        <p:spPr>
          <a:xfrm>
            <a:off x="397925" y="3529700"/>
            <a:ext cx="7634100" cy="9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Data is spotty with frequent gaps.  Furthermore, data is sampled every 100 milliseconds, causing noise.</a:t>
            </a:r>
            <a:endParaRPr sz="18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Attempted Solution</a:t>
            </a:r>
            <a:endParaRPr/>
          </a:p>
        </p:txBody>
      </p:sp>
      <p:sp>
        <p:nvSpPr>
          <p:cNvPr id="172" name="Google Shape;172;p28"/>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Resample data to every minute using mean.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Still frequent dropouts.</a:t>
            </a:r>
            <a:endParaRPr/>
          </a:p>
        </p:txBody>
      </p:sp>
      <p:pic>
        <p:nvPicPr>
          <p:cNvPr id="173" name="Google Shape;173;p28"/>
          <p:cNvPicPr preferRelativeResize="0"/>
          <p:nvPr/>
        </p:nvPicPr>
        <p:blipFill>
          <a:blip r:embed="rId3">
            <a:alphaModFix/>
          </a:blip>
          <a:stretch>
            <a:fillRect/>
          </a:stretch>
        </p:blipFill>
        <p:spPr>
          <a:xfrm>
            <a:off x="4677300" y="166075"/>
            <a:ext cx="4267199" cy="2362650"/>
          </a:xfrm>
          <a:prstGeom prst="rect">
            <a:avLst/>
          </a:prstGeom>
          <a:noFill/>
          <a:ln>
            <a:noFill/>
          </a:ln>
        </p:spPr>
      </p:pic>
      <p:pic>
        <p:nvPicPr>
          <p:cNvPr id="174" name="Google Shape;174;p28"/>
          <p:cNvPicPr preferRelativeResize="0"/>
          <p:nvPr/>
        </p:nvPicPr>
        <p:blipFill>
          <a:blip r:embed="rId4">
            <a:alphaModFix/>
          </a:blip>
          <a:stretch>
            <a:fillRect/>
          </a:stretch>
        </p:blipFill>
        <p:spPr>
          <a:xfrm>
            <a:off x="4677300" y="2571750"/>
            <a:ext cx="4267199" cy="241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Driver Requested Torque</a:t>
            </a:r>
            <a:endParaRPr/>
          </a:p>
        </p:txBody>
      </p:sp>
      <p:pic>
        <p:nvPicPr>
          <p:cNvPr id="180" name="Google Shape;180;p29"/>
          <p:cNvPicPr preferRelativeResize="0"/>
          <p:nvPr/>
        </p:nvPicPr>
        <p:blipFill>
          <a:blip r:embed="rId3">
            <a:alphaModFix/>
          </a:blip>
          <a:stretch>
            <a:fillRect/>
          </a:stretch>
        </p:blipFill>
        <p:spPr>
          <a:xfrm>
            <a:off x="2118363" y="1287950"/>
            <a:ext cx="4907266" cy="3694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CPU Load</a:t>
            </a:r>
            <a:endParaRPr/>
          </a:p>
        </p:txBody>
      </p:sp>
      <p:pic>
        <p:nvPicPr>
          <p:cNvPr id="186" name="Google Shape;186;p30"/>
          <p:cNvPicPr preferRelativeResize="0"/>
          <p:nvPr/>
        </p:nvPicPr>
        <p:blipFill>
          <a:blip r:embed="rId3">
            <a:alphaModFix/>
          </a:blip>
          <a:stretch>
            <a:fillRect/>
          </a:stretch>
        </p:blipFill>
        <p:spPr>
          <a:xfrm>
            <a:off x="2041438" y="1334200"/>
            <a:ext cx="5061122" cy="36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Outside Air Temperature</a:t>
            </a:r>
            <a:endParaRPr/>
          </a:p>
        </p:txBody>
      </p:sp>
      <p:pic>
        <p:nvPicPr>
          <p:cNvPr id="192" name="Google Shape;192;p31"/>
          <p:cNvPicPr preferRelativeResize="0"/>
          <p:nvPr/>
        </p:nvPicPr>
        <p:blipFill>
          <a:blip r:embed="rId3">
            <a:alphaModFix/>
          </a:blip>
          <a:stretch>
            <a:fillRect/>
          </a:stretch>
        </p:blipFill>
        <p:spPr>
          <a:xfrm>
            <a:off x="1954825" y="1296525"/>
            <a:ext cx="5234361" cy="369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Overview</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Christopher: Truck 2 GPS Speed Corrections</a:t>
            </a:r>
            <a:endParaRPr/>
          </a:p>
          <a:p>
            <a:pPr indent="-342900" lvl="0" marL="457200" rtl="0" algn="l">
              <a:spcBef>
                <a:spcPts val="0"/>
              </a:spcBef>
              <a:spcAft>
                <a:spcPts val="0"/>
              </a:spcAft>
              <a:buSzPts val="1800"/>
              <a:buChar char="●"/>
            </a:pPr>
            <a:r>
              <a:rPr lang="en"/>
              <a:t>Wahab: Time for Ideal Temperature Depending on Outside Temperature</a:t>
            </a:r>
            <a:endParaRPr/>
          </a:p>
          <a:p>
            <a:pPr indent="-342900" lvl="0" marL="457200" rtl="0" algn="l">
              <a:spcBef>
                <a:spcPts val="0"/>
              </a:spcBef>
              <a:spcAft>
                <a:spcPts val="0"/>
              </a:spcAft>
              <a:buSzPts val="1800"/>
              <a:buChar char="●"/>
            </a:pPr>
            <a:r>
              <a:rPr lang="en"/>
              <a:t>Ioannis: External Temperature Effects on Engine Components</a:t>
            </a:r>
            <a:endParaRPr/>
          </a:p>
          <a:p>
            <a:pPr indent="-342900" lvl="0" marL="457200" rtl="0" algn="l">
              <a:spcBef>
                <a:spcPts val="0"/>
              </a:spcBef>
              <a:spcAft>
                <a:spcPts val="0"/>
              </a:spcAft>
              <a:buSzPts val="1800"/>
              <a:buChar char="●"/>
            </a:pPr>
            <a:r>
              <a:rPr lang="en"/>
              <a:t>James: Time Series Analysis on CPU and Related Components</a:t>
            </a:r>
            <a:endParaRPr/>
          </a:p>
          <a:p>
            <a:pPr indent="-342900" lvl="0" marL="457200" rtl="0" algn="l">
              <a:spcBef>
                <a:spcPts val="0"/>
              </a:spcBef>
              <a:spcAft>
                <a:spcPts val="0"/>
              </a:spcAft>
              <a:buSzPts val="1800"/>
              <a:buChar char="●"/>
            </a:pPr>
            <a:r>
              <a:rPr lang="en"/>
              <a:t>Bill: APU Predictions by Regression</a:t>
            </a:r>
            <a:endParaRPr/>
          </a:p>
          <a:p>
            <a:pPr indent="0" lvl="0" marL="0" rtl="0" algn="l">
              <a:spcBef>
                <a:spcPts val="1600"/>
              </a:spcBef>
              <a:spcAft>
                <a:spcPts val="1600"/>
              </a:spcAft>
              <a:buNone/>
            </a:pPr>
            <a:r>
              <a:t/>
            </a:r>
            <a:endParaRPr/>
          </a:p>
        </p:txBody>
      </p:sp>
      <p:pic>
        <p:nvPicPr>
          <p:cNvPr id="71" name="Google Shape;71;p14"/>
          <p:cNvPicPr preferRelativeResize="0"/>
          <p:nvPr/>
        </p:nvPicPr>
        <p:blipFill>
          <a:blip r:embed="rId3">
            <a:alphaModFix/>
          </a:blip>
          <a:stretch>
            <a:fillRect/>
          </a:stretch>
        </p:blipFill>
        <p:spPr>
          <a:xfrm>
            <a:off x="5392225" y="2735150"/>
            <a:ext cx="2523351" cy="25233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 of Air Entering Vehicle</a:t>
            </a:r>
            <a:endParaRPr/>
          </a:p>
        </p:txBody>
      </p:sp>
      <p:pic>
        <p:nvPicPr>
          <p:cNvPr id="198" name="Google Shape;198;p32"/>
          <p:cNvPicPr preferRelativeResize="0"/>
          <p:nvPr/>
        </p:nvPicPr>
        <p:blipFill>
          <a:blip r:embed="rId3">
            <a:alphaModFix/>
          </a:blip>
          <a:stretch>
            <a:fillRect/>
          </a:stretch>
        </p:blipFill>
        <p:spPr>
          <a:xfrm>
            <a:off x="2123625" y="1315350"/>
            <a:ext cx="4896742" cy="36945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Vehicle Weight</a:t>
            </a:r>
            <a:endParaRPr/>
          </a:p>
        </p:txBody>
      </p:sp>
      <p:pic>
        <p:nvPicPr>
          <p:cNvPr id="204" name="Google Shape;204;p33"/>
          <p:cNvPicPr preferRelativeResize="0"/>
          <p:nvPr/>
        </p:nvPicPr>
        <p:blipFill>
          <a:blip r:embed="rId3">
            <a:alphaModFix/>
          </a:blip>
          <a:stretch>
            <a:fillRect/>
          </a:stretch>
        </p:blipFill>
        <p:spPr>
          <a:xfrm>
            <a:off x="2045300" y="1315375"/>
            <a:ext cx="5053397" cy="369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Bill Downs: APU prediction</a:t>
            </a:r>
            <a:endParaRPr/>
          </a:p>
        </p:txBody>
      </p:sp>
      <p:pic>
        <p:nvPicPr>
          <p:cNvPr id="210" name="Google Shape;210;p34"/>
          <p:cNvPicPr preferRelativeResize="0"/>
          <p:nvPr/>
        </p:nvPicPr>
        <p:blipFill>
          <a:blip r:embed="rId3">
            <a:alphaModFix/>
          </a:blip>
          <a:stretch>
            <a:fillRect/>
          </a:stretch>
        </p:blipFill>
        <p:spPr>
          <a:xfrm>
            <a:off x="152400" y="1296525"/>
            <a:ext cx="2709100" cy="1962475"/>
          </a:xfrm>
          <a:prstGeom prst="rect">
            <a:avLst/>
          </a:prstGeom>
          <a:noFill/>
          <a:ln>
            <a:noFill/>
          </a:ln>
        </p:spPr>
      </p:pic>
      <p:sp>
        <p:nvSpPr>
          <p:cNvPr id="211" name="Google Shape;211;p34"/>
          <p:cNvSpPr txBox="1"/>
          <p:nvPr/>
        </p:nvSpPr>
        <p:spPr>
          <a:xfrm>
            <a:off x="2952175" y="2070425"/>
            <a:ext cx="7509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Roboto"/>
                <a:ea typeface="Roboto"/>
                <a:cs typeface="Roboto"/>
                <a:sym typeface="Roboto"/>
              </a:rPr>
              <a:t>+</a:t>
            </a:r>
            <a:endParaRPr sz="4800">
              <a:solidFill>
                <a:srgbClr val="FFFFFF"/>
              </a:solidFill>
              <a:latin typeface="Roboto"/>
              <a:ea typeface="Roboto"/>
              <a:cs typeface="Roboto"/>
              <a:sym typeface="Roboto"/>
            </a:endParaRPr>
          </a:p>
        </p:txBody>
      </p:sp>
      <p:pic>
        <p:nvPicPr>
          <p:cNvPr id="212" name="Google Shape;212;p34"/>
          <p:cNvPicPr preferRelativeResize="0"/>
          <p:nvPr/>
        </p:nvPicPr>
        <p:blipFill>
          <a:blip r:embed="rId4">
            <a:alphaModFix/>
          </a:blip>
          <a:stretch>
            <a:fillRect/>
          </a:stretch>
        </p:blipFill>
        <p:spPr>
          <a:xfrm>
            <a:off x="3574675" y="1348400"/>
            <a:ext cx="2184123" cy="1910599"/>
          </a:xfrm>
          <a:prstGeom prst="rect">
            <a:avLst/>
          </a:prstGeom>
          <a:noFill/>
          <a:ln>
            <a:noFill/>
          </a:ln>
        </p:spPr>
      </p:pic>
      <p:sp>
        <p:nvSpPr>
          <p:cNvPr id="213" name="Google Shape;213;p34"/>
          <p:cNvSpPr txBox="1"/>
          <p:nvPr/>
        </p:nvSpPr>
        <p:spPr>
          <a:xfrm>
            <a:off x="5868338" y="2070425"/>
            <a:ext cx="4941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Roboto"/>
                <a:ea typeface="Roboto"/>
                <a:cs typeface="Roboto"/>
                <a:sym typeface="Roboto"/>
              </a:rPr>
              <a:t>=  </a:t>
            </a:r>
            <a:endParaRPr sz="4800">
              <a:solidFill>
                <a:srgbClr val="FFFFFF"/>
              </a:solidFill>
              <a:latin typeface="Roboto"/>
              <a:ea typeface="Roboto"/>
              <a:cs typeface="Roboto"/>
              <a:sym typeface="Roboto"/>
            </a:endParaRPr>
          </a:p>
        </p:txBody>
      </p:sp>
      <p:pic>
        <p:nvPicPr>
          <p:cNvPr id="214" name="Google Shape;214;p34"/>
          <p:cNvPicPr preferRelativeResize="0"/>
          <p:nvPr/>
        </p:nvPicPr>
        <p:blipFill>
          <a:blip r:embed="rId5">
            <a:alphaModFix/>
          </a:blip>
          <a:stretch>
            <a:fillRect/>
          </a:stretch>
        </p:blipFill>
        <p:spPr>
          <a:xfrm>
            <a:off x="6471975" y="1348400"/>
            <a:ext cx="2576524" cy="1910600"/>
          </a:xfrm>
          <a:prstGeom prst="rect">
            <a:avLst/>
          </a:prstGeom>
          <a:noFill/>
          <a:ln>
            <a:noFill/>
          </a:ln>
        </p:spPr>
      </p:pic>
      <p:sp>
        <p:nvSpPr>
          <p:cNvPr id="215" name="Google Shape;215;p34"/>
          <p:cNvSpPr txBox="1"/>
          <p:nvPr/>
        </p:nvSpPr>
        <p:spPr>
          <a:xfrm>
            <a:off x="3922700" y="4222325"/>
            <a:ext cx="49794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Maybe…...</a:t>
            </a:r>
            <a:endParaRPr>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Recall proj 2 APU</a:t>
            </a:r>
            <a:endParaRPr/>
          </a:p>
        </p:txBody>
      </p:sp>
      <p:pic>
        <p:nvPicPr>
          <p:cNvPr id="221" name="Google Shape;221;p35"/>
          <p:cNvPicPr preferRelativeResize="0"/>
          <p:nvPr/>
        </p:nvPicPr>
        <p:blipFill>
          <a:blip r:embed="rId3">
            <a:alphaModFix/>
          </a:blip>
          <a:stretch>
            <a:fillRect/>
          </a:stretch>
        </p:blipFill>
        <p:spPr>
          <a:xfrm>
            <a:off x="387900" y="2158175"/>
            <a:ext cx="3880926" cy="2639675"/>
          </a:xfrm>
          <a:prstGeom prst="rect">
            <a:avLst/>
          </a:prstGeom>
          <a:noFill/>
          <a:ln>
            <a:noFill/>
          </a:ln>
        </p:spPr>
      </p:pic>
      <p:sp>
        <p:nvSpPr>
          <p:cNvPr id="222" name="Google Shape;222;p35"/>
          <p:cNvSpPr txBox="1"/>
          <p:nvPr/>
        </p:nvSpPr>
        <p:spPr>
          <a:xfrm>
            <a:off x="1197925" y="1369075"/>
            <a:ext cx="54762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This data is related. We can use if for our model. </a:t>
            </a:r>
            <a:endParaRPr>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87900" y="458025"/>
            <a:ext cx="83682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 Binary classification</a:t>
            </a:r>
            <a:endParaRPr/>
          </a:p>
          <a:p>
            <a:pPr indent="0" lvl="0" marL="0" rtl="0" algn="l">
              <a:spcBef>
                <a:spcPts val="0"/>
              </a:spcBef>
              <a:spcAft>
                <a:spcPts val="0"/>
              </a:spcAft>
              <a:buNone/>
            </a:pPr>
            <a:r>
              <a:rPr lang="en"/>
              <a:t>How- Logistic Regression</a:t>
            </a:r>
            <a:endParaRPr/>
          </a:p>
          <a:p>
            <a:pPr indent="0" lvl="0" marL="0" rtl="0" algn="l">
              <a:spcBef>
                <a:spcPts val="0"/>
              </a:spcBef>
              <a:spcAft>
                <a:spcPts val="0"/>
              </a:spcAft>
              <a:buNone/>
            </a:pPr>
            <a:r>
              <a:rPr lang="en"/>
              <a:t> </a:t>
            </a:r>
            <a:endParaRPr/>
          </a:p>
        </p:txBody>
      </p:sp>
      <p:sp>
        <p:nvSpPr>
          <p:cNvPr id="228" name="Google Shape;228;p36"/>
          <p:cNvSpPr txBox="1"/>
          <p:nvPr/>
        </p:nvSpPr>
        <p:spPr>
          <a:xfrm>
            <a:off x="552325" y="1855450"/>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First I needed to add a binary column to my data.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Using my dataframe from last project cleaned the data removing any unwanted columns, which left me with the Time, APU, and alternator data.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The APU data was used to calculate a new column where if the voltage was above 14 then 1 else 0. The Volvo electrical engineers were fine with greater than 14 as charged value.</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The data was resampled to every 300S for better insight of results. *The 10hz measurement wasnt good for my model.</a:t>
            </a:r>
            <a:endParaRPr>
              <a:solidFill>
                <a:srgbClr val="FFFFFF"/>
              </a:solidFill>
              <a:latin typeface="Roboto"/>
              <a:ea typeface="Roboto"/>
              <a:cs typeface="Roboto"/>
              <a:sym typeface="Roboto"/>
            </a:endParaRPr>
          </a:p>
        </p:txBody>
      </p:sp>
      <p:pic>
        <p:nvPicPr>
          <p:cNvPr id="229" name="Google Shape;229;p36"/>
          <p:cNvPicPr preferRelativeResize="0"/>
          <p:nvPr/>
        </p:nvPicPr>
        <p:blipFill>
          <a:blip r:embed="rId3">
            <a:alphaModFix/>
          </a:blip>
          <a:stretch>
            <a:fillRect/>
          </a:stretch>
        </p:blipFill>
        <p:spPr>
          <a:xfrm>
            <a:off x="5632450" y="110925"/>
            <a:ext cx="3334151" cy="2403350"/>
          </a:xfrm>
          <a:prstGeom prst="rect">
            <a:avLst/>
          </a:prstGeom>
          <a:noFill/>
          <a:ln cap="flat" cmpd="sng" w="9525">
            <a:solidFill>
              <a:srgbClr val="FFFF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Classifier: Logistic regression</a:t>
            </a:r>
            <a:endParaRPr/>
          </a:p>
        </p:txBody>
      </p:sp>
      <p:sp>
        <p:nvSpPr>
          <p:cNvPr id="235" name="Google Shape;235;p37"/>
          <p:cNvSpPr txBox="1"/>
          <p:nvPr/>
        </p:nvSpPr>
        <p:spPr>
          <a:xfrm>
            <a:off x="517800" y="1406700"/>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latin typeface="Roboto"/>
                <a:ea typeface="Roboto"/>
                <a:cs typeface="Roboto"/>
                <a:sym typeface="Roboto"/>
              </a:rPr>
              <a:t>Why? The APU/ and Alternator data had very little outliers as theses are real time monitoring systems connected somehow to a smart switch. i.e...Lead acid batteries can explode if overcharged. </a:t>
            </a:r>
            <a:endParaRPr>
              <a:solidFill>
                <a:srgbClr val="FFD966"/>
              </a:solidFill>
              <a:latin typeface="Roboto"/>
              <a:ea typeface="Roboto"/>
              <a:cs typeface="Roboto"/>
              <a:sym typeface="Roboto"/>
            </a:endParaRPr>
          </a:p>
          <a:p>
            <a:pPr indent="0" lvl="0" marL="0" rtl="0" algn="l">
              <a:spcBef>
                <a:spcPts val="0"/>
              </a:spcBef>
              <a:spcAft>
                <a:spcPts val="0"/>
              </a:spcAft>
              <a:buNone/>
            </a:pPr>
            <a:r>
              <a:t/>
            </a:r>
            <a:endParaRPr>
              <a:solidFill>
                <a:srgbClr val="FFD966"/>
              </a:solidFill>
              <a:latin typeface="Roboto"/>
              <a:ea typeface="Roboto"/>
              <a:cs typeface="Roboto"/>
              <a:sym typeface="Roboto"/>
            </a:endParaRPr>
          </a:p>
          <a:p>
            <a:pPr indent="0" lvl="0" marL="0" rtl="0" algn="l">
              <a:spcBef>
                <a:spcPts val="0"/>
              </a:spcBef>
              <a:spcAft>
                <a:spcPts val="0"/>
              </a:spcAft>
              <a:buNone/>
            </a:pPr>
            <a:r>
              <a:rPr lang="en">
                <a:solidFill>
                  <a:srgbClr val="FFD966"/>
                </a:solidFill>
                <a:latin typeface="Roboto"/>
                <a:ea typeface="Roboto"/>
                <a:cs typeface="Roboto"/>
                <a:sym typeface="Roboto"/>
              </a:rPr>
              <a:t>I resampled the data at 300 second and by 3000 to see the results, to maybe better understand my results. At 3000 seconds there were only 14 values in my testing set. So went with 300 which had more values at 68(20%). Which left 80% to my training. Tried a lot of different values here.</a:t>
            </a:r>
            <a:endParaRPr>
              <a:solidFill>
                <a:srgbClr val="FFD966"/>
              </a:solidFill>
              <a:latin typeface="Roboto"/>
              <a:ea typeface="Roboto"/>
              <a:cs typeface="Roboto"/>
              <a:sym typeface="Roboto"/>
            </a:endParaRPr>
          </a:p>
        </p:txBody>
      </p:sp>
      <p:pic>
        <p:nvPicPr>
          <p:cNvPr id="236" name="Google Shape;236;p37"/>
          <p:cNvPicPr preferRelativeResize="0"/>
          <p:nvPr/>
        </p:nvPicPr>
        <p:blipFill>
          <a:blip r:embed="rId3">
            <a:alphaModFix/>
          </a:blip>
          <a:stretch>
            <a:fillRect/>
          </a:stretch>
        </p:blipFill>
        <p:spPr>
          <a:xfrm>
            <a:off x="1015400" y="3797225"/>
            <a:ext cx="6877050" cy="1190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Scores. Confusion matrix. Precision Recall.</a:t>
            </a:r>
            <a:endParaRPr/>
          </a:p>
        </p:txBody>
      </p:sp>
      <p:sp>
        <p:nvSpPr>
          <p:cNvPr id="242" name="Google Shape;242;p38"/>
          <p:cNvSpPr txBox="1"/>
          <p:nvPr/>
        </p:nvSpPr>
        <p:spPr>
          <a:xfrm>
            <a:off x="940675" y="1449850"/>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latin typeface="Roboto"/>
                <a:ea typeface="Roboto"/>
                <a:cs typeface="Roboto"/>
                <a:sym typeface="Roboto"/>
              </a:rPr>
              <a:t>Training: 0.94</a:t>
            </a:r>
            <a:endParaRPr>
              <a:solidFill>
                <a:srgbClr val="F1C232"/>
              </a:solidFill>
              <a:latin typeface="Roboto"/>
              <a:ea typeface="Roboto"/>
              <a:cs typeface="Roboto"/>
              <a:sym typeface="Roboto"/>
            </a:endParaRPr>
          </a:p>
          <a:p>
            <a:pPr indent="0" lvl="0" marL="0" rtl="0" algn="l">
              <a:spcBef>
                <a:spcPts val="0"/>
              </a:spcBef>
              <a:spcAft>
                <a:spcPts val="0"/>
              </a:spcAft>
              <a:buNone/>
            </a:pPr>
            <a:r>
              <a:rPr lang="en">
                <a:solidFill>
                  <a:srgbClr val="F1C232"/>
                </a:solidFill>
                <a:latin typeface="Roboto"/>
                <a:ea typeface="Roboto"/>
                <a:cs typeface="Roboto"/>
                <a:sym typeface="Roboto"/>
              </a:rPr>
              <a:t>Testing: 0.86</a:t>
            </a:r>
            <a:endParaRPr>
              <a:solidFill>
                <a:srgbClr val="F1C232"/>
              </a:solidFill>
              <a:latin typeface="Roboto"/>
              <a:ea typeface="Roboto"/>
              <a:cs typeface="Roboto"/>
              <a:sym typeface="Roboto"/>
            </a:endParaRPr>
          </a:p>
          <a:p>
            <a:pPr indent="0" lvl="0" marL="0" rtl="0" algn="l">
              <a:spcBef>
                <a:spcPts val="0"/>
              </a:spcBef>
              <a:spcAft>
                <a:spcPts val="0"/>
              </a:spcAft>
              <a:buNone/>
            </a:pPr>
            <a:r>
              <a:t/>
            </a:r>
            <a:endParaRPr>
              <a:solidFill>
                <a:srgbClr val="F1C232"/>
              </a:solidFill>
              <a:latin typeface="Roboto"/>
              <a:ea typeface="Roboto"/>
              <a:cs typeface="Roboto"/>
              <a:sym typeface="Roboto"/>
            </a:endParaRPr>
          </a:p>
          <a:p>
            <a:pPr indent="0" lvl="0" marL="0" rtl="0" algn="l">
              <a:spcBef>
                <a:spcPts val="0"/>
              </a:spcBef>
              <a:spcAft>
                <a:spcPts val="0"/>
              </a:spcAft>
              <a:buNone/>
            </a:pPr>
            <a:r>
              <a:rPr lang="en">
                <a:solidFill>
                  <a:srgbClr val="F1C232"/>
                </a:solidFill>
                <a:latin typeface="Roboto"/>
                <a:ea typeface="Roboto"/>
                <a:cs typeface="Roboto"/>
                <a:sym typeface="Roboto"/>
              </a:rPr>
              <a:t>I liked these values because with the 10Hz data there was a lot of variation from 1 on both testing and training, to low </a:t>
            </a:r>
            <a:r>
              <a:rPr lang="en">
                <a:solidFill>
                  <a:srgbClr val="F1C232"/>
                </a:solidFill>
                <a:latin typeface="Roboto"/>
                <a:ea typeface="Roboto"/>
                <a:cs typeface="Roboto"/>
                <a:sym typeface="Roboto"/>
              </a:rPr>
              <a:t>training</a:t>
            </a:r>
            <a:r>
              <a:rPr lang="en">
                <a:solidFill>
                  <a:srgbClr val="F1C232"/>
                </a:solidFill>
                <a:latin typeface="Roboto"/>
                <a:ea typeface="Roboto"/>
                <a:cs typeface="Roboto"/>
                <a:sym typeface="Roboto"/>
              </a:rPr>
              <a:t> and high testing….</a:t>
            </a:r>
            <a:endParaRPr>
              <a:solidFill>
                <a:srgbClr val="F1C232"/>
              </a:solidFill>
              <a:latin typeface="Roboto"/>
              <a:ea typeface="Roboto"/>
              <a:cs typeface="Roboto"/>
              <a:sym typeface="Roboto"/>
            </a:endParaRPr>
          </a:p>
          <a:p>
            <a:pPr indent="0" lvl="0" marL="0" rtl="0" algn="l">
              <a:spcBef>
                <a:spcPts val="0"/>
              </a:spcBef>
              <a:spcAft>
                <a:spcPts val="0"/>
              </a:spcAft>
              <a:buNone/>
            </a:pPr>
            <a:r>
              <a:t/>
            </a:r>
            <a:endParaRPr>
              <a:solidFill>
                <a:srgbClr val="F1C232"/>
              </a:solidFill>
              <a:latin typeface="Roboto"/>
              <a:ea typeface="Roboto"/>
              <a:cs typeface="Roboto"/>
              <a:sym typeface="Roboto"/>
            </a:endParaRPr>
          </a:p>
          <a:p>
            <a:pPr indent="0" lvl="0" marL="0" rtl="0" algn="l">
              <a:spcBef>
                <a:spcPts val="0"/>
              </a:spcBef>
              <a:spcAft>
                <a:spcPts val="0"/>
              </a:spcAft>
              <a:buNone/>
            </a:pPr>
            <a:r>
              <a:rPr lang="en">
                <a:solidFill>
                  <a:srgbClr val="F1C232"/>
                </a:solidFill>
                <a:latin typeface="Roboto"/>
                <a:ea typeface="Roboto"/>
                <a:cs typeface="Roboto"/>
                <a:sym typeface="Roboto"/>
              </a:rPr>
              <a:t>C.Matrix 								P&amp;R</a:t>
            </a:r>
            <a:endParaRPr>
              <a:solidFill>
                <a:srgbClr val="F1C232"/>
              </a:solidFill>
              <a:latin typeface="Roboto"/>
              <a:ea typeface="Roboto"/>
              <a:cs typeface="Roboto"/>
              <a:sym typeface="Roboto"/>
            </a:endParaRPr>
          </a:p>
          <a:p>
            <a:pPr indent="0" lvl="0" marL="0" rtl="0" algn="l">
              <a:spcBef>
                <a:spcPts val="0"/>
              </a:spcBef>
              <a:spcAft>
                <a:spcPts val="0"/>
              </a:spcAft>
              <a:buNone/>
            </a:pPr>
            <a:r>
              <a:t/>
            </a:r>
            <a:endParaRPr>
              <a:solidFill>
                <a:srgbClr val="F1C232"/>
              </a:solidFill>
              <a:latin typeface="Roboto"/>
              <a:ea typeface="Roboto"/>
              <a:cs typeface="Roboto"/>
              <a:sym typeface="Roboto"/>
            </a:endParaRPr>
          </a:p>
          <a:p>
            <a:pPr indent="0" lvl="0" marL="0" rtl="0" algn="l">
              <a:spcBef>
                <a:spcPts val="0"/>
              </a:spcBef>
              <a:spcAft>
                <a:spcPts val="0"/>
              </a:spcAft>
              <a:buNone/>
            </a:pPr>
            <a:r>
              <a:rPr lang="en">
                <a:solidFill>
                  <a:srgbClr val="F1C232"/>
                </a:solidFill>
                <a:latin typeface="Roboto"/>
                <a:ea typeface="Roboto"/>
                <a:cs typeface="Roboto"/>
                <a:sym typeface="Roboto"/>
              </a:rPr>
              <a:t>							</a:t>
            </a:r>
            <a:endParaRPr>
              <a:solidFill>
                <a:srgbClr val="F1C232"/>
              </a:solidFill>
              <a:latin typeface="Roboto"/>
              <a:ea typeface="Roboto"/>
              <a:cs typeface="Roboto"/>
              <a:sym typeface="Roboto"/>
            </a:endParaRPr>
          </a:p>
          <a:p>
            <a:pPr indent="0" lvl="0" marL="0" rtl="0" algn="l">
              <a:spcBef>
                <a:spcPts val="0"/>
              </a:spcBef>
              <a:spcAft>
                <a:spcPts val="0"/>
              </a:spcAft>
              <a:buNone/>
            </a:pPr>
            <a:r>
              <a:t/>
            </a:r>
            <a:endParaRPr>
              <a:solidFill>
                <a:srgbClr val="F1C232"/>
              </a:solidFill>
              <a:latin typeface="Roboto"/>
              <a:ea typeface="Roboto"/>
              <a:cs typeface="Roboto"/>
              <a:sym typeface="Roboto"/>
            </a:endParaRPr>
          </a:p>
          <a:p>
            <a:pPr indent="0" lvl="0" marL="0" rtl="0" algn="l">
              <a:spcBef>
                <a:spcPts val="0"/>
              </a:spcBef>
              <a:spcAft>
                <a:spcPts val="0"/>
              </a:spcAft>
              <a:buNone/>
            </a:pPr>
            <a:r>
              <a:t/>
            </a:r>
            <a:endParaRPr>
              <a:solidFill>
                <a:srgbClr val="F1C232"/>
              </a:solidFill>
              <a:latin typeface="Roboto"/>
              <a:ea typeface="Roboto"/>
              <a:cs typeface="Roboto"/>
              <a:sym typeface="Roboto"/>
            </a:endParaRPr>
          </a:p>
          <a:p>
            <a:pPr indent="0" lvl="0" marL="0" rtl="0" algn="l">
              <a:spcBef>
                <a:spcPts val="0"/>
              </a:spcBef>
              <a:spcAft>
                <a:spcPts val="0"/>
              </a:spcAft>
              <a:buNone/>
            </a:pPr>
            <a:r>
              <a:t/>
            </a:r>
            <a:endParaRPr>
              <a:solidFill>
                <a:srgbClr val="F1C232"/>
              </a:solidFill>
              <a:latin typeface="Roboto"/>
              <a:ea typeface="Roboto"/>
              <a:cs typeface="Roboto"/>
              <a:sym typeface="Roboto"/>
            </a:endParaRPr>
          </a:p>
        </p:txBody>
      </p:sp>
      <p:pic>
        <p:nvPicPr>
          <p:cNvPr id="243" name="Google Shape;243;p38"/>
          <p:cNvPicPr preferRelativeResize="0"/>
          <p:nvPr/>
        </p:nvPicPr>
        <p:blipFill>
          <a:blip r:embed="rId3">
            <a:alphaModFix/>
          </a:blip>
          <a:stretch>
            <a:fillRect/>
          </a:stretch>
        </p:blipFill>
        <p:spPr>
          <a:xfrm>
            <a:off x="2422100" y="1168975"/>
            <a:ext cx="1883801" cy="860775"/>
          </a:xfrm>
          <a:prstGeom prst="rect">
            <a:avLst/>
          </a:prstGeom>
          <a:noFill/>
          <a:ln>
            <a:noFill/>
          </a:ln>
        </p:spPr>
      </p:pic>
      <p:pic>
        <p:nvPicPr>
          <p:cNvPr id="244" name="Google Shape;244;p38"/>
          <p:cNvPicPr preferRelativeResize="0"/>
          <p:nvPr/>
        </p:nvPicPr>
        <p:blipFill>
          <a:blip r:embed="rId4">
            <a:alphaModFix/>
          </a:blip>
          <a:stretch>
            <a:fillRect/>
          </a:stretch>
        </p:blipFill>
        <p:spPr>
          <a:xfrm>
            <a:off x="1746700" y="3055225"/>
            <a:ext cx="2466975" cy="1066800"/>
          </a:xfrm>
          <a:prstGeom prst="rect">
            <a:avLst/>
          </a:prstGeom>
          <a:noFill/>
          <a:ln>
            <a:noFill/>
          </a:ln>
        </p:spPr>
      </p:pic>
      <p:pic>
        <p:nvPicPr>
          <p:cNvPr id="245" name="Google Shape;245;p38"/>
          <p:cNvPicPr preferRelativeResize="0"/>
          <p:nvPr/>
        </p:nvPicPr>
        <p:blipFill>
          <a:blip r:embed="rId5">
            <a:alphaModFix/>
          </a:blip>
          <a:stretch>
            <a:fillRect/>
          </a:stretch>
        </p:blipFill>
        <p:spPr>
          <a:xfrm>
            <a:off x="5665425" y="3055224"/>
            <a:ext cx="3333374" cy="111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a:t>
            </a:r>
            <a:endParaRPr/>
          </a:p>
        </p:txBody>
      </p:sp>
      <p:pic>
        <p:nvPicPr>
          <p:cNvPr id="251" name="Google Shape;251;p39"/>
          <p:cNvPicPr preferRelativeResize="0"/>
          <p:nvPr/>
        </p:nvPicPr>
        <p:blipFill>
          <a:blip r:embed="rId3">
            <a:alphaModFix/>
          </a:blip>
          <a:stretch>
            <a:fillRect/>
          </a:stretch>
        </p:blipFill>
        <p:spPr>
          <a:xfrm>
            <a:off x="48000" y="2527600"/>
            <a:ext cx="3225974" cy="2564124"/>
          </a:xfrm>
          <a:prstGeom prst="rect">
            <a:avLst/>
          </a:prstGeom>
          <a:noFill/>
          <a:ln>
            <a:noFill/>
          </a:ln>
        </p:spPr>
      </p:pic>
      <p:sp>
        <p:nvSpPr>
          <p:cNvPr id="252" name="Google Shape;252;p39"/>
          <p:cNvSpPr txBox="1"/>
          <p:nvPr/>
        </p:nvSpPr>
        <p:spPr>
          <a:xfrm>
            <a:off x="291825" y="1947700"/>
            <a:ext cx="34755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latin typeface="Roboto"/>
                <a:ea typeface="Roboto"/>
                <a:cs typeface="Roboto"/>
                <a:sym typeface="Roboto"/>
              </a:rPr>
              <a:t>But is it </a:t>
            </a:r>
            <a:r>
              <a:rPr lang="en">
                <a:solidFill>
                  <a:srgbClr val="F1C232"/>
                </a:solidFill>
                <a:latin typeface="Roboto"/>
                <a:ea typeface="Roboto"/>
                <a:cs typeface="Roboto"/>
                <a:sym typeface="Roboto"/>
              </a:rPr>
              <a:t>believable??</a:t>
            </a:r>
            <a:r>
              <a:rPr lang="en">
                <a:solidFill>
                  <a:srgbClr val="F1C232"/>
                </a:solidFill>
                <a:latin typeface="Roboto"/>
                <a:ea typeface="Roboto"/>
                <a:cs typeface="Roboto"/>
                <a:sym typeface="Roboto"/>
              </a:rPr>
              <a:t> Maybe. More data is probably needed.</a:t>
            </a:r>
            <a:endParaRPr>
              <a:solidFill>
                <a:srgbClr val="F1C232"/>
              </a:solidFill>
              <a:latin typeface="Roboto"/>
              <a:ea typeface="Roboto"/>
              <a:cs typeface="Roboto"/>
              <a:sym typeface="Roboto"/>
            </a:endParaRPr>
          </a:p>
        </p:txBody>
      </p:sp>
      <p:pic>
        <p:nvPicPr>
          <p:cNvPr id="253" name="Google Shape;253;p39"/>
          <p:cNvPicPr preferRelativeResize="0"/>
          <p:nvPr/>
        </p:nvPicPr>
        <p:blipFill>
          <a:blip r:embed="rId4">
            <a:alphaModFix/>
          </a:blip>
          <a:stretch>
            <a:fillRect/>
          </a:stretch>
        </p:blipFill>
        <p:spPr>
          <a:xfrm>
            <a:off x="291825" y="1053375"/>
            <a:ext cx="4427500" cy="960650"/>
          </a:xfrm>
          <a:prstGeom prst="rect">
            <a:avLst/>
          </a:prstGeom>
          <a:noFill/>
          <a:ln>
            <a:noFill/>
          </a:ln>
        </p:spPr>
      </p:pic>
      <p:pic>
        <p:nvPicPr>
          <p:cNvPr id="254" name="Google Shape;254;p39"/>
          <p:cNvPicPr preferRelativeResize="0"/>
          <p:nvPr/>
        </p:nvPicPr>
        <p:blipFill>
          <a:blip r:embed="rId5">
            <a:alphaModFix/>
          </a:blip>
          <a:stretch>
            <a:fillRect/>
          </a:stretch>
        </p:blipFill>
        <p:spPr>
          <a:xfrm>
            <a:off x="4871725" y="47450"/>
            <a:ext cx="4048726" cy="49436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APU binary classification conclusion</a:t>
            </a:r>
            <a:endParaRPr/>
          </a:p>
        </p:txBody>
      </p:sp>
      <p:sp>
        <p:nvSpPr>
          <p:cNvPr id="260" name="Google Shape;260;p40"/>
          <p:cNvSpPr txBox="1"/>
          <p:nvPr/>
        </p:nvSpPr>
        <p:spPr>
          <a:xfrm>
            <a:off x="612725" y="1510250"/>
            <a:ext cx="49710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latin typeface="Roboto"/>
                <a:ea typeface="Roboto"/>
                <a:cs typeface="Roboto"/>
                <a:sym typeface="Roboto"/>
              </a:rPr>
              <a:t>Low volume data, as i sampled may not be enough. But questions are there now to look into. </a:t>
            </a:r>
            <a:endParaRPr>
              <a:solidFill>
                <a:srgbClr val="BF9000"/>
              </a:solidFill>
              <a:latin typeface="Roboto"/>
              <a:ea typeface="Roboto"/>
              <a:cs typeface="Roboto"/>
              <a:sym typeface="Roboto"/>
            </a:endParaRPr>
          </a:p>
          <a:p>
            <a:pPr indent="0" lvl="0" marL="0" rtl="0" algn="l">
              <a:spcBef>
                <a:spcPts val="0"/>
              </a:spcBef>
              <a:spcAft>
                <a:spcPts val="0"/>
              </a:spcAft>
              <a:buNone/>
            </a:pPr>
            <a:r>
              <a:t/>
            </a:r>
            <a:endParaRPr>
              <a:solidFill>
                <a:srgbClr val="BF9000"/>
              </a:solidFill>
              <a:latin typeface="Roboto"/>
              <a:ea typeface="Roboto"/>
              <a:cs typeface="Roboto"/>
              <a:sym typeface="Roboto"/>
            </a:endParaRPr>
          </a:p>
          <a:p>
            <a:pPr indent="0" lvl="0" marL="0" rtl="0" algn="l">
              <a:spcBef>
                <a:spcPts val="0"/>
              </a:spcBef>
              <a:spcAft>
                <a:spcPts val="0"/>
              </a:spcAft>
              <a:buNone/>
            </a:pPr>
            <a:r>
              <a:rPr lang="en">
                <a:solidFill>
                  <a:srgbClr val="BF9000"/>
                </a:solidFill>
                <a:latin typeface="Roboto"/>
                <a:ea typeface="Roboto"/>
                <a:cs typeface="Roboto"/>
                <a:sym typeface="Roboto"/>
              </a:rPr>
              <a:t>Driver habits?</a:t>
            </a:r>
            <a:endParaRPr>
              <a:solidFill>
                <a:srgbClr val="BF9000"/>
              </a:solidFill>
              <a:latin typeface="Roboto"/>
              <a:ea typeface="Roboto"/>
              <a:cs typeface="Roboto"/>
              <a:sym typeface="Roboto"/>
            </a:endParaRPr>
          </a:p>
          <a:p>
            <a:pPr indent="0" lvl="0" marL="0" rtl="0" algn="l">
              <a:spcBef>
                <a:spcPts val="0"/>
              </a:spcBef>
              <a:spcAft>
                <a:spcPts val="0"/>
              </a:spcAft>
              <a:buNone/>
            </a:pPr>
            <a:r>
              <a:t/>
            </a:r>
            <a:endParaRPr>
              <a:solidFill>
                <a:srgbClr val="BF9000"/>
              </a:solidFill>
              <a:latin typeface="Roboto"/>
              <a:ea typeface="Roboto"/>
              <a:cs typeface="Roboto"/>
              <a:sym typeface="Roboto"/>
            </a:endParaRPr>
          </a:p>
          <a:p>
            <a:pPr indent="0" lvl="0" marL="0" rtl="0" algn="l">
              <a:spcBef>
                <a:spcPts val="0"/>
              </a:spcBef>
              <a:spcAft>
                <a:spcPts val="0"/>
              </a:spcAft>
              <a:buNone/>
            </a:pPr>
            <a:r>
              <a:rPr lang="en">
                <a:solidFill>
                  <a:srgbClr val="BF9000"/>
                </a:solidFill>
                <a:latin typeface="Roboto"/>
                <a:ea typeface="Roboto"/>
                <a:cs typeface="Roboto"/>
                <a:sym typeface="Roboto"/>
              </a:rPr>
              <a:t>APUs performance for a particular driver?</a:t>
            </a:r>
            <a:endParaRPr>
              <a:solidFill>
                <a:srgbClr val="BF9000"/>
              </a:solidFill>
              <a:latin typeface="Roboto"/>
              <a:ea typeface="Roboto"/>
              <a:cs typeface="Roboto"/>
              <a:sym typeface="Roboto"/>
            </a:endParaRPr>
          </a:p>
          <a:p>
            <a:pPr indent="0" lvl="0" marL="0" rtl="0" algn="l">
              <a:spcBef>
                <a:spcPts val="0"/>
              </a:spcBef>
              <a:spcAft>
                <a:spcPts val="0"/>
              </a:spcAft>
              <a:buNone/>
            </a:pPr>
            <a:r>
              <a:t/>
            </a:r>
            <a:endParaRPr>
              <a:solidFill>
                <a:srgbClr val="BF9000"/>
              </a:solidFill>
              <a:latin typeface="Roboto"/>
              <a:ea typeface="Roboto"/>
              <a:cs typeface="Roboto"/>
              <a:sym typeface="Roboto"/>
            </a:endParaRPr>
          </a:p>
          <a:p>
            <a:pPr indent="0" lvl="0" marL="0" rtl="0" algn="l">
              <a:spcBef>
                <a:spcPts val="0"/>
              </a:spcBef>
              <a:spcAft>
                <a:spcPts val="0"/>
              </a:spcAft>
              <a:buNone/>
            </a:pPr>
            <a:r>
              <a:rPr lang="en">
                <a:solidFill>
                  <a:srgbClr val="BF9000"/>
                </a:solidFill>
                <a:latin typeface="Roboto"/>
                <a:ea typeface="Roboto"/>
                <a:cs typeface="Roboto"/>
                <a:sym typeface="Roboto"/>
              </a:rPr>
              <a:t>Fleet driver-break policies?</a:t>
            </a:r>
            <a:endParaRPr>
              <a:solidFill>
                <a:srgbClr val="BF9000"/>
              </a:solidFill>
              <a:latin typeface="Roboto"/>
              <a:ea typeface="Roboto"/>
              <a:cs typeface="Roboto"/>
              <a:sym typeface="Roboto"/>
            </a:endParaRPr>
          </a:p>
          <a:p>
            <a:pPr indent="0" lvl="0" marL="0" rtl="0" algn="l">
              <a:spcBef>
                <a:spcPts val="0"/>
              </a:spcBef>
              <a:spcAft>
                <a:spcPts val="0"/>
              </a:spcAft>
              <a:buNone/>
            </a:pPr>
            <a:r>
              <a:t/>
            </a:r>
            <a:endParaRPr>
              <a:solidFill>
                <a:srgbClr val="BF9000"/>
              </a:solidFill>
              <a:latin typeface="Roboto"/>
              <a:ea typeface="Roboto"/>
              <a:cs typeface="Roboto"/>
              <a:sym typeface="Roboto"/>
            </a:endParaRPr>
          </a:p>
          <a:p>
            <a:pPr indent="0" lvl="0" marL="0" rtl="0" algn="l">
              <a:spcBef>
                <a:spcPts val="0"/>
              </a:spcBef>
              <a:spcAft>
                <a:spcPts val="0"/>
              </a:spcAft>
              <a:buNone/>
            </a:pPr>
            <a:r>
              <a:t/>
            </a:r>
            <a:endParaRPr>
              <a:solidFill>
                <a:srgbClr val="BF9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“Correcting” Truck 2’s GPS Speed Values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Truck 2 has faulty GPS Speed data.</a:t>
            </a:r>
            <a:endParaRPr/>
          </a:p>
          <a:p>
            <a:pPr indent="-317500" lvl="1" marL="914400" rtl="0" algn="l">
              <a:spcBef>
                <a:spcPts val="0"/>
              </a:spcBef>
              <a:spcAft>
                <a:spcPts val="0"/>
              </a:spcAft>
              <a:buSzPts val="1400"/>
              <a:buChar char="○"/>
            </a:pPr>
            <a:r>
              <a:rPr lang="en"/>
              <a:t>The component was clearly reading much lower than its Wheel-Based Speed counterpart.</a:t>
            </a:r>
            <a:endParaRPr/>
          </a:p>
          <a:p>
            <a:pPr indent="-317500" lvl="1" marL="914400" rtl="0" algn="l">
              <a:spcBef>
                <a:spcPts val="0"/>
              </a:spcBef>
              <a:spcAft>
                <a:spcPts val="0"/>
              </a:spcAft>
              <a:buSzPts val="1400"/>
              <a:buChar char="○"/>
            </a:pPr>
            <a:r>
              <a:rPr lang="en"/>
              <a:t>Its faulty values are proven by the consistency in Truck 1’s data with the same components.</a:t>
            </a:r>
            <a:endParaRPr/>
          </a:p>
          <a:p>
            <a:pPr indent="-317500" lvl="1" marL="914400" rtl="0" algn="l">
              <a:spcBef>
                <a:spcPts val="0"/>
              </a:spcBef>
              <a:spcAft>
                <a:spcPts val="0"/>
              </a:spcAft>
              <a:buSzPts val="1400"/>
              <a:buChar char="○"/>
            </a:pPr>
            <a:r>
              <a:rPr lang="en"/>
              <a:t>Misconfigured?</a:t>
            </a:r>
            <a:endParaRPr/>
          </a:p>
          <a:p>
            <a:pPr indent="-317500" lvl="1" marL="914400" rtl="0" algn="l">
              <a:spcBef>
                <a:spcPts val="0"/>
              </a:spcBef>
              <a:spcAft>
                <a:spcPts val="0"/>
              </a:spcAft>
              <a:buSzPts val="1400"/>
              <a:buChar char="○"/>
            </a:pPr>
            <a:r>
              <a:rPr lang="en"/>
              <a:t>Different units?</a:t>
            </a:r>
            <a:endParaRPr/>
          </a:p>
          <a:p>
            <a:pPr indent="-317500" lvl="1" marL="914400" rtl="0" algn="l">
              <a:spcBef>
                <a:spcPts val="0"/>
              </a:spcBef>
              <a:spcAft>
                <a:spcPts val="0"/>
              </a:spcAft>
              <a:buSzPts val="1400"/>
              <a:buChar char="○"/>
            </a:pPr>
            <a:r>
              <a:rPr lang="en"/>
              <a:t>Broken component?</a:t>
            </a:r>
            <a:endParaRPr/>
          </a:p>
          <a:p>
            <a:pPr indent="-342900" lvl="0" marL="457200" rtl="0" algn="l">
              <a:spcBef>
                <a:spcPts val="0"/>
              </a:spcBef>
              <a:spcAft>
                <a:spcPts val="0"/>
              </a:spcAft>
              <a:buSzPts val="1800"/>
              <a:buChar char="●"/>
            </a:pPr>
            <a:r>
              <a:rPr lang="en"/>
              <a:t>Goal:</a:t>
            </a:r>
            <a:endParaRPr/>
          </a:p>
          <a:p>
            <a:pPr indent="-317500" lvl="1" marL="914400" rtl="0" algn="l">
              <a:spcBef>
                <a:spcPts val="0"/>
              </a:spcBef>
              <a:spcAft>
                <a:spcPts val="0"/>
              </a:spcAft>
              <a:buSzPts val="1400"/>
              <a:buChar char="○"/>
            </a:pPr>
            <a:r>
              <a:rPr lang="en"/>
              <a:t>Use the data and trends of Truck 1 to help predict, or correct, GPS Speed values for Truck 2.</a:t>
            </a:r>
            <a:endParaRPr/>
          </a:p>
          <a:p>
            <a:pPr indent="-317500" lvl="1" marL="914400" rtl="0" algn="l">
              <a:spcBef>
                <a:spcPts val="0"/>
              </a:spcBef>
              <a:spcAft>
                <a:spcPts val="0"/>
              </a:spcAft>
              <a:buSzPts val="1400"/>
              <a:buChar char="○"/>
            </a:pPr>
            <a:r>
              <a:rPr lang="en"/>
              <a:t>Note: this was an analytical task, NOT a machine learning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 at Hand</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the data for both trucks.</a:t>
            </a:r>
            <a:endParaRPr/>
          </a:p>
          <a:p>
            <a:pPr indent="-342900" lvl="0" marL="457200" rtl="0" algn="l">
              <a:spcBef>
                <a:spcPts val="1600"/>
              </a:spcBef>
              <a:spcAft>
                <a:spcPts val="0"/>
              </a:spcAft>
              <a:buSzPts val="1800"/>
              <a:buChar char="●"/>
            </a:pPr>
            <a:r>
              <a:rPr lang="en"/>
              <a:t>Like Truck 1’s data, Truck 2’s values should have been relatively identical.</a:t>
            </a:r>
            <a:endParaRPr/>
          </a:p>
          <a:p>
            <a:pPr indent="0" lvl="0" marL="0" rtl="0" algn="l">
              <a:spcBef>
                <a:spcPts val="160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692700" y="2516625"/>
            <a:ext cx="3472250" cy="2523650"/>
          </a:xfrm>
          <a:prstGeom prst="rect">
            <a:avLst/>
          </a:prstGeom>
          <a:noFill/>
          <a:ln>
            <a:noFill/>
          </a:ln>
        </p:spPr>
      </p:pic>
      <p:pic>
        <p:nvPicPr>
          <p:cNvPr id="85" name="Google Shape;85;p16"/>
          <p:cNvPicPr preferRelativeResize="0"/>
          <p:nvPr/>
        </p:nvPicPr>
        <p:blipFill>
          <a:blip r:embed="rId4">
            <a:alphaModFix/>
          </a:blip>
          <a:stretch>
            <a:fillRect/>
          </a:stretch>
        </p:blipFill>
        <p:spPr>
          <a:xfrm>
            <a:off x="4903560" y="2516625"/>
            <a:ext cx="3547740" cy="252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Analytical Solution</a:t>
            </a:r>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Truck 1 had “better” data than Truck 2:</a:t>
            </a:r>
            <a:endParaRPr/>
          </a:p>
          <a:p>
            <a:pPr indent="-342900" lvl="0" marL="457200" rtl="0" algn="l">
              <a:spcBef>
                <a:spcPts val="1600"/>
              </a:spcBef>
              <a:spcAft>
                <a:spcPts val="0"/>
              </a:spcAft>
              <a:buSzPts val="1800"/>
              <a:buChar char="●"/>
            </a:pPr>
            <a:r>
              <a:rPr lang="en"/>
              <a:t>Utilize Truck 1’s data to “predict” or “correct” Truck 2’s GPS Speed.</a:t>
            </a:r>
            <a:endParaRPr/>
          </a:p>
          <a:p>
            <a:pPr indent="-317500" lvl="1" marL="914400" rtl="0" algn="l">
              <a:spcBef>
                <a:spcPts val="0"/>
              </a:spcBef>
              <a:spcAft>
                <a:spcPts val="0"/>
              </a:spcAft>
              <a:buSzPts val="1400"/>
              <a:buChar char="○"/>
            </a:pPr>
            <a:r>
              <a:rPr lang="en"/>
              <a:t>Given any Wheel-Based Speed value for Truck 2.</a:t>
            </a:r>
            <a:endParaRPr/>
          </a:p>
          <a:p>
            <a:pPr indent="-342900" lvl="0" marL="457200" rtl="0" algn="l">
              <a:spcBef>
                <a:spcPts val="0"/>
              </a:spcBef>
              <a:spcAft>
                <a:spcPts val="0"/>
              </a:spcAft>
              <a:buSzPts val="1800"/>
              <a:buChar char="●"/>
            </a:pPr>
            <a:r>
              <a:rPr lang="en"/>
              <a:t>Implementation:</a:t>
            </a:r>
            <a:endParaRPr/>
          </a:p>
          <a:p>
            <a:pPr indent="-317500" lvl="1" marL="914400" rtl="0" algn="l">
              <a:spcBef>
                <a:spcPts val="0"/>
              </a:spcBef>
              <a:spcAft>
                <a:spcPts val="0"/>
              </a:spcAft>
              <a:buSzPts val="1400"/>
              <a:buChar char="○"/>
            </a:pPr>
            <a:r>
              <a:rPr lang="en"/>
              <a:t>Calculate mean difference of GPS Speed and Wheel-Based Speed for Truck 1.</a:t>
            </a:r>
            <a:endParaRPr/>
          </a:p>
          <a:p>
            <a:pPr indent="-317500" lvl="2" marL="1371600" rtl="0" algn="l">
              <a:spcBef>
                <a:spcPts val="0"/>
              </a:spcBef>
              <a:spcAft>
                <a:spcPts val="0"/>
              </a:spcAft>
              <a:buSzPts val="1400"/>
              <a:buChar char="■"/>
            </a:pPr>
            <a:r>
              <a:rPr lang="en"/>
              <a:t>-0.28539807628549124 (GPS - Wheel).</a:t>
            </a:r>
            <a:endParaRPr sz="1050">
              <a:solidFill>
                <a:srgbClr val="000000"/>
              </a:solidFill>
              <a:highlight>
                <a:srgbClr val="FFFFFF"/>
              </a:highlight>
              <a:latin typeface="Arial"/>
              <a:ea typeface="Arial"/>
              <a:cs typeface="Arial"/>
              <a:sym typeface="Arial"/>
            </a:endParaRPr>
          </a:p>
          <a:p>
            <a:pPr indent="-317500" lvl="2" marL="1371600" rtl="0" algn="l">
              <a:spcBef>
                <a:spcPts val="0"/>
              </a:spcBef>
              <a:spcAft>
                <a:spcPts val="0"/>
              </a:spcAft>
              <a:buSzPts val="1400"/>
              <a:buChar char="■"/>
            </a:pPr>
            <a:r>
              <a:rPr lang="en"/>
              <a:t>Indicates that GPS is reading slightly lower than Wheel-Based.</a:t>
            </a:r>
            <a:endParaRPr/>
          </a:p>
          <a:p>
            <a:pPr indent="-317500" lvl="1" marL="914400" rtl="0" algn="l">
              <a:spcBef>
                <a:spcPts val="0"/>
              </a:spcBef>
              <a:spcAft>
                <a:spcPts val="0"/>
              </a:spcAft>
              <a:buSzPts val="1400"/>
              <a:buChar char="○"/>
            </a:pPr>
            <a:r>
              <a:rPr lang="en"/>
              <a:t>Iterate through Truck 2’s Wheel-Based Speed data.</a:t>
            </a:r>
            <a:endParaRPr/>
          </a:p>
          <a:p>
            <a:pPr indent="-317500" lvl="2" marL="1371600" rtl="0" algn="l">
              <a:spcBef>
                <a:spcPts val="0"/>
              </a:spcBef>
              <a:spcAft>
                <a:spcPts val="0"/>
              </a:spcAft>
              <a:buSzPts val="1400"/>
              <a:buChar char="■"/>
            </a:pPr>
            <a:r>
              <a:rPr lang="en"/>
              <a:t>Add the difference of means to each one and store the result in a new column.</a:t>
            </a:r>
            <a:endParaRPr/>
          </a:p>
          <a:p>
            <a:pPr indent="0" lvl="0" marL="13716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Resulting Data</a:t>
            </a:r>
            <a:endParaRPr/>
          </a:p>
        </p:txBody>
      </p:sp>
      <p:pic>
        <p:nvPicPr>
          <p:cNvPr id="97" name="Google Shape;97;p18"/>
          <p:cNvPicPr preferRelativeResize="0"/>
          <p:nvPr/>
        </p:nvPicPr>
        <p:blipFill>
          <a:blip r:embed="rId3">
            <a:alphaModFix/>
          </a:blip>
          <a:stretch>
            <a:fillRect/>
          </a:stretch>
        </p:blipFill>
        <p:spPr>
          <a:xfrm>
            <a:off x="540300" y="1366900"/>
            <a:ext cx="3895725" cy="2686050"/>
          </a:xfrm>
          <a:prstGeom prst="rect">
            <a:avLst/>
          </a:prstGeom>
          <a:noFill/>
          <a:ln>
            <a:noFill/>
          </a:ln>
        </p:spPr>
      </p:pic>
      <p:pic>
        <p:nvPicPr>
          <p:cNvPr id="98" name="Google Shape;98;p18"/>
          <p:cNvPicPr preferRelativeResize="0"/>
          <p:nvPr/>
        </p:nvPicPr>
        <p:blipFill>
          <a:blip r:embed="rId4">
            <a:alphaModFix/>
          </a:blip>
          <a:stretch>
            <a:fillRect/>
          </a:stretch>
        </p:blipFill>
        <p:spPr>
          <a:xfrm>
            <a:off x="4847990" y="1362150"/>
            <a:ext cx="3755710" cy="2690800"/>
          </a:xfrm>
          <a:prstGeom prst="rect">
            <a:avLst/>
          </a:prstGeom>
          <a:noFill/>
          <a:ln>
            <a:noFill/>
          </a:ln>
        </p:spPr>
      </p:pic>
      <p:pic>
        <p:nvPicPr>
          <p:cNvPr id="99" name="Google Shape;99;p18"/>
          <p:cNvPicPr preferRelativeResize="0"/>
          <p:nvPr/>
        </p:nvPicPr>
        <p:blipFill>
          <a:blip r:embed="rId5">
            <a:alphaModFix/>
          </a:blip>
          <a:stretch>
            <a:fillRect/>
          </a:stretch>
        </p:blipFill>
        <p:spPr>
          <a:xfrm>
            <a:off x="911775" y="4275725"/>
            <a:ext cx="3152775" cy="381000"/>
          </a:xfrm>
          <a:prstGeom prst="rect">
            <a:avLst/>
          </a:prstGeom>
          <a:noFill/>
          <a:ln>
            <a:noFill/>
          </a:ln>
        </p:spPr>
      </p:pic>
      <p:pic>
        <p:nvPicPr>
          <p:cNvPr id="100" name="Google Shape;100;p18"/>
          <p:cNvPicPr preferRelativeResize="0"/>
          <p:nvPr/>
        </p:nvPicPr>
        <p:blipFill>
          <a:blip r:embed="rId6">
            <a:alphaModFix/>
          </a:blip>
          <a:stretch>
            <a:fillRect/>
          </a:stretch>
        </p:blipFill>
        <p:spPr>
          <a:xfrm>
            <a:off x="5063738" y="4270975"/>
            <a:ext cx="3324225" cy="58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to Get to the Ideal </a:t>
            </a:r>
            <a:r>
              <a:rPr lang="en"/>
              <a:t>Temperature</a:t>
            </a:r>
            <a:endParaRPr/>
          </a:p>
        </p:txBody>
      </p:sp>
      <p:sp>
        <p:nvSpPr>
          <p:cNvPr id="106" name="Google Shape;106;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Time for Engine Oil Temperature to get to ‘Ideal Temperature’ based on the Outside Temperature.</a:t>
            </a:r>
            <a:endParaRPr/>
          </a:p>
          <a:p>
            <a:pPr indent="-342900" lvl="0" marL="457200" rtl="0" algn="l">
              <a:spcBef>
                <a:spcPts val="0"/>
              </a:spcBef>
              <a:spcAft>
                <a:spcPts val="0"/>
              </a:spcAft>
              <a:buSzPts val="1800"/>
              <a:buChar char="●"/>
            </a:pPr>
            <a:r>
              <a:rPr lang="en"/>
              <a:t>Ideal Temperature as Average temperature of oil.</a:t>
            </a:r>
            <a:endParaRPr/>
          </a:p>
          <a:p>
            <a:pPr indent="-342900" lvl="0" marL="457200" rtl="0" algn="l">
              <a:spcBef>
                <a:spcPts val="0"/>
              </a:spcBef>
              <a:spcAft>
                <a:spcPts val="0"/>
              </a:spcAft>
              <a:buSzPts val="1800"/>
              <a:buChar char="●"/>
            </a:pPr>
            <a:r>
              <a:rPr lang="en"/>
              <a:t>Outside Temperature as Average Temperature for the day.</a:t>
            </a:r>
            <a:endParaRPr/>
          </a:p>
          <a:p>
            <a:pPr indent="-342900" lvl="0" marL="457200" rtl="0" algn="l">
              <a:spcBef>
                <a:spcPts val="0"/>
              </a:spcBef>
              <a:spcAft>
                <a:spcPts val="0"/>
              </a:spcAft>
              <a:buSzPts val="1800"/>
              <a:buChar char="●"/>
            </a:pPr>
            <a:r>
              <a:rPr lang="en"/>
              <a:t>Supervised </a:t>
            </a:r>
            <a:r>
              <a:rPr lang="en"/>
              <a:t>approach</a:t>
            </a:r>
            <a:r>
              <a:rPr lang="en"/>
              <a:t> with Linear Regression.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and Possible Solutions</a:t>
            </a:r>
            <a:endParaRPr/>
          </a:p>
        </p:txBody>
      </p:sp>
      <p:sp>
        <p:nvSpPr>
          <p:cNvPr id="112" name="Google Shape;112;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Time from start of truck to ‘ideal temperature’.</a:t>
            </a:r>
            <a:endParaRPr/>
          </a:p>
          <a:p>
            <a:pPr indent="-342900" lvl="0" marL="457200" rtl="0" algn="l">
              <a:spcBef>
                <a:spcPts val="0"/>
              </a:spcBef>
              <a:spcAft>
                <a:spcPts val="0"/>
              </a:spcAft>
              <a:buSzPts val="1800"/>
              <a:buChar char="●"/>
            </a:pPr>
            <a:r>
              <a:rPr lang="en"/>
              <a:t>Split data into when trucks started and when finished ‘session’.</a:t>
            </a:r>
            <a:endParaRPr/>
          </a:p>
          <a:p>
            <a:pPr indent="-342900" lvl="0" marL="457200" rtl="0" algn="l">
              <a:spcBef>
                <a:spcPts val="0"/>
              </a:spcBef>
              <a:spcAft>
                <a:spcPts val="0"/>
              </a:spcAft>
              <a:buSzPts val="1800"/>
              <a:buChar char="●"/>
            </a:pPr>
            <a:r>
              <a:rPr lang="en"/>
              <a:t>Truck 2 data was majority already ‘started and running’ data.</a:t>
            </a:r>
            <a:endParaRPr/>
          </a:p>
          <a:p>
            <a:pPr indent="-342900" lvl="0" marL="457200" rtl="0" algn="l">
              <a:spcBef>
                <a:spcPts val="0"/>
              </a:spcBef>
              <a:spcAft>
                <a:spcPts val="0"/>
              </a:spcAft>
              <a:buSzPts val="1800"/>
              <a:buChar char="●"/>
            </a:pPr>
            <a:r>
              <a:rPr lang="en"/>
              <a:t>Not all data </a:t>
            </a:r>
            <a:r>
              <a:rPr lang="en"/>
              <a:t>available</a:t>
            </a:r>
            <a:r>
              <a:rPr lang="en"/>
              <a:t> was from start of truck ‘session’.</a:t>
            </a:r>
            <a:endParaRPr/>
          </a:p>
          <a:p>
            <a:pPr indent="-342900" lvl="0" marL="457200" rtl="0" algn="l">
              <a:spcBef>
                <a:spcPts val="0"/>
              </a:spcBef>
              <a:spcAft>
                <a:spcPts val="0"/>
              </a:spcAft>
              <a:buSzPts val="1800"/>
              <a:buChar char="●"/>
            </a:pPr>
            <a:r>
              <a:rPr lang="en"/>
              <a:t>There were 45 ‘sessions’ but only 7 valid ones with enough temperature difference between start to ‘ideal’ and long enough ‘session’.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and Possible Solutions (cont.)</a:t>
            </a:r>
            <a:endParaRPr/>
          </a:p>
        </p:txBody>
      </p:sp>
      <p:sp>
        <p:nvSpPr>
          <p:cNvPr id="118" name="Google Shape;118;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Made function to find time between rows.</a:t>
            </a:r>
            <a:endParaRPr/>
          </a:p>
          <a:p>
            <a:pPr indent="-342900" lvl="0" marL="457200" rtl="0" algn="l">
              <a:spcBef>
                <a:spcPts val="0"/>
              </a:spcBef>
              <a:spcAft>
                <a:spcPts val="0"/>
              </a:spcAft>
              <a:buSzPts val="1800"/>
              <a:buChar char="●"/>
            </a:pPr>
            <a:r>
              <a:rPr lang="en"/>
              <a:t>Found average oil temperature for each ‘session’ for ideal temperature.</a:t>
            </a:r>
            <a:endParaRPr/>
          </a:p>
          <a:p>
            <a:pPr indent="-342900" lvl="0" marL="457200" rtl="0" algn="l">
              <a:spcBef>
                <a:spcPts val="0"/>
              </a:spcBef>
              <a:spcAft>
                <a:spcPts val="0"/>
              </a:spcAft>
              <a:buSzPts val="1800"/>
              <a:buChar char="●"/>
            </a:pPr>
            <a:r>
              <a:rPr lang="en"/>
              <a:t>Filtered and ignored data with sessions less than 300 seconds and temperature difference of less than 30 degrees C.</a:t>
            </a:r>
            <a:endParaRPr/>
          </a:p>
          <a:p>
            <a:pPr indent="-342900" lvl="0" marL="457200" rtl="0" algn="l">
              <a:spcBef>
                <a:spcPts val="0"/>
              </a:spcBef>
              <a:spcAft>
                <a:spcPts val="0"/>
              </a:spcAft>
              <a:buSzPts val="1800"/>
              <a:buChar char="●"/>
            </a:pPr>
            <a:r>
              <a:rPr lang="en"/>
              <a:t>Was able to find average outside temperature using divide by day function.</a:t>
            </a:r>
            <a:endParaRPr/>
          </a:p>
          <a:p>
            <a:pPr indent="0" lvl="0" marL="0" rtl="0" algn="l">
              <a:spcBef>
                <a:spcPts val="1600"/>
              </a:spcBef>
              <a:spcAft>
                <a:spcPts val="1600"/>
              </a:spcAft>
              <a:buNone/>
            </a:pPr>
            <a:r>
              <a:t/>
            </a:r>
            <a:endParaRPr/>
          </a:p>
        </p:txBody>
      </p:sp>
      <p:pic>
        <p:nvPicPr>
          <p:cNvPr id="119" name="Google Shape;119;p21"/>
          <p:cNvPicPr preferRelativeResize="0"/>
          <p:nvPr/>
        </p:nvPicPr>
        <p:blipFill>
          <a:blip r:embed="rId3">
            <a:alphaModFix/>
          </a:blip>
          <a:stretch>
            <a:fillRect/>
          </a:stretch>
        </p:blipFill>
        <p:spPr>
          <a:xfrm>
            <a:off x="2288363" y="3264950"/>
            <a:ext cx="3952875" cy="155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