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445"/>
    <a:srgbClr val="B6F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AC810-DB69-48A2-AEBA-EE9EE1DED5A4}" v="16" dt="2024-10-08T07:24:35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49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3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62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72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25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034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098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5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70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39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52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9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7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5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8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3BF6-2512-4ACB-B3C9-E934DAF3E6BB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B63A0D-4825-406E-BCC1-3D030DADDA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59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8C4670D-648B-D111-B310-77D2E6FA870A}"/>
              </a:ext>
            </a:extLst>
          </p:cNvPr>
          <p:cNvSpPr txBox="1"/>
          <p:nvPr/>
        </p:nvSpPr>
        <p:spPr>
          <a:xfrm>
            <a:off x="1472403" y="3617171"/>
            <a:ext cx="76906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4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Risk Analysis</a:t>
            </a:r>
            <a:endParaRPr lang="en-IN" sz="48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C1C1CD8-EDBB-F45A-32F5-B6C459A08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8" y="-130278"/>
            <a:ext cx="6308083" cy="384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27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FEF16C-F884-34FB-7637-54810A2520BA}"/>
              </a:ext>
            </a:extLst>
          </p:cNvPr>
          <p:cNvSpPr txBox="1"/>
          <p:nvPr/>
        </p:nvSpPr>
        <p:spPr>
          <a:xfrm>
            <a:off x="624350" y="1028519"/>
            <a:ext cx="9389806" cy="582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Default Rate Based on Loan Grade: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default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2138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default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There’s a significant correlation between loan grade and default rate. Higher-grade loans (G) show a lower default risk, while lower-grade loans (D) carry a much higher default risk.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Interest Rate Based on Loan Grade: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interest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102,654.95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interest rate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1,194.84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Higher-grade loans have much higher interest rates, possibly indicating higher-risk lending, whereas lower-grade loans have significantly lower interest rates.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Loan Amount Based on Loan Grade: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Highest loan amount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103,643,275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Grade: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Lowest loan amount at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1,100,525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Higher loan amounts are associated with higher loan grades (B), while lower-grade loans have much smaller amounts, showing more conservative lending for higher-risk borrowers.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038750-1B2C-C75F-A9A3-4A2614569A03}"/>
              </a:ext>
            </a:extLst>
          </p:cNvPr>
          <p:cNvSpPr txBox="1"/>
          <p:nvPr/>
        </p:nvSpPr>
        <p:spPr>
          <a:xfrm>
            <a:off x="776748" y="298718"/>
            <a:ext cx="8544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KPI Indicator For Different Parameter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94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C170FD-CD98-278D-14E2-C24E9BA9397C}"/>
              </a:ext>
            </a:extLst>
          </p:cNvPr>
          <p:cNvSpPr txBox="1"/>
          <p:nvPr/>
        </p:nvSpPr>
        <p:spPr>
          <a:xfrm>
            <a:off x="282984" y="196645"/>
            <a:ext cx="880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Status-wise Loan Default Rates:</a:t>
            </a:r>
            <a:endParaRPr lang="en-IN" sz="4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2A27FD-2478-E230-22B9-1842D232EDFC}"/>
              </a:ext>
            </a:extLst>
          </p:cNvPr>
          <p:cNvSpPr txBox="1"/>
          <p:nvPr/>
        </p:nvSpPr>
        <p:spPr>
          <a:xfrm>
            <a:off x="585018" y="984359"/>
            <a:ext cx="9488129" cy="190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Rent (34.55% of loans, 15.97% default rate).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Own (7.31% of loans, 0.59% default rate).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Renting borrowers show a higher risk of default, while owning a home correlates with a lower default rate, suggesting that home ownership is linked to more financial stability.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690ABA-959D-9FF5-D009-CBF315385A64}"/>
              </a:ext>
            </a:extLst>
          </p:cNvPr>
          <p:cNvSpPr txBox="1"/>
          <p:nvPr/>
        </p:nvSpPr>
        <p:spPr>
          <a:xfrm>
            <a:off x="1248697" y="3210672"/>
            <a:ext cx="783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Working Years vs Loan Default Status:</a:t>
            </a:r>
            <a:endParaRPr lang="en-IN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448DAD-83AF-DDA6-7B06-F517A9C8D36B}"/>
              </a:ext>
            </a:extLst>
          </p:cNvPr>
          <p:cNvSpPr txBox="1"/>
          <p:nvPr/>
        </p:nvSpPr>
        <p:spPr>
          <a:xfrm>
            <a:off x="1022555" y="4041669"/>
            <a:ext cx="7757651" cy="275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Defaults: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in the 1-5 years working age have the highest default rates.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with more than 20 years of work experience show almost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rate.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Loan defaults are higher among borrowers in their early career stages (1-5 years), while default rates decrease significantly with increased work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270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6C50D7-165D-D941-5FD0-C8F4A0C5E24B}"/>
              </a:ext>
            </a:extLst>
          </p:cNvPr>
          <p:cNvSpPr txBox="1"/>
          <p:nvPr/>
        </p:nvSpPr>
        <p:spPr>
          <a:xfrm>
            <a:off x="248878" y="167148"/>
            <a:ext cx="9896475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Amount and Annual Income Relationship</a:t>
            </a:r>
            <a:endParaRPr lang="en-IN" sz="4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B39458-90F9-7058-CB82-BFCB2ECBA62E}"/>
              </a:ext>
            </a:extLst>
          </p:cNvPr>
          <p:cNvSpPr txBox="1"/>
          <p:nvPr/>
        </p:nvSpPr>
        <p:spPr>
          <a:xfrm>
            <a:off x="529404" y="973394"/>
            <a:ext cx="9615949" cy="2165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Annual Income &amp; Loan Amount: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improvement (annual income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73.48K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loan amount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10.35K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Annual Income &amp; Loan Amount: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(annual income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61.34K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loan amount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9.26K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Borrowers with higher annual income tend to take out larger loans, with home improvement loans being the highest in both income and loan amount.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172362-7906-C364-BE90-5F980572972E}"/>
              </a:ext>
            </a:extLst>
          </p:cNvPr>
          <p:cNvSpPr txBox="1"/>
          <p:nvPr/>
        </p:nvSpPr>
        <p:spPr>
          <a:xfrm>
            <a:off x="889050" y="3474785"/>
            <a:ext cx="8896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Amount to Annual Income Ratio: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A3D2B8-B1D2-30AA-BD19-9C4A462D5B95}"/>
              </a:ext>
            </a:extLst>
          </p:cNvPr>
          <p:cNvSpPr txBox="1"/>
          <p:nvPr/>
        </p:nvSpPr>
        <p:spPr>
          <a:xfrm>
            <a:off x="639097" y="4428892"/>
            <a:ext cx="8711380" cy="215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Ratio: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and Education (both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0.15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Ratio: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Debt consolidation, Venture, Personal, and Home improvement (all at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0.14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and education loans have the highest loan-to-income ratio, indicating higher borrowing relative to income in these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103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D6D77F-D886-A110-2A6A-0CEE6152AE71}"/>
              </a:ext>
            </a:extLst>
          </p:cNvPr>
          <p:cNvSpPr txBox="1"/>
          <p:nvPr/>
        </p:nvSpPr>
        <p:spPr>
          <a:xfrm>
            <a:off x="-255640" y="137652"/>
            <a:ext cx="107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Default Rate Based on Loan Years: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AF07EA6-FD9D-25DD-4F92-31013F8D87FE}"/>
              </a:ext>
            </a:extLst>
          </p:cNvPr>
          <p:cNvSpPr txBox="1"/>
          <p:nvPr/>
        </p:nvSpPr>
        <p:spPr>
          <a:xfrm>
            <a:off x="747250" y="806245"/>
            <a:ext cx="9792929" cy="207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0-5 years (19.81%).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20-30 years (less than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0.5%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Loan defaults are significantly higher in the early years of the loan, especially within the first 5 years, but drop drastically for longer loan durations (20+ years).</a:t>
            </a:r>
          </a:p>
          <a:p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4F45B1-4E61-6A42-B0B4-681F53EC544B}"/>
              </a:ext>
            </a:extLst>
          </p:cNvPr>
          <p:cNvSpPr txBox="1"/>
          <p:nvPr/>
        </p:nvSpPr>
        <p:spPr>
          <a:xfrm>
            <a:off x="993058" y="3019644"/>
            <a:ext cx="8731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 vs Interest Rate Comparison: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FE8C64-F604-FFC9-168C-CD963E881145}"/>
              </a:ext>
            </a:extLst>
          </p:cNvPr>
          <p:cNvSpPr txBox="1"/>
          <p:nvPr/>
        </p:nvSpPr>
        <p:spPr>
          <a:xfrm>
            <a:off x="747250" y="3973751"/>
            <a:ext cx="8613059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3.085E-5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(extremely low).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 Rate Range: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0% to 23%.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Default rates are negligible compared to interest rates, indicating that interest rates, even at their highest, do not strongly correlate with default risk.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01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033918-A9E7-A269-2E62-676516E1475E}"/>
              </a:ext>
            </a:extLst>
          </p:cNvPr>
          <p:cNvSpPr txBox="1"/>
          <p:nvPr/>
        </p:nvSpPr>
        <p:spPr>
          <a:xfrm>
            <a:off x="137652" y="216310"/>
            <a:ext cx="9979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Default Rate by Loan Purpose: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574256-5BC0-E45F-C9E0-DF6028CD223F}"/>
              </a:ext>
            </a:extLst>
          </p:cNvPr>
          <p:cNvSpPr txBox="1"/>
          <p:nvPr/>
        </p:nvSpPr>
        <p:spPr>
          <a:xfrm>
            <a:off x="550606" y="1470332"/>
            <a:ext cx="9468465" cy="226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(22.81%).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Default Rate: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Venture (11.91%).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Medical loans have the highest default rate, followed by debt consolidation, while venture loans have the lowest default rate, suggesting differing risk levels based on loan purpose.</a:t>
            </a:r>
          </a:p>
        </p:txBody>
      </p:sp>
    </p:spTree>
    <p:extLst>
      <p:ext uri="{BB962C8B-B14F-4D97-AF65-F5344CB8AC3E}">
        <p14:creationId xmlns:p14="http://schemas.microsoft.com/office/powerpoint/2010/main" val="3063241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49AB3E-4F57-5644-9975-C815B9B68AC9}"/>
              </a:ext>
            </a:extLst>
          </p:cNvPr>
          <p:cNvSpPr txBox="1"/>
          <p:nvPr/>
        </p:nvSpPr>
        <p:spPr>
          <a:xfrm>
            <a:off x="1150374" y="196645"/>
            <a:ext cx="809194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Score and Multiple Data Insights: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53AC8FC-F752-C157-6410-5E9C6135160F}"/>
              </a:ext>
            </a:extLst>
          </p:cNvPr>
          <p:cNvSpPr txBox="1"/>
          <p:nvPr/>
        </p:nvSpPr>
        <p:spPr>
          <a:xfrm>
            <a:off x="776748" y="950084"/>
            <a:ext cx="9586452" cy="535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Risk Score (6):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Annual Income: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697,496K.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Amount: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93,368K.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Working Years: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Defaults: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9,434.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 Risk Score (11):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Annual Income: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5,189K.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Amount: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1,310K.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Working Years: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Historical Defaults: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41.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Insight:</a:t>
            </a:r>
            <a:r>
              <a:rPr lang="en-I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Lower risk scores are linked to higher income, more working years, and fewer historical defaults, while higher risk scores correspond to lower income, fewer working years, and more historical defaults.</a:t>
            </a:r>
          </a:p>
        </p:txBody>
      </p:sp>
    </p:spTree>
    <p:extLst>
      <p:ext uri="{BB962C8B-B14F-4D97-AF65-F5344CB8AC3E}">
        <p14:creationId xmlns:p14="http://schemas.microsoft.com/office/powerpoint/2010/main" val="263481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4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5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6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721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Jyotsna Negi</dc:creator>
  <cp:lastModifiedBy>Microsoft account</cp:lastModifiedBy>
  <cp:revision>15</cp:revision>
  <dcterms:created xsi:type="dcterms:W3CDTF">2024-10-08T05:39:42Z</dcterms:created>
  <dcterms:modified xsi:type="dcterms:W3CDTF">2025-03-11T10:12:46Z</dcterms:modified>
</cp:coreProperties>
</file>